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71" r:id="rId3"/>
    <p:sldId id="295" r:id="rId4"/>
    <p:sldId id="314" r:id="rId5"/>
    <p:sldId id="287" r:id="rId6"/>
    <p:sldId id="297" r:id="rId7"/>
    <p:sldId id="347" r:id="rId8"/>
    <p:sldId id="333" r:id="rId9"/>
    <p:sldId id="342" r:id="rId10"/>
    <p:sldId id="323" r:id="rId11"/>
    <p:sldId id="308" r:id="rId12"/>
    <p:sldId id="324" r:id="rId13"/>
    <p:sldId id="341" r:id="rId14"/>
    <p:sldId id="346" r:id="rId15"/>
    <p:sldId id="317" r:id="rId16"/>
    <p:sldId id="326" r:id="rId17"/>
    <p:sldId id="327" r:id="rId18"/>
    <p:sldId id="305" r:id="rId19"/>
    <p:sldId id="334" r:id="rId20"/>
    <p:sldId id="293" r:id="rId21"/>
    <p:sldId id="321" r:id="rId22"/>
    <p:sldId id="322" r:id="rId23"/>
    <p:sldId id="304" r:id="rId24"/>
    <p:sldId id="329" r:id="rId25"/>
    <p:sldId id="344" r:id="rId26"/>
    <p:sldId id="328" r:id="rId27"/>
    <p:sldId id="335" r:id="rId28"/>
    <p:sldId id="336" r:id="rId29"/>
    <p:sldId id="337" r:id="rId30"/>
    <p:sldId id="338" r:id="rId31"/>
    <p:sldId id="345" r:id="rId32"/>
    <p:sldId id="292" r:id="rId33"/>
    <p:sldId id="330" r:id="rId34"/>
    <p:sldId id="298" r:id="rId35"/>
    <p:sldId id="312" r:id="rId36"/>
    <p:sldId id="301" r:id="rId37"/>
    <p:sldId id="299" r:id="rId38"/>
    <p:sldId id="294" r:id="rId39"/>
    <p:sldId id="313" r:id="rId40"/>
  </p:sldIdLst>
  <p:sldSz cx="9144000" cy="6858000" type="screen4x3"/>
  <p:notesSz cx="6873875" cy="9713913"/>
  <p:custDataLst>
    <p:tags r:id="rId43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60">
          <p15:clr>
            <a:srgbClr val="A4A3A4"/>
          </p15:clr>
        </p15:guide>
        <p15:guide id="2" pos="21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66"/>
    <a:srgbClr val="FF6600"/>
    <a:srgbClr val="00FFFF"/>
    <a:srgbClr val="3399FF"/>
    <a:srgbClr val="CC99FF"/>
    <a:srgbClr val="FF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5829" autoAdjust="0"/>
  </p:normalViewPr>
  <p:slideViewPr>
    <p:cSldViewPr snapToGrid="0">
      <p:cViewPr varScale="1">
        <p:scale>
          <a:sx n="136" d="100"/>
          <a:sy n="136" d="100"/>
        </p:scale>
        <p:origin x="243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9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-3894" y="-102"/>
      </p:cViewPr>
      <p:guideLst>
        <p:guide orient="horz" pos="3060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B749A557-6C7D-4C77-B91D-9C585C7F79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7454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8063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14863"/>
            <a:ext cx="5499100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F1919AB3-A81D-4F8C-B4B5-5C56C83733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5299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3C17D8-EB8A-47BD-BCB8-FA844B21A8B2}" type="slidenum">
              <a:rPr lang="cs-CZ" sz="1200" smtClean="0"/>
              <a:pPr eaLnBrk="1" hangingPunct="1"/>
              <a:t>1</a:t>
            </a:fld>
            <a:endParaRPr lang="cs-CZ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3DB82B-CE41-4703-923A-83F8198509A9}" type="slidenum">
              <a:rPr lang="cs-CZ" sz="1200" smtClean="0"/>
              <a:pPr eaLnBrk="1" hangingPunct="1"/>
              <a:t>10</a:t>
            </a:fld>
            <a:endParaRPr lang="cs-CZ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22CB319-289C-486C-A219-A5EC763040C9}" type="slidenum">
              <a:rPr lang="cs-CZ" sz="1200" smtClean="0"/>
              <a:pPr eaLnBrk="1" hangingPunct="1"/>
              <a:t>11</a:t>
            </a:fld>
            <a:endParaRPr lang="cs-CZ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defRPr/>
            </a:pPr>
            <a:r>
              <a:rPr lang="en-GB" u="sng" dirty="0"/>
              <a:t>Objectives</a:t>
            </a:r>
          </a:p>
          <a:p>
            <a:pPr marL="177800" indent="-177800" eaLnBrk="1" hangingPunct="1">
              <a:buFont typeface="Wingdings" pitchFamily="2" charset="2"/>
              <a:buChar char="§"/>
              <a:defRPr/>
            </a:pPr>
            <a:r>
              <a:rPr lang="en-GB" dirty="0">
                <a:sym typeface="Symbol" pitchFamily="18" charset="2"/>
              </a:rPr>
              <a:t>Treaty left open the fixing of priorities and how conflicts should be resolved</a:t>
            </a:r>
          </a:p>
          <a:p>
            <a:pPr marL="177800" indent="-177800" eaLnBrk="1" hangingPunct="1">
              <a:buFont typeface="Wingdings" pitchFamily="2" charset="2"/>
              <a:buChar char="§"/>
              <a:defRPr/>
            </a:pPr>
            <a:r>
              <a:rPr lang="en-GB" dirty="0">
                <a:sym typeface="Symbol" pitchFamily="18" charset="2"/>
              </a:rPr>
              <a:t>How to reconcile equity with efficiency</a:t>
            </a:r>
          </a:p>
          <a:p>
            <a:pPr marL="177800" indent="-177800" eaLnBrk="1" hangingPunct="1">
              <a:buFont typeface="Wingdings" pitchFamily="2" charset="2"/>
              <a:buChar char="§"/>
              <a:defRPr/>
            </a:pPr>
            <a:r>
              <a:rPr lang="en-GB" dirty="0">
                <a:sym typeface="Symbol" pitchFamily="18" charset="2"/>
              </a:rPr>
              <a:t>Very uneven progress in implementation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E3BCD7-DEFA-4BB4-AA31-5DCA81B19A38}" type="slidenum">
              <a:rPr lang="cs-CZ" sz="1200" smtClean="0"/>
              <a:pPr eaLnBrk="1" hangingPunct="1"/>
              <a:t>12</a:t>
            </a:fld>
            <a:endParaRPr lang="cs-CZ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 u="sng" dirty="0">
                <a:sym typeface="Symbol" pitchFamily="18" charset="2"/>
              </a:rPr>
              <a:t>Inclusion of transport policy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>
                <a:sym typeface="Symbol" pitchFamily="18" charset="2"/>
              </a:rPr>
              <a:t>Cheap and efficient transport helps to stimulate trade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>
                <a:sym typeface="Symbol" pitchFamily="18" charset="2"/>
              </a:rPr>
              <a:t>Traditionally heavily regulated sector that could act as a trade barrier</a:t>
            </a:r>
          </a:p>
          <a:p>
            <a:pPr marL="228600" indent="-228600" eaLnBrk="1" hangingPunct="1">
              <a:defRPr/>
            </a:pPr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2BDC809-A3FE-4D1D-9316-F85C3808564D}" type="slidenum">
              <a:rPr lang="cs-CZ" sz="1200" smtClean="0"/>
              <a:pPr eaLnBrk="1" hangingPunct="1"/>
              <a:t>13</a:t>
            </a:fld>
            <a:endParaRPr lang="cs-CZ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u="sng" dirty="0"/>
              <a:t>Council of Europe</a:t>
            </a:r>
            <a:endParaRPr lang="cs-CZ" u="sng" dirty="0"/>
          </a:p>
          <a:p>
            <a:pPr marL="171450" indent="-17145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GB" noProof="0" dirty="0" err="1"/>
              <a:t>CoE</a:t>
            </a:r>
            <a:r>
              <a:rPr lang="en-GB" noProof="0" dirty="0"/>
              <a:t> is not an EU institution!</a:t>
            </a:r>
          </a:p>
          <a:p>
            <a:pPr marL="171450" lvl="1" indent="-17145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GB" noProof="0" dirty="0"/>
              <a:t>Set up in 1949 and located in Strasbourg</a:t>
            </a:r>
          </a:p>
          <a:p>
            <a:pPr marL="171450" lvl="1" indent="-17145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GB" noProof="0" dirty="0"/>
              <a:t>Membership is open to all European countries plus certain former Soviet Republics that comply with the objectives (45 in 2003)</a:t>
            </a:r>
          </a:p>
          <a:p>
            <a:pPr marL="171450" lvl="1" indent="-17145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GB" noProof="0" dirty="0"/>
              <a:t>Deals with human </a:t>
            </a:r>
            <a:r>
              <a:rPr lang="en-GB" dirty="0"/>
              <a:t>rights, culture, education, etc. </a:t>
            </a:r>
          </a:p>
          <a:p>
            <a:pPr marL="228600" indent="-228600" eaLnBrk="1" hangingPunct="1">
              <a:defRPr/>
            </a:pPr>
            <a:endParaRPr lang="cs-CZ" dirty="0"/>
          </a:p>
          <a:p>
            <a:pPr marL="4763" lvl="1" eaLnBrk="1" hangingPunct="1"/>
            <a:endParaRPr lang="en-GB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AF1098-8CA9-4202-AD5A-F30BEFBC4F66}" type="slidenum">
              <a:rPr lang="cs-CZ" sz="1200" smtClean="0"/>
              <a:pPr eaLnBrk="1" hangingPunct="1"/>
              <a:t>14</a:t>
            </a:fld>
            <a:endParaRPr lang="cs-CZ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>
              <a:sym typeface="Symbol" pitchFamily="18" charset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ADBC3D-9C9B-43A0-B773-10CE8E538214}" type="slidenum">
              <a:rPr lang="cs-CZ" sz="1200" smtClean="0"/>
              <a:pPr eaLnBrk="1" hangingPunct="1"/>
              <a:t>15</a:t>
            </a:fld>
            <a:endParaRPr lang="cs-CZ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defRPr/>
            </a:pPr>
            <a:endParaRPr lang="en-GB" dirty="0">
              <a:sym typeface="Symbol" pitchFamily="18" charset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3FD5EB-AC9A-4170-8416-A776A228885C}" type="slidenum">
              <a:rPr lang="cs-CZ" sz="1200" smtClean="0"/>
              <a:pPr eaLnBrk="1" hangingPunct="1"/>
              <a:t>16</a:t>
            </a:fld>
            <a:endParaRPr lang="cs-CZ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415AF869-4D3C-44A1-B47B-F98F2D0D43CA}" type="slidenum">
              <a:rPr lang="cs-CZ" sz="1200" smtClean="0"/>
              <a:pPr algn="r" eaLnBrk="1" hangingPunct="1">
                <a:defRPr/>
              </a:pPr>
              <a:t>17</a:t>
            </a:fld>
            <a:endParaRPr lang="cs-CZ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035F526-DE3D-439E-BE60-ADC8B95F5E38}" type="slidenum">
              <a:rPr lang="cs-CZ" sz="1200" smtClean="0"/>
              <a:pPr eaLnBrk="1" hangingPunct="1"/>
              <a:t>18</a:t>
            </a:fld>
            <a:endParaRPr lang="cs-CZ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035F526-DE3D-439E-BE60-ADC8B95F5E38}" type="slidenum">
              <a:rPr lang="cs-CZ" sz="1200" smtClean="0"/>
              <a:pPr eaLnBrk="1" hangingPunct="1"/>
              <a:t>19</a:t>
            </a:fld>
            <a:endParaRPr lang="cs-CZ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defRPr/>
            </a:pPr>
            <a:r>
              <a:rPr lang="en-GB" u="sng" dirty="0"/>
              <a:t>EU citizenship rights: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en-GB" dirty="0"/>
              <a:t>Move and reside freely within the EU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en-GB" dirty="0"/>
              <a:t>Vote for and stand as a candidate in European Parliament and municipal elections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en-GB" dirty="0"/>
              <a:t>Be protected by the diplomatic and consular authorities of any other EU country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en-GB" dirty="0"/>
              <a:t>Petition the European Parliament and complain to the European Ombudsman</a:t>
            </a:r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9816141-8DE3-4FAB-8698-13BDB6EEB295}" type="slidenum">
              <a:rPr lang="cs-CZ" sz="1200" smtClean="0"/>
              <a:pPr eaLnBrk="1" hangingPunct="1"/>
              <a:t>2</a:t>
            </a:fld>
            <a:endParaRPr lang="cs-CZ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endParaRPr lang="en-GB" sz="1000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7CF875C-165B-4BFB-80D1-FD815A1944C1}" type="slidenum">
              <a:rPr lang="cs-CZ" sz="1200" smtClean="0"/>
              <a:pPr eaLnBrk="1" hangingPunct="1"/>
              <a:t>20</a:t>
            </a:fld>
            <a:endParaRPr lang="cs-CZ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763" lvl="1" eaLnBrk="1" hangingPunct="1"/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592F5A8-8B57-4F38-804B-6566F31FA1F2}" type="slidenum">
              <a:rPr lang="cs-CZ" sz="1200" smtClean="0"/>
              <a:pPr eaLnBrk="1" hangingPunct="1"/>
              <a:t>21</a:t>
            </a:fld>
            <a:endParaRPr lang="cs-CZ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1777514-43AF-4DD2-B24B-58E296B9EA3B}" type="slidenum">
              <a:rPr lang="cs-CZ" sz="1200" smtClean="0"/>
              <a:pPr eaLnBrk="1" hangingPunct="1"/>
              <a:t>22</a:t>
            </a:fld>
            <a:endParaRPr lang="cs-CZ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8A7965-26D3-47F8-9295-ED9E22AA5DEC}" type="slidenum">
              <a:rPr lang="cs-CZ" sz="1200" smtClean="0"/>
              <a:pPr eaLnBrk="1" hangingPunct="1"/>
              <a:t>23</a:t>
            </a:fld>
            <a:endParaRPr lang="cs-CZ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u="sng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E81289-1176-41CF-98C5-1F7AC200EBCF}" type="slidenum">
              <a:rPr lang="cs-CZ" sz="1200" smtClean="0"/>
              <a:pPr eaLnBrk="1" hangingPunct="1"/>
              <a:t>24</a:t>
            </a:fld>
            <a:endParaRPr lang="cs-CZ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 dirty="0"/>
              <a:t>Comparison with Constitution Treaty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 dirty="0"/>
              <a:t>Full text of the Charter of Fundamental Human Rights not integrated into the LT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 dirty="0"/>
              <a:t>LT dropped reference to symbols of EU (flag, anthem)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 dirty="0"/>
              <a:t>LT returned to the method of treaty amendment rather than replacing existing one</a:t>
            </a:r>
            <a:r>
              <a:rPr lang="cs-CZ" dirty="0"/>
              <a:t>s</a:t>
            </a:r>
            <a:r>
              <a:rPr lang="en-GB" dirty="0"/>
              <a:t> 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 dirty="0"/>
              <a:t>Unsuccessful attempt to reduce the number of seats in European Commission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244A93-ED7A-4E16-9D96-A0196E97256C}" type="slidenum">
              <a:rPr lang="cs-CZ" sz="1200" smtClean="0"/>
              <a:pPr eaLnBrk="1" hangingPunct="1"/>
              <a:t>25</a:t>
            </a:fld>
            <a:endParaRPr lang="cs-CZ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BB1C53-43C2-4FC3-8B27-A103A5B3228C}" type="slidenum">
              <a:rPr lang="cs-CZ" sz="1200" smtClean="0"/>
              <a:pPr eaLnBrk="1" hangingPunct="1"/>
              <a:t>26</a:t>
            </a:fld>
            <a:endParaRPr lang="cs-CZ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u="sng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BB1C53-43C2-4FC3-8B27-A103A5B3228C}" type="slidenum">
              <a:rPr lang="cs-CZ" sz="1200" smtClean="0"/>
              <a:pPr eaLnBrk="1" hangingPunct="1"/>
              <a:t>27</a:t>
            </a:fld>
            <a:endParaRPr lang="cs-CZ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u="sng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C5CAE52-D250-45E9-82A4-C19CE5B69871}" type="slidenum">
              <a:rPr lang="cs-CZ" sz="1200"/>
              <a:pPr algn="r" eaLnBrk="1" hangingPunct="1"/>
              <a:t>28</a:t>
            </a:fld>
            <a:endParaRPr lang="cs-CZ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C5CAE52-D250-45E9-82A4-C19CE5B69871}" type="slidenum">
              <a:rPr lang="cs-CZ" sz="1200"/>
              <a:pPr algn="r" eaLnBrk="1" hangingPunct="1"/>
              <a:t>29</a:t>
            </a:fld>
            <a:endParaRPr lang="cs-CZ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72C308-B42C-4AFB-B2AF-E3B3042CABA5}" type="slidenum">
              <a:rPr lang="cs-CZ" sz="1200" smtClean="0"/>
              <a:pPr eaLnBrk="1" hangingPunct="1"/>
              <a:t>3</a:t>
            </a:fld>
            <a:endParaRPr lang="cs-CZ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 dirty="0"/>
              <a:t>Impossible Trinity</a:t>
            </a:r>
            <a:endParaRPr lang="cs-CZ" u="sng" dirty="0"/>
          </a:p>
          <a:p>
            <a:pPr marL="228600" indent="-228600" eaLnBrk="1" hangingPunct="1"/>
            <a:r>
              <a:rPr lang="cs-CZ" dirty="0"/>
              <a:t>IT </a:t>
            </a:r>
            <a:r>
              <a:rPr lang="en-GB" dirty="0"/>
              <a:t>means that no monetary arrangement is able to reconcile simultaneously: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 dirty="0"/>
              <a:t>Free capital movement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 dirty="0"/>
              <a:t>Fixed exchange rates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 dirty="0"/>
              <a:t>Autonomy of monetary policy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C5CAE52-D250-45E9-82A4-C19CE5B69871}" type="slidenum">
              <a:rPr lang="cs-CZ" sz="1200"/>
              <a:pPr algn="r" eaLnBrk="1" hangingPunct="1"/>
              <a:t>30</a:t>
            </a:fld>
            <a:endParaRPr lang="cs-CZ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C5CAE52-D250-45E9-82A4-C19CE5B69871}" type="slidenum">
              <a:rPr lang="cs-CZ" sz="1200"/>
              <a:pPr algn="r" eaLnBrk="1" hangingPunct="1"/>
              <a:t>31</a:t>
            </a:fld>
            <a:endParaRPr lang="cs-CZ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4100A7-D5EB-4C6A-8569-40A33F5E6F7C}" type="slidenum">
              <a:rPr lang="cs-CZ" sz="1200" smtClean="0"/>
              <a:pPr eaLnBrk="1" hangingPunct="1"/>
              <a:t>32</a:t>
            </a:fld>
            <a:endParaRPr lang="cs-CZ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u="sng" dirty="0"/>
              <a:t>1999 scandal</a:t>
            </a:r>
          </a:p>
          <a:p>
            <a:pPr marL="273050" lvl="1" indent="-273050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GB" dirty="0"/>
              <a:t>The most profound institutional crisis in the history of EU, shift in the balance of power between EC and EP</a:t>
            </a:r>
            <a:endParaRPr lang="cs-CZ" dirty="0"/>
          </a:p>
          <a:p>
            <a:pPr marL="273050" lvl="1" indent="-273050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GB" dirty="0" err="1"/>
              <a:t>Santer</a:t>
            </a:r>
            <a:r>
              <a:rPr lang="en-GB" dirty="0"/>
              <a:t> commission accused of mismanagement, cronyism and fraud; independent inquiry, EC found guilty on a number of counts</a:t>
            </a:r>
          </a:p>
          <a:p>
            <a:pPr marL="273050" lvl="1" indent="-273050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GB" dirty="0"/>
              <a:t>In March 1999 </a:t>
            </a:r>
            <a:r>
              <a:rPr lang="en-GB" dirty="0" err="1"/>
              <a:t>Santer</a:t>
            </a:r>
            <a:r>
              <a:rPr lang="en-GB" dirty="0"/>
              <a:t> Commission resigned    </a:t>
            </a:r>
          </a:p>
          <a:p>
            <a:pPr marL="228600" indent="-228600" eaLnBrk="1" hangingPunct="1">
              <a:buFont typeface="Wingdings" pitchFamily="2" charset="2"/>
              <a:buChar char="§"/>
              <a:defRPr/>
            </a:pPr>
            <a:endParaRPr lang="en-GB" sz="1100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9DBD04-56D9-42D5-9C37-DEA9A8C158AC}" type="slidenum">
              <a:rPr lang="cs-CZ" sz="1200" smtClean="0"/>
              <a:pPr eaLnBrk="1" hangingPunct="1"/>
              <a:t>33</a:t>
            </a:fld>
            <a:endParaRPr lang="cs-CZ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Char char="•"/>
            </a:pPr>
            <a:endParaRPr lang="cs-CZ" sz="110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0AC0E8-408B-47D5-8CE2-0F318332949E}" type="slidenum">
              <a:rPr lang="cs-CZ" sz="1200" smtClean="0"/>
              <a:pPr eaLnBrk="1" hangingPunct="1"/>
              <a:t>34</a:t>
            </a:fld>
            <a:endParaRPr lang="cs-CZ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 u="sng" dirty="0"/>
              <a:t>Specialized Councils</a:t>
            </a:r>
            <a:endParaRPr lang="en-GB" dirty="0"/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/>
              <a:t>Foreign Affair Council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/>
              <a:t>Council of Economic and Finance Ministers (</a:t>
            </a:r>
            <a:r>
              <a:rPr lang="en-GB" dirty="0" err="1"/>
              <a:t>Ecofin</a:t>
            </a:r>
            <a:r>
              <a:rPr lang="en-GB" dirty="0"/>
              <a:t>)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/>
              <a:t>Justice and Home Affairs Council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/>
              <a:t>Council of Agriculture and Fisheries Ministers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/>
              <a:t>Council of Transport, etc.</a:t>
            </a:r>
            <a:endParaRPr lang="cs-CZ" dirty="0"/>
          </a:p>
          <a:p>
            <a:pPr eaLnBrk="1" hangingPunct="1">
              <a:defRPr/>
            </a:pPr>
            <a:r>
              <a:rPr lang="en-GB" u="sng" dirty="0"/>
              <a:t>Troika</a:t>
            </a:r>
            <a:endParaRPr lang="cs-CZ" u="sng" dirty="0"/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/>
              <a:t>immediately preceding, immediately following and current holder of presidency</a:t>
            </a:r>
            <a:endParaRPr lang="cs-CZ" dirty="0"/>
          </a:p>
          <a:p>
            <a:pPr eaLnBrk="1" hangingPunct="1">
              <a:defRPr/>
            </a:pPr>
            <a:r>
              <a:rPr lang="cs-CZ" u="sng" dirty="0"/>
              <a:t>COREPER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/>
              <a:t>Committee of Permanent Representatives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/>
              <a:t>Composed of ambassadors of MS in Brussels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dirty="0"/>
              <a:t>Tasks: preparation of Council meetings, taking decisions that are not controversial  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C41C63A2-3697-4DF6-BBA7-3E753FF1FA24}" type="slidenum">
              <a:rPr lang="cs-CZ" sz="1200">
                <a:effectLst/>
              </a:rPr>
              <a:pPr algn="r" eaLnBrk="1" hangingPunct="1"/>
              <a:t>35</a:t>
            </a:fld>
            <a:endParaRPr lang="cs-CZ" sz="1200">
              <a:effectLst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/>
              <a:t>1966 - Luxemburg Compromise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/>
              <a:t>De Gaulle strong opposition to supranationality envisaged by the Rome Treaty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/>
              <a:t>Empty chair policy - France stopped attending Community meetings and threatened to withdraw from the </a:t>
            </a:r>
            <a:r>
              <a:rPr lang="cs-CZ"/>
              <a:t>EEC</a:t>
            </a:r>
            <a:endParaRPr lang="en-GB"/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/>
              <a:t>Political agreement that majority voting is applied whenever a MS announced that „very important interests“ were at stake</a:t>
            </a:r>
          </a:p>
          <a:p>
            <a:pPr marL="228600" indent="-228600" eaLnBrk="1" hangingPunct="1">
              <a:buFont typeface="Wingdings" pitchFamily="2" charset="2"/>
              <a:buChar char="§"/>
            </a:pPr>
            <a:r>
              <a:rPr lang="en-GB"/>
              <a:t>Unanimity became the de facto rule for almost everything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AFCC51-14B3-4F87-854A-FD178033651A}" type="slidenum">
              <a:rPr lang="cs-CZ" sz="1200" smtClean="0"/>
              <a:pPr eaLnBrk="1" hangingPunct="1"/>
              <a:t>36</a:t>
            </a:fld>
            <a:endParaRPr lang="cs-CZ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defRPr/>
            </a:pPr>
            <a:endParaRPr lang="cs-CZ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8E6B9D-2D2D-482B-AFA4-6E8DD3ABAB81}" type="slidenum">
              <a:rPr lang="cs-CZ" sz="1200" smtClean="0"/>
              <a:pPr eaLnBrk="1" hangingPunct="1"/>
              <a:t>37</a:t>
            </a:fld>
            <a:endParaRPr lang="cs-CZ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/>
              <a:t>Political groupings</a:t>
            </a:r>
          </a:p>
          <a:p>
            <a:pPr marL="228600" indent="-228600" eaLnBrk="1" hangingPunct="1">
              <a:buFontTx/>
              <a:buChar char="•"/>
            </a:pPr>
            <a:r>
              <a:rPr lang="en-GB"/>
              <a:t>European People’s Party</a:t>
            </a:r>
          </a:p>
          <a:p>
            <a:pPr marL="228600" indent="-228600" eaLnBrk="1" hangingPunct="1">
              <a:buFontTx/>
              <a:buChar char="•"/>
            </a:pPr>
            <a:r>
              <a:rPr lang="en-GB"/>
              <a:t>Progressive Alliance of Socialists and Democrats in the EP</a:t>
            </a:r>
          </a:p>
          <a:p>
            <a:pPr marL="228600" indent="-228600" eaLnBrk="1" hangingPunct="1">
              <a:buFontTx/>
              <a:buChar char="•"/>
            </a:pPr>
            <a:r>
              <a:rPr lang="en-GB"/>
              <a:t>Alliance of Liberals and Democrats for Europe</a:t>
            </a:r>
          </a:p>
          <a:p>
            <a:pPr marL="228600" indent="-228600" eaLnBrk="1" hangingPunct="1">
              <a:buFontTx/>
              <a:buChar char="•"/>
            </a:pPr>
            <a:r>
              <a:rPr lang="en-GB"/>
              <a:t>Greens/European Free Alliance</a:t>
            </a:r>
          </a:p>
          <a:p>
            <a:pPr marL="228600" indent="-228600" eaLnBrk="1" hangingPunct="1">
              <a:buFontTx/>
              <a:buChar char="•"/>
            </a:pPr>
            <a:r>
              <a:rPr lang="en-GB"/>
              <a:t>European Conservatives and Reformists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B84689B-51A1-4693-BA6F-68EB9DDF800B}" type="slidenum">
              <a:rPr lang="cs-CZ" sz="1200" smtClean="0"/>
              <a:pPr eaLnBrk="1" hangingPunct="1"/>
              <a:t>38</a:t>
            </a:fld>
            <a:endParaRPr lang="cs-CZ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9708D8D-F22B-4987-8A15-B6043EE3B522}" type="slidenum">
              <a:rPr lang="cs-CZ" sz="1200">
                <a:effectLst/>
              </a:rPr>
              <a:pPr algn="r" eaLnBrk="1" hangingPunct="1"/>
              <a:t>39</a:t>
            </a:fld>
            <a:endParaRPr lang="cs-CZ" sz="1200">
              <a:effectLst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95E52A-93E0-4A18-B93B-0C5B13499E66}" type="slidenum">
              <a:rPr lang="cs-CZ" sz="1200" smtClean="0"/>
              <a:pPr eaLnBrk="1" hangingPunct="1"/>
              <a:t>4</a:t>
            </a:fld>
            <a:endParaRPr lang="cs-CZ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CB93955-A41F-4BF6-BF55-836A7BC65675}" type="slidenum">
              <a:rPr lang="cs-CZ" sz="1200" smtClean="0"/>
              <a:pPr eaLnBrk="1" hangingPunct="1"/>
              <a:t>5</a:t>
            </a:fld>
            <a:endParaRPr lang="cs-CZ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GB" sz="1000" u="sng" dirty="0"/>
              <a:t>CM must be accompanied by necessary positive integration to function properly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sz="1000" dirty="0"/>
              <a:t>Approximation of national economic regulation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sz="1000" dirty="0"/>
              <a:t>Some harmonization of taxation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sz="1000" dirty="0"/>
              <a:t>Transfer of regulatory powers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1000" u="sng" dirty="0"/>
              <a:t>Conceptual ambiguity between CM and EU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sz="1000" dirty="0"/>
              <a:t>CM cannot be confined to free movements only without attention to discrimination and distortions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1000" u="sng" dirty="0"/>
              <a:t>Unwarranted final stage</a:t>
            </a:r>
            <a:r>
              <a:rPr lang="en-GB" sz="1000" dirty="0"/>
              <a:t> 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sz="1000" dirty="0"/>
              <a:t>Unitary state impractical both on economic and political grounds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sz="1000" dirty="0"/>
              <a:t>Partial unions are more appropriate (monetary, tax, social, political)</a:t>
            </a:r>
          </a:p>
          <a:p>
            <a:pPr marL="171450" indent="-171450" eaLnBrk="1" hangingPunct="1">
              <a:buFont typeface="Wingdings" pitchFamily="2" charset="2"/>
              <a:buChar char="§"/>
              <a:defRPr/>
            </a:pPr>
            <a:r>
              <a:rPr lang="en-GB" sz="1000" dirty="0" err="1"/>
              <a:t>Supranationality</a:t>
            </a:r>
            <a:r>
              <a:rPr lang="en-GB" sz="1000" dirty="0"/>
              <a:t> must be introduced in earlier stages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17DD23-8A69-4F32-A7D0-41E8E1CBB2D5}" type="slidenum">
              <a:rPr lang="cs-CZ" sz="1200" smtClean="0"/>
              <a:pPr eaLnBrk="1" hangingPunct="1"/>
              <a:t>6</a:t>
            </a:fld>
            <a:endParaRPr lang="cs-CZ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defRPr/>
            </a:pPr>
            <a:r>
              <a:rPr lang="en-GB" u="sng" dirty="0"/>
              <a:t>Examples of deepening</a:t>
            </a:r>
          </a:p>
          <a:p>
            <a:pPr marL="177800" indent="-177800" eaLnBrk="1" hangingPunct="1">
              <a:buFont typeface="Wingdings" pitchFamily="2" charset="2"/>
              <a:buChar char="§"/>
              <a:defRPr/>
            </a:pPr>
            <a:r>
              <a:rPr lang="en-GB" dirty="0"/>
              <a:t>Revision of Treaties</a:t>
            </a:r>
            <a:endParaRPr lang="cs-CZ" dirty="0"/>
          </a:p>
          <a:p>
            <a:pPr marL="177800" indent="-177800" eaLnBrk="1" hangingPunct="1">
              <a:buFont typeface="Wingdings" pitchFamily="2" charset="2"/>
              <a:buChar char="§"/>
              <a:defRPr/>
            </a:pPr>
            <a:r>
              <a:rPr lang="en-GB" dirty="0"/>
              <a:t>Continuous incremental pressure throughout the history of European integration</a:t>
            </a:r>
          </a:p>
          <a:p>
            <a:pPr marL="177800" indent="-177800" eaLnBrk="1" hangingPunct="1">
              <a:buFont typeface="Wingdings" pitchFamily="2" charset="2"/>
              <a:buChar char="§"/>
              <a:defRPr/>
            </a:pPr>
            <a:r>
              <a:rPr lang="en-GB" dirty="0"/>
              <a:t>Landmark rulings of the ECJ</a:t>
            </a:r>
          </a:p>
          <a:p>
            <a:pPr eaLnBrk="1" hangingPunct="1">
              <a:defRPr/>
            </a:pPr>
            <a:r>
              <a:rPr lang="en-GB" u="sng" dirty="0"/>
              <a:t>Enlargements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GB" dirty="0"/>
              <a:t>Two failed attempts of British membership (1963,1967)</a:t>
            </a:r>
            <a:endParaRPr lang="cs-CZ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GB" dirty="0"/>
              <a:t>Greenland chose </a:t>
            </a:r>
            <a:r>
              <a:rPr lang="en-GB" noProof="0" dirty="0"/>
              <a:t>to withdraw from EEC in 1985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17DD23-8A69-4F32-A7D0-41E8E1CBB2D5}" type="slidenum">
              <a:rPr lang="cs-CZ" sz="1200" smtClean="0"/>
              <a:pPr eaLnBrk="1" hangingPunct="1"/>
              <a:t>7</a:t>
            </a:fld>
            <a:endParaRPr lang="cs-CZ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defRPr/>
            </a:pPr>
            <a:r>
              <a:rPr lang="en-GB" u="sng" dirty="0"/>
              <a:t>Examples of deepening</a:t>
            </a:r>
          </a:p>
          <a:p>
            <a:pPr marL="177800" indent="-177800" eaLnBrk="1" hangingPunct="1">
              <a:buFont typeface="Wingdings" pitchFamily="2" charset="2"/>
              <a:buChar char="§"/>
              <a:defRPr/>
            </a:pPr>
            <a:r>
              <a:rPr lang="en-GB" dirty="0"/>
              <a:t>Revision of Treaties</a:t>
            </a:r>
            <a:endParaRPr lang="cs-CZ" dirty="0"/>
          </a:p>
          <a:p>
            <a:pPr marL="177800" indent="-177800" eaLnBrk="1" hangingPunct="1">
              <a:buFont typeface="Wingdings" pitchFamily="2" charset="2"/>
              <a:buChar char="§"/>
              <a:defRPr/>
            </a:pPr>
            <a:r>
              <a:rPr lang="en-GB" dirty="0"/>
              <a:t>Continuous incremental pressure throughout the history of European integration</a:t>
            </a:r>
          </a:p>
          <a:p>
            <a:pPr marL="177800" indent="-177800" eaLnBrk="1" hangingPunct="1">
              <a:buFont typeface="Wingdings" pitchFamily="2" charset="2"/>
              <a:buChar char="§"/>
              <a:defRPr/>
            </a:pPr>
            <a:r>
              <a:rPr lang="en-GB" dirty="0"/>
              <a:t>Landmark rulings of the ECJ</a:t>
            </a:r>
          </a:p>
          <a:p>
            <a:pPr eaLnBrk="1" hangingPunct="1">
              <a:defRPr/>
            </a:pPr>
            <a:r>
              <a:rPr lang="en-GB" u="sng" dirty="0"/>
              <a:t>Enlargements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GB" dirty="0"/>
              <a:t>Two failed attempts of British membership (1963,1967)</a:t>
            </a:r>
            <a:endParaRPr lang="cs-CZ" dirty="0"/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GB" dirty="0"/>
              <a:t>Greenland chose </a:t>
            </a:r>
            <a:r>
              <a:rPr lang="en-GB" noProof="0" dirty="0"/>
              <a:t>to withdraw from EEC in 1985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ABB77E-3D8C-44B7-8BA3-F7586990689E}" type="slidenum">
              <a:rPr lang="cs-CZ" sz="1200" smtClean="0"/>
              <a:pPr eaLnBrk="1" hangingPunct="1"/>
              <a:t>8</a:t>
            </a:fld>
            <a:endParaRPr lang="cs-CZ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endParaRPr lang="en-GB" noProof="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ABB77E-3D8C-44B7-8BA3-F7586990689E}" type="slidenum">
              <a:rPr lang="cs-CZ" sz="1200" smtClean="0"/>
              <a:pPr eaLnBrk="1" hangingPunct="1"/>
              <a:t>9</a:t>
            </a:fld>
            <a:endParaRPr lang="cs-CZ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r>
              <a:rPr lang="en-GB" u="sng" noProof="0" dirty="0"/>
              <a:t>Founding members of OEEC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/>
              <a:t>Later EU-15 except for Finland (stayed neutral) and Spain (Franco‘s dictatorship) 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/>
              <a:t>Norway, Iceland, Switzerland, Turkey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GB" u="sng" noProof="0" dirty="0"/>
              <a:t>National interests in European</a:t>
            </a:r>
            <a:r>
              <a:rPr lang="en-GB" u="sng" baseline="0" noProof="0" dirty="0"/>
              <a:t> integration</a:t>
            </a:r>
            <a:endParaRPr lang="en-GB" u="sng" noProof="0" dirty="0"/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/>
              <a:t>USA, UK: Wall against raising influence of communism in Europe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/>
              <a:t>France: French-German partnership as countervailing power to</a:t>
            </a:r>
            <a:r>
              <a:rPr lang="en-GB" baseline="0" noProof="0" dirty="0"/>
              <a:t> USA-UK alliance</a:t>
            </a:r>
            <a:endParaRPr lang="en-GB" noProof="0" dirty="0"/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/>
              <a:t>Germany: Way to rebirth of a country as </a:t>
            </a:r>
            <a:r>
              <a:rPr lang="cs-CZ" noProof="0" dirty="0"/>
              <a:t>a </a:t>
            </a:r>
            <a:r>
              <a:rPr lang="en-GB" noProof="0" dirty="0"/>
              <a:t>standard</a:t>
            </a:r>
            <a:r>
              <a:rPr lang="en-GB" baseline="0" noProof="0" dirty="0"/>
              <a:t> nation</a:t>
            </a:r>
            <a:r>
              <a:rPr lang="en-GB" noProof="0" dirty="0"/>
              <a:t>  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/>
              <a:t>Italy: Countervailing power to communism and overcoming the fascist legacy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FF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pic>
        <p:nvPicPr>
          <p:cNvPr id="6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64188"/>
            <a:ext cx="112395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j0391798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88" y="5843588"/>
            <a:ext cx="1295400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4496499" y="3555782"/>
            <a:ext cx="4035105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GB" cap="small" baseline="0" dirty="0">
                <a:effectLst/>
              </a:rPr>
              <a:t>European Economic Integration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GB" altLang="en-US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altLang="en-US"/>
              <a:t>Klepnutím lze upravit styl předlohy podnadpisů.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A8F93-37BF-44DB-9EAA-2F74EFEF4151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041049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268FE-12B6-4896-967B-2F8BFDBB6FF4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838730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6D6C8-5E32-409A-917E-E77D2AAC5534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53972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CB575-2C00-46E1-9DAD-92C347C07D64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86533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9653C-B6CC-4344-9126-FE56A4CDD2B0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23105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4D4A0-D615-419C-BCFB-C1FC838BCAD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6332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7552B-509B-439F-8809-784013FE337B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358632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587CF-D6FE-4D58-A696-4E74F6D48760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099601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17A02-CDC9-4248-902A-3957290046AD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317318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4371-09E0-4645-8282-DC759EB66728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42101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4A036-3CD7-49EB-8EDB-0003E7038DC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25484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zuu</a:t>
            </a:r>
          </a:p>
          <a:p>
            <a:pPr lvl="1"/>
            <a:r>
              <a:rPr lang="cs-CZ" altLang="en-US"/>
              <a:t>Druhá úroveň</a:t>
            </a:r>
          </a:p>
          <a:p>
            <a:pPr lvl="2"/>
            <a:r>
              <a:rPr lang="cs-CZ" altLang="en-US"/>
              <a:t>Třetí úroveň</a:t>
            </a:r>
          </a:p>
          <a:p>
            <a:pPr lvl="3"/>
            <a:r>
              <a:rPr lang="cs-CZ" altLang="en-US"/>
              <a:t>Čtvrtá úroveň</a:t>
            </a:r>
          </a:p>
          <a:p>
            <a:pPr lvl="4"/>
            <a:r>
              <a:rPr lang="cs-CZ" altLang="en-US"/>
              <a:t>Pátá úroveň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fld id="{3D6F9A2B-F025-4A46-BE67-D0DDC891AFE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FF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0" i="0" u="none">
          <a:solidFill>
            <a:srgbClr val="0066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66FF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66FF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66FF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66FF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66FF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66FF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66FF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66FF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0066FF"/>
        </a:buClr>
        <a:buSzPct val="60000"/>
        <a:buFont typeface="Wingdings" pitchFamily="2" charset="2"/>
        <a:buChar char="q"/>
        <a:defRPr sz="2600" b="0" i="0" u="none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821976" cy="1752600"/>
          </a:xfrm>
        </p:spPr>
        <p:txBody>
          <a:bodyPr/>
          <a:lstStyle/>
          <a:p>
            <a:pPr eaLnBrk="1" hangingPunct="1"/>
            <a:r>
              <a:rPr lang="en-GB" b="1" dirty="0"/>
              <a:t>Essentials of European Integration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663" y="4076700"/>
            <a:ext cx="6773862" cy="1512888"/>
          </a:xfrm>
        </p:spPr>
        <p:txBody>
          <a:bodyPr/>
          <a:lstStyle/>
          <a:p>
            <a:pPr eaLnBrk="1" hangingPunct="1"/>
            <a:r>
              <a:rPr lang="en-GB" b="1" dirty="0"/>
              <a:t>Oldřich Dědek</a:t>
            </a:r>
          </a:p>
          <a:p>
            <a:pPr eaLnBrk="1" hangingPunct="1"/>
            <a:endParaRPr lang="en-GB" sz="2400" dirty="0"/>
          </a:p>
          <a:p>
            <a:pPr eaLnBrk="1" hangingPunct="1"/>
            <a:r>
              <a:rPr lang="en-GB" sz="2400" dirty="0"/>
              <a:t>Institute of Economic Studies, Charles University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46D3A9-D29F-41A3-B2CE-06EC07D4F6B9}" type="slidenum">
              <a:rPr lang="cs-CZ" altLang="en-US"/>
              <a:pPr>
                <a:defRPr/>
              </a:pPr>
              <a:t>10</a:t>
            </a:fld>
            <a:endParaRPr lang="cs-CZ" alt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88975"/>
          </a:xfrm>
        </p:spPr>
        <p:txBody>
          <a:bodyPr/>
          <a:lstStyle/>
          <a:p>
            <a:pPr eaLnBrk="1" hangingPunct="1"/>
            <a:r>
              <a:rPr lang="cs-CZ" dirty="0"/>
              <a:t>M1 – </a:t>
            </a:r>
            <a:r>
              <a:rPr lang="en-GB" dirty="0"/>
              <a:t>European early efforts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23731"/>
            <a:ext cx="8229600" cy="529755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600" dirty="0"/>
              <a:t>Benelux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/>
              <a:t>Customs union created between Belgium, Luxemburg and Netherlands (January 1948)</a:t>
            </a:r>
          </a:p>
          <a:p>
            <a:pPr eaLnBrk="1" hangingPunct="1">
              <a:lnSpc>
                <a:spcPct val="90000"/>
              </a:lnSpc>
            </a:pPr>
            <a:r>
              <a:rPr lang="en-GB" sz="2600" dirty="0"/>
              <a:t>European Coal and Steel Community (ECSC)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/>
              <a:t>Schuman plan: merging governance competencies in key industrial sectors (backbones of modern industrial economy at the time) within supranational institution in order to make war in Europe materially impossible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/>
              <a:t>High Authority endowed with key decision-making powers (pricing, production, trade), majority voting, limited control by member states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/>
              <a:t>Community established in 1952 for period of 50 years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/>
              <a:t>Founding members: France, West Germany, Italy and Benelux (the Six), other invited countries refused membership due to supranational character of ESCS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A3780F-BE8A-4048-BF86-5BBA12055447}" type="slidenum">
              <a:rPr lang="cs-CZ" altLang="en-US"/>
              <a:pPr>
                <a:defRPr/>
              </a:pPr>
              <a:t>11</a:t>
            </a:fld>
            <a:endParaRPr lang="cs-CZ" altLang="en-US" dirty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2950"/>
          </a:xfrm>
        </p:spPr>
        <p:txBody>
          <a:bodyPr/>
          <a:lstStyle/>
          <a:p>
            <a:pPr eaLnBrk="1" hangingPunct="1"/>
            <a:r>
              <a:rPr lang="cs-CZ" dirty="0"/>
              <a:t>M2 – </a:t>
            </a:r>
            <a:r>
              <a:rPr lang="en-GB" dirty="0"/>
              <a:t>Founding Rome Treaty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46795"/>
            <a:ext cx="8229600" cy="53673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/>
              <a:t>Historical context (1950s and 1960s)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1800" dirty="0"/>
              <a:t>Golden Age: extraordinary economic performance (high growth rates, low unemployment, price stability) 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1800" dirty="0"/>
              <a:t>Success of ECSC – spring board to broader and deeper economic integration (ability to cooperate in a federal structure)  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/>
              <a:t>Basic facts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1800" dirty="0"/>
              <a:t>Key dates: 25 March 1957; 1 January 1958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1800" dirty="0"/>
              <a:t>Official name: Treaty Establishing the European Economic Community (TEEC)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1800" dirty="0"/>
              <a:t>Signed together with The </a:t>
            </a:r>
            <a:r>
              <a:rPr lang="en-GB" sz="1800" dirty="0" err="1"/>
              <a:t>Euratom</a:t>
            </a:r>
            <a:r>
              <a:rPr lang="en-GB" sz="1800" dirty="0"/>
              <a:t> Treaty (Treaty Establishing the European Atomic Energy Community)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/>
              <a:t>Objectives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1800" dirty="0"/>
              <a:t>Harmonised development – Continuous and balanced expansion – Increased stability – Accelerated growth of living standards – Closer links between MS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/>
              <a:t>Methods for achieving objectives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1800" dirty="0"/>
              <a:t>Common market with four fundamental freedoms (free movement of goods, people, services and capital)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1800" dirty="0"/>
              <a:t>Selected common policies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/>
              <a:t>Principles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1800" dirty="0"/>
              <a:t>Community loyalty – Non-discrimination on national basis – Deepening and widening of integration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503F01-C4D3-4616-A05B-6E70B49ED525}" type="slidenum">
              <a:rPr lang="cs-CZ" altLang="en-US"/>
              <a:pPr>
                <a:defRPr/>
              </a:pPr>
              <a:t>12</a:t>
            </a:fld>
            <a:endParaRPr lang="cs-CZ" altLang="en-US" dirty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50887"/>
          </a:xfrm>
        </p:spPr>
        <p:txBody>
          <a:bodyPr/>
          <a:lstStyle/>
          <a:p>
            <a:pPr eaLnBrk="1" hangingPunct="1"/>
            <a:r>
              <a:rPr lang="en-GB" dirty="0"/>
              <a:t>M2 – Content of Rome Treaty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1954"/>
            <a:ext cx="8229600" cy="5451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Detailed plans to form customs union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Appeal to eliminate obstacles to free movement of people, capital and services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Only basic principle laid down 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Common policies financed from common budget 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Agricultural, transport, trade and competition policies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Macroeconomic coordination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Only general appeal to create effective coordination mechanisms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Exchange rate policies as a common interest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>
                <a:sym typeface="Symbol" pitchFamily="18" charset="2"/>
              </a:rPr>
              <a:t>Present Bretton-wood system made less urgent a special regional system in Europe 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>
                <a:sym typeface="Symbol" pitchFamily="18" charset="2"/>
              </a:rPr>
              <a:t>Prevailing activism of government policies meant that states were reluctant to sacrifice policy-making autonomy (large differences among MS)</a:t>
            </a:r>
            <a:endParaRPr lang="en-GB" sz="1800" dirty="0"/>
          </a:p>
          <a:p>
            <a:pPr marL="342900" lvl="1" indent="-342900" eaLnBrk="1" hangingPunct="1">
              <a:lnSpc>
                <a:spcPct val="80000"/>
              </a:lnSpc>
              <a:spcBef>
                <a:spcPts val="200"/>
              </a:spcBef>
              <a:buClr>
                <a:srgbClr val="FFFF00"/>
              </a:buClr>
              <a:buSzPct val="65000"/>
              <a:buFont typeface="Wingdings" pitchFamily="2" charset="2"/>
              <a:buChar char="n"/>
              <a:defRPr/>
            </a:pPr>
            <a:r>
              <a:rPr lang="en-GB" sz="2000" dirty="0"/>
              <a:t>Creation of European Investment Bank</a:t>
            </a:r>
          </a:p>
          <a:p>
            <a:pPr marL="342900" lvl="1" indent="-342900" eaLnBrk="1" hangingPunct="1">
              <a:lnSpc>
                <a:spcPct val="80000"/>
              </a:lnSpc>
              <a:spcBef>
                <a:spcPts val="200"/>
              </a:spcBef>
              <a:buClr>
                <a:srgbClr val="FFFF00"/>
              </a:buClr>
              <a:buSzPct val="65000"/>
              <a:buFont typeface="Wingdings" pitchFamily="2" charset="2"/>
              <a:buChar char="n"/>
              <a:defRPr/>
            </a:pPr>
            <a:r>
              <a:rPr lang="en-GB" sz="2000" dirty="0"/>
              <a:t>Creation of European Social Fund</a:t>
            </a:r>
          </a:p>
          <a:p>
            <a:pPr marL="342900" lvl="1" indent="-342900" eaLnBrk="1" hangingPunct="1">
              <a:lnSpc>
                <a:spcPct val="80000"/>
              </a:lnSpc>
              <a:spcBef>
                <a:spcPts val="200"/>
              </a:spcBef>
              <a:buClr>
                <a:srgbClr val="FFFF00"/>
              </a:buClr>
              <a:buSzPct val="65000"/>
              <a:buFont typeface="Wingdings" pitchFamily="2" charset="2"/>
              <a:buChar char="n"/>
              <a:defRPr/>
            </a:pPr>
            <a:r>
              <a:rPr lang="en-GB" sz="2000" dirty="0"/>
              <a:t>Special trade and development arrangements for existing and former colonies</a:t>
            </a:r>
          </a:p>
          <a:p>
            <a:pPr marL="342900" lvl="1" indent="-342900" eaLnBrk="1" hangingPunct="1">
              <a:lnSpc>
                <a:spcPct val="80000"/>
              </a:lnSpc>
              <a:spcBef>
                <a:spcPts val="200"/>
              </a:spcBef>
              <a:buClr>
                <a:srgbClr val="FFFF00"/>
              </a:buClr>
              <a:buSzPct val="65000"/>
              <a:buFont typeface="Wingdings" pitchFamily="2" charset="2"/>
              <a:buChar char="n"/>
              <a:defRPr/>
            </a:pPr>
            <a:r>
              <a:rPr lang="en-GB" sz="2000" dirty="0"/>
              <a:t>Economic rivalry with EFTA (</a:t>
            </a:r>
            <a:r>
              <a:rPr lang="en-GB" sz="2000" dirty="0" err="1"/>
              <a:t>intergovermental</a:t>
            </a:r>
            <a:r>
              <a:rPr lang="en-GB" sz="2000" dirty="0"/>
              <a:t> method of integration)</a:t>
            </a:r>
            <a:endParaRPr lang="en-GB" sz="1600" dirty="0"/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Since May 1960 (dominant position of UK)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In 1961 UK applied for EEC membership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47DB4D-260D-4011-9DA9-1F647118D151}" type="slidenum">
              <a:rPr lang="cs-CZ" altLang="en-US"/>
              <a:pPr>
                <a:defRPr/>
              </a:pPr>
              <a:t>13</a:t>
            </a:fld>
            <a:endParaRPr lang="cs-CZ" altLang="en-US" dirty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4537"/>
          </a:xfrm>
        </p:spPr>
        <p:txBody>
          <a:bodyPr/>
          <a:lstStyle/>
          <a:p>
            <a:pPr eaLnBrk="1" hangingPunct="1"/>
            <a:r>
              <a:rPr lang="en-GB" dirty="0"/>
              <a:t>Structure of economic governance</a:t>
            </a: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169988" y="2892425"/>
            <a:ext cx="2990850" cy="981075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6629" name="Text Box 8"/>
          <p:cNvSpPr txBox="1">
            <a:spLocks noChangeArrowheads="1"/>
          </p:cNvSpPr>
          <p:nvPr/>
        </p:nvSpPr>
        <p:spPr bwMode="auto">
          <a:xfrm>
            <a:off x="3159125" y="1550988"/>
            <a:ext cx="2413000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dirty="0">
                <a:effectLst/>
              </a:rPr>
              <a:t>European Council</a:t>
            </a:r>
          </a:p>
          <a:p>
            <a:pPr algn="ctr" eaLnBrk="1" hangingPunct="1"/>
            <a:r>
              <a:rPr lang="en-GB" sz="1800" dirty="0">
                <a:effectLst/>
              </a:rPr>
              <a:t>political leadership</a:t>
            </a:r>
          </a:p>
        </p:txBody>
      </p:sp>
      <p:sp>
        <p:nvSpPr>
          <p:cNvPr id="26630" name="Text Box 11"/>
          <p:cNvSpPr txBox="1">
            <a:spLocks noChangeArrowheads="1"/>
          </p:cNvSpPr>
          <p:nvPr/>
        </p:nvSpPr>
        <p:spPr bwMode="auto">
          <a:xfrm>
            <a:off x="1284288" y="3028950"/>
            <a:ext cx="2820987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dirty="0">
                <a:effectLst/>
              </a:rPr>
              <a:t>European Commission</a:t>
            </a:r>
          </a:p>
          <a:p>
            <a:pPr algn="ctr" eaLnBrk="1" hangingPunct="1"/>
            <a:r>
              <a:rPr lang="en-GB" sz="1800" dirty="0">
                <a:effectLst/>
              </a:rPr>
              <a:t>general interests of EU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193925" y="1468438"/>
            <a:ext cx="4529138" cy="868362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622800" y="2894013"/>
            <a:ext cx="2989263" cy="981075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6633" name="Text Box 11"/>
          <p:cNvSpPr txBox="1">
            <a:spLocks noChangeArrowheads="1"/>
          </p:cNvSpPr>
          <p:nvPr/>
        </p:nvSpPr>
        <p:spPr bwMode="auto">
          <a:xfrm>
            <a:off x="4725988" y="3011488"/>
            <a:ext cx="282098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>
                <a:effectLst/>
              </a:rPr>
              <a:t>Council of the EU</a:t>
            </a:r>
          </a:p>
          <a:p>
            <a:pPr algn="ctr" eaLnBrk="1" hangingPunct="1"/>
            <a:r>
              <a:rPr lang="en-GB" sz="1800">
                <a:effectLst/>
              </a:rPr>
              <a:t>general interest of MS</a:t>
            </a: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1171575" y="4270375"/>
            <a:ext cx="2990850" cy="981075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66825" y="4435475"/>
            <a:ext cx="2820988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dirty="0">
                <a:effectLst/>
              </a:rPr>
              <a:t>European Parliament</a:t>
            </a:r>
          </a:p>
          <a:p>
            <a:pPr algn="ctr" eaLnBrk="1" hangingPunct="1"/>
            <a:r>
              <a:rPr lang="en-GB" sz="1800" dirty="0">
                <a:effectLst/>
              </a:rPr>
              <a:t>legislative functions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633913" y="4271963"/>
            <a:ext cx="2989262" cy="981075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6637" name="Text Box 11"/>
          <p:cNvSpPr txBox="1">
            <a:spLocks noChangeArrowheads="1"/>
          </p:cNvSpPr>
          <p:nvPr/>
        </p:nvSpPr>
        <p:spPr bwMode="auto">
          <a:xfrm>
            <a:off x="4464050" y="4427538"/>
            <a:ext cx="3343275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dirty="0">
                <a:effectLst/>
              </a:rPr>
              <a:t>European Court of Justice</a:t>
            </a:r>
          </a:p>
          <a:p>
            <a:pPr algn="ctr" eaLnBrk="1" hangingPunct="1"/>
            <a:r>
              <a:rPr lang="en-GB" sz="1800" dirty="0">
                <a:effectLst/>
              </a:rPr>
              <a:t>supreme legal authority</a:t>
            </a:r>
          </a:p>
        </p:txBody>
      </p:sp>
      <p:sp>
        <p:nvSpPr>
          <p:cNvPr id="2" name="Obdélník 1"/>
          <p:cNvSpPr/>
          <p:nvPr/>
        </p:nvSpPr>
        <p:spPr bwMode="auto">
          <a:xfrm>
            <a:off x="842963" y="1212850"/>
            <a:ext cx="7262812" cy="4592638"/>
          </a:xfrm>
          <a:prstGeom prst="rect">
            <a:avLst/>
          </a:prstGeom>
          <a:noFill/>
          <a:ln w="38100" cap="flat" cmpd="sng" algn="ctr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3742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3F38FA-7A89-471B-9C62-A2F81DEB3FD4}" type="slidenum">
              <a:rPr lang="cs-CZ" altLang="en-US"/>
              <a:pPr>
                <a:defRPr/>
              </a:pPr>
              <a:t>14</a:t>
            </a:fld>
            <a:endParaRPr lang="cs-CZ" alt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71512"/>
          </a:xfrm>
        </p:spPr>
        <p:txBody>
          <a:bodyPr/>
          <a:lstStyle/>
          <a:p>
            <a:pPr eaLnBrk="1" hangingPunct="1"/>
            <a:r>
              <a:rPr lang="en-GB"/>
              <a:t>Legal foundations of EU 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229600" cy="52657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/>
              <a:t>Intergovernmental elements of European law</a:t>
            </a:r>
            <a:r>
              <a:rPr lang="en-GB" sz="280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Primary legislation: Treaties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Unanimous agreements among sovereign member states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A sort of “EU constitution” laying down basic rights, duties and behavioural patterns for citizens, firms and member states)</a:t>
            </a:r>
            <a:endParaRPr lang="en-GB" sz="2400"/>
          </a:p>
          <a:p>
            <a:pPr eaLnBrk="1" hangingPunct="1">
              <a:lnSpc>
                <a:spcPct val="90000"/>
              </a:lnSpc>
            </a:pPr>
            <a:r>
              <a:rPr lang="en-GB" sz="2400"/>
              <a:t>Supranational elements of European law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/>
              <a:t>Secondary legislation</a:t>
            </a:r>
            <a:r>
              <a:rPr lang="cs-CZ" sz="2000"/>
              <a:t>: </a:t>
            </a:r>
            <a:r>
              <a:rPr lang="en-GB" sz="2000"/>
              <a:t>regulations, directives, decisions, recommendations and opinions</a:t>
            </a:r>
            <a:endParaRPr lang="cs-CZ" sz="2000"/>
          </a:p>
          <a:p>
            <a:pPr lvl="1" eaLnBrk="1" hangingPunct="1">
              <a:lnSpc>
                <a:spcPct val="90000"/>
              </a:lnSpc>
            </a:pPr>
            <a:r>
              <a:rPr lang="en-GB" sz="2000" i="1"/>
              <a:t>Direct effect</a:t>
            </a:r>
            <a:r>
              <a:rPr lang="en-GB" sz="2000"/>
              <a:t>: obligation of member states to enforce European law as if it was passed by national Parliament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i="1"/>
              <a:t>Superiority</a:t>
            </a:r>
            <a:r>
              <a:rPr lang="en-GB" sz="2000"/>
              <a:t>: in case of conflict between European and national laws the European one takes precedence (the highest authority in interpreting European law is the ECJ)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i="1"/>
              <a:t>Autonomy</a:t>
            </a:r>
            <a:r>
              <a:rPr lang="en-GB" sz="2000"/>
              <a:t>: European legal procedures are independent of legal procedures in member states </a:t>
            </a:r>
          </a:p>
        </p:txBody>
      </p:sp>
    </p:spTree>
    <p:extLst>
      <p:ext uri="{BB962C8B-B14F-4D97-AF65-F5344CB8AC3E}">
        <p14:creationId xmlns:p14="http://schemas.microsoft.com/office/powerpoint/2010/main" val="1742910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FEE580-F12F-43CB-853C-4A519E7801FB}" type="slidenum">
              <a:rPr lang="cs-CZ" altLang="en-US"/>
              <a:pPr>
                <a:defRPr/>
              </a:pPr>
              <a:t>15</a:t>
            </a:fld>
            <a:endParaRPr lang="cs-CZ" altLang="en-US" dirty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21990"/>
            <a:ext cx="8229600" cy="54228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Historical context (1970s and </a:t>
            </a:r>
            <a:r>
              <a:rPr lang="cs-CZ" sz="2000" dirty="0"/>
              <a:t>t</a:t>
            </a:r>
            <a:r>
              <a:rPr lang="en-GB" sz="2000" dirty="0"/>
              <a:t>he first half of 1980s)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Poorer macroeconomic performance in 1970s and 1980s in sharp contrast to previous Golden Age (slower growth, high inflation, declining world export shares, failing competitiveness vis-à-vis USA and Japan)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Euro-sclerosis: frustrating impression from European cooperation (mushrooming non-tariff barriers, disputes over agricultural subsidies, shelved monetary integration)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Way out: removal of fragmentation of EC market by revived integration efforts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Bright spots: first enlargement 1973, creation of European Regional Development Fund in 1975, establishment of EMS in 1979, direct elections to EP in 1979, entry of Greece in 1981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Single Market Programme (Internal Market, Programme 1993)</a:t>
            </a:r>
            <a:endParaRPr lang="en-GB" sz="1800" dirty="0"/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Prominent role of Jacques </a:t>
            </a:r>
            <a:r>
              <a:rPr lang="en-GB" sz="1800" dirty="0" err="1"/>
              <a:t>Delors</a:t>
            </a:r>
            <a:r>
              <a:rPr lang="en-GB" sz="1800" dirty="0"/>
              <a:t> (President of Commission)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Cockfield report (Commission, June 1985): 282 measures needed for achieving single market –  strategy to raise EC competitiveness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Single market: area without internal frontiers in which the free movement of goods, persons, services and capital is ensured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Emphasis on deregulation coincided with liberalization doctrine (Thatcher and Reagan)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 err="1"/>
              <a:t>Spillovers</a:t>
            </a:r>
            <a:r>
              <a:rPr lang="en-GB" sz="1800" dirty="0"/>
              <a:t>: institutional reform, EMU, reinforced social and regional polices</a:t>
            </a:r>
          </a:p>
          <a:p>
            <a:pPr marL="0" indent="0" eaLnBrk="1" hangingPunct="1"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  <a:defRPr/>
            </a:pPr>
            <a:endParaRPr lang="en-GB" sz="1800" dirty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2950"/>
          </a:xfrm>
        </p:spPr>
        <p:txBody>
          <a:bodyPr/>
          <a:lstStyle/>
          <a:p>
            <a:pPr eaLnBrk="1" hangingPunct="1"/>
            <a:r>
              <a:rPr lang="cs-CZ" dirty="0"/>
              <a:t>M3 – </a:t>
            </a:r>
            <a:r>
              <a:rPr lang="en-GB" dirty="0"/>
              <a:t>Single Market Programme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59E4FE-8DE2-45D2-A208-3F259EC417C7}" type="slidenum">
              <a:rPr lang="cs-CZ" altLang="en-US"/>
              <a:pPr>
                <a:defRPr/>
              </a:pPr>
              <a:t>16</a:t>
            </a:fld>
            <a:endParaRPr lang="cs-CZ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65162"/>
          </a:xfrm>
        </p:spPr>
        <p:txBody>
          <a:bodyPr/>
          <a:lstStyle/>
          <a:p>
            <a:pPr eaLnBrk="1" hangingPunct="1"/>
            <a:r>
              <a:rPr lang="cs-CZ" dirty="0"/>
              <a:t>M3 – </a:t>
            </a:r>
            <a:r>
              <a:rPr lang="en-GB" dirty="0"/>
              <a:t>Main elements of SEA (1)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55578"/>
            <a:ext cx="8229600" cy="552473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400" dirty="0"/>
              <a:t>Single European Act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Legal framework for implementing SM programme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First major revision of Rome Treaty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Key dates: 17 + 28 February 1986; 1 July 1987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400" dirty="0"/>
              <a:t>Qualified majority voting as a rule in Single Market issues 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/>
              <a:t>Major exceptions: questions relating to fiscal policies, free movement of persons, rights and interests of employees</a:t>
            </a:r>
            <a:r>
              <a:rPr lang="en-GB" sz="2400" dirty="0"/>
              <a:t> 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400" dirty="0"/>
              <a:t>New approach to TBT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/>
              <a:t>Minimum technical standards (harmonisation should be limited to essential objectives and requirements)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400" dirty="0"/>
              <a:t>Removal of frontier controls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/>
              <a:t>Abolition of customs formalities and many safety checks at frontiers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/>
              <a:t>Schengen Agreement (1985)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400" dirty="0"/>
              <a:t>Attempts at fiscal harmonisation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400" dirty="0"/>
              <a:t>Liberalisation Directives aimed at abolishing capital controls by the end of 1992 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endParaRPr lang="en-GB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F59B7F70-2407-47DC-8D9E-2CF9F05A6034}" type="slidenum">
              <a:rPr lang="cs-CZ" altLang="en-US" sz="1200">
                <a:latin typeface="+mj-lt"/>
              </a:rPr>
              <a:pPr algn="r">
                <a:defRPr/>
              </a:pPr>
              <a:t>17</a:t>
            </a:fld>
            <a:endParaRPr lang="cs-CZ" altLang="en-US" sz="1200">
              <a:latin typeface="+mj-lt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65162"/>
          </a:xfrm>
        </p:spPr>
        <p:txBody>
          <a:bodyPr/>
          <a:lstStyle/>
          <a:p>
            <a:pPr eaLnBrk="1" hangingPunct="1"/>
            <a:r>
              <a:rPr lang="cs-CZ" dirty="0"/>
              <a:t>M3 – </a:t>
            </a:r>
            <a:r>
              <a:rPr lang="en-GB" dirty="0"/>
              <a:t>Main elements of SEA (2)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03961"/>
            <a:ext cx="8229600" cy="5312854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Economic and social cohesion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Fears of weaker MS that they would not withstand increased competition implied by SM</a:t>
            </a:r>
            <a:endParaRPr lang="en-GB" sz="2000" b="1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Appeal for effective coordination and rationalization of structural funds to reduce regional disparities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Codification of already existing European Monetary System (existed since 1979)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Confirmation of leadership role of European Council (informally functioned since the middle of 1970s)  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Liberalisation of government procurements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Equal treatment for foreign companies in bidding for tenders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Simplification of national rules and standardisation of practices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Liberalisation of service industries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The right to provide service (without having to set up an office)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The right to establish (at the same conditions as nationals)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DD5A0-5E1C-488E-8573-BDFC289CE230}" type="slidenum">
              <a:rPr lang="cs-CZ" altLang="en-US"/>
              <a:pPr>
                <a:defRPr/>
              </a:pPr>
              <a:t>18</a:t>
            </a:fld>
            <a:endParaRPr lang="cs-CZ" altLang="en-US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50875"/>
          </a:xfrm>
        </p:spPr>
        <p:txBody>
          <a:bodyPr/>
          <a:lstStyle/>
          <a:p>
            <a:pPr eaLnBrk="1" hangingPunct="1"/>
            <a:r>
              <a:rPr lang="en-GB" dirty="0"/>
              <a:t>M4 – Economic and Monetary Union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85528"/>
            <a:ext cx="8229600" cy="5409394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000" dirty="0"/>
              <a:t>Historical context (the end of 1980s)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Success with the Single Market and European Monetary System 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Extending the single market to EFTA economies (creation of European Economic Area)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Growing tensions in Soviet-block and prospects for German reunification (idea to harness more powerful Germany by tighter integration)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Momentum for radical leap and the most profound deepening and widening in economic integration since Rome Treaty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000" dirty="0"/>
              <a:t>Influential reports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err="1"/>
              <a:t>Delors</a:t>
            </a:r>
            <a:r>
              <a:rPr lang="en-GB" sz="1800" dirty="0"/>
              <a:t> Report (April 1989) - prominent role of Jacques </a:t>
            </a:r>
            <a:r>
              <a:rPr lang="en-GB" sz="1800" dirty="0" err="1"/>
              <a:t>Delors</a:t>
            </a:r>
            <a:r>
              <a:rPr lang="en-GB" sz="1800" dirty="0"/>
              <a:t> (President of Commission) 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Report One Market, One Money (Commission, 1989): detailed cost-benefit analysis of European monetary union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000" dirty="0"/>
              <a:t>Maastricht Treaty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Key dates: 7 February 1992; 1 November 1993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Official name: Treaty on European Union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Major theme: Economic and Monetary Union – legal basis for single monetary policy and single currency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Difficult process of ratification (constitutional grievances in France and Germany, repeated referendum in Denmark, strong opposition in UK)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DD5A0-5E1C-488E-8573-BDFC289CE230}" type="slidenum">
              <a:rPr lang="cs-CZ" altLang="en-US"/>
              <a:pPr>
                <a:defRPr/>
              </a:pPr>
              <a:t>19</a:t>
            </a:fld>
            <a:endParaRPr lang="cs-CZ" altLang="en-US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50875"/>
          </a:xfrm>
        </p:spPr>
        <p:txBody>
          <a:bodyPr/>
          <a:lstStyle/>
          <a:p>
            <a:pPr eaLnBrk="1" hangingPunct="1"/>
            <a:r>
              <a:rPr lang="en-GB" dirty="0"/>
              <a:t>M4 – Content of Maastricht Treaty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2168"/>
            <a:ext cx="8229600" cy="5476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/>
              <a:t>Monetary Union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Three stages in implementing EMU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Fixed dates for Stage 3: 1 January 1999 at the latest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Entry criteria for participating countries (Maastricht convergence criteria)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Establishment of European Central Bank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Ban on excessive deficits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Strengthened economic coordination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/>
              <a:t>Political Union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Codification of European Union as legal entity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Three-pillar structure of EU (new areas of EU competences)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Strengthened powers of EP (co-decision procedure) and more qualified majority voting in Council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Greater economic and social cohesion (establishment of Cohesion Fund and increased transfers through structural funds)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Formulation of subsidiarity principle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Concept of rights of EU citizens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Social Charter covering employment and social issues annexed as a protocol (UK acceded in 1997 under Blair government)</a:t>
            </a:r>
          </a:p>
        </p:txBody>
      </p:sp>
    </p:spTree>
    <p:extLst>
      <p:ext uri="{BB962C8B-B14F-4D97-AF65-F5344CB8AC3E}">
        <p14:creationId xmlns:p14="http://schemas.microsoft.com/office/powerpoint/2010/main" val="3963860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44F7A-BCE7-4DC6-81D1-94FEBF05B58B}" type="slidenum">
              <a:rPr lang="cs-CZ" altLang="en-US"/>
              <a:pPr>
                <a:defRPr/>
              </a:pPr>
              <a:t>2</a:t>
            </a:fld>
            <a:endParaRPr lang="cs-CZ" altLang="en-US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en-GB" dirty="0"/>
              <a:t>Definition of economic integration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3596"/>
            <a:ext cx="8229600" cy="54467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Economic (regional) integration consists in removing economic frontiers between two or more economies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Economic frontier is any geographical border over which actual or potential mobility of goods, services and production factors is impaired (need not necessarily coincide with political frontiers) 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Different forms of economic integration can be found around the globe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NAFTA (North American Free Trade Agreement): concluded in 1992 between USA, Canada and Mexico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Mercosur: integration grouping (customs union) among South American countries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ANZCERTA: Australia New Zealand Closer Economic Relations Trade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West and Central African Monetary Unions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European economic integration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Unique in much higher ambitions and practical achievements in comparison with other examples of integration efforts („an ever closer union among the people of Europe“)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Close relationship with political integration due to historical reasons (bloody wars, threat of communism, challenges of globalization)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1181C-54FC-49A2-B58A-28AF8BBE5989}" type="slidenum">
              <a:rPr lang="cs-CZ" altLang="en-US"/>
              <a:pPr>
                <a:defRPr/>
              </a:pPr>
              <a:t>20</a:t>
            </a:fld>
            <a:endParaRPr lang="cs-CZ" altLang="en-US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4537"/>
          </a:xfrm>
        </p:spPr>
        <p:txBody>
          <a:bodyPr/>
          <a:lstStyle/>
          <a:p>
            <a:pPr eaLnBrk="1" hangingPunct="1"/>
            <a:r>
              <a:rPr lang="en-GB" dirty="0"/>
              <a:t>Three-pillar structure of EU</a:t>
            </a: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068388" y="2957513"/>
            <a:ext cx="2420937" cy="1519237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4113213" y="2959100"/>
            <a:ext cx="1211262" cy="1519238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6015038" y="2960688"/>
            <a:ext cx="1211262" cy="1519237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>
            <a:off x="1068388" y="1128713"/>
            <a:ext cx="6175375" cy="1646237"/>
          </a:xfrm>
          <a:prstGeom prst="triangle">
            <a:avLst>
              <a:gd name="adj" fmla="val 50000"/>
            </a:avLst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3308350" y="2044700"/>
            <a:ext cx="215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effectLst/>
              </a:rPr>
              <a:t>European Union</a:t>
            </a:r>
          </a:p>
        </p:txBody>
      </p:sp>
      <p:sp>
        <p:nvSpPr>
          <p:cNvPr id="18441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457200" y="4770438"/>
            <a:ext cx="8229600" cy="1346200"/>
          </a:xfrm>
        </p:spPr>
        <p:txBody>
          <a:bodyPr/>
          <a:lstStyle/>
          <a:p>
            <a:pPr marL="357188" indent="-357188" eaLnBrk="1" hangingPunct="1">
              <a:lnSpc>
                <a:spcPct val="90000"/>
              </a:lnSpc>
              <a:defRPr/>
            </a:pPr>
            <a:r>
              <a:rPr lang="en-GB" sz="2000"/>
              <a:t>1st pillar (economic): </a:t>
            </a:r>
            <a:r>
              <a:rPr lang="en-GB" sz="2000" i="1"/>
              <a:t>European Communities</a:t>
            </a:r>
            <a:r>
              <a:rPr lang="en-GB" sz="2000"/>
              <a:t> (former </a:t>
            </a:r>
            <a:r>
              <a:rPr lang="en-GB" sz="2000" i="1"/>
              <a:t>European Economic Community </a:t>
            </a:r>
            <a:r>
              <a:rPr lang="en-GB" sz="2000"/>
              <a:t>renamed </a:t>
            </a:r>
            <a:r>
              <a:rPr lang="en-GB" sz="2000" i="1"/>
              <a:t>as Economic Community</a:t>
            </a:r>
            <a:r>
              <a:rPr lang="en-GB" sz="200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/>
              <a:t>2nd pillar: </a:t>
            </a:r>
            <a:r>
              <a:rPr lang="en-GB" sz="2000" i="1"/>
              <a:t>Common Foreign and Security Policy </a:t>
            </a:r>
            <a:r>
              <a:rPr lang="en-GB" sz="2000"/>
              <a:t>(CFSP)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/>
              <a:t>3rd pillar: </a:t>
            </a:r>
            <a:r>
              <a:rPr lang="en-GB" sz="2000" i="1"/>
              <a:t>Justice and Home Affairs </a:t>
            </a:r>
            <a:r>
              <a:rPr lang="en-GB" sz="2000"/>
              <a:t>(JHA)</a:t>
            </a:r>
          </a:p>
        </p:txBody>
      </p:sp>
      <p:sp>
        <p:nvSpPr>
          <p:cNvPr id="18442" name="Text Box 11"/>
          <p:cNvSpPr txBox="1">
            <a:spLocks noChangeArrowheads="1"/>
          </p:cNvSpPr>
          <p:nvPr/>
        </p:nvSpPr>
        <p:spPr bwMode="auto">
          <a:xfrm>
            <a:off x="1114425" y="3492500"/>
            <a:ext cx="23193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>
                <a:effectLst/>
              </a:rPr>
              <a:t>EC (former EEC)</a:t>
            </a:r>
          </a:p>
          <a:p>
            <a:pPr algn="ctr" eaLnBrk="1" hangingPunct="1"/>
            <a:r>
              <a:rPr lang="en-GB">
                <a:effectLst/>
              </a:rPr>
              <a:t>Euratom+ECSC</a:t>
            </a:r>
          </a:p>
        </p:txBody>
      </p:sp>
      <p:sp>
        <p:nvSpPr>
          <p:cNvPr id="18443" name="Text Box 12"/>
          <p:cNvSpPr txBox="1">
            <a:spLocks noChangeArrowheads="1"/>
          </p:cNvSpPr>
          <p:nvPr/>
        </p:nvSpPr>
        <p:spPr bwMode="auto">
          <a:xfrm>
            <a:off x="4235450" y="3494088"/>
            <a:ext cx="955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>
                <a:effectLst/>
              </a:rPr>
              <a:t>CFSP</a:t>
            </a:r>
          </a:p>
        </p:txBody>
      </p:sp>
      <p:sp>
        <p:nvSpPr>
          <p:cNvPr id="18444" name="Text Box 13"/>
          <p:cNvSpPr txBox="1">
            <a:spLocks noChangeArrowheads="1"/>
          </p:cNvSpPr>
          <p:nvPr/>
        </p:nvSpPr>
        <p:spPr bwMode="auto">
          <a:xfrm>
            <a:off x="6137275" y="3495675"/>
            <a:ext cx="955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>
                <a:effectLst/>
              </a:rPr>
              <a:t>JHA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6CF2D-E08E-43E9-8339-ABD1A7481CD9}" type="slidenum">
              <a:rPr lang="cs-CZ" altLang="en-US"/>
              <a:pPr>
                <a:defRPr/>
              </a:pPr>
              <a:t>21</a:t>
            </a:fld>
            <a:endParaRPr lang="cs-CZ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/>
              <a:t>Principle of subsidiarity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9375"/>
            <a:ext cx="8229600" cy="4613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500"/>
              <a:t>Question</a:t>
            </a:r>
            <a:r>
              <a:rPr lang="cs-CZ" sz="2500"/>
              <a:t>: </a:t>
            </a:r>
            <a:r>
              <a:rPr lang="en-GB" sz="2500"/>
              <a:t>Which is the appropriate level of government to take decisions in various policy areas</a:t>
            </a:r>
          </a:p>
          <a:p>
            <a:pPr eaLnBrk="1" hangingPunct="1">
              <a:lnSpc>
                <a:spcPct val="90000"/>
              </a:lnSpc>
            </a:pPr>
            <a:r>
              <a:rPr lang="en-GB" sz="2500"/>
              <a:t>Answer</a:t>
            </a:r>
            <a:r>
              <a:rPr lang="cs-CZ" sz="2500"/>
              <a:t>: </a:t>
            </a:r>
            <a:r>
              <a:rPr lang="en-GB" sz="2500"/>
              <a:t>Decisions should be taken at the lowest level that permits effective 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/>
              <a:t>Principle </a:t>
            </a:r>
            <a:r>
              <a:rPr lang="en-GB" sz="2100" i="1"/>
              <a:t>as close to the people as possible</a:t>
            </a:r>
            <a:endParaRPr lang="en-GB" sz="2100"/>
          </a:p>
          <a:p>
            <a:pPr lvl="1" eaLnBrk="1" hangingPunct="1">
              <a:lnSpc>
                <a:spcPct val="90000"/>
              </a:lnSpc>
            </a:pPr>
            <a:r>
              <a:rPr lang="en-GB" sz="2100"/>
              <a:t>Maastricht Treaty: Community shall take action if the objectives of the proposed action cannot be sufficiently achieved by the member states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/>
              <a:t>Defence against so called competence creep (tendency towards increasing the sphere of activities of the EU)</a:t>
            </a:r>
          </a:p>
          <a:p>
            <a:pPr eaLnBrk="1" hangingPunct="1">
              <a:lnSpc>
                <a:spcPct val="90000"/>
              </a:lnSpc>
            </a:pPr>
            <a:r>
              <a:rPr lang="en-GB" sz="2500"/>
              <a:t>Very complex and general principle which allows very broad spectrum of interpretations and practical arrangements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435F02-AA6A-443C-AE7C-8E0F784F7FE8}" type="slidenum">
              <a:rPr lang="cs-CZ" altLang="en-US"/>
              <a:pPr>
                <a:defRPr/>
              </a:pPr>
              <a:t>22</a:t>
            </a:fld>
            <a:endParaRPr lang="cs-CZ" alt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54062"/>
          </a:xfrm>
        </p:spPr>
        <p:txBody>
          <a:bodyPr/>
          <a:lstStyle/>
          <a:p>
            <a:pPr eaLnBrk="1" hangingPunct="1"/>
            <a:r>
              <a:rPr lang="en-GB" dirty="0"/>
              <a:t>Economic arguments</a:t>
            </a:r>
            <a:r>
              <a:rPr lang="en-GB" dirty="0">
                <a:latin typeface="Arial" charset="0"/>
              </a:rPr>
              <a:t> </a:t>
            </a:r>
            <a:r>
              <a:rPr lang="en-GB" dirty="0"/>
              <a:t>of subsidiarity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7218"/>
            <a:ext cx="8229600" cy="53467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/>
              <a:t>Externalities (</a:t>
            </a:r>
            <a:r>
              <a:rPr lang="en-GB" sz="2000" dirty="0" err="1"/>
              <a:t>spillovers</a:t>
            </a:r>
            <a:r>
              <a:rPr lang="en-GB" sz="2000" dirty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Execution of activity in one member state has positive or negative fallout in other member states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Non-coordinated decision-making at lower-than-Community level may result in sub-optimal outcomes (detrimental “beggar-thy-neighbour policies”)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Economies of scale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Positive effects resulting from executing activity on very large scale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Diversity of national preferences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Diverse national preferences tend to decrease decision-making efficiency at centralised level (costly “one-size-fits-all” policy)</a:t>
            </a:r>
            <a:r>
              <a:rPr lang="en-GB" sz="1700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Information asymmetry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Decision should be taken at level which is best informed about problem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Democratic control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Decision-making at national level is exposed to more efficient control by voters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Decision-making at Community level is shielded from pressures of national political cycles and lobbying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Economic benefits of centralisation should be weighed against political cost of centralisation (danger of overdosing loss of national sovereignty)</a:t>
            </a:r>
            <a:r>
              <a:rPr lang="en-GB" sz="1700" dirty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3901B-6638-4BD1-AA00-608EF6BAAD17}" type="slidenum">
              <a:rPr lang="cs-CZ" altLang="en-US"/>
              <a:pPr>
                <a:defRPr/>
              </a:pPr>
              <a:t>23</a:t>
            </a:fld>
            <a:endParaRPr lang="cs-CZ" alt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58825"/>
          </a:xfrm>
        </p:spPr>
        <p:txBody>
          <a:bodyPr/>
          <a:lstStyle/>
          <a:p>
            <a:pPr eaLnBrk="1" hangingPunct="1"/>
            <a:r>
              <a:rPr lang="en-GB" dirty="0"/>
              <a:t>M5 – Preparations for Eastern enlargement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87761"/>
            <a:ext cx="8229600" cy="560249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Historical context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1800" dirty="0"/>
              <a:t>Collapse of Soviet Block in 1989 marked the end of political division in Europe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1800" dirty="0"/>
              <a:t>Many of Central and Eastern Europe countries anxious for tighter links with European Community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1800" dirty="0"/>
              <a:t>Much higher diversity in competitiveness and living standards between West and East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1800" dirty="0"/>
              <a:t>Challenge for many of contemporary EC arrangements to operate smoothly with a wider number of MS 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Amsterdam Treaty (2 October 1997; 1 May 1999)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1800" dirty="0"/>
              <a:t>Major theme: Preparation of European institutions for Eastern enlargement (voting rights in Council of EU, size of Commission, composition of EP and others); solution of many key problems postponed 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1800" dirty="0"/>
              <a:t>Other themes: enhanced cooperation, strengthening of EU social policy, concept of closer cooperation, animal rights and others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Nice Treaty (26 February 2001; 1 February 2003)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1800" dirty="0"/>
              <a:t>Major theme: Removing leftovers of Amsterdam Treaty in order to open way to Eastern enlargement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1800" dirty="0"/>
              <a:t>Compromise on institutional issues unsatisfactory 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en-GB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DCE38-DB85-4A1B-8EB8-87AFEC4D645A}" type="slidenum">
              <a:rPr lang="cs-CZ" altLang="en-US"/>
              <a:pPr>
                <a:defRPr/>
              </a:pPr>
              <a:t>24</a:t>
            </a:fld>
            <a:endParaRPr lang="cs-CZ" altLang="en-US" dirty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58825"/>
          </a:xfrm>
        </p:spPr>
        <p:txBody>
          <a:bodyPr/>
          <a:lstStyle/>
          <a:p>
            <a:pPr eaLnBrk="1" hangingPunct="1"/>
            <a:r>
              <a:rPr lang="cs-CZ" dirty="0"/>
              <a:t>M5 – </a:t>
            </a:r>
            <a:r>
              <a:rPr lang="en-GB" dirty="0"/>
              <a:t>Lisbon Treaty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45655"/>
            <a:ext cx="8229600" cy="54054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Constitutional Treaty (18 Jun 2004; reflection period) 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Major themes: institutional design for enlarged Union (approx. 50 issues for discussion)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Ambition to replace all existing treaties by one legal text (making EU more understandable to general public)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Treaty rejected in referendums in France and Netherlands</a:t>
            </a:r>
            <a:endParaRPr lang="en-GB" sz="2000" dirty="0"/>
          </a:p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Basic facts about Lisbon Treaty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Key dates: 13 December 2007; 1 December 2009  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Treaty Establishing the EC renamed as Treaty on Functioning of the EU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Main theme: making EU decisions more democratic, transparent and efficient </a:t>
            </a:r>
          </a:p>
          <a:p>
            <a:pPr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2000" dirty="0"/>
              <a:t>Main changes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Single legal personality for the EU replacing the pillar structure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New EU persons: President of European Council (2.5 years renewable once), High Representative for Foreign Affairs and Security Policy („EU Foreign Minister“)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Double-majority voting in the Council of Europe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Extending qualified majority voting to over forty more policy areas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Maximum 751 EP members (min. 6 and max. 96 per country)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Strengthened national parliaments by giving them right to raise objections to proposed EU legislation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  <a:defRPr/>
            </a:pPr>
            <a:r>
              <a:rPr lang="en-GB" sz="1800" dirty="0"/>
              <a:t>Legal possibility of withdrawal of a member state from the EU</a:t>
            </a:r>
          </a:p>
          <a:p>
            <a:pPr marL="0" indent="0" eaLnBrk="1" hangingPunct="1">
              <a:lnSpc>
                <a:spcPct val="80000"/>
              </a:lnSpc>
              <a:spcBef>
                <a:spcPts val="200"/>
              </a:spcBef>
              <a:buFont typeface="Wingdings" pitchFamily="2" charset="2"/>
              <a:buNone/>
              <a:defRPr/>
            </a:pPr>
            <a:endParaRPr lang="en-GB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B1EB2-F762-403E-825A-9839A0EEBF5A}" type="slidenum">
              <a:rPr lang="cs-CZ" altLang="en-US"/>
              <a:pPr>
                <a:defRPr/>
              </a:pPr>
              <a:t>25</a:t>
            </a:fld>
            <a:endParaRPr lang="cs-CZ" alt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GB" dirty="0"/>
              <a:t>Enhanced cooperation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74451"/>
            <a:ext cx="8229600" cy="539653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Meaning: the right of a smaller group of member states to promote closer forms of integration within the official structures of the EU (concerns about the loss of flexibility due to growing diversity)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Pros: effective integration method in wider and more heterogeneous Union (</a:t>
            </a:r>
            <a:r>
              <a:rPr lang="en-GB" sz="2400" i="1" dirty="0"/>
              <a:t>vanguards </a:t>
            </a:r>
            <a:r>
              <a:rPr lang="en-GB" sz="2400" dirty="0"/>
              <a:t>versus</a:t>
            </a:r>
            <a:r>
              <a:rPr lang="en-GB" sz="2400" i="1" dirty="0"/>
              <a:t> doubters</a:t>
            </a:r>
            <a:r>
              <a:rPr lang="en-GB" sz="2400" dirty="0"/>
              <a:t>); “all or nothing” method may become cumbersome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Cons: political fragmentation, erosion of consistency of integration processes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Conditions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Respect for treaties and objectives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Critical mass of member states involved (</a:t>
            </a:r>
            <a:r>
              <a:rPr lang="cs-CZ" sz="2000" dirty="0"/>
              <a:t>9</a:t>
            </a:r>
            <a:r>
              <a:rPr lang="en-GB" sz="2000" dirty="0"/>
              <a:t>)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No negative effect on rights and obligations of non-participating states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Non-participating members can join at a later stage</a:t>
            </a:r>
            <a:endParaRPr lang="cs-CZ" sz="2000" dirty="0"/>
          </a:p>
          <a:p>
            <a:pPr marL="742950" lvl="1" indent="-285750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Method introduced as a last resort</a:t>
            </a:r>
          </a:p>
        </p:txBody>
      </p:sp>
    </p:spTree>
    <p:extLst>
      <p:ext uri="{BB962C8B-B14F-4D97-AF65-F5344CB8AC3E}">
        <p14:creationId xmlns:p14="http://schemas.microsoft.com/office/powerpoint/2010/main" val="23892077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4727DE-12FC-4B81-B870-EDF4CE6AFDCD}" type="slidenum">
              <a:rPr lang="cs-CZ" altLang="en-US"/>
              <a:pPr>
                <a:defRPr/>
              </a:pPr>
              <a:t>26</a:t>
            </a:fld>
            <a:endParaRPr lang="cs-CZ" altLang="en-US" dirty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58825"/>
          </a:xfrm>
        </p:spPr>
        <p:txBody>
          <a:bodyPr/>
          <a:lstStyle/>
          <a:p>
            <a:pPr eaLnBrk="1" hangingPunct="1"/>
            <a:r>
              <a:rPr lang="en-GB"/>
              <a:t>Double majority voting rule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71550"/>
            <a:ext cx="8229600" cy="54054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/>
              <a:t>Definition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Ministers may take decisions by unanimity, simple majority or qualified majority voting (QMV) as specified by treaties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QMV requires for passing a measure 55 % of member states representing at least 65 % of the EU population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Blocking minority requires a minimum of four states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The system effective since 2014 with a transitional period until 2017 during which the previous Nice system can by applied if the measure is of political sensitivity for a member state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/>
              <a:t>Compromise between two principles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EU seen as a union of states with equal decision powers (favouring small states)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EU seen as a union of people where each citizen should have the same voting power (favouring large states)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/>
              <a:t>Heated and acrimonious debates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/>
              <a:t>Weights in the Council are assumed to reflect the power to influence decision-making process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4727DE-12FC-4B81-B870-EDF4CE6AFDCD}" type="slidenum">
              <a:rPr lang="cs-CZ" altLang="en-US"/>
              <a:pPr>
                <a:defRPr/>
              </a:pPr>
              <a:t>27</a:t>
            </a:fld>
            <a:endParaRPr lang="cs-CZ" altLang="en-US" dirty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58825"/>
          </a:xfrm>
        </p:spPr>
        <p:txBody>
          <a:bodyPr/>
          <a:lstStyle/>
          <a:p>
            <a:pPr eaLnBrk="1" hangingPunct="1"/>
            <a:r>
              <a:rPr lang="cs-CZ" dirty="0"/>
              <a:t>M6 – </a:t>
            </a:r>
            <a:r>
              <a:rPr lang="en-GB" dirty="0"/>
              <a:t>Lisbon Agenda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9675"/>
            <a:ext cx="8229600" cy="53911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Challenges of the new millennium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EU continues to lag behind the USA in terms of competitiveness and productivity, market fragmentation is not the only reason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Ongoing process of globalization - growing competitive pressures coming from less developed emerging markets (BRICs - Brazil, Russia, India, China)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Preservation of European social model (combination of economic, social and environmental objectives)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Demographic ageing, labour market rigidities, growing income disparities)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Key dates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March 2000: Lisbon European Council adopted Lisbon Strategy – comprehensive action plan for the following ten years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Strategic goal: making the EU the most competitive and dynamic knowledge-based economy in the world, capable of sustainable growth and better jobs and greater social cohesion </a:t>
            </a:r>
          </a:p>
        </p:txBody>
      </p:sp>
    </p:spTree>
    <p:extLst>
      <p:ext uri="{BB962C8B-B14F-4D97-AF65-F5344CB8AC3E}">
        <p14:creationId xmlns:p14="http://schemas.microsoft.com/office/powerpoint/2010/main" val="6167828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E67476B-7E59-46EF-98BC-3638E8CB7BA2}" type="slidenum">
              <a:rPr lang="cs-CZ" altLang="en-US" sz="1200">
                <a:latin typeface="+mj-lt"/>
              </a:rPr>
              <a:pPr algn="r">
                <a:defRPr/>
              </a:pPr>
              <a:t>28</a:t>
            </a:fld>
            <a:endParaRPr lang="cs-CZ" altLang="en-US" sz="1200">
              <a:latin typeface="+mj-lt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65162"/>
          </a:xfrm>
        </p:spPr>
        <p:txBody>
          <a:bodyPr/>
          <a:lstStyle/>
          <a:p>
            <a:pPr eaLnBrk="1" hangingPunct="1"/>
            <a:r>
              <a:rPr lang="cs-CZ" dirty="0"/>
              <a:t>M6 – </a:t>
            </a:r>
            <a:r>
              <a:rPr lang="en-GB" dirty="0"/>
              <a:t>Lisbon goals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791543"/>
            <a:ext cx="8229600" cy="5867674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2000" dirty="0"/>
              <a:t>Priorities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Transition to a knowledge-based economy with better policies for information society and R&amp;D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Stepped-up process of structural reforms for competitiveness and innovation by completing the internal market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Full employment backed by increased productivity at work and promotion of life-long learning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Narrowing social and regional disparities by modernising the European social model, combating social exclusion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Connecting Europe by improving transport, telecommunication and energy networks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Environment protection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2000" dirty="0" err="1"/>
              <a:t>Kok</a:t>
            </a:r>
            <a:r>
              <a:rPr lang="en-GB" sz="2000" dirty="0"/>
              <a:t> Report (2004)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Document assessing progress in realizing LS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Rather negative diagnosis – overloaded agenda, poor coordination, conflicting priorities, lack of determined political action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Proposed solution: focus on growth and employment, reshaping EU budget, „naming and shaming“ (not accepted)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2000" dirty="0"/>
              <a:t>Revised Lisbon Strategy (2005)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Working Together for Growth and Jobs: A New Start to the Lisbon Strategy</a:t>
            </a: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</a:pPr>
            <a:r>
              <a:rPr lang="en-GB" sz="1800" dirty="0"/>
              <a:t>Four main objectives: </a:t>
            </a:r>
            <a:r>
              <a:rPr lang="en-GB" sz="1800" dirty="0" err="1"/>
              <a:t>i</a:t>
            </a:r>
            <a:r>
              <a:rPr lang="en-GB" sz="1800" dirty="0"/>
              <a:t>) making the internal market work better, ii) more and better jobs and increased social cohesion, iii) knowledge and innovation, iv) improved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978463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E67476B-7E59-46EF-98BC-3638E8CB7BA2}" type="slidenum">
              <a:rPr lang="cs-CZ" altLang="en-US" sz="1200">
                <a:latin typeface="+mj-lt"/>
              </a:rPr>
              <a:pPr algn="r">
                <a:defRPr/>
              </a:pPr>
              <a:t>29</a:t>
            </a:fld>
            <a:endParaRPr lang="cs-CZ" altLang="en-US" sz="1200" dirty="0">
              <a:latin typeface="+mj-lt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65162"/>
          </a:xfrm>
        </p:spPr>
        <p:txBody>
          <a:bodyPr/>
          <a:lstStyle/>
          <a:p>
            <a:pPr eaLnBrk="1" hangingPunct="1"/>
            <a:r>
              <a:rPr lang="cs-CZ" dirty="0"/>
              <a:t>M6 – </a:t>
            </a:r>
            <a:r>
              <a:rPr lang="en-GB" dirty="0"/>
              <a:t>Open method of coordination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77900"/>
            <a:ext cx="8229600" cy="51927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OMC as an intergovernmental method of governance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Soft law mechanism in policy areas which remain in the responsibility of national governments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Setting broad policy goals by European Council (quantitative and qualitative indicators where it is appropriate)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Transposition of guidelines into national policies by Member States by setting specific targets (National Reform Programs)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Periodic process of monitoring, evaluation and peer review organised by Commission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Sharing best practices, no official sanctions for laggards, possible pressure by naming and shaming (no member wants to be seen as the worst in a given policy area)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/>
              <a:t>Community method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Traditional means of policy-making in the EU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Commission prepares proposal to the Council and Parliament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After debate and proposed amendment</a:t>
            </a:r>
            <a:r>
              <a:rPr lang="cs-CZ" sz="2000" dirty="0"/>
              <a:t>s</a:t>
            </a:r>
            <a:r>
              <a:rPr lang="en-GB" sz="2000" dirty="0"/>
              <a:t> the text becomes eventually EU law</a:t>
            </a:r>
            <a:r>
              <a:rPr lang="cs-CZ" sz="2000" dirty="0"/>
              <a:t>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35234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E59B5E-B7EC-4675-AA12-0642A83FCEB2}" type="slidenum">
              <a:rPr lang="cs-CZ" altLang="en-US"/>
              <a:pPr>
                <a:defRPr/>
              </a:pPr>
              <a:t>3</a:t>
            </a:fld>
            <a:endParaRPr lang="cs-CZ" alt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4537"/>
          </a:xfrm>
        </p:spPr>
        <p:txBody>
          <a:bodyPr/>
          <a:lstStyle/>
          <a:p>
            <a:pPr eaLnBrk="1" hangingPunct="1"/>
            <a:r>
              <a:rPr lang="en-GB"/>
              <a:t>Methods of integration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966"/>
            <a:ext cx="8229600" cy="53292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400" dirty="0"/>
              <a:t>Negative versus positive integration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NI denotes the removal of discrimination in national economic rules and policies (liberalization, elimination of trade barriers)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PI refers to the transfer of some powers to supranational authorities (common policies, common institutions)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Viable integration must rely on an appropriate combination of NI and PI (there are no unique solutions)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The author of the classification is Dutch economist Jan Tinbergen (1954)</a:t>
            </a:r>
          </a:p>
          <a:p>
            <a:pPr marL="358775" indent="-358775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400" dirty="0"/>
              <a:t>Examples of linkages between NI and PI</a:t>
            </a:r>
          </a:p>
          <a:p>
            <a:pPr lvl="1" indent="-324000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Effective elimination of trade barriers may require common competition policy to avoid discrimination from state assistance</a:t>
            </a:r>
          </a:p>
          <a:p>
            <a:pPr lvl="1" indent="-324000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Abolition of frontier controls makes necessary common visa and asylum policy</a:t>
            </a:r>
          </a:p>
          <a:p>
            <a:pPr lvl="1" indent="-324000"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GB" sz="2000" dirty="0"/>
              <a:t>Liberalization of capital flows calls for coordination of monetary policies or even for creation of single currency (</a:t>
            </a:r>
            <a:r>
              <a:rPr lang="en-GB" sz="2000" i="1" dirty="0"/>
              <a:t>Impossible Trinity</a:t>
            </a:r>
            <a:r>
              <a:rPr lang="en-GB" sz="2000" dirty="0"/>
              <a:t>)</a:t>
            </a:r>
            <a:endParaRPr lang="en-GB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E67476B-7E59-46EF-98BC-3638E8CB7BA2}" type="slidenum">
              <a:rPr lang="cs-CZ" altLang="en-US" sz="1200">
                <a:latin typeface="+mj-lt"/>
              </a:rPr>
              <a:pPr algn="r">
                <a:defRPr/>
              </a:pPr>
              <a:t>30</a:t>
            </a:fld>
            <a:endParaRPr lang="cs-CZ" altLang="en-US" sz="1200" dirty="0">
              <a:latin typeface="+mj-lt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65162"/>
          </a:xfrm>
        </p:spPr>
        <p:txBody>
          <a:bodyPr/>
          <a:lstStyle/>
          <a:p>
            <a:pPr eaLnBrk="1" hangingPunct="1"/>
            <a:r>
              <a:rPr lang="en-GB" dirty="0"/>
              <a:t>Strategy Europe 2020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92175"/>
            <a:ext cx="8229600" cy="53514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Historical background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New 10-year strategy building on expired Lisbon Strategy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Adopted in June 2010 amid growing tensions of economic and financial crisis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Key objectives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Smart growth: fostering knowledge, innovation, education and the digital society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Sustainable growth: boosting competitiveness while making production greener and resource efficient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Inclusive growth: enhancing labour market participation, skills acquisitions and the fight against poverty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Headline targets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75 % of the population aged 20-64 should be employed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3 % of the GDP of the EU should be invested in R&amp;D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20-20-20 target: reduction of greenhouse gas emissions, renewable energy production, energy efficiency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Share of school dropouts under 10 % and at least 40 % of the population between 30 and 34 should have a degree or a diploma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20 million fewer people should be living below the poverty line</a:t>
            </a:r>
          </a:p>
        </p:txBody>
      </p:sp>
    </p:spTree>
    <p:extLst>
      <p:ext uri="{BB962C8B-B14F-4D97-AF65-F5344CB8AC3E}">
        <p14:creationId xmlns:p14="http://schemas.microsoft.com/office/powerpoint/2010/main" val="19188263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E67476B-7E59-46EF-98BC-3638E8CB7BA2}" type="slidenum">
              <a:rPr lang="cs-CZ" altLang="en-US" sz="1200">
                <a:latin typeface="+mj-lt"/>
              </a:rPr>
              <a:pPr algn="r">
                <a:defRPr/>
              </a:pPr>
              <a:t>31</a:t>
            </a:fld>
            <a:endParaRPr lang="cs-CZ" altLang="en-US" sz="1200" dirty="0">
              <a:latin typeface="+mj-lt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65162"/>
          </a:xfrm>
        </p:spPr>
        <p:txBody>
          <a:bodyPr/>
          <a:lstStyle/>
          <a:p>
            <a:pPr eaLnBrk="1" hangingPunct="1"/>
            <a:r>
              <a:rPr lang="en-GB" dirty="0"/>
              <a:t>M7 – Strengthened economic governance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92175"/>
            <a:ext cx="8229600" cy="53514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Reform of EU financial regulation and supervision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New regulatory bodies: European Banking Authority (EBA), European Insurance and Occupational Pensions Authority (EIOPA), European Securities and Markets Authority (ESMA)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Banking union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Strengthened fiscal surveillance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Stricter rules of Stability and Growth Pact (SGP)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Directive on minimum requirements for national fiscal frameworks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Macroeconomic surveillance 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European Systemic Risk Board (ECB)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/>
              <a:t>System for prevention and correction of macroeconomic imbalances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European Semester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Crisis resolution tools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>
                <a:cs typeface="Arial" charset="0"/>
              </a:rPr>
              <a:t>EFSM – European Financial Stabilisation Mechanism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>
                <a:cs typeface="Arial" charset="0"/>
              </a:rPr>
              <a:t>EFSF – European Financial Stability Facility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1800" dirty="0">
                <a:cs typeface="Arial" charset="0"/>
              </a:rPr>
              <a:t>ESM – European Stability Mechanism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Euro Plus Pact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altLang="cs-CZ" sz="2000" dirty="0"/>
              <a:t>Fiscal Compact (Treaty on Stability, Coordination and Governance in the Economic and Monetary Union)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292270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A439D8-7A8A-4668-937B-5AE343D238C2}" type="slidenum">
              <a:rPr lang="cs-CZ" altLang="en-US"/>
              <a:pPr>
                <a:defRPr/>
              </a:pPr>
              <a:t>32</a:t>
            </a:fld>
            <a:endParaRPr lang="cs-CZ" altLang="en-US" dirty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1525"/>
          </a:xfrm>
        </p:spPr>
        <p:txBody>
          <a:bodyPr/>
          <a:lstStyle/>
          <a:p>
            <a:pPr eaLnBrk="1" hangingPunct="1"/>
            <a:r>
              <a:rPr lang="en-GB"/>
              <a:t>European Commission</a:t>
            </a:r>
            <a:r>
              <a:rPr lang="cs-CZ"/>
              <a:t> (1)</a:t>
            </a:r>
            <a:br>
              <a:rPr lang="en-GB"/>
            </a:br>
            <a:endParaRPr lang="en-GB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6950"/>
            <a:ext cx="8229600" cy="5213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2400" dirty="0"/>
              <a:t>Organisation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000" dirty="0"/>
              <a:t>Former name: Commission of the European Communities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000" dirty="0"/>
              <a:t>Collective decision-making body headed by President and Commissioners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000" dirty="0"/>
              <a:t>One commissioner from each member state, chosen for five-year period, proposed by national governments, vote of approval by EP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000" dirty="0"/>
              <a:t>Commissioners required to act independently of national interests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000" dirty="0"/>
              <a:t>Simple majority voting but preferred method is taking decisions by consensus (delicious process of allocating responsibilities among policy areas)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000" dirty="0"/>
              <a:t>EC is divided into DGs (Directorates General) that cover main policy areas (DG ECFIN, DG COMP, DG AGRO, …)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/>
              <a:t>Other information</a:t>
            </a:r>
          </a:p>
          <a:p>
            <a:pPr lvl="1" indent="-342900" eaLnBrk="1" hangingPunct="1">
              <a:lnSpc>
                <a:spcPct val="80000"/>
              </a:lnSpc>
              <a:defRPr/>
            </a:pPr>
            <a:r>
              <a:rPr lang="en-GB" sz="2000" dirty="0"/>
              <a:t>Unsuccessful attempt by Lisbon Treaty to reduce the number of commissioners to less than the number of member states</a:t>
            </a:r>
          </a:p>
          <a:p>
            <a:pPr lvl="1" indent="-342900" eaLnBrk="1" hangingPunct="1">
              <a:lnSpc>
                <a:spcPct val="80000"/>
              </a:lnSpc>
              <a:defRPr/>
            </a:pPr>
            <a:r>
              <a:rPr lang="en-GB" sz="2000" dirty="0"/>
              <a:t>Envisaged system since 2014: commissioners sent from only two-thirds of the member state on the rotation basis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CD229-A9A0-4714-9427-F211EFFE2F58}" type="slidenum">
              <a:rPr lang="cs-CZ" altLang="en-US"/>
              <a:pPr>
                <a:defRPr/>
              </a:pPr>
              <a:t>33</a:t>
            </a:fld>
            <a:endParaRPr lang="cs-CZ" altLang="en-US" dirty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1525"/>
          </a:xfrm>
        </p:spPr>
        <p:txBody>
          <a:bodyPr/>
          <a:lstStyle/>
          <a:p>
            <a:pPr eaLnBrk="1" hangingPunct="1"/>
            <a:r>
              <a:rPr lang="en-GB"/>
              <a:t>European Commission</a:t>
            </a:r>
            <a:r>
              <a:rPr lang="cs-CZ"/>
              <a:t> (2)</a:t>
            </a:r>
            <a:br>
              <a:rPr lang="en-GB"/>
            </a:br>
            <a:endParaRPr lang="en-GB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46138"/>
            <a:ext cx="8229600" cy="54054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/>
              <a:t>Tasks and responsibilities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Obligation to promote general interests of the EU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Right to initiate: exclusive power to propose secondary legislation (usually after lengthy process of consultations involving various interest groups, national civil servants, politicians, etc.)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Right to act (guardian of Treaties): starting some actions if a member state, firm or institution violates community legislation (issuance of opinion, imposition of a fine, action before ECJ)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Management functions in running some common policies (agricultural, competition, commerce)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Representation of EU in international organisations (UN, WTO)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European budget activities: prepares budget draft, executes the approved budget, supervises spending of EU funds in MS, submits accounts in the end of the financial year, supervision by Court of Justice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/>
              <a:t>Publicising formal presentations on specific issues to obtain reactions before the start of legislation process (Green Paper presents broader and initial ideas, White Paper sets more detailed guidelines)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1C4EC6-ABEB-45FF-A67F-D1D0344F659C}" type="slidenum">
              <a:rPr lang="cs-CZ" altLang="en-US"/>
              <a:pPr>
                <a:defRPr/>
              </a:pPr>
              <a:t>34</a:t>
            </a:fld>
            <a:endParaRPr lang="cs-CZ" altLang="en-US" dirty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50"/>
          </a:xfrm>
        </p:spPr>
        <p:txBody>
          <a:bodyPr/>
          <a:lstStyle/>
          <a:p>
            <a:pPr eaLnBrk="1" hangingPunct="1"/>
            <a:r>
              <a:rPr lang="en-GB"/>
              <a:t>Council of the EU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25500"/>
            <a:ext cx="8229600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/>
              <a:t>Organisation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100" dirty="0"/>
              <a:t>Former name: Council of Ministers</a:t>
            </a:r>
            <a:endParaRPr lang="en-GB" sz="2400" dirty="0"/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100" dirty="0"/>
              <a:t>Composed of ministers whose presence varies according to the question considered (specialized councils)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100" dirty="0"/>
              <a:t>Wide application of qualified majority voting (approx. 80% of all decisions); unanimity is required in taxes, cohesion policy, foreign and security, asylum and immigration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100" dirty="0"/>
              <a:t>Presidency of the Council rotates among member states in six-month terms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500" dirty="0"/>
              <a:t>  Tasks and responsibilities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100" dirty="0"/>
              <a:t>Platform for promoting and defending interests of member states that are related to Community issues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100" dirty="0"/>
              <a:t>Right to approve and reject legislative proposals (increasingly jointly with EP)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100" dirty="0"/>
              <a:t>Approval of EU budget (jointly with EP)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100" dirty="0"/>
              <a:t>Coordination of economic policies among member states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100" dirty="0"/>
              <a:t>Approval of international agreements between EU and other parties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78835F4-0045-48AD-8AB2-797721967E00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35</a:t>
            </a:fld>
            <a:endParaRPr lang="cs-CZ" altLang="en-US" sz="1200" dirty="0">
              <a:effectLst/>
              <a:latin typeface="+mj-lt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7975"/>
            <a:ext cx="8229600" cy="704850"/>
          </a:xfrm>
        </p:spPr>
        <p:txBody>
          <a:bodyPr/>
          <a:lstStyle/>
          <a:p>
            <a:pPr eaLnBrk="1" hangingPunct="1"/>
            <a:r>
              <a:rPr lang="en-GB"/>
              <a:t>History of voting procedures</a:t>
            </a:r>
            <a:r>
              <a:rPr lang="cs-CZ"/>
              <a:t> </a:t>
            </a:r>
            <a:endParaRPr lang="en-GB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55675"/>
            <a:ext cx="8229600" cy="53800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/>
              <a:t>Early years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/>
              <a:t>Unanimity voting as a general principle, Rome Treaty envisaged a larger role for qualified majority voting (QMV)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/>
              <a:t>Strong opposition of France in 1960s to the use of QMV culminated in “empty chair policy“ (non-participation of France in Council meetings, threats to withdraw form the EEC)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/>
              <a:t>Luxembourg compromise (1966)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/>
              <a:t>Whenever any MS declared that a measure affected “very important national interests“ it had to be adopted by unanimity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/>
              <a:t>Unanimity became the general rule that paralysed decision-making in the Council</a:t>
            </a:r>
          </a:p>
          <a:p>
            <a:pPr eaLnBrk="1" hangingPunct="1">
              <a:lnSpc>
                <a:spcPct val="80000"/>
              </a:lnSpc>
            </a:pPr>
            <a:r>
              <a:rPr lang="en-GB" sz="2000"/>
              <a:t>Single European Act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/>
              <a:t>QMV extended on all measures relating to the completion of the Single Market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/>
              <a:t>Some sensitive areas remained under unanimity voting (taxes, social security, asylum policy)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/>
              <a:t>Nice Treaty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/>
              <a:t>Special key related to population</a:t>
            </a:r>
            <a:r>
              <a:rPr lang="cs-CZ" sz="1800"/>
              <a:t>: 29 (</a:t>
            </a:r>
            <a:r>
              <a:rPr lang="en-GB" sz="1800"/>
              <a:t>GE=FR=UK=IT</a:t>
            </a:r>
            <a:r>
              <a:rPr lang="cs-CZ" sz="1800"/>
              <a:t>), 27 (</a:t>
            </a:r>
            <a:r>
              <a:rPr lang="en-GB" sz="1800"/>
              <a:t>ES=PL)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/>
              <a:t>Lisbon Treaty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/>
              <a:t>Double majority voting rule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D90AC-76B4-478C-9C22-206AF3EC3C11}" type="slidenum">
              <a:rPr lang="cs-CZ" altLang="en-US"/>
              <a:pPr>
                <a:defRPr/>
              </a:pPr>
              <a:t>36</a:t>
            </a:fld>
            <a:endParaRPr lang="cs-CZ" alt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22312"/>
          </a:xfrm>
        </p:spPr>
        <p:txBody>
          <a:bodyPr/>
          <a:lstStyle/>
          <a:p>
            <a:pPr eaLnBrk="1" hangingPunct="1"/>
            <a:r>
              <a:rPr lang="en-GB"/>
              <a:t>European Council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8400"/>
            <a:ext cx="8229600" cy="49212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/>
              <a:t>Organisation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Composed of heads of state and government, plus President of Commission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Permanent President of the European Council (2,5 year office)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Formal recognition as Community Body in SEA and as separate Council in LT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Meetings at least twice every six months (before LT twice a year)</a:t>
            </a:r>
          </a:p>
          <a:p>
            <a:pPr eaLnBrk="1" hangingPunct="1">
              <a:lnSpc>
                <a:spcPct val="90000"/>
              </a:lnSpc>
            </a:pPr>
            <a:r>
              <a:rPr lang="en-GB" sz="2400"/>
              <a:t>Tasks and responsibilities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Leadership role in determining political direction of the EU (definition of priorities and strategies, setting broad economic guidelines)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Place for reaching key compromises (amendments of Treaties, financial perspectives, conditions for enlargement)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Principle of consensus in taking decisions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Contentious issue of EU versus Eurozone summits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C5EB5-B9B6-4273-8EB5-01E8E1FE77C9}" type="slidenum">
              <a:rPr lang="cs-CZ" altLang="en-US"/>
              <a:pPr>
                <a:defRPr/>
              </a:pPr>
              <a:t>37</a:t>
            </a:fld>
            <a:endParaRPr lang="cs-CZ" alt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36600"/>
          </a:xfrm>
        </p:spPr>
        <p:txBody>
          <a:bodyPr/>
          <a:lstStyle/>
          <a:p>
            <a:pPr eaLnBrk="1" hangingPunct="1"/>
            <a:r>
              <a:rPr lang="en-GB"/>
              <a:t>European Parliament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0588"/>
            <a:ext cx="8229600" cy="52117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/>
              <a:t>Organisation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7</a:t>
            </a:r>
            <a:r>
              <a:rPr lang="cs-CZ" sz="1800" dirty="0"/>
              <a:t>66</a:t>
            </a:r>
            <a:r>
              <a:rPr lang="en-GB" sz="1800" dirty="0"/>
              <a:t> MPs</a:t>
            </a:r>
            <a:r>
              <a:rPr lang="cs-CZ" sz="1800" dirty="0"/>
              <a:t>, </a:t>
            </a:r>
            <a:r>
              <a:rPr lang="en-GB" sz="1800" dirty="0"/>
              <a:t>seats roughly proportional to population</a:t>
            </a:r>
            <a:r>
              <a:rPr lang="cs-CZ" sz="1800" dirty="0"/>
              <a:t>, </a:t>
            </a:r>
            <a:r>
              <a:rPr lang="en-GB" sz="1800" dirty="0"/>
              <a:t>EP elects its president from among its MPs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Elections every five years, direct elections from 1979 (previously nominated members of national parliaments)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Traditional division between ruling and opposition parties is absent  (natural consequence of no European government), prevails division according to political orientation (established political groupings), national alliances on declining trend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Location: Strasbourg (plenary sessions), Luxembourg (Secretariat), Brussels (Parliamentary committees)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Tasks and responsibilities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Involvement in the legislation process: originally consultation body, since MT co-decision procedures jointly with Council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Budgetary powers: Adopts or rejects the whole EU budget (budgetary powers over non-compulsory expenditures)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Assent necessary for agreements with third countries or international organisations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Supervisory power over the work of Commission (in 1999 EP enforced the resignation of the </a:t>
            </a:r>
            <a:r>
              <a:rPr lang="en-GB" sz="1800" dirty="0" err="1"/>
              <a:t>Santer’s</a:t>
            </a:r>
            <a:r>
              <a:rPr lang="en-GB" sz="1800" dirty="0"/>
              <a:t> Commission)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/>
              <a:t>Important forum for discussion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333AB-FE0C-44A1-BAAE-FB514A5DC7B8}" type="slidenum">
              <a:rPr lang="cs-CZ" altLang="en-US"/>
              <a:pPr>
                <a:defRPr/>
              </a:pPr>
              <a:t>38</a:t>
            </a:fld>
            <a:endParaRPr lang="cs-CZ" altLang="en-US" dirty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6125"/>
          </a:xfrm>
        </p:spPr>
        <p:txBody>
          <a:bodyPr/>
          <a:lstStyle/>
          <a:p>
            <a:pPr eaLnBrk="1" hangingPunct="1"/>
            <a:r>
              <a:rPr lang="en-GB"/>
              <a:t>European Court of Justice</a:t>
            </a:r>
            <a:br>
              <a:rPr lang="en-GB"/>
            </a:br>
            <a:endParaRPr lang="en-GB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5200"/>
            <a:ext cx="8229600" cy="5178425"/>
          </a:xfrm>
        </p:spPr>
        <p:txBody>
          <a:bodyPr/>
          <a:lstStyle/>
          <a:p>
            <a:pPr eaLnBrk="1" hangingPunct="1"/>
            <a:r>
              <a:rPr lang="en-GB" sz="2400"/>
              <a:t>Organisation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Location: Luxembourg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One judge from each member state , 8 </a:t>
            </a:r>
            <a:r>
              <a:rPr lang="en-GB" sz="2000" i="1"/>
              <a:t>advocates-generale </a:t>
            </a:r>
            <a:r>
              <a:rPr lang="en-GB" sz="2000"/>
              <a:t>(six year term), six-year renewable terms</a:t>
            </a:r>
          </a:p>
          <a:p>
            <a:pPr eaLnBrk="1" hangingPunct="1"/>
            <a:r>
              <a:rPr lang="en-GB" sz="2400"/>
              <a:t>Tasks and responsibilities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Highest authority for interpreting EU law (Treaties and secondary legislation)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Highest court for solving disputes on EU law, national courts must abide by its judgements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Law-making function through precedent decisions (key influence on shape of integration) </a:t>
            </a:r>
            <a:r>
              <a:rPr lang="en-GB" sz="2000">
                <a:sym typeface="Symbol" pitchFamily="18" charset="2"/>
              </a:rPr>
              <a:t> accusations of being “unguarded back door for carrying away national sovereignty“</a:t>
            </a:r>
          </a:p>
          <a:p>
            <a:pPr eaLnBrk="1" hangingPunct="1"/>
            <a:r>
              <a:rPr lang="en-GB" sz="2400"/>
              <a:t>General Court (former Court of First Instance)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Established in 1988 to alleviate ECJ’s case overload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Power to hear direct actions brought by individuals, companies and certain organisations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/>
              <a:t>Less formal procedures, narrower specialisation</a:t>
            </a:r>
            <a:endParaRPr lang="en-GB" sz="18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177AFF4-9CD6-4610-B765-CB13C2CD0F3A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39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46125"/>
          </a:xfrm>
        </p:spPr>
        <p:txBody>
          <a:bodyPr/>
          <a:lstStyle/>
          <a:p>
            <a:pPr eaLnBrk="1" hangingPunct="1"/>
            <a:r>
              <a:rPr lang="en-GB"/>
              <a:t>Other EU institutions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33475"/>
            <a:ext cx="8229600" cy="5178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900"/>
              <a:t>European Court of Auditors (since 1977)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500"/>
              <a:t>Responsible for controlling</a:t>
            </a:r>
            <a:r>
              <a:rPr lang="cs-CZ" sz="2500"/>
              <a:t> </a:t>
            </a:r>
            <a:r>
              <a:rPr lang="en-GB" sz="2500"/>
              <a:t>budget expenditure management by Commission, observes compliance with correct accounting practices, checks proper use of funds </a:t>
            </a:r>
            <a:endParaRPr lang="en-GB" sz="250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900"/>
              <a:t>Economic and Social Committee (since RT)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500"/>
              <a:t>Platform for the social dialogue, consultations with social partners (trade unions, employers, etc.) on proposed legislation</a:t>
            </a:r>
          </a:p>
          <a:p>
            <a:pPr eaLnBrk="1" hangingPunct="1">
              <a:lnSpc>
                <a:spcPct val="90000"/>
              </a:lnSpc>
            </a:pPr>
            <a:r>
              <a:rPr lang="en-GB" sz="2700"/>
              <a:t>Committee of Regions</a:t>
            </a:r>
            <a:r>
              <a:rPr lang="en-GB" sz="2900"/>
              <a:t> (since MT)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500"/>
              <a:t>Advising role on regional problems and policies</a:t>
            </a:r>
            <a:endParaRPr lang="cs-CZ" sz="2500"/>
          </a:p>
          <a:p>
            <a:pPr eaLnBrk="1" hangingPunct="1">
              <a:lnSpc>
                <a:spcPct val="90000"/>
              </a:lnSpc>
            </a:pPr>
            <a:r>
              <a:rPr lang="en-GB" sz="2700"/>
              <a:t>European Investment Bank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1FFF8E-236C-4DE3-8317-345302D12528}" type="slidenum">
              <a:rPr lang="cs-CZ" altLang="en-US"/>
              <a:pPr>
                <a:defRPr/>
              </a:pPr>
              <a:t>4</a:t>
            </a:fld>
            <a:endParaRPr lang="cs-CZ" alt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62000"/>
          </a:xfrm>
        </p:spPr>
        <p:txBody>
          <a:bodyPr/>
          <a:lstStyle/>
          <a:p>
            <a:pPr eaLnBrk="1" hangingPunct="1"/>
            <a:r>
              <a:rPr lang="en-GB" dirty="0"/>
              <a:t>Forms of international cooperation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0438"/>
            <a:ext cx="8229600" cy="51704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err="1"/>
              <a:t>Intergovernmentalism</a:t>
            </a:r>
            <a:r>
              <a:rPr lang="en-GB" sz="2400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Practical manifestation of negative integration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Deepening of integration is conditional on unanimous  agreement among all participants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All decision-making authority stays in hands of national governments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Management of common policies is based on voluntary coordination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err="1"/>
              <a:t>Supranationalism</a:t>
            </a:r>
            <a:r>
              <a:rPr lang="en-GB" sz="2400" dirty="0"/>
              <a:t> (federalism)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Practical manifestation of positive integration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Setting-up supranational institutions with authority superior in selected areas to that of national states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Wider application of decision-making rules using voting by qualified majority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/>
              <a:t>Management of common policies delegated to supranational institutions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7A51E2-CF93-40AD-9078-6577193E94BA}" type="slidenum">
              <a:rPr lang="cs-CZ" altLang="en-US"/>
              <a:pPr>
                <a:defRPr/>
              </a:pPr>
              <a:t>5</a:t>
            </a:fld>
            <a:endParaRPr lang="cs-CZ" altLang="en-US" dirty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25500"/>
          </a:xfrm>
        </p:spPr>
        <p:txBody>
          <a:bodyPr/>
          <a:lstStyle/>
          <a:p>
            <a:pPr eaLnBrk="1" hangingPunct="1"/>
            <a:r>
              <a:rPr lang="en-GB" dirty="0"/>
              <a:t>Stages of economic</a:t>
            </a:r>
            <a:r>
              <a:rPr lang="cs-CZ" dirty="0"/>
              <a:t> </a:t>
            </a:r>
            <a:r>
              <a:rPr lang="en-GB" dirty="0"/>
              <a:t>integration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27919"/>
            <a:ext cx="8229600" cy="54086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Free Trade Area (FTA)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600" dirty="0"/>
              <a:t>Tariffs and quotas abolished for imports from members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600" dirty="0"/>
              <a:t>Members retain national tariffs and quotas against third countries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Customs Union (CU)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600" dirty="0"/>
              <a:t>FTA plus equalization of tariffs (possibly quotas) in trade with non-members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Common Market (CM)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600" dirty="0"/>
              <a:t>CU plus free movement of production factors  (capital, labour) and services (four fundamental freedoms in EU)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Economic Union  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600" dirty="0"/>
              <a:t>CM plus harmonization of selected economic policies (fiscal, regional, industrial, competition, energy, transport, social, etc.)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Total economic integration (Political Union)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600" dirty="0"/>
              <a:t>Centralization of key policies (monetary, fiscal, social, etc.)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600" dirty="0"/>
              <a:t>Setting up of a supranational authority binding for the members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No compelling reason to follow the sequence rigidly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600" dirty="0"/>
              <a:t>EEC started with the second stage (CU) equipped with some common policies belonging to the fourth stage (Economic Union)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600" dirty="0"/>
              <a:t>Very uneven progress in individual components of the third stage (CM) - fast liberalization of goods market versus slow liberalization of services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The author of the theory of integration stages is Hungarian economist </a:t>
            </a:r>
            <a:r>
              <a:rPr lang="en-GB" sz="1800" dirty="0" err="1"/>
              <a:t>Béla</a:t>
            </a:r>
            <a:r>
              <a:rPr lang="en-GB" sz="1800" dirty="0"/>
              <a:t> Balassa (1961)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51EDF-33BE-45E1-9702-CFC208D06B97}" type="slidenum">
              <a:rPr lang="cs-CZ" altLang="en-US"/>
              <a:pPr>
                <a:defRPr/>
              </a:pPr>
              <a:t>6</a:t>
            </a:fld>
            <a:endParaRPr lang="cs-CZ" altLang="en-US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4550"/>
          </a:xfrm>
        </p:spPr>
        <p:txBody>
          <a:bodyPr/>
          <a:lstStyle/>
          <a:p>
            <a:pPr eaLnBrk="1" hangingPunct="1"/>
            <a:r>
              <a:rPr lang="en-GB" dirty="0"/>
              <a:t>Dimensions of European integration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65742"/>
            <a:ext cx="8229600" cy="53324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000" i="1" dirty="0"/>
              <a:t>Deepening</a:t>
            </a:r>
            <a:r>
              <a:rPr lang="en-GB" sz="2000" dirty="0"/>
              <a:t>: implementation of closer forms of integration into already existing areas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000" i="1" dirty="0"/>
              <a:t>Widening</a:t>
            </a:r>
            <a:r>
              <a:rPr lang="en-GB" sz="2000" dirty="0"/>
              <a:t>: application of methods of integration into new areas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Original common policies: agriculture, commerce, competition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Current common policies: regional, energy, environment, fishery, Schengen convention, common currency etc.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000" i="1" dirty="0"/>
              <a:t>Enlargement</a:t>
            </a:r>
            <a:r>
              <a:rPr lang="en-GB" sz="2000" dirty="0"/>
              <a:t>: growing number of members of integration group 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1st enlargement (January 1974): Denmark, Ireland</a:t>
            </a:r>
            <a:r>
              <a:rPr lang="en-GB" sz="1800"/>
              <a:t>, UK </a:t>
            </a:r>
            <a:endParaRPr lang="en-GB" sz="1800" dirty="0"/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2nd enlargement (January 1981): Greece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3rd enlargement (January 1986): Portugal, Spain (Iberian enl.)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Reunification of Germany (October 1990): East Germany entered EU via West Germany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4th enlargement (January 1995): Austria, Finland, Sweden (Nordic enl.)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5th enlargement, 1st wave (May 2004): Cyprus, Czech Republic, Estonia, Hungary, Latvia, Lithuania, Malta, Poland, Slovakia, Slovenia (Eastern enl.)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5th enlargement, 2nd wave (January 2007): Bulgaria, Rumania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/>
              <a:t>5th enlargement, 3rd wave (July 2013): Croatia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000" dirty="0"/>
              <a:t>Withdrawals: Algeria (1962, part of France until then), Greenland (1985, part of Denmark), Saint </a:t>
            </a:r>
            <a:r>
              <a:rPr lang="en-GB" sz="2000" dirty="0" err="1"/>
              <a:t>Barthélemy</a:t>
            </a:r>
            <a:r>
              <a:rPr lang="en-GB" sz="2000" dirty="0"/>
              <a:t> (2012), Brexit </a:t>
            </a:r>
            <a:r>
              <a:rPr lang="cs-CZ" sz="2000" dirty="0"/>
              <a:t>(20??)</a:t>
            </a:r>
            <a:r>
              <a:rPr lang="en-GB" sz="2000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51EDF-33BE-45E1-9702-CFC208D06B97}" type="slidenum">
              <a:rPr lang="cs-CZ" altLang="en-US"/>
              <a:pPr>
                <a:defRPr/>
              </a:pPr>
              <a:t>7</a:t>
            </a:fld>
            <a:endParaRPr lang="cs-CZ" altLang="en-US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4550"/>
          </a:xfrm>
        </p:spPr>
        <p:txBody>
          <a:bodyPr/>
          <a:lstStyle/>
          <a:p>
            <a:pPr eaLnBrk="1" hangingPunct="1"/>
            <a:r>
              <a:rPr lang="en-GB" dirty="0"/>
              <a:t>Candidate countries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65742"/>
            <a:ext cx="8229600" cy="53324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Candidate country is a country which submitted application for EU membership and is on the road to EU membership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Each European country is in principle entitled to apply for EU membership but the application must be endorsed by all EU member states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Copenhagen criteria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/>
              <a:t>Requirements that candidate countries must fulfil to join the EU (adopted in 1993)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/>
              <a:t>Political: stability of institutions guaranteeing democracy, the rule of law, human rights and respect for and protection of minorities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/>
              <a:t>Economic: existence of a functioning market economy as well as the capacity to cope with competitive pressure and market forces within the Union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/>
              <a:t>Institutional: adherence to aims of political, economic and monetary union which includes administrative capacity to transpose the European legislation, to implement it and to effectively enforce it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Current candidate countries (dates of application)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/>
              <a:t>Turkey (1987), Macedonia (2004), Montenegro (2008), Albania (2009), Serbia (2009)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/>
              <a:t>Withdrawn or frozen applications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/>
              <a:t>Norway (1963, 1967, 1972, 19</a:t>
            </a:r>
            <a:r>
              <a:rPr lang="cs-CZ" sz="1800" dirty="0"/>
              <a:t>9</a:t>
            </a:r>
            <a:r>
              <a:rPr lang="en-GB" sz="1800" dirty="0"/>
              <a:t>4), Switzerland (1992), Iceland (2009)   </a:t>
            </a:r>
          </a:p>
        </p:txBody>
      </p:sp>
    </p:spTree>
    <p:extLst>
      <p:ext uri="{BB962C8B-B14F-4D97-AF65-F5344CB8AC3E}">
        <p14:creationId xmlns:p14="http://schemas.microsoft.com/office/powerpoint/2010/main" val="3648559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A1923F-6567-454B-8979-BDBA2797160E}" type="slidenum">
              <a:rPr lang="cs-CZ" altLang="en-US"/>
              <a:pPr>
                <a:defRPr/>
              </a:pPr>
              <a:t>8</a:t>
            </a:fld>
            <a:endParaRPr lang="cs-CZ" alt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84713"/>
          </a:xfrm>
        </p:spPr>
        <p:txBody>
          <a:bodyPr/>
          <a:lstStyle/>
          <a:p>
            <a:pPr eaLnBrk="1" hangingPunct="1"/>
            <a:r>
              <a:rPr lang="en-GB" dirty="0"/>
              <a:t>Milestones in European economic integration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43841"/>
            <a:ext cx="8229600" cy="50784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2400"/>
              </a:spcBef>
              <a:tabLst>
                <a:tab pos="715963" algn="l"/>
              </a:tabLst>
            </a:pPr>
            <a:r>
              <a:rPr lang="en-GB" sz="2800" dirty="0"/>
              <a:t>1.		Beginnings (GATT, OEEC, Benelux, ECSC)</a:t>
            </a:r>
          </a:p>
          <a:p>
            <a:pPr marL="361950" eaLnBrk="1" hangingPunct="1">
              <a:lnSpc>
                <a:spcPct val="80000"/>
              </a:lnSpc>
              <a:spcBef>
                <a:spcPts val="2400"/>
              </a:spcBef>
              <a:tabLst>
                <a:tab pos="715963" algn="l"/>
              </a:tabLst>
            </a:pPr>
            <a:r>
              <a:rPr lang="en-GB" sz="2800" dirty="0"/>
              <a:t>2. 	European Economic Community</a:t>
            </a:r>
          </a:p>
          <a:p>
            <a:pPr eaLnBrk="1" hangingPunct="1">
              <a:lnSpc>
                <a:spcPct val="80000"/>
              </a:lnSpc>
              <a:spcBef>
                <a:spcPts val="2400"/>
              </a:spcBef>
              <a:tabLst>
                <a:tab pos="715963" algn="l"/>
              </a:tabLst>
            </a:pPr>
            <a:r>
              <a:rPr lang="en-GB" sz="2800" dirty="0"/>
              <a:t>3. 	Single Market Programme</a:t>
            </a:r>
          </a:p>
          <a:p>
            <a:pPr eaLnBrk="1" hangingPunct="1">
              <a:lnSpc>
                <a:spcPct val="80000"/>
              </a:lnSpc>
              <a:spcBef>
                <a:spcPts val="2400"/>
              </a:spcBef>
            </a:pPr>
            <a:r>
              <a:rPr lang="en-GB" sz="2800" dirty="0"/>
              <a:t>4.	EMU – Economic and Monetary Union</a:t>
            </a:r>
          </a:p>
          <a:p>
            <a:pPr eaLnBrk="1" hangingPunct="1">
              <a:lnSpc>
                <a:spcPct val="80000"/>
              </a:lnSpc>
              <a:spcBef>
                <a:spcPts val="2400"/>
              </a:spcBef>
            </a:pPr>
            <a:r>
              <a:rPr lang="en-GB" sz="2800" dirty="0"/>
              <a:t>5.	Eastern enlargement </a:t>
            </a:r>
          </a:p>
          <a:p>
            <a:pPr eaLnBrk="1" hangingPunct="1">
              <a:lnSpc>
                <a:spcPct val="80000"/>
              </a:lnSpc>
              <a:spcBef>
                <a:spcPts val="2400"/>
              </a:spcBef>
            </a:pPr>
            <a:r>
              <a:rPr lang="en-GB" sz="2800" dirty="0"/>
              <a:t>6.	Lisbon strategy and Strategy Europe 2020</a:t>
            </a:r>
          </a:p>
          <a:p>
            <a:pPr marL="357188" indent="-357188" eaLnBrk="1" hangingPunct="1">
              <a:lnSpc>
                <a:spcPct val="80000"/>
              </a:lnSpc>
              <a:spcBef>
                <a:spcPts val="2400"/>
              </a:spcBef>
            </a:pPr>
            <a:r>
              <a:rPr lang="en-GB" sz="2800" dirty="0"/>
              <a:t>7.	Strengthened economic governance in the wake of economic and financial crisis</a:t>
            </a:r>
          </a:p>
        </p:txBody>
      </p:sp>
    </p:spTree>
    <p:extLst>
      <p:ext uri="{BB962C8B-B14F-4D97-AF65-F5344CB8AC3E}">
        <p14:creationId xmlns:p14="http://schemas.microsoft.com/office/powerpoint/2010/main" val="1341622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A1923F-6567-454B-8979-BDBA2797160E}" type="slidenum">
              <a:rPr lang="cs-CZ" altLang="en-US"/>
              <a:pPr>
                <a:defRPr/>
              </a:pPr>
              <a:t>9</a:t>
            </a:fld>
            <a:endParaRPr lang="cs-CZ" alt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84713"/>
          </a:xfrm>
        </p:spPr>
        <p:txBody>
          <a:bodyPr/>
          <a:lstStyle/>
          <a:p>
            <a:pPr eaLnBrk="1" hangingPunct="1"/>
            <a:r>
              <a:rPr lang="en-GB" dirty="0"/>
              <a:t>M1 – After-war integration achievement</a:t>
            </a:r>
            <a:r>
              <a:rPr lang="cs-CZ" dirty="0"/>
              <a:t>s</a:t>
            </a:r>
            <a:endParaRPr lang="en-GB" dirty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3963"/>
            <a:ext cx="8229600" cy="50784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/>
              <a:t>General Agreement on Trade and Tariffs (GATT)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Signed in October 1947 (23 countries representing approx. 80% of world trade)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Reciprocity: concessions made by the parties should be more or less balanced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Non-discrimination (most favoured nation): concession made by the parties should be provided to all other countries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In January 1995 succeeded by World Trade Organisation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/>
              <a:t>Organisation for European Economic Co-operation</a:t>
            </a:r>
            <a:r>
              <a:rPr lang="en-GB" sz="2000" dirty="0"/>
              <a:t>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OEEC founded in 1948 (17 European countries)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Objectives: fostering economic integration through liberalisation of mutual trade, distribution of US aid to Europe (Marshall plan)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Integration method: intergovernmental cooperation (British versus France view)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By 1950 approx. 60% of private trade liberalised, by 1959 90% (excluding state-controlled companies) 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/>
              <a:t>In 1961 OEEC was transformed into Organisation for Economic Co-operation and Development (OECD)  </a:t>
            </a:r>
          </a:p>
        </p:txBody>
      </p:sp>
    </p:spTree>
    <p:extLst>
      <p:ext uri="{BB962C8B-B14F-4D97-AF65-F5344CB8AC3E}">
        <p14:creationId xmlns:p14="http://schemas.microsoft.com/office/powerpoint/2010/main" val="42223058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ssentials of European Integration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Definition of economic integration&amp;quot;&quot;/&gt;&lt;property id=&quot;20307&quot; value=&quot;271&quot;/&gt;&lt;/object&gt;&lt;object type=&quot;3&quot; unique_id=&quot;10005&quot;&gt;&lt;property id=&quot;20148&quot; value=&quot;5&quot;/&gt;&lt;property id=&quot;20300&quot; value=&quot;Slide 3 - &amp;quot;Methods of integration&amp;quot;&quot;/&gt;&lt;property id=&quot;20307&quot; value=&quot;295&quot;/&gt;&lt;/object&gt;&lt;object type=&quot;3&quot; unique_id=&quot;10006&quot;&gt;&lt;property id=&quot;20148&quot; value=&quot;5&quot;/&gt;&lt;property id=&quot;20300&quot; value=&quot;Slide 4 - &amp;quot;Forms of international cooperation&amp;quot;&quot;/&gt;&lt;property id=&quot;20307&quot; value=&quot;314&quot;/&gt;&lt;/object&gt;&lt;object type=&quot;3&quot; unique_id=&quot;10007&quot;&gt;&lt;property id=&quot;20148&quot; value=&quot;5&quot;/&gt;&lt;property id=&quot;20300&quot; value=&quot;Slide 5 - &amp;quot;Stages of economic integration&amp;quot;&quot;/&gt;&lt;property id=&quot;20307&quot; value=&quot;287&quot;/&gt;&lt;/object&gt;&lt;object type=&quot;3&quot; unique_id=&quot;10008&quot;&gt;&lt;property id=&quot;20148&quot; value=&quot;5&quot;/&gt;&lt;property id=&quot;20300&quot; value=&quot;Slide 6 - &amp;quot;Dimensions of European integration&amp;quot;&quot;/&gt;&lt;property id=&quot;20307&quot; value=&quot;297&quot;/&gt;&lt;/object&gt;&lt;object type=&quot;3&quot; unique_id=&quot;10009&quot;&gt;&lt;property id=&quot;20148&quot; value=&quot;5&quot;/&gt;&lt;property id=&quot;20300&quot; value=&quot;Slide 8 - &amp;quot;Milestones in European economic integration&amp;quot;&quot;/&gt;&lt;property id=&quot;20307&quot; value=&quot;333&quot;/&gt;&lt;/object&gt;&lt;object type=&quot;3&quot; unique_id=&quot;10010&quot;&gt;&lt;property id=&quot;20148&quot; value=&quot;5&quot;/&gt;&lt;property id=&quot;20300&quot; value=&quot;Slide 9 - &amp;quot;M1 – After-war integration achievements&amp;quot;&quot;/&gt;&lt;property id=&quot;20307&quot; value=&quot;342&quot;/&gt;&lt;/object&gt;&lt;object type=&quot;3&quot; unique_id=&quot;10011&quot;&gt;&lt;property id=&quot;20148&quot; value=&quot;5&quot;/&gt;&lt;property id=&quot;20300&quot; value=&quot;Slide 10 - &amp;quot;M1 – European early efforts&amp;quot;&quot;/&gt;&lt;property id=&quot;20307&quot; value=&quot;323&quot;/&gt;&lt;/object&gt;&lt;object type=&quot;3&quot; unique_id=&quot;10012&quot;&gt;&lt;property id=&quot;20148&quot; value=&quot;5&quot;/&gt;&lt;property id=&quot;20300&quot; value=&quot;Slide 11 - &amp;quot;M2 – Founding Rome Treaty&amp;quot;&quot;/&gt;&lt;property id=&quot;20307&quot; value=&quot;308&quot;/&gt;&lt;/object&gt;&lt;object type=&quot;3&quot; unique_id=&quot;10013&quot;&gt;&lt;property id=&quot;20148&quot; value=&quot;5&quot;/&gt;&lt;property id=&quot;20300&quot; value=&quot;Slide 12 - &amp;quot;M2 – Content of Rome Treaty&amp;quot;&quot;/&gt;&lt;property id=&quot;20307&quot; value=&quot;324&quot;/&gt;&lt;/object&gt;&lt;object type=&quot;3&quot; unique_id=&quot;10014&quot;&gt;&lt;property id=&quot;20148&quot; value=&quot;5&quot;/&gt;&lt;property id=&quot;20300&quot; value=&quot;Slide 13 - &amp;quot;Structure of economic governance&amp;quot;&quot;/&gt;&lt;property id=&quot;20307&quot; value=&quot;341&quot;/&gt;&lt;/object&gt;&lt;object type=&quot;3&quot; unique_id=&quot;10015&quot;&gt;&lt;property id=&quot;20148&quot; value=&quot;5&quot;/&gt;&lt;property id=&quot;20300&quot; value=&quot;Slide 14 - &amp;quot;Legal foundations of EU &amp;quot;&quot;/&gt;&lt;property id=&quot;20307&quot; value=&quot;346&quot;/&gt;&lt;/object&gt;&lt;object type=&quot;3&quot; unique_id=&quot;10016&quot;&gt;&lt;property id=&quot;20148&quot; value=&quot;5&quot;/&gt;&lt;property id=&quot;20300&quot; value=&quot;Slide 15 - &amp;quot;M3 – Single Market Programme&amp;quot;&quot;/&gt;&lt;property id=&quot;20307&quot; value=&quot;317&quot;/&gt;&lt;/object&gt;&lt;object type=&quot;3&quot; unique_id=&quot;10017&quot;&gt;&lt;property id=&quot;20148&quot; value=&quot;5&quot;/&gt;&lt;property id=&quot;20300&quot; value=&quot;Slide 16 - &amp;quot;M3 – Main elements of SEA (1)&amp;quot;&quot;/&gt;&lt;property id=&quot;20307&quot; value=&quot;326&quot;/&gt;&lt;/object&gt;&lt;object type=&quot;3&quot; unique_id=&quot;10018&quot;&gt;&lt;property id=&quot;20148&quot; value=&quot;5&quot;/&gt;&lt;property id=&quot;20300&quot; value=&quot;Slide 17 - &amp;quot;M3 – Main elements of SEA (2)&amp;quot;&quot;/&gt;&lt;property id=&quot;20307&quot; value=&quot;327&quot;/&gt;&lt;/object&gt;&lt;object type=&quot;3&quot; unique_id=&quot;10019&quot;&gt;&lt;property id=&quot;20148&quot; value=&quot;5&quot;/&gt;&lt;property id=&quot;20300&quot; value=&quot;Slide 18 - &amp;quot;M4 – Economic and Monetary Union&amp;quot;&quot;/&gt;&lt;property id=&quot;20307&quot; value=&quot;305&quot;/&gt;&lt;/object&gt;&lt;object type=&quot;3&quot; unique_id=&quot;10020&quot;&gt;&lt;property id=&quot;20148&quot; value=&quot;5&quot;/&gt;&lt;property id=&quot;20300&quot; value=&quot;Slide 19 - &amp;quot;M4 – Content of Maastricht Treaty&amp;quot;&quot;/&gt;&lt;property id=&quot;20307&quot; value=&quot;334&quot;/&gt;&lt;/object&gt;&lt;object type=&quot;3&quot; unique_id=&quot;10021&quot;&gt;&lt;property id=&quot;20148&quot; value=&quot;5&quot;/&gt;&lt;property id=&quot;20300&quot; value=&quot;Slide 20 - &amp;quot;Three-pillar structure of EU&amp;quot;&quot;/&gt;&lt;property id=&quot;20307&quot; value=&quot;293&quot;/&gt;&lt;/object&gt;&lt;object type=&quot;3&quot; unique_id=&quot;10022&quot;&gt;&lt;property id=&quot;20148&quot; value=&quot;5&quot;/&gt;&lt;property id=&quot;20300&quot; value=&quot;Slide 21 - &amp;quot;Principle of subsidiarity&amp;quot;&quot;/&gt;&lt;property id=&quot;20307&quot; value=&quot;321&quot;/&gt;&lt;/object&gt;&lt;object type=&quot;3&quot; unique_id=&quot;10023&quot;&gt;&lt;property id=&quot;20148&quot; value=&quot;5&quot;/&gt;&lt;property id=&quot;20300&quot; value=&quot;Slide 22 - &amp;quot;Economic arguments of subsidiarity&amp;quot;&quot;/&gt;&lt;property id=&quot;20307&quot; value=&quot;322&quot;/&gt;&lt;/object&gt;&lt;object type=&quot;3&quot; unique_id=&quot;10024&quot;&gt;&lt;property id=&quot;20148&quot; value=&quot;5&quot;/&gt;&lt;property id=&quot;20300&quot; value=&quot;Slide 23 - &amp;quot;M5 – Preparations for Eastern enlargement&amp;quot;&quot;/&gt;&lt;property id=&quot;20307&quot; value=&quot;304&quot;/&gt;&lt;/object&gt;&lt;object type=&quot;3&quot; unique_id=&quot;10025&quot;&gt;&lt;property id=&quot;20148&quot; value=&quot;5&quot;/&gt;&lt;property id=&quot;20300&quot; value=&quot;Slide 24 - &amp;quot;M5 – Lisbon Treaty&amp;quot;&quot;/&gt;&lt;property id=&quot;20307&quot; value=&quot;329&quot;/&gt;&lt;/object&gt;&lt;object type=&quot;3&quot; unique_id=&quot;10026&quot;&gt;&lt;property id=&quot;20148&quot; value=&quot;5&quot;/&gt;&lt;property id=&quot;20300&quot; value=&quot;Slide 25 - &amp;quot;Enhanced cooperation&amp;quot;&quot;/&gt;&lt;property id=&quot;20307&quot; value=&quot;344&quot;/&gt;&lt;/object&gt;&lt;object type=&quot;3&quot; unique_id=&quot;10027&quot;&gt;&lt;property id=&quot;20148&quot; value=&quot;5&quot;/&gt;&lt;property id=&quot;20300&quot; value=&quot;Slide 26 - &amp;quot;Double majority voting rule&amp;quot;&quot;/&gt;&lt;property id=&quot;20307&quot; value=&quot;328&quot;/&gt;&lt;/object&gt;&lt;object type=&quot;3&quot; unique_id=&quot;10028&quot;&gt;&lt;property id=&quot;20148&quot; value=&quot;5&quot;/&gt;&lt;property id=&quot;20300&quot; value=&quot;Slide 27 - &amp;quot;M6 – Lisbon Agenda&amp;quot;&quot;/&gt;&lt;property id=&quot;20307&quot; value=&quot;335&quot;/&gt;&lt;/object&gt;&lt;object type=&quot;3&quot; unique_id=&quot;10029&quot;&gt;&lt;property id=&quot;20148&quot; value=&quot;5&quot;/&gt;&lt;property id=&quot;20300&quot; value=&quot;Slide 28 - &amp;quot;M6 – Lisbon goals&amp;quot;&quot;/&gt;&lt;property id=&quot;20307&quot; value=&quot;336&quot;/&gt;&lt;/object&gt;&lt;object type=&quot;3&quot; unique_id=&quot;10030&quot;&gt;&lt;property id=&quot;20148&quot; value=&quot;5&quot;/&gt;&lt;property id=&quot;20300&quot; value=&quot;Slide 29 - &amp;quot;M6 – Open method of coordination&amp;quot;&quot;/&gt;&lt;property id=&quot;20307&quot; value=&quot;337&quot;/&gt;&lt;/object&gt;&lt;object type=&quot;3&quot; unique_id=&quot;10031&quot;&gt;&lt;property id=&quot;20148&quot; value=&quot;5&quot;/&gt;&lt;property id=&quot;20300&quot; value=&quot;Slide 30 - &amp;quot;Strategy Europe 2020&amp;quot;&quot;/&gt;&lt;property id=&quot;20307&quot; value=&quot;338&quot;/&gt;&lt;/object&gt;&lt;object type=&quot;3&quot; unique_id=&quot;10032&quot;&gt;&lt;property id=&quot;20148&quot; value=&quot;5&quot;/&gt;&lt;property id=&quot;20300&quot; value=&quot;Slide 31 - &amp;quot;M7 – Strengthened economic governance&amp;quot;&quot;/&gt;&lt;property id=&quot;20307&quot; value=&quot;345&quot;/&gt;&lt;/object&gt;&lt;object type=&quot;3&quot; unique_id=&quot;10033&quot;&gt;&lt;property id=&quot;20148&quot; value=&quot;5&quot;/&gt;&lt;property id=&quot;20300&quot; value=&quot;Slide 32 - &amp;quot;European Commission (1) &amp;quot;&quot;/&gt;&lt;property id=&quot;20307&quot; value=&quot;292&quot;/&gt;&lt;/object&gt;&lt;object type=&quot;3&quot; unique_id=&quot;10034&quot;&gt;&lt;property id=&quot;20148&quot; value=&quot;5&quot;/&gt;&lt;property id=&quot;20300&quot; value=&quot;Slide 33 - &amp;quot;European Commission (2) &amp;quot;&quot;/&gt;&lt;property id=&quot;20307&quot; value=&quot;330&quot;/&gt;&lt;/object&gt;&lt;object type=&quot;3&quot; unique_id=&quot;10035&quot;&gt;&lt;property id=&quot;20148&quot; value=&quot;5&quot;/&gt;&lt;property id=&quot;20300&quot; value=&quot;Slide 34 - &amp;quot;Council of the EU&amp;quot;&quot;/&gt;&lt;property id=&quot;20307&quot; value=&quot;298&quot;/&gt;&lt;/object&gt;&lt;object type=&quot;3&quot; unique_id=&quot;10036&quot;&gt;&lt;property id=&quot;20148&quot; value=&quot;5&quot;/&gt;&lt;property id=&quot;20300&quot; value=&quot;Slide 35 - &amp;quot;History of voting procedures &amp;quot;&quot;/&gt;&lt;property id=&quot;20307&quot; value=&quot;312&quot;/&gt;&lt;/object&gt;&lt;object type=&quot;3&quot; unique_id=&quot;10037&quot;&gt;&lt;property id=&quot;20148&quot; value=&quot;5&quot;/&gt;&lt;property id=&quot;20300&quot; value=&quot;Slide 36 - &amp;quot;European Council&amp;quot;&quot;/&gt;&lt;property id=&quot;20307&quot; value=&quot;301&quot;/&gt;&lt;/object&gt;&lt;object type=&quot;3&quot; unique_id=&quot;10038&quot;&gt;&lt;property id=&quot;20148&quot; value=&quot;5&quot;/&gt;&lt;property id=&quot;20300&quot; value=&quot;Slide 37 - &amp;quot;European Parliament&amp;quot;&quot;/&gt;&lt;property id=&quot;20307&quot; value=&quot;299&quot;/&gt;&lt;/object&gt;&lt;object type=&quot;3&quot; unique_id=&quot;10039&quot;&gt;&lt;property id=&quot;20148&quot; value=&quot;5&quot;/&gt;&lt;property id=&quot;20300&quot; value=&quot;Slide 38 - &amp;quot;European Court of Justice &amp;quot;&quot;/&gt;&lt;property id=&quot;20307&quot; value=&quot;294&quot;/&gt;&lt;/object&gt;&lt;object type=&quot;3&quot; unique_id=&quot;10040&quot;&gt;&lt;property id=&quot;20148&quot; value=&quot;5&quot;/&gt;&lt;property id=&quot;20300&quot; value=&quot;Slide 39 - &amp;quot;Other EU institutions&amp;quot;&quot;/&gt;&lt;property id=&quot;20307&quot; value=&quot;313&quot;/&gt;&lt;/object&gt;&lt;object type=&quot;3&quot; unique_id=&quot;10361&quot;&gt;&lt;property id=&quot;20148&quot; value=&quot;5&quot;/&gt;&lt;property id=&quot;20300&quot; value=&quot;Slide 7 - &amp;quot;Candidate countries&amp;quot;&quot;/&gt;&lt;property id=&quot;20307&quot; value=&quot;347&quot;/&gt;&lt;/object&gt;&lt;/object&gt;&lt;object type=&quot;8&quot; unique_id=&quot;1008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Hrany">
  <a:themeElements>
    <a:clrScheme name="Hrany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Hrany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Hrany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23</TotalTime>
  <Words>5743</Words>
  <Application>Microsoft Office PowerPoint</Application>
  <PresentationFormat>Předvádění na obrazovce (4:3)</PresentationFormat>
  <Paragraphs>627</Paragraphs>
  <Slides>39</Slides>
  <Notes>39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4" baseType="lpstr">
      <vt:lpstr>Arial</vt:lpstr>
      <vt:lpstr>Garamond</vt:lpstr>
      <vt:lpstr>Symbol</vt:lpstr>
      <vt:lpstr>Wingdings</vt:lpstr>
      <vt:lpstr>Hrany</vt:lpstr>
      <vt:lpstr>Essentials of European Integration</vt:lpstr>
      <vt:lpstr>Definition of economic integration</vt:lpstr>
      <vt:lpstr>Methods of integration</vt:lpstr>
      <vt:lpstr>Forms of international cooperation</vt:lpstr>
      <vt:lpstr>Stages of economic integration</vt:lpstr>
      <vt:lpstr>Dimensions of European integration</vt:lpstr>
      <vt:lpstr>Candidate countries</vt:lpstr>
      <vt:lpstr>Milestones in European economic integration</vt:lpstr>
      <vt:lpstr>M1 – After-war integration achievements</vt:lpstr>
      <vt:lpstr>M1 – European early efforts</vt:lpstr>
      <vt:lpstr>M2 – Founding Rome Treaty</vt:lpstr>
      <vt:lpstr>M2 – Content of Rome Treaty</vt:lpstr>
      <vt:lpstr>Structure of economic governance</vt:lpstr>
      <vt:lpstr>Legal foundations of EU </vt:lpstr>
      <vt:lpstr>M3 – Single Market Programme</vt:lpstr>
      <vt:lpstr>M3 – Main elements of SEA (1)</vt:lpstr>
      <vt:lpstr>M3 – Main elements of SEA (2)</vt:lpstr>
      <vt:lpstr>M4 – Economic and Monetary Union</vt:lpstr>
      <vt:lpstr>M4 – Content of Maastricht Treaty</vt:lpstr>
      <vt:lpstr>Three-pillar structure of EU</vt:lpstr>
      <vt:lpstr>Principle of subsidiarity</vt:lpstr>
      <vt:lpstr>Economic arguments of subsidiarity</vt:lpstr>
      <vt:lpstr>M5 – Preparations for Eastern enlargement</vt:lpstr>
      <vt:lpstr>M5 – Lisbon Treaty</vt:lpstr>
      <vt:lpstr>Enhanced cooperation</vt:lpstr>
      <vt:lpstr>Double majority voting rule</vt:lpstr>
      <vt:lpstr>M6 – Lisbon Agenda</vt:lpstr>
      <vt:lpstr>M6 – Lisbon goals</vt:lpstr>
      <vt:lpstr>M6 – Open method of coordination</vt:lpstr>
      <vt:lpstr>Strategy Europe 2020</vt:lpstr>
      <vt:lpstr>M7 – Strengthened economic governance</vt:lpstr>
      <vt:lpstr>European Commission (1) </vt:lpstr>
      <vt:lpstr>European Commission (2) </vt:lpstr>
      <vt:lpstr>Council of the EU</vt:lpstr>
      <vt:lpstr>History of voting procedures </vt:lpstr>
      <vt:lpstr>European Council</vt:lpstr>
      <vt:lpstr>European Parliament</vt:lpstr>
      <vt:lpstr>European Court of Justice </vt:lpstr>
      <vt:lpstr>Other EU institutions</vt:lpstr>
    </vt:vector>
  </TitlesOfParts>
  <Company>Institute of Economic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Essentials of European Integration</dc:title>
  <dc:creator>Oldřich DĚDEK</dc:creator>
  <cp:lastModifiedBy>Oldrich DEDEK</cp:lastModifiedBy>
  <cp:revision>324</cp:revision>
  <dcterms:created xsi:type="dcterms:W3CDTF">2005-10-08T06:13:51Z</dcterms:created>
  <dcterms:modified xsi:type="dcterms:W3CDTF">2016-10-05T17:54:22Z</dcterms:modified>
</cp:coreProperties>
</file>