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8"/>
  </p:notesMasterIdLst>
  <p:handoutMasterIdLst>
    <p:handoutMasterId r:id="rId29"/>
  </p:handoutMasterIdLst>
  <p:sldIdLst>
    <p:sldId id="256" r:id="rId2"/>
    <p:sldId id="319" r:id="rId3"/>
    <p:sldId id="304" r:id="rId4"/>
    <p:sldId id="320" r:id="rId5"/>
    <p:sldId id="331" r:id="rId6"/>
    <p:sldId id="321" r:id="rId7"/>
    <p:sldId id="323" r:id="rId8"/>
    <p:sldId id="275" r:id="rId9"/>
    <p:sldId id="330" r:id="rId10"/>
    <p:sldId id="280" r:id="rId11"/>
    <p:sldId id="290" r:id="rId12"/>
    <p:sldId id="288" r:id="rId13"/>
    <p:sldId id="289" r:id="rId14"/>
    <p:sldId id="293" r:id="rId15"/>
    <p:sldId id="296" r:id="rId16"/>
    <p:sldId id="285" r:id="rId17"/>
    <p:sldId id="326" r:id="rId18"/>
    <p:sldId id="286" r:id="rId19"/>
    <p:sldId id="291" r:id="rId20"/>
    <p:sldId id="313" r:id="rId21"/>
    <p:sldId id="327" r:id="rId22"/>
    <p:sldId id="328" r:id="rId23"/>
    <p:sldId id="314" r:id="rId24"/>
    <p:sldId id="332" r:id="rId25"/>
    <p:sldId id="294" r:id="rId26"/>
    <p:sldId id="333" r:id="rId27"/>
  </p:sldIdLst>
  <p:sldSz cx="9144000" cy="6858000" type="screen4x3"/>
  <p:notesSz cx="6873875" cy="9713913"/>
  <p:custDataLst>
    <p:tags r:id="rId30"/>
  </p:custDataLst>
  <p:defaultTextStyle>
    <a:defPPr>
      <a:defRPr lang="cs-CZ"/>
    </a:defPPr>
    <a:lvl1pPr algn="ctr" rtl="0" fontAlgn="base">
      <a:spcBef>
        <a:spcPct val="0"/>
      </a:spcBef>
      <a:spcAft>
        <a:spcPct val="0"/>
      </a:spcAft>
      <a:defRPr sz="2000" kern="1200">
        <a:solidFill>
          <a:schemeClr val="tx1"/>
        </a:solidFill>
        <a:latin typeface="Arial" charset="0"/>
        <a:ea typeface="+mn-ea"/>
        <a:cs typeface="+mn-cs"/>
      </a:defRPr>
    </a:lvl1pPr>
    <a:lvl2pPr marL="457200" algn="ctr" rtl="0" fontAlgn="base">
      <a:spcBef>
        <a:spcPct val="0"/>
      </a:spcBef>
      <a:spcAft>
        <a:spcPct val="0"/>
      </a:spcAft>
      <a:defRPr sz="2000" kern="1200">
        <a:solidFill>
          <a:schemeClr val="tx1"/>
        </a:solidFill>
        <a:latin typeface="Arial" charset="0"/>
        <a:ea typeface="+mn-ea"/>
        <a:cs typeface="+mn-cs"/>
      </a:defRPr>
    </a:lvl2pPr>
    <a:lvl3pPr marL="914400" algn="ctr" rtl="0" fontAlgn="base">
      <a:spcBef>
        <a:spcPct val="0"/>
      </a:spcBef>
      <a:spcAft>
        <a:spcPct val="0"/>
      </a:spcAft>
      <a:defRPr sz="2000" kern="1200">
        <a:solidFill>
          <a:schemeClr val="tx1"/>
        </a:solidFill>
        <a:latin typeface="Arial" charset="0"/>
        <a:ea typeface="+mn-ea"/>
        <a:cs typeface="+mn-cs"/>
      </a:defRPr>
    </a:lvl3pPr>
    <a:lvl4pPr marL="1371600" algn="ctr" rtl="0" fontAlgn="base">
      <a:spcBef>
        <a:spcPct val="0"/>
      </a:spcBef>
      <a:spcAft>
        <a:spcPct val="0"/>
      </a:spcAft>
      <a:defRPr sz="2000" kern="1200">
        <a:solidFill>
          <a:schemeClr val="tx1"/>
        </a:solidFill>
        <a:latin typeface="Arial" charset="0"/>
        <a:ea typeface="+mn-ea"/>
        <a:cs typeface="+mn-cs"/>
      </a:defRPr>
    </a:lvl4pPr>
    <a:lvl5pPr marL="1828800" algn="ctr" rtl="0" fontAlgn="base">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FF0066"/>
    <a:srgbClr val="FF6600"/>
    <a:srgbClr val="00FFFF"/>
    <a:srgbClr val="3399FF"/>
    <a:srgbClr val="FF0000"/>
    <a:srgbClr val="6633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81143" autoAdjust="0"/>
  </p:normalViewPr>
  <p:slideViewPr>
    <p:cSldViewPr snapToGrid="0">
      <p:cViewPr varScale="1">
        <p:scale>
          <a:sx n="90" d="100"/>
          <a:sy n="90" d="100"/>
        </p:scale>
        <p:origin x="-2160" y="-114"/>
      </p:cViewPr>
      <p:guideLst>
        <p:guide orient="horz" pos="2160"/>
        <p:guide pos="2880"/>
      </p:guideLst>
    </p:cSldViewPr>
  </p:slideViewPr>
  <p:outlineViewPr>
    <p:cViewPr>
      <p:scale>
        <a:sx n="33" d="100"/>
        <a:sy n="33" d="100"/>
      </p:scale>
      <p:origin x="0" y="1260"/>
    </p:cViewPr>
  </p:outlineViewPr>
  <p:notesTextViewPr>
    <p:cViewPr>
      <p:scale>
        <a:sx n="100" d="100"/>
        <a:sy n="100" d="100"/>
      </p:scale>
      <p:origin x="0" y="0"/>
    </p:cViewPr>
  </p:notesTextViewPr>
  <p:notesViewPr>
    <p:cSldViewPr snapToGrid="0">
      <p:cViewPr varScale="1">
        <p:scale>
          <a:sx n="80" d="100"/>
          <a:sy n="80" d="100"/>
        </p:scale>
        <p:origin x="-3894" y="-102"/>
      </p:cViewPr>
      <p:guideLst>
        <p:guide orient="horz" pos="3060"/>
        <p:guide pos="216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ags" Target="tags/tag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8150" cy="485775"/>
          </a:xfrm>
          <a:prstGeom prst="rect">
            <a:avLst/>
          </a:prstGeom>
          <a:noFill/>
          <a:ln w="9525">
            <a:noFill/>
            <a:miter lim="800000"/>
            <a:headEnd/>
            <a:tailEnd/>
          </a:ln>
          <a:effectLst/>
        </p:spPr>
        <p:txBody>
          <a:bodyPr vert="horz" wrap="square" lIns="94787" tIns="47393" rIns="94787" bIns="47393" numCol="1" anchor="t" anchorCtr="0" compatLnSpc="1">
            <a:prstTxWarp prst="textNoShape">
              <a:avLst/>
            </a:prstTxWarp>
          </a:bodyPr>
          <a:lstStyle>
            <a:lvl1pPr algn="l" defTabSz="947738">
              <a:defRPr sz="1200"/>
            </a:lvl1pPr>
          </a:lstStyle>
          <a:p>
            <a:pPr>
              <a:defRPr/>
            </a:pPr>
            <a:endParaRPr lang="cs-CZ"/>
          </a:p>
        </p:txBody>
      </p:sp>
      <p:sp>
        <p:nvSpPr>
          <p:cNvPr id="6147" name="Rectangle 3"/>
          <p:cNvSpPr>
            <a:spLocks noGrp="1" noChangeArrowheads="1"/>
          </p:cNvSpPr>
          <p:nvPr>
            <p:ph type="dt" sz="quarter" idx="1"/>
          </p:nvPr>
        </p:nvSpPr>
        <p:spPr bwMode="auto">
          <a:xfrm>
            <a:off x="3894138" y="0"/>
            <a:ext cx="2978150" cy="485775"/>
          </a:xfrm>
          <a:prstGeom prst="rect">
            <a:avLst/>
          </a:prstGeom>
          <a:noFill/>
          <a:ln w="9525">
            <a:noFill/>
            <a:miter lim="800000"/>
            <a:headEnd/>
            <a:tailEnd/>
          </a:ln>
          <a:effectLst/>
        </p:spPr>
        <p:txBody>
          <a:bodyPr vert="horz" wrap="square" lIns="94787" tIns="47393" rIns="94787" bIns="47393" numCol="1" anchor="t" anchorCtr="0" compatLnSpc="1">
            <a:prstTxWarp prst="textNoShape">
              <a:avLst/>
            </a:prstTxWarp>
          </a:bodyPr>
          <a:lstStyle>
            <a:lvl1pPr algn="r" defTabSz="947738">
              <a:defRPr sz="1200"/>
            </a:lvl1pPr>
          </a:lstStyle>
          <a:p>
            <a:pPr>
              <a:defRPr/>
            </a:pPr>
            <a:endParaRPr lang="cs-CZ"/>
          </a:p>
        </p:txBody>
      </p:sp>
      <p:sp>
        <p:nvSpPr>
          <p:cNvPr id="6148" name="Rectangle 4"/>
          <p:cNvSpPr>
            <a:spLocks noGrp="1" noChangeArrowheads="1"/>
          </p:cNvSpPr>
          <p:nvPr>
            <p:ph type="ftr" sz="quarter" idx="2"/>
          </p:nvPr>
        </p:nvSpPr>
        <p:spPr bwMode="auto">
          <a:xfrm>
            <a:off x="0" y="9226550"/>
            <a:ext cx="2978150" cy="485775"/>
          </a:xfrm>
          <a:prstGeom prst="rect">
            <a:avLst/>
          </a:prstGeom>
          <a:noFill/>
          <a:ln w="9525">
            <a:noFill/>
            <a:miter lim="800000"/>
            <a:headEnd/>
            <a:tailEnd/>
          </a:ln>
          <a:effectLst/>
        </p:spPr>
        <p:txBody>
          <a:bodyPr vert="horz" wrap="square" lIns="94787" tIns="47393" rIns="94787" bIns="47393" numCol="1" anchor="b" anchorCtr="0" compatLnSpc="1">
            <a:prstTxWarp prst="textNoShape">
              <a:avLst/>
            </a:prstTxWarp>
          </a:bodyPr>
          <a:lstStyle>
            <a:lvl1pPr algn="l" defTabSz="947738">
              <a:defRPr sz="1200"/>
            </a:lvl1pPr>
          </a:lstStyle>
          <a:p>
            <a:pPr>
              <a:defRPr/>
            </a:pPr>
            <a:endParaRPr lang="cs-CZ"/>
          </a:p>
        </p:txBody>
      </p:sp>
      <p:sp>
        <p:nvSpPr>
          <p:cNvPr id="6149" name="Rectangle 5"/>
          <p:cNvSpPr>
            <a:spLocks noGrp="1" noChangeArrowheads="1"/>
          </p:cNvSpPr>
          <p:nvPr>
            <p:ph type="sldNum" sz="quarter" idx="3"/>
          </p:nvPr>
        </p:nvSpPr>
        <p:spPr bwMode="auto">
          <a:xfrm>
            <a:off x="3894138" y="9226550"/>
            <a:ext cx="2978150" cy="485775"/>
          </a:xfrm>
          <a:prstGeom prst="rect">
            <a:avLst/>
          </a:prstGeom>
          <a:noFill/>
          <a:ln w="9525">
            <a:noFill/>
            <a:miter lim="800000"/>
            <a:headEnd/>
            <a:tailEnd/>
          </a:ln>
          <a:effectLst/>
        </p:spPr>
        <p:txBody>
          <a:bodyPr vert="horz" wrap="square" lIns="94787" tIns="47393" rIns="94787" bIns="47393" numCol="1" anchor="b" anchorCtr="0" compatLnSpc="1">
            <a:prstTxWarp prst="textNoShape">
              <a:avLst/>
            </a:prstTxWarp>
          </a:bodyPr>
          <a:lstStyle>
            <a:lvl1pPr algn="r" defTabSz="947738">
              <a:defRPr sz="1200"/>
            </a:lvl1pPr>
          </a:lstStyle>
          <a:p>
            <a:pPr>
              <a:defRPr/>
            </a:pPr>
            <a:fld id="{5618678C-7E49-4EE1-A58C-850F6176A58F}" type="slidenum">
              <a:rPr lang="cs-CZ"/>
              <a:pPr>
                <a:defRPr/>
              </a:pPr>
              <a:t>‹#›</a:t>
            </a:fld>
            <a:endParaRPr lang="cs-CZ"/>
          </a:p>
        </p:txBody>
      </p:sp>
    </p:spTree>
    <p:extLst>
      <p:ext uri="{BB962C8B-B14F-4D97-AF65-F5344CB8AC3E}">
        <p14:creationId xmlns:p14="http://schemas.microsoft.com/office/powerpoint/2010/main" val="22143549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8150" cy="485775"/>
          </a:xfrm>
          <a:prstGeom prst="rect">
            <a:avLst/>
          </a:prstGeom>
          <a:noFill/>
          <a:ln w="9525">
            <a:noFill/>
            <a:miter lim="800000"/>
            <a:headEnd/>
            <a:tailEnd/>
          </a:ln>
          <a:effectLst/>
        </p:spPr>
        <p:txBody>
          <a:bodyPr vert="horz" wrap="square" lIns="94787" tIns="47393" rIns="94787" bIns="47393" numCol="1" anchor="t" anchorCtr="0" compatLnSpc="1">
            <a:prstTxWarp prst="textNoShape">
              <a:avLst/>
            </a:prstTxWarp>
          </a:bodyPr>
          <a:lstStyle>
            <a:lvl1pPr algn="l" defTabSz="947738">
              <a:defRPr sz="1200"/>
            </a:lvl1pPr>
          </a:lstStyle>
          <a:p>
            <a:pPr>
              <a:defRPr/>
            </a:pPr>
            <a:endParaRPr lang="cs-CZ"/>
          </a:p>
        </p:txBody>
      </p:sp>
      <p:sp>
        <p:nvSpPr>
          <p:cNvPr id="8195" name="Rectangle 3"/>
          <p:cNvSpPr>
            <a:spLocks noGrp="1" noChangeArrowheads="1"/>
          </p:cNvSpPr>
          <p:nvPr>
            <p:ph type="dt" idx="1"/>
          </p:nvPr>
        </p:nvSpPr>
        <p:spPr bwMode="auto">
          <a:xfrm>
            <a:off x="3894138" y="0"/>
            <a:ext cx="2978150" cy="485775"/>
          </a:xfrm>
          <a:prstGeom prst="rect">
            <a:avLst/>
          </a:prstGeom>
          <a:noFill/>
          <a:ln w="9525">
            <a:noFill/>
            <a:miter lim="800000"/>
            <a:headEnd/>
            <a:tailEnd/>
          </a:ln>
          <a:effectLst/>
        </p:spPr>
        <p:txBody>
          <a:bodyPr vert="horz" wrap="square" lIns="94787" tIns="47393" rIns="94787" bIns="47393" numCol="1" anchor="t" anchorCtr="0" compatLnSpc="1">
            <a:prstTxWarp prst="textNoShape">
              <a:avLst/>
            </a:prstTxWarp>
          </a:bodyPr>
          <a:lstStyle>
            <a:lvl1pPr algn="r" defTabSz="947738">
              <a:defRPr sz="1200"/>
            </a:lvl1pPr>
          </a:lstStyle>
          <a:p>
            <a:pPr>
              <a:defRPr/>
            </a:pPr>
            <a:endParaRPr lang="cs-CZ"/>
          </a:p>
        </p:txBody>
      </p:sp>
      <p:sp>
        <p:nvSpPr>
          <p:cNvPr id="31748" name="Rectangle 4"/>
          <p:cNvSpPr>
            <a:spLocks noGrp="1" noRot="1" noChangeAspect="1" noChangeArrowheads="1" noTextEdit="1"/>
          </p:cNvSpPr>
          <p:nvPr>
            <p:ph type="sldImg" idx="2"/>
          </p:nvPr>
        </p:nvSpPr>
        <p:spPr bwMode="auto">
          <a:xfrm>
            <a:off x="1008063" y="728663"/>
            <a:ext cx="4857750" cy="36433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687388" y="4614863"/>
            <a:ext cx="5499100" cy="4370387"/>
          </a:xfrm>
          <a:prstGeom prst="rect">
            <a:avLst/>
          </a:prstGeom>
          <a:noFill/>
          <a:ln w="9525">
            <a:noFill/>
            <a:miter lim="800000"/>
            <a:headEnd/>
            <a:tailEnd/>
          </a:ln>
          <a:effectLst/>
        </p:spPr>
        <p:txBody>
          <a:bodyPr vert="horz" wrap="square" lIns="94787" tIns="47393" rIns="94787" bIns="47393" numCol="1" anchor="t" anchorCtr="0" compatLnSpc="1">
            <a:prstTxWarp prst="textNoShape">
              <a:avLst/>
            </a:prstTxWarp>
          </a:bodyPr>
          <a:lstStyle/>
          <a:p>
            <a:pPr lvl="0"/>
            <a:r>
              <a:rPr lang="cs-CZ" noProof="0" smtClean="0"/>
              <a:t>Klepnutím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p>
        </p:txBody>
      </p:sp>
      <p:sp>
        <p:nvSpPr>
          <p:cNvPr id="8198" name="Rectangle 6"/>
          <p:cNvSpPr>
            <a:spLocks noGrp="1" noChangeArrowheads="1"/>
          </p:cNvSpPr>
          <p:nvPr>
            <p:ph type="ftr" sz="quarter" idx="4"/>
          </p:nvPr>
        </p:nvSpPr>
        <p:spPr bwMode="auto">
          <a:xfrm>
            <a:off x="0" y="9226550"/>
            <a:ext cx="2978150" cy="485775"/>
          </a:xfrm>
          <a:prstGeom prst="rect">
            <a:avLst/>
          </a:prstGeom>
          <a:noFill/>
          <a:ln w="9525">
            <a:noFill/>
            <a:miter lim="800000"/>
            <a:headEnd/>
            <a:tailEnd/>
          </a:ln>
          <a:effectLst/>
        </p:spPr>
        <p:txBody>
          <a:bodyPr vert="horz" wrap="square" lIns="94787" tIns="47393" rIns="94787" bIns="47393" numCol="1" anchor="b" anchorCtr="0" compatLnSpc="1">
            <a:prstTxWarp prst="textNoShape">
              <a:avLst/>
            </a:prstTxWarp>
          </a:bodyPr>
          <a:lstStyle>
            <a:lvl1pPr algn="l" defTabSz="947738">
              <a:defRPr sz="1200"/>
            </a:lvl1pPr>
          </a:lstStyle>
          <a:p>
            <a:pPr>
              <a:defRPr/>
            </a:pPr>
            <a:endParaRPr lang="cs-CZ"/>
          </a:p>
        </p:txBody>
      </p:sp>
      <p:sp>
        <p:nvSpPr>
          <p:cNvPr id="8199" name="Rectangle 7"/>
          <p:cNvSpPr>
            <a:spLocks noGrp="1" noChangeArrowheads="1"/>
          </p:cNvSpPr>
          <p:nvPr>
            <p:ph type="sldNum" sz="quarter" idx="5"/>
          </p:nvPr>
        </p:nvSpPr>
        <p:spPr bwMode="auto">
          <a:xfrm>
            <a:off x="3894138" y="9226550"/>
            <a:ext cx="2978150" cy="485775"/>
          </a:xfrm>
          <a:prstGeom prst="rect">
            <a:avLst/>
          </a:prstGeom>
          <a:noFill/>
          <a:ln w="9525">
            <a:noFill/>
            <a:miter lim="800000"/>
            <a:headEnd/>
            <a:tailEnd/>
          </a:ln>
          <a:effectLst/>
        </p:spPr>
        <p:txBody>
          <a:bodyPr vert="horz" wrap="square" lIns="94787" tIns="47393" rIns="94787" bIns="47393" numCol="1" anchor="b" anchorCtr="0" compatLnSpc="1">
            <a:prstTxWarp prst="textNoShape">
              <a:avLst/>
            </a:prstTxWarp>
          </a:bodyPr>
          <a:lstStyle>
            <a:lvl1pPr algn="r" defTabSz="947738">
              <a:defRPr sz="1200"/>
            </a:lvl1pPr>
          </a:lstStyle>
          <a:p>
            <a:pPr>
              <a:defRPr/>
            </a:pPr>
            <a:fld id="{8636C3F1-2F4F-45C7-B345-A8083567B5DD}" type="slidenum">
              <a:rPr lang="cs-CZ"/>
              <a:pPr>
                <a:defRPr/>
              </a:pPr>
              <a:t>‹#›</a:t>
            </a:fld>
            <a:endParaRPr lang="cs-CZ"/>
          </a:p>
        </p:txBody>
      </p:sp>
    </p:spTree>
    <p:extLst>
      <p:ext uri="{BB962C8B-B14F-4D97-AF65-F5344CB8AC3E}">
        <p14:creationId xmlns:p14="http://schemas.microsoft.com/office/powerpoint/2010/main" val="36754375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eaLnBrk="1" hangingPunct="1"/>
            <a:fld id="{4961269A-EF83-40A0-8737-E971E0D637A0}" type="slidenum">
              <a:rPr lang="cs-CZ" sz="1200" smtClean="0"/>
              <a:pPr eaLnBrk="1" hangingPunct="1"/>
              <a:t>1</a:t>
            </a:fld>
            <a:endParaRPr lang="cs-CZ" sz="1200"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eaLnBrk="1" hangingPunct="1"/>
            <a:fld id="{BCF81F20-3C51-4192-9412-E001AF5388CB}" type="slidenum">
              <a:rPr lang="cs-CZ" sz="1200" smtClean="0"/>
              <a:pPr eaLnBrk="1" hangingPunct="1"/>
              <a:t>10</a:t>
            </a:fld>
            <a:endParaRPr lang="cs-CZ" sz="1200"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n-GB" u="sng" dirty="0" smtClean="0"/>
              <a:t>Economy is net importer</a:t>
            </a:r>
          </a:p>
          <a:p>
            <a:pPr marL="228600" indent="-228600" eaLnBrk="1" hangingPunct="1">
              <a:buFontTx/>
              <a:buChar char="•"/>
            </a:pPr>
            <a:r>
              <a:rPr lang="en-GB" dirty="0" smtClean="0"/>
              <a:t>Domestic demand exceeds domestic supply</a:t>
            </a:r>
          </a:p>
          <a:p>
            <a:pPr marL="228600" indent="-228600" eaLnBrk="1" hangingPunct="1">
              <a:buFontTx/>
              <a:buChar char="•"/>
            </a:pPr>
            <a:r>
              <a:rPr lang="en-GB" dirty="0" smtClean="0"/>
              <a:t>Price is below its equilibrium level</a:t>
            </a:r>
          </a:p>
          <a:p>
            <a:pPr marL="228600" indent="-228600" eaLnBrk="1" hangingPunct="1">
              <a:buFontTx/>
              <a:buChar char="•"/>
            </a:pPr>
            <a:r>
              <a:rPr lang="en-GB" dirty="0" smtClean="0"/>
              <a:t>A higher prices lowers total surplus (loss for consumers is higher than gain for producers)</a:t>
            </a:r>
          </a:p>
          <a:p>
            <a:pPr marL="228600" indent="-228600" eaLnBrk="1" hangingPunct="1"/>
            <a:r>
              <a:rPr lang="en-GB" u="sng" dirty="0" smtClean="0"/>
              <a:t>Economy is net exporter</a:t>
            </a:r>
          </a:p>
          <a:p>
            <a:pPr marL="228600" indent="-228600" eaLnBrk="1" hangingPunct="1">
              <a:buFontTx/>
              <a:buChar char="•"/>
            </a:pPr>
            <a:r>
              <a:rPr lang="en-GB" dirty="0" smtClean="0"/>
              <a:t>Domestic supply exceeds domestic demand</a:t>
            </a:r>
          </a:p>
          <a:p>
            <a:pPr marL="228600" indent="-228600" eaLnBrk="1" hangingPunct="1">
              <a:buFontTx/>
              <a:buChar char="•"/>
            </a:pPr>
            <a:r>
              <a:rPr lang="en-GB" dirty="0" smtClean="0"/>
              <a:t>Price is above its equilibrium level</a:t>
            </a:r>
          </a:p>
          <a:p>
            <a:pPr marL="228600" indent="-228600" eaLnBrk="1" hangingPunct="1">
              <a:buFontTx/>
              <a:buChar char="•"/>
            </a:pPr>
            <a:r>
              <a:rPr lang="en-GB" dirty="0" smtClean="0"/>
              <a:t>A higher price increases total surplus (loss for consumers is smaller than gain for producers)</a:t>
            </a:r>
          </a:p>
          <a:p>
            <a:pPr marL="228600" indent="-228600" eaLnBrk="1" hangingPunct="1"/>
            <a:endParaRPr lang="cs-CZ"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eaLnBrk="1" hangingPunct="1"/>
            <a:fld id="{36B4410B-1A70-4FB7-87C0-7EEFD5229204}" type="slidenum">
              <a:rPr lang="cs-CZ" sz="1200" smtClean="0"/>
              <a:pPr eaLnBrk="1" hangingPunct="1"/>
              <a:t>11</a:t>
            </a:fld>
            <a:endParaRPr lang="cs-CZ" sz="1200"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cs-CZ"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eaLnBrk="1" hangingPunct="1"/>
            <a:fld id="{E46BF61D-A687-43BA-BDA4-EB7A4BAFF7C3}" type="slidenum">
              <a:rPr lang="cs-CZ" sz="1200" smtClean="0"/>
              <a:pPr eaLnBrk="1" hangingPunct="1"/>
              <a:t>12</a:t>
            </a:fld>
            <a:endParaRPr lang="cs-CZ" sz="1200"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r>
              <a:rPr lang="en-GB" u="sng" dirty="0" smtClean="0"/>
              <a:t>Import tariff</a:t>
            </a:r>
            <a:endParaRPr lang="en-GB" dirty="0" smtClean="0"/>
          </a:p>
          <a:p>
            <a:pPr marL="177800" indent="-177800" eaLnBrk="1" hangingPunct="1">
              <a:buFontTx/>
              <a:buChar char="•"/>
              <a:defRPr/>
            </a:pPr>
            <a:r>
              <a:rPr lang="en-GB" dirty="0" smtClean="0"/>
              <a:t>Ad valorem = a percentage increase in the </a:t>
            </a:r>
            <a:r>
              <a:rPr lang="en-GB" noProof="0" dirty="0" smtClean="0"/>
              <a:t>price of the imported product [(1+t)*P]</a:t>
            </a:r>
          </a:p>
          <a:p>
            <a:pPr marL="177800" indent="-177800" eaLnBrk="1" hangingPunct="1">
              <a:buFontTx/>
              <a:buChar char="•"/>
              <a:defRPr/>
            </a:pPr>
            <a:r>
              <a:rPr lang="en-GB" noProof="0" dirty="0" smtClean="0"/>
              <a:t>Specific = a fixed lump sum added to the price [x+ P]</a:t>
            </a:r>
          </a:p>
          <a:p>
            <a:pPr marL="177800" indent="-177800" eaLnBrk="1" hangingPunct="1">
              <a:buFontTx/>
              <a:buChar char="•"/>
              <a:defRPr/>
            </a:pPr>
            <a:r>
              <a:rPr lang="en-GB" noProof="0" dirty="0" smtClean="0"/>
              <a:t>Compound = combination of ad valorem and specific tariff</a:t>
            </a:r>
          </a:p>
          <a:p>
            <a:pPr eaLnBrk="1" hangingPunct="1"/>
            <a:endParaRPr lang="cs-CZ"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eaLnBrk="1" hangingPunct="1"/>
            <a:fld id="{1B4ADEEA-EC25-4B93-9D19-C2C8A75FF182}" type="slidenum">
              <a:rPr lang="cs-CZ" sz="1200" smtClean="0"/>
              <a:pPr eaLnBrk="1" hangingPunct="1"/>
              <a:t>13</a:t>
            </a:fld>
            <a:endParaRPr lang="cs-CZ" sz="1200"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cs-CZ"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eaLnBrk="1" hangingPunct="1"/>
            <a:fld id="{E9C540A0-2326-45FD-825B-DC0879CE6F64}" type="slidenum">
              <a:rPr lang="cs-CZ" sz="1200" smtClean="0"/>
              <a:pPr eaLnBrk="1" hangingPunct="1"/>
              <a:t>14</a:t>
            </a:fld>
            <a:endParaRPr lang="cs-CZ" sz="1200"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cs-CZ"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eaLnBrk="1" hangingPunct="1"/>
            <a:fld id="{E128160D-DC9B-4803-8513-1273323DEF34}" type="slidenum">
              <a:rPr lang="cs-CZ" sz="1200" smtClean="0"/>
              <a:pPr eaLnBrk="1" hangingPunct="1"/>
              <a:t>15</a:t>
            </a:fld>
            <a:endParaRPr lang="cs-CZ" sz="1200"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u="sng" noProof="0" dirty="0" smtClean="0"/>
              <a:t>Examples of VER</a:t>
            </a:r>
          </a:p>
          <a:p>
            <a:pPr marL="171450" indent="-171450" eaLnBrk="1" hangingPunct="1">
              <a:buFont typeface="Arial" pitchFamily="34" charset="0"/>
              <a:buChar char="•"/>
            </a:pPr>
            <a:r>
              <a:rPr lang="en-GB" noProof="0" dirty="0" smtClean="0"/>
              <a:t>USA applied VER to limit exports of steel, electronic products, cars from Japan and Korea</a:t>
            </a:r>
          </a:p>
          <a:p>
            <a:pPr marL="171450" indent="-171450" eaLnBrk="1" hangingPunct="1">
              <a:buFont typeface="Arial" pitchFamily="34" charset="0"/>
              <a:buChar char="•"/>
            </a:pPr>
            <a:r>
              <a:rPr lang="en-GB" noProof="0" dirty="0" smtClean="0"/>
              <a:t>EU applied VER to limit exports of steel, textiles and some agricultural products from Central and Eastern European countries during 1970s </a:t>
            </a:r>
            <a:r>
              <a:rPr lang="cs-CZ" noProof="0" dirty="0" smtClean="0"/>
              <a:t>and 1980s</a:t>
            </a:r>
            <a:endParaRPr lang="en-GB" noProof="0"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eaLnBrk="1" hangingPunct="1"/>
            <a:fld id="{CD4693FE-B2A0-4BB8-A12A-B077D6F192E4}" type="slidenum">
              <a:rPr lang="cs-CZ" sz="1200" smtClean="0"/>
              <a:pPr eaLnBrk="1" hangingPunct="1"/>
              <a:t>16</a:t>
            </a:fld>
            <a:endParaRPr lang="cs-CZ" sz="1200"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94138" y="9226550"/>
            <a:ext cx="29781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7" tIns="47393" rIns="94787" bIns="47393" anchor="b"/>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algn="r" eaLnBrk="1" hangingPunct="1"/>
            <a:fld id="{D319953F-B5E6-498E-8108-83DCF4C57660}" type="slidenum">
              <a:rPr lang="cs-CZ" sz="1200"/>
              <a:pPr algn="r" eaLnBrk="1" hangingPunct="1"/>
              <a:t>17</a:t>
            </a:fld>
            <a:endParaRPr lang="cs-CZ" sz="120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763" lvl="1" eaLnBrk="1" hangingPunct="1">
              <a:buFontTx/>
              <a:buNone/>
            </a:pPr>
            <a:endParaRPr lang="cs-CZ"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eaLnBrk="1" hangingPunct="1"/>
            <a:fld id="{F957CF80-983D-41C6-873B-81101D06EB74}" type="slidenum">
              <a:rPr lang="cs-CZ" sz="1200" smtClean="0"/>
              <a:pPr eaLnBrk="1" hangingPunct="1"/>
              <a:t>18</a:t>
            </a:fld>
            <a:endParaRPr lang="cs-CZ" sz="1200"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cs-CZ"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eaLnBrk="1" hangingPunct="1"/>
            <a:fld id="{ACDCFD83-F774-404D-808F-C61563B0D624}" type="slidenum">
              <a:rPr lang="cs-CZ" sz="1200" smtClean="0"/>
              <a:pPr eaLnBrk="1" hangingPunct="1"/>
              <a:t>19</a:t>
            </a:fld>
            <a:endParaRPr lang="cs-CZ" sz="1200"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cs-CZ"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txBox="1">
            <a:spLocks noGrp="1" noChangeArrowheads="1"/>
          </p:cNvSpPr>
          <p:nvPr/>
        </p:nvSpPr>
        <p:spPr bwMode="auto">
          <a:xfrm>
            <a:off x="3894138" y="9226550"/>
            <a:ext cx="29781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7" tIns="47393" rIns="94787" bIns="47393" anchor="b"/>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algn="r" eaLnBrk="1" hangingPunct="1"/>
            <a:fld id="{FF1EC4D4-2359-4468-A037-2006FA9A3480}" type="slidenum">
              <a:rPr lang="cs-CZ" sz="1200"/>
              <a:pPr algn="r" eaLnBrk="1" hangingPunct="1"/>
              <a:t>2</a:t>
            </a:fld>
            <a:endParaRPr lang="cs-CZ" sz="120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None/>
            </a:pPr>
            <a:endParaRPr lang="en-GB" sz="1000"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eaLnBrk="1" hangingPunct="1"/>
            <a:fld id="{2B0A1154-42FE-4A21-A9BD-A8C6C5E9FAFD}" type="slidenum">
              <a:rPr lang="cs-CZ" sz="1200" smtClean="0"/>
              <a:pPr eaLnBrk="1" hangingPunct="1"/>
              <a:t>20</a:t>
            </a:fld>
            <a:endParaRPr lang="cs-CZ" sz="1200"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cs-CZ"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txBox="1">
            <a:spLocks noGrp="1" noChangeArrowheads="1"/>
          </p:cNvSpPr>
          <p:nvPr/>
        </p:nvSpPr>
        <p:spPr bwMode="auto">
          <a:xfrm>
            <a:off x="3894138" y="9226550"/>
            <a:ext cx="29781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7" tIns="47393" rIns="94787" bIns="47393" anchor="b"/>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algn="r" eaLnBrk="1" hangingPunct="1"/>
            <a:fld id="{40A12CEE-C88E-49E8-A7C3-CF15FB367AF9}" type="slidenum">
              <a:rPr lang="cs-CZ" sz="1200"/>
              <a:pPr algn="r" eaLnBrk="1" hangingPunct="1"/>
              <a:t>21</a:t>
            </a:fld>
            <a:endParaRPr lang="cs-CZ" sz="120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763" lvl="1" eaLnBrk="1" hangingPunct="1">
              <a:buFontTx/>
              <a:buNone/>
            </a:pPr>
            <a:endParaRPr lang="cs-CZ"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894138" y="9226550"/>
            <a:ext cx="29781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7" tIns="47393" rIns="94787" bIns="47393" anchor="b"/>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algn="r" eaLnBrk="1" hangingPunct="1"/>
            <a:fld id="{A2C87FE0-54D8-4AAB-995A-18A6E906B691}" type="slidenum">
              <a:rPr lang="cs-CZ" sz="1200"/>
              <a:pPr algn="r" eaLnBrk="1" hangingPunct="1"/>
              <a:t>22</a:t>
            </a:fld>
            <a:endParaRPr lang="cs-CZ" sz="120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eaLnBrk="1" hangingPunct="1"/>
            <a:fld id="{7688E68B-764A-4241-B290-712D5C6E1A42}" type="slidenum">
              <a:rPr lang="cs-CZ" sz="1200" smtClean="0"/>
              <a:pPr eaLnBrk="1" hangingPunct="1"/>
              <a:t>23</a:t>
            </a:fld>
            <a:endParaRPr lang="cs-CZ" sz="1200"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en-GB"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eaLnBrk="1" hangingPunct="1"/>
            <a:fld id="{7688E68B-764A-4241-B290-712D5C6E1A42}" type="slidenum">
              <a:rPr lang="cs-CZ" sz="1200" smtClean="0"/>
              <a:pPr eaLnBrk="1" hangingPunct="1"/>
              <a:t>24</a:t>
            </a:fld>
            <a:endParaRPr lang="cs-CZ" sz="1200"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en-GB"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eaLnBrk="1" hangingPunct="1"/>
            <a:fld id="{282F2642-C976-45F0-A1CE-93AF611CE8AD}" type="slidenum">
              <a:rPr lang="cs-CZ" sz="1200" smtClean="0"/>
              <a:pPr eaLnBrk="1" hangingPunct="1"/>
              <a:t>25</a:t>
            </a:fld>
            <a:endParaRPr lang="cs-CZ" sz="1200"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eaLnBrk="1" hangingPunct="1"/>
            <a:fld id="{7688E68B-764A-4241-B290-712D5C6E1A42}" type="slidenum">
              <a:rPr lang="cs-CZ" sz="1200" smtClean="0"/>
              <a:pPr eaLnBrk="1" hangingPunct="1"/>
              <a:t>26</a:t>
            </a:fld>
            <a:endParaRPr lang="cs-CZ" sz="1200"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en-GB"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eaLnBrk="1" hangingPunct="1"/>
            <a:fld id="{2A75B4A7-C7D9-413E-BC4C-8F3E467B3EE7}" type="slidenum">
              <a:rPr lang="cs-CZ" sz="1200" smtClean="0"/>
              <a:pPr eaLnBrk="1" hangingPunct="1"/>
              <a:t>3</a:t>
            </a:fld>
            <a:endParaRPr lang="cs-CZ" sz="1200" smtClean="0"/>
          </a:p>
        </p:txBody>
      </p:sp>
      <p:sp>
        <p:nvSpPr>
          <p:cNvPr id="34819"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r>
              <a:rPr lang="en-GB" u="sng" dirty="0" smtClean="0"/>
              <a:t>Ricardo theory</a:t>
            </a:r>
            <a:endParaRPr lang="en-GB" dirty="0" smtClean="0"/>
          </a:p>
          <a:p>
            <a:pPr marL="177800" indent="-177800" eaLnBrk="1" hangingPunct="1">
              <a:buFontTx/>
              <a:buChar char="•"/>
              <a:defRPr/>
            </a:pPr>
            <a:r>
              <a:rPr lang="en-GB" dirty="0" smtClean="0"/>
              <a:t>Absolute advantage = a country is more efficient in the production of a good than the other country</a:t>
            </a:r>
          </a:p>
          <a:p>
            <a:pPr marL="177800" indent="-177800" eaLnBrk="1" hangingPunct="1">
              <a:buFontTx/>
              <a:buChar char="•"/>
              <a:defRPr/>
            </a:pPr>
            <a:r>
              <a:rPr lang="en-GB" dirty="0" smtClean="0"/>
              <a:t>Comparative advantage = even if a country has an absolute advantage in the production of all goods, it should specialize in the production and export of the good where its absolute advantage is greater and import goods for which its absolute advantage is smaller</a:t>
            </a:r>
            <a:endParaRPr lang="cs-CZ" dirty="0" smtClean="0"/>
          </a:p>
          <a:p>
            <a:pPr marL="177800" indent="-177800" eaLnBrk="1" hangingPunct="1">
              <a:buFontTx/>
              <a:buChar char="•"/>
              <a:defRPr/>
            </a:pPr>
            <a:r>
              <a:rPr lang="en-GB" dirty="0" smtClean="0"/>
              <a:t>If the USA has an absolute advantage in the production of grain and clothing compared with the EU, but its absolute advantage is greater for grain, it should specialize in grain production and export grain in exchange for clothing</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txBox="1">
            <a:spLocks noGrp="1" noChangeArrowheads="1"/>
          </p:cNvSpPr>
          <p:nvPr/>
        </p:nvSpPr>
        <p:spPr bwMode="auto">
          <a:xfrm>
            <a:off x="3894138" y="9226550"/>
            <a:ext cx="29781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7" tIns="47393" rIns="94787" bIns="47393" anchor="b"/>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algn="r" eaLnBrk="1" hangingPunct="1"/>
            <a:fld id="{233CDD97-D1B5-44F6-8E51-41E2034DA429}" type="slidenum">
              <a:rPr lang="cs-CZ" sz="1200"/>
              <a:pPr algn="r" eaLnBrk="1" hangingPunct="1"/>
              <a:t>4</a:t>
            </a:fld>
            <a:endParaRPr lang="cs-CZ" sz="1200"/>
          </a:p>
        </p:txBody>
      </p:sp>
      <p:sp>
        <p:nvSpPr>
          <p:cNvPr id="35843"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r>
              <a:rPr lang="en-GB" u="sng" dirty="0" err="1" smtClean="0"/>
              <a:t>Heckscher</a:t>
            </a:r>
            <a:r>
              <a:rPr lang="en-GB" u="sng" dirty="0" smtClean="0"/>
              <a:t>-Ohlin theorem</a:t>
            </a:r>
            <a:r>
              <a:rPr lang="en-GB" dirty="0" smtClean="0"/>
              <a:t>:</a:t>
            </a:r>
          </a:p>
          <a:p>
            <a:pPr marL="177800" indent="-177800" eaLnBrk="1" hangingPunct="1">
              <a:buFontTx/>
              <a:buChar char="•"/>
              <a:defRPr/>
            </a:pPr>
            <a:r>
              <a:rPr lang="en-GB" dirty="0" smtClean="0"/>
              <a:t>Abundance </a:t>
            </a:r>
            <a:r>
              <a:rPr lang="en-GB" dirty="0"/>
              <a:t>of</a:t>
            </a:r>
            <a:r>
              <a:rPr lang="en-GB" dirty="0" smtClean="0"/>
              <a:t> labour to capital means that the ratio of labour to capital is higher in a country</a:t>
            </a:r>
            <a:endParaRPr lang="cs-CZ" dirty="0" smtClean="0"/>
          </a:p>
          <a:p>
            <a:pPr marL="177800" indent="-177800" eaLnBrk="1" hangingPunct="1">
              <a:buFontTx/>
              <a:buChar char="•"/>
              <a:defRPr/>
            </a:pPr>
            <a:r>
              <a:rPr lang="en-GB" dirty="0" smtClean="0"/>
              <a:t>China has abundance in cheap labour </a:t>
            </a:r>
            <a:r>
              <a:rPr lang="en-GB" dirty="0" smtClean="0">
                <a:sym typeface="Symbol" pitchFamily="18" charset="2"/>
              </a:rPr>
              <a:t> specialisation on clothing, USA has abundance </a:t>
            </a:r>
            <a:r>
              <a:rPr lang="en-GB" dirty="0" err="1" smtClean="0">
                <a:sym typeface="Symbol" pitchFamily="18" charset="2"/>
              </a:rPr>
              <a:t>i</a:t>
            </a:r>
            <a:r>
              <a:rPr lang="en-GB" dirty="0" smtClean="0">
                <a:sym typeface="Symbol" pitchFamily="18" charset="2"/>
              </a:rPr>
              <a:t> skilled labour  specialisation on computers</a:t>
            </a:r>
            <a:endParaRPr lang="cs-CZ" dirty="0" smtClean="0">
              <a:sym typeface="Symbol" pitchFamily="18" charset="2"/>
            </a:endParaRPr>
          </a:p>
          <a:p>
            <a:pPr marL="177800" indent="-177800" eaLnBrk="1" hangingPunct="1">
              <a:buFontTx/>
              <a:buChar char="•"/>
              <a:defRPr/>
            </a:pPr>
            <a:r>
              <a:rPr lang="en-GB" dirty="0" smtClean="0"/>
              <a:t>H</a:t>
            </a:r>
            <a:r>
              <a:rPr lang="cs-CZ" dirty="0" smtClean="0"/>
              <a:t>-</a:t>
            </a:r>
            <a:r>
              <a:rPr lang="en-GB" dirty="0" smtClean="0"/>
              <a:t>O can explain certain trade flows between developing and industrialised countries, it works less well for trade between similar countries</a:t>
            </a:r>
            <a:endParaRPr lang="cs-CZ" dirty="0" smtClean="0"/>
          </a:p>
          <a:p>
            <a:pPr marL="228600" indent="-228600" eaLnBrk="1" hangingPunct="1">
              <a:defRPr/>
            </a:pPr>
            <a:endParaRPr lang="cs-CZ"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txBox="1">
            <a:spLocks noGrp="1" noChangeArrowheads="1"/>
          </p:cNvSpPr>
          <p:nvPr/>
        </p:nvSpPr>
        <p:spPr bwMode="auto">
          <a:xfrm>
            <a:off x="3894138" y="9226550"/>
            <a:ext cx="29781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7" tIns="47393" rIns="94787" bIns="47393" anchor="b"/>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algn="r" eaLnBrk="1" hangingPunct="1"/>
            <a:fld id="{AB574475-77EF-48D7-A939-D9DAAC405BDC}" type="slidenum">
              <a:rPr lang="cs-CZ" sz="1200"/>
              <a:pPr algn="r" eaLnBrk="1" hangingPunct="1"/>
              <a:t>5</a:t>
            </a:fld>
            <a:endParaRPr lang="cs-CZ" sz="1200"/>
          </a:p>
        </p:txBody>
      </p:sp>
      <p:sp>
        <p:nvSpPr>
          <p:cNvPr id="36867"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r>
              <a:rPr lang="cs-CZ" u="sng" dirty="0" err="1" smtClean="0"/>
              <a:t>Grubel-Lioyd</a:t>
            </a:r>
            <a:r>
              <a:rPr lang="cs-CZ" u="sng" dirty="0" smtClean="0"/>
              <a:t> index</a:t>
            </a:r>
          </a:p>
          <a:p>
            <a:pPr marL="171450" indent="-171450" eaLnBrk="1" hangingPunct="1">
              <a:buFont typeface="Arial" panose="020B0604020202020204" pitchFamily="34" charset="0"/>
              <a:buChar char="•"/>
              <a:defRPr/>
            </a:pPr>
            <a:r>
              <a:rPr lang="cs-CZ" u="none" dirty="0" smtClean="0"/>
              <a:t>GL = 1 </a:t>
            </a:r>
            <a:r>
              <a:rPr lang="cs-CZ" u="none" dirty="0" smtClean="0">
                <a:sym typeface="Wingdings"/>
              </a:rPr>
              <a:t> </a:t>
            </a:r>
            <a:r>
              <a:rPr lang="en-US" u="none" dirty="0" smtClean="0"/>
              <a:t>there is only </a:t>
            </a:r>
            <a:r>
              <a:rPr lang="en-US" dirty="0"/>
              <a:t>intra-industry</a:t>
            </a:r>
            <a:r>
              <a:rPr lang="en-US" u="none" dirty="0" smtClean="0"/>
              <a:t> trade</a:t>
            </a:r>
            <a:r>
              <a:rPr lang="cs-CZ" u="none" dirty="0" smtClean="0"/>
              <a:t> and </a:t>
            </a:r>
            <a:r>
              <a:rPr lang="en-US" u="none" dirty="0" smtClean="0"/>
              <a:t>no inter-industry trade</a:t>
            </a:r>
            <a:r>
              <a:rPr lang="cs-CZ" u="none" dirty="0" smtClean="0"/>
              <a:t> (X = M)</a:t>
            </a:r>
          </a:p>
          <a:p>
            <a:pPr marL="171450" indent="-171450" eaLnBrk="1" hangingPunct="1">
              <a:buFont typeface="Arial" panose="020B0604020202020204" pitchFamily="34" charset="0"/>
              <a:buChar char="•"/>
              <a:defRPr/>
            </a:pPr>
            <a:r>
              <a:rPr lang="cs-CZ" u="none" dirty="0" smtClean="0"/>
              <a:t>GL = 0 </a:t>
            </a:r>
            <a:r>
              <a:rPr lang="cs-CZ" u="none" dirty="0" smtClean="0">
                <a:sym typeface="Wingdings"/>
              </a:rPr>
              <a:t> </a:t>
            </a:r>
            <a:r>
              <a:rPr lang="en-US" u="none" dirty="0" smtClean="0"/>
              <a:t>there is no intra-industry trade</a:t>
            </a:r>
            <a:r>
              <a:rPr lang="cs-CZ" u="none" dirty="0" smtClean="0"/>
              <a:t> and </a:t>
            </a:r>
            <a:r>
              <a:rPr lang="en-US" u="none" dirty="0" smtClean="0"/>
              <a:t>only inter-industry trade</a:t>
            </a:r>
            <a:r>
              <a:rPr lang="cs-CZ" u="none" dirty="0" smtClean="0"/>
              <a:t> (M</a:t>
            </a:r>
            <a:r>
              <a:rPr lang="cs-CZ" u="none" baseline="0" dirty="0" smtClean="0"/>
              <a:t> = 0 </a:t>
            </a:r>
            <a:r>
              <a:rPr lang="cs-CZ" u="none" baseline="0" dirty="0" err="1" smtClean="0"/>
              <a:t>or</a:t>
            </a:r>
            <a:r>
              <a:rPr lang="cs-CZ" u="none" baseline="0" dirty="0" smtClean="0"/>
              <a:t> X = 0)</a:t>
            </a:r>
            <a:endParaRPr lang="cs-CZ" u="sng" dirty="0" smtClean="0"/>
          </a:p>
          <a:p>
            <a:pPr eaLnBrk="1" hangingPunct="1">
              <a:defRPr/>
            </a:pPr>
            <a:r>
              <a:rPr lang="en-GB" u="sng" dirty="0" smtClean="0"/>
              <a:t>Example of intra-industry trade</a:t>
            </a:r>
          </a:p>
          <a:p>
            <a:pPr marL="171450" indent="-171450" eaLnBrk="1" hangingPunct="1">
              <a:buFont typeface="Arial" pitchFamily="34" charset="0"/>
              <a:buChar char="•"/>
              <a:defRPr/>
            </a:pPr>
            <a:r>
              <a:rPr lang="en-GB" dirty="0" smtClean="0"/>
              <a:t>Italy exports Fiat and imports BM</a:t>
            </a:r>
            <a:r>
              <a:rPr lang="cs-CZ" dirty="0" smtClean="0"/>
              <a:t>W</a:t>
            </a:r>
            <a:r>
              <a:rPr lang="en-GB" dirty="0" smtClean="0"/>
              <a:t> from Germany and Renault from France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noChangeArrowheads="1"/>
          </p:cNvSpPr>
          <p:nvPr/>
        </p:nvSpPr>
        <p:spPr bwMode="auto">
          <a:xfrm>
            <a:off x="3894138" y="9226550"/>
            <a:ext cx="29781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7" tIns="47393" rIns="94787" bIns="47393" anchor="b"/>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algn="r" eaLnBrk="1" hangingPunct="1"/>
            <a:fld id="{9819D325-7ADC-43E6-97E8-0AA911DE8188}" type="slidenum">
              <a:rPr lang="cs-CZ" sz="1200"/>
              <a:pPr algn="r" eaLnBrk="1" hangingPunct="1"/>
              <a:t>6</a:t>
            </a:fld>
            <a:endParaRPr lang="cs-CZ" sz="1200"/>
          </a:p>
        </p:txBody>
      </p:sp>
      <p:sp>
        <p:nvSpPr>
          <p:cNvPr id="37891"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endParaRPr lang="en-GB"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txBox="1">
            <a:spLocks noGrp="1" noChangeArrowheads="1"/>
          </p:cNvSpPr>
          <p:nvPr/>
        </p:nvSpPr>
        <p:spPr bwMode="auto">
          <a:xfrm>
            <a:off x="3894138" y="9226550"/>
            <a:ext cx="29781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7" tIns="47393" rIns="94787" bIns="47393" anchor="b"/>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algn="r" eaLnBrk="1" hangingPunct="1"/>
            <a:fld id="{D11D30D4-56D3-4D58-AD5A-B4C0CF1B79B0}" type="slidenum">
              <a:rPr lang="cs-CZ" sz="1200"/>
              <a:pPr algn="r" eaLnBrk="1" hangingPunct="1"/>
              <a:t>7</a:t>
            </a:fld>
            <a:endParaRPr lang="cs-CZ" sz="1200"/>
          </a:p>
        </p:txBody>
      </p:sp>
      <p:sp>
        <p:nvSpPr>
          <p:cNvPr id="38915"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endParaRPr lang="en-GB" dirty="0" smtClean="0"/>
          </a:p>
          <a:p>
            <a:pPr eaLnBrk="1" hangingPunct="1">
              <a:defRPr/>
            </a:pPr>
            <a:endParaRPr lang="en-GB"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eaLnBrk="1" hangingPunct="1"/>
            <a:fld id="{33AFF256-402E-468D-B4FA-DF24B9424824}" type="slidenum">
              <a:rPr lang="cs-CZ" sz="1200" smtClean="0"/>
              <a:pPr eaLnBrk="1" hangingPunct="1"/>
              <a:t>8</a:t>
            </a:fld>
            <a:endParaRPr lang="cs-CZ" sz="120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n-GB" u="sng" dirty="0" smtClean="0"/>
              <a:t>Consumer surplus</a:t>
            </a:r>
            <a:endParaRPr lang="en-GB" dirty="0" smtClean="0"/>
          </a:p>
          <a:p>
            <a:pPr marL="228600" indent="-228600" eaLnBrk="1" hangingPunct="1">
              <a:buFontTx/>
              <a:buChar char="•"/>
            </a:pPr>
            <a:r>
              <a:rPr lang="en-GB" dirty="0" smtClean="0"/>
              <a:t>Is the difference between the price a consumer is prepared to pay for a certain quantity of a product and the price that is effectively paid for that quantity</a:t>
            </a:r>
          </a:p>
          <a:p>
            <a:pPr marL="228600" indent="-228600" eaLnBrk="1" hangingPunct="1">
              <a:buFontTx/>
              <a:buChar char="•"/>
            </a:pPr>
            <a:r>
              <a:rPr lang="en-GB" dirty="0" smtClean="0"/>
              <a:t>The concept can be applied to an individual or to the overall demand curve in a particular market</a:t>
            </a:r>
          </a:p>
          <a:p>
            <a:pPr marL="228600" indent="-228600" eaLnBrk="1" hangingPunct="1"/>
            <a:r>
              <a:rPr lang="en-GB" u="sng" dirty="0" smtClean="0"/>
              <a:t>Producer surplus</a:t>
            </a:r>
            <a:endParaRPr lang="en-GB" dirty="0" smtClean="0"/>
          </a:p>
          <a:p>
            <a:pPr marL="228600" indent="-228600" eaLnBrk="1" hangingPunct="1">
              <a:buFontTx/>
              <a:buChar char="•"/>
            </a:pPr>
            <a:r>
              <a:rPr lang="en-GB" dirty="0" smtClean="0"/>
              <a:t>Is the difference between the total revenue and total cost of producing a certain quantity and can be considered as the profits of the producer</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txBox="1">
            <a:spLocks noGrp="1" noChangeArrowheads="1"/>
          </p:cNvSpPr>
          <p:nvPr/>
        </p:nvSpPr>
        <p:spPr bwMode="auto">
          <a:xfrm>
            <a:off x="3894138" y="9226550"/>
            <a:ext cx="29781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7" tIns="47393" rIns="94787" bIns="47393" anchor="b"/>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algn="ctr" defTabSz="947738" eaLnBrk="0" fontAlgn="base" hangingPunct="0">
              <a:spcBef>
                <a:spcPct val="0"/>
              </a:spcBef>
              <a:spcAft>
                <a:spcPct val="0"/>
              </a:spcAft>
              <a:defRPr sz="2000">
                <a:solidFill>
                  <a:schemeClr val="tx1"/>
                </a:solidFill>
                <a:latin typeface="Arial" charset="0"/>
              </a:defRPr>
            </a:lvl6pPr>
            <a:lvl7pPr marL="2971800" indent="-228600" algn="ctr" defTabSz="947738" eaLnBrk="0" fontAlgn="base" hangingPunct="0">
              <a:spcBef>
                <a:spcPct val="0"/>
              </a:spcBef>
              <a:spcAft>
                <a:spcPct val="0"/>
              </a:spcAft>
              <a:defRPr sz="2000">
                <a:solidFill>
                  <a:schemeClr val="tx1"/>
                </a:solidFill>
                <a:latin typeface="Arial" charset="0"/>
              </a:defRPr>
            </a:lvl7pPr>
            <a:lvl8pPr marL="3429000" indent="-228600" algn="ctr" defTabSz="947738" eaLnBrk="0" fontAlgn="base" hangingPunct="0">
              <a:spcBef>
                <a:spcPct val="0"/>
              </a:spcBef>
              <a:spcAft>
                <a:spcPct val="0"/>
              </a:spcAft>
              <a:defRPr sz="2000">
                <a:solidFill>
                  <a:schemeClr val="tx1"/>
                </a:solidFill>
                <a:latin typeface="Arial" charset="0"/>
              </a:defRPr>
            </a:lvl8pPr>
            <a:lvl9pPr marL="3886200" indent="-228600" algn="ctr" defTabSz="947738" eaLnBrk="0" fontAlgn="base" hangingPunct="0">
              <a:spcBef>
                <a:spcPct val="0"/>
              </a:spcBef>
              <a:spcAft>
                <a:spcPct val="0"/>
              </a:spcAft>
              <a:defRPr sz="2000">
                <a:solidFill>
                  <a:schemeClr val="tx1"/>
                </a:solidFill>
                <a:latin typeface="Arial" charset="0"/>
              </a:defRPr>
            </a:lvl9pPr>
          </a:lstStyle>
          <a:p>
            <a:pPr algn="r" eaLnBrk="1" hangingPunct="1"/>
            <a:fld id="{4F00D380-76DC-4F1D-B9C3-AC9AA59DFD6B}" type="slidenum">
              <a:rPr lang="cs-CZ" sz="1200"/>
              <a:pPr algn="r" eaLnBrk="1" hangingPunct="1"/>
              <a:t>9</a:t>
            </a:fld>
            <a:endParaRPr lang="cs-CZ" sz="120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FontTx/>
              <a:buNone/>
            </a:pPr>
            <a:endParaRPr lang="cs-CZ" dirty="0" smtClean="0">
              <a:sym typeface="Wingdings" pitchFamily="2" charset="2"/>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gd name="T0" fmla="*/ 0 w 1000"/>
              <a:gd name="T1" fmla="*/ 836127360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00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cs-CZ"/>
          </a:p>
        </p:txBody>
      </p:sp>
      <p:sp>
        <p:nvSpPr>
          <p:cNvPr id="5" name="Line 8"/>
          <p:cNvSpPr>
            <a:spLocks noChangeShapeType="1"/>
          </p:cNvSpPr>
          <p:nvPr/>
        </p:nvSpPr>
        <p:spPr bwMode="auto">
          <a:xfrm>
            <a:off x="1981200" y="3962400"/>
            <a:ext cx="6511925" cy="0"/>
          </a:xfrm>
          <a:prstGeom prst="line">
            <a:avLst/>
          </a:prstGeom>
          <a:noFill/>
          <a:ln w="19050">
            <a:solidFill>
              <a:srgbClr val="00FFFF"/>
            </a:solidFill>
            <a:round/>
            <a:headEnd/>
            <a:tailEnd/>
          </a:ln>
          <a:extLst>
            <a:ext uri="{909E8E84-426E-40DD-AFC4-6F175D3DCCD1}">
              <a14:hiddenFill xmlns:a14="http://schemas.microsoft.com/office/drawing/2010/main">
                <a:noFill/>
              </a14:hiddenFill>
            </a:ext>
          </a:extLst>
        </p:spPr>
        <p:txBody>
          <a:bodyPr/>
          <a:lstStyle/>
          <a:p>
            <a:endParaRPr lang="cs-CZ"/>
          </a:p>
        </p:txBody>
      </p:sp>
      <p:pic>
        <p:nvPicPr>
          <p:cNvPr id="6" name="Picture 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68313" y="5564188"/>
            <a:ext cx="1123950"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j0391798"/>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92988" y="5843588"/>
            <a:ext cx="1295400"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Rectangle 2"/>
          <p:cNvSpPr>
            <a:spLocks noGrp="1" noChangeArrowheads="1"/>
          </p:cNvSpPr>
          <p:nvPr>
            <p:ph type="ctrTitle"/>
          </p:nvPr>
        </p:nvSpPr>
        <p:spPr>
          <a:xfrm>
            <a:off x="914400" y="1524000"/>
            <a:ext cx="7623175" cy="1752600"/>
          </a:xfrm>
        </p:spPr>
        <p:txBody>
          <a:bodyPr/>
          <a:lstStyle>
            <a:lvl1pPr>
              <a:defRPr sz="4000"/>
            </a:lvl1pPr>
          </a:lstStyle>
          <a:p>
            <a:r>
              <a:rPr lang="cs-CZ" altLang="en-US"/>
              <a:t>Klepnutím lze upravit styl předlohy nadpisů.</a:t>
            </a:r>
          </a:p>
        </p:txBody>
      </p:sp>
      <p:sp>
        <p:nvSpPr>
          <p:cNvPr id="5123"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cs-CZ" altLang="en-US"/>
              <a:t>Klepnutím lze upravit styl předlohy podnadpisů.</a:t>
            </a:r>
          </a:p>
        </p:txBody>
      </p:sp>
      <p:sp>
        <p:nvSpPr>
          <p:cNvPr id="9" name="Rectangle 4"/>
          <p:cNvSpPr>
            <a:spLocks noGrp="1" noChangeArrowheads="1"/>
          </p:cNvSpPr>
          <p:nvPr>
            <p:ph type="dt" sz="half" idx="10"/>
          </p:nvPr>
        </p:nvSpPr>
        <p:spPr/>
        <p:txBody>
          <a:bodyPr/>
          <a:lstStyle>
            <a:lvl1pPr>
              <a:defRPr/>
            </a:lvl1pPr>
          </a:lstStyle>
          <a:p>
            <a:pPr>
              <a:defRPr/>
            </a:pPr>
            <a:endParaRPr lang="cs-CZ" altLang="en-US"/>
          </a:p>
        </p:txBody>
      </p:sp>
      <p:sp>
        <p:nvSpPr>
          <p:cNvPr id="10"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cs-CZ" altLang="en-US"/>
          </a:p>
        </p:txBody>
      </p:sp>
      <p:sp>
        <p:nvSpPr>
          <p:cNvPr id="11" name="Rectangle 6"/>
          <p:cNvSpPr>
            <a:spLocks noGrp="1" noChangeArrowheads="1"/>
          </p:cNvSpPr>
          <p:nvPr>
            <p:ph type="sldNum" sz="quarter" idx="12"/>
          </p:nvPr>
        </p:nvSpPr>
        <p:spPr/>
        <p:txBody>
          <a:bodyPr/>
          <a:lstStyle>
            <a:lvl1pPr>
              <a:defRPr/>
            </a:lvl1pPr>
          </a:lstStyle>
          <a:p>
            <a:pPr>
              <a:defRPr/>
            </a:pPr>
            <a:fld id="{A5CE3124-BCFD-4178-9C6D-095ECC5170D1}" type="slidenum">
              <a:rPr lang="cs-CZ" altLang="en-US"/>
              <a:pPr>
                <a:defRPr/>
              </a:pPr>
              <a:t>‹#›</a:t>
            </a:fld>
            <a:endParaRPr lang="cs-CZ" altLang="en-US"/>
          </a:p>
        </p:txBody>
      </p:sp>
      <p:sp>
        <p:nvSpPr>
          <p:cNvPr id="12" name="Text Box 11"/>
          <p:cNvSpPr txBox="1">
            <a:spLocks noChangeArrowheads="1"/>
          </p:cNvSpPr>
          <p:nvPr userDrawn="1"/>
        </p:nvSpPr>
        <p:spPr bwMode="auto">
          <a:xfrm>
            <a:off x="4496499" y="3555782"/>
            <a:ext cx="4035105" cy="400110"/>
          </a:xfrm>
          <a:prstGeom prst="rect">
            <a:avLst/>
          </a:prstGeom>
          <a:noFill/>
          <a:ln w="25400" algn="ctr">
            <a:noFill/>
            <a:miter lim="800000"/>
            <a:headEnd/>
            <a:tailEnd/>
          </a:ln>
          <a:effectLst/>
        </p:spPr>
        <p:txBody>
          <a:bodyPr wrap="square">
            <a:spAutoFit/>
          </a:bodyPr>
          <a:lstStyle/>
          <a:p>
            <a:pPr algn="l">
              <a:spcBef>
                <a:spcPct val="50000"/>
              </a:spcBef>
              <a:defRPr/>
            </a:pPr>
            <a:r>
              <a:rPr lang="en-GB" cap="small" baseline="0" dirty="0">
                <a:effectLst/>
              </a:rPr>
              <a:t>European Economic Integration</a:t>
            </a:r>
          </a:p>
        </p:txBody>
      </p:sp>
    </p:spTree>
    <p:extLst>
      <p:ext uri="{BB962C8B-B14F-4D97-AF65-F5344CB8AC3E}">
        <p14:creationId xmlns:p14="http://schemas.microsoft.com/office/powerpoint/2010/main" val="1413616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6" name="Rectangle 6"/>
          <p:cNvSpPr>
            <a:spLocks noGrp="1" noChangeArrowheads="1"/>
          </p:cNvSpPr>
          <p:nvPr>
            <p:ph type="sldNum" sz="quarter" idx="12"/>
          </p:nvPr>
        </p:nvSpPr>
        <p:spPr>
          <a:ln/>
        </p:spPr>
        <p:txBody>
          <a:bodyPr/>
          <a:lstStyle>
            <a:lvl1pPr>
              <a:defRPr/>
            </a:lvl1pPr>
          </a:lstStyle>
          <a:p>
            <a:pPr>
              <a:defRPr/>
            </a:pPr>
            <a:fld id="{6BA35561-8F72-4F89-AA52-A51E304BDD77}" type="slidenum">
              <a:rPr lang="cs-CZ" altLang="en-US"/>
              <a:pPr>
                <a:defRPr/>
              </a:pPr>
              <a:t>‹#›</a:t>
            </a:fld>
            <a:endParaRPr lang="cs-CZ" altLang="en-US"/>
          </a:p>
        </p:txBody>
      </p:sp>
    </p:spTree>
    <p:extLst>
      <p:ext uri="{BB962C8B-B14F-4D97-AF65-F5344CB8AC3E}">
        <p14:creationId xmlns:p14="http://schemas.microsoft.com/office/powerpoint/2010/main" val="1775436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7813"/>
            <a:ext cx="2057400" cy="5853112"/>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7813"/>
            <a:ext cx="6019800" cy="5853112"/>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6" name="Rectangle 6"/>
          <p:cNvSpPr>
            <a:spLocks noGrp="1" noChangeArrowheads="1"/>
          </p:cNvSpPr>
          <p:nvPr>
            <p:ph type="sldNum" sz="quarter" idx="12"/>
          </p:nvPr>
        </p:nvSpPr>
        <p:spPr>
          <a:ln/>
        </p:spPr>
        <p:txBody>
          <a:bodyPr/>
          <a:lstStyle>
            <a:lvl1pPr>
              <a:defRPr/>
            </a:lvl1pPr>
          </a:lstStyle>
          <a:p>
            <a:pPr>
              <a:defRPr/>
            </a:pPr>
            <a:fld id="{7BB759E8-9FE1-447B-8EE7-F2B003BA893A}" type="slidenum">
              <a:rPr lang="cs-CZ" altLang="en-US"/>
              <a:pPr>
                <a:defRPr/>
              </a:pPr>
              <a:t>‹#›</a:t>
            </a:fld>
            <a:endParaRPr lang="cs-CZ" altLang="en-US"/>
          </a:p>
        </p:txBody>
      </p:sp>
    </p:spTree>
    <p:extLst>
      <p:ext uri="{BB962C8B-B14F-4D97-AF65-F5344CB8AC3E}">
        <p14:creationId xmlns:p14="http://schemas.microsoft.com/office/powerpoint/2010/main" val="430179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6" name="Rectangle 6"/>
          <p:cNvSpPr>
            <a:spLocks noGrp="1" noChangeArrowheads="1"/>
          </p:cNvSpPr>
          <p:nvPr>
            <p:ph type="sldNum" sz="quarter" idx="12"/>
          </p:nvPr>
        </p:nvSpPr>
        <p:spPr>
          <a:ln/>
        </p:spPr>
        <p:txBody>
          <a:bodyPr/>
          <a:lstStyle>
            <a:lvl1pPr>
              <a:defRPr/>
            </a:lvl1pPr>
          </a:lstStyle>
          <a:p>
            <a:pPr>
              <a:defRPr/>
            </a:pPr>
            <a:fld id="{C49657D4-C834-49FA-8C5C-CECD67731854}" type="slidenum">
              <a:rPr lang="cs-CZ" altLang="en-US"/>
              <a:pPr>
                <a:defRPr/>
              </a:pPr>
              <a:t>‹#›</a:t>
            </a:fld>
            <a:endParaRPr lang="cs-CZ" altLang="en-US"/>
          </a:p>
        </p:txBody>
      </p:sp>
    </p:spTree>
    <p:extLst>
      <p:ext uri="{BB962C8B-B14F-4D97-AF65-F5344CB8AC3E}">
        <p14:creationId xmlns:p14="http://schemas.microsoft.com/office/powerpoint/2010/main" val="3406305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smtClean="0"/>
              <a:t>Klepnutím lze upravit styly předlohy textu.</a:t>
            </a:r>
          </a:p>
        </p:txBody>
      </p:sp>
      <p:sp>
        <p:nvSpPr>
          <p:cNvPr id="4"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6" name="Rectangle 6"/>
          <p:cNvSpPr>
            <a:spLocks noGrp="1" noChangeArrowheads="1"/>
          </p:cNvSpPr>
          <p:nvPr>
            <p:ph type="sldNum" sz="quarter" idx="12"/>
          </p:nvPr>
        </p:nvSpPr>
        <p:spPr>
          <a:ln/>
        </p:spPr>
        <p:txBody>
          <a:bodyPr/>
          <a:lstStyle>
            <a:lvl1pPr>
              <a:defRPr/>
            </a:lvl1pPr>
          </a:lstStyle>
          <a:p>
            <a:pPr>
              <a:defRPr/>
            </a:pPr>
            <a:fld id="{F7CE3BE9-DE52-4FAE-8533-77C95C87D5D5}" type="slidenum">
              <a:rPr lang="cs-CZ" altLang="en-US"/>
              <a:pPr>
                <a:defRPr/>
              </a:pPr>
              <a:t>‹#›</a:t>
            </a:fld>
            <a:endParaRPr lang="cs-CZ" altLang="en-US"/>
          </a:p>
        </p:txBody>
      </p:sp>
    </p:spTree>
    <p:extLst>
      <p:ext uri="{BB962C8B-B14F-4D97-AF65-F5344CB8AC3E}">
        <p14:creationId xmlns:p14="http://schemas.microsoft.com/office/powerpoint/2010/main" val="4066990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7" name="Rectangle 6"/>
          <p:cNvSpPr>
            <a:spLocks noGrp="1" noChangeArrowheads="1"/>
          </p:cNvSpPr>
          <p:nvPr>
            <p:ph type="sldNum" sz="quarter" idx="12"/>
          </p:nvPr>
        </p:nvSpPr>
        <p:spPr>
          <a:ln/>
        </p:spPr>
        <p:txBody>
          <a:bodyPr/>
          <a:lstStyle>
            <a:lvl1pPr>
              <a:defRPr/>
            </a:lvl1pPr>
          </a:lstStyle>
          <a:p>
            <a:pPr>
              <a:defRPr/>
            </a:pPr>
            <a:fld id="{F63BDF53-FC7B-405A-9401-2313E4855478}" type="slidenum">
              <a:rPr lang="cs-CZ" altLang="en-US"/>
              <a:pPr>
                <a:defRPr/>
              </a:pPr>
              <a:t>‹#›</a:t>
            </a:fld>
            <a:endParaRPr lang="cs-CZ" altLang="en-US"/>
          </a:p>
        </p:txBody>
      </p:sp>
    </p:spTree>
    <p:extLst>
      <p:ext uri="{BB962C8B-B14F-4D97-AF65-F5344CB8AC3E}">
        <p14:creationId xmlns:p14="http://schemas.microsoft.com/office/powerpoint/2010/main" val="3489577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9" name="Rectangle 6"/>
          <p:cNvSpPr>
            <a:spLocks noGrp="1" noChangeArrowheads="1"/>
          </p:cNvSpPr>
          <p:nvPr>
            <p:ph type="sldNum" sz="quarter" idx="12"/>
          </p:nvPr>
        </p:nvSpPr>
        <p:spPr>
          <a:ln/>
        </p:spPr>
        <p:txBody>
          <a:bodyPr/>
          <a:lstStyle>
            <a:lvl1pPr>
              <a:defRPr/>
            </a:lvl1pPr>
          </a:lstStyle>
          <a:p>
            <a:pPr>
              <a:defRPr/>
            </a:pPr>
            <a:fld id="{3DCC75D9-D3B0-48B8-8280-6896F4515EF6}" type="slidenum">
              <a:rPr lang="cs-CZ" altLang="en-US"/>
              <a:pPr>
                <a:defRPr/>
              </a:pPr>
              <a:t>‹#›</a:t>
            </a:fld>
            <a:endParaRPr lang="cs-CZ" altLang="en-US"/>
          </a:p>
        </p:txBody>
      </p:sp>
    </p:spTree>
    <p:extLst>
      <p:ext uri="{BB962C8B-B14F-4D97-AF65-F5344CB8AC3E}">
        <p14:creationId xmlns:p14="http://schemas.microsoft.com/office/powerpoint/2010/main" val="1928847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5" name="Rectangle 6"/>
          <p:cNvSpPr>
            <a:spLocks noGrp="1" noChangeArrowheads="1"/>
          </p:cNvSpPr>
          <p:nvPr>
            <p:ph type="sldNum" sz="quarter" idx="12"/>
          </p:nvPr>
        </p:nvSpPr>
        <p:spPr>
          <a:ln/>
        </p:spPr>
        <p:txBody>
          <a:bodyPr/>
          <a:lstStyle>
            <a:lvl1pPr>
              <a:defRPr/>
            </a:lvl1pPr>
          </a:lstStyle>
          <a:p>
            <a:pPr>
              <a:defRPr/>
            </a:pPr>
            <a:fld id="{65D6AF46-C2AE-40F6-9DD1-76DDFC3AB380}" type="slidenum">
              <a:rPr lang="cs-CZ" altLang="en-US"/>
              <a:pPr>
                <a:defRPr/>
              </a:pPr>
              <a:t>‹#›</a:t>
            </a:fld>
            <a:endParaRPr lang="cs-CZ" altLang="en-US"/>
          </a:p>
        </p:txBody>
      </p:sp>
    </p:spTree>
    <p:extLst>
      <p:ext uri="{BB962C8B-B14F-4D97-AF65-F5344CB8AC3E}">
        <p14:creationId xmlns:p14="http://schemas.microsoft.com/office/powerpoint/2010/main" val="3366889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4" name="Rectangle 6"/>
          <p:cNvSpPr>
            <a:spLocks noGrp="1" noChangeArrowheads="1"/>
          </p:cNvSpPr>
          <p:nvPr>
            <p:ph type="sldNum" sz="quarter" idx="12"/>
          </p:nvPr>
        </p:nvSpPr>
        <p:spPr>
          <a:ln/>
        </p:spPr>
        <p:txBody>
          <a:bodyPr/>
          <a:lstStyle>
            <a:lvl1pPr>
              <a:defRPr/>
            </a:lvl1pPr>
          </a:lstStyle>
          <a:p>
            <a:pPr>
              <a:defRPr/>
            </a:pPr>
            <a:fld id="{51CBD2D8-4D0B-45B6-8BCB-BA98D026F960}" type="slidenum">
              <a:rPr lang="cs-CZ" altLang="en-US"/>
              <a:pPr>
                <a:defRPr/>
              </a:pPr>
              <a:t>‹#›</a:t>
            </a:fld>
            <a:endParaRPr lang="cs-CZ" altLang="en-US"/>
          </a:p>
        </p:txBody>
      </p:sp>
    </p:spTree>
    <p:extLst>
      <p:ext uri="{BB962C8B-B14F-4D97-AF65-F5344CB8AC3E}">
        <p14:creationId xmlns:p14="http://schemas.microsoft.com/office/powerpoint/2010/main" val="1199509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7" name="Rectangle 6"/>
          <p:cNvSpPr>
            <a:spLocks noGrp="1" noChangeArrowheads="1"/>
          </p:cNvSpPr>
          <p:nvPr>
            <p:ph type="sldNum" sz="quarter" idx="12"/>
          </p:nvPr>
        </p:nvSpPr>
        <p:spPr>
          <a:ln/>
        </p:spPr>
        <p:txBody>
          <a:bodyPr/>
          <a:lstStyle>
            <a:lvl1pPr>
              <a:defRPr/>
            </a:lvl1pPr>
          </a:lstStyle>
          <a:p>
            <a:pPr>
              <a:defRPr/>
            </a:pPr>
            <a:fld id="{4646BD7C-DC70-4CD3-B815-5C1C8661E62B}" type="slidenum">
              <a:rPr lang="cs-CZ" altLang="en-US"/>
              <a:pPr>
                <a:defRPr/>
              </a:pPr>
              <a:t>‹#›</a:t>
            </a:fld>
            <a:endParaRPr lang="cs-CZ" altLang="en-US"/>
          </a:p>
        </p:txBody>
      </p:sp>
    </p:spTree>
    <p:extLst>
      <p:ext uri="{BB962C8B-B14F-4D97-AF65-F5344CB8AC3E}">
        <p14:creationId xmlns:p14="http://schemas.microsoft.com/office/powerpoint/2010/main" val="530329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smtClean="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7" name="Rectangle 6"/>
          <p:cNvSpPr>
            <a:spLocks noGrp="1" noChangeArrowheads="1"/>
          </p:cNvSpPr>
          <p:nvPr>
            <p:ph type="sldNum" sz="quarter" idx="12"/>
          </p:nvPr>
        </p:nvSpPr>
        <p:spPr>
          <a:ln/>
        </p:spPr>
        <p:txBody>
          <a:bodyPr/>
          <a:lstStyle>
            <a:lvl1pPr>
              <a:defRPr/>
            </a:lvl1pPr>
          </a:lstStyle>
          <a:p>
            <a:pPr>
              <a:defRPr/>
            </a:pPr>
            <a:fld id="{908A0BC3-4BFD-4396-9D82-57A9995BE881}" type="slidenum">
              <a:rPr lang="cs-CZ" altLang="en-US"/>
              <a:pPr>
                <a:defRPr/>
              </a:pPr>
              <a:t>‹#›</a:t>
            </a:fld>
            <a:endParaRPr lang="cs-CZ" altLang="en-US"/>
          </a:p>
        </p:txBody>
      </p:sp>
    </p:spTree>
    <p:extLst>
      <p:ext uri="{BB962C8B-B14F-4D97-AF65-F5344CB8AC3E}">
        <p14:creationId xmlns:p14="http://schemas.microsoft.com/office/powerpoint/2010/main" val="495848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en-US" smtClean="0"/>
              <a:t>Klepnutím lze upravit styl předlohy nadpisů.</a:t>
            </a:r>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en-US" smtClean="0"/>
              <a:t>zuu</a:t>
            </a:r>
          </a:p>
          <a:p>
            <a:pPr lvl="1"/>
            <a:r>
              <a:rPr lang="cs-CZ" altLang="en-US" smtClean="0"/>
              <a:t>Druhá úroveň</a:t>
            </a:r>
          </a:p>
          <a:p>
            <a:pPr lvl="2"/>
            <a:r>
              <a:rPr lang="cs-CZ" altLang="en-US" smtClean="0"/>
              <a:t>Třetí úroveň</a:t>
            </a:r>
          </a:p>
          <a:p>
            <a:pPr lvl="3"/>
            <a:r>
              <a:rPr lang="cs-CZ" altLang="en-US" smtClean="0"/>
              <a:t>Čtvrtá úroveň</a:t>
            </a:r>
          </a:p>
          <a:p>
            <a:pPr lvl="4"/>
            <a:r>
              <a:rPr lang="cs-CZ" altLang="en-US" smtClean="0"/>
              <a:t>Pátá úroveň</a:t>
            </a:r>
          </a:p>
        </p:txBody>
      </p:sp>
      <p:sp>
        <p:nvSpPr>
          <p:cNvPr id="4100"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mj-lt"/>
              </a:defRPr>
            </a:lvl1pPr>
          </a:lstStyle>
          <a:p>
            <a:pPr>
              <a:defRPr/>
            </a:pPr>
            <a:endParaRPr lang="cs-CZ" altLang="en-US"/>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pPr>
              <a:defRPr/>
            </a:pPr>
            <a:endParaRPr lang="cs-CZ" altLang="en-US"/>
          </a:p>
        </p:txBody>
      </p:sp>
      <p:sp>
        <p:nvSpPr>
          <p:cNvPr id="410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pPr>
              <a:defRPr/>
            </a:pPr>
            <a:fld id="{9F082058-0704-47AE-AC79-6EBF23D13BD5}" type="slidenum">
              <a:rPr lang="cs-CZ" altLang="en-US"/>
              <a:pPr>
                <a:defRPr/>
              </a:pPr>
              <a:t>‹#›</a:t>
            </a:fld>
            <a:endParaRPr lang="cs-CZ" altLang="en-US"/>
          </a:p>
        </p:txBody>
      </p:sp>
      <p:sp>
        <p:nvSpPr>
          <p:cNvPr id="1031" name="Freeform 7"/>
          <p:cNvSpPr>
            <a:spLocks noChangeArrowheads="1"/>
          </p:cNvSpPr>
          <p:nvPr/>
        </p:nvSpPr>
        <p:spPr bwMode="auto">
          <a:xfrm>
            <a:off x="381000" y="228600"/>
            <a:ext cx="8229600" cy="609600"/>
          </a:xfrm>
          <a:custGeom>
            <a:avLst/>
            <a:gdLst>
              <a:gd name="T0" fmla="*/ 0 w 1000"/>
              <a:gd name="T1" fmla="*/ 371612160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00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cs-CZ"/>
          </a:p>
        </p:txBody>
      </p:sp>
      <p:sp>
        <p:nvSpPr>
          <p:cNvPr id="1032" name="Line 8"/>
          <p:cNvSpPr>
            <a:spLocks noChangeShapeType="1"/>
          </p:cNvSpPr>
          <p:nvPr/>
        </p:nvSpPr>
        <p:spPr bwMode="auto">
          <a:xfrm>
            <a:off x="457200" y="6172200"/>
            <a:ext cx="8229600" cy="0"/>
          </a:xfrm>
          <a:prstGeom prst="line">
            <a:avLst/>
          </a:prstGeom>
          <a:noFill/>
          <a:ln w="19050">
            <a:solidFill>
              <a:srgbClr val="00FFFF"/>
            </a:solidFill>
            <a:round/>
            <a:headEnd/>
            <a:tailEnd/>
          </a:ln>
          <a:extLst>
            <a:ext uri="{909E8E84-426E-40DD-AFC4-6F175D3DCCD1}">
              <a14:hiddenFill xmlns:a14="http://schemas.microsoft.com/office/drawing/2010/main">
                <a:noFill/>
              </a14:hiddenFill>
            </a:ext>
          </a:extLst>
        </p:spPr>
        <p:txBody>
          <a:bodyPr/>
          <a:lstStyle/>
          <a:p>
            <a:endParaRPr lang="cs-CZ"/>
          </a:p>
        </p:txBody>
      </p:sp>
    </p:spTree>
  </p:cSld>
  <p:clrMap bg1="lt1" tx1="dk1" bg2="lt2" tx2="dk2" accent1="accent1" accent2="accent2" accent3="accent3" accent4="accent4" accent5="accent5" accent6="accent6" hlink="hlink" folHlink="folHlink"/>
  <p:sldLayoutIdLst>
    <p:sldLayoutId id="2147483732"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3200" b="0" i="0" u="none">
          <a:solidFill>
            <a:srgbClr val="FF0000"/>
          </a:solidFill>
          <a:latin typeface="+mj-lt"/>
          <a:ea typeface="+mj-ea"/>
          <a:cs typeface="+mj-cs"/>
        </a:defRPr>
      </a:lvl1pPr>
      <a:lvl2pPr algn="l" rtl="0" eaLnBrk="0" fontAlgn="base" hangingPunct="0">
        <a:spcBef>
          <a:spcPct val="0"/>
        </a:spcBef>
        <a:spcAft>
          <a:spcPct val="0"/>
        </a:spcAft>
        <a:defRPr sz="3200">
          <a:solidFill>
            <a:srgbClr val="FF0000"/>
          </a:solidFill>
          <a:latin typeface="Garamond" pitchFamily="18" charset="0"/>
        </a:defRPr>
      </a:lvl2pPr>
      <a:lvl3pPr algn="l" rtl="0" eaLnBrk="0" fontAlgn="base" hangingPunct="0">
        <a:spcBef>
          <a:spcPct val="0"/>
        </a:spcBef>
        <a:spcAft>
          <a:spcPct val="0"/>
        </a:spcAft>
        <a:defRPr sz="3200">
          <a:solidFill>
            <a:srgbClr val="FF0000"/>
          </a:solidFill>
          <a:latin typeface="Garamond" pitchFamily="18" charset="0"/>
        </a:defRPr>
      </a:lvl3pPr>
      <a:lvl4pPr algn="l" rtl="0" eaLnBrk="0" fontAlgn="base" hangingPunct="0">
        <a:spcBef>
          <a:spcPct val="0"/>
        </a:spcBef>
        <a:spcAft>
          <a:spcPct val="0"/>
        </a:spcAft>
        <a:defRPr sz="3200">
          <a:solidFill>
            <a:srgbClr val="FF0000"/>
          </a:solidFill>
          <a:latin typeface="Garamond" pitchFamily="18" charset="0"/>
        </a:defRPr>
      </a:lvl4pPr>
      <a:lvl5pPr algn="l" rtl="0" eaLnBrk="0" fontAlgn="base" hangingPunct="0">
        <a:spcBef>
          <a:spcPct val="0"/>
        </a:spcBef>
        <a:spcAft>
          <a:spcPct val="0"/>
        </a:spcAft>
        <a:defRPr sz="3200">
          <a:solidFill>
            <a:srgbClr val="FF0000"/>
          </a:solidFill>
          <a:latin typeface="Garamond" pitchFamily="18" charset="0"/>
        </a:defRPr>
      </a:lvl5pPr>
      <a:lvl6pPr marL="457200" algn="l" rtl="0" fontAlgn="base">
        <a:spcBef>
          <a:spcPct val="0"/>
        </a:spcBef>
        <a:spcAft>
          <a:spcPct val="0"/>
        </a:spcAft>
        <a:defRPr sz="3200">
          <a:solidFill>
            <a:srgbClr val="FF0000"/>
          </a:solidFill>
          <a:latin typeface="Garamond" pitchFamily="18" charset="0"/>
        </a:defRPr>
      </a:lvl6pPr>
      <a:lvl7pPr marL="914400" algn="l" rtl="0" fontAlgn="base">
        <a:spcBef>
          <a:spcPct val="0"/>
        </a:spcBef>
        <a:spcAft>
          <a:spcPct val="0"/>
        </a:spcAft>
        <a:defRPr sz="3200">
          <a:solidFill>
            <a:srgbClr val="FF0000"/>
          </a:solidFill>
          <a:latin typeface="Garamond" pitchFamily="18" charset="0"/>
        </a:defRPr>
      </a:lvl7pPr>
      <a:lvl8pPr marL="1371600" algn="l" rtl="0" fontAlgn="base">
        <a:spcBef>
          <a:spcPct val="0"/>
        </a:spcBef>
        <a:spcAft>
          <a:spcPct val="0"/>
        </a:spcAft>
        <a:defRPr sz="3200">
          <a:solidFill>
            <a:srgbClr val="FF0000"/>
          </a:solidFill>
          <a:latin typeface="Garamond" pitchFamily="18" charset="0"/>
        </a:defRPr>
      </a:lvl8pPr>
      <a:lvl9pPr marL="1828800" algn="l" rtl="0" fontAlgn="base">
        <a:spcBef>
          <a:spcPct val="0"/>
        </a:spcBef>
        <a:spcAft>
          <a:spcPct val="0"/>
        </a:spcAft>
        <a:defRPr sz="3200">
          <a:solidFill>
            <a:srgbClr val="FF0000"/>
          </a:solidFill>
          <a:latin typeface="Garamond" pitchFamily="18" charset="0"/>
        </a:defRPr>
      </a:lvl9pPr>
    </p:titleStyle>
    <p:bodyStyle>
      <a:lvl1pPr marL="342900" indent="-342900" algn="l" rtl="0" eaLnBrk="0" fontAlgn="base" hangingPunct="0">
        <a:spcBef>
          <a:spcPct val="20000"/>
        </a:spcBef>
        <a:spcAft>
          <a:spcPct val="0"/>
        </a:spcAft>
        <a:buClr>
          <a:srgbClr val="00FFFF"/>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rgbClr val="FF0000"/>
        </a:buClr>
        <a:buSzPct val="60000"/>
        <a:buFont typeface="Wingdings" pitchFamily="2" charset="2"/>
        <a:buChar char="q"/>
        <a:defRPr sz="2600" b="0" i="0" u="none">
          <a:solidFill>
            <a:schemeClr val="tx1"/>
          </a:solidFill>
          <a:latin typeface="+mn-lt"/>
        </a:defRPr>
      </a:lvl2pPr>
      <a:lvl3pPr marL="1022350" indent="-350838" algn="l" rtl="0" eaLnBrk="0" fontAlgn="base" hangingPunct="0">
        <a:spcBef>
          <a:spcPct val="20000"/>
        </a:spcBef>
        <a:spcAft>
          <a:spcPct val="0"/>
        </a:spcAft>
        <a:buClr>
          <a:srgbClr val="FF6600"/>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rgbClr val="0033CC"/>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8.wmf"/><Relationship Id="rId4" Type="http://schemas.openxmlformats.org/officeDocument/2006/relationships/oleObject" Target="../embeddings/oleObject6.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notesSlide" Target="../notesSlides/notesSlide9.xml"/><Relationship Id="rId7" Type="http://schemas.openxmlformats.org/officeDocument/2006/relationships/image" Target="../media/image5.w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oleObject" Target="../embeddings/oleObject3.bin"/><Relationship Id="rId11" Type="http://schemas.openxmlformats.org/officeDocument/2006/relationships/image" Target="../media/image7.wmf"/><Relationship Id="rId5" Type="http://schemas.openxmlformats.org/officeDocument/2006/relationships/image" Target="../media/image4.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GB" b="1" dirty="0" smtClean="0"/>
              <a:t>Integration of Goods Markets</a:t>
            </a:r>
          </a:p>
        </p:txBody>
      </p:sp>
      <p:sp>
        <p:nvSpPr>
          <p:cNvPr id="3075" name="Rectangle 3"/>
          <p:cNvSpPr>
            <a:spLocks noGrp="1" noChangeArrowheads="1"/>
          </p:cNvSpPr>
          <p:nvPr>
            <p:ph type="subTitle" idx="1"/>
          </p:nvPr>
        </p:nvSpPr>
        <p:spPr>
          <a:xfrm>
            <a:off x="1878013" y="4076700"/>
            <a:ext cx="6989762" cy="1512888"/>
          </a:xfrm>
        </p:spPr>
        <p:txBody>
          <a:bodyPr/>
          <a:lstStyle/>
          <a:p>
            <a:pPr eaLnBrk="1" hangingPunct="1"/>
            <a:r>
              <a:rPr lang="en-GB" b="1" smtClean="0"/>
              <a:t>Oldřich Dědek</a:t>
            </a:r>
          </a:p>
          <a:p>
            <a:pPr eaLnBrk="1" hangingPunct="1"/>
            <a:endParaRPr lang="en-GB" sz="2400" smtClean="0"/>
          </a:p>
          <a:p>
            <a:pPr eaLnBrk="1" hangingPunct="1"/>
            <a:r>
              <a:rPr lang="en-GB" sz="2400" smtClean="0"/>
              <a:t>Institute of Economic Studies, Charles University</a:t>
            </a:r>
          </a:p>
          <a:p>
            <a:pPr eaLnBrk="1" hangingPunct="1"/>
            <a:endParaRPr lang="en-GB" sz="24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Zástupný symbol pro číslo snímku 5"/>
          <p:cNvSpPr>
            <a:spLocks noGrp="1"/>
          </p:cNvSpPr>
          <p:nvPr>
            <p:ph type="sldNum" sz="quarter" idx="12"/>
          </p:nvPr>
        </p:nvSpPr>
        <p:spPr/>
        <p:txBody>
          <a:bodyPr/>
          <a:lstStyle/>
          <a:p>
            <a:pPr>
              <a:defRPr/>
            </a:pPr>
            <a:fld id="{2525FF31-E65A-48C4-892D-6F4CCEAE6EB9}" type="slidenum">
              <a:rPr lang="cs-CZ" altLang="en-US"/>
              <a:pPr>
                <a:defRPr/>
              </a:pPr>
              <a:t>10</a:t>
            </a:fld>
            <a:endParaRPr lang="cs-CZ" altLang="en-US" dirty="0"/>
          </a:p>
        </p:txBody>
      </p:sp>
      <p:sp>
        <p:nvSpPr>
          <p:cNvPr id="12291" name="Freeform 38"/>
          <p:cNvSpPr>
            <a:spLocks/>
          </p:cNvSpPr>
          <p:nvPr/>
        </p:nvSpPr>
        <p:spPr bwMode="auto">
          <a:xfrm>
            <a:off x="5292725" y="2830513"/>
            <a:ext cx="1943100" cy="360362"/>
          </a:xfrm>
          <a:custGeom>
            <a:avLst/>
            <a:gdLst>
              <a:gd name="T0" fmla="*/ 0 w 1224"/>
              <a:gd name="T1" fmla="*/ 0 h 227"/>
              <a:gd name="T2" fmla="*/ 0 w 1224"/>
              <a:gd name="T3" fmla="*/ 2147483647 h 227"/>
              <a:gd name="T4" fmla="*/ 2147483647 w 1224"/>
              <a:gd name="T5" fmla="*/ 2147483647 h 227"/>
              <a:gd name="T6" fmla="*/ 2147483647 w 1224"/>
              <a:gd name="T7" fmla="*/ 0 h 227"/>
              <a:gd name="T8" fmla="*/ 0 w 1224"/>
              <a:gd name="T9" fmla="*/ 0 h 227"/>
              <a:gd name="T10" fmla="*/ 0 60000 65536"/>
              <a:gd name="T11" fmla="*/ 0 60000 65536"/>
              <a:gd name="T12" fmla="*/ 0 60000 65536"/>
              <a:gd name="T13" fmla="*/ 0 60000 65536"/>
              <a:gd name="T14" fmla="*/ 0 60000 65536"/>
              <a:gd name="T15" fmla="*/ 0 w 1224"/>
              <a:gd name="T16" fmla="*/ 0 h 227"/>
              <a:gd name="T17" fmla="*/ 1224 w 1224"/>
              <a:gd name="T18" fmla="*/ 227 h 227"/>
            </a:gdLst>
            <a:ahLst/>
            <a:cxnLst>
              <a:cxn ang="T10">
                <a:pos x="T0" y="T1"/>
              </a:cxn>
              <a:cxn ang="T11">
                <a:pos x="T2" y="T3"/>
              </a:cxn>
              <a:cxn ang="T12">
                <a:pos x="T4" y="T5"/>
              </a:cxn>
              <a:cxn ang="T13">
                <a:pos x="T6" y="T7"/>
              </a:cxn>
              <a:cxn ang="T14">
                <a:pos x="T8" y="T9"/>
              </a:cxn>
            </a:cxnLst>
            <a:rect l="T15" t="T16" r="T17" b="T18"/>
            <a:pathLst>
              <a:path w="1224" h="227">
                <a:moveTo>
                  <a:pt x="0" y="0"/>
                </a:moveTo>
                <a:lnTo>
                  <a:pt x="0" y="227"/>
                </a:lnTo>
                <a:lnTo>
                  <a:pt x="1224" y="227"/>
                </a:lnTo>
                <a:lnTo>
                  <a:pt x="408" y="0"/>
                </a:lnTo>
                <a:lnTo>
                  <a:pt x="0" y="0"/>
                </a:lnTo>
                <a:close/>
              </a:path>
            </a:pathLst>
          </a:custGeom>
          <a:solidFill>
            <a:srgbClr val="CCFFFF"/>
          </a:solidFill>
          <a:ln>
            <a:noFill/>
          </a:ln>
          <a:extLst>
            <a:ext uri="{91240B29-F687-4F45-9708-019B960494DF}">
              <a14:hiddenLine xmlns:a14="http://schemas.microsoft.com/office/drawing/2010/main" w="25400">
                <a:solidFill>
                  <a:srgbClr val="000000"/>
                </a:solidFill>
                <a:round/>
                <a:headEnd/>
                <a:tailEnd/>
              </a14:hiddenLine>
            </a:ext>
          </a:extLst>
        </p:spPr>
        <p:txBody>
          <a:bodyPr/>
          <a:lstStyle/>
          <a:p>
            <a:endParaRPr lang="cs-CZ"/>
          </a:p>
        </p:txBody>
      </p:sp>
      <p:sp>
        <p:nvSpPr>
          <p:cNvPr id="12292" name="Freeform 37"/>
          <p:cNvSpPr>
            <a:spLocks/>
          </p:cNvSpPr>
          <p:nvPr/>
        </p:nvSpPr>
        <p:spPr bwMode="auto">
          <a:xfrm>
            <a:off x="1490663" y="2857500"/>
            <a:ext cx="1825625" cy="347663"/>
          </a:xfrm>
          <a:custGeom>
            <a:avLst/>
            <a:gdLst>
              <a:gd name="T0" fmla="*/ 2147483647 w 1043"/>
              <a:gd name="T1" fmla="*/ 0 h 182"/>
              <a:gd name="T2" fmla="*/ 0 w 1043"/>
              <a:gd name="T3" fmla="*/ 2147483647 h 182"/>
              <a:gd name="T4" fmla="*/ 2147483647 w 1043"/>
              <a:gd name="T5" fmla="*/ 2147483647 h 182"/>
              <a:gd name="T6" fmla="*/ 2147483647 w 1043"/>
              <a:gd name="T7" fmla="*/ 0 h 182"/>
              <a:gd name="T8" fmla="*/ 2147483647 w 1043"/>
              <a:gd name="T9" fmla="*/ 0 h 182"/>
              <a:gd name="T10" fmla="*/ 0 60000 65536"/>
              <a:gd name="T11" fmla="*/ 0 60000 65536"/>
              <a:gd name="T12" fmla="*/ 0 60000 65536"/>
              <a:gd name="T13" fmla="*/ 0 60000 65536"/>
              <a:gd name="T14" fmla="*/ 0 60000 65536"/>
              <a:gd name="T15" fmla="*/ 0 w 1043"/>
              <a:gd name="T16" fmla="*/ 0 h 182"/>
              <a:gd name="T17" fmla="*/ 1043 w 1043"/>
              <a:gd name="T18" fmla="*/ 182 h 182"/>
            </a:gdLst>
            <a:ahLst/>
            <a:cxnLst>
              <a:cxn ang="T10">
                <a:pos x="T0" y="T1"/>
              </a:cxn>
              <a:cxn ang="T11">
                <a:pos x="T2" y="T3"/>
              </a:cxn>
              <a:cxn ang="T12">
                <a:pos x="T4" y="T5"/>
              </a:cxn>
              <a:cxn ang="T13">
                <a:pos x="T6" y="T7"/>
              </a:cxn>
              <a:cxn ang="T14">
                <a:pos x="T8" y="T9"/>
              </a:cxn>
            </a:cxnLst>
            <a:rect l="T15" t="T16" r="T17" b="T18"/>
            <a:pathLst>
              <a:path w="1043" h="182">
                <a:moveTo>
                  <a:pt x="272" y="0"/>
                </a:moveTo>
                <a:lnTo>
                  <a:pt x="0" y="182"/>
                </a:lnTo>
                <a:lnTo>
                  <a:pt x="1043" y="182"/>
                </a:lnTo>
                <a:lnTo>
                  <a:pt x="680" y="0"/>
                </a:lnTo>
                <a:lnTo>
                  <a:pt x="272" y="0"/>
                </a:lnTo>
                <a:close/>
              </a:path>
            </a:pathLst>
          </a:custGeom>
          <a:solidFill>
            <a:srgbClr val="CCFFFF"/>
          </a:solidFill>
          <a:ln>
            <a:noFill/>
          </a:ln>
          <a:extLst>
            <a:ext uri="{91240B29-F687-4F45-9708-019B960494DF}">
              <a14:hiddenLine xmlns:a14="http://schemas.microsoft.com/office/drawing/2010/main" w="25400">
                <a:solidFill>
                  <a:srgbClr val="000000"/>
                </a:solidFill>
                <a:round/>
                <a:headEnd/>
                <a:tailEnd/>
              </a14:hiddenLine>
            </a:ext>
          </a:extLst>
        </p:spPr>
        <p:txBody>
          <a:bodyPr/>
          <a:lstStyle/>
          <a:p>
            <a:endParaRPr lang="cs-CZ"/>
          </a:p>
        </p:txBody>
      </p:sp>
      <p:sp>
        <p:nvSpPr>
          <p:cNvPr id="12293" name="Rectangle 2"/>
          <p:cNvSpPr>
            <a:spLocks noGrp="1" noChangeArrowheads="1"/>
          </p:cNvSpPr>
          <p:nvPr>
            <p:ph type="title"/>
          </p:nvPr>
        </p:nvSpPr>
        <p:spPr>
          <a:xfrm>
            <a:off x="457200" y="277813"/>
            <a:ext cx="8229600" cy="628650"/>
          </a:xfrm>
        </p:spPr>
        <p:txBody>
          <a:bodyPr/>
          <a:lstStyle/>
          <a:p>
            <a:pPr eaLnBrk="1" hangingPunct="1"/>
            <a:r>
              <a:rPr lang="en-GB" smtClean="0"/>
              <a:t>Import demand and export supply </a:t>
            </a:r>
            <a:endParaRPr lang="en-GB" sz="2800" smtClean="0"/>
          </a:p>
        </p:txBody>
      </p:sp>
      <p:sp>
        <p:nvSpPr>
          <p:cNvPr id="12294" name="Line 5"/>
          <p:cNvSpPr>
            <a:spLocks noChangeShapeType="1"/>
          </p:cNvSpPr>
          <p:nvPr/>
        </p:nvSpPr>
        <p:spPr bwMode="auto">
          <a:xfrm>
            <a:off x="971550" y="1690688"/>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2295" name="Line 6"/>
          <p:cNvSpPr>
            <a:spLocks noChangeShapeType="1"/>
          </p:cNvSpPr>
          <p:nvPr/>
        </p:nvSpPr>
        <p:spPr bwMode="auto">
          <a:xfrm>
            <a:off x="971550" y="3922713"/>
            <a:ext cx="30241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2296" name="Line 7"/>
          <p:cNvSpPr>
            <a:spLocks noChangeShapeType="1"/>
          </p:cNvSpPr>
          <p:nvPr/>
        </p:nvSpPr>
        <p:spPr bwMode="auto">
          <a:xfrm rot="5400000" flipV="1">
            <a:off x="1574800" y="1270000"/>
            <a:ext cx="1530350" cy="2736850"/>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2297" name="Line 8"/>
          <p:cNvSpPr>
            <a:spLocks noChangeShapeType="1"/>
          </p:cNvSpPr>
          <p:nvPr/>
        </p:nvSpPr>
        <p:spPr bwMode="auto">
          <a:xfrm>
            <a:off x="5292725" y="1690688"/>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2298" name="Line 9"/>
          <p:cNvSpPr>
            <a:spLocks noChangeShapeType="1"/>
          </p:cNvSpPr>
          <p:nvPr/>
        </p:nvSpPr>
        <p:spPr bwMode="auto">
          <a:xfrm>
            <a:off x="5292725" y="3922713"/>
            <a:ext cx="30241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2299" name="Line 10"/>
          <p:cNvSpPr>
            <a:spLocks noChangeShapeType="1"/>
          </p:cNvSpPr>
          <p:nvPr/>
        </p:nvSpPr>
        <p:spPr bwMode="auto">
          <a:xfrm flipV="1">
            <a:off x="971550" y="1857375"/>
            <a:ext cx="2520950" cy="1655763"/>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2300" name="Line 11"/>
          <p:cNvSpPr>
            <a:spLocks noChangeShapeType="1"/>
          </p:cNvSpPr>
          <p:nvPr/>
        </p:nvSpPr>
        <p:spPr bwMode="auto">
          <a:xfrm flipV="1">
            <a:off x="985838" y="2625725"/>
            <a:ext cx="4306887" cy="14288"/>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2301" name="Line 12"/>
          <p:cNvSpPr>
            <a:spLocks noChangeShapeType="1"/>
          </p:cNvSpPr>
          <p:nvPr/>
        </p:nvSpPr>
        <p:spPr bwMode="auto">
          <a:xfrm flipV="1">
            <a:off x="973138" y="3201988"/>
            <a:ext cx="6262687" cy="14287"/>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2302" name="Line 14"/>
          <p:cNvSpPr>
            <a:spLocks noChangeShapeType="1"/>
          </p:cNvSpPr>
          <p:nvPr/>
        </p:nvSpPr>
        <p:spPr bwMode="auto">
          <a:xfrm rot="5400000" flipV="1">
            <a:off x="6442076" y="1471612"/>
            <a:ext cx="939800" cy="3241675"/>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2303" name="Line 15"/>
          <p:cNvSpPr>
            <a:spLocks noChangeShapeType="1"/>
          </p:cNvSpPr>
          <p:nvPr/>
        </p:nvSpPr>
        <p:spPr bwMode="auto">
          <a:xfrm>
            <a:off x="1417638" y="3303588"/>
            <a:ext cx="1944687" cy="0"/>
          </a:xfrm>
          <a:prstGeom prst="line">
            <a:avLst/>
          </a:prstGeom>
          <a:noFill/>
          <a:ln w="25400">
            <a:solidFill>
              <a:srgbClr val="CC99FF"/>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2304" name="Line 16"/>
          <p:cNvSpPr>
            <a:spLocks noChangeShapeType="1"/>
          </p:cNvSpPr>
          <p:nvPr/>
        </p:nvSpPr>
        <p:spPr bwMode="auto">
          <a:xfrm>
            <a:off x="5292725" y="3273425"/>
            <a:ext cx="1944688" cy="0"/>
          </a:xfrm>
          <a:prstGeom prst="line">
            <a:avLst/>
          </a:prstGeom>
          <a:noFill/>
          <a:ln w="25400">
            <a:solidFill>
              <a:srgbClr val="CC99FF"/>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2305" name="Line 17"/>
          <p:cNvSpPr>
            <a:spLocks noChangeShapeType="1"/>
          </p:cNvSpPr>
          <p:nvPr/>
        </p:nvSpPr>
        <p:spPr bwMode="auto">
          <a:xfrm flipV="1">
            <a:off x="971550" y="2182813"/>
            <a:ext cx="5688013" cy="12700"/>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2306" name="Line 18"/>
          <p:cNvSpPr>
            <a:spLocks noChangeShapeType="1"/>
          </p:cNvSpPr>
          <p:nvPr/>
        </p:nvSpPr>
        <p:spPr bwMode="auto">
          <a:xfrm>
            <a:off x="1562100" y="2108200"/>
            <a:ext cx="1397000" cy="0"/>
          </a:xfrm>
          <a:prstGeom prst="line">
            <a:avLst/>
          </a:prstGeom>
          <a:noFill/>
          <a:ln w="25400">
            <a:solidFill>
              <a:srgbClr val="CC99FF"/>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2307" name="Line 19"/>
          <p:cNvSpPr>
            <a:spLocks noChangeShapeType="1"/>
          </p:cNvSpPr>
          <p:nvPr/>
        </p:nvSpPr>
        <p:spPr bwMode="auto">
          <a:xfrm>
            <a:off x="5292725" y="2106613"/>
            <a:ext cx="1397000" cy="0"/>
          </a:xfrm>
          <a:prstGeom prst="line">
            <a:avLst/>
          </a:prstGeom>
          <a:noFill/>
          <a:ln w="25400">
            <a:solidFill>
              <a:srgbClr val="CC99FF"/>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2308" name="Line 20"/>
          <p:cNvSpPr>
            <a:spLocks noChangeShapeType="1"/>
          </p:cNvSpPr>
          <p:nvPr/>
        </p:nvSpPr>
        <p:spPr bwMode="auto">
          <a:xfrm flipV="1">
            <a:off x="5292725" y="1689100"/>
            <a:ext cx="2951163" cy="936625"/>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2309" name="Text Box 21"/>
          <p:cNvSpPr txBox="1">
            <a:spLocks noChangeArrowheads="1"/>
          </p:cNvSpPr>
          <p:nvPr/>
        </p:nvSpPr>
        <p:spPr bwMode="auto">
          <a:xfrm>
            <a:off x="8143875" y="3167063"/>
            <a:ext cx="6477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MD</a:t>
            </a:r>
          </a:p>
        </p:txBody>
      </p:sp>
      <p:sp>
        <p:nvSpPr>
          <p:cNvPr id="12310" name="Text Box 22"/>
          <p:cNvSpPr txBox="1">
            <a:spLocks noChangeArrowheads="1"/>
          </p:cNvSpPr>
          <p:nvPr/>
        </p:nvSpPr>
        <p:spPr bwMode="auto">
          <a:xfrm>
            <a:off x="8042275" y="1704975"/>
            <a:ext cx="6477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XS</a:t>
            </a:r>
          </a:p>
        </p:txBody>
      </p:sp>
      <p:sp>
        <p:nvSpPr>
          <p:cNvPr id="12311" name="Text Box 23"/>
          <p:cNvSpPr txBox="1">
            <a:spLocks noChangeArrowheads="1"/>
          </p:cNvSpPr>
          <p:nvPr/>
        </p:nvSpPr>
        <p:spPr bwMode="auto">
          <a:xfrm>
            <a:off x="2932113" y="1674813"/>
            <a:ext cx="503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S</a:t>
            </a:r>
          </a:p>
        </p:txBody>
      </p:sp>
      <p:sp>
        <p:nvSpPr>
          <p:cNvPr id="12312" name="Text Box 24"/>
          <p:cNvSpPr txBox="1">
            <a:spLocks noChangeArrowheads="1"/>
          </p:cNvSpPr>
          <p:nvPr/>
        </p:nvSpPr>
        <p:spPr bwMode="auto">
          <a:xfrm>
            <a:off x="3284538" y="3287713"/>
            <a:ext cx="503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D</a:t>
            </a:r>
          </a:p>
        </p:txBody>
      </p:sp>
      <p:sp>
        <p:nvSpPr>
          <p:cNvPr id="12313" name="Text Box 25"/>
          <p:cNvSpPr txBox="1">
            <a:spLocks noChangeArrowheads="1"/>
          </p:cNvSpPr>
          <p:nvPr/>
        </p:nvSpPr>
        <p:spPr bwMode="auto">
          <a:xfrm>
            <a:off x="3636963" y="3886200"/>
            <a:ext cx="5032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Q</a:t>
            </a:r>
          </a:p>
        </p:txBody>
      </p:sp>
      <p:sp>
        <p:nvSpPr>
          <p:cNvPr id="12314" name="Text Box 26"/>
          <p:cNvSpPr txBox="1">
            <a:spLocks noChangeArrowheads="1"/>
          </p:cNvSpPr>
          <p:nvPr/>
        </p:nvSpPr>
        <p:spPr bwMode="auto">
          <a:xfrm>
            <a:off x="539750" y="1604963"/>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p>
        </p:txBody>
      </p:sp>
      <p:sp>
        <p:nvSpPr>
          <p:cNvPr id="12315" name="Text Box 27"/>
          <p:cNvSpPr txBox="1">
            <a:spLocks noChangeArrowheads="1"/>
          </p:cNvSpPr>
          <p:nvPr/>
        </p:nvSpPr>
        <p:spPr bwMode="auto">
          <a:xfrm>
            <a:off x="4875213" y="1585913"/>
            <a:ext cx="503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p>
        </p:txBody>
      </p:sp>
      <p:sp>
        <p:nvSpPr>
          <p:cNvPr id="12316" name="Text Box 28"/>
          <p:cNvSpPr txBox="1">
            <a:spLocks noChangeArrowheads="1"/>
          </p:cNvSpPr>
          <p:nvPr/>
        </p:nvSpPr>
        <p:spPr bwMode="auto">
          <a:xfrm>
            <a:off x="7756525" y="3900488"/>
            <a:ext cx="7905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M, X</a:t>
            </a:r>
          </a:p>
        </p:txBody>
      </p:sp>
      <p:sp>
        <p:nvSpPr>
          <p:cNvPr id="12317" name="Text Box 29"/>
          <p:cNvSpPr txBox="1">
            <a:spLocks noChangeArrowheads="1"/>
          </p:cNvSpPr>
          <p:nvPr/>
        </p:nvSpPr>
        <p:spPr bwMode="auto">
          <a:xfrm>
            <a:off x="755650" y="855663"/>
            <a:ext cx="80851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marL="342900" indent="-342900"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r>
              <a:rPr lang="en-GB"/>
              <a:t>D (demand)				MD (import demand)</a:t>
            </a:r>
          </a:p>
          <a:p>
            <a:pPr algn="l" eaLnBrk="1" hangingPunct="1"/>
            <a:r>
              <a:rPr lang="en-GB"/>
              <a:t>S (supply)				XS (export supply)            </a:t>
            </a:r>
          </a:p>
        </p:txBody>
      </p:sp>
      <p:sp>
        <p:nvSpPr>
          <p:cNvPr id="12318" name="Line 30"/>
          <p:cNvSpPr>
            <a:spLocks noChangeShapeType="1"/>
          </p:cNvSpPr>
          <p:nvPr/>
        </p:nvSpPr>
        <p:spPr bwMode="auto">
          <a:xfrm flipV="1">
            <a:off x="971550" y="2830513"/>
            <a:ext cx="5040313" cy="25400"/>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2319" name="Text Box 31"/>
          <p:cNvSpPr txBox="1">
            <a:spLocks noChangeArrowheads="1"/>
          </p:cNvSpPr>
          <p:nvPr/>
        </p:nvSpPr>
        <p:spPr bwMode="auto">
          <a:xfrm>
            <a:off x="539750" y="3038475"/>
            <a:ext cx="5032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r>
              <a:rPr lang="cs-CZ" sz="1800" baseline="-25000"/>
              <a:t>0</a:t>
            </a:r>
            <a:endParaRPr lang="cs-CZ" sz="1800"/>
          </a:p>
        </p:txBody>
      </p:sp>
      <p:sp>
        <p:nvSpPr>
          <p:cNvPr id="12320" name="Text Box 32"/>
          <p:cNvSpPr txBox="1">
            <a:spLocks noChangeArrowheads="1"/>
          </p:cNvSpPr>
          <p:nvPr/>
        </p:nvSpPr>
        <p:spPr bwMode="auto">
          <a:xfrm>
            <a:off x="541338" y="2687638"/>
            <a:ext cx="503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r>
              <a:rPr lang="cs-CZ" sz="1800" baseline="-25000"/>
              <a:t>1</a:t>
            </a:r>
            <a:endParaRPr lang="cs-CZ" sz="1800"/>
          </a:p>
        </p:txBody>
      </p:sp>
      <p:sp>
        <p:nvSpPr>
          <p:cNvPr id="12321" name="Text Box 33"/>
          <p:cNvSpPr txBox="1">
            <a:spLocks noChangeArrowheads="1"/>
          </p:cNvSpPr>
          <p:nvPr/>
        </p:nvSpPr>
        <p:spPr bwMode="auto">
          <a:xfrm>
            <a:off x="1063625" y="2844800"/>
            <a:ext cx="5032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a</a:t>
            </a:r>
          </a:p>
        </p:txBody>
      </p:sp>
      <p:sp>
        <p:nvSpPr>
          <p:cNvPr id="12322" name="Text Box 34"/>
          <p:cNvSpPr txBox="1">
            <a:spLocks noChangeArrowheads="1"/>
          </p:cNvSpPr>
          <p:nvPr/>
        </p:nvSpPr>
        <p:spPr bwMode="auto">
          <a:xfrm>
            <a:off x="2051050" y="2830513"/>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b</a:t>
            </a:r>
          </a:p>
        </p:txBody>
      </p:sp>
      <p:sp>
        <p:nvSpPr>
          <p:cNvPr id="12323" name="Text Box 39"/>
          <p:cNvSpPr txBox="1">
            <a:spLocks noChangeArrowheads="1"/>
          </p:cNvSpPr>
          <p:nvPr/>
        </p:nvSpPr>
        <p:spPr bwMode="auto">
          <a:xfrm>
            <a:off x="5375275" y="2830513"/>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c</a:t>
            </a:r>
          </a:p>
        </p:txBody>
      </p:sp>
      <p:sp>
        <p:nvSpPr>
          <p:cNvPr id="12324" name="Text Box 40"/>
          <p:cNvSpPr>
            <a:spLocks noGrp="1" noChangeArrowheads="1"/>
          </p:cNvSpPr>
          <p:nvPr>
            <p:ph type="body" idx="1"/>
          </p:nvPr>
        </p:nvSpPr>
        <p:spPr>
          <a:xfrm>
            <a:off x="652463" y="4179888"/>
            <a:ext cx="8034337" cy="2020887"/>
          </a:xfrm>
          <a:noFill/>
        </p:spPr>
        <p:txBody>
          <a:bodyPr/>
          <a:lstStyle/>
          <a:p>
            <a:pPr eaLnBrk="1" hangingPunct="1">
              <a:lnSpc>
                <a:spcPct val="80000"/>
              </a:lnSpc>
            </a:pPr>
            <a:r>
              <a:rPr lang="en-GB" sz="1900" dirty="0" smtClean="0"/>
              <a:t>Welfare effects of price increase from P</a:t>
            </a:r>
            <a:r>
              <a:rPr lang="en-GB" sz="1900" baseline="-25000" dirty="0" smtClean="0"/>
              <a:t>0</a:t>
            </a:r>
            <a:r>
              <a:rPr lang="en-GB" sz="1900" dirty="0" smtClean="0"/>
              <a:t> to P</a:t>
            </a:r>
            <a:r>
              <a:rPr lang="en-GB" sz="1900" baseline="-25000" dirty="0" smtClean="0"/>
              <a:t>1</a:t>
            </a:r>
            <a:endParaRPr lang="en-GB" sz="2400" dirty="0" smtClean="0"/>
          </a:p>
          <a:p>
            <a:pPr lvl="1" eaLnBrk="1" hangingPunct="1">
              <a:lnSpc>
                <a:spcPct val="80000"/>
              </a:lnSpc>
            </a:pPr>
            <a:r>
              <a:rPr lang="en-GB" sz="1700" dirty="0" smtClean="0"/>
              <a:t>Decline in consumer surplus = - </a:t>
            </a:r>
            <a:r>
              <a:rPr lang="en-GB" sz="1700" i="1" dirty="0" smtClean="0"/>
              <a:t>a</a:t>
            </a:r>
            <a:r>
              <a:rPr lang="en-GB" sz="1700" dirty="0" smtClean="0"/>
              <a:t> - </a:t>
            </a:r>
            <a:r>
              <a:rPr lang="en-GB" sz="1700" i="1" dirty="0" smtClean="0"/>
              <a:t>b</a:t>
            </a:r>
            <a:endParaRPr lang="en-GB" sz="1700" dirty="0" smtClean="0"/>
          </a:p>
          <a:p>
            <a:pPr lvl="1" eaLnBrk="1" hangingPunct="1">
              <a:lnSpc>
                <a:spcPct val="80000"/>
              </a:lnSpc>
            </a:pPr>
            <a:r>
              <a:rPr lang="en-GB" sz="1700" dirty="0" smtClean="0"/>
              <a:t>Increase in producer surplus = </a:t>
            </a:r>
            <a:r>
              <a:rPr lang="en-GB" sz="1700" i="1" dirty="0" smtClean="0"/>
              <a:t>a</a:t>
            </a:r>
          </a:p>
          <a:p>
            <a:pPr lvl="1" eaLnBrk="1" hangingPunct="1">
              <a:lnSpc>
                <a:spcPct val="80000"/>
              </a:lnSpc>
            </a:pPr>
            <a:r>
              <a:rPr lang="en-GB" sz="1700" dirty="0" smtClean="0"/>
              <a:t>Total loss = - </a:t>
            </a:r>
            <a:r>
              <a:rPr lang="en-GB" sz="1700" i="1" dirty="0" smtClean="0"/>
              <a:t>b = - </a:t>
            </a:r>
            <a:r>
              <a:rPr lang="en-GB" sz="1700" dirty="0" smtClean="0"/>
              <a:t>(</a:t>
            </a:r>
            <a:r>
              <a:rPr lang="en-GB" sz="1700" i="1" dirty="0" smtClean="0"/>
              <a:t>c</a:t>
            </a:r>
            <a:r>
              <a:rPr lang="en-GB" sz="1700" dirty="0" smtClean="0"/>
              <a:t> + </a:t>
            </a:r>
            <a:r>
              <a:rPr lang="en-GB" sz="1700" i="1" dirty="0" smtClean="0"/>
              <a:t>d</a:t>
            </a:r>
            <a:r>
              <a:rPr lang="en-GB" sz="1700" dirty="0" smtClean="0"/>
              <a:t>) </a:t>
            </a:r>
          </a:p>
          <a:p>
            <a:pPr eaLnBrk="1" hangingPunct="1">
              <a:lnSpc>
                <a:spcPct val="80000"/>
              </a:lnSpc>
            </a:pPr>
            <a:r>
              <a:rPr lang="en-GB" sz="1900" dirty="0" smtClean="0"/>
              <a:t>Decomposition of welfare effect into price and quantity effects</a:t>
            </a:r>
          </a:p>
          <a:p>
            <a:pPr lvl="1" eaLnBrk="1" hangingPunct="1">
              <a:lnSpc>
                <a:spcPct val="80000"/>
              </a:lnSpc>
            </a:pPr>
            <a:r>
              <a:rPr lang="en-GB" sz="1700" i="1" dirty="0" smtClean="0"/>
              <a:t>Price effect </a:t>
            </a:r>
            <a:r>
              <a:rPr lang="en-GB" sz="1700" dirty="0" smtClean="0"/>
              <a:t>= </a:t>
            </a:r>
            <a:r>
              <a:rPr lang="en-GB" sz="1700" i="1" dirty="0" smtClean="0"/>
              <a:t>c </a:t>
            </a:r>
            <a:r>
              <a:rPr lang="en-GB" sz="1700" dirty="0" smtClean="0"/>
              <a:t>(higher expenditures on imported goods)</a:t>
            </a:r>
            <a:endParaRPr lang="en-GB" sz="1700" i="1" dirty="0" smtClean="0"/>
          </a:p>
          <a:p>
            <a:pPr lvl="1" eaLnBrk="1" hangingPunct="1">
              <a:lnSpc>
                <a:spcPct val="80000"/>
              </a:lnSpc>
            </a:pPr>
            <a:r>
              <a:rPr lang="en-GB" sz="1700" i="1" dirty="0" smtClean="0"/>
              <a:t>Quantity effect </a:t>
            </a:r>
            <a:r>
              <a:rPr lang="en-GB" sz="1700" dirty="0" smtClean="0"/>
              <a:t>= </a:t>
            </a:r>
            <a:r>
              <a:rPr lang="en-GB" sz="1700" i="1" dirty="0" smtClean="0"/>
              <a:t>d </a:t>
            </a:r>
            <a:r>
              <a:rPr lang="en-GB" sz="1700" dirty="0" smtClean="0"/>
              <a:t>(loss due to lower imports)</a:t>
            </a:r>
          </a:p>
        </p:txBody>
      </p:sp>
      <p:sp>
        <p:nvSpPr>
          <p:cNvPr id="12325" name="Line 41"/>
          <p:cNvSpPr>
            <a:spLocks noChangeShapeType="1"/>
          </p:cNvSpPr>
          <p:nvPr/>
        </p:nvSpPr>
        <p:spPr bwMode="auto">
          <a:xfrm rot="16200000" flipV="1">
            <a:off x="5795169" y="3010694"/>
            <a:ext cx="360362" cy="0"/>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2326" name="Text Box 42"/>
          <p:cNvSpPr txBox="1">
            <a:spLocks noChangeArrowheads="1"/>
          </p:cNvSpPr>
          <p:nvPr/>
        </p:nvSpPr>
        <p:spPr bwMode="auto">
          <a:xfrm>
            <a:off x="5902325" y="2830513"/>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Zástupný symbol pro číslo snímku 5"/>
          <p:cNvSpPr>
            <a:spLocks noGrp="1"/>
          </p:cNvSpPr>
          <p:nvPr>
            <p:ph type="sldNum" sz="quarter" idx="12"/>
          </p:nvPr>
        </p:nvSpPr>
        <p:spPr/>
        <p:txBody>
          <a:bodyPr/>
          <a:lstStyle/>
          <a:p>
            <a:pPr>
              <a:defRPr/>
            </a:pPr>
            <a:fld id="{817C4360-1A63-44F7-8C30-4695B3D47919}" type="slidenum">
              <a:rPr lang="cs-CZ" altLang="en-US"/>
              <a:pPr>
                <a:defRPr/>
              </a:pPr>
              <a:t>11</a:t>
            </a:fld>
            <a:endParaRPr lang="cs-CZ" altLang="en-US"/>
          </a:p>
        </p:txBody>
      </p:sp>
      <p:sp>
        <p:nvSpPr>
          <p:cNvPr id="13315" name="Rectangle 2"/>
          <p:cNvSpPr>
            <a:spLocks noGrp="1" noChangeArrowheads="1"/>
          </p:cNvSpPr>
          <p:nvPr>
            <p:ph type="title"/>
          </p:nvPr>
        </p:nvSpPr>
        <p:spPr>
          <a:xfrm>
            <a:off x="457200" y="277813"/>
            <a:ext cx="8229600" cy="676275"/>
          </a:xfrm>
        </p:spPr>
        <p:txBody>
          <a:bodyPr/>
          <a:lstStyle/>
          <a:p>
            <a:pPr eaLnBrk="1" hangingPunct="1"/>
            <a:r>
              <a:rPr lang="en-GB" smtClean="0"/>
              <a:t>Free trade equilibrium</a:t>
            </a:r>
          </a:p>
        </p:txBody>
      </p:sp>
      <p:sp>
        <p:nvSpPr>
          <p:cNvPr id="13316" name="Text Box 23"/>
          <p:cNvSpPr txBox="1">
            <a:spLocks noChangeArrowheads="1"/>
          </p:cNvSpPr>
          <p:nvPr/>
        </p:nvSpPr>
        <p:spPr bwMode="auto">
          <a:xfrm>
            <a:off x="7677150" y="2212975"/>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XS</a:t>
            </a:r>
            <a:r>
              <a:rPr lang="cs-CZ" sz="1800" baseline="-25000"/>
              <a:t>F</a:t>
            </a:r>
            <a:r>
              <a:rPr lang="cs-CZ" sz="1800"/>
              <a:t> </a:t>
            </a:r>
          </a:p>
        </p:txBody>
      </p:sp>
      <p:sp>
        <p:nvSpPr>
          <p:cNvPr id="13317" name="Text Box 31"/>
          <p:cNvSpPr txBox="1">
            <a:spLocks noChangeArrowheads="1"/>
          </p:cNvSpPr>
          <p:nvPr/>
        </p:nvSpPr>
        <p:spPr bwMode="auto">
          <a:xfrm>
            <a:off x="250825" y="1773238"/>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p>
        </p:txBody>
      </p:sp>
      <p:sp>
        <p:nvSpPr>
          <p:cNvPr id="13318" name="Line 32"/>
          <p:cNvSpPr>
            <a:spLocks noChangeShapeType="1"/>
          </p:cNvSpPr>
          <p:nvPr/>
        </p:nvSpPr>
        <p:spPr bwMode="auto">
          <a:xfrm>
            <a:off x="5176838" y="1890713"/>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3319" name="Line 33"/>
          <p:cNvSpPr>
            <a:spLocks noChangeShapeType="1"/>
          </p:cNvSpPr>
          <p:nvPr/>
        </p:nvSpPr>
        <p:spPr bwMode="auto">
          <a:xfrm>
            <a:off x="5176838" y="4122738"/>
            <a:ext cx="302418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3320" name="Line 34"/>
          <p:cNvSpPr>
            <a:spLocks noChangeShapeType="1"/>
          </p:cNvSpPr>
          <p:nvPr/>
        </p:nvSpPr>
        <p:spPr bwMode="auto">
          <a:xfrm rot="5400000" flipV="1">
            <a:off x="6231731" y="1035844"/>
            <a:ext cx="974725" cy="3087688"/>
          </a:xfrm>
          <a:prstGeom prst="line">
            <a:avLst/>
          </a:prstGeom>
          <a:noFill/>
          <a:ln w="31750">
            <a:solidFill>
              <a:srgbClr val="0000F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3321" name="Text Box 35"/>
          <p:cNvSpPr txBox="1">
            <a:spLocks noChangeArrowheads="1"/>
          </p:cNvSpPr>
          <p:nvPr/>
        </p:nvSpPr>
        <p:spPr bwMode="auto">
          <a:xfrm>
            <a:off x="7916863" y="3019425"/>
            <a:ext cx="7921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MD</a:t>
            </a:r>
            <a:r>
              <a:rPr lang="cs-CZ" sz="1800" baseline="-25000"/>
              <a:t>H</a:t>
            </a:r>
            <a:endParaRPr lang="cs-CZ" sz="1800"/>
          </a:p>
        </p:txBody>
      </p:sp>
      <p:sp>
        <p:nvSpPr>
          <p:cNvPr id="13322" name="Text Box 36"/>
          <p:cNvSpPr txBox="1">
            <a:spLocks noChangeArrowheads="1"/>
          </p:cNvSpPr>
          <p:nvPr/>
        </p:nvSpPr>
        <p:spPr bwMode="auto">
          <a:xfrm>
            <a:off x="4730750" y="1785938"/>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p>
        </p:txBody>
      </p:sp>
      <p:sp>
        <p:nvSpPr>
          <p:cNvPr id="13323" name="Text Box 37"/>
          <p:cNvSpPr txBox="1">
            <a:spLocks noChangeArrowheads="1"/>
          </p:cNvSpPr>
          <p:nvPr/>
        </p:nvSpPr>
        <p:spPr bwMode="auto">
          <a:xfrm>
            <a:off x="541338" y="952500"/>
            <a:ext cx="7416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marL="342900" indent="-342900"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en-GB"/>
              <a:t>Foreign economy (F)	           	           Home economy (H)</a:t>
            </a:r>
          </a:p>
        </p:txBody>
      </p:sp>
      <p:sp>
        <p:nvSpPr>
          <p:cNvPr id="13324" name="Line 38"/>
          <p:cNvSpPr>
            <a:spLocks noChangeShapeType="1"/>
          </p:cNvSpPr>
          <p:nvPr/>
        </p:nvSpPr>
        <p:spPr bwMode="auto">
          <a:xfrm flipV="1">
            <a:off x="684213" y="2714625"/>
            <a:ext cx="6480175" cy="14288"/>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3325" name="Text Box 39"/>
          <p:cNvSpPr txBox="1">
            <a:spLocks noChangeArrowheads="1"/>
          </p:cNvSpPr>
          <p:nvPr/>
        </p:nvSpPr>
        <p:spPr bwMode="auto">
          <a:xfrm>
            <a:off x="2489200" y="4065588"/>
            <a:ext cx="768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a:t>
            </a:r>
            <a:r>
              <a:rPr lang="cs-CZ" sz="1800" baseline="-25000"/>
              <a:t>FT</a:t>
            </a:r>
            <a:endParaRPr lang="cs-CZ" sz="1800"/>
          </a:p>
        </p:txBody>
      </p:sp>
      <p:sp>
        <p:nvSpPr>
          <p:cNvPr id="13326" name="Text Box 40"/>
          <p:cNvSpPr txBox="1">
            <a:spLocks noChangeArrowheads="1"/>
          </p:cNvSpPr>
          <p:nvPr/>
        </p:nvSpPr>
        <p:spPr bwMode="auto">
          <a:xfrm>
            <a:off x="7018338" y="4087813"/>
            <a:ext cx="8016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a:t>
            </a:r>
            <a:r>
              <a:rPr lang="cs-CZ" sz="1800" baseline="-25000"/>
              <a:t>FT</a:t>
            </a:r>
            <a:r>
              <a:rPr lang="cs-CZ" sz="1800"/>
              <a:t> </a:t>
            </a:r>
          </a:p>
        </p:txBody>
      </p:sp>
      <p:sp>
        <p:nvSpPr>
          <p:cNvPr id="13327" name="Text Box 44"/>
          <p:cNvSpPr txBox="1">
            <a:spLocks noChangeArrowheads="1"/>
          </p:cNvSpPr>
          <p:nvPr/>
        </p:nvSpPr>
        <p:spPr bwMode="auto">
          <a:xfrm>
            <a:off x="179388" y="2560638"/>
            <a:ext cx="6477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r>
              <a:rPr lang="cs-CZ" sz="1800" baseline="-25000"/>
              <a:t>FT</a:t>
            </a:r>
            <a:endParaRPr lang="cs-CZ" sz="1800"/>
          </a:p>
        </p:txBody>
      </p:sp>
      <p:sp>
        <p:nvSpPr>
          <p:cNvPr id="13328" name="Line 45"/>
          <p:cNvSpPr>
            <a:spLocks noChangeShapeType="1"/>
          </p:cNvSpPr>
          <p:nvPr/>
        </p:nvSpPr>
        <p:spPr bwMode="auto">
          <a:xfrm flipV="1">
            <a:off x="5159375" y="2516188"/>
            <a:ext cx="2679700" cy="774700"/>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3329" name="Line 46"/>
          <p:cNvSpPr>
            <a:spLocks noChangeShapeType="1"/>
          </p:cNvSpPr>
          <p:nvPr/>
        </p:nvSpPr>
        <p:spPr bwMode="auto">
          <a:xfrm rot="5400000" flipH="1" flipV="1">
            <a:off x="6478587" y="3408363"/>
            <a:ext cx="1393825" cy="12700"/>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3330" name="Text Box 48"/>
          <p:cNvSpPr txBox="1">
            <a:spLocks noChangeArrowheads="1"/>
          </p:cNvSpPr>
          <p:nvPr/>
        </p:nvSpPr>
        <p:spPr bwMode="auto">
          <a:xfrm>
            <a:off x="7067550" y="1392238"/>
            <a:ext cx="9255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XS</a:t>
            </a:r>
            <a:r>
              <a:rPr lang="cs-CZ" sz="1800" baseline="-25000"/>
              <a:t>H</a:t>
            </a:r>
            <a:endParaRPr lang="cs-CZ" sz="1800"/>
          </a:p>
        </p:txBody>
      </p:sp>
      <p:sp>
        <p:nvSpPr>
          <p:cNvPr id="13331" name="Line 52"/>
          <p:cNvSpPr>
            <a:spLocks noChangeShapeType="1"/>
          </p:cNvSpPr>
          <p:nvPr/>
        </p:nvSpPr>
        <p:spPr bwMode="auto">
          <a:xfrm>
            <a:off x="663575" y="1878013"/>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3332" name="Line 53"/>
          <p:cNvSpPr>
            <a:spLocks noChangeShapeType="1"/>
          </p:cNvSpPr>
          <p:nvPr/>
        </p:nvSpPr>
        <p:spPr bwMode="auto">
          <a:xfrm>
            <a:off x="663575" y="4110038"/>
            <a:ext cx="30241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3333" name="Line 55"/>
          <p:cNvSpPr>
            <a:spLocks noChangeShapeType="1"/>
          </p:cNvSpPr>
          <p:nvPr/>
        </p:nvSpPr>
        <p:spPr bwMode="auto">
          <a:xfrm rot="5400000" flipH="1" flipV="1">
            <a:off x="1965325" y="3395663"/>
            <a:ext cx="1393825" cy="12700"/>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3334" name="Text Box 58"/>
          <p:cNvSpPr txBox="1">
            <a:spLocks noChangeArrowheads="1"/>
          </p:cNvSpPr>
          <p:nvPr/>
        </p:nvSpPr>
        <p:spPr bwMode="auto">
          <a:xfrm>
            <a:off x="3305175" y="2328863"/>
            <a:ext cx="6762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XS</a:t>
            </a:r>
            <a:r>
              <a:rPr lang="cs-CZ" sz="1800" baseline="-25000"/>
              <a:t>F</a:t>
            </a:r>
            <a:endParaRPr lang="cs-CZ" sz="1800"/>
          </a:p>
        </p:txBody>
      </p:sp>
      <p:sp>
        <p:nvSpPr>
          <p:cNvPr id="13335" name="Line 60"/>
          <p:cNvSpPr>
            <a:spLocks noChangeShapeType="1"/>
          </p:cNvSpPr>
          <p:nvPr/>
        </p:nvSpPr>
        <p:spPr bwMode="auto">
          <a:xfrm rot="-5400000" flipH="1" flipV="1">
            <a:off x="5852319" y="859631"/>
            <a:ext cx="590550" cy="1868488"/>
          </a:xfrm>
          <a:prstGeom prst="line">
            <a:avLst/>
          </a:prstGeom>
          <a:noFill/>
          <a:ln w="31750">
            <a:solidFill>
              <a:srgbClr val="0000FF"/>
            </a:solidFill>
            <a:prstDash val="lgDash"/>
            <a:round/>
            <a:headEnd/>
            <a:tailEnd/>
          </a:ln>
          <a:extLst>
            <a:ext uri="{909E8E84-426E-40DD-AFC4-6F175D3DCCD1}">
              <a14:hiddenFill xmlns:a14="http://schemas.microsoft.com/office/drawing/2010/main">
                <a:noFill/>
              </a14:hiddenFill>
            </a:ext>
          </a:extLst>
        </p:spPr>
        <p:txBody>
          <a:bodyPr/>
          <a:lstStyle/>
          <a:p>
            <a:endParaRPr lang="cs-CZ"/>
          </a:p>
        </p:txBody>
      </p:sp>
      <p:sp>
        <p:nvSpPr>
          <p:cNvPr id="13336" name="Line 61"/>
          <p:cNvSpPr>
            <a:spLocks noChangeShapeType="1"/>
          </p:cNvSpPr>
          <p:nvPr/>
        </p:nvSpPr>
        <p:spPr bwMode="auto">
          <a:xfrm flipV="1">
            <a:off x="663575" y="2516188"/>
            <a:ext cx="2679700" cy="774700"/>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3337" name="Line 62"/>
          <p:cNvSpPr>
            <a:spLocks noChangeShapeType="1"/>
          </p:cNvSpPr>
          <p:nvPr/>
        </p:nvSpPr>
        <p:spPr bwMode="auto">
          <a:xfrm flipH="1" flipV="1">
            <a:off x="688975" y="3303588"/>
            <a:ext cx="1766888" cy="496887"/>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3338" name="Text Box 63"/>
          <p:cNvSpPr txBox="1">
            <a:spLocks noChangeArrowheads="1"/>
          </p:cNvSpPr>
          <p:nvPr/>
        </p:nvSpPr>
        <p:spPr bwMode="auto">
          <a:xfrm>
            <a:off x="2052638" y="3381375"/>
            <a:ext cx="7921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MD</a:t>
            </a:r>
            <a:r>
              <a:rPr lang="cs-CZ" sz="1800" baseline="-25000"/>
              <a:t>F</a:t>
            </a:r>
            <a:endParaRPr lang="cs-CZ" sz="1800"/>
          </a:p>
        </p:txBody>
      </p:sp>
      <p:sp>
        <p:nvSpPr>
          <p:cNvPr id="13339" name="Line 64"/>
          <p:cNvSpPr>
            <a:spLocks noChangeShapeType="1"/>
          </p:cNvSpPr>
          <p:nvPr/>
        </p:nvSpPr>
        <p:spPr bwMode="auto">
          <a:xfrm flipH="1" flipV="1">
            <a:off x="5184775" y="3303588"/>
            <a:ext cx="1766888" cy="496887"/>
          </a:xfrm>
          <a:prstGeom prst="line">
            <a:avLst/>
          </a:prstGeom>
          <a:noFill/>
          <a:ln w="31750">
            <a:solidFill>
              <a:schemeClr val="folHlink"/>
            </a:solidFill>
            <a:prstDash val="lgDash"/>
            <a:round/>
            <a:headEnd/>
            <a:tailEnd/>
          </a:ln>
          <a:extLst>
            <a:ext uri="{909E8E84-426E-40DD-AFC4-6F175D3DCCD1}">
              <a14:hiddenFill xmlns:a14="http://schemas.microsoft.com/office/drawing/2010/main">
                <a:noFill/>
              </a14:hiddenFill>
            </a:ext>
          </a:extLst>
        </p:spPr>
        <p:txBody>
          <a:bodyPr/>
          <a:lstStyle/>
          <a:p>
            <a:endParaRPr lang="cs-CZ"/>
          </a:p>
        </p:txBody>
      </p:sp>
      <p:sp>
        <p:nvSpPr>
          <p:cNvPr id="13340" name="Text Box 65"/>
          <p:cNvSpPr txBox="1">
            <a:spLocks noChangeArrowheads="1"/>
          </p:cNvSpPr>
          <p:nvPr/>
        </p:nvSpPr>
        <p:spPr bwMode="auto">
          <a:xfrm>
            <a:off x="6535738" y="3381375"/>
            <a:ext cx="7921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MD</a:t>
            </a:r>
            <a:r>
              <a:rPr lang="cs-CZ" sz="1800" baseline="-25000"/>
              <a:t>F</a:t>
            </a:r>
            <a:endParaRPr lang="cs-CZ" sz="1800"/>
          </a:p>
        </p:txBody>
      </p:sp>
      <p:graphicFrame>
        <p:nvGraphicFramePr>
          <p:cNvPr id="13341" name="Object 67"/>
          <p:cNvGraphicFramePr>
            <a:graphicFrameLocks noChangeAspect="1"/>
          </p:cNvGraphicFramePr>
          <p:nvPr/>
        </p:nvGraphicFramePr>
        <p:xfrm>
          <a:off x="4521200" y="3333750"/>
          <a:ext cx="101600" cy="190500"/>
        </p:xfrm>
        <a:graphic>
          <a:graphicData uri="http://schemas.openxmlformats.org/presentationml/2006/ole">
            <mc:AlternateContent xmlns:mc="http://schemas.openxmlformats.org/markup-compatibility/2006">
              <mc:Choice xmlns:v="urn:schemas-microsoft-com:vml" Requires="v">
                <p:oleObj spid="_x0000_s13371" name="Rovnice" r:id="rId4" imgW="101556" imgH="190417" progId="Equation.3">
                  <p:embed/>
                </p:oleObj>
              </mc:Choice>
              <mc:Fallback>
                <p:oleObj name="Rovnice" r:id="rId4" imgW="101556" imgH="190417" progId="Equation.3">
                  <p:embed/>
                  <p:pic>
                    <p:nvPicPr>
                      <p:cNvPr id="0" name="Object 6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21200" y="3333750"/>
                        <a:ext cx="101600" cy="190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342" name="Text Box 40"/>
          <p:cNvSpPr>
            <a:spLocks noChangeArrowheads="1"/>
          </p:cNvSpPr>
          <p:nvPr/>
        </p:nvSpPr>
        <p:spPr bwMode="auto">
          <a:xfrm>
            <a:off x="652463" y="4994275"/>
            <a:ext cx="8034337"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gn="l">
              <a:lnSpc>
                <a:spcPct val="80000"/>
              </a:lnSpc>
              <a:spcBef>
                <a:spcPct val="20000"/>
              </a:spcBef>
              <a:buClr>
                <a:srgbClr val="00FFFF"/>
              </a:buClr>
              <a:buSzPct val="65000"/>
              <a:buFont typeface="Wingdings" pitchFamily="2" charset="2"/>
              <a:buChar char="n"/>
            </a:pPr>
            <a:r>
              <a:rPr lang="en-GB" sz="2200"/>
              <a:t>Free trade equilibrium price P</a:t>
            </a:r>
            <a:r>
              <a:rPr lang="en-GB" sz="2200" baseline="-25000"/>
              <a:t>FT</a:t>
            </a:r>
            <a:r>
              <a:rPr lang="en-GB" sz="2200"/>
              <a:t> makes domestic import demand MD</a:t>
            </a:r>
            <a:r>
              <a:rPr lang="en-GB" sz="2200" baseline="-25000"/>
              <a:t>H</a:t>
            </a:r>
            <a:r>
              <a:rPr lang="en-GB" sz="2200"/>
              <a:t> equal to foreign export supply XS</a:t>
            </a:r>
            <a:r>
              <a:rPr lang="en-GB" sz="2200" baseline="-25000"/>
              <a:t>F</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Zástupný symbol pro číslo snímku 5"/>
          <p:cNvSpPr>
            <a:spLocks noGrp="1"/>
          </p:cNvSpPr>
          <p:nvPr>
            <p:ph type="sldNum" sz="quarter" idx="12"/>
          </p:nvPr>
        </p:nvSpPr>
        <p:spPr/>
        <p:txBody>
          <a:bodyPr/>
          <a:lstStyle/>
          <a:p>
            <a:pPr>
              <a:defRPr/>
            </a:pPr>
            <a:fld id="{D951CC91-BC40-4335-A406-4AB56294AEF4}" type="slidenum">
              <a:rPr lang="cs-CZ" altLang="en-US"/>
              <a:pPr>
                <a:defRPr/>
              </a:pPr>
              <a:t>12</a:t>
            </a:fld>
            <a:endParaRPr lang="cs-CZ" altLang="en-US"/>
          </a:p>
        </p:txBody>
      </p:sp>
      <p:sp>
        <p:nvSpPr>
          <p:cNvPr id="14339" name="Rectangle 2"/>
          <p:cNvSpPr>
            <a:spLocks noGrp="1" noChangeArrowheads="1"/>
          </p:cNvSpPr>
          <p:nvPr>
            <p:ph type="title"/>
          </p:nvPr>
        </p:nvSpPr>
        <p:spPr>
          <a:xfrm>
            <a:off x="457200" y="277813"/>
            <a:ext cx="8229600" cy="646112"/>
          </a:xfrm>
        </p:spPr>
        <p:txBody>
          <a:bodyPr/>
          <a:lstStyle/>
          <a:p>
            <a:pPr eaLnBrk="1" hangingPunct="1"/>
            <a:r>
              <a:rPr lang="en-GB" smtClean="0"/>
              <a:t>Impact of tariff – price and quantity effects</a:t>
            </a:r>
          </a:p>
        </p:txBody>
      </p:sp>
      <p:sp>
        <p:nvSpPr>
          <p:cNvPr id="14340" name="AutoShape 4"/>
          <p:cNvSpPr>
            <a:spLocks/>
          </p:cNvSpPr>
          <p:nvPr/>
        </p:nvSpPr>
        <p:spPr bwMode="auto">
          <a:xfrm flipH="1" flipV="1">
            <a:off x="690563" y="2389188"/>
            <a:ext cx="215900" cy="576262"/>
          </a:xfrm>
          <a:prstGeom prst="leftBrace">
            <a:avLst>
              <a:gd name="adj1" fmla="val 22243"/>
              <a:gd name="adj2" fmla="val 50139"/>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4341" name="Text Box 5"/>
          <p:cNvSpPr txBox="1">
            <a:spLocks noChangeArrowheads="1"/>
          </p:cNvSpPr>
          <p:nvPr/>
        </p:nvSpPr>
        <p:spPr bwMode="auto">
          <a:xfrm>
            <a:off x="788988" y="2478088"/>
            <a:ext cx="503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T</a:t>
            </a:r>
          </a:p>
        </p:txBody>
      </p:sp>
      <p:sp>
        <p:nvSpPr>
          <p:cNvPr id="14342" name="Line 7"/>
          <p:cNvSpPr>
            <a:spLocks noChangeShapeType="1"/>
          </p:cNvSpPr>
          <p:nvPr/>
        </p:nvSpPr>
        <p:spPr bwMode="auto">
          <a:xfrm>
            <a:off x="5176838" y="1598613"/>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4343" name="Line 8"/>
          <p:cNvSpPr>
            <a:spLocks noChangeShapeType="1"/>
          </p:cNvSpPr>
          <p:nvPr/>
        </p:nvSpPr>
        <p:spPr bwMode="auto">
          <a:xfrm>
            <a:off x="5176838" y="3830638"/>
            <a:ext cx="302418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4344" name="Line 9"/>
          <p:cNvSpPr>
            <a:spLocks noChangeShapeType="1"/>
          </p:cNvSpPr>
          <p:nvPr/>
        </p:nvSpPr>
        <p:spPr bwMode="auto">
          <a:xfrm rot="5400000" flipV="1">
            <a:off x="6231731" y="731044"/>
            <a:ext cx="974725" cy="3087688"/>
          </a:xfrm>
          <a:prstGeom prst="line">
            <a:avLst/>
          </a:prstGeom>
          <a:noFill/>
          <a:ln w="31750">
            <a:solidFill>
              <a:srgbClr val="0000F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4345" name="Text Box 10"/>
          <p:cNvSpPr txBox="1">
            <a:spLocks noChangeArrowheads="1"/>
          </p:cNvSpPr>
          <p:nvPr/>
        </p:nvSpPr>
        <p:spPr bwMode="auto">
          <a:xfrm>
            <a:off x="7827963" y="2689225"/>
            <a:ext cx="7921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MD</a:t>
            </a:r>
            <a:r>
              <a:rPr lang="cs-CZ" sz="1800" baseline="-25000"/>
              <a:t>H</a:t>
            </a:r>
            <a:endParaRPr lang="cs-CZ" sz="1800"/>
          </a:p>
        </p:txBody>
      </p:sp>
      <p:sp>
        <p:nvSpPr>
          <p:cNvPr id="14346" name="Text Box 12"/>
          <p:cNvSpPr txBox="1">
            <a:spLocks noChangeArrowheads="1"/>
          </p:cNvSpPr>
          <p:nvPr/>
        </p:nvSpPr>
        <p:spPr bwMode="auto">
          <a:xfrm>
            <a:off x="541338" y="952500"/>
            <a:ext cx="7416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marL="342900" indent="-342900"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en-GB"/>
              <a:t>Foreign economy (F)	        	</a:t>
            </a:r>
            <a:r>
              <a:rPr lang="cs-CZ"/>
              <a:t>	</a:t>
            </a:r>
            <a:r>
              <a:rPr lang="en-GB"/>
              <a:t>Home economy (H)</a:t>
            </a:r>
          </a:p>
        </p:txBody>
      </p:sp>
      <p:sp>
        <p:nvSpPr>
          <p:cNvPr id="14347" name="Line 13"/>
          <p:cNvSpPr>
            <a:spLocks noChangeShapeType="1"/>
          </p:cNvSpPr>
          <p:nvPr/>
        </p:nvSpPr>
        <p:spPr bwMode="auto">
          <a:xfrm flipV="1">
            <a:off x="684213" y="2422525"/>
            <a:ext cx="6480175" cy="14288"/>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4348" name="Text Box 14"/>
          <p:cNvSpPr txBox="1">
            <a:spLocks noChangeArrowheads="1"/>
          </p:cNvSpPr>
          <p:nvPr/>
        </p:nvSpPr>
        <p:spPr bwMode="auto">
          <a:xfrm>
            <a:off x="2489200" y="3773488"/>
            <a:ext cx="768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a:t>
            </a:r>
            <a:r>
              <a:rPr lang="cs-CZ" sz="1800" baseline="-25000"/>
              <a:t>FT</a:t>
            </a:r>
            <a:endParaRPr lang="cs-CZ" sz="1800"/>
          </a:p>
        </p:txBody>
      </p:sp>
      <p:sp>
        <p:nvSpPr>
          <p:cNvPr id="14349" name="Text Box 15"/>
          <p:cNvSpPr txBox="1">
            <a:spLocks noChangeArrowheads="1"/>
          </p:cNvSpPr>
          <p:nvPr/>
        </p:nvSpPr>
        <p:spPr bwMode="auto">
          <a:xfrm>
            <a:off x="7018338" y="3795713"/>
            <a:ext cx="8016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a:t>
            </a:r>
            <a:r>
              <a:rPr lang="cs-CZ" sz="1800" baseline="-25000"/>
              <a:t>FT</a:t>
            </a:r>
            <a:r>
              <a:rPr lang="cs-CZ" sz="1800"/>
              <a:t> </a:t>
            </a:r>
          </a:p>
        </p:txBody>
      </p:sp>
      <p:sp>
        <p:nvSpPr>
          <p:cNvPr id="14350" name="Line 16"/>
          <p:cNvSpPr>
            <a:spLocks noChangeShapeType="1"/>
          </p:cNvSpPr>
          <p:nvPr/>
        </p:nvSpPr>
        <p:spPr bwMode="auto">
          <a:xfrm>
            <a:off x="658813" y="2087563"/>
            <a:ext cx="5497512" cy="14287"/>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4351" name="Text Box 17"/>
          <p:cNvSpPr txBox="1">
            <a:spLocks noChangeArrowheads="1"/>
          </p:cNvSpPr>
          <p:nvPr/>
        </p:nvSpPr>
        <p:spPr bwMode="auto">
          <a:xfrm>
            <a:off x="1477963" y="3787775"/>
            <a:ext cx="6016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a:t>
            </a:r>
            <a:r>
              <a:rPr lang="cs-CZ" sz="1800" baseline="-25000"/>
              <a:t>T</a:t>
            </a:r>
            <a:endParaRPr lang="cs-CZ" sz="1800"/>
          </a:p>
        </p:txBody>
      </p:sp>
      <p:sp>
        <p:nvSpPr>
          <p:cNvPr id="14352" name="Text Box 19"/>
          <p:cNvSpPr txBox="1">
            <a:spLocks noChangeArrowheads="1"/>
          </p:cNvSpPr>
          <p:nvPr/>
        </p:nvSpPr>
        <p:spPr bwMode="auto">
          <a:xfrm>
            <a:off x="179388" y="2268538"/>
            <a:ext cx="6477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r>
              <a:rPr lang="cs-CZ" sz="1800" baseline="-25000"/>
              <a:t>FT</a:t>
            </a:r>
            <a:endParaRPr lang="cs-CZ" sz="1800"/>
          </a:p>
        </p:txBody>
      </p:sp>
      <p:sp>
        <p:nvSpPr>
          <p:cNvPr id="14353" name="Line 20"/>
          <p:cNvSpPr>
            <a:spLocks noChangeShapeType="1"/>
          </p:cNvSpPr>
          <p:nvPr/>
        </p:nvSpPr>
        <p:spPr bwMode="auto">
          <a:xfrm flipV="1">
            <a:off x="5159375" y="2224088"/>
            <a:ext cx="2679700" cy="774700"/>
          </a:xfrm>
          <a:prstGeom prst="line">
            <a:avLst/>
          </a:prstGeom>
          <a:noFill/>
          <a:ln w="31750">
            <a:solidFill>
              <a:schemeClr val="folHlink"/>
            </a:solidFill>
            <a:prstDash val="solid"/>
            <a:round/>
            <a:headEnd/>
            <a:tailEnd/>
          </a:ln>
          <a:extLst>
            <a:ext uri="{909E8E84-426E-40DD-AFC4-6F175D3DCCD1}">
              <a14:hiddenFill xmlns:a14="http://schemas.microsoft.com/office/drawing/2010/main">
                <a:noFill/>
              </a14:hiddenFill>
            </a:ext>
          </a:extLst>
        </p:spPr>
        <p:txBody>
          <a:bodyPr/>
          <a:lstStyle/>
          <a:p>
            <a:endParaRPr lang="cs-CZ"/>
          </a:p>
        </p:txBody>
      </p:sp>
      <p:sp>
        <p:nvSpPr>
          <p:cNvPr id="14354" name="Line 21"/>
          <p:cNvSpPr>
            <a:spLocks noChangeShapeType="1"/>
          </p:cNvSpPr>
          <p:nvPr/>
        </p:nvSpPr>
        <p:spPr bwMode="auto">
          <a:xfrm rot="5400000" flipH="1" flipV="1">
            <a:off x="6478587" y="3116263"/>
            <a:ext cx="1393825" cy="12700"/>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4355" name="Line 22"/>
          <p:cNvSpPr>
            <a:spLocks noChangeShapeType="1"/>
          </p:cNvSpPr>
          <p:nvPr/>
        </p:nvSpPr>
        <p:spPr bwMode="auto">
          <a:xfrm flipV="1">
            <a:off x="5175250" y="1638300"/>
            <a:ext cx="2624138" cy="733425"/>
          </a:xfrm>
          <a:prstGeom prst="line">
            <a:avLst/>
          </a:prstGeom>
          <a:noFill/>
          <a:ln w="31750">
            <a:solidFill>
              <a:srgbClr val="C00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4356" name="Text Box 23"/>
          <p:cNvSpPr txBox="1">
            <a:spLocks noChangeArrowheads="1"/>
          </p:cNvSpPr>
          <p:nvPr/>
        </p:nvSpPr>
        <p:spPr bwMode="auto">
          <a:xfrm>
            <a:off x="2873375" y="1662113"/>
            <a:ext cx="10509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XS</a:t>
            </a:r>
            <a:r>
              <a:rPr lang="cs-CZ" sz="1800" baseline="-25000"/>
              <a:t>F</a:t>
            </a:r>
            <a:r>
              <a:rPr lang="cs-CZ" sz="1800"/>
              <a:t>+T</a:t>
            </a:r>
          </a:p>
        </p:txBody>
      </p:sp>
      <p:sp>
        <p:nvSpPr>
          <p:cNvPr id="14357" name="Text Box 24"/>
          <p:cNvSpPr txBox="1">
            <a:spLocks noChangeArrowheads="1"/>
          </p:cNvSpPr>
          <p:nvPr/>
        </p:nvSpPr>
        <p:spPr bwMode="auto">
          <a:xfrm>
            <a:off x="7818438" y="2049463"/>
            <a:ext cx="9255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XS</a:t>
            </a:r>
            <a:r>
              <a:rPr lang="cs-CZ" sz="1800" baseline="-25000"/>
              <a:t>F</a:t>
            </a:r>
            <a:endParaRPr lang="cs-CZ" sz="1800"/>
          </a:p>
        </p:txBody>
      </p:sp>
      <p:sp>
        <p:nvSpPr>
          <p:cNvPr id="14358" name="Line 25"/>
          <p:cNvSpPr>
            <a:spLocks noChangeShapeType="1"/>
          </p:cNvSpPr>
          <p:nvPr/>
        </p:nvSpPr>
        <p:spPr bwMode="auto">
          <a:xfrm rot="16200000" flipV="1">
            <a:off x="5307807" y="2963069"/>
            <a:ext cx="1684337" cy="158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4359" name="Text Box 26"/>
          <p:cNvSpPr txBox="1">
            <a:spLocks noChangeArrowheads="1"/>
          </p:cNvSpPr>
          <p:nvPr/>
        </p:nvSpPr>
        <p:spPr bwMode="auto">
          <a:xfrm>
            <a:off x="5991225" y="3790950"/>
            <a:ext cx="8159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a:t>
            </a:r>
            <a:r>
              <a:rPr lang="cs-CZ" sz="1800" baseline="-25000"/>
              <a:t>T</a:t>
            </a:r>
            <a:endParaRPr lang="cs-CZ" sz="1800"/>
          </a:p>
        </p:txBody>
      </p:sp>
      <p:sp>
        <p:nvSpPr>
          <p:cNvPr id="14360" name="Line 27"/>
          <p:cNvSpPr>
            <a:spLocks noChangeShapeType="1"/>
          </p:cNvSpPr>
          <p:nvPr/>
        </p:nvSpPr>
        <p:spPr bwMode="auto">
          <a:xfrm>
            <a:off x="663575" y="1585913"/>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4361" name="Line 28"/>
          <p:cNvSpPr>
            <a:spLocks noChangeShapeType="1"/>
          </p:cNvSpPr>
          <p:nvPr/>
        </p:nvSpPr>
        <p:spPr bwMode="auto">
          <a:xfrm>
            <a:off x="663575" y="3817938"/>
            <a:ext cx="30241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4362" name="Line 29"/>
          <p:cNvSpPr>
            <a:spLocks noChangeShapeType="1"/>
          </p:cNvSpPr>
          <p:nvPr/>
        </p:nvSpPr>
        <p:spPr bwMode="auto">
          <a:xfrm flipV="1">
            <a:off x="676275" y="2209800"/>
            <a:ext cx="2693988" cy="776288"/>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4363" name="Line 30"/>
          <p:cNvSpPr>
            <a:spLocks noChangeShapeType="1"/>
          </p:cNvSpPr>
          <p:nvPr/>
        </p:nvSpPr>
        <p:spPr bwMode="auto">
          <a:xfrm rot="5400000" flipH="1" flipV="1">
            <a:off x="1965325" y="3103563"/>
            <a:ext cx="1393825" cy="12700"/>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4364" name="Line 31"/>
          <p:cNvSpPr>
            <a:spLocks noChangeShapeType="1"/>
          </p:cNvSpPr>
          <p:nvPr/>
        </p:nvSpPr>
        <p:spPr bwMode="auto">
          <a:xfrm flipV="1">
            <a:off x="661988" y="1625600"/>
            <a:ext cx="2624137" cy="733425"/>
          </a:xfrm>
          <a:prstGeom prst="line">
            <a:avLst/>
          </a:prstGeom>
          <a:noFill/>
          <a:ln w="31750">
            <a:solidFill>
              <a:srgbClr val="C00000"/>
            </a:solidFill>
            <a:prstDash val="solid"/>
            <a:round/>
            <a:headEnd/>
            <a:tailEnd/>
          </a:ln>
          <a:extLst>
            <a:ext uri="{909E8E84-426E-40DD-AFC4-6F175D3DCCD1}">
              <a14:hiddenFill xmlns:a14="http://schemas.microsoft.com/office/drawing/2010/main">
                <a:noFill/>
              </a14:hiddenFill>
            </a:ext>
          </a:extLst>
        </p:spPr>
        <p:txBody>
          <a:bodyPr/>
          <a:lstStyle/>
          <a:p>
            <a:endParaRPr lang="cs-CZ"/>
          </a:p>
        </p:txBody>
      </p:sp>
      <p:sp>
        <p:nvSpPr>
          <p:cNvPr id="14365" name="Text Box 33"/>
          <p:cNvSpPr txBox="1">
            <a:spLocks noChangeArrowheads="1"/>
          </p:cNvSpPr>
          <p:nvPr/>
        </p:nvSpPr>
        <p:spPr bwMode="auto">
          <a:xfrm>
            <a:off x="3305175" y="2036763"/>
            <a:ext cx="6762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XS</a:t>
            </a:r>
            <a:r>
              <a:rPr lang="cs-CZ" sz="1800" baseline="-25000"/>
              <a:t>F</a:t>
            </a:r>
            <a:endParaRPr lang="cs-CZ" sz="1800"/>
          </a:p>
        </p:txBody>
      </p:sp>
      <p:sp>
        <p:nvSpPr>
          <p:cNvPr id="14366" name="Line 34"/>
          <p:cNvSpPr>
            <a:spLocks noChangeShapeType="1"/>
          </p:cNvSpPr>
          <p:nvPr/>
        </p:nvSpPr>
        <p:spPr bwMode="auto">
          <a:xfrm rot="16200000" flipV="1">
            <a:off x="794544" y="2950369"/>
            <a:ext cx="1684337" cy="158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4367" name="Text Box 35"/>
          <p:cNvSpPr>
            <a:spLocks noGrp="1" noChangeArrowheads="1"/>
          </p:cNvSpPr>
          <p:nvPr>
            <p:ph type="body" idx="1"/>
          </p:nvPr>
        </p:nvSpPr>
        <p:spPr>
          <a:xfrm>
            <a:off x="457200" y="4268788"/>
            <a:ext cx="8229600" cy="1925637"/>
          </a:xfrm>
          <a:noFill/>
        </p:spPr>
        <p:txBody>
          <a:bodyPr/>
          <a:lstStyle/>
          <a:p>
            <a:pPr eaLnBrk="1" hangingPunct="1">
              <a:lnSpc>
                <a:spcPct val="80000"/>
              </a:lnSpc>
            </a:pPr>
            <a:r>
              <a:rPr lang="en-GB" sz="2100" dirty="0" smtClean="0"/>
              <a:t>Tariff T (specific)</a:t>
            </a:r>
            <a:r>
              <a:rPr lang="cs-CZ" sz="2100" dirty="0" smtClean="0"/>
              <a:t> </a:t>
            </a:r>
            <a:r>
              <a:rPr lang="en-GB" sz="2100" dirty="0" smtClean="0"/>
              <a:t>shifts foreign export supply by same amount</a:t>
            </a:r>
          </a:p>
          <a:p>
            <a:pPr eaLnBrk="1" hangingPunct="1">
              <a:lnSpc>
                <a:spcPct val="80000"/>
              </a:lnSpc>
            </a:pPr>
            <a:r>
              <a:rPr lang="en-GB" sz="2100" dirty="0" smtClean="0"/>
              <a:t>Properties of new equilibrium (after levying T)</a:t>
            </a:r>
          </a:p>
          <a:p>
            <a:pPr lvl="1" eaLnBrk="1" hangingPunct="1">
              <a:lnSpc>
                <a:spcPct val="80000"/>
              </a:lnSpc>
            </a:pPr>
            <a:r>
              <a:rPr lang="en-GB" sz="2000" dirty="0" smtClean="0"/>
              <a:t>Home economy lowers imports (from M</a:t>
            </a:r>
            <a:r>
              <a:rPr lang="en-GB" sz="2000" baseline="-25000" dirty="0" smtClean="0"/>
              <a:t>FT</a:t>
            </a:r>
            <a:r>
              <a:rPr lang="en-GB" sz="2000" dirty="0" smtClean="0"/>
              <a:t> to M</a:t>
            </a:r>
            <a:r>
              <a:rPr lang="en-GB" sz="2000" baseline="-25000" dirty="0" smtClean="0"/>
              <a:t>T</a:t>
            </a:r>
            <a:r>
              <a:rPr lang="en-GB" sz="2000" dirty="0" smtClean="0"/>
              <a:t>) </a:t>
            </a:r>
          </a:p>
          <a:p>
            <a:pPr lvl="1" eaLnBrk="1" hangingPunct="1">
              <a:lnSpc>
                <a:spcPct val="80000"/>
              </a:lnSpc>
            </a:pPr>
            <a:r>
              <a:rPr lang="en-GB" sz="2000" dirty="0" smtClean="0"/>
              <a:t>Home consumers pay higher price P</a:t>
            </a:r>
            <a:r>
              <a:rPr lang="en-GB" sz="2000" baseline="-25000" dirty="0" smtClean="0"/>
              <a:t>T</a:t>
            </a:r>
            <a:r>
              <a:rPr lang="en-GB" sz="2000" dirty="0" smtClean="0"/>
              <a:t> and cut consumption</a:t>
            </a:r>
          </a:p>
          <a:p>
            <a:pPr lvl="1" eaLnBrk="1" hangingPunct="1">
              <a:lnSpc>
                <a:spcPct val="80000"/>
              </a:lnSpc>
            </a:pPr>
            <a:r>
              <a:rPr lang="en-GB" sz="2000" dirty="0" smtClean="0"/>
              <a:t>Home producers get higher price P</a:t>
            </a:r>
            <a:r>
              <a:rPr lang="en-GB" sz="2000" baseline="-25000" dirty="0" smtClean="0"/>
              <a:t>T</a:t>
            </a:r>
            <a:r>
              <a:rPr lang="en-GB" sz="2000" dirty="0" smtClean="0"/>
              <a:t> and raise production</a:t>
            </a:r>
          </a:p>
          <a:p>
            <a:pPr lvl="1" eaLnBrk="1" hangingPunct="1">
              <a:lnSpc>
                <a:spcPct val="80000"/>
              </a:lnSpc>
            </a:pPr>
            <a:r>
              <a:rPr lang="en-GB" sz="2000" dirty="0" smtClean="0"/>
              <a:t>Foreign importers get lower price P</a:t>
            </a:r>
            <a:r>
              <a:rPr lang="en-GB" sz="2000" baseline="-25000" dirty="0" smtClean="0"/>
              <a:t>X</a:t>
            </a:r>
            <a:r>
              <a:rPr lang="en-GB" sz="2000" dirty="0" smtClean="0"/>
              <a:t> and cut imports</a:t>
            </a:r>
          </a:p>
        </p:txBody>
      </p:sp>
      <p:sp>
        <p:nvSpPr>
          <p:cNvPr id="14368" name="Text Box 36"/>
          <p:cNvSpPr txBox="1">
            <a:spLocks noChangeArrowheads="1"/>
          </p:cNvSpPr>
          <p:nvPr/>
        </p:nvSpPr>
        <p:spPr bwMode="auto">
          <a:xfrm>
            <a:off x="152400" y="1870075"/>
            <a:ext cx="6477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r>
              <a:rPr lang="cs-CZ" sz="1800" baseline="-25000"/>
              <a:t>T</a:t>
            </a:r>
            <a:endParaRPr lang="cs-CZ" sz="1800"/>
          </a:p>
        </p:txBody>
      </p:sp>
      <p:sp>
        <p:nvSpPr>
          <p:cNvPr id="14369" name="Line 37"/>
          <p:cNvSpPr>
            <a:spLocks noChangeShapeType="1"/>
          </p:cNvSpPr>
          <p:nvPr/>
        </p:nvSpPr>
        <p:spPr bwMode="auto">
          <a:xfrm flipV="1">
            <a:off x="671513" y="2701925"/>
            <a:ext cx="5459412" cy="1588"/>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4370" name="Text Box 38"/>
          <p:cNvSpPr txBox="1">
            <a:spLocks noChangeArrowheads="1"/>
          </p:cNvSpPr>
          <p:nvPr/>
        </p:nvSpPr>
        <p:spPr bwMode="auto">
          <a:xfrm>
            <a:off x="241300" y="2517775"/>
            <a:ext cx="8207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P</a:t>
            </a:r>
            <a:r>
              <a:rPr lang="cs-CZ" sz="1800" baseline="-25000"/>
              <a:t>X</a:t>
            </a:r>
            <a:endParaRPr lang="cs-CZ" sz="1800"/>
          </a:p>
        </p:txBody>
      </p:sp>
      <p:sp>
        <p:nvSpPr>
          <p:cNvPr id="14371" name="Text Box 23"/>
          <p:cNvSpPr txBox="1">
            <a:spLocks noChangeArrowheads="1"/>
          </p:cNvSpPr>
          <p:nvPr/>
        </p:nvSpPr>
        <p:spPr bwMode="auto">
          <a:xfrm>
            <a:off x="7597775" y="1639888"/>
            <a:ext cx="10509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XS</a:t>
            </a:r>
            <a:r>
              <a:rPr lang="cs-CZ" sz="1800" baseline="-25000"/>
              <a:t>F</a:t>
            </a:r>
            <a:r>
              <a:rPr lang="cs-CZ" sz="1800"/>
              <a:t>+T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Zástupný symbol pro číslo snímku 5"/>
          <p:cNvSpPr>
            <a:spLocks noGrp="1"/>
          </p:cNvSpPr>
          <p:nvPr>
            <p:ph type="sldNum" sz="quarter" idx="12"/>
          </p:nvPr>
        </p:nvSpPr>
        <p:spPr/>
        <p:txBody>
          <a:bodyPr/>
          <a:lstStyle/>
          <a:p>
            <a:pPr>
              <a:defRPr/>
            </a:pPr>
            <a:fld id="{DCC271AC-33D2-45E4-8A65-CEC5B5FE0C6E}" type="slidenum">
              <a:rPr lang="cs-CZ" altLang="en-US"/>
              <a:pPr>
                <a:defRPr/>
              </a:pPr>
              <a:t>13</a:t>
            </a:fld>
            <a:endParaRPr lang="cs-CZ" altLang="en-US"/>
          </a:p>
        </p:txBody>
      </p:sp>
      <p:sp>
        <p:nvSpPr>
          <p:cNvPr id="15363" name="AutoShape 82"/>
          <p:cNvSpPr>
            <a:spLocks noChangeArrowheads="1"/>
          </p:cNvSpPr>
          <p:nvPr/>
        </p:nvSpPr>
        <p:spPr bwMode="auto">
          <a:xfrm rot="10800000" flipH="1" flipV="1">
            <a:off x="6164263" y="2133600"/>
            <a:ext cx="1047750" cy="277813"/>
          </a:xfrm>
          <a:prstGeom prst="rtTriangle">
            <a:avLst/>
          </a:prstGeom>
          <a:solidFill>
            <a:srgbClr val="C0C0C0"/>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cs-CZ"/>
          </a:p>
        </p:txBody>
      </p:sp>
      <p:sp>
        <p:nvSpPr>
          <p:cNvPr id="15364" name="Rectangle 80"/>
          <p:cNvSpPr>
            <a:spLocks noChangeArrowheads="1"/>
          </p:cNvSpPr>
          <p:nvPr/>
        </p:nvSpPr>
        <p:spPr bwMode="auto">
          <a:xfrm>
            <a:off x="5184775" y="2438400"/>
            <a:ext cx="954088" cy="266700"/>
          </a:xfrm>
          <a:prstGeom prst="rect">
            <a:avLst/>
          </a:prstGeom>
          <a:solidFill>
            <a:srgbClr val="C0C0C0"/>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cs-CZ"/>
          </a:p>
        </p:txBody>
      </p:sp>
      <p:sp>
        <p:nvSpPr>
          <p:cNvPr id="15365" name="AutoShape 78"/>
          <p:cNvSpPr>
            <a:spLocks noChangeArrowheads="1"/>
          </p:cNvSpPr>
          <p:nvPr/>
        </p:nvSpPr>
        <p:spPr bwMode="auto">
          <a:xfrm rot="10800000" flipH="1">
            <a:off x="6151563" y="2438400"/>
            <a:ext cx="1047750" cy="277813"/>
          </a:xfrm>
          <a:prstGeom prst="rtTriangle">
            <a:avLst/>
          </a:prstGeom>
          <a:solidFill>
            <a:srgbClr val="C0C0C0"/>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cs-CZ"/>
          </a:p>
        </p:txBody>
      </p:sp>
      <p:sp>
        <p:nvSpPr>
          <p:cNvPr id="15366" name="Rectangle 76"/>
          <p:cNvSpPr>
            <a:spLocks noChangeArrowheads="1"/>
          </p:cNvSpPr>
          <p:nvPr/>
        </p:nvSpPr>
        <p:spPr bwMode="auto">
          <a:xfrm>
            <a:off x="5168900" y="2106613"/>
            <a:ext cx="966788" cy="304800"/>
          </a:xfrm>
          <a:prstGeom prst="rect">
            <a:avLst/>
          </a:prstGeom>
          <a:solidFill>
            <a:srgbClr val="C0C0C0"/>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cs-CZ"/>
          </a:p>
        </p:txBody>
      </p:sp>
      <p:sp>
        <p:nvSpPr>
          <p:cNvPr id="15367" name="AutoShape 75"/>
          <p:cNvSpPr>
            <a:spLocks noChangeArrowheads="1"/>
          </p:cNvSpPr>
          <p:nvPr/>
        </p:nvSpPr>
        <p:spPr bwMode="auto">
          <a:xfrm rot="10800000" flipH="1">
            <a:off x="1655763" y="2425700"/>
            <a:ext cx="1047750" cy="277813"/>
          </a:xfrm>
          <a:prstGeom prst="rtTriangle">
            <a:avLst/>
          </a:prstGeom>
          <a:solidFill>
            <a:srgbClr val="C0C0C0"/>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cs-CZ"/>
          </a:p>
        </p:txBody>
      </p:sp>
      <p:sp>
        <p:nvSpPr>
          <p:cNvPr id="15368" name="Rectangle 74"/>
          <p:cNvSpPr>
            <a:spLocks noChangeArrowheads="1"/>
          </p:cNvSpPr>
          <p:nvPr/>
        </p:nvSpPr>
        <p:spPr bwMode="auto">
          <a:xfrm>
            <a:off x="676275" y="2438399"/>
            <a:ext cx="954088" cy="301625"/>
          </a:xfrm>
          <a:prstGeom prst="rect">
            <a:avLst/>
          </a:prstGeom>
          <a:solidFill>
            <a:srgbClr val="C0C0C0"/>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cs-CZ"/>
          </a:p>
        </p:txBody>
      </p:sp>
      <p:sp>
        <p:nvSpPr>
          <p:cNvPr id="15369" name="Rectangle 2"/>
          <p:cNvSpPr>
            <a:spLocks noGrp="1" noChangeArrowheads="1"/>
          </p:cNvSpPr>
          <p:nvPr>
            <p:ph type="title"/>
          </p:nvPr>
        </p:nvSpPr>
        <p:spPr>
          <a:xfrm>
            <a:off x="457200" y="277813"/>
            <a:ext cx="8229600" cy="601662"/>
          </a:xfrm>
        </p:spPr>
        <p:txBody>
          <a:bodyPr/>
          <a:lstStyle/>
          <a:p>
            <a:pPr eaLnBrk="1" hangingPunct="1"/>
            <a:r>
              <a:rPr lang="en-GB" smtClean="0"/>
              <a:t>Impact of tariff – welfare effects</a:t>
            </a:r>
          </a:p>
        </p:txBody>
      </p:sp>
      <p:sp>
        <p:nvSpPr>
          <p:cNvPr id="15370" name="Text Box 29"/>
          <p:cNvSpPr txBox="1">
            <a:spLocks noChangeArrowheads="1"/>
          </p:cNvSpPr>
          <p:nvPr/>
        </p:nvSpPr>
        <p:spPr bwMode="auto">
          <a:xfrm>
            <a:off x="1057275" y="2384199"/>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dirty="0"/>
              <a:t>a</a:t>
            </a:r>
          </a:p>
        </p:txBody>
      </p:sp>
      <p:sp>
        <p:nvSpPr>
          <p:cNvPr id="15371" name="Text Box 30"/>
          <p:cNvSpPr txBox="1">
            <a:spLocks noChangeArrowheads="1"/>
          </p:cNvSpPr>
          <p:nvPr/>
        </p:nvSpPr>
        <p:spPr bwMode="auto">
          <a:xfrm>
            <a:off x="1508125" y="2373313"/>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b</a:t>
            </a:r>
          </a:p>
        </p:txBody>
      </p:sp>
      <p:sp>
        <p:nvSpPr>
          <p:cNvPr id="15372" name="AutoShape 42"/>
          <p:cNvSpPr>
            <a:spLocks/>
          </p:cNvSpPr>
          <p:nvPr/>
        </p:nvSpPr>
        <p:spPr bwMode="auto">
          <a:xfrm flipH="1" flipV="1">
            <a:off x="690563" y="2389188"/>
            <a:ext cx="215900" cy="576262"/>
          </a:xfrm>
          <a:prstGeom prst="leftBrace">
            <a:avLst>
              <a:gd name="adj1" fmla="val 22243"/>
              <a:gd name="adj2" fmla="val 50139"/>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5373" name="Text Box 43"/>
          <p:cNvSpPr txBox="1">
            <a:spLocks noChangeArrowheads="1"/>
          </p:cNvSpPr>
          <p:nvPr/>
        </p:nvSpPr>
        <p:spPr bwMode="auto">
          <a:xfrm>
            <a:off x="788988" y="2478088"/>
            <a:ext cx="503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T</a:t>
            </a:r>
          </a:p>
        </p:txBody>
      </p:sp>
      <p:sp>
        <p:nvSpPr>
          <p:cNvPr id="15374" name="Line 45"/>
          <p:cNvSpPr>
            <a:spLocks noChangeShapeType="1"/>
          </p:cNvSpPr>
          <p:nvPr/>
        </p:nvSpPr>
        <p:spPr bwMode="auto">
          <a:xfrm>
            <a:off x="5176838" y="1598613"/>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5375" name="Line 46"/>
          <p:cNvSpPr>
            <a:spLocks noChangeShapeType="1"/>
          </p:cNvSpPr>
          <p:nvPr/>
        </p:nvSpPr>
        <p:spPr bwMode="auto">
          <a:xfrm>
            <a:off x="5176838" y="3830638"/>
            <a:ext cx="302418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5376" name="Line 47"/>
          <p:cNvSpPr>
            <a:spLocks noChangeShapeType="1"/>
          </p:cNvSpPr>
          <p:nvPr/>
        </p:nvSpPr>
        <p:spPr bwMode="auto">
          <a:xfrm rot="5400000" flipV="1">
            <a:off x="6231731" y="731044"/>
            <a:ext cx="974725" cy="3087688"/>
          </a:xfrm>
          <a:prstGeom prst="line">
            <a:avLst/>
          </a:prstGeom>
          <a:noFill/>
          <a:ln w="31750">
            <a:solidFill>
              <a:srgbClr val="0000F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5377" name="Text Box 48"/>
          <p:cNvSpPr txBox="1">
            <a:spLocks noChangeArrowheads="1"/>
          </p:cNvSpPr>
          <p:nvPr/>
        </p:nvSpPr>
        <p:spPr bwMode="auto">
          <a:xfrm>
            <a:off x="7827963" y="2689225"/>
            <a:ext cx="7921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MD</a:t>
            </a:r>
            <a:r>
              <a:rPr lang="cs-CZ" sz="1800" baseline="-25000"/>
              <a:t>H</a:t>
            </a:r>
            <a:endParaRPr lang="cs-CZ" sz="1800"/>
          </a:p>
        </p:txBody>
      </p:sp>
      <p:sp>
        <p:nvSpPr>
          <p:cNvPr id="15378" name="Text Box 50"/>
          <p:cNvSpPr txBox="1">
            <a:spLocks noChangeArrowheads="1"/>
          </p:cNvSpPr>
          <p:nvPr/>
        </p:nvSpPr>
        <p:spPr bwMode="auto">
          <a:xfrm>
            <a:off x="541338" y="952500"/>
            <a:ext cx="7416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marL="342900" indent="-342900"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en-GB" dirty="0"/>
              <a:t>Foreign economy (F)	        		Home economy (H)</a:t>
            </a:r>
          </a:p>
        </p:txBody>
      </p:sp>
      <p:sp>
        <p:nvSpPr>
          <p:cNvPr id="15379" name="Line 51"/>
          <p:cNvSpPr>
            <a:spLocks noChangeShapeType="1"/>
          </p:cNvSpPr>
          <p:nvPr/>
        </p:nvSpPr>
        <p:spPr bwMode="auto">
          <a:xfrm flipV="1">
            <a:off x="684213" y="2422525"/>
            <a:ext cx="6480175" cy="14288"/>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5380" name="Text Box 52"/>
          <p:cNvSpPr txBox="1">
            <a:spLocks noChangeArrowheads="1"/>
          </p:cNvSpPr>
          <p:nvPr/>
        </p:nvSpPr>
        <p:spPr bwMode="auto">
          <a:xfrm>
            <a:off x="2489200" y="3773488"/>
            <a:ext cx="768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a:t>
            </a:r>
            <a:r>
              <a:rPr lang="cs-CZ" sz="1800" baseline="-25000"/>
              <a:t>FT</a:t>
            </a:r>
            <a:endParaRPr lang="cs-CZ" sz="1800"/>
          </a:p>
        </p:txBody>
      </p:sp>
      <p:sp>
        <p:nvSpPr>
          <p:cNvPr id="15381" name="Text Box 53"/>
          <p:cNvSpPr txBox="1">
            <a:spLocks noChangeArrowheads="1"/>
          </p:cNvSpPr>
          <p:nvPr/>
        </p:nvSpPr>
        <p:spPr bwMode="auto">
          <a:xfrm>
            <a:off x="7018338" y="3795713"/>
            <a:ext cx="8016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a:t>
            </a:r>
            <a:r>
              <a:rPr lang="cs-CZ" sz="1800" baseline="-25000"/>
              <a:t>FT</a:t>
            </a:r>
            <a:r>
              <a:rPr lang="cs-CZ" sz="1800"/>
              <a:t> </a:t>
            </a:r>
          </a:p>
        </p:txBody>
      </p:sp>
      <p:sp>
        <p:nvSpPr>
          <p:cNvPr id="15382" name="Line 54"/>
          <p:cNvSpPr>
            <a:spLocks noChangeShapeType="1"/>
          </p:cNvSpPr>
          <p:nvPr/>
        </p:nvSpPr>
        <p:spPr bwMode="auto">
          <a:xfrm>
            <a:off x="658813" y="2087563"/>
            <a:ext cx="5497512" cy="14287"/>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5383" name="Text Box 55"/>
          <p:cNvSpPr txBox="1">
            <a:spLocks noChangeArrowheads="1"/>
          </p:cNvSpPr>
          <p:nvPr/>
        </p:nvSpPr>
        <p:spPr bwMode="auto">
          <a:xfrm>
            <a:off x="1477963" y="3787775"/>
            <a:ext cx="6016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a:t>
            </a:r>
            <a:r>
              <a:rPr lang="cs-CZ" sz="1800" baseline="-25000"/>
              <a:t>T</a:t>
            </a:r>
            <a:endParaRPr lang="cs-CZ" sz="1800"/>
          </a:p>
        </p:txBody>
      </p:sp>
      <p:sp>
        <p:nvSpPr>
          <p:cNvPr id="15384" name="Text Box 57"/>
          <p:cNvSpPr txBox="1">
            <a:spLocks noChangeArrowheads="1"/>
          </p:cNvSpPr>
          <p:nvPr/>
        </p:nvSpPr>
        <p:spPr bwMode="auto">
          <a:xfrm>
            <a:off x="179388" y="2268538"/>
            <a:ext cx="6477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dirty="0"/>
              <a:t>P</a:t>
            </a:r>
            <a:r>
              <a:rPr lang="cs-CZ" sz="1800" baseline="-25000" dirty="0"/>
              <a:t>FT</a:t>
            </a:r>
            <a:endParaRPr lang="cs-CZ" sz="1800" dirty="0"/>
          </a:p>
        </p:txBody>
      </p:sp>
      <p:sp>
        <p:nvSpPr>
          <p:cNvPr id="15385" name="Line 58"/>
          <p:cNvSpPr>
            <a:spLocks noChangeShapeType="1"/>
          </p:cNvSpPr>
          <p:nvPr/>
        </p:nvSpPr>
        <p:spPr bwMode="auto">
          <a:xfrm flipV="1">
            <a:off x="5159375" y="2224088"/>
            <a:ext cx="2679700" cy="774700"/>
          </a:xfrm>
          <a:prstGeom prst="line">
            <a:avLst/>
          </a:prstGeom>
          <a:noFill/>
          <a:ln w="31750">
            <a:solidFill>
              <a:schemeClr val="folHlink"/>
            </a:solidFill>
            <a:prstDash val="solid"/>
            <a:round/>
            <a:headEnd/>
            <a:tailEnd/>
          </a:ln>
          <a:extLst>
            <a:ext uri="{909E8E84-426E-40DD-AFC4-6F175D3DCCD1}">
              <a14:hiddenFill xmlns:a14="http://schemas.microsoft.com/office/drawing/2010/main">
                <a:noFill/>
              </a14:hiddenFill>
            </a:ext>
          </a:extLst>
        </p:spPr>
        <p:txBody>
          <a:bodyPr/>
          <a:lstStyle/>
          <a:p>
            <a:endParaRPr lang="cs-CZ"/>
          </a:p>
        </p:txBody>
      </p:sp>
      <p:sp>
        <p:nvSpPr>
          <p:cNvPr id="15386" name="Line 59"/>
          <p:cNvSpPr>
            <a:spLocks noChangeShapeType="1"/>
          </p:cNvSpPr>
          <p:nvPr/>
        </p:nvSpPr>
        <p:spPr bwMode="auto">
          <a:xfrm rot="16200000" flipV="1">
            <a:off x="6486525" y="3121025"/>
            <a:ext cx="1393825" cy="31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5387" name="Line 60"/>
          <p:cNvSpPr>
            <a:spLocks noChangeShapeType="1"/>
          </p:cNvSpPr>
          <p:nvPr/>
        </p:nvSpPr>
        <p:spPr bwMode="auto">
          <a:xfrm flipV="1">
            <a:off x="5175250" y="1638300"/>
            <a:ext cx="2624138" cy="733425"/>
          </a:xfrm>
          <a:prstGeom prst="line">
            <a:avLst/>
          </a:prstGeom>
          <a:noFill/>
          <a:ln w="31750">
            <a:solidFill>
              <a:srgbClr val="C00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5389" name="Text Box 62"/>
          <p:cNvSpPr txBox="1">
            <a:spLocks noChangeArrowheads="1"/>
          </p:cNvSpPr>
          <p:nvPr/>
        </p:nvSpPr>
        <p:spPr bwMode="auto">
          <a:xfrm>
            <a:off x="7818438" y="2049463"/>
            <a:ext cx="9255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XS</a:t>
            </a:r>
            <a:r>
              <a:rPr lang="cs-CZ" sz="1800" baseline="-25000"/>
              <a:t>F</a:t>
            </a:r>
            <a:endParaRPr lang="cs-CZ" sz="1800"/>
          </a:p>
        </p:txBody>
      </p:sp>
      <p:sp>
        <p:nvSpPr>
          <p:cNvPr id="15390" name="Line 63"/>
          <p:cNvSpPr>
            <a:spLocks noChangeShapeType="1"/>
          </p:cNvSpPr>
          <p:nvPr/>
        </p:nvSpPr>
        <p:spPr bwMode="auto">
          <a:xfrm rot="16200000" flipV="1">
            <a:off x="5307807" y="2963069"/>
            <a:ext cx="1684337" cy="158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5391" name="Text Box 64"/>
          <p:cNvSpPr txBox="1">
            <a:spLocks noChangeArrowheads="1"/>
          </p:cNvSpPr>
          <p:nvPr/>
        </p:nvSpPr>
        <p:spPr bwMode="auto">
          <a:xfrm>
            <a:off x="5991225" y="3790950"/>
            <a:ext cx="8159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a:t>
            </a:r>
            <a:r>
              <a:rPr lang="cs-CZ" sz="1800" baseline="-25000"/>
              <a:t>T</a:t>
            </a:r>
            <a:endParaRPr lang="cs-CZ" sz="1800"/>
          </a:p>
        </p:txBody>
      </p:sp>
      <p:sp>
        <p:nvSpPr>
          <p:cNvPr id="15392" name="Line 65"/>
          <p:cNvSpPr>
            <a:spLocks noChangeShapeType="1"/>
          </p:cNvSpPr>
          <p:nvPr/>
        </p:nvSpPr>
        <p:spPr bwMode="auto">
          <a:xfrm>
            <a:off x="663575" y="1585913"/>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5393" name="Line 66"/>
          <p:cNvSpPr>
            <a:spLocks noChangeShapeType="1"/>
          </p:cNvSpPr>
          <p:nvPr/>
        </p:nvSpPr>
        <p:spPr bwMode="auto">
          <a:xfrm>
            <a:off x="663575" y="3817938"/>
            <a:ext cx="30241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5394" name="Line 67"/>
          <p:cNvSpPr>
            <a:spLocks noChangeShapeType="1"/>
          </p:cNvSpPr>
          <p:nvPr/>
        </p:nvSpPr>
        <p:spPr bwMode="auto">
          <a:xfrm flipV="1">
            <a:off x="676275" y="2209800"/>
            <a:ext cx="2693988" cy="776288"/>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5395" name="Line 68"/>
          <p:cNvSpPr>
            <a:spLocks noChangeShapeType="1"/>
          </p:cNvSpPr>
          <p:nvPr/>
        </p:nvSpPr>
        <p:spPr bwMode="auto">
          <a:xfrm rot="5400000" flipH="1" flipV="1">
            <a:off x="1965325" y="3103563"/>
            <a:ext cx="1393825" cy="12700"/>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5396" name="Line 69"/>
          <p:cNvSpPr>
            <a:spLocks noChangeShapeType="1"/>
          </p:cNvSpPr>
          <p:nvPr/>
        </p:nvSpPr>
        <p:spPr bwMode="auto">
          <a:xfrm flipV="1">
            <a:off x="661988" y="1625600"/>
            <a:ext cx="2624137" cy="733425"/>
          </a:xfrm>
          <a:prstGeom prst="line">
            <a:avLst/>
          </a:prstGeom>
          <a:noFill/>
          <a:ln w="31750">
            <a:solidFill>
              <a:srgbClr val="C00000"/>
            </a:solidFill>
            <a:prstDash val="solid"/>
            <a:round/>
            <a:headEnd/>
            <a:tailEnd/>
          </a:ln>
          <a:extLst>
            <a:ext uri="{909E8E84-426E-40DD-AFC4-6F175D3DCCD1}">
              <a14:hiddenFill xmlns:a14="http://schemas.microsoft.com/office/drawing/2010/main">
                <a:noFill/>
              </a14:hiddenFill>
            </a:ext>
          </a:extLst>
        </p:spPr>
        <p:txBody>
          <a:bodyPr/>
          <a:lstStyle/>
          <a:p>
            <a:endParaRPr lang="cs-CZ"/>
          </a:p>
        </p:txBody>
      </p:sp>
      <p:sp>
        <p:nvSpPr>
          <p:cNvPr id="15397" name="Text Box 71"/>
          <p:cNvSpPr txBox="1">
            <a:spLocks noChangeArrowheads="1"/>
          </p:cNvSpPr>
          <p:nvPr/>
        </p:nvSpPr>
        <p:spPr bwMode="auto">
          <a:xfrm>
            <a:off x="3354388" y="2039938"/>
            <a:ext cx="6762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XS</a:t>
            </a:r>
            <a:r>
              <a:rPr lang="cs-CZ" sz="1800" baseline="-25000"/>
              <a:t>F</a:t>
            </a:r>
            <a:endParaRPr lang="cs-CZ" sz="1800"/>
          </a:p>
        </p:txBody>
      </p:sp>
      <p:sp>
        <p:nvSpPr>
          <p:cNvPr id="15398" name="Line 72"/>
          <p:cNvSpPr>
            <a:spLocks noChangeShapeType="1"/>
          </p:cNvSpPr>
          <p:nvPr/>
        </p:nvSpPr>
        <p:spPr bwMode="auto">
          <a:xfrm rot="16200000" flipV="1">
            <a:off x="794544" y="2950369"/>
            <a:ext cx="1684337" cy="158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5399" name="Line 73"/>
          <p:cNvSpPr>
            <a:spLocks noChangeShapeType="1"/>
          </p:cNvSpPr>
          <p:nvPr/>
        </p:nvSpPr>
        <p:spPr bwMode="auto">
          <a:xfrm flipV="1">
            <a:off x="671513" y="2701925"/>
            <a:ext cx="5484812" cy="26988"/>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5400" name="Text Box 77"/>
          <p:cNvSpPr txBox="1">
            <a:spLocks noChangeArrowheads="1"/>
          </p:cNvSpPr>
          <p:nvPr/>
        </p:nvSpPr>
        <p:spPr bwMode="auto">
          <a:xfrm>
            <a:off x="5318125" y="2068513"/>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c</a:t>
            </a:r>
          </a:p>
        </p:txBody>
      </p:sp>
      <p:sp>
        <p:nvSpPr>
          <p:cNvPr id="15401" name="Text Box 79"/>
          <p:cNvSpPr txBox="1">
            <a:spLocks noChangeArrowheads="1"/>
          </p:cNvSpPr>
          <p:nvPr/>
        </p:nvSpPr>
        <p:spPr bwMode="auto">
          <a:xfrm>
            <a:off x="6062663" y="2357438"/>
            <a:ext cx="503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b</a:t>
            </a:r>
          </a:p>
        </p:txBody>
      </p:sp>
      <p:sp>
        <p:nvSpPr>
          <p:cNvPr id="15402" name="Text Box 81"/>
          <p:cNvSpPr txBox="1">
            <a:spLocks noChangeArrowheads="1"/>
          </p:cNvSpPr>
          <p:nvPr/>
        </p:nvSpPr>
        <p:spPr bwMode="auto">
          <a:xfrm>
            <a:off x="5340350" y="2360613"/>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a</a:t>
            </a:r>
          </a:p>
        </p:txBody>
      </p:sp>
      <p:sp>
        <p:nvSpPr>
          <p:cNvPr id="15403" name="Text Box 83"/>
          <p:cNvSpPr txBox="1">
            <a:spLocks noChangeArrowheads="1"/>
          </p:cNvSpPr>
          <p:nvPr/>
        </p:nvSpPr>
        <p:spPr bwMode="auto">
          <a:xfrm>
            <a:off x="6049963" y="2090738"/>
            <a:ext cx="503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d</a:t>
            </a:r>
          </a:p>
        </p:txBody>
      </p:sp>
      <p:sp>
        <p:nvSpPr>
          <p:cNvPr id="15404" name="Rectangle 84"/>
          <p:cNvSpPr>
            <a:spLocks noGrp="1" noChangeArrowheads="1"/>
          </p:cNvSpPr>
          <p:nvPr>
            <p:ph type="body" idx="1"/>
          </p:nvPr>
        </p:nvSpPr>
        <p:spPr>
          <a:xfrm>
            <a:off x="457200" y="4137025"/>
            <a:ext cx="8229600" cy="1985963"/>
          </a:xfrm>
          <a:noFill/>
        </p:spPr>
        <p:txBody>
          <a:bodyPr/>
          <a:lstStyle/>
          <a:p>
            <a:pPr eaLnBrk="1" hangingPunct="1">
              <a:lnSpc>
                <a:spcPct val="80000"/>
              </a:lnSpc>
            </a:pPr>
            <a:r>
              <a:rPr lang="en-GB" sz="1800" smtClean="0"/>
              <a:t>Welfare decline in foreign economy = - </a:t>
            </a:r>
            <a:r>
              <a:rPr lang="en-GB" sz="1800" i="1" smtClean="0"/>
              <a:t>a</a:t>
            </a:r>
            <a:r>
              <a:rPr lang="en-GB" sz="1800" smtClean="0"/>
              <a:t> - </a:t>
            </a:r>
            <a:r>
              <a:rPr lang="en-GB" sz="1800" i="1" smtClean="0"/>
              <a:t>b</a:t>
            </a:r>
          </a:p>
          <a:p>
            <a:pPr eaLnBrk="1" hangingPunct="1">
              <a:lnSpc>
                <a:spcPct val="80000"/>
              </a:lnSpc>
            </a:pPr>
            <a:r>
              <a:rPr lang="en-GB" sz="1800" smtClean="0"/>
              <a:t>Decline of private welfare in home economy = - </a:t>
            </a:r>
            <a:r>
              <a:rPr lang="en-GB" sz="1800" i="1" smtClean="0"/>
              <a:t>c</a:t>
            </a:r>
            <a:r>
              <a:rPr lang="en-GB" sz="1800" smtClean="0"/>
              <a:t> - </a:t>
            </a:r>
            <a:r>
              <a:rPr lang="en-GB" sz="1800" i="1" smtClean="0"/>
              <a:t>d  </a:t>
            </a:r>
            <a:r>
              <a:rPr lang="en-GB" sz="1800" smtClean="0"/>
              <a:t>(consumers’ loss exceeds producers’ gain)</a:t>
            </a:r>
          </a:p>
          <a:p>
            <a:pPr eaLnBrk="1" hangingPunct="1">
              <a:lnSpc>
                <a:spcPct val="80000"/>
              </a:lnSpc>
            </a:pPr>
            <a:r>
              <a:rPr lang="en-GB" sz="1800" smtClean="0"/>
              <a:t>Tariff revenue for home government = </a:t>
            </a:r>
            <a:r>
              <a:rPr lang="en-GB" sz="1800" i="1" smtClean="0"/>
              <a:t>a</a:t>
            </a:r>
            <a:r>
              <a:rPr lang="en-GB" sz="1800" smtClean="0"/>
              <a:t> + </a:t>
            </a:r>
            <a:r>
              <a:rPr lang="en-GB" sz="1800" i="1" smtClean="0"/>
              <a:t>c </a:t>
            </a:r>
            <a:r>
              <a:rPr lang="en-GB" sz="1800" smtClean="0"/>
              <a:t>(</a:t>
            </a:r>
            <a:r>
              <a:rPr lang="en-GB" sz="1800" i="1" smtClean="0"/>
              <a:t>a</a:t>
            </a:r>
            <a:r>
              <a:rPr lang="en-GB" sz="1800" smtClean="0"/>
              <a:t> is extra tax on foreigners, </a:t>
            </a:r>
            <a:r>
              <a:rPr lang="en-GB" sz="1800" i="1" smtClean="0"/>
              <a:t>c </a:t>
            </a:r>
            <a:r>
              <a:rPr lang="en-GB" sz="1800" smtClean="0"/>
              <a:t>is extra tax on home residents)</a:t>
            </a:r>
            <a:endParaRPr lang="en-GB" sz="1800" i="1" smtClean="0"/>
          </a:p>
          <a:p>
            <a:pPr eaLnBrk="1" hangingPunct="1">
              <a:lnSpc>
                <a:spcPct val="80000"/>
              </a:lnSpc>
            </a:pPr>
            <a:r>
              <a:rPr lang="en-GB" sz="1800" smtClean="0"/>
              <a:t>Ambiguous impact on total welfare in home economy = </a:t>
            </a:r>
            <a:r>
              <a:rPr lang="en-GB" sz="1800" i="1" smtClean="0"/>
              <a:t>a</a:t>
            </a:r>
            <a:r>
              <a:rPr lang="en-GB" sz="1800" smtClean="0"/>
              <a:t> - </a:t>
            </a:r>
            <a:r>
              <a:rPr lang="en-GB" sz="1800" i="1" smtClean="0"/>
              <a:t>d</a:t>
            </a:r>
            <a:r>
              <a:rPr lang="en-GB" sz="1800" smtClean="0"/>
              <a:t> = (- </a:t>
            </a:r>
            <a:r>
              <a:rPr lang="en-GB" sz="1800" i="1" smtClean="0"/>
              <a:t>c -</a:t>
            </a:r>
            <a:r>
              <a:rPr lang="en-GB" sz="1800" smtClean="0"/>
              <a:t> </a:t>
            </a:r>
            <a:r>
              <a:rPr lang="en-GB" sz="1800" i="1" smtClean="0"/>
              <a:t>d</a:t>
            </a:r>
            <a:r>
              <a:rPr lang="en-GB" sz="1800" smtClean="0"/>
              <a:t>)</a:t>
            </a:r>
            <a:r>
              <a:rPr lang="en-GB" sz="1800" i="1" smtClean="0"/>
              <a:t> + </a:t>
            </a:r>
            <a:r>
              <a:rPr lang="en-GB" sz="1800" smtClean="0"/>
              <a:t>(</a:t>
            </a:r>
            <a:r>
              <a:rPr lang="en-GB" sz="1800" i="1" smtClean="0"/>
              <a:t>a</a:t>
            </a:r>
            <a:r>
              <a:rPr lang="en-GB" sz="1800" smtClean="0"/>
              <a:t> + </a:t>
            </a:r>
            <a:r>
              <a:rPr lang="en-GB" sz="1800" i="1" smtClean="0"/>
              <a:t>c</a:t>
            </a:r>
            <a:r>
              <a:rPr lang="en-GB" sz="1800" smtClean="0"/>
              <a:t>)</a:t>
            </a:r>
            <a:r>
              <a:rPr lang="en-GB" sz="1800" i="1" smtClean="0"/>
              <a:t> </a:t>
            </a:r>
            <a:endParaRPr lang="en-GB" sz="1800" smtClean="0"/>
          </a:p>
          <a:p>
            <a:pPr eaLnBrk="1" hangingPunct="1">
              <a:lnSpc>
                <a:spcPct val="80000"/>
              </a:lnSpc>
            </a:pPr>
            <a:r>
              <a:rPr lang="en-GB" sz="1800" smtClean="0"/>
              <a:t>Drop in global welfare = - </a:t>
            </a:r>
            <a:r>
              <a:rPr lang="en-GB" sz="1800" i="1" smtClean="0"/>
              <a:t>b</a:t>
            </a:r>
            <a:r>
              <a:rPr lang="en-GB" sz="1800" smtClean="0"/>
              <a:t> - </a:t>
            </a:r>
            <a:r>
              <a:rPr lang="en-GB" sz="1800" i="1" smtClean="0"/>
              <a:t>d = </a:t>
            </a:r>
            <a:r>
              <a:rPr lang="en-GB" sz="1800" smtClean="0"/>
              <a:t>(- </a:t>
            </a:r>
            <a:r>
              <a:rPr lang="en-GB" sz="1800" i="1" smtClean="0"/>
              <a:t>a</a:t>
            </a:r>
            <a:r>
              <a:rPr lang="en-GB" sz="1800" smtClean="0"/>
              <a:t> - </a:t>
            </a:r>
            <a:r>
              <a:rPr lang="en-GB" sz="1800" i="1" smtClean="0"/>
              <a:t>b</a:t>
            </a:r>
            <a:r>
              <a:rPr lang="en-GB" sz="1800" smtClean="0"/>
              <a:t>) + (</a:t>
            </a:r>
            <a:r>
              <a:rPr lang="en-GB" sz="1800" i="1" smtClean="0"/>
              <a:t>a</a:t>
            </a:r>
            <a:r>
              <a:rPr lang="en-GB" sz="1800" smtClean="0"/>
              <a:t> - </a:t>
            </a:r>
            <a:r>
              <a:rPr lang="en-GB" sz="1800" i="1" smtClean="0"/>
              <a:t>d</a:t>
            </a:r>
            <a:r>
              <a:rPr lang="en-GB" sz="1800" smtClean="0"/>
              <a:t> ) </a:t>
            </a:r>
          </a:p>
        </p:txBody>
      </p:sp>
      <p:sp>
        <p:nvSpPr>
          <p:cNvPr id="15405" name="Text Box 85"/>
          <p:cNvSpPr txBox="1">
            <a:spLocks noChangeArrowheads="1"/>
          </p:cNvSpPr>
          <p:nvPr/>
        </p:nvSpPr>
        <p:spPr bwMode="auto">
          <a:xfrm>
            <a:off x="152400" y="1870075"/>
            <a:ext cx="6477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dirty="0"/>
              <a:t>P</a:t>
            </a:r>
            <a:r>
              <a:rPr lang="cs-CZ" sz="1800" baseline="-25000" dirty="0"/>
              <a:t>T</a:t>
            </a:r>
            <a:endParaRPr lang="cs-CZ" sz="1800" dirty="0"/>
          </a:p>
        </p:txBody>
      </p:sp>
      <p:sp>
        <p:nvSpPr>
          <p:cNvPr id="15406" name="Text Box 87"/>
          <p:cNvSpPr txBox="1">
            <a:spLocks noChangeArrowheads="1"/>
          </p:cNvSpPr>
          <p:nvPr/>
        </p:nvSpPr>
        <p:spPr bwMode="auto">
          <a:xfrm>
            <a:off x="241300" y="2517775"/>
            <a:ext cx="8207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P</a:t>
            </a:r>
            <a:r>
              <a:rPr lang="cs-CZ" sz="1800" baseline="-25000"/>
              <a:t>X</a:t>
            </a:r>
            <a:endParaRPr lang="cs-CZ" sz="1800"/>
          </a:p>
        </p:txBody>
      </p:sp>
      <p:sp>
        <p:nvSpPr>
          <p:cNvPr id="15407" name="Text Box 88"/>
          <p:cNvSpPr txBox="1">
            <a:spLocks noChangeArrowheads="1"/>
          </p:cNvSpPr>
          <p:nvPr/>
        </p:nvSpPr>
        <p:spPr bwMode="auto">
          <a:xfrm>
            <a:off x="2873375" y="1633538"/>
            <a:ext cx="9366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square">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dirty="0" smtClean="0"/>
              <a:t>XS</a:t>
            </a:r>
            <a:r>
              <a:rPr lang="cs-CZ" sz="1800" baseline="-25000" dirty="0" smtClean="0"/>
              <a:t>F</a:t>
            </a:r>
            <a:r>
              <a:rPr lang="cs-CZ" sz="1800" dirty="0" smtClean="0"/>
              <a:t>+T</a:t>
            </a:r>
            <a:endParaRPr lang="cs-CZ" sz="1800" dirty="0"/>
          </a:p>
        </p:txBody>
      </p:sp>
      <p:sp>
        <p:nvSpPr>
          <p:cNvPr id="49" name="Text Box 88"/>
          <p:cNvSpPr txBox="1">
            <a:spLocks noChangeArrowheads="1"/>
          </p:cNvSpPr>
          <p:nvPr/>
        </p:nvSpPr>
        <p:spPr bwMode="auto">
          <a:xfrm>
            <a:off x="7597895" y="1644420"/>
            <a:ext cx="9366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square">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dirty="0" smtClean="0"/>
              <a:t>XS</a:t>
            </a:r>
            <a:r>
              <a:rPr lang="cs-CZ" sz="1800" baseline="-25000" dirty="0" smtClean="0"/>
              <a:t>F</a:t>
            </a:r>
            <a:r>
              <a:rPr lang="cs-CZ" sz="1800" dirty="0" smtClean="0"/>
              <a:t>+T</a:t>
            </a:r>
            <a:endParaRPr lang="cs-CZ" sz="1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Zástupný symbol pro číslo snímku 5"/>
          <p:cNvSpPr>
            <a:spLocks noGrp="1"/>
          </p:cNvSpPr>
          <p:nvPr>
            <p:ph type="sldNum" sz="quarter" idx="12"/>
          </p:nvPr>
        </p:nvSpPr>
        <p:spPr/>
        <p:txBody>
          <a:bodyPr/>
          <a:lstStyle/>
          <a:p>
            <a:pPr>
              <a:defRPr/>
            </a:pPr>
            <a:fld id="{82B01095-54AD-416C-83AB-83D7040950EC}" type="slidenum">
              <a:rPr lang="cs-CZ" altLang="en-US"/>
              <a:pPr>
                <a:defRPr/>
              </a:pPr>
              <a:t>14</a:t>
            </a:fld>
            <a:endParaRPr lang="cs-CZ" altLang="en-US"/>
          </a:p>
        </p:txBody>
      </p:sp>
      <p:sp>
        <p:nvSpPr>
          <p:cNvPr id="16387" name="AutoShape 49"/>
          <p:cNvSpPr>
            <a:spLocks noChangeArrowheads="1"/>
          </p:cNvSpPr>
          <p:nvPr/>
        </p:nvSpPr>
        <p:spPr bwMode="auto">
          <a:xfrm flipV="1">
            <a:off x="6181725" y="2382838"/>
            <a:ext cx="944563" cy="290512"/>
          </a:xfrm>
          <a:prstGeom prst="rtTriangle">
            <a:avLst/>
          </a:prstGeom>
          <a:solidFill>
            <a:srgbClr val="C0C0C0"/>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cs-CZ"/>
          </a:p>
        </p:txBody>
      </p:sp>
      <p:sp>
        <p:nvSpPr>
          <p:cNvPr id="16388" name="AutoShape 48"/>
          <p:cNvSpPr>
            <a:spLocks noChangeArrowheads="1"/>
          </p:cNvSpPr>
          <p:nvPr/>
        </p:nvSpPr>
        <p:spPr bwMode="auto">
          <a:xfrm>
            <a:off x="6188075" y="2087563"/>
            <a:ext cx="944563" cy="290512"/>
          </a:xfrm>
          <a:prstGeom prst="rtTriangle">
            <a:avLst/>
          </a:prstGeom>
          <a:solidFill>
            <a:srgbClr val="C0C0C0"/>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cs-CZ"/>
          </a:p>
        </p:txBody>
      </p:sp>
      <p:sp>
        <p:nvSpPr>
          <p:cNvPr id="16389" name="Rectangle 44"/>
          <p:cNvSpPr>
            <a:spLocks noChangeArrowheads="1"/>
          </p:cNvSpPr>
          <p:nvPr/>
        </p:nvSpPr>
        <p:spPr bwMode="auto">
          <a:xfrm>
            <a:off x="5197475" y="2355850"/>
            <a:ext cx="974725" cy="304800"/>
          </a:xfrm>
          <a:prstGeom prst="rect">
            <a:avLst/>
          </a:prstGeom>
          <a:solidFill>
            <a:srgbClr val="C0C0C0"/>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cs-CZ"/>
          </a:p>
        </p:txBody>
      </p:sp>
      <p:sp>
        <p:nvSpPr>
          <p:cNvPr id="16390" name="Rectangle 43"/>
          <p:cNvSpPr>
            <a:spLocks noChangeArrowheads="1"/>
          </p:cNvSpPr>
          <p:nvPr/>
        </p:nvSpPr>
        <p:spPr bwMode="auto">
          <a:xfrm>
            <a:off x="5197475" y="2066925"/>
            <a:ext cx="974725" cy="288925"/>
          </a:xfrm>
          <a:prstGeom prst="rect">
            <a:avLst/>
          </a:prstGeom>
          <a:solidFill>
            <a:srgbClr val="C0C0C0"/>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cs-CZ"/>
          </a:p>
        </p:txBody>
      </p:sp>
      <p:sp>
        <p:nvSpPr>
          <p:cNvPr id="16391" name="Rectangle 2"/>
          <p:cNvSpPr>
            <a:spLocks noGrp="1" noChangeArrowheads="1"/>
          </p:cNvSpPr>
          <p:nvPr>
            <p:ph type="title"/>
          </p:nvPr>
        </p:nvSpPr>
        <p:spPr>
          <a:xfrm>
            <a:off x="457200" y="277813"/>
            <a:ext cx="8229600" cy="600075"/>
          </a:xfrm>
        </p:spPr>
        <p:txBody>
          <a:bodyPr/>
          <a:lstStyle/>
          <a:p>
            <a:pPr eaLnBrk="1" hangingPunct="1"/>
            <a:r>
              <a:rPr lang="en-GB" smtClean="0"/>
              <a:t>Import quota</a:t>
            </a:r>
          </a:p>
        </p:txBody>
      </p:sp>
      <p:sp>
        <p:nvSpPr>
          <p:cNvPr id="16392" name="Rectangle 3"/>
          <p:cNvSpPr>
            <a:spLocks noGrp="1" noChangeArrowheads="1"/>
          </p:cNvSpPr>
          <p:nvPr>
            <p:ph type="body" idx="1"/>
          </p:nvPr>
        </p:nvSpPr>
        <p:spPr>
          <a:xfrm>
            <a:off x="457200" y="4519238"/>
            <a:ext cx="8229600" cy="1624012"/>
          </a:xfrm>
        </p:spPr>
        <p:txBody>
          <a:bodyPr/>
          <a:lstStyle/>
          <a:p>
            <a:pPr eaLnBrk="1" hangingPunct="1">
              <a:lnSpc>
                <a:spcPct val="90000"/>
              </a:lnSpc>
            </a:pPr>
            <a:r>
              <a:rPr lang="en-GB" sz="2000" dirty="0" smtClean="0"/>
              <a:t>Holder of import licence is recipient of a rent </a:t>
            </a:r>
            <a:r>
              <a:rPr lang="en-GB" sz="2000" i="1" dirty="0" smtClean="0"/>
              <a:t>a</a:t>
            </a:r>
            <a:r>
              <a:rPr lang="en-GB" sz="2000" dirty="0" smtClean="0"/>
              <a:t> + </a:t>
            </a:r>
            <a:r>
              <a:rPr lang="en-GB" sz="2000" i="1" dirty="0" smtClean="0"/>
              <a:t>c</a:t>
            </a:r>
            <a:endParaRPr lang="en-GB" sz="2000" dirty="0" smtClean="0"/>
          </a:p>
          <a:p>
            <a:pPr eaLnBrk="1" hangingPunct="1">
              <a:lnSpc>
                <a:spcPct val="90000"/>
              </a:lnSpc>
            </a:pPr>
            <a:r>
              <a:rPr lang="en-GB" sz="2000" dirty="0" smtClean="0"/>
              <a:t>Tariff equivalent of quota is hypothetical tariff with same outcome on imported quantity as given quota</a:t>
            </a:r>
          </a:p>
          <a:p>
            <a:pPr eaLnBrk="1" hangingPunct="1">
              <a:lnSpc>
                <a:spcPct val="90000"/>
              </a:lnSpc>
            </a:pPr>
            <a:r>
              <a:rPr lang="en-GB" sz="2000" dirty="0" smtClean="0"/>
              <a:t>Import quota offers a better guarantee that quantity of imports will be limited</a:t>
            </a:r>
          </a:p>
        </p:txBody>
      </p:sp>
      <p:sp>
        <p:nvSpPr>
          <p:cNvPr id="16393" name="Line 4"/>
          <p:cNvSpPr>
            <a:spLocks noChangeShapeType="1"/>
          </p:cNvSpPr>
          <p:nvPr/>
        </p:nvSpPr>
        <p:spPr bwMode="auto">
          <a:xfrm>
            <a:off x="922338" y="1566863"/>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6394" name="Line 5"/>
          <p:cNvSpPr>
            <a:spLocks noChangeShapeType="1"/>
          </p:cNvSpPr>
          <p:nvPr/>
        </p:nvSpPr>
        <p:spPr bwMode="auto">
          <a:xfrm>
            <a:off x="922338" y="3798888"/>
            <a:ext cx="302418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6395" name="Line 6"/>
          <p:cNvSpPr>
            <a:spLocks noChangeShapeType="1"/>
          </p:cNvSpPr>
          <p:nvPr/>
        </p:nvSpPr>
        <p:spPr bwMode="auto">
          <a:xfrm rot="5400000" flipV="1">
            <a:off x="1977231" y="699294"/>
            <a:ext cx="974725" cy="3087688"/>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6396" name="Text Box 7"/>
          <p:cNvSpPr txBox="1">
            <a:spLocks noChangeArrowheads="1"/>
          </p:cNvSpPr>
          <p:nvPr/>
        </p:nvSpPr>
        <p:spPr bwMode="auto">
          <a:xfrm>
            <a:off x="3573463" y="2657475"/>
            <a:ext cx="7921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MD</a:t>
            </a:r>
            <a:r>
              <a:rPr lang="cs-CZ" sz="1800" baseline="-25000"/>
              <a:t>H</a:t>
            </a:r>
            <a:endParaRPr lang="cs-CZ" sz="1800"/>
          </a:p>
        </p:txBody>
      </p:sp>
      <p:sp>
        <p:nvSpPr>
          <p:cNvPr id="16397" name="Text Box 9"/>
          <p:cNvSpPr txBox="1">
            <a:spLocks noChangeArrowheads="1"/>
          </p:cNvSpPr>
          <p:nvPr/>
        </p:nvSpPr>
        <p:spPr bwMode="auto">
          <a:xfrm>
            <a:off x="2763838" y="3763963"/>
            <a:ext cx="8016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dirty="0"/>
              <a:t>M</a:t>
            </a:r>
            <a:r>
              <a:rPr lang="cs-CZ" sz="1800" baseline="-25000" dirty="0"/>
              <a:t>FT</a:t>
            </a:r>
            <a:r>
              <a:rPr lang="cs-CZ" sz="1800" dirty="0"/>
              <a:t> </a:t>
            </a:r>
          </a:p>
        </p:txBody>
      </p:sp>
      <p:sp>
        <p:nvSpPr>
          <p:cNvPr id="16398" name="Line 11"/>
          <p:cNvSpPr>
            <a:spLocks noChangeShapeType="1"/>
          </p:cNvSpPr>
          <p:nvPr/>
        </p:nvSpPr>
        <p:spPr bwMode="auto">
          <a:xfrm flipV="1">
            <a:off x="904875" y="2192338"/>
            <a:ext cx="2679700" cy="774700"/>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6399" name="Line 12"/>
          <p:cNvSpPr>
            <a:spLocks noChangeShapeType="1"/>
          </p:cNvSpPr>
          <p:nvPr/>
        </p:nvSpPr>
        <p:spPr bwMode="auto">
          <a:xfrm rot="16200000" flipV="1">
            <a:off x="2215357" y="3074193"/>
            <a:ext cx="1377950" cy="17463"/>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6400" name="Line 13"/>
          <p:cNvSpPr>
            <a:spLocks noChangeShapeType="1"/>
          </p:cNvSpPr>
          <p:nvPr/>
        </p:nvSpPr>
        <p:spPr bwMode="auto">
          <a:xfrm flipV="1">
            <a:off x="920750" y="1606550"/>
            <a:ext cx="2624138" cy="733425"/>
          </a:xfrm>
          <a:prstGeom prst="line">
            <a:avLst/>
          </a:prstGeom>
          <a:noFill/>
          <a:ln w="31750">
            <a:solidFill>
              <a:srgbClr val="C00000"/>
            </a:solidFill>
            <a:prstDash val="lgDash"/>
            <a:round/>
            <a:headEnd/>
            <a:tailEnd/>
          </a:ln>
          <a:extLst>
            <a:ext uri="{909E8E84-426E-40DD-AFC4-6F175D3DCCD1}">
              <a14:hiddenFill xmlns:a14="http://schemas.microsoft.com/office/drawing/2010/main">
                <a:noFill/>
              </a14:hiddenFill>
            </a:ext>
          </a:extLst>
        </p:spPr>
        <p:txBody>
          <a:bodyPr/>
          <a:lstStyle/>
          <a:p>
            <a:endParaRPr lang="cs-CZ"/>
          </a:p>
        </p:txBody>
      </p:sp>
      <p:sp>
        <p:nvSpPr>
          <p:cNvPr id="16401" name="Text Box 14"/>
          <p:cNvSpPr txBox="1">
            <a:spLocks noChangeArrowheads="1"/>
          </p:cNvSpPr>
          <p:nvPr/>
        </p:nvSpPr>
        <p:spPr bwMode="auto">
          <a:xfrm>
            <a:off x="3562350" y="1373188"/>
            <a:ext cx="125015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square">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dirty="0"/>
              <a:t>XS</a:t>
            </a:r>
            <a:r>
              <a:rPr lang="cs-CZ" sz="1800" baseline="-25000" dirty="0"/>
              <a:t>F</a:t>
            </a:r>
            <a:r>
              <a:rPr lang="cs-CZ" sz="1800" dirty="0"/>
              <a:t> + </a:t>
            </a:r>
            <a:r>
              <a:rPr lang="cs-CZ" sz="1800" dirty="0" smtClean="0"/>
              <a:t>TE</a:t>
            </a:r>
            <a:endParaRPr lang="cs-CZ" sz="1800" dirty="0"/>
          </a:p>
        </p:txBody>
      </p:sp>
      <p:sp>
        <p:nvSpPr>
          <p:cNvPr id="16402" name="Text Box 15"/>
          <p:cNvSpPr txBox="1">
            <a:spLocks noChangeArrowheads="1"/>
          </p:cNvSpPr>
          <p:nvPr/>
        </p:nvSpPr>
        <p:spPr bwMode="auto">
          <a:xfrm>
            <a:off x="3563938" y="2017713"/>
            <a:ext cx="9255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XS</a:t>
            </a:r>
            <a:r>
              <a:rPr lang="cs-CZ" sz="1800" baseline="-25000"/>
              <a:t>F</a:t>
            </a:r>
            <a:endParaRPr lang="cs-CZ" sz="1800"/>
          </a:p>
        </p:txBody>
      </p:sp>
      <p:sp>
        <p:nvSpPr>
          <p:cNvPr id="16403" name="Line 16"/>
          <p:cNvSpPr>
            <a:spLocks noChangeShapeType="1"/>
          </p:cNvSpPr>
          <p:nvPr/>
        </p:nvSpPr>
        <p:spPr bwMode="auto">
          <a:xfrm rot="16200000" flipV="1">
            <a:off x="1053307" y="2931319"/>
            <a:ext cx="1684337" cy="158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6404" name="Text Box 17"/>
          <p:cNvSpPr txBox="1">
            <a:spLocks noChangeArrowheads="1"/>
          </p:cNvSpPr>
          <p:nvPr/>
        </p:nvSpPr>
        <p:spPr bwMode="auto">
          <a:xfrm>
            <a:off x="1736726" y="3759200"/>
            <a:ext cx="697706"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square">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dirty="0"/>
              <a:t>M</a:t>
            </a:r>
            <a:r>
              <a:rPr lang="cs-CZ" sz="1800" baseline="-25000" dirty="0"/>
              <a:t>Q</a:t>
            </a:r>
            <a:endParaRPr lang="cs-CZ" sz="1800" dirty="0"/>
          </a:p>
        </p:txBody>
      </p:sp>
      <p:sp>
        <p:nvSpPr>
          <p:cNvPr id="16405" name="AutoShape 18"/>
          <p:cNvSpPr>
            <a:spLocks/>
          </p:cNvSpPr>
          <p:nvPr/>
        </p:nvSpPr>
        <p:spPr bwMode="auto">
          <a:xfrm flipH="1" flipV="1">
            <a:off x="944563" y="2357438"/>
            <a:ext cx="215900" cy="576262"/>
          </a:xfrm>
          <a:prstGeom prst="leftBrace">
            <a:avLst>
              <a:gd name="adj1" fmla="val 22243"/>
              <a:gd name="adj2" fmla="val 50139"/>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6406" name="Text Box 19"/>
          <p:cNvSpPr txBox="1">
            <a:spLocks noChangeArrowheads="1"/>
          </p:cNvSpPr>
          <p:nvPr/>
        </p:nvSpPr>
        <p:spPr bwMode="auto">
          <a:xfrm>
            <a:off x="1077353" y="2462213"/>
            <a:ext cx="503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dirty="0" smtClean="0"/>
              <a:t>TE</a:t>
            </a:r>
            <a:endParaRPr lang="cs-CZ" sz="1800" dirty="0"/>
          </a:p>
        </p:txBody>
      </p:sp>
      <p:sp>
        <p:nvSpPr>
          <p:cNvPr id="16407" name="Line 20"/>
          <p:cNvSpPr>
            <a:spLocks noChangeShapeType="1"/>
          </p:cNvSpPr>
          <p:nvPr/>
        </p:nvSpPr>
        <p:spPr bwMode="auto">
          <a:xfrm flipV="1">
            <a:off x="912813" y="2055813"/>
            <a:ext cx="5253037" cy="158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6408" name="Line 21"/>
          <p:cNvSpPr>
            <a:spLocks noChangeShapeType="1"/>
          </p:cNvSpPr>
          <p:nvPr/>
        </p:nvSpPr>
        <p:spPr bwMode="auto">
          <a:xfrm>
            <a:off x="5202238" y="1560513"/>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6409" name="Line 22"/>
          <p:cNvSpPr>
            <a:spLocks noChangeShapeType="1"/>
          </p:cNvSpPr>
          <p:nvPr/>
        </p:nvSpPr>
        <p:spPr bwMode="auto">
          <a:xfrm>
            <a:off x="5202238" y="3792538"/>
            <a:ext cx="302418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6410" name="Line 23"/>
          <p:cNvSpPr>
            <a:spLocks noChangeShapeType="1"/>
          </p:cNvSpPr>
          <p:nvPr/>
        </p:nvSpPr>
        <p:spPr bwMode="auto">
          <a:xfrm rot="5400000" flipV="1">
            <a:off x="6257131" y="692944"/>
            <a:ext cx="974725" cy="3087688"/>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6411" name="Text Box 24"/>
          <p:cNvSpPr txBox="1">
            <a:spLocks noChangeArrowheads="1"/>
          </p:cNvSpPr>
          <p:nvPr/>
        </p:nvSpPr>
        <p:spPr bwMode="auto">
          <a:xfrm>
            <a:off x="7853363" y="2651125"/>
            <a:ext cx="7921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MD</a:t>
            </a:r>
            <a:r>
              <a:rPr lang="cs-CZ" sz="1800" baseline="-25000"/>
              <a:t>H</a:t>
            </a:r>
            <a:endParaRPr lang="cs-CZ" sz="1800"/>
          </a:p>
        </p:txBody>
      </p:sp>
      <p:sp>
        <p:nvSpPr>
          <p:cNvPr id="16412" name="Text Box 26"/>
          <p:cNvSpPr txBox="1">
            <a:spLocks noChangeArrowheads="1"/>
          </p:cNvSpPr>
          <p:nvPr/>
        </p:nvSpPr>
        <p:spPr bwMode="auto">
          <a:xfrm>
            <a:off x="7043738" y="3757613"/>
            <a:ext cx="8016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a:t>
            </a:r>
            <a:r>
              <a:rPr lang="cs-CZ" sz="1800" baseline="-25000"/>
              <a:t>FT</a:t>
            </a:r>
            <a:r>
              <a:rPr lang="cs-CZ" sz="1800"/>
              <a:t> </a:t>
            </a:r>
          </a:p>
        </p:txBody>
      </p:sp>
      <p:sp>
        <p:nvSpPr>
          <p:cNvPr id="16413" name="Line 27"/>
          <p:cNvSpPr>
            <a:spLocks noChangeShapeType="1"/>
          </p:cNvSpPr>
          <p:nvPr/>
        </p:nvSpPr>
        <p:spPr bwMode="auto">
          <a:xfrm flipV="1">
            <a:off x="5184775" y="2185988"/>
            <a:ext cx="2679700" cy="774700"/>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6414" name="Line 28"/>
          <p:cNvSpPr>
            <a:spLocks noChangeShapeType="1"/>
          </p:cNvSpPr>
          <p:nvPr/>
        </p:nvSpPr>
        <p:spPr bwMode="auto">
          <a:xfrm rot="16200000" flipV="1">
            <a:off x="6519069" y="3075781"/>
            <a:ext cx="1393825" cy="17463"/>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6415" name="Text Box 31"/>
          <p:cNvSpPr txBox="1">
            <a:spLocks noChangeArrowheads="1"/>
          </p:cNvSpPr>
          <p:nvPr/>
        </p:nvSpPr>
        <p:spPr bwMode="auto">
          <a:xfrm>
            <a:off x="7843838" y="2011363"/>
            <a:ext cx="9255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XS</a:t>
            </a:r>
            <a:r>
              <a:rPr lang="cs-CZ" sz="1800" baseline="-25000"/>
              <a:t>F</a:t>
            </a:r>
            <a:endParaRPr lang="cs-CZ" sz="1800"/>
          </a:p>
        </p:txBody>
      </p:sp>
      <p:sp>
        <p:nvSpPr>
          <p:cNvPr id="16416" name="Line 32"/>
          <p:cNvSpPr>
            <a:spLocks noChangeShapeType="1"/>
          </p:cNvSpPr>
          <p:nvPr/>
        </p:nvSpPr>
        <p:spPr bwMode="auto">
          <a:xfrm rot="16200000" flipV="1">
            <a:off x="5333207" y="2924969"/>
            <a:ext cx="1684337" cy="158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6417" name="Text Box 33"/>
          <p:cNvSpPr txBox="1">
            <a:spLocks noChangeArrowheads="1"/>
          </p:cNvSpPr>
          <p:nvPr/>
        </p:nvSpPr>
        <p:spPr bwMode="auto">
          <a:xfrm>
            <a:off x="6016625" y="3752850"/>
            <a:ext cx="8159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a:t>
            </a:r>
            <a:r>
              <a:rPr lang="cs-CZ" sz="1800" baseline="-25000"/>
              <a:t>Q</a:t>
            </a:r>
            <a:endParaRPr lang="cs-CZ" sz="1800"/>
          </a:p>
        </p:txBody>
      </p:sp>
      <p:sp>
        <p:nvSpPr>
          <p:cNvPr id="16418" name="Text Box 37"/>
          <p:cNvSpPr txBox="1">
            <a:spLocks noChangeArrowheads="1"/>
          </p:cNvSpPr>
          <p:nvPr/>
        </p:nvSpPr>
        <p:spPr bwMode="auto">
          <a:xfrm>
            <a:off x="469900" y="1900238"/>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r>
              <a:rPr lang="cs-CZ" sz="1800" baseline="-25000"/>
              <a:t>Q</a:t>
            </a:r>
            <a:endParaRPr lang="cs-CZ" sz="1800"/>
          </a:p>
        </p:txBody>
      </p:sp>
      <p:sp>
        <p:nvSpPr>
          <p:cNvPr id="16419" name="AutoShape 38"/>
          <p:cNvSpPr>
            <a:spLocks/>
          </p:cNvSpPr>
          <p:nvPr/>
        </p:nvSpPr>
        <p:spPr bwMode="auto">
          <a:xfrm>
            <a:off x="4922838" y="2081213"/>
            <a:ext cx="215900" cy="576262"/>
          </a:xfrm>
          <a:prstGeom prst="leftBrace">
            <a:avLst>
              <a:gd name="adj1" fmla="val 22243"/>
              <a:gd name="adj2" fmla="val 50139"/>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6420" name="Text Box 39"/>
          <p:cNvSpPr txBox="1">
            <a:spLocks noChangeArrowheads="1"/>
          </p:cNvSpPr>
          <p:nvPr/>
        </p:nvSpPr>
        <p:spPr bwMode="auto">
          <a:xfrm>
            <a:off x="4560888" y="2185988"/>
            <a:ext cx="503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T</a:t>
            </a:r>
          </a:p>
        </p:txBody>
      </p:sp>
      <p:sp>
        <p:nvSpPr>
          <p:cNvPr id="16421" name="Line 40"/>
          <p:cNvSpPr>
            <a:spLocks noChangeShapeType="1"/>
          </p:cNvSpPr>
          <p:nvPr/>
        </p:nvSpPr>
        <p:spPr bwMode="auto">
          <a:xfrm>
            <a:off x="5192713" y="2668588"/>
            <a:ext cx="1001712" cy="0"/>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6422" name="Line 41"/>
          <p:cNvSpPr>
            <a:spLocks noChangeShapeType="1"/>
          </p:cNvSpPr>
          <p:nvPr/>
        </p:nvSpPr>
        <p:spPr bwMode="auto">
          <a:xfrm flipV="1">
            <a:off x="917575" y="2382838"/>
            <a:ext cx="6273800" cy="1587"/>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6423" name="Text Box 42"/>
          <p:cNvSpPr txBox="1">
            <a:spLocks noChangeArrowheads="1"/>
          </p:cNvSpPr>
          <p:nvPr/>
        </p:nvSpPr>
        <p:spPr bwMode="auto">
          <a:xfrm>
            <a:off x="403225" y="2179638"/>
            <a:ext cx="5794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r>
              <a:rPr lang="cs-CZ" sz="1800" baseline="-25000"/>
              <a:t>FT</a:t>
            </a:r>
            <a:endParaRPr lang="cs-CZ" sz="1800"/>
          </a:p>
        </p:txBody>
      </p:sp>
      <p:sp>
        <p:nvSpPr>
          <p:cNvPr id="84013" name="Text Box 45"/>
          <p:cNvSpPr txBox="1">
            <a:spLocks noChangeArrowheads="1"/>
          </p:cNvSpPr>
          <p:nvPr/>
        </p:nvSpPr>
        <p:spPr bwMode="auto">
          <a:xfrm>
            <a:off x="593725" y="1017588"/>
            <a:ext cx="8123238" cy="396875"/>
          </a:xfrm>
          <a:prstGeom prst="rect">
            <a:avLst/>
          </a:prstGeom>
          <a:noFill/>
          <a:ln w="25400" algn="ctr">
            <a:noFill/>
            <a:miter lim="800000"/>
            <a:headEnd/>
            <a:tailEnd/>
          </a:ln>
          <a:effectLst/>
        </p:spPr>
        <p:txBody>
          <a:bodyPr>
            <a:spAutoFit/>
          </a:bodyPr>
          <a:lstStyle/>
          <a:p>
            <a:pPr algn="l">
              <a:spcBef>
                <a:spcPct val="50000"/>
              </a:spcBef>
              <a:defRPr/>
            </a:pPr>
            <a:r>
              <a:rPr lang="en-GB">
                <a:effectLst>
                  <a:outerShdw blurRad="38100" dist="38100" dir="2700000" algn="tl">
                    <a:srgbClr val="C0C0C0"/>
                  </a:outerShdw>
                </a:effectLst>
              </a:rPr>
              <a:t>   </a:t>
            </a:r>
            <a:r>
              <a:rPr lang="en-GB"/>
              <a:t>Price and quantity			Welfare effects</a:t>
            </a:r>
          </a:p>
        </p:txBody>
      </p:sp>
      <p:sp>
        <p:nvSpPr>
          <p:cNvPr id="16425" name="Text Box 46"/>
          <p:cNvSpPr txBox="1">
            <a:spLocks noChangeArrowheads="1"/>
          </p:cNvSpPr>
          <p:nvPr/>
        </p:nvSpPr>
        <p:spPr bwMode="auto">
          <a:xfrm>
            <a:off x="6064250" y="2309813"/>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b</a:t>
            </a:r>
          </a:p>
        </p:txBody>
      </p:sp>
      <p:sp>
        <p:nvSpPr>
          <p:cNvPr id="16426" name="Text Box 47"/>
          <p:cNvSpPr txBox="1">
            <a:spLocks noChangeArrowheads="1"/>
          </p:cNvSpPr>
          <p:nvPr/>
        </p:nvSpPr>
        <p:spPr bwMode="auto">
          <a:xfrm>
            <a:off x="5360988" y="2319338"/>
            <a:ext cx="503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a</a:t>
            </a:r>
          </a:p>
        </p:txBody>
      </p:sp>
      <p:sp>
        <p:nvSpPr>
          <p:cNvPr id="16427" name="Text Box 50"/>
          <p:cNvSpPr txBox="1">
            <a:spLocks noChangeArrowheads="1"/>
          </p:cNvSpPr>
          <p:nvPr/>
        </p:nvSpPr>
        <p:spPr bwMode="auto">
          <a:xfrm>
            <a:off x="5370513" y="2043113"/>
            <a:ext cx="503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c</a:t>
            </a:r>
          </a:p>
        </p:txBody>
      </p:sp>
      <p:sp>
        <p:nvSpPr>
          <p:cNvPr id="16428" name="Text Box 51"/>
          <p:cNvSpPr txBox="1">
            <a:spLocks noChangeArrowheads="1"/>
          </p:cNvSpPr>
          <p:nvPr/>
        </p:nvSpPr>
        <p:spPr bwMode="auto">
          <a:xfrm>
            <a:off x="6084888" y="2058988"/>
            <a:ext cx="503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d</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Zástupný symbol pro číslo snímku 5"/>
          <p:cNvSpPr>
            <a:spLocks noGrp="1"/>
          </p:cNvSpPr>
          <p:nvPr>
            <p:ph type="sldNum" sz="quarter" idx="12"/>
          </p:nvPr>
        </p:nvSpPr>
        <p:spPr/>
        <p:txBody>
          <a:bodyPr/>
          <a:lstStyle/>
          <a:p>
            <a:pPr>
              <a:defRPr/>
            </a:pPr>
            <a:fld id="{95C0F40B-0042-4661-92BE-BA4298E3193C}" type="slidenum">
              <a:rPr lang="cs-CZ" altLang="en-US"/>
              <a:pPr>
                <a:defRPr/>
              </a:pPr>
              <a:t>15</a:t>
            </a:fld>
            <a:endParaRPr lang="cs-CZ" altLang="en-US"/>
          </a:p>
        </p:txBody>
      </p:sp>
      <p:sp>
        <p:nvSpPr>
          <p:cNvPr id="17411" name="Rectangle 2"/>
          <p:cNvSpPr>
            <a:spLocks noGrp="1" noChangeArrowheads="1"/>
          </p:cNvSpPr>
          <p:nvPr>
            <p:ph type="title"/>
          </p:nvPr>
        </p:nvSpPr>
        <p:spPr>
          <a:xfrm>
            <a:off x="457200" y="277813"/>
            <a:ext cx="8229600" cy="719137"/>
          </a:xfrm>
        </p:spPr>
        <p:txBody>
          <a:bodyPr/>
          <a:lstStyle/>
          <a:p>
            <a:pPr eaLnBrk="1" hangingPunct="1"/>
            <a:r>
              <a:rPr lang="en-GB" smtClean="0"/>
              <a:t>Voluntary export restraint</a:t>
            </a:r>
          </a:p>
        </p:txBody>
      </p:sp>
      <p:sp>
        <p:nvSpPr>
          <p:cNvPr id="17412" name="AutoShape 80"/>
          <p:cNvSpPr>
            <a:spLocks noChangeArrowheads="1"/>
          </p:cNvSpPr>
          <p:nvPr/>
        </p:nvSpPr>
        <p:spPr bwMode="auto">
          <a:xfrm flipV="1">
            <a:off x="6181725" y="2586038"/>
            <a:ext cx="944563" cy="290512"/>
          </a:xfrm>
          <a:prstGeom prst="rtTriangle">
            <a:avLst/>
          </a:prstGeom>
          <a:solidFill>
            <a:srgbClr val="C0C0C0"/>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cs-CZ"/>
          </a:p>
        </p:txBody>
      </p:sp>
      <p:sp>
        <p:nvSpPr>
          <p:cNvPr id="17413" name="AutoShape 81"/>
          <p:cNvSpPr>
            <a:spLocks noChangeArrowheads="1"/>
          </p:cNvSpPr>
          <p:nvPr/>
        </p:nvSpPr>
        <p:spPr bwMode="auto">
          <a:xfrm>
            <a:off x="6188075" y="2290763"/>
            <a:ext cx="944563" cy="290512"/>
          </a:xfrm>
          <a:prstGeom prst="rtTriangle">
            <a:avLst/>
          </a:prstGeom>
          <a:solidFill>
            <a:srgbClr val="C0C0C0"/>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cs-CZ"/>
          </a:p>
        </p:txBody>
      </p:sp>
      <p:sp>
        <p:nvSpPr>
          <p:cNvPr id="17414" name="Rectangle 82"/>
          <p:cNvSpPr>
            <a:spLocks noChangeArrowheads="1"/>
          </p:cNvSpPr>
          <p:nvPr/>
        </p:nvSpPr>
        <p:spPr bwMode="auto">
          <a:xfrm>
            <a:off x="5197475" y="2559050"/>
            <a:ext cx="974725" cy="304800"/>
          </a:xfrm>
          <a:prstGeom prst="rect">
            <a:avLst/>
          </a:prstGeom>
          <a:solidFill>
            <a:srgbClr val="C0C0C0"/>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cs-CZ"/>
          </a:p>
        </p:txBody>
      </p:sp>
      <p:sp>
        <p:nvSpPr>
          <p:cNvPr id="17415" name="Rectangle 83"/>
          <p:cNvSpPr>
            <a:spLocks noChangeArrowheads="1"/>
          </p:cNvSpPr>
          <p:nvPr/>
        </p:nvSpPr>
        <p:spPr bwMode="auto">
          <a:xfrm>
            <a:off x="5197475" y="2270125"/>
            <a:ext cx="974725" cy="288925"/>
          </a:xfrm>
          <a:prstGeom prst="rect">
            <a:avLst/>
          </a:prstGeom>
          <a:solidFill>
            <a:srgbClr val="C0C0C0"/>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cs-CZ"/>
          </a:p>
        </p:txBody>
      </p:sp>
      <p:sp>
        <p:nvSpPr>
          <p:cNvPr id="17416" name="Rectangle 84"/>
          <p:cNvSpPr>
            <a:spLocks noGrp="1" noChangeArrowheads="1"/>
          </p:cNvSpPr>
          <p:nvPr>
            <p:ph type="body" idx="1"/>
          </p:nvPr>
        </p:nvSpPr>
        <p:spPr>
          <a:xfrm>
            <a:off x="457200" y="4592337"/>
            <a:ext cx="8402638" cy="1420812"/>
          </a:xfrm>
          <a:noFill/>
        </p:spPr>
        <p:txBody>
          <a:bodyPr/>
          <a:lstStyle/>
          <a:p>
            <a:pPr eaLnBrk="1" hangingPunct="1">
              <a:lnSpc>
                <a:spcPct val="90000"/>
              </a:lnSpc>
            </a:pPr>
            <a:r>
              <a:rPr lang="en-GB" sz="2000" dirty="0" smtClean="0"/>
              <a:t>VERs are bilaterally negotiated agreements (operated through quotas or minimum export prices)</a:t>
            </a:r>
          </a:p>
          <a:p>
            <a:pPr eaLnBrk="1" hangingPunct="1">
              <a:lnSpc>
                <a:spcPct val="90000"/>
              </a:lnSpc>
            </a:pPr>
            <a:r>
              <a:rPr lang="en-GB" sz="2000" dirty="0" smtClean="0"/>
              <a:t>VER is equivalent to import quota</a:t>
            </a:r>
          </a:p>
          <a:p>
            <a:pPr eaLnBrk="1" hangingPunct="1">
              <a:lnSpc>
                <a:spcPct val="90000"/>
              </a:lnSpc>
            </a:pPr>
            <a:r>
              <a:rPr lang="en-GB" sz="2000" dirty="0" smtClean="0"/>
              <a:t>The recipient of rent </a:t>
            </a:r>
            <a:r>
              <a:rPr lang="en-GB" sz="2000" i="1" dirty="0" smtClean="0"/>
              <a:t>a</a:t>
            </a:r>
            <a:r>
              <a:rPr lang="en-GB" sz="2000" dirty="0" smtClean="0"/>
              <a:t> + </a:t>
            </a:r>
            <a:r>
              <a:rPr lang="en-GB" sz="2000" i="1" dirty="0" smtClean="0"/>
              <a:t>c</a:t>
            </a:r>
            <a:r>
              <a:rPr lang="en-GB" sz="2000" dirty="0" smtClean="0"/>
              <a:t> is the importer, which may make him more tolerant to this trade restriction</a:t>
            </a:r>
          </a:p>
        </p:txBody>
      </p:sp>
      <p:sp>
        <p:nvSpPr>
          <p:cNvPr id="17417" name="Line 85"/>
          <p:cNvSpPr>
            <a:spLocks noChangeShapeType="1"/>
          </p:cNvSpPr>
          <p:nvPr/>
        </p:nvSpPr>
        <p:spPr bwMode="auto">
          <a:xfrm>
            <a:off x="922338" y="1770063"/>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7418" name="Line 86"/>
          <p:cNvSpPr>
            <a:spLocks noChangeShapeType="1"/>
          </p:cNvSpPr>
          <p:nvPr/>
        </p:nvSpPr>
        <p:spPr bwMode="auto">
          <a:xfrm>
            <a:off x="922338" y="4002088"/>
            <a:ext cx="302418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7419" name="Line 87"/>
          <p:cNvSpPr>
            <a:spLocks noChangeShapeType="1"/>
          </p:cNvSpPr>
          <p:nvPr/>
        </p:nvSpPr>
        <p:spPr bwMode="auto">
          <a:xfrm rot="5400000" flipV="1">
            <a:off x="1977231" y="902494"/>
            <a:ext cx="974725" cy="3087688"/>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7420" name="Text Box 88"/>
          <p:cNvSpPr txBox="1">
            <a:spLocks noChangeArrowheads="1"/>
          </p:cNvSpPr>
          <p:nvPr/>
        </p:nvSpPr>
        <p:spPr bwMode="auto">
          <a:xfrm>
            <a:off x="3573463" y="2860675"/>
            <a:ext cx="7921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MD</a:t>
            </a:r>
            <a:r>
              <a:rPr lang="cs-CZ" sz="1800" baseline="-25000"/>
              <a:t>H</a:t>
            </a:r>
            <a:endParaRPr lang="cs-CZ" sz="1800"/>
          </a:p>
        </p:txBody>
      </p:sp>
      <p:sp>
        <p:nvSpPr>
          <p:cNvPr id="17421" name="Text Box 89"/>
          <p:cNvSpPr txBox="1">
            <a:spLocks noChangeArrowheads="1"/>
          </p:cNvSpPr>
          <p:nvPr/>
        </p:nvSpPr>
        <p:spPr bwMode="auto">
          <a:xfrm>
            <a:off x="2763838" y="3967163"/>
            <a:ext cx="8016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a:t>
            </a:r>
            <a:r>
              <a:rPr lang="cs-CZ" sz="1800" baseline="-25000"/>
              <a:t>FT</a:t>
            </a:r>
            <a:r>
              <a:rPr lang="cs-CZ" sz="1800"/>
              <a:t> </a:t>
            </a:r>
          </a:p>
        </p:txBody>
      </p:sp>
      <p:sp>
        <p:nvSpPr>
          <p:cNvPr id="17422" name="Line 90"/>
          <p:cNvSpPr>
            <a:spLocks noChangeShapeType="1"/>
          </p:cNvSpPr>
          <p:nvPr/>
        </p:nvSpPr>
        <p:spPr bwMode="auto">
          <a:xfrm flipV="1">
            <a:off x="904875" y="2395538"/>
            <a:ext cx="2679700" cy="774700"/>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7423" name="Line 91"/>
          <p:cNvSpPr>
            <a:spLocks noChangeShapeType="1"/>
          </p:cNvSpPr>
          <p:nvPr/>
        </p:nvSpPr>
        <p:spPr bwMode="auto">
          <a:xfrm rot="16200000" flipV="1">
            <a:off x="2215357" y="3277393"/>
            <a:ext cx="1377950" cy="17463"/>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7424" name="Line 92"/>
          <p:cNvSpPr>
            <a:spLocks noChangeShapeType="1"/>
          </p:cNvSpPr>
          <p:nvPr/>
        </p:nvSpPr>
        <p:spPr bwMode="auto">
          <a:xfrm flipV="1">
            <a:off x="920750" y="1809750"/>
            <a:ext cx="2624138" cy="733425"/>
          </a:xfrm>
          <a:prstGeom prst="line">
            <a:avLst/>
          </a:prstGeom>
          <a:noFill/>
          <a:ln w="31750">
            <a:solidFill>
              <a:srgbClr val="C00000"/>
            </a:solidFill>
            <a:prstDash val="lgDash"/>
            <a:round/>
            <a:headEnd/>
            <a:tailEnd/>
          </a:ln>
          <a:extLst>
            <a:ext uri="{909E8E84-426E-40DD-AFC4-6F175D3DCCD1}">
              <a14:hiddenFill xmlns:a14="http://schemas.microsoft.com/office/drawing/2010/main">
                <a:noFill/>
              </a14:hiddenFill>
            </a:ext>
          </a:extLst>
        </p:spPr>
        <p:txBody>
          <a:bodyPr/>
          <a:lstStyle/>
          <a:p>
            <a:endParaRPr lang="cs-CZ"/>
          </a:p>
        </p:txBody>
      </p:sp>
      <p:sp>
        <p:nvSpPr>
          <p:cNvPr id="17425" name="Text Box 93"/>
          <p:cNvSpPr txBox="1">
            <a:spLocks noChangeArrowheads="1"/>
          </p:cNvSpPr>
          <p:nvPr/>
        </p:nvSpPr>
        <p:spPr bwMode="auto">
          <a:xfrm>
            <a:off x="3562350" y="1576388"/>
            <a:ext cx="9255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dirty="0" smtClean="0"/>
              <a:t>XS</a:t>
            </a:r>
            <a:r>
              <a:rPr lang="cs-CZ" sz="1800" baseline="-25000" dirty="0" smtClean="0"/>
              <a:t>NT</a:t>
            </a:r>
            <a:endParaRPr lang="cs-CZ" sz="1800" dirty="0"/>
          </a:p>
        </p:txBody>
      </p:sp>
      <p:sp>
        <p:nvSpPr>
          <p:cNvPr id="17426" name="Text Box 94"/>
          <p:cNvSpPr txBox="1">
            <a:spLocks noChangeArrowheads="1"/>
          </p:cNvSpPr>
          <p:nvPr/>
        </p:nvSpPr>
        <p:spPr bwMode="auto">
          <a:xfrm>
            <a:off x="3563938" y="2220913"/>
            <a:ext cx="9255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dirty="0" smtClean="0"/>
              <a:t>XS</a:t>
            </a:r>
            <a:r>
              <a:rPr lang="cs-CZ" sz="1800" baseline="-25000" dirty="0" smtClean="0"/>
              <a:t>F</a:t>
            </a:r>
            <a:endParaRPr lang="cs-CZ" sz="1800" dirty="0"/>
          </a:p>
        </p:txBody>
      </p:sp>
      <p:sp>
        <p:nvSpPr>
          <p:cNvPr id="17427" name="Line 95"/>
          <p:cNvSpPr>
            <a:spLocks noChangeShapeType="1"/>
          </p:cNvSpPr>
          <p:nvPr/>
        </p:nvSpPr>
        <p:spPr bwMode="auto">
          <a:xfrm rot="16200000" flipV="1">
            <a:off x="1053307" y="3134519"/>
            <a:ext cx="1684337" cy="158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7428" name="Text Box 96"/>
          <p:cNvSpPr txBox="1">
            <a:spLocks noChangeArrowheads="1"/>
          </p:cNvSpPr>
          <p:nvPr/>
        </p:nvSpPr>
        <p:spPr bwMode="auto">
          <a:xfrm>
            <a:off x="1736725" y="3962400"/>
            <a:ext cx="8159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a:t>
            </a:r>
            <a:r>
              <a:rPr lang="cs-CZ" sz="1800" baseline="-25000"/>
              <a:t>VER</a:t>
            </a:r>
            <a:endParaRPr lang="cs-CZ" sz="1800"/>
          </a:p>
        </p:txBody>
      </p:sp>
      <p:sp>
        <p:nvSpPr>
          <p:cNvPr id="17429" name="AutoShape 97"/>
          <p:cNvSpPr>
            <a:spLocks/>
          </p:cNvSpPr>
          <p:nvPr/>
        </p:nvSpPr>
        <p:spPr bwMode="auto">
          <a:xfrm flipH="1" flipV="1">
            <a:off x="944563" y="2560638"/>
            <a:ext cx="215900" cy="576262"/>
          </a:xfrm>
          <a:prstGeom prst="leftBrace">
            <a:avLst>
              <a:gd name="adj1" fmla="val 22243"/>
              <a:gd name="adj2" fmla="val 50139"/>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7430" name="Text Box 98"/>
          <p:cNvSpPr txBox="1">
            <a:spLocks noChangeArrowheads="1"/>
          </p:cNvSpPr>
          <p:nvPr/>
        </p:nvSpPr>
        <p:spPr bwMode="auto">
          <a:xfrm>
            <a:off x="1027113" y="2665413"/>
            <a:ext cx="503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T</a:t>
            </a:r>
          </a:p>
        </p:txBody>
      </p:sp>
      <p:sp>
        <p:nvSpPr>
          <p:cNvPr id="17431" name="Line 99"/>
          <p:cNvSpPr>
            <a:spLocks noChangeShapeType="1"/>
          </p:cNvSpPr>
          <p:nvPr/>
        </p:nvSpPr>
        <p:spPr bwMode="auto">
          <a:xfrm flipV="1">
            <a:off x="912813" y="2259013"/>
            <a:ext cx="5253037" cy="158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7432" name="Line 100"/>
          <p:cNvSpPr>
            <a:spLocks noChangeShapeType="1"/>
          </p:cNvSpPr>
          <p:nvPr/>
        </p:nvSpPr>
        <p:spPr bwMode="auto">
          <a:xfrm>
            <a:off x="5202238" y="1763713"/>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7433" name="Line 101"/>
          <p:cNvSpPr>
            <a:spLocks noChangeShapeType="1"/>
          </p:cNvSpPr>
          <p:nvPr/>
        </p:nvSpPr>
        <p:spPr bwMode="auto">
          <a:xfrm>
            <a:off x="5202238" y="3995738"/>
            <a:ext cx="302418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7434" name="Line 102"/>
          <p:cNvSpPr>
            <a:spLocks noChangeShapeType="1"/>
          </p:cNvSpPr>
          <p:nvPr/>
        </p:nvSpPr>
        <p:spPr bwMode="auto">
          <a:xfrm rot="5400000" flipV="1">
            <a:off x="6257131" y="896144"/>
            <a:ext cx="974725" cy="3087688"/>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7435" name="Text Box 103"/>
          <p:cNvSpPr txBox="1">
            <a:spLocks noChangeArrowheads="1"/>
          </p:cNvSpPr>
          <p:nvPr/>
        </p:nvSpPr>
        <p:spPr bwMode="auto">
          <a:xfrm>
            <a:off x="7853363" y="2854325"/>
            <a:ext cx="7921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MD</a:t>
            </a:r>
            <a:r>
              <a:rPr lang="cs-CZ" sz="1800" baseline="-25000"/>
              <a:t>H</a:t>
            </a:r>
            <a:endParaRPr lang="cs-CZ" sz="1800"/>
          </a:p>
        </p:txBody>
      </p:sp>
      <p:sp>
        <p:nvSpPr>
          <p:cNvPr id="17436" name="Text Box 104"/>
          <p:cNvSpPr txBox="1">
            <a:spLocks noChangeArrowheads="1"/>
          </p:cNvSpPr>
          <p:nvPr/>
        </p:nvSpPr>
        <p:spPr bwMode="auto">
          <a:xfrm>
            <a:off x="7043738" y="3960813"/>
            <a:ext cx="8016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a:t>
            </a:r>
            <a:r>
              <a:rPr lang="cs-CZ" sz="1800" baseline="-25000"/>
              <a:t>FT</a:t>
            </a:r>
            <a:r>
              <a:rPr lang="cs-CZ" sz="1800"/>
              <a:t> </a:t>
            </a:r>
          </a:p>
        </p:txBody>
      </p:sp>
      <p:sp>
        <p:nvSpPr>
          <p:cNvPr id="17437" name="Line 105"/>
          <p:cNvSpPr>
            <a:spLocks noChangeShapeType="1"/>
          </p:cNvSpPr>
          <p:nvPr/>
        </p:nvSpPr>
        <p:spPr bwMode="auto">
          <a:xfrm flipV="1">
            <a:off x="5184775" y="2389188"/>
            <a:ext cx="2679700" cy="774700"/>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7438" name="Line 106"/>
          <p:cNvSpPr>
            <a:spLocks noChangeShapeType="1"/>
          </p:cNvSpPr>
          <p:nvPr/>
        </p:nvSpPr>
        <p:spPr bwMode="auto">
          <a:xfrm rot="16200000" flipV="1">
            <a:off x="6519069" y="3278981"/>
            <a:ext cx="1393825" cy="17463"/>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7439" name="Text Box 107"/>
          <p:cNvSpPr txBox="1">
            <a:spLocks noChangeArrowheads="1"/>
          </p:cNvSpPr>
          <p:nvPr/>
        </p:nvSpPr>
        <p:spPr bwMode="auto">
          <a:xfrm>
            <a:off x="7843838" y="2316163"/>
            <a:ext cx="9255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dirty="0" smtClean="0"/>
              <a:t>XS</a:t>
            </a:r>
            <a:r>
              <a:rPr lang="cs-CZ" sz="1800" baseline="-25000" dirty="0" smtClean="0"/>
              <a:t>F</a:t>
            </a:r>
            <a:endParaRPr lang="cs-CZ" sz="1800" dirty="0"/>
          </a:p>
        </p:txBody>
      </p:sp>
      <p:sp>
        <p:nvSpPr>
          <p:cNvPr id="17440" name="Line 108"/>
          <p:cNvSpPr>
            <a:spLocks noChangeShapeType="1"/>
          </p:cNvSpPr>
          <p:nvPr/>
        </p:nvSpPr>
        <p:spPr bwMode="auto">
          <a:xfrm rot="16200000" flipV="1">
            <a:off x="5333207" y="3128169"/>
            <a:ext cx="1684337" cy="158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7441" name="Text Box 109"/>
          <p:cNvSpPr txBox="1">
            <a:spLocks noChangeArrowheads="1"/>
          </p:cNvSpPr>
          <p:nvPr/>
        </p:nvSpPr>
        <p:spPr bwMode="auto">
          <a:xfrm>
            <a:off x="6016625" y="3956050"/>
            <a:ext cx="8159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a:t>
            </a:r>
            <a:r>
              <a:rPr lang="cs-CZ" sz="1800" baseline="-25000"/>
              <a:t>VER</a:t>
            </a:r>
            <a:endParaRPr lang="cs-CZ" sz="1800"/>
          </a:p>
        </p:txBody>
      </p:sp>
      <p:sp>
        <p:nvSpPr>
          <p:cNvPr id="17442" name="Text Box 110"/>
          <p:cNvSpPr txBox="1">
            <a:spLocks noChangeArrowheads="1"/>
          </p:cNvSpPr>
          <p:nvPr/>
        </p:nvSpPr>
        <p:spPr bwMode="auto">
          <a:xfrm>
            <a:off x="271463" y="2014538"/>
            <a:ext cx="7016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r>
              <a:rPr lang="cs-CZ" sz="1800" baseline="-25000"/>
              <a:t>VER</a:t>
            </a:r>
            <a:endParaRPr lang="cs-CZ" sz="1800"/>
          </a:p>
        </p:txBody>
      </p:sp>
      <p:sp>
        <p:nvSpPr>
          <p:cNvPr id="17443" name="AutoShape 111"/>
          <p:cNvSpPr>
            <a:spLocks/>
          </p:cNvSpPr>
          <p:nvPr/>
        </p:nvSpPr>
        <p:spPr bwMode="auto">
          <a:xfrm>
            <a:off x="4922838" y="2284413"/>
            <a:ext cx="215900" cy="576262"/>
          </a:xfrm>
          <a:prstGeom prst="leftBrace">
            <a:avLst>
              <a:gd name="adj1" fmla="val 22243"/>
              <a:gd name="adj2" fmla="val 50139"/>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7444" name="Text Box 112"/>
          <p:cNvSpPr txBox="1">
            <a:spLocks noChangeArrowheads="1"/>
          </p:cNvSpPr>
          <p:nvPr/>
        </p:nvSpPr>
        <p:spPr bwMode="auto">
          <a:xfrm>
            <a:off x="4560888" y="2389188"/>
            <a:ext cx="503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T</a:t>
            </a:r>
          </a:p>
        </p:txBody>
      </p:sp>
      <p:sp>
        <p:nvSpPr>
          <p:cNvPr id="17445" name="Line 113"/>
          <p:cNvSpPr>
            <a:spLocks noChangeShapeType="1"/>
          </p:cNvSpPr>
          <p:nvPr/>
        </p:nvSpPr>
        <p:spPr bwMode="auto">
          <a:xfrm>
            <a:off x="5192713" y="2871788"/>
            <a:ext cx="1001712" cy="0"/>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7446" name="Line 114"/>
          <p:cNvSpPr>
            <a:spLocks noChangeShapeType="1"/>
          </p:cNvSpPr>
          <p:nvPr/>
        </p:nvSpPr>
        <p:spPr bwMode="auto">
          <a:xfrm flipV="1">
            <a:off x="917575" y="2586038"/>
            <a:ext cx="6273800" cy="1587"/>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7447" name="Text Box 115"/>
          <p:cNvSpPr txBox="1">
            <a:spLocks noChangeArrowheads="1"/>
          </p:cNvSpPr>
          <p:nvPr/>
        </p:nvSpPr>
        <p:spPr bwMode="auto">
          <a:xfrm>
            <a:off x="403225" y="2382838"/>
            <a:ext cx="5794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r>
              <a:rPr lang="cs-CZ" sz="1800" baseline="-25000"/>
              <a:t>FT</a:t>
            </a:r>
            <a:endParaRPr lang="cs-CZ" sz="1800"/>
          </a:p>
        </p:txBody>
      </p:sp>
      <p:sp>
        <p:nvSpPr>
          <p:cNvPr id="92276" name="Text Box 116"/>
          <p:cNvSpPr txBox="1">
            <a:spLocks noChangeArrowheads="1"/>
          </p:cNvSpPr>
          <p:nvPr/>
        </p:nvSpPr>
        <p:spPr bwMode="auto">
          <a:xfrm>
            <a:off x="593725" y="1220788"/>
            <a:ext cx="8123238" cy="396875"/>
          </a:xfrm>
          <a:prstGeom prst="rect">
            <a:avLst/>
          </a:prstGeom>
          <a:noFill/>
          <a:ln w="25400" algn="ctr">
            <a:noFill/>
            <a:miter lim="800000"/>
            <a:headEnd/>
            <a:tailEnd/>
          </a:ln>
          <a:effectLst/>
        </p:spPr>
        <p:txBody>
          <a:bodyPr>
            <a:spAutoFit/>
          </a:bodyPr>
          <a:lstStyle/>
          <a:p>
            <a:pPr algn="l">
              <a:spcBef>
                <a:spcPct val="50000"/>
              </a:spcBef>
              <a:defRPr/>
            </a:pPr>
            <a:r>
              <a:rPr lang="en-GB">
                <a:effectLst>
                  <a:outerShdw blurRad="38100" dist="38100" dir="2700000" algn="tl">
                    <a:srgbClr val="C0C0C0"/>
                  </a:outerShdw>
                </a:effectLst>
              </a:rPr>
              <a:t>   </a:t>
            </a:r>
            <a:r>
              <a:rPr lang="en-GB"/>
              <a:t>Price and quantity			Welfare effects</a:t>
            </a:r>
          </a:p>
        </p:txBody>
      </p:sp>
      <p:sp>
        <p:nvSpPr>
          <p:cNvPr id="17449" name="Text Box 117"/>
          <p:cNvSpPr txBox="1">
            <a:spLocks noChangeArrowheads="1"/>
          </p:cNvSpPr>
          <p:nvPr/>
        </p:nvSpPr>
        <p:spPr bwMode="auto">
          <a:xfrm>
            <a:off x="6064250" y="2513013"/>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b</a:t>
            </a:r>
          </a:p>
        </p:txBody>
      </p:sp>
      <p:sp>
        <p:nvSpPr>
          <p:cNvPr id="17450" name="Text Box 118"/>
          <p:cNvSpPr txBox="1">
            <a:spLocks noChangeArrowheads="1"/>
          </p:cNvSpPr>
          <p:nvPr/>
        </p:nvSpPr>
        <p:spPr bwMode="auto">
          <a:xfrm>
            <a:off x="5360988" y="2522538"/>
            <a:ext cx="503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a</a:t>
            </a:r>
          </a:p>
        </p:txBody>
      </p:sp>
      <p:sp>
        <p:nvSpPr>
          <p:cNvPr id="17451" name="Text Box 119"/>
          <p:cNvSpPr txBox="1">
            <a:spLocks noChangeArrowheads="1"/>
          </p:cNvSpPr>
          <p:nvPr/>
        </p:nvSpPr>
        <p:spPr bwMode="auto">
          <a:xfrm>
            <a:off x="5370513" y="2246313"/>
            <a:ext cx="503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c</a:t>
            </a:r>
          </a:p>
        </p:txBody>
      </p:sp>
      <p:sp>
        <p:nvSpPr>
          <p:cNvPr id="17452" name="Text Box 120"/>
          <p:cNvSpPr txBox="1">
            <a:spLocks noChangeArrowheads="1"/>
          </p:cNvSpPr>
          <p:nvPr/>
        </p:nvSpPr>
        <p:spPr bwMode="auto">
          <a:xfrm>
            <a:off x="6084888" y="2262188"/>
            <a:ext cx="503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Zástupný symbol pro číslo snímku 5"/>
          <p:cNvSpPr>
            <a:spLocks noGrp="1"/>
          </p:cNvSpPr>
          <p:nvPr>
            <p:ph type="sldNum" sz="quarter" idx="12"/>
          </p:nvPr>
        </p:nvSpPr>
        <p:spPr/>
        <p:txBody>
          <a:bodyPr/>
          <a:lstStyle/>
          <a:p>
            <a:pPr>
              <a:defRPr/>
            </a:pPr>
            <a:fld id="{18BE6E29-D8D4-4047-AAC3-991F0E3DD8A0}" type="slidenum">
              <a:rPr lang="cs-CZ" altLang="en-US"/>
              <a:pPr>
                <a:defRPr/>
              </a:pPr>
              <a:t>16</a:t>
            </a:fld>
            <a:endParaRPr lang="cs-CZ" altLang="en-US"/>
          </a:p>
        </p:txBody>
      </p:sp>
      <p:sp>
        <p:nvSpPr>
          <p:cNvPr id="18435" name="Rectangle 2"/>
          <p:cNvSpPr>
            <a:spLocks noGrp="1" noChangeArrowheads="1"/>
          </p:cNvSpPr>
          <p:nvPr>
            <p:ph type="title"/>
          </p:nvPr>
        </p:nvSpPr>
        <p:spPr>
          <a:xfrm>
            <a:off x="457200" y="277813"/>
            <a:ext cx="8229600" cy="695325"/>
          </a:xfrm>
        </p:spPr>
        <p:txBody>
          <a:bodyPr/>
          <a:lstStyle/>
          <a:p>
            <a:pPr eaLnBrk="1" hangingPunct="1"/>
            <a:r>
              <a:rPr lang="en-GB" smtClean="0"/>
              <a:t>Non-discriminatory tariff – prices and quantities</a:t>
            </a:r>
          </a:p>
        </p:txBody>
      </p:sp>
      <p:sp>
        <p:nvSpPr>
          <p:cNvPr id="18436" name="Line 63"/>
          <p:cNvSpPr>
            <a:spLocks noChangeShapeType="1"/>
          </p:cNvSpPr>
          <p:nvPr/>
        </p:nvSpPr>
        <p:spPr bwMode="auto">
          <a:xfrm>
            <a:off x="668338" y="1585913"/>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8438" name="Line 65"/>
          <p:cNvSpPr>
            <a:spLocks noChangeShapeType="1"/>
          </p:cNvSpPr>
          <p:nvPr/>
        </p:nvSpPr>
        <p:spPr bwMode="auto">
          <a:xfrm>
            <a:off x="5176838" y="1598613"/>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8439" name="Line 66"/>
          <p:cNvSpPr>
            <a:spLocks noChangeShapeType="1"/>
          </p:cNvSpPr>
          <p:nvPr/>
        </p:nvSpPr>
        <p:spPr bwMode="auto">
          <a:xfrm>
            <a:off x="5176838" y="3830638"/>
            <a:ext cx="302418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8440" name="Line 67"/>
          <p:cNvSpPr>
            <a:spLocks noChangeShapeType="1"/>
          </p:cNvSpPr>
          <p:nvPr/>
        </p:nvSpPr>
        <p:spPr bwMode="auto">
          <a:xfrm rot="5400000" flipV="1">
            <a:off x="6231731" y="731044"/>
            <a:ext cx="974725" cy="3087688"/>
          </a:xfrm>
          <a:prstGeom prst="line">
            <a:avLst/>
          </a:prstGeom>
          <a:noFill/>
          <a:ln w="31750">
            <a:solidFill>
              <a:srgbClr val="0000F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8441" name="Text Box 68"/>
          <p:cNvSpPr txBox="1">
            <a:spLocks noChangeArrowheads="1"/>
          </p:cNvSpPr>
          <p:nvPr/>
        </p:nvSpPr>
        <p:spPr bwMode="auto">
          <a:xfrm>
            <a:off x="7827963" y="2689225"/>
            <a:ext cx="7921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MD</a:t>
            </a:r>
            <a:r>
              <a:rPr lang="cs-CZ" sz="1800" baseline="-25000"/>
              <a:t>H</a:t>
            </a:r>
            <a:endParaRPr lang="cs-CZ" sz="1800"/>
          </a:p>
        </p:txBody>
      </p:sp>
      <p:sp>
        <p:nvSpPr>
          <p:cNvPr id="18442" name="Text Box 69"/>
          <p:cNvSpPr txBox="1">
            <a:spLocks noChangeArrowheads="1"/>
          </p:cNvSpPr>
          <p:nvPr/>
        </p:nvSpPr>
        <p:spPr bwMode="auto">
          <a:xfrm>
            <a:off x="4730750" y="1493838"/>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p>
        </p:txBody>
      </p:sp>
      <p:sp>
        <p:nvSpPr>
          <p:cNvPr id="18443" name="Text Box 70"/>
          <p:cNvSpPr txBox="1">
            <a:spLocks noChangeArrowheads="1"/>
          </p:cNvSpPr>
          <p:nvPr/>
        </p:nvSpPr>
        <p:spPr bwMode="auto">
          <a:xfrm>
            <a:off x="554038" y="1008063"/>
            <a:ext cx="7416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marL="342900" indent="-342900"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en-GB"/>
              <a:t>Rest (R) 	 Partner (P)	        	Home economy (H)</a:t>
            </a:r>
          </a:p>
        </p:txBody>
      </p:sp>
      <p:sp>
        <p:nvSpPr>
          <p:cNvPr id="18444" name="Line 71"/>
          <p:cNvSpPr>
            <a:spLocks noChangeShapeType="1"/>
          </p:cNvSpPr>
          <p:nvPr/>
        </p:nvSpPr>
        <p:spPr bwMode="auto">
          <a:xfrm flipV="1">
            <a:off x="698500" y="2165350"/>
            <a:ext cx="1489075" cy="830263"/>
          </a:xfrm>
          <a:prstGeom prst="line">
            <a:avLst/>
          </a:prstGeom>
          <a:noFill/>
          <a:ln w="31750">
            <a:solidFill>
              <a:srgbClr val="993366"/>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8445" name="Line 72"/>
          <p:cNvSpPr>
            <a:spLocks noChangeShapeType="1"/>
          </p:cNvSpPr>
          <p:nvPr/>
        </p:nvSpPr>
        <p:spPr bwMode="auto">
          <a:xfrm flipV="1">
            <a:off x="684213" y="2436813"/>
            <a:ext cx="6480175" cy="14287"/>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8446" name="Text Box 73"/>
          <p:cNvSpPr txBox="1">
            <a:spLocks noChangeArrowheads="1"/>
          </p:cNvSpPr>
          <p:nvPr/>
        </p:nvSpPr>
        <p:spPr bwMode="auto">
          <a:xfrm>
            <a:off x="3446463" y="3802063"/>
            <a:ext cx="768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a:t>
            </a:r>
            <a:r>
              <a:rPr lang="cs-CZ" sz="1800" baseline="-25000"/>
              <a:t>FT</a:t>
            </a:r>
            <a:endParaRPr lang="cs-CZ" sz="1800"/>
          </a:p>
        </p:txBody>
      </p:sp>
      <p:sp>
        <p:nvSpPr>
          <p:cNvPr id="18447" name="Text Box 74"/>
          <p:cNvSpPr txBox="1">
            <a:spLocks noChangeArrowheads="1"/>
          </p:cNvSpPr>
          <p:nvPr/>
        </p:nvSpPr>
        <p:spPr bwMode="auto">
          <a:xfrm>
            <a:off x="7018338" y="3795713"/>
            <a:ext cx="8016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a:t>
            </a:r>
            <a:r>
              <a:rPr lang="cs-CZ" sz="1800" baseline="-25000"/>
              <a:t>FT</a:t>
            </a:r>
            <a:r>
              <a:rPr lang="cs-CZ" sz="1800"/>
              <a:t> </a:t>
            </a:r>
          </a:p>
        </p:txBody>
      </p:sp>
      <p:sp>
        <p:nvSpPr>
          <p:cNvPr id="18448" name="AutoShape 76"/>
          <p:cNvSpPr>
            <a:spLocks/>
          </p:cNvSpPr>
          <p:nvPr/>
        </p:nvSpPr>
        <p:spPr bwMode="auto">
          <a:xfrm flipH="1">
            <a:off x="685800" y="2392363"/>
            <a:ext cx="215900" cy="576262"/>
          </a:xfrm>
          <a:prstGeom prst="leftBrace">
            <a:avLst>
              <a:gd name="adj1" fmla="val 22243"/>
              <a:gd name="adj2" fmla="val 50139"/>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8449" name="Line 78"/>
          <p:cNvSpPr>
            <a:spLocks noChangeShapeType="1"/>
          </p:cNvSpPr>
          <p:nvPr/>
        </p:nvSpPr>
        <p:spPr bwMode="auto">
          <a:xfrm flipV="1">
            <a:off x="658813" y="2101850"/>
            <a:ext cx="5497512" cy="412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8450" name="Line 79"/>
          <p:cNvSpPr>
            <a:spLocks noChangeShapeType="1"/>
          </p:cNvSpPr>
          <p:nvPr/>
        </p:nvSpPr>
        <p:spPr bwMode="auto">
          <a:xfrm rot="16200000" flipV="1">
            <a:off x="1009650" y="3132138"/>
            <a:ext cx="1366837" cy="1588"/>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8451" name="Text Box 80"/>
          <p:cNvSpPr txBox="1">
            <a:spLocks noChangeArrowheads="1"/>
          </p:cNvSpPr>
          <p:nvPr/>
        </p:nvSpPr>
        <p:spPr bwMode="auto">
          <a:xfrm>
            <a:off x="1549400" y="3802063"/>
            <a:ext cx="7810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a:t>
            </a:r>
            <a:r>
              <a:rPr lang="cs-CZ" sz="1800" baseline="-25000"/>
              <a:t>FT</a:t>
            </a:r>
            <a:endParaRPr lang="cs-CZ" sz="1800"/>
          </a:p>
        </p:txBody>
      </p:sp>
      <p:sp>
        <p:nvSpPr>
          <p:cNvPr id="18452" name="Text Box 81"/>
          <p:cNvSpPr txBox="1">
            <a:spLocks noChangeArrowheads="1"/>
          </p:cNvSpPr>
          <p:nvPr/>
        </p:nvSpPr>
        <p:spPr bwMode="auto">
          <a:xfrm>
            <a:off x="731838" y="2492375"/>
            <a:ext cx="5032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T</a:t>
            </a:r>
          </a:p>
        </p:txBody>
      </p:sp>
      <p:sp>
        <p:nvSpPr>
          <p:cNvPr id="18453" name="Line 83"/>
          <p:cNvSpPr>
            <a:spLocks noChangeShapeType="1"/>
          </p:cNvSpPr>
          <p:nvPr/>
        </p:nvSpPr>
        <p:spPr bwMode="auto">
          <a:xfrm flipV="1">
            <a:off x="669925" y="3832225"/>
            <a:ext cx="1558925" cy="15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8454" name="Line 84"/>
          <p:cNvSpPr>
            <a:spLocks noChangeShapeType="1"/>
          </p:cNvSpPr>
          <p:nvPr/>
        </p:nvSpPr>
        <p:spPr bwMode="auto">
          <a:xfrm>
            <a:off x="2570163" y="1587500"/>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8455" name="Line 85"/>
          <p:cNvSpPr>
            <a:spLocks noChangeShapeType="1"/>
          </p:cNvSpPr>
          <p:nvPr/>
        </p:nvSpPr>
        <p:spPr bwMode="auto">
          <a:xfrm flipV="1">
            <a:off x="2571750" y="3833813"/>
            <a:ext cx="1558925" cy="15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8456" name="Text Box 86"/>
          <p:cNvSpPr txBox="1">
            <a:spLocks noChangeArrowheads="1"/>
          </p:cNvSpPr>
          <p:nvPr/>
        </p:nvSpPr>
        <p:spPr bwMode="auto">
          <a:xfrm>
            <a:off x="150813" y="2249488"/>
            <a:ext cx="6477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r>
              <a:rPr lang="cs-CZ" sz="1800" baseline="-25000"/>
              <a:t>FT</a:t>
            </a:r>
            <a:endParaRPr lang="cs-CZ" sz="1800"/>
          </a:p>
        </p:txBody>
      </p:sp>
      <p:sp>
        <p:nvSpPr>
          <p:cNvPr id="18457" name="Line 87"/>
          <p:cNvSpPr>
            <a:spLocks noChangeShapeType="1"/>
          </p:cNvSpPr>
          <p:nvPr/>
        </p:nvSpPr>
        <p:spPr bwMode="auto">
          <a:xfrm flipV="1">
            <a:off x="2557463" y="2166938"/>
            <a:ext cx="1489075" cy="830262"/>
          </a:xfrm>
          <a:prstGeom prst="line">
            <a:avLst/>
          </a:prstGeom>
          <a:noFill/>
          <a:ln w="31750">
            <a:solidFill>
              <a:srgbClr val="339966"/>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8458" name="Line 88"/>
          <p:cNvSpPr>
            <a:spLocks noChangeShapeType="1"/>
          </p:cNvSpPr>
          <p:nvPr/>
        </p:nvSpPr>
        <p:spPr bwMode="auto">
          <a:xfrm flipV="1">
            <a:off x="671513" y="1552575"/>
            <a:ext cx="1489075" cy="830263"/>
          </a:xfrm>
          <a:prstGeom prst="line">
            <a:avLst/>
          </a:prstGeom>
          <a:noFill/>
          <a:ln w="31750">
            <a:solidFill>
              <a:srgbClr val="993366"/>
            </a:solidFill>
            <a:prstDash val="lgDash"/>
            <a:round/>
            <a:headEnd/>
            <a:tailEnd/>
          </a:ln>
          <a:extLst>
            <a:ext uri="{909E8E84-426E-40DD-AFC4-6F175D3DCCD1}">
              <a14:hiddenFill xmlns:a14="http://schemas.microsoft.com/office/drawing/2010/main">
                <a:noFill/>
              </a14:hiddenFill>
            </a:ext>
          </a:extLst>
        </p:spPr>
        <p:txBody>
          <a:bodyPr/>
          <a:lstStyle/>
          <a:p>
            <a:endParaRPr lang="cs-CZ"/>
          </a:p>
        </p:txBody>
      </p:sp>
      <p:sp>
        <p:nvSpPr>
          <p:cNvPr id="18459" name="Line 89"/>
          <p:cNvSpPr>
            <a:spLocks noChangeShapeType="1"/>
          </p:cNvSpPr>
          <p:nvPr/>
        </p:nvSpPr>
        <p:spPr bwMode="auto">
          <a:xfrm flipV="1">
            <a:off x="5159375" y="2224088"/>
            <a:ext cx="2679700" cy="774700"/>
          </a:xfrm>
          <a:prstGeom prst="line">
            <a:avLst/>
          </a:prstGeom>
          <a:noFill/>
          <a:ln w="31750">
            <a:solidFill>
              <a:srgbClr val="0000F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8460" name="Line 90"/>
          <p:cNvSpPr>
            <a:spLocks noChangeShapeType="1"/>
          </p:cNvSpPr>
          <p:nvPr/>
        </p:nvSpPr>
        <p:spPr bwMode="auto">
          <a:xfrm rot="5400000" flipH="1" flipV="1">
            <a:off x="6478587" y="3116263"/>
            <a:ext cx="1393825" cy="12700"/>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8461" name="Line 93"/>
          <p:cNvSpPr>
            <a:spLocks noChangeShapeType="1"/>
          </p:cNvSpPr>
          <p:nvPr/>
        </p:nvSpPr>
        <p:spPr bwMode="auto">
          <a:xfrm flipV="1">
            <a:off x="5175250" y="1638300"/>
            <a:ext cx="2624138" cy="733425"/>
          </a:xfrm>
          <a:prstGeom prst="line">
            <a:avLst/>
          </a:prstGeom>
          <a:noFill/>
          <a:ln w="31750">
            <a:solidFill>
              <a:srgbClr val="0000FF"/>
            </a:solidFill>
            <a:prstDash val="lgDash"/>
            <a:round/>
            <a:headEnd/>
            <a:tailEnd/>
          </a:ln>
          <a:extLst>
            <a:ext uri="{909E8E84-426E-40DD-AFC4-6F175D3DCCD1}">
              <a14:hiddenFill xmlns:a14="http://schemas.microsoft.com/office/drawing/2010/main">
                <a:noFill/>
              </a14:hiddenFill>
            </a:ext>
          </a:extLst>
        </p:spPr>
        <p:txBody>
          <a:bodyPr/>
          <a:lstStyle/>
          <a:p>
            <a:endParaRPr lang="cs-CZ"/>
          </a:p>
        </p:txBody>
      </p:sp>
      <p:sp>
        <p:nvSpPr>
          <p:cNvPr id="18462" name="Text Box 94"/>
          <p:cNvSpPr txBox="1">
            <a:spLocks noChangeArrowheads="1"/>
          </p:cNvSpPr>
          <p:nvPr/>
        </p:nvSpPr>
        <p:spPr bwMode="auto">
          <a:xfrm>
            <a:off x="7816850" y="1404938"/>
            <a:ext cx="9255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dirty="0" smtClean="0"/>
              <a:t>XS</a:t>
            </a:r>
            <a:r>
              <a:rPr lang="cs-CZ" sz="1800" baseline="-25000" dirty="0" smtClean="0"/>
              <a:t>NT</a:t>
            </a:r>
            <a:endParaRPr lang="cs-CZ" sz="1800" dirty="0"/>
          </a:p>
        </p:txBody>
      </p:sp>
      <p:sp>
        <p:nvSpPr>
          <p:cNvPr id="18463" name="Text Box 96"/>
          <p:cNvSpPr txBox="1">
            <a:spLocks noChangeArrowheads="1"/>
          </p:cNvSpPr>
          <p:nvPr/>
        </p:nvSpPr>
        <p:spPr bwMode="auto">
          <a:xfrm>
            <a:off x="7818438" y="2049463"/>
            <a:ext cx="9255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dirty="0" smtClean="0"/>
              <a:t>XS</a:t>
            </a:r>
            <a:r>
              <a:rPr lang="cs-CZ" sz="1800" baseline="-25000" dirty="0" smtClean="0"/>
              <a:t>FT</a:t>
            </a:r>
            <a:endParaRPr lang="cs-CZ" sz="1800" dirty="0"/>
          </a:p>
        </p:txBody>
      </p:sp>
      <p:sp>
        <p:nvSpPr>
          <p:cNvPr id="18464" name="Line 98"/>
          <p:cNvSpPr>
            <a:spLocks noChangeShapeType="1"/>
          </p:cNvSpPr>
          <p:nvPr/>
        </p:nvSpPr>
        <p:spPr bwMode="auto">
          <a:xfrm rot="16200000" flipV="1">
            <a:off x="2897188" y="3133725"/>
            <a:ext cx="1366838" cy="1587"/>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8465" name="Line 99"/>
          <p:cNvSpPr>
            <a:spLocks noChangeShapeType="1"/>
          </p:cNvSpPr>
          <p:nvPr/>
        </p:nvSpPr>
        <p:spPr bwMode="auto">
          <a:xfrm rot="16200000" flipV="1">
            <a:off x="5307807" y="2963069"/>
            <a:ext cx="1684337" cy="158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8466" name="Text Box 100"/>
          <p:cNvSpPr txBox="1">
            <a:spLocks noChangeArrowheads="1"/>
          </p:cNvSpPr>
          <p:nvPr/>
        </p:nvSpPr>
        <p:spPr bwMode="auto">
          <a:xfrm>
            <a:off x="5991225" y="3790950"/>
            <a:ext cx="8159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a:t>
            </a:r>
            <a:r>
              <a:rPr lang="cs-CZ" sz="1800" baseline="-25000"/>
              <a:t>NT</a:t>
            </a:r>
            <a:endParaRPr lang="cs-CZ" sz="1800"/>
          </a:p>
        </p:txBody>
      </p:sp>
      <p:sp>
        <p:nvSpPr>
          <p:cNvPr id="18467" name="Line 101"/>
          <p:cNvSpPr>
            <a:spLocks noChangeShapeType="1"/>
          </p:cNvSpPr>
          <p:nvPr/>
        </p:nvSpPr>
        <p:spPr bwMode="auto">
          <a:xfrm rot="16200000" flipV="1">
            <a:off x="251619" y="2993231"/>
            <a:ext cx="1684338" cy="158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8468" name="Line 102"/>
          <p:cNvSpPr>
            <a:spLocks noChangeShapeType="1"/>
          </p:cNvSpPr>
          <p:nvPr/>
        </p:nvSpPr>
        <p:spPr bwMode="auto">
          <a:xfrm flipV="1">
            <a:off x="2573338" y="1554163"/>
            <a:ext cx="1489075" cy="830262"/>
          </a:xfrm>
          <a:prstGeom prst="line">
            <a:avLst/>
          </a:prstGeom>
          <a:noFill/>
          <a:ln w="31750">
            <a:solidFill>
              <a:srgbClr val="339966"/>
            </a:solidFill>
            <a:prstDash val="lgDash"/>
            <a:round/>
            <a:headEnd/>
            <a:tailEnd/>
          </a:ln>
          <a:extLst>
            <a:ext uri="{909E8E84-426E-40DD-AFC4-6F175D3DCCD1}">
              <a14:hiddenFill xmlns:a14="http://schemas.microsoft.com/office/drawing/2010/main">
                <a:noFill/>
              </a14:hiddenFill>
            </a:ext>
          </a:extLst>
        </p:spPr>
        <p:txBody>
          <a:bodyPr/>
          <a:lstStyle/>
          <a:p>
            <a:endParaRPr lang="cs-CZ"/>
          </a:p>
        </p:txBody>
      </p:sp>
      <p:sp>
        <p:nvSpPr>
          <p:cNvPr id="18469" name="Line 103"/>
          <p:cNvSpPr>
            <a:spLocks noChangeShapeType="1"/>
          </p:cNvSpPr>
          <p:nvPr/>
        </p:nvSpPr>
        <p:spPr bwMode="auto">
          <a:xfrm rot="16200000" flipV="1">
            <a:off x="2210594" y="2980531"/>
            <a:ext cx="1684338" cy="158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8470" name="Text Box 107"/>
          <p:cNvSpPr txBox="1">
            <a:spLocks noChangeArrowheads="1"/>
          </p:cNvSpPr>
          <p:nvPr/>
        </p:nvSpPr>
        <p:spPr bwMode="auto">
          <a:xfrm>
            <a:off x="2892425" y="3805238"/>
            <a:ext cx="768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a:t>
            </a:r>
            <a:r>
              <a:rPr lang="cs-CZ" sz="1800" baseline="-25000"/>
              <a:t>NT</a:t>
            </a:r>
            <a:endParaRPr lang="cs-CZ" sz="1800"/>
          </a:p>
        </p:txBody>
      </p:sp>
      <p:sp>
        <p:nvSpPr>
          <p:cNvPr id="18471" name="Text Box 109"/>
          <p:cNvSpPr txBox="1">
            <a:spLocks noChangeArrowheads="1"/>
          </p:cNvSpPr>
          <p:nvPr/>
        </p:nvSpPr>
        <p:spPr bwMode="auto">
          <a:xfrm>
            <a:off x="950913" y="3806825"/>
            <a:ext cx="768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a:t>
            </a:r>
            <a:r>
              <a:rPr lang="cs-CZ" sz="1800" baseline="-25000"/>
              <a:t>NT</a:t>
            </a:r>
            <a:endParaRPr lang="cs-CZ" sz="1800"/>
          </a:p>
        </p:txBody>
      </p:sp>
      <p:sp>
        <p:nvSpPr>
          <p:cNvPr id="18472" name="Text Box 110"/>
          <p:cNvSpPr txBox="1">
            <a:spLocks noChangeArrowheads="1"/>
          </p:cNvSpPr>
          <p:nvPr/>
        </p:nvSpPr>
        <p:spPr bwMode="auto">
          <a:xfrm>
            <a:off x="152400" y="1879600"/>
            <a:ext cx="6477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r>
              <a:rPr lang="cs-CZ" sz="1800" baseline="-25000"/>
              <a:t>NT</a:t>
            </a:r>
            <a:endParaRPr lang="cs-CZ" sz="1800"/>
          </a:p>
        </p:txBody>
      </p:sp>
      <p:sp>
        <p:nvSpPr>
          <p:cNvPr id="18473" name="Text Box 111"/>
          <p:cNvSpPr txBox="1">
            <a:spLocks noChangeArrowheads="1"/>
          </p:cNvSpPr>
          <p:nvPr/>
        </p:nvSpPr>
        <p:spPr bwMode="auto">
          <a:xfrm>
            <a:off x="2001838" y="1812925"/>
            <a:ext cx="7921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XS</a:t>
            </a:r>
            <a:r>
              <a:rPr lang="cs-CZ" sz="1800" baseline="-25000"/>
              <a:t>R</a:t>
            </a:r>
            <a:endParaRPr lang="cs-CZ" sz="1800"/>
          </a:p>
        </p:txBody>
      </p:sp>
      <p:sp>
        <p:nvSpPr>
          <p:cNvPr id="18474" name="Text Box 112"/>
          <p:cNvSpPr txBox="1">
            <a:spLocks noChangeArrowheads="1"/>
          </p:cNvSpPr>
          <p:nvPr/>
        </p:nvSpPr>
        <p:spPr bwMode="auto">
          <a:xfrm>
            <a:off x="3841750" y="1795463"/>
            <a:ext cx="7921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XS</a:t>
            </a:r>
            <a:r>
              <a:rPr lang="cs-CZ" sz="1800" baseline="-25000"/>
              <a:t>P</a:t>
            </a:r>
            <a:endParaRPr lang="cs-CZ" sz="1800"/>
          </a:p>
        </p:txBody>
      </p:sp>
      <p:sp>
        <p:nvSpPr>
          <p:cNvPr id="18475" name="Rectangle 113"/>
          <p:cNvSpPr>
            <a:spLocks noGrp="1" noChangeArrowheads="1"/>
          </p:cNvSpPr>
          <p:nvPr>
            <p:ph type="body" idx="1"/>
          </p:nvPr>
        </p:nvSpPr>
        <p:spPr>
          <a:xfrm>
            <a:off x="457200" y="4459288"/>
            <a:ext cx="8229600" cy="1739900"/>
          </a:xfrm>
          <a:noFill/>
        </p:spPr>
        <p:txBody>
          <a:bodyPr/>
          <a:lstStyle/>
          <a:p>
            <a:pPr eaLnBrk="1" hangingPunct="1">
              <a:lnSpc>
                <a:spcPct val="80000"/>
              </a:lnSpc>
            </a:pPr>
            <a:r>
              <a:rPr lang="en-GB" sz="2100" smtClean="0"/>
              <a:t>Total import supply function is derived by horizontal addition of individual foreign import supplies</a:t>
            </a:r>
          </a:p>
          <a:p>
            <a:pPr eaLnBrk="1" hangingPunct="1">
              <a:lnSpc>
                <a:spcPct val="80000"/>
              </a:lnSpc>
            </a:pPr>
            <a:r>
              <a:rPr lang="en-GB" sz="2100" smtClean="0"/>
              <a:t>Non-discriminatory tariff is levied on all importers at same rate </a:t>
            </a:r>
          </a:p>
          <a:p>
            <a:pPr eaLnBrk="1" hangingPunct="1">
              <a:lnSpc>
                <a:spcPct val="80000"/>
              </a:lnSpc>
            </a:pPr>
            <a:r>
              <a:rPr lang="en-GB" sz="2100" smtClean="0"/>
              <a:t>Non-discriminatory liberalisation means removing tariffs equally for all importers</a:t>
            </a:r>
            <a:endParaRPr lang="en-GB" sz="2100" i="1"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9E93FA50-7C08-4991-B4C1-CF92C8D00948}" type="slidenum">
              <a:rPr lang="cs-CZ" altLang="en-US" sz="1200">
                <a:latin typeface="+mj-lt"/>
              </a:rPr>
              <a:pPr algn="r">
                <a:defRPr/>
              </a:pPr>
              <a:t>17</a:t>
            </a:fld>
            <a:endParaRPr lang="cs-CZ" altLang="en-US" sz="1200">
              <a:latin typeface="+mj-lt"/>
            </a:endParaRPr>
          </a:p>
        </p:txBody>
      </p:sp>
      <p:sp>
        <p:nvSpPr>
          <p:cNvPr id="19459" name="Rectangle 2"/>
          <p:cNvSpPr>
            <a:spLocks noGrp="1" noChangeArrowheads="1"/>
          </p:cNvSpPr>
          <p:nvPr>
            <p:ph type="title" idx="4294967295"/>
          </p:nvPr>
        </p:nvSpPr>
        <p:spPr>
          <a:xfrm>
            <a:off x="457200" y="277813"/>
            <a:ext cx="8229600" cy="747712"/>
          </a:xfrm>
        </p:spPr>
        <p:txBody>
          <a:bodyPr/>
          <a:lstStyle/>
          <a:p>
            <a:pPr eaLnBrk="1" hangingPunct="1"/>
            <a:r>
              <a:rPr lang="en-GB" dirty="0" smtClean="0"/>
              <a:t>Viner’s effects</a:t>
            </a:r>
            <a:r>
              <a:rPr lang="en-GB" dirty="0" smtClean="0">
                <a:latin typeface="Arial" charset="0"/>
              </a:rPr>
              <a:t> </a:t>
            </a:r>
            <a:r>
              <a:rPr lang="en-GB" dirty="0" smtClean="0"/>
              <a:t> </a:t>
            </a:r>
          </a:p>
        </p:txBody>
      </p:sp>
      <p:sp>
        <p:nvSpPr>
          <p:cNvPr id="19460" name="Rectangle 3"/>
          <p:cNvSpPr>
            <a:spLocks noGrp="1" noChangeArrowheads="1"/>
          </p:cNvSpPr>
          <p:nvPr>
            <p:ph type="body" idx="4294967295"/>
          </p:nvPr>
        </p:nvSpPr>
        <p:spPr>
          <a:xfrm>
            <a:off x="457200" y="985838"/>
            <a:ext cx="8229600" cy="2182812"/>
          </a:xfrm>
        </p:spPr>
        <p:txBody>
          <a:bodyPr/>
          <a:lstStyle/>
          <a:p>
            <a:pPr eaLnBrk="1" hangingPunct="1">
              <a:lnSpc>
                <a:spcPct val="80000"/>
              </a:lnSpc>
            </a:pPr>
            <a:r>
              <a:rPr lang="en-GB" sz="2200" i="1" dirty="0" smtClean="0"/>
              <a:t>Trade creation </a:t>
            </a:r>
            <a:r>
              <a:rPr lang="en-GB" sz="2200" dirty="0" smtClean="0"/>
              <a:t>arises when domestic production is replaced by cheaper imports from partner country</a:t>
            </a:r>
          </a:p>
          <a:p>
            <a:pPr eaLnBrk="1" hangingPunct="1">
              <a:lnSpc>
                <a:spcPct val="80000"/>
              </a:lnSpc>
            </a:pPr>
            <a:r>
              <a:rPr lang="en-GB" sz="2200" i="1" dirty="0" smtClean="0"/>
              <a:t>Trade diversion </a:t>
            </a:r>
            <a:r>
              <a:rPr lang="en-GB" sz="2200" dirty="0" smtClean="0"/>
              <a:t>arises when low-cost imports from suppliers in the third countries are replaced by more expensive imports from a partner country</a:t>
            </a:r>
          </a:p>
          <a:p>
            <a:pPr eaLnBrk="1" hangingPunct="1">
              <a:lnSpc>
                <a:spcPct val="80000"/>
              </a:lnSpc>
            </a:pPr>
            <a:r>
              <a:rPr lang="en-GB" sz="2200" dirty="0" smtClean="0"/>
              <a:t>The two effects were introduced by Canadian economist Jacob Viner in 1950</a:t>
            </a:r>
          </a:p>
        </p:txBody>
      </p:sp>
      <p:sp>
        <p:nvSpPr>
          <p:cNvPr id="19461" name="Rectangle 5"/>
          <p:cNvSpPr>
            <a:spLocks noChangeArrowheads="1"/>
          </p:cNvSpPr>
          <p:nvPr/>
        </p:nvSpPr>
        <p:spPr bwMode="auto">
          <a:xfrm>
            <a:off x="544513" y="3168650"/>
            <a:ext cx="8256587" cy="3077766"/>
          </a:xfrm>
          <a:prstGeom prst="rect">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r>
              <a:rPr lang="en-GB" dirty="0" smtClean="0"/>
              <a:t>  			 A	   B	    C</a:t>
            </a:r>
          </a:p>
          <a:p>
            <a:r>
              <a:rPr lang="en-GB" dirty="0" smtClean="0"/>
              <a:t>Production costs	60	  50	   35</a:t>
            </a:r>
          </a:p>
          <a:p>
            <a:r>
              <a:rPr lang="en-GB" dirty="0" smtClean="0"/>
              <a:t>Tariff 100 %		60	100	   70</a:t>
            </a:r>
          </a:p>
          <a:p>
            <a:r>
              <a:rPr lang="en-GB" dirty="0" smtClean="0"/>
              <a:t> Tariff   50 %		 60	   50	  52,5</a:t>
            </a:r>
          </a:p>
          <a:p>
            <a:pPr algn="l">
              <a:lnSpc>
                <a:spcPct val="70000"/>
              </a:lnSpc>
            </a:pPr>
            <a:endParaRPr lang="en-GB" dirty="0" smtClean="0"/>
          </a:p>
          <a:p>
            <a:pPr algn="l"/>
            <a:r>
              <a:rPr lang="en-GB" dirty="0" smtClean="0"/>
              <a:t>Non-discriminatory elimination of 100 % tariff </a:t>
            </a:r>
            <a:r>
              <a:rPr lang="en-GB" dirty="0" smtClean="0">
                <a:sym typeface="Wingdings" pitchFamily="2" charset="2"/>
              </a:rPr>
              <a:t> trade creation (imports from C at a price 35)</a:t>
            </a:r>
          </a:p>
          <a:p>
            <a:pPr marL="182563" indent="-182563" algn="l"/>
            <a:r>
              <a:rPr lang="en-GB" dirty="0" smtClean="0">
                <a:sym typeface="Wingdings" pitchFamily="2" charset="2"/>
              </a:rPr>
              <a:t>Creation of customs union between A and B with 50 % common tariff</a:t>
            </a:r>
          </a:p>
          <a:p>
            <a:pPr marL="525463" indent="-342900" algn="l">
              <a:buFont typeface="Wingdings"/>
              <a:buChar char="ð"/>
            </a:pPr>
            <a:r>
              <a:rPr lang="en-GB" dirty="0" smtClean="0">
                <a:sym typeface="Wingdings" pitchFamily="2" charset="2"/>
              </a:rPr>
              <a:t>trade creation (imports from B at price 50)</a:t>
            </a:r>
          </a:p>
          <a:p>
            <a:pPr marL="525463" indent="-342900" algn="l">
              <a:buFont typeface="Wingdings"/>
              <a:buChar char="ð"/>
            </a:pPr>
            <a:r>
              <a:rPr lang="en-GB" dirty="0" smtClean="0">
                <a:sym typeface="Wingdings" pitchFamily="2" charset="2"/>
              </a:rPr>
              <a:t>trade diversion (termination of imports from C at potential price 35)</a:t>
            </a:r>
            <a:endParaRPr lang="en-GB" dirty="0">
              <a:sym typeface="Wingdings" pitchFamily="2" charset="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Zástupný symbol pro číslo snímku 5"/>
          <p:cNvSpPr>
            <a:spLocks noGrp="1"/>
          </p:cNvSpPr>
          <p:nvPr>
            <p:ph type="sldNum" sz="quarter" idx="12"/>
          </p:nvPr>
        </p:nvSpPr>
        <p:spPr/>
        <p:txBody>
          <a:bodyPr/>
          <a:lstStyle/>
          <a:p>
            <a:pPr>
              <a:defRPr/>
            </a:pPr>
            <a:fld id="{E9F8FA9B-EA01-4728-9851-A9BDA2C84E75}" type="slidenum">
              <a:rPr lang="cs-CZ" altLang="en-US"/>
              <a:pPr>
                <a:defRPr/>
              </a:pPr>
              <a:t>18</a:t>
            </a:fld>
            <a:endParaRPr lang="cs-CZ" altLang="en-US"/>
          </a:p>
        </p:txBody>
      </p:sp>
      <p:sp>
        <p:nvSpPr>
          <p:cNvPr id="20483" name="Rectangle 2"/>
          <p:cNvSpPr>
            <a:spLocks noGrp="1" noChangeArrowheads="1"/>
          </p:cNvSpPr>
          <p:nvPr>
            <p:ph type="title"/>
          </p:nvPr>
        </p:nvSpPr>
        <p:spPr>
          <a:xfrm>
            <a:off x="457200" y="277813"/>
            <a:ext cx="8229600" cy="696912"/>
          </a:xfrm>
        </p:spPr>
        <p:txBody>
          <a:bodyPr/>
          <a:lstStyle/>
          <a:p>
            <a:pPr eaLnBrk="1" hangingPunct="1"/>
            <a:r>
              <a:rPr lang="en-GB" smtClean="0"/>
              <a:t>Discriminatory tariff – prices and quantities</a:t>
            </a:r>
          </a:p>
        </p:txBody>
      </p:sp>
      <p:sp>
        <p:nvSpPr>
          <p:cNvPr id="20484" name="Line 4"/>
          <p:cNvSpPr>
            <a:spLocks noChangeShapeType="1"/>
          </p:cNvSpPr>
          <p:nvPr/>
        </p:nvSpPr>
        <p:spPr bwMode="auto">
          <a:xfrm>
            <a:off x="668338" y="1585913"/>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0485" name="Text Box 6"/>
          <p:cNvSpPr txBox="1">
            <a:spLocks noChangeArrowheads="1"/>
          </p:cNvSpPr>
          <p:nvPr/>
        </p:nvSpPr>
        <p:spPr bwMode="auto">
          <a:xfrm>
            <a:off x="250825" y="1481138"/>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p>
        </p:txBody>
      </p:sp>
      <p:sp>
        <p:nvSpPr>
          <p:cNvPr id="20486" name="Line 7"/>
          <p:cNvSpPr>
            <a:spLocks noChangeShapeType="1"/>
          </p:cNvSpPr>
          <p:nvPr/>
        </p:nvSpPr>
        <p:spPr bwMode="auto">
          <a:xfrm>
            <a:off x="5176838" y="1598613"/>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0487" name="Line 8"/>
          <p:cNvSpPr>
            <a:spLocks noChangeShapeType="1"/>
          </p:cNvSpPr>
          <p:nvPr/>
        </p:nvSpPr>
        <p:spPr bwMode="auto">
          <a:xfrm>
            <a:off x="5176838" y="3830638"/>
            <a:ext cx="302418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0488" name="Line 9"/>
          <p:cNvSpPr>
            <a:spLocks noChangeShapeType="1"/>
          </p:cNvSpPr>
          <p:nvPr/>
        </p:nvSpPr>
        <p:spPr bwMode="auto">
          <a:xfrm rot="5400000" flipV="1">
            <a:off x="6231731" y="731044"/>
            <a:ext cx="974725" cy="3087688"/>
          </a:xfrm>
          <a:prstGeom prst="line">
            <a:avLst/>
          </a:prstGeom>
          <a:noFill/>
          <a:ln w="31750">
            <a:solidFill>
              <a:srgbClr val="0000F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0489" name="Text Box 10"/>
          <p:cNvSpPr txBox="1">
            <a:spLocks noChangeArrowheads="1"/>
          </p:cNvSpPr>
          <p:nvPr/>
        </p:nvSpPr>
        <p:spPr bwMode="auto">
          <a:xfrm>
            <a:off x="7827963" y="2689225"/>
            <a:ext cx="7921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MD</a:t>
            </a:r>
            <a:r>
              <a:rPr lang="cs-CZ" sz="1800" baseline="-25000"/>
              <a:t>H</a:t>
            </a:r>
            <a:endParaRPr lang="cs-CZ" sz="1800"/>
          </a:p>
        </p:txBody>
      </p:sp>
      <p:sp>
        <p:nvSpPr>
          <p:cNvPr id="20490" name="Text Box 11"/>
          <p:cNvSpPr txBox="1">
            <a:spLocks noChangeArrowheads="1"/>
          </p:cNvSpPr>
          <p:nvPr/>
        </p:nvSpPr>
        <p:spPr bwMode="auto">
          <a:xfrm>
            <a:off x="4730750" y="1493838"/>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p>
        </p:txBody>
      </p:sp>
      <p:sp>
        <p:nvSpPr>
          <p:cNvPr id="20491" name="Text Box 12"/>
          <p:cNvSpPr txBox="1">
            <a:spLocks noChangeArrowheads="1"/>
          </p:cNvSpPr>
          <p:nvPr/>
        </p:nvSpPr>
        <p:spPr bwMode="auto">
          <a:xfrm>
            <a:off x="554038" y="1008063"/>
            <a:ext cx="7416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marL="342900" indent="-342900"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en-GB"/>
              <a:t>Rest (R) 	 Partner (P)	        	Home economy (H)</a:t>
            </a:r>
          </a:p>
        </p:txBody>
      </p:sp>
      <p:sp>
        <p:nvSpPr>
          <p:cNvPr id="20492" name="Line 13"/>
          <p:cNvSpPr>
            <a:spLocks noChangeShapeType="1"/>
          </p:cNvSpPr>
          <p:nvPr/>
        </p:nvSpPr>
        <p:spPr bwMode="auto">
          <a:xfrm flipV="1">
            <a:off x="698500" y="2165350"/>
            <a:ext cx="1489075" cy="830263"/>
          </a:xfrm>
          <a:prstGeom prst="line">
            <a:avLst/>
          </a:prstGeom>
          <a:noFill/>
          <a:ln w="31750">
            <a:solidFill>
              <a:srgbClr val="993366"/>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0493" name="Line 16"/>
          <p:cNvSpPr>
            <a:spLocks noChangeShapeType="1"/>
          </p:cNvSpPr>
          <p:nvPr/>
        </p:nvSpPr>
        <p:spPr bwMode="auto">
          <a:xfrm flipV="1">
            <a:off x="684213" y="2436813"/>
            <a:ext cx="6480175" cy="14287"/>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0494" name="Text Box 19"/>
          <p:cNvSpPr txBox="1">
            <a:spLocks noChangeArrowheads="1"/>
          </p:cNvSpPr>
          <p:nvPr/>
        </p:nvSpPr>
        <p:spPr bwMode="auto">
          <a:xfrm>
            <a:off x="3389313" y="3802063"/>
            <a:ext cx="768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a:t>
            </a:r>
            <a:r>
              <a:rPr lang="cs-CZ" sz="1800" baseline="-25000"/>
              <a:t>FT</a:t>
            </a:r>
            <a:endParaRPr lang="cs-CZ" sz="1800"/>
          </a:p>
        </p:txBody>
      </p:sp>
      <p:sp>
        <p:nvSpPr>
          <p:cNvPr id="20495" name="Text Box 20"/>
          <p:cNvSpPr txBox="1">
            <a:spLocks noChangeArrowheads="1"/>
          </p:cNvSpPr>
          <p:nvPr/>
        </p:nvSpPr>
        <p:spPr bwMode="auto">
          <a:xfrm>
            <a:off x="7018338" y="3795713"/>
            <a:ext cx="8016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a:t>
            </a:r>
            <a:r>
              <a:rPr lang="cs-CZ" sz="1800" baseline="-25000"/>
              <a:t>FT</a:t>
            </a:r>
            <a:r>
              <a:rPr lang="cs-CZ" sz="1800"/>
              <a:t> </a:t>
            </a:r>
          </a:p>
        </p:txBody>
      </p:sp>
      <p:sp>
        <p:nvSpPr>
          <p:cNvPr id="20496" name="Line 23"/>
          <p:cNvSpPr>
            <a:spLocks noChangeShapeType="1"/>
          </p:cNvSpPr>
          <p:nvPr/>
        </p:nvSpPr>
        <p:spPr bwMode="auto">
          <a:xfrm flipV="1">
            <a:off x="677863" y="2263775"/>
            <a:ext cx="5973762" cy="26988"/>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0497" name="AutoShape 24"/>
          <p:cNvSpPr>
            <a:spLocks/>
          </p:cNvSpPr>
          <p:nvPr/>
        </p:nvSpPr>
        <p:spPr bwMode="auto">
          <a:xfrm flipH="1">
            <a:off x="685800" y="2392363"/>
            <a:ext cx="215900" cy="576262"/>
          </a:xfrm>
          <a:prstGeom prst="leftBrace">
            <a:avLst>
              <a:gd name="adj1" fmla="val 22243"/>
              <a:gd name="adj2" fmla="val 50139"/>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20498" name="Text Box 27"/>
          <p:cNvSpPr txBox="1">
            <a:spLocks noChangeArrowheads="1"/>
          </p:cNvSpPr>
          <p:nvPr/>
        </p:nvSpPr>
        <p:spPr bwMode="auto">
          <a:xfrm>
            <a:off x="6489700" y="3789363"/>
            <a:ext cx="8159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a:t>
            </a:r>
            <a:r>
              <a:rPr lang="cs-CZ" sz="1800" baseline="-25000"/>
              <a:t>DT</a:t>
            </a:r>
            <a:endParaRPr lang="cs-CZ" sz="1800"/>
          </a:p>
        </p:txBody>
      </p:sp>
      <p:sp>
        <p:nvSpPr>
          <p:cNvPr id="20499" name="Line 28"/>
          <p:cNvSpPr>
            <a:spLocks noChangeShapeType="1"/>
          </p:cNvSpPr>
          <p:nvPr/>
        </p:nvSpPr>
        <p:spPr bwMode="auto">
          <a:xfrm flipV="1">
            <a:off x="658813" y="2101850"/>
            <a:ext cx="5497512" cy="412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0500" name="Line 29"/>
          <p:cNvSpPr>
            <a:spLocks noChangeShapeType="1"/>
          </p:cNvSpPr>
          <p:nvPr/>
        </p:nvSpPr>
        <p:spPr bwMode="auto">
          <a:xfrm rot="16200000" flipV="1">
            <a:off x="1009650" y="3132138"/>
            <a:ext cx="1366837" cy="1588"/>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0501" name="Text Box 30"/>
          <p:cNvSpPr txBox="1">
            <a:spLocks noChangeArrowheads="1"/>
          </p:cNvSpPr>
          <p:nvPr/>
        </p:nvSpPr>
        <p:spPr bwMode="auto">
          <a:xfrm>
            <a:off x="1577975" y="3802063"/>
            <a:ext cx="7810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a:t>
            </a:r>
            <a:r>
              <a:rPr lang="cs-CZ" sz="1800" baseline="-25000"/>
              <a:t>FT</a:t>
            </a:r>
            <a:endParaRPr lang="cs-CZ" sz="1800"/>
          </a:p>
        </p:txBody>
      </p:sp>
      <p:sp>
        <p:nvSpPr>
          <p:cNvPr id="20502" name="Text Box 31"/>
          <p:cNvSpPr txBox="1">
            <a:spLocks noChangeArrowheads="1"/>
          </p:cNvSpPr>
          <p:nvPr/>
        </p:nvSpPr>
        <p:spPr bwMode="auto">
          <a:xfrm>
            <a:off x="731838" y="2492375"/>
            <a:ext cx="5032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T</a:t>
            </a:r>
          </a:p>
        </p:txBody>
      </p:sp>
      <p:sp>
        <p:nvSpPr>
          <p:cNvPr id="20503" name="Line 36"/>
          <p:cNvSpPr>
            <a:spLocks noChangeShapeType="1"/>
          </p:cNvSpPr>
          <p:nvPr/>
        </p:nvSpPr>
        <p:spPr bwMode="auto">
          <a:xfrm flipV="1">
            <a:off x="669925" y="3832225"/>
            <a:ext cx="1558925" cy="15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0504" name="Line 37"/>
          <p:cNvSpPr>
            <a:spLocks noChangeShapeType="1"/>
          </p:cNvSpPr>
          <p:nvPr/>
        </p:nvSpPr>
        <p:spPr bwMode="auto">
          <a:xfrm>
            <a:off x="2570163" y="1587500"/>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0505" name="Line 38"/>
          <p:cNvSpPr>
            <a:spLocks noChangeShapeType="1"/>
          </p:cNvSpPr>
          <p:nvPr/>
        </p:nvSpPr>
        <p:spPr bwMode="auto">
          <a:xfrm flipV="1">
            <a:off x="2571750" y="3833813"/>
            <a:ext cx="1558925" cy="15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0506" name="Text Box 46"/>
          <p:cNvSpPr txBox="1">
            <a:spLocks noChangeArrowheads="1"/>
          </p:cNvSpPr>
          <p:nvPr/>
        </p:nvSpPr>
        <p:spPr bwMode="auto">
          <a:xfrm>
            <a:off x="115888" y="2344738"/>
            <a:ext cx="6477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r>
              <a:rPr lang="cs-CZ" sz="1800" baseline="-25000"/>
              <a:t>FT</a:t>
            </a:r>
            <a:endParaRPr lang="cs-CZ" sz="1800"/>
          </a:p>
        </p:txBody>
      </p:sp>
      <p:sp>
        <p:nvSpPr>
          <p:cNvPr id="20507" name="Line 57"/>
          <p:cNvSpPr>
            <a:spLocks noChangeShapeType="1"/>
          </p:cNvSpPr>
          <p:nvPr/>
        </p:nvSpPr>
        <p:spPr bwMode="auto">
          <a:xfrm flipV="1">
            <a:off x="2557463" y="2166938"/>
            <a:ext cx="1489075" cy="830262"/>
          </a:xfrm>
          <a:prstGeom prst="line">
            <a:avLst/>
          </a:prstGeom>
          <a:noFill/>
          <a:ln w="31750">
            <a:solidFill>
              <a:srgbClr val="339966"/>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0508" name="Line 58"/>
          <p:cNvSpPr>
            <a:spLocks noChangeShapeType="1"/>
          </p:cNvSpPr>
          <p:nvPr/>
        </p:nvSpPr>
        <p:spPr bwMode="auto">
          <a:xfrm flipV="1">
            <a:off x="671513" y="1527175"/>
            <a:ext cx="1489075" cy="830263"/>
          </a:xfrm>
          <a:prstGeom prst="line">
            <a:avLst/>
          </a:prstGeom>
          <a:noFill/>
          <a:ln w="31750">
            <a:solidFill>
              <a:srgbClr val="993366"/>
            </a:solidFill>
            <a:prstDash val="lgDash"/>
            <a:round/>
            <a:headEnd/>
            <a:tailEnd/>
          </a:ln>
          <a:extLst>
            <a:ext uri="{909E8E84-426E-40DD-AFC4-6F175D3DCCD1}">
              <a14:hiddenFill xmlns:a14="http://schemas.microsoft.com/office/drawing/2010/main">
                <a:noFill/>
              </a14:hiddenFill>
            </a:ext>
          </a:extLst>
        </p:spPr>
        <p:txBody>
          <a:bodyPr/>
          <a:lstStyle/>
          <a:p>
            <a:endParaRPr lang="cs-CZ"/>
          </a:p>
        </p:txBody>
      </p:sp>
      <p:sp>
        <p:nvSpPr>
          <p:cNvPr id="20509" name="Line 59"/>
          <p:cNvSpPr>
            <a:spLocks noChangeShapeType="1"/>
          </p:cNvSpPr>
          <p:nvPr/>
        </p:nvSpPr>
        <p:spPr bwMode="auto">
          <a:xfrm flipV="1">
            <a:off x="5159375" y="2224088"/>
            <a:ext cx="2679700" cy="774700"/>
          </a:xfrm>
          <a:prstGeom prst="line">
            <a:avLst/>
          </a:prstGeom>
          <a:noFill/>
          <a:ln w="31750">
            <a:solidFill>
              <a:srgbClr val="0000F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0510" name="Line 63"/>
          <p:cNvSpPr>
            <a:spLocks noChangeShapeType="1"/>
          </p:cNvSpPr>
          <p:nvPr/>
        </p:nvSpPr>
        <p:spPr bwMode="auto">
          <a:xfrm rot="5400000" flipH="1" flipV="1">
            <a:off x="6478587" y="3116263"/>
            <a:ext cx="1393825" cy="12700"/>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0511" name="Line 65"/>
          <p:cNvSpPr>
            <a:spLocks noChangeShapeType="1"/>
          </p:cNvSpPr>
          <p:nvPr/>
        </p:nvSpPr>
        <p:spPr bwMode="auto">
          <a:xfrm flipV="1">
            <a:off x="5173663" y="2349500"/>
            <a:ext cx="1143000" cy="635000"/>
          </a:xfrm>
          <a:prstGeom prst="line">
            <a:avLst/>
          </a:prstGeom>
          <a:noFill/>
          <a:ln w="31750">
            <a:solidFill>
              <a:srgbClr val="0000F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0512" name="Line 66"/>
          <p:cNvSpPr>
            <a:spLocks noChangeShapeType="1"/>
          </p:cNvSpPr>
          <p:nvPr/>
        </p:nvSpPr>
        <p:spPr bwMode="auto">
          <a:xfrm flipV="1">
            <a:off x="6330950" y="1922463"/>
            <a:ext cx="1446213" cy="415925"/>
          </a:xfrm>
          <a:prstGeom prst="line">
            <a:avLst/>
          </a:prstGeom>
          <a:noFill/>
          <a:ln w="31750">
            <a:solidFill>
              <a:srgbClr val="0000F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0513" name="Line 67"/>
          <p:cNvSpPr>
            <a:spLocks noChangeShapeType="1"/>
          </p:cNvSpPr>
          <p:nvPr/>
        </p:nvSpPr>
        <p:spPr bwMode="auto">
          <a:xfrm flipV="1">
            <a:off x="5175250" y="1638300"/>
            <a:ext cx="2624138" cy="733425"/>
          </a:xfrm>
          <a:prstGeom prst="line">
            <a:avLst/>
          </a:prstGeom>
          <a:noFill/>
          <a:ln w="31750">
            <a:solidFill>
              <a:srgbClr val="0000FF"/>
            </a:solidFill>
            <a:prstDash val="lgDash"/>
            <a:round/>
            <a:headEnd/>
            <a:tailEnd/>
          </a:ln>
          <a:extLst>
            <a:ext uri="{909E8E84-426E-40DD-AFC4-6F175D3DCCD1}">
              <a14:hiddenFill xmlns:a14="http://schemas.microsoft.com/office/drawing/2010/main">
                <a:noFill/>
              </a14:hiddenFill>
            </a:ext>
          </a:extLst>
        </p:spPr>
        <p:txBody>
          <a:bodyPr/>
          <a:lstStyle/>
          <a:p>
            <a:endParaRPr lang="cs-CZ"/>
          </a:p>
        </p:txBody>
      </p:sp>
      <p:sp>
        <p:nvSpPr>
          <p:cNvPr id="20514" name="Text Box 68"/>
          <p:cNvSpPr txBox="1">
            <a:spLocks noChangeArrowheads="1"/>
          </p:cNvSpPr>
          <p:nvPr/>
        </p:nvSpPr>
        <p:spPr bwMode="auto">
          <a:xfrm>
            <a:off x="7816850" y="1404938"/>
            <a:ext cx="9255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dirty="0" smtClean="0"/>
              <a:t>XS</a:t>
            </a:r>
            <a:r>
              <a:rPr lang="cs-CZ" sz="1800" baseline="-25000" dirty="0" smtClean="0"/>
              <a:t>NT</a:t>
            </a:r>
            <a:endParaRPr lang="cs-CZ" sz="1800" dirty="0"/>
          </a:p>
        </p:txBody>
      </p:sp>
      <p:sp>
        <p:nvSpPr>
          <p:cNvPr id="20515" name="Text Box 70"/>
          <p:cNvSpPr txBox="1">
            <a:spLocks noChangeArrowheads="1"/>
          </p:cNvSpPr>
          <p:nvPr/>
        </p:nvSpPr>
        <p:spPr bwMode="auto">
          <a:xfrm>
            <a:off x="7818438" y="1749425"/>
            <a:ext cx="92551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dirty="0" smtClean="0"/>
              <a:t>XS</a:t>
            </a:r>
            <a:r>
              <a:rPr lang="cs-CZ" sz="1800" baseline="-25000" dirty="0" smtClean="0"/>
              <a:t>DT</a:t>
            </a:r>
            <a:endParaRPr lang="cs-CZ" sz="1800" dirty="0"/>
          </a:p>
        </p:txBody>
      </p:sp>
      <p:sp>
        <p:nvSpPr>
          <p:cNvPr id="20516" name="Text Box 71"/>
          <p:cNvSpPr txBox="1">
            <a:spLocks noChangeArrowheads="1"/>
          </p:cNvSpPr>
          <p:nvPr/>
        </p:nvSpPr>
        <p:spPr bwMode="auto">
          <a:xfrm>
            <a:off x="7818438" y="2092325"/>
            <a:ext cx="92551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dirty="0" smtClean="0"/>
              <a:t>XS</a:t>
            </a:r>
            <a:r>
              <a:rPr lang="cs-CZ" sz="1800" baseline="-25000" dirty="0" smtClean="0"/>
              <a:t>FT</a:t>
            </a:r>
            <a:endParaRPr lang="cs-CZ" sz="1800" dirty="0"/>
          </a:p>
        </p:txBody>
      </p:sp>
      <p:sp>
        <p:nvSpPr>
          <p:cNvPr id="20517" name="Line 73"/>
          <p:cNvSpPr>
            <a:spLocks noChangeShapeType="1"/>
          </p:cNvSpPr>
          <p:nvPr/>
        </p:nvSpPr>
        <p:spPr bwMode="auto">
          <a:xfrm rot="16200000" flipV="1">
            <a:off x="5883275" y="3041650"/>
            <a:ext cx="1544638" cy="1588"/>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0518" name="Line 74"/>
          <p:cNvSpPr>
            <a:spLocks noChangeShapeType="1"/>
          </p:cNvSpPr>
          <p:nvPr/>
        </p:nvSpPr>
        <p:spPr bwMode="auto">
          <a:xfrm rot="16200000" flipV="1">
            <a:off x="2897188" y="3133725"/>
            <a:ext cx="1366838" cy="1587"/>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0519" name="Line 75"/>
          <p:cNvSpPr>
            <a:spLocks noChangeShapeType="1"/>
          </p:cNvSpPr>
          <p:nvPr/>
        </p:nvSpPr>
        <p:spPr bwMode="auto">
          <a:xfrm rot="16200000" flipV="1">
            <a:off x="5307807" y="2963069"/>
            <a:ext cx="1684337" cy="158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0520" name="Text Box 76"/>
          <p:cNvSpPr txBox="1">
            <a:spLocks noChangeArrowheads="1"/>
          </p:cNvSpPr>
          <p:nvPr/>
        </p:nvSpPr>
        <p:spPr bwMode="auto">
          <a:xfrm>
            <a:off x="5991225" y="3790950"/>
            <a:ext cx="8159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a:t>
            </a:r>
            <a:r>
              <a:rPr lang="cs-CZ" sz="1800" baseline="-25000"/>
              <a:t>NT</a:t>
            </a:r>
            <a:endParaRPr lang="cs-CZ" sz="1800"/>
          </a:p>
        </p:txBody>
      </p:sp>
      <p:sp>
        <p:nvSpPr>
          <p:cNvPr id="20521" name="Line 77"/>
          <p:cNvSpPr>
            <a:spLocks noChangeShapeType="1"/>
          </p:cNvSpPr>
          <p:nvPr/>
        </p:nvSpPr>
        <p:spPr bwMode="auto">
          <a:xfrm rot="16200000" flipV="1">
            <a:off x="251619" y="2993231"/>
            <a:ext cx="1684338" cy="158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0522" name="Line 78"/>
          <p:cNvSpPr>
            <a:spLocks noChangeShapeType="1"/>
          </p:cNvSpPr>
          <p:nvPr/>
        </p:nvSpPr>
        <p:spPr bwMode="auto">
          <a:xfrm flipV="1">
            <a:off x="2573338" y="1554163"/>
            <a:ext cx="1489075" cy="830262"/>
          </a:xfrm>
          <a:prstGeom prst="line">
            <a:avLst/>
          </a:prstGeom>
          <a:noFill/>
          <a:ln w="31750">
            <a:solidFill>
              <a:srgbClr val="339966"/>
            </a:solidFill>
            <a:prstDash val="lgDash"/>
            <a:round/>
            <a:headEnd/>
            <a:tailEnd/>
          </a:ln>
          <a:extLst>
            <a:ext uri="{909E8E84-426E-40DD-AFC4-6F175D3DCCD1}">
              <a14:hiddenFill xmlns:a14="http://schemas.microsoft.com/office/drawing/2010/main">
                <a:noFill/>
              </a14:hiddenFill>
            </a:ext>
          </a:extLst>
        </p:spPr>
        <p:txBody>
          <a:bodyPr/>
          <a:lstStyle/>
          <a:p>
            <a:endParaRPr lang="cs-CZ"/>
          </a:p>
        </p:txBody>
      </p:sp>
      <p:sp>
        <p:nvSpPr>
          <p:cNvPr id="20523" name="Line 79"/>
          <p:cNvSpPr>
            <a:spLocks noChangeShapeType="1"/>
          </p:cNvSpPr>
          <p:nvPr/>
        </p:nvSpPr>
        <p:spPr bwMode="auto">
          <a:xfrm rot="16200000" flipV="1">
            <a:off x="2210594" y="2980531"/>
            <a:ext cx="1684338" cy="158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0524" name="Text Box 80"/>
          <p:cNvSpPr txBox="1">
            <a:spLocks noChangeArrowheads="1"/>
          </p:cNvSpPr>
          <p:nvPr/>
        </p:nvSpPr>
        <p:spPr bwMode="auto">
          <a:xfrm>
            <a:off x="3805238" y="3803650"/>
            <a:ext cx="768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a:t>
            </a:r>
            <a:r>
              <a:rPr lang="cs-CZ" sz="1800" baseline="-25000"/>
              <a:t>DT</a:t>
            </a:r>
            <a:endParaRPr lang="cs-CZ" sz="1800"/>
          </a:p>
        </p:txBody>
      </p:sp>
      <p:sp>
        <p:nvSpPr>
          <p:cNvPr id="20525" name="Line 81"/>
          <p:cNvSpPr>
            <a:spLocks noChangeShapeType="1"/>
          </p:cNvSpPr>
          <p:nvPr/>
        </p:nvSpPr>
        <p:spPr bwMode="auto">
          <a:xfrm rot="16200000" flipV="1">
            <a:off x="41275" y="3057525"/>
            <a:ext cx="1544638" cy="1588"/>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0526" name="Line 82"/>
          <p:cNvSpPr>
            <a:spLocks noChangeShapeType="1"/>
          </p:cNvSpPr>
          <p:nvPr/>
        </p:nvSpPr>
        <p:spPr bwMode="auto">
          <a:xfrm rot="16200000" flipV="1">
            <a:off x="3127375" y="3057525"/>
            <a:ext cx="1544638" cy="1588"/>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0527" name="Text Box 83"/>
          <p:cNvSpPr txBox="1">
            <a:spLocks noChangeArrowheads="1"/>
          </p:cNvSpPr>
          <p:nvPr/>
        </p:nvSpPr>
        <p:spPr bwMode="auto">
          <a:xfrm>
            <a:off x="2892425" y="3805238"/>
            <a:ext cx="768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a:t>
            </a:r>
            <a:r>
              <a:rPr lang="cs-CZ" sz="1800" baseline="-25000"/>
              <a:t>NT</a:t>
            </a:r>
            <a:endParaRPr lang="cs-CZ" sz="1800"/>
          </a:p>
        </p:txBody>
      </p:sp>
      <p:sp>
        <p:nvSpPr>
          <p:cNvPr id="20528" name="Text Box 86"/>
          <p:cNvSpPr txBox="1">
            <a:spLocks noChangeArrowheads="1"/>
          </p:cNvSpPr>
          <p:nvPr/>
        </p:nvSpPr>
        <p:spPr bwMode="auto">
          <a:xfrm>
            <a:off x="606425" y="3790950"/>
            <a:ext cx="768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a:t>
            </a:r>
            <a:r>
              <a:rPr lang="cs-CZ" sz="1800" baseline="-25000"/>
              <a:t>DT</a:t>
            </a:r>
            <a:endParaRPr lang="cs-CZ" sz="1800"/>
          </a:p>
        </p:txBody>
      </p:sp>
      <p:sp>
        <p:nvSpPr>
          <p:cNvPr id="20529" name="Text Box 87"/>
          <p:cNvSpPr txBox="1">
            <a:spLocks noChangeArrowheads="1"/>
          </p:cNvSpPr>
          <p:nvPr/>
        </p:nvSpPr>
        <p:spPr bwMode="auto">
          <a:xfrm>
            <a:off x="1008063" y="3806825"/>
            <a:ext cx="768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a:t>
            </a:r>
            <a:r>
              <a:rPr lang="cs-CZ" sz="1800" baseline="-25000"/>
              <a:t>NT</a:t>
            </a:r>
            <a:endParaRPr lang="cs-CZ" sz="1800"/>
          </a:p>
        </p:txBody>
      </p:sp>
      <p:sp>
        <p:nvSpPr>
          <p:cNvPr id="20530" name="Text Box 89"/>
          <p:cNvSpPr txBox="1">
            <a:spLocks noChangeArrowheads="1"/>
          </p:cNvSpPr>
          <p:nvPr/>
        </p:nvSpPr>
        <p:spPr bwMode="auto">
          <a:xfrm>
            <a:off x="2001838" y="1812925"/>
            <a:ext cx="7921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XS</a:t>
            </a:r>
            <a:r>
              <a:rPr lang="cs-CZ" sz="1800" baseline="-25000"/>
              <a:t>R</a:t>
            </a:r>
            <a:endParaRPr lang="cs-CZ" sz="1800"/>
          </a:p>
        </p:txBody>
      </p:sp>
      <p:sp>
        <p:nvSpPr>
          <p:cNvPr id="20531" name="Text Box 90"/>
          <p:cNvSpPr txBox="1">
            <a:spLocks noChangeArrowheads="1"/>
          </p:cNvSpPr>
          <p:nvPr/>
        </p:nvSpPr>
        <p:spPr bwMode="auto">
          <a:xfrm>
            <a:off x="3841750" y="1795463"/>
            <a:ext cx="7921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XS</a:t>
            </a:r>
            <a:r>
              <a:rPr lang="cs-CZ" sz="1800" baseline="-25000"/>
              <a:t>P</a:t>
            </a:r>
            <a:endParaRPr lang="cs-CZ" sz="1800"/>
          </a:p>
        </p:txBody>
      </p:sp>
      <p:sp>
        <p:nvSpPr>
          <p:cNvPr id="20532" name="Text Box 92"/>
          <p:cNvSpPr txBox="1">
            <a:spLocks noChangeArrowheads="1"/>
          </p:cNvSpPr>
          <p:nvPr/>
        </p:nvSpPr>
        <p:spPr bwMode="auto">
          <a:xfrm>
            <a:off x="152400" y="1816100"/>
            <a:ext cx="6477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r>
              <a:rPr lang="cs-CZ" sz="1800" baseline="-25000"/>
              <a:t>NT</a:t>
            </a:r>
            <a:endParaRPr lang="cs-CZ" sz="1800"/>
          </a:p>
        </p:txBody>
      </p:sp>
      <p:sp>
        <p:nvSpPr>
          <p:cNvPr id="20533" name="Text Box 93"/>
          <p:cNvSpPr txBox="1">
            <a:spLocks noChangeArrowheads="1"/>
          </p:cNvSpPr>
          <p:nvPr/>
        </p:nvSpPr>
        <p:spPr bwMode="auto">
          <a:xfrm>
            <a:off x="139700" y="2057400"/>
            <a:ext cx="6477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r>
              <a:rPr lang="cs-CZ" sz="1800" baseline="-25000"/>
              <a:t>DT</a:t>
            </a:r>
            <a:endParaRPr lang="cs-CZ" sz="1800"/>
          </a:p>
        </p:txBody>
      </p:sp>
      <p:sp>
        <p:nvSpPr>
          <p:cNvPr id="20534" name="Rectangle 60"/>
          <p:cNvSpPr>
            <a:spLocks noChangeArrowheads="1"/>
          </p:cNvSpPr>
          <p:nvPr/>
        </p:nvSpPr>
        <p:spPr bwMode="auto">
          <a:xfrm>
            <a:off x="457200" y="4206875"/>
            <a:ext cx="8229600" cy="2030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gn="l">
              <a:spcBef>
                <a:spcPct val="20000"/>
              </a:spcBef>
              <a:buClr>
                <a:srgbClr val="00FFFF"/>
              </a:buClr>
              <a:buSzPct val="65000"/>
              <a:buFont typeface="Wingdings" pitchFamily="2" charset="2"/>
              <a:buChar char="n"/>
            </a:pPr>
            <a:r>
              <a:rPr lang="en-GB" sz="1700" dirty="0"/>
              <a:t>Discriminatory (preferential) liberalisation lowers prices in home economy (removal of tariffs on part of imports), lowers prices in partner economy (total removal of tariffs) and possibly lowers prices in rest of world (pressure from lower prices in CU)</a:t>
            </a:r>
          </a:p>
          <a:p>
            <a:pPr marL="342900" indent="-342900" algn="l">
              <a:spcBef>
                <a:spcPct val="20000"/>
              </a:spcBef>
              <a:buClr>
                <a:srgbClr val="00FFFF"/>
              </a:buClr>
              <a:buSzPct val="65000"/>
              <a:buFont typeface="Wingdings" pitchFamily="2" charset="2"/>
              <a:buChar char="n"/>
            </a:pPr>
            <a:r>
              <a:rPr lang="en-GB" sz="1700" dirty="0"/>
              <a:t>Higher imports into home </a:t>
            </a:r>
            <a:r>
              <a:rPr lang="en-GB" sz="1700" dirty="0" smtClean="0"/>
              <a:t>economy</a:t>
            </a:r>
            <a:r>
              <a:rPr lang="cs-CZ" sz="1700" dirty="0" smtClean="0"/>
              <a:t> (</a:t>
            </a:r>
            <a:r>
              <a:rPr lang="en-GB" sz="1700" i="1" dirty="0" smtClean="0"/>
              <a:t>trade creation</a:t>
            </a:r>
            <a:r>
              <a:rPr lang="cs-CZ" sz="1700" dirty="0" smtClean="0"/>
              <a:t>)</a:t>
            </a:r>
            <a:endParaRPr lang="en-GB" sz="1700" dirty="0"/>
          </a:p>
          <a:p>
            <a:pPr marL="342900" indent="-342900" algn="l">
              <a:spcBef>
                <a:spcPct val="20000"/>
              </a:spcBef>
              <a:buClr>
                <a:srgbClr val="00FFFF"/>
              </a:buClr>
              <a:buSzPct val="65000"/>
              <a:buFont typeface="Wingdings" pitchFamily="2" charset="2"/>
              <a:buChar char="n"/>
            </a:pPr>
            <a:r>
              <a:rPr lang="en-GB" sz="1700" dirty="0"/>
              <a:t>Higher exports from partner economy and lower exports from rest of world </a:t>
            </a:r>
            <a:r>
              <a:rPr lang="cs-CZ" sz="1700" dirty="0" smtClean="0"/>
              <a:t>(</a:t>
            </a:r>
            <a:r>
              <a:rPr lang="en-GB" sz="1700" i="1" dirty="0" smtClean="0"/>
              <a:t>trade diversion</a:t>
            </a:r>
            <a:r>
              <a:rPr lang="cs-CZ" sz="1700" dirty="0" smtClean="0"/>
              <a:t>)</a:t>
            </a:r>
            <a:endParaRPr lang="en-GB" sz="17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Zástupný symbol pro číslo snímku 5"/>
          <p:cNvSpPr>
            <a:spLocks noGrp="1"/>
          </p:cNvSpPr>
          <p:nvPr>
            <p:ph type="sldNum" sz="quarter" idx="12"/>
          </p:nvPr>
        </p:nvSpPr>
        <p:spPr/>
        <p:txBody>
          <a:bodyPr/>
          <a:lstStyle/>
          <a:p>
            <a:pPr>
              <a:defRPr/>
            </a:pPr>
            <a:fld id="{A5AB26A3-56DF-405B-B83C-9A1F08494B71}" type="slidenum">
              <a:rPr lang="cs-CZ" altLang="en-US"/>
              <a:pPr>
                <a:defRPr/>
              </a:pPr>
              <a:t>19</a:t>
            </a:fld>
            <a:endParaRPr lang="cs-CZ" altLang="en-US"/>
          </a:p>
        </p:txBody>
      </p:sp>
      <p:sp>
        <p:nvSpPr>
          <p:cNvPr id="21507" name="AutoShape 68"/>
          <p:cNvSpPr>
            <a:spLocks noChangeArrowheads="1"/>
          </p:cNvSpPr>
          <p:nvPr/>
        </p:nvSpPr>
        <p:spPr bwMode="auto">
          <a:xfrm>
            <a:off x="6129338" y="2100263"/>
            <a:ext cx="500062" cy="157162"/>
          </a:xfrm>
          <a:prstGeom prst="rtTriangle">
            <a:avLst/>
          </a:prstGeom>
          <a:solidFill>
            <a:srgbClr val="C0C0C0"/>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cs-CZ"/>
          </a:p>
        </p:txBody>
      </p:sp>
      <p:sp>
        <p:nvSpPr>
          <p:cNvPr id="21508" name="Rectangle 66"/>
          <p:cNvSpPr>
            <a:spLocks noChangeArrowheads="1"/>
          </p:cNvSpPr>
          <p:nvPr/>
        </p:nvSpPr>
        <p:spPr bwMode="auto">
          <a:xfrm>
            <a:off x="5157788" y="2757488"/>
            <a:ext cx="185737" cy="157162"/>
          </a:xfrm>
          <a:prstGeom prst="rect">
            <a:avLst/>
          </a:prstGeom>
          <a:solidFill>
            <a:srgbClr val="C0C0C0"/>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cs-CZ"/>
          </a:p>
        </p:txBody>
      </p:sp>
      <p:sp>
        <p:nvSpPr>
          <p:cNvPr id="21509" name="Rectangle 67"/>
          <p:cNvSpPr>
            <a:spLocks noChangeArrowheads="1"/>
          </p:cNvSpPr>
          <p:nvPr/>
        </p:nvSpPr>
        <p:spPr bwMode="auto">
          <a:xfrm>
            <a:off x="5357813" y="2271713"/>
            <a:ext cx="785812" cy="457200"/>
          </a:xfrm>
          <a:prstGeom prst="rect">
            <a:avLst/>
          </a:prstGeom>
          <a:solidFill>
            <a:srgbClr val="C0C0C0"/>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cs-CZ"/>
          </a:p>
        </p:txBody>
      </p:sp>
      <p:sp>
        <p:nvSpPr>
          <p:cNvPr id="21510" name="Freeform 59"/>
          <p:cNvSpPr>
            <a:spLocks/>
          </p:cNvSpPr>
          <p:nvPr/>
        </p:nvSpPr>
        <p:spPr bwMode="auto">
          <a:xfrm>
            <a:off x="671513" y="2773363"/>
            <a:ext cx="342900" cy="157162"/>
          </a:xfrm>
          <a:custGeom>
            <a:avLst/>
            <a:gdLst>
              <a:gd name="T0" fmla="*/ 0 w 216"/>
              <a:gd name="T1" fmla="*/ 0 h 99"/>
              <a:gd name="T2" fmla="*/ 0 w 216"/>
              <a:gd name="T3" fmla="*/ 2147483647 h 99"/>
              <a:gd name="T4" fmla="*/ 2147483647 w 216"/>
              <a:gd name="T5" fmla="*/ 2147483647 h 99"/>
              <a:gd name="T6" fmla="*/ 2147483647 w 216"/>
              <a:gd name="T7" fmla="*/ 0 h 99"/>
              <a:gd name="T8" fmla="*/ 0 w 216"/>
              <a:gd name="T9" fmla="*/ 0 h 99"/>
              <a:gd name="T10" fmla="*/ 0 60000 65536"/>
              <a:gd name="T11" fmla="*/ 0 60000 65536"/>
              <a:gd name="T12" fmla="*/ 0 60000 65536"/>
              <a:gd name="T13" fmla="*/ 0 60000 65536"/>
              <a:gd name="T14" fmla="*/ 0 60000 65536"/>
              <a:gd name="T15" fmla="*/ 0 w 216"/>
              <a:gd name="T16" fmla="*/ 0 h 99"/>
              <a:gd name="T17" fmla="*/ 216 w 216"/>
              <a:gd name="T18" fmla="*/ 99 h 99"/>
            </a:gdLst>
            <a:ahLst/>
            <a:cxnLst>
              <a:cxn ang="T10">
                <a:pos x="T0" y="T1"/>
              </a:cxn>
              <a:cxn ang="T11">
                <a:pos x="T2" y="T3"/>
              </a:cxn>
              <a:cxn ang="T12">
                <a:pos x="T4" y="T5"/>
              </a:cxn>
              <a:cxn ang="T13">
                <a:pos x="T6" y="T7"/>
              </a:cxn>
              <a:cxn ang="T14">
                <a:pos x="T8" y="T9"/>
              </a:cxn>
            </a:cxnLst>
            <a:rect l="T15" t="T16" r="T17" b="T18"/>
            <a:pathLst>
              <a:path w="216" h="99">
                <a:moveTo>
                  <a:pt x="0" y="0"/>
                </a:moveTo>
                <a:lnTo>
                  <a:pt x="0" y="99"/>
                </a:lnTo>
                <a:lnTo>
                  <a:pt x="81" y="99"/>
                </a:lnTo>
                <a:lnTo>
                  <a:pt x="216" y="0"/>
                </a:lnTo>
                <a:lnTo>
                  <a:pt x="0" y="0"/>
                </a:lnTo>
                <a:close/>
              </a:path>
            </a:pathLst>
          </a:custGeom>
          <a:solidFill>
            <a:srgbClr val="C0C0C0"/>
          </a:solidFill>
          <a:ln>
            <a:noFill/>
          </a:ln>
          <a:extLst>
            <a:ext uri="{91240B29-F687-4F45-9708-019B960494DF}">
              <a14:hiddenLine xmlns:a14="http://schemas.microsoft.com/office/drawing/2010/main" w="25400">
                <a:solidFill>
                  <a:srgbClr val="000000"/>
                </a:solidFill>
                <a:round/>
                <a:headEnd/>
                <a:tailEnd/>
              </a14:hiddenLine>
            </a:ext>
          </a:extLst>
        </p:spPr>
        <p:txBody>
          <a:bodyPr/>
          <a:lstStyle/>
          <a:p>
            <a:endParaRPr lang="cs-CZ"/>
          </a:p>
        </p:txBody>
      </p:sp>
      <p:sp>
        <p:nvSpPr>
          <p:cNvPr id="21511" name="Freeform 56"/>
          <p:cNvSpPr>
            <a:spLocks/>
          </p:cNvSpPr>
          <p:nvPr/>
        </p:nvSpPr>
        <p:spPr bwMode="auto">
          <a:xfrm>
            <a:off x="2557463" y="2257425"/>
            <a:ext cx="1343025" cy="485775"/>
          </a:xfrm>
          <a:custGeom>
            <a:avLst/>
            <a:gdLst>
              <a:gd name="T0" fmla="*/ 2147483647 w 846"/>
              <a:gd name="T1" fmla="*/ 2147483647 h 306"/>
              <a:gd name="T2" fmla="*/ 2147483647 w 846"/>
              <a:gd name="T3" fmla="*/ 2147483647 h 306"/>
              <a:gd name="T4" fmla="*/ 2147483647 w 846"/>
              <a:gd name="T5" fmla="*/ 0 h 306"/>
              <a:gd name="T6" fmla="*/ 0 w 846"/>
              <a:gd name="T7" fmla="*/ 2147483647 h 306"/>
              <a:gd name="T8" fmla="*/ 2147483647 w 846"/>
              <a:gd name="T9" fmla="*/ 2147483647 h 306"/>
              <a:gd name="T10" fmla="*/ 0 60000 65536"/>
              <a:gd name="T11" fmla="*/ 0 60000 65536"/>
              <a:gd name="T12" fmla="*/ 0 60000 65536"/>
              <a:gd name="T13" fmla="*/ 0 60000 65536"/>
              <a:gd name="T14" fmla="*/ 0 60000 65536"/>
              <a:gd name="T15" fmla="*/ 0 w 846"/>
              <a:gd name="T16" fmla="*/ 0 h 306"/>
              <a:gd name="T17" fmla="*/ 846 w 846"/>
              <a:gd name="T18" fmla="*/ 306 h 306"/>
            </a:gdLst>
            <a:ahLst/>
            <a:cxnLst>
              <a:cxn ang="T10">
                <a:pos x="T0" y="T1"/>
              </a:cxn>
              <a:cxn ang="T11">
                <a:pos x="T2" y="T3"/>
              </a:cxn>
              <a:cxn ang="T12">
                <a:pos x="T4" y="T5"/>
              </a:cxn>
              <a:cxn ang="T13">
                <a:pos x="T6" y="T7"/>
              </a:cxn>
              <a:cxn ang="T14">
                <a:pos x="T8" y="T9"/>
              </a:cxn>
            </a:cxnLst>
            <a:rect l="T15" t="T16" r="T17" b="T18"/>
            <a:pathLst>
              <a:path w="846" h="306">
                <a:moveTo>
                  <a:pt x="9" y="306"/>
                </a:moveTo>
                <a:lnTo>
                  <a:pt x="306" y="306"/>
                </a:lnTo>
                <a:lnTo>
                  <a:pt x="846" y="0"/>
                </a:lnTo>
                <a:lnTo>
                  <a:pt x="0" y="18"/>
                </a:lnTo>
                <a:lnTo>
                  <a:pt x="9" y="306"/>
                </a:lnTo>
                <a:close/>
              </a:path>
            </a:pathLst>
          </a:custGeom>
          <a:solidFill>
            <a:srgbClr val="C0C0C0"/>
          </a:solidFill>
          <a:ln>
            <a:noFill/>
          </a:ln>
          <a:extLst>
            <a:ext uri="{91240B29-F687-4F45-9708-019B960494DF}">
              <a14:hiddenLine xmlns:a14="http://schemas.microsoft.com/office/drawing/2010/main" w="25400">
                <a:solidFill>
                  <a:srgbClr val="000000"/>
                </a:solidFill>
                <a:round/>
                <a:headEnd/>
                <a:tailEnd/>
              </a14:hiddenLine>
            </a:ext>
          </a:extLst>
        </p:spPr>
        <p:txBody>
          <a:bodyPr/>
          <a:lstStyle/>
          <a:p>
            <a:endParaRPr lang="cs-CZ"/>
          </a:p>
        </p:txBody>
      </p:sp>
      <p:sp>
        <p:nvSpPr>
          <p:cNvPr id="21512" name="Rectangle 2"/>
          <p:cNvSpPr>
            <a:spLocks noGrp="1" noChangeArrowheads="1"/>
          </p:cNvSpPr>
          <p:nvPr>
            <p:ph type="title"/>
          </p:nvPr>
        </p:nvSpPr>
        <p:spPr>
          <a:xfrm>
            <a:off x="457200" y="277813"/>
            <a:ext cx="8229600" cy="638175"/>
          </a:xfrm>
        </p:spPr>
        <p:txBody>
          <a:bodyPr/>
          <a:lstStyle/>
          <a:p>
            <a:pPr eaLnBrk="1" hangingPunct="1"/>
            <a:r>
              <a:rPr lang="en-GB" smtClean="0"/>
              <a:t>Discriminatory tariff – welfare effects</a:t>
            </a:r>
          </a:p>
        </p:txBody>
      </p:sp>
      <p:sp>
        <p:nvSpPr>
          <p:cNvPr id="21513" name="Line 4"/>
          <p:cNvSpPr>
            <a:spLocks noChangeShapeType="1"/>
          </p:cNvSpPr>
          <p:nvPr/>
        </p:nvSpPr>
        <p:spPr bwMode="auto">
          <a:xfrm>
            <a:off x="668338" y="1585913"/>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1514" name="Line 6"/>
          <p:cNvSpPr>
            <a:spLocks noChangeShapeType="1"/>
          </p:cNvSpPr>
          <p:nvPr/>
        </p:nvSpPr>
        <p:spPr bwMode="auto">
          <a:xfrm>
            <a:off x="5176838" y="1598613"/>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1515" name="Line 7"/>
          <p:cNvSpPr>
            <a:spLocks noChangeShapeType="1"/>
          </p:cNvSpPr>
          <p:nvPr/>
        </p:nvSpPr>
        <p:spPr bwMode="auto">
          <a:xfrm>
            <a:off x="5176838" y="3830638"/>
            <a:ext cx="302418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1516" name="Line 8"/>
          <p:cNvSpPr>
            <a:spLocks noChangeShapeType="1"/>
          </p:cNvSpPr>
          <p:nvPr/>
        </p:nvSpPr>
        <p:spPr bwMode="auto">
          <a:xfrm rot="5400000" flipV="1">
            <a:off x="6231731" y="731044"/>
            <a:ext cx="974725" cy="3087688"/>
          </a:xfrm>
          <a:prstGeom prst="line">
            <a:avLst/>
          </a:prstGeom>
          <a:noFill/>
          <a:ln w="31750">
            <a:solidFill>
              <a:srgbClr val="0000F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1517" name="Text Box 9"/>
          <p:cNvSpPr txBox="1">
            <a:spLocks noChangeArrowheads="1"/>
          </p:cNvSpPr>
          <p:nvPr/>
        </p:nvSpPr>
        <p:spPr bwMode="auto">
          <a:xfrm>
            <a:off x="7827963" y="2689225"/>
            <a:ext cx="7921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MD</a:t>
            </a:r>
            <a:r>
              <a:rPr lang="cs-CZ" sz="1800" baseline="-25000"/>
              <a:t>H</a:t>
            </a:r>
            <a:endParaRPr lang="cs-CZ" sz="1800"/>
          </a:p>
        </p:txBody>
      </p:sp>
      <p:sp>
        <p:nvSpPr>
          <p:cNvPr id="21518" name="Text Box 11"/>
          <p:cNvSpPr txBox="1">
            <a:spLocks noChangeArrowheads="1"/>
          </p:cNvSpPr>
          <p:nvPr/>
        </p:nvSpPr>
        <p:spPr bwMode="auto">
          <a:xfrm>
            <a:off x="554038" y="1008063"/>
            <a:ext cx="7416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marL="342900" indent="-342900"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en-GB"/>
              <a:t>Rest (R) 	 Partner (P)	        	Home economy (H)</a:t>
            </a:r>
          </a:p>
        </p:txBody>
      </p:sp>
      <p:sp>
        <p:nvSpPr>
          <p:cNvPr id="21519" name="Line 12"/>
          <p:cNvSpPr>
            <a:spLocks noChangeShapeType="1"/>
          </p:cNvSpPr>
          <p:nvPr/>
        </p:nvSpPr>
        <p:spPr bwMode="auto">
          <a:xfrm flipV="1">
            <a:off x="641350" y="1976438"/>
            <a:ext cx="1865313" cy="1033462"/>
          </a:xfrm>
          <a:prstGeom prst="line">
            <a:avLst/>
          </a:prstGeom>
          <a:noFill/>
          <a:ln w="31750">
            <a:solidFill>
              <a:srgbClr val="993366"/>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1520" name="Line 16"/>
          <p:cNvSpPr>
            <a:spLocks noChangeShapeType="1"/>
          </p:cNvSpPr>
          <p:nvPr/>
        </p:nvSpPr>
        <p:spPr bwMode="auto">
          <a:xfrm flipV="1">
            <a:off x="677863" y="2263775"/>
            <a:ext cx="5973762" cy="26988"/>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1521" name="Text Box 18"/>
          <p:cNvSpPr txBox="1">
            <a:spLocks noChangeArrowheads="1"/>
          </p:cNvSpPr>
          <p:nvPr/>
        </p:nvSpPr>
        <p:spPr bwMode="auto">
          <a:xfrm>
            <a:off x="6489700" y="3789363"/>
            <a:ext cx="8159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a:t>
            </a:r>
            <a:r>
              <a:rPr lang="cs-CZ" sz="1800" baseline="-25000"/>
              <a:t>DT</a:t>
            </a:r>
            <a:endParaRPr lang="cs-CZ" sz="1800"/>
          </a:p>
        </p:txBody>
      </p:sp>
      <p:sp>
        <p:nvSpPr>
          <p:cNvPr id="21522" name="Line 19"/>
          <p:cNvSpPr>
            <a:spLocks noChangeShapeType="1"/>
          </p:cNvSpPr>
          <p:nvPr/>
        </p:nvSpPr>
        <p:spPr bwMode="auto">
          <a:xfrm flipV="1">
            <a:off x="658813" y="2101850"/>
            <a:ext cx="5497512" cy="412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1523" name="Line 24"/>
          <p:cNvSpPr>
            <a:spLocks noChangeShapeType="1"/>
          </p:cNvSpPr>
          <p:nvPr/>
        </p:nvSpPr>
        <p:spPr bwMode="auto">
          <a:xfrm flipV="1">
            <a:off x="669925" y="3832225"/>
            <a:ext cx="1558925" cy="15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1524" name="Line 25"/>
          <p:cNvSpPr>
            <a:spLocks noChangeShapeType="1"/>
          </p:cNvSpPr>
          <p:nvPr/>
        </p:nvSpPr>
        <p:spPr bwMode="auto">
          <a:xfrm>
            <a:off x="2570163" y="1587500"/>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1525" name="Line 26"/>
          <p:cNvSpPr>
            <a:spLocks noChangeShapeType="1"/>
          </p:cNvSpPr>
          <p:nvPr/>
        </p:nvSpPr>
        <p:spPr bwMode="auto">
          <a:xfrm flipV="1">
            <a:off x="2571750" y="3833813"/>
            <a:ext cx="1558925" cy="15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1526" name="Line 28"/>
          <p:cNvSpPr>
            <a:spLocks noChangeShapeType="1"/>
          </p:cNvSpPr>
          <p:nvPr/>
        </p:nvSpPr>
        <p:spPr bwMode="auto">
          <a:xfrm flipV="1">
            <a:off x="2557463" y="1862138"/>
            <a:ext cx="2025650" cy="1135062"/>
          </a:xfrm>
          <a:prstGeom prst="line">
            <a:avLst/>
          </a:prstGeom>
          <a:noFill/>
          <a:ln w="31750">
            <a:solidFill>
              <a:srgbClr val="339966"/>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1527" name="Line 38"/>
          <p:cNvSpPr>
            <a:spLocks noChangeShapeType="1"/>
          </p:cNvSpPr>
          <p:nvPr/>
        </p:nvSpPr>
        <p:spPr bwMode="auto">
          <a:xfrm rot="16200000" flipV="1">
            <a:off x="5883275" y="3041650"/>
            <a:ext cx="1544638" cy="1588"/>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1528" name="Line 40"/>
          <p:cNvSpPr>
            <a:spLocks noChangeShapeType="1"/>
          </p:cNvSpPr>
          <p:nvPr/>
        </p:nvSpPr>
        <p:spPr bwMode="auto">
          <a:xfrm rot="16200000" flipV="1">
            <a:off x="5307807" y="2963069"/>
            <a:ext cx="1684337" cy="158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1529" name="Text Box 41"/>
          <p:cNvSpPr txBox="1">
            <a:spLocks noChangeArrowheads="1"/>
          </p:cNvSpPr>
          <p:nvPr/>
        </p:nvSpPr>
        <p:spPr bwMode="auto">
          <a:xfrm>
            <a:off x="5991225" y="3790950"/>
            <a:ext cx="8159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a:t>
            </a:r>
            <a:r>
              <a:rPr lang="cs-CZ" sz="1800" baseline="-25000"/>
              <a:t>NT</a:t>
            </a:r>
            <a:endParaRPr lang="cs-CZ" sz="1800"/>
          </a:p>
        </p:txBody>
      </p:sp>
      <p:sp>
        <p:nvSpPr>
          <p:cNvPr id="21530" name="Line 42"/>
          <p:cNvSpPr>
            <a:spLocks noChangeShapeType="1"/>
          </p:cNvSpPr>
          <p:nvPr/>
        </p:nvSpPr>
        <p:spPr bwMode="auto">
          <a:xfrm rot="16200000" flipV="1">
            <a:off x="558800" y="3300413"/>
            <a:ext cx="1069975" cy="158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1531" name="Line 44"/>
          <p:cNvSpPr>
            <a:spLocks noChangeShapeType="1"/>
          </p:cNvSpPr>
          <p:nvPr/>
        </p:nvSpPr>
        <p:spPr bwMode="auto">
          <a:xfrm rot="16200000" flipV="1">
            <a:off x="2510631" y="3280569"/>
            <a:ext cx="1084263" cy="158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1532" name="Text Box 45"/>
          <p:cNvSpPr txBox="1">
            <a:spLocks noChangeArrowheads="1"/>
          </p:cNvSpPr>
          <p:nvPr/>
        </p:nvSpPr>
        <p:spPr bwMode="auto">
          <a:xfrm>
            <a:off x="3805238" y="3803650"/>
            <a:ext cx="768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a:t>
            </a:r>
            <a:r>
              <a:rPr lang="cs-CZ" sz="1800" baseline="-25000"/>
              <a:t>DT</a:t>
            </a:r>
            <a:endParaRPr lang="cs-CZ" sz="1800"/>
          </a:p>
        </p:txBody>
      </p:sp>
      <p:sp>
        <p:nvSpPr>
          <p:cNvPr id="21533" name="Line 46"/>
          <p:cNvSpPr>
            <a:spLocks noChangeShapeType="1"/>
          </p:cNvSpPr>
          <p:nvPr/>
        </p:nvSpPr>
        <p:spPr bwMode="auto">
          <a:xfrm rot="16200000" flipV="1">
            <a:off x="362744" y="3378994"/>
            <a:ext cx="901700" cy="1588"/>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1534" name="Line 47"/>
          <p:cNvSpPr>
            <a:spLocks noChangeShapeType="1"/>
          </p:cNvSpPr>
          <p:nvPr/>
        </p:nvSpPr>
        <p:spPr bwMode="auto">
          <a:xfrm rot="16200000" flipV="1">
            <a:off x="3127375" y="3057525"/>
            <a:ext cx="1544638" cy="1588"/>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1535" name="Text Box 48"/>
          <p:cNvSpPr txBox="1">
            <a:spLocks noChangeArrowheads="1"/>
          </p:cNvSpPr>
          <p:nvPr/>
        </p:nvSpPr>
        <p:spPr bwMode="auto">
          <a:xfrm>
            <a:off x="2892425" y="3805238"/>
            <a:ext cx="5683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a:t>
            </a:r>
            <a:r>
              <a:rPr lang="cs-CZ" sz="1800" baseline="-25000"/>
              <a:t>NT</a:t>
            </a:r>
            <a:endParaRPr lang="cs-CZ" sz="1800"/>
          </a:p>
        </p:txBody>
      </p:sp>
      <p:sp>
        <p:nvSpPr>
          <p:cNvPr id="21536" name="Text Box 49"/>
          <p:cNvSpPr txBox="1">
            <a:spLocks noChangeArrowheads="1"/>
          </p:cNvSpPr>
          <p:nvPr/>
        </p:nvSpPr>
        <p:spPr bwMode="auto">
          <a:xfrm>
            <a:off x="606425" y="3790950"/>
            <a:ext cx="768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a:t>
            </a:r>
            <a:r>
              <a:rPr lang="cs-CZ" sz="1800" baseline="-25000"/>
              <a:t>DT</a:t>
            </a:r>
            <a:endParaRPr lang="cs-CZ" sz="1800"/>
          </a:p>
        </p:txBody>
      </p:sp>
      <p:sp>
        <p:nvSpPr>
          <p:cNvPr id="21537" name="Text Box 50"/>
          <p:cNvSpPr txBox="1">
            <a:spLocks noChangeArrowheads="1"/>
          </p:cNvSpPr>
          <p:nvPr/>
        </p:nvSpPr>
        <p:spPr bwMode="auto">
          <a:xfrm>
            <a:off x="1008063" y="3806825"/>
            <a:ext cx="768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a:t>
            </a:r>
            <a:r>
              <a:rPr lang="cs-CZ" sz="1800" baseline="-25000"/>
              <a:t>NT</a:t>
            </a:r>
            <a:endParaRPr lang="cs-CZ" sz="1800"/>
          </a:p>
        </p:txBody>
      </p:sp>
      <p:sp>
        <p:nvSpPr>
          <p:cNvPr id="21538" name="Text Box 51"/>
          <p:cNvSpPr txBox="1">
            <a:spLocks noChangeArrowheads="1"/>
          </p:cNvSpPr>
          <p:nvPr/>
        </p:nvSpPr>
        <p:spPr bwMode="auto">
          <a:xfrm>
            <a:off x="1873250" y="2241550"/>
            <a:ext cx="7921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XS</a:t>
            </a:r>
            <a:r>
              <a:rPr lang="cs-CZ" sz="1800" baseline="-25000"/>
              <a:t>R</a:t>
            </a:r>
            <a:endParaRPr lang="cs-CZ" sz="1800"/>
          </a:p>
        </p:txBody>
      </p:sp>
      <p:sp>
        <p:nvSpPr>
          <p:cNvPr id="21539" name="Text Box 52"/>
          <p:cNvSpPr txBox="1">
            <a:spLocks noChangeArrowheads="1"/>
          </p:cNvSpPr>
          <p:nvPr/>
        </p:nvSpPr>
        <p:spPr bwMode="auto">
          <a:xfrm>
            <a:off x="3898900" y="2266950"/>
            <a:ext cx="64928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XS</a:t>
            </a:r>
            <a:r>
              <a:rPr lang="cs-CZ" sz="1800" baseline="-25000"/>
              <a:t>P</a:t>
            </a:r>
            <a:endParaRPr lang="cs-CZ" sz="1800"/>
          </a:p>
        </p:txBody>
      </p:sp>
      <p:sp>
        <p:nvSpPr>
          <p:cNvPr id="21540" name="Text Box 53"/>
          <p:cNvSpPr txBox="1">
            <a:spLocks noChangeArrowheads="1"/>
          </p:cNvSpPr>
          <p:nvPr/>
        </p:nvSpPr>
        <p:spPr bwMode="auto">
          <a:xfrm>
            <a:off x="152400" y="1816100"/>
            <a:ext cx="6477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r>
              <a:rPr lang="cs-CZ" sz="1800" baseline="-25000"/>
              <a:t>NT</a:t>
            </a:r>
            <a:endParaRPr lang="cs-CZ" sz="1800"/>
          </a:p>
        </p:txBody>
      </p:sp>
      <p:sp>
        <p:nvSpPr>
          <p:cNvPr id="21541" name="Text Box 54"/>
          <p:cNvSpPr txBox="1">
            <a:spLocks noChangeArrowheads="1"/>
          </p:cNvSpPr>
          <p:nvPr/>
        </p:nvSpPr>
        <p:spPr bwMode="auto">
          <a:xfrm>
            <a:off x="139700" y="2057400"/>
            <a:ext cx="6477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r>
              <a:rPr lang="cs-CZ" sz="1800" baseline="-25000"/>
              <a:t>DT</a:t>
            </a:r>
            <a:endParaRPr lang="cs-CZ" sz="1800"/>
          </a:p>
        </p:txBody>
      </p:sp>
      <p:sp>
        <p:nvSpPr>
          <p:cNvPr id="21542" name="Rectangle 60"/>
          <p:cNvSpPr>
            <a:spLocks noGrp="1" noChangeArrowheads="1"/>
          </p:cNvSpPr>
          <p:nvPr>
            <p:ph type="body" idx="1"/>
          </p:nvPr>
        </p:nvSpPr>
        <p:spPr>
          <a:xfrm>
            <a:off x="457200" y="4205288"/>
            <a:ext cx="8229600" cy="1998662"/>
          </a:xfrm>
          <a:noFill/>
        </p:spPr>
        <p:txBody>
          <a:bodyPr/>
          <a:lstStyle/>
          <a:p>
            <a:pPr eaLnBrk="1" hangingPunct="1">
              <a:lnSpc>
                <a:spcPct val="80000"/>
              </a:lnSpc>
            </a:pPr>
            <a:r>
              <a:rPr lang="en-GB" sz="1700" smtClean="0"/>
              <a:t>Lower welfare in rest of world (negative price and quantity effect)</a:t>
            </a:r>
          </a:p>
          <a:p>
            <a:pPr eaLnBrk="1" hangingPunct="1">
              <a:lnSpc>
                <a:spcPct val="80000"/>
              </a:lnSpc>
            </a:pPr>
            <a:r>
              <a:rPr lang="en-GB" sz="1700" smtClean="0"/>
              <a:t>Higher welfare in partner economy (positive price and quantity effect) </a:t>
            </a:r>
          </a:p>
          <a:p>
            <a:pPr eaLnBrk="1" hangingPunct="1">
              <a:lnSpc>
                <a:spcPct val="80000"/>
              </a:lnSpc>
            </a:pPr>
            <a:r>
              <a:rPr lang="en-GB" sz="1700" smtClean="0"/>
              <a:t>Ambiguous impact on home economy (Viner ambiguity)</a:t>
            </a:r>
          </a:p>
          <a:p>
            <a:pPr lvl="1" eaLnBrk="1" hangingPunct="1">
              <a:lnSpc>
                <a:spcPct val="80000"/>
              </a:lnSpc>
            </a:pPr>
            <a:r>
              <a:rPr lang="en-GB" sz="1500" smtClean="0"/>
              <a:t>Higher private welfare = </a:t>
            </a:r>
            <a:r>
              <a:rPr lang="en-GB" sz="1500" i="1" smtClean="0"/>
              <a:t>c</a:t>
            </a:r>
            <a:r>
              <a:rPr lang="en-GB" sz="1500" smtClean="0"/>
              <a:t> + </a:t>
            </a:r>
            <a:r>
              <a:rPr lang="en-GB" sz="1500" i="1" smtClean="0"/>
              <a:t>e</a:t>
            </a:r>
            <a:r>
              <a:rPr lang="en-GB" sz="1500" smtClean="0"/>
              <a:t> + </a:t>
            </a:r>
            <a:r>
              <a:rPr lang="en-GB" sz="1500" i="1" smtClean="0"/>
              <a:t>f </a:t>
            </a:r>
            <a:r>
              <a:rPr lang="en-GB" sz="1500" smtClean="0"/>
              <a:t> </a:t>
            </a:r>
          </a:p>
          <a:p>
            <a:pPr lvl="1" eaLnBrk="1" hangingPunct="1">
              <a:lnSpc>
                <a:spcPct val="80000"/>
              </a:lnSpc>
            </a:pPr>
            <a:r>
              <a:rPr lang="en-GB" sz="1500" smtClean="0"/>
              <a:t>Loss of non-discriminatory tariff revenue = </a:t>
            </a:r>
            <a:r>
              <a:rPr lang="en-GB" sz="1500" i="1" smtClean="0"/>
              <a:t>b</a:t>
            </a:r>
            <a:r>
              <a:rPr lang="en-GB" sz="1500" smtClean="0"/>
              <a:t> + </a:t>
            </a:r>
            <a:r>
              <a:rPr lang="en-GB" sz="1500" i="1" smtClean="0"/>
              <a:t>d</a:t>
            </a:r>
            <a:r>
              <a:rPr lang="en-GB" sz="1500" smtClean="0"/>
              <a:t> +</a:t>
            </a:r>
            <a:r>
              <a:rPr lang="en-GB" sz="1500" i="1" smtClean="0"/>
              <a:t> e</a:t>
            </a:r>
            <a:r>
              <a:rPr lang="en-GB" sz="1500" smtClean="0"/>
              <a:t> + </a:t>
            </a:r>
            <a:r>
              <a:rPr lang="en-GB" sz="1500" i="1" smtClean="0"/>
              <a:t>f</a:t>
            </a:r>
            <a:endParaRPr lang="en-GB" sz="1500" smtClean="0"/>
          </a:p>
          <a:p>
            <a:pPr lvl="1" eaLnBrk="1" hangingPunct="1">
              <a:lnSpc>
                <a:spcPct val="80000"/>
              </a:lnSpc>
            </a:pPr>
            <a:r>
              <a:rPr lang="en-GB" sz="1500" smtClean="0"/>
              <a:t>Income from discriminatory tariff = </a:t>
            </a:r>
            <a:r>
              <a:rPr lang="en-GB" sz="1500" i="1" smtClean="0"/>
              <a:t>a</a:t>
            </a:r>
            <a:r>
              <a:rPr lang="en-GB" sz="1500" smtClean="0"/>
              <a:t> + </a:t>
            </a:r>
            <a:r>
              <a:rPr lang="en-GB" sz="1500" i="1" smtClean="0"/>
              <a:t>d</a:t>
            </a:r>
            <a:r>
              <a:rPr lang="en-GB" sz="1500" smtClean="0"/>
              <a:t> </a:t>
            </a:r>
          </a:p>
          <a:p>
            <a:pPr lvl="1" eaLnBrk="1" hangingPunct="1">
              <a:lnSpc>
                <a:spcPct val="80000"/>
              </a:lnSpc>
            </a:pPr>
            <a:r>
              <a:rPr lang="en-GB" sz="1500" smtClean="0"/>
              <a:t>Total change in welfare = (</a:t>
            </a:r>
            <a:r>
              <a:rPr lang="en-GB" sz="1500" i="1" smtClean="0"/>
              <a:t>c</a:t>
            </a:r>
            <a:r>
              <a:rPr lang="en-GB" sz="1500" smtClean="0"/>
              <a:t> + </a:t>
            </a:r>
            <a:r>
              <a:rPr lang="en-GB" sz="1500" i="1" smtClean="0"/>
              <a:t>e</a:t>
            </a:r>
            <a:r>
              <a:rPr lang="en-GB" sz="1500" smtClean="0"/>
              <a:t> + </a:t>
            </a:r>
            <a:r>
              <a:rPr lang="en-GB" sz="1500" i="1" smtClean="0"/>
              <a:t>f </a:t>
            </a:r>
            <a:r>
              <a:rPr lang="en-GB" sz="1500" smtClean="0"/>
              <a:t>) – (</a:t>
            </a:r>
            <a:r>
              <a:rPr lang="en-GB" sz="1500" i="1" smtClean="0"/>
              <a:t>b</a:t>
            </a:r>
            <a:r>
              <a:rPr lang="en-GB" sz="1500" smtClean="0"/>
              <a:t> + </a:t>
            </a:r>
            <a:r>
              <a:rPr lang="en-GB" sz="1500" i="1" smtClean="0"/>
              <a:t>d</a:t>
            </a:r>
            <a:r>
              <a:rPr lang="en-GB" sz="1500" smtClean="0"/>
              <a:t> +</a:t>
            </a:r>
            <a:r>
              <a:rPr lang="en-GB" sz="1500" i="1" smtClean="0"/>
              <a:t> e</a:t>
            </a:r>
            <a:r>
              <a:rPr lang="en-GB" sz="1500" smtClean="0"/>
              <a:t> + </a:t>
            </a:r>
            <a:r>
              <a:rPr lang="en-GB" sz="1500" i="1" smtClean="0"/>
              <a:t>f</a:t>
            </a:r>
            <a:r>
              <a:rPr lang="en-GB" sz="1500" smtClean="0"/>
              <a:t>) + (</a:t>
            </a:r>
            <a:r>
              <a:rPr lang="en-GB" sz="1500" i="1" smtClean="0"/>
              <a:t>a</a:t>
            </a:r>
            <a:r>
              <a:rPr lang="en-GB" sz="1500" smtClean="0"/>
              <a:t> + </a:t>
            </a:r>
            <a:r>
              <a:rPr lang="en-GB" sz="1500" i="1" smtClean="0"/>
              <a:t>d</a:t>
            </a:r>
            <a:r>
              <a:rPr lang="en-GB" sz="1500" smtClean="0"/>
              <a:t>) = </a:t>
            </a:r>
            <a:r>
              <a:rPr lang="en-GB" sz="1500" i="1" smtClean="0"/>
              <a:t>a</a:t>
            </a:r>
            <a:r>
              <a:rPr lang="en-GB" sz="1500" smtClean="0"/>
              <a:t> – </a:t>
            </a:r>
            <a:r>
              <a:rPr lang="en-GB" sz="1500" i="1" smtClean="0"/>
              <a:t>b</a:t>
            </a:r>
            <a:r>
              <a:rPr lang="en-GB" sz="1500" smtClean="0"/>
              <a:t> + </a:t>
            </a:r>
            <a:r>
              <a:rPr lang="en-GB" sz="1500" i="1" smtClean="0"/>
              <a:t>c</a:t>
            </a:r>
          </a:p>
          <a:p>
            <a:pPr eaLnBrk="1" hangingPunct="1">
              <a:lnSpc>
                <a:spcPct val="80000"/>
              </a:lnSpc>
            </a:pPr>
            <a:r>
              <a:rPr lang="en-GB" sz="1700" smtClean="0"/>
              <a:t>Gain for partner (</a:t>
            </a:r>
            <a:r>
              <a:rPr lang="en-GB" sz="1700" i="1" smtClean="0"/>
              <a:t>g</a:t>
            </a:r>
            <a:r>
              <a:rPr lang="en-GB" sz="1700" smtClean="0"/>
              <a:t>) and loss for rest of world (</a:t>
            </a:r>
            <a:r>
              <a:rPr lang="en-GB" sz="1700" i="1" smtClean="0"/>
              <a:t>h</a:t>
            </a:r>
            <a:r>
              <a:rPr lang="en-GB" sz="1700" smtClean="0"/>
              <a:t>)</a:t>
            </a:r>
          </a:p>
        </p:txBody>
      </p:sp>
      <p:sp>
        <p:nvSpPr>
          <p:cNvPr id="21543" name="Line 61"/>
          <p:cNvSpPr>
            <a:spLocks noChangeShapeType="1"/>
          </p:cNvSpPr>
          <p:nvPr/>
        </p:nvSpPr>
        <p:spPr bwMode="auto">
          <a:xfrm rot="16200000" flipV="1">
            <a:off x="4502151" y="2971800"/>
            <a:ext cx="1712912" cy="1587"/>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1544" name="Text Box 62"/>
          <p:cNvSpPr txBox="1">
            <a:spLocks noChangeArrowheads="1"/>
          </p:cNvSpPr>
          <p:nvPr/>
        </p:nvSpPr>
        <p:spPr bwMode="auto">
          <a:xfrm>
            <a:off x="5165725" y="3790950"/>
            <a:ext cx="768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a:t>
            </a:r>
            <a:r>
              <a:rPr lang="cs-CZ" sz="1800" baseline="-25000"/>
              <a:t>R,DT</a:t>
            </a:r>
            <a:endParaRPr lang="cs-CZ" sz="1800"/>
          </a:p>
        </p:txBody>
      </p:sp>
      <p:sp>
        <p:nvSpPr>
          <p:cNvPr id="21545" name="AutoShape 63"/>
          <p:cNvSpPr>
            <a:spLocks/>
          </p:cNvSpPr>
          <p:nvPr/>
        </p:nvSpPr>
        <p:spPr bwMode="auto">
          <a:xfrm flipH="1">
            <a:off x="685800" y="2163763"/>
            <a:ext cx="215900" cy="576262"/>
          </a:xfrm>
          <a:prstGeom prst="leftBrace">
            <a:avLst>
              <a:gd name="adj1" fmla="val 22243"/>
              <a:gd name="adj2" fmla="val 50139"/>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21546" name="Line 64"/>
          <p:cNvSpPr>
            <a:spLocks noChangeShapeType="1"/>
          </p:cNvSpPr>
          <p:nvPr/>
        </p:nvSpPr>
        <p:spPr bwMode="auto">
          <a:xfrm flipV="1">
            <a:off x="650875" y="2736850"/>
            <a:ext cx="5473700" cy="26988"/>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1547" name="Line 65"/>
          <p:cNvSpPr>
            <a:spLocks noChangeShapeType="1"/>
          </p:cNvSpPr>
          <p:nvPr/>
        </p:nvSpPr>
        <p:spPr bwMode="auto">
          <a:xfrm flipV="1">
            <a:off x="666750" y="2938463"/>
            <a:ext cx="4687888" cy="12700"/>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1548" name="Text Box 69"/>
          <p:cNvSpPr txBox="1">
            <a:spLocks noChangeArrowheads="1"/>
          </p:cNvSpPr>
          <p:nvPr/>
        </p:nvSpPr>
        <p:spPr bwMode="auto">
          <a:xfrm>
            <a:off x="774700" y="2292350"/>
            <a:ext cx="5032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T</a:t>
            </a:r>
          </a:p>
        </p:txBody>
      </p:sp>
      <p:sp>
        <p:nvSpPr>
          <p:cNvPr id="21549" name="Text Box 70"/>
          <p:cNvSpPr txBox="1">
            <a:spLocks noChangeArrowheads="1"/>
          </p:cNvSpPr>
          <p:nvPr/>
        </p:nvSpPr>
        <p:spPr bwMode="auto">
          <a:xfrm>
            <a:off x="5129213" y="2630488"/>
            <a:ext cx="260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a</a:t>
            </a:r>
          </a:p>
        </p:txBody>
      </p:sp>
      <p:sp>
        <p:nvSpPr>
          <p:cNvPr id="21550" name="Text Box 71"/>
          <p:cNvSpPr txBox="1">
            <a:spLocks noChangeArrowheads="1"/>
          </p:cNvSpPr>
          <p:nvPr/>
        </p:nvSpPr>
        <p:spPr bwMode="auto">
          <a:xfrm>
            <a:off x="5559425" y="2332038"/>
            <a:ext cx="3317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b</a:t>
            </a:r>
          </a:p>
        </p:txBody>
      </p:sp>
      <p:sp>
        <p:nvSpPr>
          <p:cNvPr id="21551" name="Text Box 72"/>
          <p:cNvSpPr txBox="1">
            <a:spLocks noChangeArrowheads="1"/>
          </p:cNvSpPr>
          <p:nvPr/>
        </p:nvSpPr>
        <p:spPr bwMode="auto">
          <a:xfrm>
            <a:off x="6088063" y="1989138"/>
            <a:ext cx="260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c</a:t>
            </a:r>
          </a:p>
        </p:txBody>
      </p:sp>
      <p:sp>
        <p:nvSpPr>
          <p:cNvPr id="21552" name="Text Box 73"/>
          <p:cNvSpPr txBox="1">
            <a:spLocks noChangeArrowheads="1"/>
          </p:cNvSpPr>
          <p:nvPr/>
        </p:nvSpPr>
        <p:spPr bwMode="auto">
          <a:xfrm>
            <a:off x="5118100" y="1990725"/>
            <a:ext cx="260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f</a:t>
            </a:r>
          </a:p>
        </p:txBody>
      </p:sp>
      <p:sp>
        <p:nvSpPr>
          <p:cNvPr id="21553" name="Text Box 74"/>
          <p:cNvSpPr txBox="1">
            <a:spLocks noChangeArrowheads="1"/>
          </p:cNvSpPr>
          <p:nvPr/>
        </p:nvSpPr>
        <p:spPr bwMode="auto">
          <a:xfrm>
            <a:off x="5102225" y="2346325"/>
            <a:ext cx="260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d</a:t>
            </a:r>
          </a:p>
        </p:txBody>
      </p:sp>
      <p:sp>
        <p:nvSpPr>
          <p:cNvPr id="21554" name="Text Box 75"/>
          <p:cNvSpPr txBox="1">
            <a:spLocks noChangeArrowheads="1"/>
          </p:cNvSpPr>
          <p:nvPr/>
        </p:nvSpPr>
        <p:spPr bwMode="auto">
          <a:xfrm>
            <a:off x="5559425" y="1989138"/>
            <a:ext cx="260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e</a:t>
            </a:r>
          </a:p>
        </p:txBody>
      </p:sp>
      <p:sp>
        <p:nvSpPr>
          <p:cNvPr id="21555" name="Text Box 76"/>
          <p:cNvSpPr txBox="1">
            <a:spLocks noChangeArrowheads="1"/>
          </p:cNvSpPr>
          <p:nvPr/>
        </p:nvSpPr>
        <p:spPr bwMode="auto">
          <a:xfrm>
            <a:off x="2727325" y="2309813"/>
            <a:ext cx="3317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g</a:t>
            </a:r>
          </a:p>
        </p:txBody>
      </p:sp>
      <p:sp>
        <p:nvSpPr>
          <p:cNvPr id="21556" name="Text Box 77"/>
          <p:cNvSpPr txBox="1">
            <a:spLocks noChangeArrowheads="1"/>
          </p:cNvSpPr>
          <p:nvPr/>
        </p:nvSpPr>
        <p:spPr bwMode="auto">
          <a:xfrm>
            <a:off x="592138" y="2657475"/>
            <a:ext cx="33178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h</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9EEA9081-FFEF-497F-83FD-01F3D6FF98FD}" type="slidenum">
              <a:rPr lang="cs-CZ" altLang="en-US" sz="1200">
                <a:latin typeface="+mj-lt"/>
              </a:rPr>
              <a:pPr algn="r">
                <a:defRPr/>
              </a:pPr>
              <a:t>2</a:t>
            </a:fld>
            <a:endParaRPr lang="cs-CZ" altLang="en-US" sz="1200" dirty="0">
              <a:latin typeface="+mj-lt"/>
            </a:endParaRPr>
          </a:p>
        </p:txBody>
      </p:sp>
      <p:sp>
        <p:nvSpPr>
          <p:cNvPr id="4099" name="Rectangle 2"/>
          <p:cNvSpPr>
            <a:spLocks noGrp="1" noChangeArrowheads="1"/>
          </p:cNvSpPr>
          <p:nvPr>
            <p:ph type="title" idx="4294967295"/>
          </p:nvPr>
        </p:nvSpPr>
        <p:spPr>
          <a:xfrm>
            <a:off x="457200" y="277813"/>
            <a:ext cx="8229600" cy="733425"/>
          </a:xfrm>
        </p:spPr>
        <p:txBody>
          <a:bodyPr/>
          <a:lstStyle/>
          <a:p>
            <a:pPr eaLnBrk="1" hangingPunct="1"/>
            <a:r>
              <a:rPr lang="en-GB" smtClean="0"/>
              <a:t>Arguments in favour of free trade</a:t>
            </a:r>
            <a:endParaRPr lang="en-GB" smtClean="0">
              <a:latin typeface="Arial" charset="0"/>
            </a:endParaRPr>
          </a:p>
        </p:txBody>
      </p:sp>
      <p:sp>
        <p:nvSpPr>
          <p:cNvPr id="4100" name="Rectangle 3"/>
          <p:cNvSpPr>
            <a:spLocks noGrp="1" noChangeArrowheads="1"/>
          </p:cNvSpPr>
          <p:nvPr>
            <p:ph type="body" idx="4294967295"/>
          </p:nvPr>
        </p:nvSpPr>
        <p:spPr>
          <a:xfrm>
            <a:off x="457200" y="1031875"/>
            <a:ext cx="8229600" cy="5184775"/>
          </a:xfrm>
        </p:spPr>
        <p:txBody>
          <a:bodyPr/>
          <a:lstStyle/>
          <a:p>
            <a:pPr eaLnBrk="1" hangingPunct="1">
              <a:lnSpc>
                <a:spcPct val="80000"/>
              </a:lnSpc>
            </a:pPr>
            <a:r>
              <a:rPr lang="en-GB" sz="2600" dirty="0" err="1" smtClean="0"/>
              <a:t>Ricardian</a:t>
            </a:r>
            <a:r>
              <a:rPr lang="en-GB" sz="2600" dirty="0" smtClean="0"/>
              <a:t> theory of comparative advantage</a:t>
            </a:r>
          </a:p>
          <a:p>
            <a:pPr marL="742950" lvl="1" indent="-285750" eaLnBrk="1" hangingPunct="1">
              <a:lnSpc>
                <a:spcPct val="80000"/>
              </a:lnSpc>
            </a:pPr>
            <a:r>
              <a:rPr lang="en-GB" sz="2200" dirty="0" smtClean="0"/>
              <a:t>A country should specialise in the production and export of the good where its comparative advantage is greater and import the product where its comparative advantage is lower (win-win game)</a:t>
            </a:r>
          </a:p>
          <a:p>
            <a:pPr eaLnBrk="1" hangingPunct="1">
              <a:lnSpc>
                <a:spcPct val="80000"/>
              </a:lnSpc>
            </a:pPr>
            <a:r>
              <a:rPr lang="en-GB" sz="2600" dirty="0" err="1" smtClean="0"/>
              <a:t>Heckscher</a:t>
            </a:r>
            <a:r>
              <a:rPr lang="en-GB" sz="2600" dirty="0" smtClean="0"/>
              <a:t>-Ohlin theorem</a:t>
            </a:r>
          </a:p>
          <a:p>
            <a:pPr marL="742950" lvl="1" indent="-285750" eaLnBrk="1" hangingPunct="1">
              <a:lnSpc>
                <a:spcPct val="80000"/>
              </a:lnSpc>
            </a:pPr>
            <a:r>
              <a:rPr lang="en-GB" sz="2200" dirty="0" smtClean="0"/>
              <a:t>A country should specialise on a commodity whose production is intensive of the factor in which the country is relatively abundant (source of comparative advantage)</a:t>
            </a:r>
          </a:p>
          <a:p>
            <a:pPr eaLnBrk="1" hangingPunct="1">
              <a:lnSpc>
                <a:spcPct val="80000"/>
              </a:lnSpc>
            </a:pPr>
            <a:r>
              <a:rPr lang="en-GB" sz="2600" dirty="0" smtClean="0"/>
              <a:t>Intra-industry trade</a:t>
            </a:r>
          </a:p>
          <a:p>
            <a:pPr marL="742950" lvl="1" indent="-285750" eaLnBrk="1" hangingPunct="1">
              <a:lnSpc>
                <a:spcPct val="80000"/>
              </a:lnSpc>
            </a:pPr>
            <a:r>
              <a:rPr lang="en-GB" sz="2200" dirty="0" smtClean="0"/>
              <a:t>Countries can benefit from trade in close substitutes (i.e. in similar but slightly different products)</a:t>
            </a:r>
          </a:p>
          <a:p>
            <a:pPr eaLnBrk="1" hangingPunct="1">
              <a:lnSpc>
                <a:spcPct val="80000"/>
              </a:lnSpc>
            </a:pPr>
            <a:r>
              <a:rPr lang="en-GB" sz="2600" dirty="0" smtClean="0"/>
              <a:t>Economies of scale</a:t>
            </a:r>
          </a:p>
          <a:p>
            <a:pPr marL="742950" lvl="1" indent="-285750" eaLnBrk="1" hangingPunct="1">
              <a:lnSpc>
                <a:spcPct val="80000"/>
              </a:lnSpc>
            </a:pPr>
            <a:r>
              <a:rPr lang="en-GB" sz="2200" dirty="0" smtClean="0"/>
              <a:t>A free trade allows firms to operate on a larger and more efficient scale and allows to capture learning effects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F5113739-A6D4-47BF-B86E-F8983B28E371}" type="slidenum">
              <a:rPr lang="cs-CZ" altLang="en-US"/>
              <a:pPr>
                <a:defRPr/>
              </a:pPr>
              <a:t>20</a:t>
            </a:fld>
            <a:endParaRPr lang="cs-CZ" altLang="en-US"/>
          </a:p>
        </p:txBody>
      </p:sp>
      <p:sp>
        <p:nvSpPr>
          <p:cNvPr id="24579" name="Rectangle 2"/>
          <p:cNvSpPr>
            <a:spLocks noGrp="1" noChangeArrowheads="1"/>
          </p:cNvSpPr>
          <p:nvPr>
            <p:ph type="title"/>
          </p:nvPr>
        </p:nvSpPr>
        <p:spPr>
          <a:xfrm>
            <a:off x="457200" y="277813"/>
            <a:ext cx="8229600" cy="712787"/>
          </a:xfrm>
        </p:spPr>
        <p:txBody>
          <a:bodyPr/>
          <a:lstStyle/>
          <a:p>
            <a:pPr eaLnBrk="1" hangingPunct="1"/>
            <a:r>
              <a:rPr lang="en-GB" smtClean="0"/>
              <a:t>Formation of customs union – plans and reality</a:t>
            </a:r>
          </a:p>
        </p:txBody>
      </p:sp>
      <p:sp>
        <p:nvSpPr>
          <p:cNvPr id="24580" name="Rectangle 3"/>
          <p:cNvSpPr>
            <a:spLocks noGrp="1" noChangeArrowheads="1"/>
          </p:cNvSpPr>
          <p:nvPr>
            <p:ph type="body" idx="1"/>
          </p:nvPr>
        </p:nvSpPr>
        <p:spPr>
          <a:xfrm>
            <a:off x="457200" y="950341"/>
            <a:ext cx="8229600" cy="5241925"/>
          </a:xfrm>
        </p:spPr>
        <p:txBody>
          <a:bodyPr/>
          <a:lstStyle/>
          <a:p>
            <a:pPr eaLnBrk="1" hangingPunct="1">
              <a:lnSpc>
                <a:spcPct val="80000"/>
              </a:lnSpc>
              <a:spcBef>
                <a:spcPts val="300"/>
              </a:spcBef>
            </a:pPr>
            <a:r>
              <a:rPr lang="en-GB" sz="2000" dirty="0" smtClean="0"/>
              <a:t>Removal of internal tariffs</a:t>
            </a:r>
          </a:p>
          <a:p>
            <a:pPr lvl="1" eaLnBrk="1" hangingPunct="1">
              <a:lnSpc>
                <a:spcPct val="80000"/>
              </a:lnSpc>
              <a:spcBef>
                <a:spcPts val="300"/>
              </a:spcBef>
            </a:pPr>
            <a:r>
              <a:rPr lang="en-GB" sz="1600" dirty="0" smtClean="0"/>
              <a:t>Plan: three stages each spanning 4 years (1958-61, 1962-65, 1966-69) with tolerated delay of 3 years</a:t>
            </a:r>
          </a:p>
          <a:p>
            <a:pPr lvl="1" eaLnBrk="1" hangingPunct="1">
              <a:lnSpc>
                <a:spcPct val="80000"/>
              </a:lnSpc>
              <a:spcBef>
                <a:spcPts val="300"/>
              </a:spcBef>
            </a:pPr>
            <a:r>
              <a:rPr lang="en-GB" sz="1600" dirty="0" smtClean="0"/>
              <a:t>Reality: completion of tariff elimination 1.5 years ahead (January 1962 40 %, January 1966 80 %, July 1968 100 %)</a:t>
            </a:r>
          </a:p>
          <a:p>
            <a:pPr lvl="1" eaLnBrk="1" hangingPunct="1">
              <a:lnSpc>
                <a:spcPct val="80000"/>
              </a:lnSpc>
              <a:spcBef>
                <a:spcPts val="300"/>
              </a:spcBef>
            </a:pPr>
            <a:r>
              <a:rPr lang="en-GB" sz="1600" dirty="0" smtClean="0"/>
              <a:t>Favourable surrounding macroeconomic conditions (Golden Age) soothing political and economic costs of restructuring</a:t>
            </a:r>
          </a:p>
          <a:p>
            <a:pPr lvl="1" eaLnBrk="1" hangingPunct="1">
              <a:lnSpc>
                <a:spcPct val="80000"/>
              </a:lnSpc>
              <a:spcBef>
                <a:spcPts val="300"/>
              </a:spcBef>
            </a:pPr>
            <a:r>
              <a:rPr lang="en-GB" sz="1600" dirty="0" smtClean="0"/>
              <a:t>Transition to the second stage was associated with the replacement of unanimity by qualified majority voting (blocked by France)</a:t>
            </a:r>
          </a:p>
          <a:p>
            <a:pPr eaLnBrk="1" hangingPunct="1">
              <a:lnSpc>
                <a:spcPct val="80000"/>
              </a:lnSpc>
              <a:spcBef>
                <a:spcPts val="300"/>
              </a:spcBef>
            </a:pPr>
            <a:r>
              <a:rPr lang="en-GB" sz="2000" dirty="0" smtClean="0"/>
              <a:t>Removal of internal quotas</a:t>
            </a:r>
            <a:r>
              <a:rPr lang="en-GB" sz="1800" dirty="0" smtClean="0"/>
              <a:t> </a:t>
            </a:r>
          </a:p>
          <a:p>
            <a:pPr lvl="1" eaLnBrk="1" hangingPunct="1">
              <a:lnSpc>
                <a:spcPct val="80000"/>
              </a:lnSpc>
              <a:spcBef>
                <a:spcPts val="300"/>
              </a:spcBef>
            </a:pPr>
            <a:r>
              <a:rPr lang="en-GB" sz="1600" dirty="0" smtClean="0"/>
              <a:t>Transformation of bilateral quotas into global ones (available to all), piecemeal reduction and then complete abolition</a:t>
            </a:r>
          </a:p>
          <a:p>
            <a:pPr lvl="1" eaLnBrk="1" hangingPunct="1">
              <a:lnSpc>
                <a:spcPct val="80000"/>
              </a:lnSpc>
              <a:spcBef>
                <a:spcPts val="300"/>
              </a:spcBef>
            </a:pPr>
            <a:r>
              <a:rPr lang="en-GB" sz="1600" dirty="0" smtClean="0"/>
              <a:t>Objectives achieved as early as 1961</a:t>
            </a:r>
          </a:p>
          <a:p>
            <a:pPr lvl="1" eaLnBrk="1" hangingPunct="1">
              <a:lnSpc>
                <a:spcPct val="80000"/>
              </a:lnSpc>
              <a:spcBef>
                <a:spcPts val="300"/>
              </a:spcBef>
            </a:pPr>
            <a:r>
              <a:rPr lang="en-GB" sz="1600" dirty="0" smtClean="0"/>
              <a:t>National quotas against third countries were addressed later in SEA</a:t>
            </a:r>
          </a:p>
          <a:p>
            <a:pPr eaLnBrk="1" hangingPunct="1">
              <a:lnSpc>
                <a:spcPct val="80000"/>
              </a:lnSpc>
              <a:spcBef>
                <a:spcPts val="300"/>
              </a:spcBef>
            </a:pPr>
            <a:r>
              <a:rPr lang="en-GB" sz="2000" dirty="0" smtClean="0"/>
              <a:t>Common external tariff</a:t>
            </a:r>
          </a:p>
          <a:p>
            <a:pPr lvl="1" eaLnBrk="1" hangingPunct="1">
              <a:lnSpc>
                <a:spcPct val="80000"/>
              </a:lnSpc>
              <a:spcBef>
                <a:spcPts val="300"/>
              </a:spcBef>
            </a:pPr>
            <a:r>
              <a:rPr lang="en-GB" sz="1600" dirty="0" smtClean="0"/>
              <a:t>CET was set at arithmetic average of tariffs of Six valid before creation of EEC </a:t>
            </a:r>
            <a:r>
              <a:rPr lang="en-GB" sz="1600" dirty="0" smtClean="0">
                <a:sym typeface="Wingdings"/>
              </a:rPr>
              <a:t> </a:t>
            </a:r>
            <a:r>
              <a:rPr lang="en-GB" sz="1600" dirty="0" smtClean="0"/>
              <a:t>FR, IT reduction, Benelux increase, DE preservation of current level (setting new tariff level is more difficult than abolition of tariffs)</a:t>
            </a:r>
          </a:p>
          <a:p>
            <a:pPr lvl="1" eaLnBrk="1" hangingPunct="1">
              <a:lnSpc>
                <a:spcPct val="80000"/>
              </a:lnSpc>
              <a:spcBef>
                <a:spcPts val="300"/>
              </a:spcBef>
            </a:pPr>
            <a:r>
              <a:rPr lang="en-GB" sz="1600" dirty="0" smtClean="0"/>
              <a:t>Tariff revenue became key financial source for European budget (now approx. 10% of total revenues)</a:t>
            </a:r>
          </a:p>
          <a:p>
            <a:pPr lvl="1" eaLnBrk="1" hangingPunct="1">
              <a:lnSpc>
                <a:spcPct val="80000"/>
              </a:lnSpc>
              <a:spcBef>
                <a:spcPts val="300"/>
              </a:spcBef>
            </a:pPr>
            <a:r>
              <a:rPr lang="en-GB" sz="1600" dirty="0" smtClean="0"/>
              <a:t>Complicating element: preferential trade arrangement with former colonies</a:t>
            </a:r>
          </a:p>
          <a:p>
            <a:pPr lvl="1" eaLnBrk="1" hangingPunct="1">
              <a:lnSpc>
                <a:spcPct val="80000"/>
              </a:lnSpc>
              <a:spcBef>
                <a:spcPts val="300"/>
              </a:spcBef>
            </a:pPr>
            <a:r>
              <a:rPr lang="en-GB" sz="1600" dirty="0" smtClean="0"/>
              <a:t>Piecemeal reduction in tariffs was also the result of GATT/WTO negotiation rounds</a:t>
            </a:r>
          </a:p>
          <a:p>
            <a:pPr lvl="1" eaLnBrk="1" hangingPunct="1">
              <a:lnSpc>
                <a:spcPct val="80000"/>
              </a:lnSpc>
              <a:spcBef>
                <a:spcPts val="300"/>
              </a:spcBef>
            </a:pPr>
            <a:endParaRPr lang="en-GB" sz="18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73AAA451-5EED-43C7-8952-889779C24C3D}" type="slidenum">
              <a:rPr lang="cs-CZ" altLang="en-US" sz="1200">
                <a:latin typeface="+mj-lt"/>
              </a:rPr>
              <a:pPr algn="r">
                <a:defRPr/>
              </a:pPr>
              <a:t>21</a:t>
            </a:fld>
            <a:endParaRPr lang="cs-CZ" altLang="en-US" sz="1200">
              <a:latin typeface="+mj-lt"/>
            </a:endParaRPr>
          </a:p>
        </p:txBody>
      </p:sp>
      <p:sp>
        <p:nvSpPr>
          <p:cNvPr id="25603" name="Rectangle 2"/>
          <p:cNvSpPr>
            <a:spLocks noGrp="1" noChangeArrowheads="1"/>
          </p:cNvSpPr>
          <p:nvPr>
            <p:ph type="title" idx="4294967295"/>
          </p:nvPr>
        </p:nvSpPr>
        <p:spPr>
          <a:xfrm>
            <a:off x="457200" y="277813"/>
            <a:ext cx="8229600" cy="747712"/>
          </a:xfrm>
        </p:spPr>
        <p:txBody>
          <a:bodyPr/>
          <a:lstStyle/>
          <a:p>
            <a:pPr eaLnBrk="1" hangingPunct="1"/>
            <a:r>
              <a:rPr lang="en-GB" smtClean="0"/>
              <a:t>CU versus FTA</a:t>
            </a:r>
          </a:p>
        </p:txBody>
      </p:sp>
      <p:sp>
        <p:nvSpPr>
          <p:cNvPr id="25604" name="Rectangle 3"/>
          <p:cNvSpPr>
            <a:spLocks noGrp="1" noChangeArrowheads="1"/>
          </p:cNvSpPr>
          <p:nvPr>
            <p:ph type="body" idx="4294967295"/>
          </p:nvPr>
        </p:nvSpPr>
        <p:spPr>
          <a:xfrm>
            <a:off x="457200" y="903757"/>
            <a:ext cx="8229600" cy="5486410"/>
          </a:xfrm>
        </p:spPr>
        <p:txBody>
          <a:bodyPr/>
          <a:lstStyle/>
          <a:p>
            <a:pPr eaLnBrk="1" hangingPunct="1">
              <a:lnSpc>
                <a:spcPct val="80000"/>
              </a:lnSpc>
            </a:pPr>
            <a:r>
              <a:rPr lang="en-GB" sz="2400" dirty="0" smtClean="0"/>
              <a:t>Trade deflection in FTA</a:t>
            </a:r>
          </a:p>
          <a:p>
            <a:pPr lvl="1" eaLnBrk="1" hangingPunct="1">
              <a:lnSpc>
                <a:spcPct val="80000"/>
              </a:lnSpc>
            </a:pPr>
            <a:r>
              <a:rPr lang="en-GB" sz="2000" dirty="0" smtClean="0"/>
              <a:t>Channelling of imports into FTA through a member with lowest tariffs and subsequent re-export to other FTA members in tariff-free regime </a:t>
            </a:r>
            <a:r>
              <a:rPr lang="en-GB" sz="2000" dirty="0" smtClean="0">
                <a:sym typeface="Wingdings"/>
              </a:rPr>
              <a:t> all tariff revenue is collected by lowest tariff country</a:t>
            </a:r>
            <a:endParaRPr lang="en-GB" sz="2000" dirty="0" smtClean="0"/>
          </a:p>
          <a:p>
            <a:pPr lvl="1" eaLnBrk="1" hangingPunct="1">
              <a:lnSpc>
                <a:spcPct val="80000"/>
              </a:lnSpc>
            </a:pPr>
            <a:r>
              <a:rPr lang="en-GB" sz="2000" dirty="0" smtClean="0"/>
              <a:t>Standard defence: rules of origin (only goods produced in FTA members can enjoy tariff-free regime)</a:t>
            </a:r>
          </a:p>
          <a:p>
            <a:pPr lvl="1" eaLnBrk="1" hangingPunct="1">
              <a:lnSpc>
                <a:spcPct val="80000"/>
              </a:lnSpc>
            </a:pPr>
            <a:r>
              <a:rPr lang="en-GB" sz="2000" dirty="0" smtClean="0"/>
              <a:t>High administrative costs of the regulation (difficult to comply in case of complex products with a wide network of international suppliers) </a:t>
            </a:r>
            <a:r>
              <a:rPr lang="en-GB" sz="2000" dirty="0" smtClean="0">
                <a:sym typeface="Wingdings"/>
              </a:rPr>
              <a:t> arbitrary limits for „domestic content“ (e.g. 50 %)</a:t>
            </a:r>
            <a:endParaRPr lang="en-GB" sz="2000" dirty="0" smtClean="0"/>
          </a:p>
          <a:p>
            <a:pPr lvl="1" eaLnBrk="1" hangingPunct="1">
              <a:lnSpc>
                <a:spcPct val="80000"/>
              </a:lnSpc>
            </a:pPr>
            <a:r>
              <a:rPr lang="en-GB" sz="2000" dirty="0" smtClean="0"/>
              <a:t>Easy misuse for protectionist practices</a:t>
            </a:r>
          </a:p>
          <a:p>
            <a:pPr lvl="1" eaLnBrk="1" hangingPunct="1">
              <a:lnSpc>
                <a:spcPct val="80000"/>
              </a:lnSpc>
            </a:pPr>
            <a:r>
              <a:rPr lang="en-GB" sz="2000" dirty="0" smtClean="0"/>
              <a:t>Customs union with CET eliminates trade deflection but at cost of a deeper integration some countries may not be willing to accept </a:t>
            </a:r>
          </a:p>
          <a:p>
            <a:pPr eaLnBrk="1" hangingPunct="1">
              <a:lnSpc>
                <a:spcPct val="80000"/>
              </a:lnSpc>
            </a:pPr>
            <a:r>
              <a:rPr lang="en-GB" sz="2400" dirty="0" smtClean="0"/>
              <a:t>Supranational features of CU</a:t>
            </a:r>
          </a:p>
          <a:p>
            <a:pPr lvl="1" eaLnBrk="1" hangingPunct="1">
              <a:lnSpc>
                <a:spcPct val="80000"/>
              </a:lnSpc>
            </a:pPr>
            <a:r>
              <a:rPr lang="en-GB" sz="2000" dirty="0" smtClean="0"/>
              <a:t>Pressure to centralise decision-making (joint position in GATT/WTO negotiations, conclusion of trade treaties, joint antidumping policy, fair distribution of tariff revenue)</a:t>
            </a:r>
          </a:p>
          <a:p>
            <a:pPr lvl="1" eaLnBrk="1" hangingPunct="1">
              <a:lnSpc>
                <a:spcPct val="80000"/>
              </a:lnSpc>
            </a:pPr>
            <a:r>
              <a:rPr lang="en-GB" sz="2000" dirty="0" smtClean="0"/>
              <a:t>Without supranational authority CU becomes clumsy body</a:t>
            </a:r>
          </a:p>
          <a:p>
            <a:pPr lvl="1" eaLnBrk="1" hangingPunct="1">
              <a:lnSpc>
                <a:spcPct val="80000"/>
              </a:lnSpc>
            </a:pPr>
            <a:r>
              <a:rPr lang="en-GB" sz="2000" dirty="0" smtClean="0"/>
              <a:t>Well functioning CU thus presupposes some political integration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83A07C0D-865F-439A-9936-DFA7254EE22C}" type="slidenum">
              <a:rPr lang="cs-CZ" altLang="en-US" sz="1200">
                <a:latin typeface="+mj-lt"/>
              </a:rPr>
              <a:pPr algn="r">
                <a:defRPr/>
              </a:pPr>
              <a:t>22</a:t>
            </a:fld>
            <a:endParaRPr lang="cs-CZ" altLang="en-US" sz="1200">
              <a:latin typeface="+mj-lt"/>
            </a:endParaRPr>
          </a:p>
        </p:txBody>
      </p:sp>
      <p:sp>
        <p:nvSpPr>
          <p:cNvPr id="26627" name="Rectangle 2"/>
          <p:cNvSpPr>
            <a:spLocks noGrp="1" noChangeArrowheads="1"/>
          </p:cNvSpPr>
          <p:nvPr>
            <p:ph type="title" idx="4294967295"/>
          </p:nvPr>
        </p:nvSpPr>
        <p:spPr>
          <a:xfrm>
            <a:off x="457200" y="277813"/>
            <a:ext cx="8229600" cy="630237"/>
          </a:xfrm>
        </p:spPr>
        <p:txBody>
          <a:bodyPr/>
          <a:lstStyle/>
          <a:p>
            <a:pPr eaLnBrk="1" hangingPunct="1"/>
            <a:r>
              <a:rPr lang="en-GB" smtClean="0"/>
              <a:t>CU versus GATT</a:t>
            </a:r>
          </a:p>
        </p:txBody>
      </p:sp>
      <p:sp>
        <p:nvSpPr>
          <p:cNvPr id="26628" name="Rectangle 3"/>
          <p:cNvSpPr>
            <a:spLocks noGrp="1" noChangeArrowheads="1"/>
          </p:cNvSpPr>
          <p:nvPr>
            <p:ph type="body" idx="4294967295"/>
          </p:nvPr>
        </p:nvSpPr>
        <p:spPr>
          <a:xfrm>
            <a:off x="457200" y="963613"/>
            <a:ext cx="8229600" cy="5451475"/>
          </a:xfrm>
        </p:spPr>
        <p:txBody>
          <a:bodyPr/>
          <a:lstStyle/>
          <a:p>
            <a:pPr eaLnBrk="1" hangingPunct="1">
              <a:lnSpc>
                <a:spcPct val="90000"/>
              </a:lnSpc>
            </a:pPr>
            <a:r>
              <a:rPr lang="en-GB" sz="2400" dirty="0" smtClean="0"/>
              <a:t>CU represents codified form of discriminatory liberalisation subject to certain conditions (to minimise trade diversion)</a:t>
            </a:r>
          </a:p>
          <a:p>
            <a:pPr lvl="1" eaLnBrk="1" hangingPunct="1">
              <a:lnSpc>
                <a:spcPct val="90000"/>
              </a:lnSpc>
            </a:pPr>
            <a:r>
              <a:rPr lang="en-GB" sz="2000" dirty="0" smtClean="0"/>
              <a:t>Removal of tariff for large part of mutual trade (approx. 80%)</a:t>
            </a:r>
          </a:p>
          <a:p>
            <a:pPr lvl="1" eaLnBrk="1" hangingPunct="1">
              <a:lnSpc>
                <a:spcPct val="90000"/>
              </a:lnSpc>
            </a:pPr>
            <a:r>
              <a:rPr lang="en-GB" sz="2000" dirty="0" smtClean="0"/>
              <a:t>Transition period must be reasonably short (approx. 10 years)</a:t>
            </a:r>
          </a:p>
          <a:p>
            <a:pPr lvl="1" eaLnBrk="1" hangingPunct="1">
              <a:lnSpc>
                <a:spcPct val="90000"/>
              </a:lnSpc>
            </a:pPr>
            <a:r>
              <a:rPr lang="en-GB" sz="2000" dirty="0" smtClean="0"/>
              <a:t>CET is not allowed to lead to higher average tariff protection after CU is established  </a:t>
            </a:r>
          </a:p>
          <a:p>
            <a:pPr eaLnBrk="1" hangingPunct="1">
              <a:lnSpc>
                <a:spcPct val="90000"/>
              </a:lnSpc>
            </a:pPr>
            <a:r>
              <a:rPr lang="en-GB" sz="2400" dirty="0" smtClean="0"/>
              <a:t>Arguments in favour of CU</a:t>
            </a:r>
          </a:p>
          <a:p>
            <a:pPr lvl="1" eaLnBrk="1" hangingPunct="1">
              <a:lnSpc>
                <a:spcPct val="90000"/>
              </a:lnSpc>
            </a:pPr>
            <a:r>
              <a:rPr lang="en-GB" sz="2000" dirty="0" smtClean="0"/>
              <a:t>CU may be seen as legitimate process of creation of larger economic units with common policies and stronger negotiating powers against rest of world </a:t>
            </a:r>
          </a:p>
          <a:p>
            <a:pPr lvl="1" eaLnBrk="1" hangingPunct="1">
              <a:lnSpc>
                <a:spcPct val="90000"/>
              </a:lnSpc>
            </a:pPr>
            <a:r>
              <a:rPr lang="en-GB" sz="2000" dirty="0" smtClean="0"/>
              <a:t>Dynamic effects (decline in tariff protection in GATT/WTO negotiations, inclusion of other countries, participation of non-members in CU growth effects)</a:t>
            </a:r>
          </a:p>
          <a:p>
            <a:pPr lvl="1" eaLnBrk="1" hangingPunct="1">
              <a:lnSpc>
                <a:spcPct val="90000"/>
              </a:lnSpc>
            </a:pPr>
            <a:r>
              <a:rPr lang="en-GB" sz="2000" dirty="0" smtClean="0"/>
              <a:t>Functioning CU serves as springboard to higher forms of integration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69591059-53C4-49BD-BB18-F182FE01234C}" type="slidenum">
              <a:rPr lang="cs-CZ" altLang="en-US"/>
              <a:pPr>
                <a:defRPr/>
              </a:pPr>
              <a:t>23</a:t>
            </a:fld>
            <a:endParaRPr lang="cs-CZ" altLang="en-US" dirty="0"/>
          </a:p>
        </p:txBody>
      </p:sp>
      <p:sp>
        <p:nvSpPr>
          <p:cNvPr id="27651" name="Rectangle 2"/>
          <p:cNvSpPr>
            <a:spLocks noGrp="1" noChangeArrowheads="1"/>
          </p:cNvSpPr>
          <p:nvPr>
            <p:ph type="title"/>
          </p:nvPr>
        </p:nvSpPr>
        <p:spPr>
          <a:xfrm>
            <a:off x="457200" y="277813"/>
            <a:ext cx="8229600" cy="774700"/>
          </a:xfrm>
        </p:spPr>
        <p:txBody>
          <a:bodyPr/>
          <a:lstStyle/>
          <a:p>
            <a:pPr eaLnBrk="1" hangingPunct="1"/>
            <a:r>
              <a:rPr lang="en-GB" smtClean="0"/>
              <a:t>Technical barriers to trade</a:t>
            </a:r>
            <a:r>
              <a:rPr lang="cs-CZ" smtClean="0"/>
              <a:t> (TBT)</a:t>
            </a:r>
            <a:endParaRPr lang="en-GB" smtClean="0"/>
          </a:p>
        </p:txBody>
      </p:sp>
      <p:sp>
        <p:nvSpPr>
          <p:cNvPr id="27652" name="Rectangle 3"/>
          <p:cNvSpPr>
            <a:spLocks noGrp="1" noChangeArrowheads="1"/>
          </p:cNvSpPr>
          <p:nvPr>
            <p:ph type="body" idx="1"/>
          </p:nvPr>
        </p:nvSpPr>
        <p:spPr>
          <a:xfrm>
            <a:off x="457200" y="1236103"/>
            <a:ext cx="8229600" cy="4938712"/>
          </a:xfrm>
        </p:spPr>
        <p:txBody>
          <a:bodyPr/>
          <a:lstStyle/>
          <a:p>
            <a:pPr eaLnBrk="1" hangingPunct="1">
              <a:lnSpc>
                <a:spcPct val="80000"/>
              </a:lnSpc>
              <a:spcBef>
                <a:spcPts val="1200"/>
              </a:spcBef>
            </a:pPr>
            <a:r>
              <a:rPr lang="en-GB" sz="2400" dirty="0" smtClean="0"/>
              <a:t>Many of technical specifications serve legitimate goals of public policy (protecting the environment, human health, safety, etc.)</a:t>
            </a:r>
          </a:p>
          <a:p>
            <a:pPr eaLnBrk="1" hangingPunct="1">
              <a:lnSpc>
                <a:spcPct val="80000"/>
              </a:lnSpc>
              <a:spcBef>
                <a:spcPts val="1200"/>
              </a:spcBef>
            </a:pPr>
            <a:r>
              <a:rPr lang="en-GB" sz="2400" dirty="0" smtClean="0"/>
              <a:t>Product standards have an important inﬂuence on market access and the export performance of businesses</a:t>
            </a:r>
          </a:p>
          <a:p>
            <a:pPr eaLnBrk="1" hangingPunct="1">
              <a:lnSpc>
                <a:spcPct val="80000"/>
              </a:lnSpc>
              <a:spcBef>
                <a:spcPts val="1200"/>
              </a:spcBef>
            </a:pPr>
            <a:r>
              <a:rPr lang="en-GB" sz="2400" dirty="0" smtClean="0"/>
              <a:t>They can be costly and burdensome by design or restrict international trade</a:t>
            </a:r>
          </a:p>
          <a:p>
            <a:pPr eaLnBrk="1" hangingPunct="1">
              <a:lnSpc>
                <a:spcPct val="80000"/>
              </a:lnSpc>
              <a:spcBef>
                <a:spcPts val="1200"/>
              </a:spcBef>
            </a:pPr>
            <a:r>
              <a:rPr lang="en-GB" sz="2400" dirty="0" smtClean="0"/>
              <a:t>Widespread form of protectionism applied after tariff barriers were removed (1970s suffered from stagflation) </a:t>
            </a:r>
          </a:p>
          <a:p>
            <a:pPr eaLnBrk="1" hangingPunct="1">
              <a:lnSpc>
                <a:spcPct val="80000"/>
              </a:lnSpc>
              <a:spcBef>
                <a:spcPts val="1200"/>
              </a:spcBef>
            </a:pPr>
            <a:r>
              <a:rPr lang="en-GB" sz="2400" dirty="0" smtClean="0"/>
              <a:t>Depressing impression from functioning of common market, in contrast with growing industrial might of USA and Japan (“</a:t>
            </a:r>
            <a:r>
              <a:rPr lang="en-GB" sz="2400" i="1" dirty="0" smtClean="0"/>
              <a:t>euro-sclerosis</a:t>
            </a:r>
            <a:r>
              <a:rPr lang="en-GB" sz="2400" dirty="0" smtClean="0"/>
              <a:t>”</a:t>
            </a:r>
            <a:r>
              <a:rPr lang="en-GB" sz="2400" i="1" dirty="0" smtClean="0"/>
              <a:t>,</a:t>
            </a:r>
            <a:r>
              <a:rPr lang="en-GB" sz="2400" dirty="0" smtClean="0"/>
              <a:t> “</a:t>
            </a:r>
            <a:r>
              <a:rPr lang="en-GB" sz="2400" i="1" dirty="0" smtClean="0"/>
              <a:t>uncommon market</a:t>
            </a:r>
            <a:r>
              <a:rPr lang="en-GB" sz="2400" dirty="0" smtClean="0"/>
              <a: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69591059-53C4-49BD-BB18-F182FE01234C}" type="slidenum">
              <a:rPr lang="cs-CZ" altLang="en-US"/>
              <a:pPr>
                <a:defRPr/>
              </a:pPr>
              <a:t>24</a:t>
            </a:fld>
            <a:endParaRPr lang="cs-CZ" altLang="en-US" dirty="0"/>
          </a:p>
        </p:txBody>
      </p:sp>
      <p:sp>
        <p:nvSpPr>
          <p:cNvPr id="27651" name="Rectangle 2"/>
          <p:cNvSpPr>
            <a:spLocks noGrp="1" noChangeArrowheads="1"/>
          </p:cNvSpPr>
          <p:nvPr>
            <p:ph type="title"/>
          </p:nvPr>
        </p:nvSpPr>
        <p:spPr>
          <a:xfrm>
            <a:off x="457200" y="277813"/>
            <a:ext cx="8229600" cy="774700"/>
          </a:xfrm>
        </p:spPr>
        <p:txBody>
          <a:bodyPr/>
          <a:lstStyle/>
          <a:p>
            <a:pPr eaLnBrk="1" hangingPunct="1"/>
            <a:r>
              <a:rPr lang="en-GB" dirty="0" smtClean="0"/>
              <a:t>High publicity cases of TBT</a:t>
            </a:r>
          </a:p>
        </p:txBody>
      </p:sp>
      <p:sp>
        <p:nvSpPr>
          <p:cNvPr id="27652" name="Rectangle 3"/>
          <p:cNvSpPr>
            <a:spLocks noGrp="1" noChangeArrowheads="1"/>
          </p:cNvSpPr>
          <p:nvPr>
            <p:ph type="body" idx="1"/>
          </p:nvPr>
        </p:nvSpPr>
        <p:spPr>
          <a:xfrm>
            <a:off x="457200" y="835290"/>
            <a:ext cx="8229600" cy="5682467"/>
          </a:xfrm>
        </p:spPr>
        <p:txBody>
          <a:bodyPr/>
          <a:lstStyle/>
          <a:p>
            <a:pPr eaLnBrk="1" hangingPunct="1">
              <a:lnSpc>
                <a:spcPct val="80000"/>
              </a:lnSpc>
              <a:spcBef>
                <a:spcPts val="200"/>
              </a:spcBef>
            </a:pPr>
            <a:r>
              <a:rPr lang="en-GB" sz="2000" dirty="0" smtClean="0"/>
              <a:t>Germany‘s beer purity law</a:t>
            </a:r>
          </a:p>
          <a:p>
            <a:pPr lvl="1" eaLnBrk="1" hangingPunct="1">
              <a:lnSpc>
                <a:spcPct val="80000"/>
              </a:lnSpc>
              <a:spcBef>
                <a:spcPts val="200"/>
              </a:spcBef>
            </a:pPr>
            <a:r>
              <a:rPr lang="en-GB" sz="1600" dirty="0" smtClean="0"/>
              <a:t>Regulation prohibiting beers containing chemical catalysts and preservatives</a:t>
            </a:r>
          </a:p>
          <a:p>
            <a:pPr lvl="1" eaLnBrk="1" hangingPunct="1">
              <a:lnSpc>
                <a:spcPct val="80000"/>
              </a:lnSpc>
              <a:spcBef>
                <a:spcPts val="200"/>
              </a:spcBef>
            </a:pPr>
            <a:r>
              <a:rPr lang="en-GB" sz="1600" dirty="0" smtClean="0"/>
              <a:t>Suitable for beers with a short lifespan and produced in small volumes</a:t>
            </a:r>
          </a:p>
          <a:p>
            <a:pPr lvl="1" eaLnBrk="1" hangingPunct="1">
              <a:lnSpc>
                <a:spcPct val="80000"/>
              </a:lnSpc>
              <a:spcBef>
                <a:spcPts val="200"/>
              </a:spcBef>
            </a:pPr>
            <a:r>
              <a:rPr lang="en-GB" sz="1600" dirty="0" smtClean="0"/>
              <a:t>Unsuitable for imports of large scale beer production with long-distance supply and storage</a:t>
            </a:r>
          </a:p>
          <a:p>
            <a:pPr eaLnBrk="1" hangingPunct="1">
              <a:lnSpc>
                <a:spcPct val="80000"/>
              </a:lnSpc>
              <a:spcBef>
                <a:spcPts val="200"/>
              </a:spcBef>
            </a:pPr>
            <a:r>
              <a:rPr lang="en-GB" sz="2000" dirty="0" smtClean="0"/>
              <a:t>Italy‘s pasta purity law</a:t>
            </a:r>
          </a:p>
          <a:p>
            <a:pPr lvl="1">
              <a:lnSpc>
                <a:spcPct val="80000"/>
              </a:lnSpc>
              <a:spcBef>
                <a:spcPts val="200"/>
              </a:spcBef>
            </a:pPr>
            <a:r>
              <a:rPr lang="en-GB" sz="1600" dirty="0" smtClean="0"/>
              <a:t>Ban on imports under the law requiring that all pasta be made with durum wheat</a:t>
            </a:r>
          </a:p>
          <a:p>
            <a:pPr eaLnBrk="1" hangingPunct="1">
              <a:lnSpc>
                <a:spcPct val="80000"/>
              </a:lnSpc>
              <a:spcBef>
                <a:spcPts val="200"/>
              </a:spcBef>
            </a:pPr>
            <a:r>
              <a:rPr lang="en-GB" sz="2000" dirty="0" err="1" smtClean="0"/>
              <a:t>Dassonville</a:t>
            </a:r>
            <a:r>
              <a:rPr lang="en-GB" sz="2000" dirty="0" smtClean="0"/>
              <a:t> (1974)</a:t>
            </a:r>
          </a:p>
          <a:p>
            <a:pPr lvl="1">
              <a:lnSpc>
                <a:spcPct val="80000"/>
              </a:lnSpc>
              <a:spcBef>
                <a:spcPts val="200"/>
              </a:spcBef>
            </a:pPr>
            <a:r>
              <a:rPr lang="en-GB" sz="1600" dirty="0" smtClean="0"/>
              <a:t>Rule of Belgian authorities that products such as Scotch whisky must not be sold without a British certificate of authenticity</a:t>
            </a:r>
          </a:p>
          <a:p>
            <a:pPr lvl="1">
              <a:lnSpc>
                <a:spcPct val="80000"/>
              </a:lnSpc>
              <a:spcBef>
                <a:spcPts val="200"/>
              </a:spcBef>
            </a:pPr>
            <a:r>
              <a:rPr lang="en-GB" sz="1600" dirty="0" smtClean="0"/>
              <a:t>Trader </a:t>
            </a:r>
            <a:r>
              <a:rPr lang="en-GB" sz="1600" dirty="0" err="1" smtClean="0"/>
              <a:t>Dassonville</a:t>
            </a:r>
            <a:r>
              <a:rPr lang="en-GB" sz="1600" dirty="0" smtClean="0"/>
              <a:t> that re-exported the whisky from France to Belgium made his own certificate of authenticity and was accused of forging</a:t>
            </a:r>
          </a:p>
          <a:p>
            <a:pPr lvl="1">
              <a:lnSpc>
                <a:spcPct val="80000"/>
              </a:lnSpc>
              <a:spcBef>
                <a:spcPts val="200"/>
              </a:spcBef>
            </a:pPr>
            <a:r>
              <a:rPr lang="en-GB" sz="1600" dirty="0" smtClean="0"/>
              <a:t>The ECJ ruled that the measure had equivalent effect of restricting trade</a:t>
            </a:r>
            <a:endParaRPr lang="en-GB" sz="2000" dirty="0" smtClean="0"/>
          </a:p>
          <a:p>
            <a:pPr eaLnBrk="1" hangingPunct="1">
              <a:lnSpc>
                <a:spcPct val="80000"/>
              </a:lnSpc>
              <a:spcBef>
                <a:spcPts val="200"/>
              </a:spcBef>
            </a:pPr>
            <a:r>
              <a:rPr lang="en-GB" sz="2000" dirty="0" smtClean="0"/>
              <a:t>Cassis de Dijon (1979)</a:t>
            </a:r>
          </a:p>
          <a:p>
            <a:pPr lvl="1" eaLnBrk="1" hangingPunct="1">
              <a:lnSpc>
                <a:spcPct val="80000"/>
              </a:lnSpc>
              <a:spcBef>
                <a:spcPts val="200"/>
              </a:spcBef>
            </a:pPr>
            <a:r>
              <a:rPr lang="en-GB" sz="1600" dirty="0" smtClean="0"/>
              <a:t>German ban on importing fruit liqueurs with alcohol content of less than 25 %</a:t>
            </a:r>
          </a:p>
          <a:p>
            <a:pPr lvl="1" eaLnBrk="1" hangingPunct="1">
              <a:lnSpc>
                <a:spcPct val="80000"/>
              </a:lnSpc>
              <a:spcBef>
                <a:spcPts val="200"/>
              </a:spcBef>
            </a:pPr>
            <a:r>
              <a:rPr lang="en-GB" sz="1600" dirty="0" smtClean="0"/>
              <a:t>Risks for public health (low alcohol drinks may strengthen the tolerance of alcohol among the young) and consumer protection (consumers may feel cheated because they expect a certain amount of alcohol)</a:t>
            </a:r>
          </a:p>
          <a:p>
            <a:pPr lvl="1" eaLnBrk="1" hangingPunct="1">
              <a:lnSpc>
                <a:spcPct val="80000"/>
              </a:lnSpc>
              <a:spcBef>
                <a:spcPts val="200"/>
              </a:spcBef>
            </a:pPr>
            <a:r>
              <a:rPr lang="en-GB" sz="1600" dirty="0" smtClean="0"/>
              <a:t>The case led the ECJ to formulate the principle of mutual recognition </a:t>
            </a:r>
          </a:p>
          <a:p>
            <a:pPr eaLnBrk="1" hangingPunct="1">
              <a:lnSpc>
                <a:spcPct val="80000"/>
              </a:lnSpc>
              <a:spcBef>
                <a:spcPts val="200"/>
              </a:spcBef>
            </a:pPr>
            <a:r>
              <a:rPr lang="en-GB" sz="2000" dirty="0" smtClean="0"/>
              <a:t>Poitiers case (1982)</a:t>
            </a:r>
            <a:endParaRPr lang="en-GB" sz="2400" dirty="0" smtClean="0"/>
          </a:p>
          <a:p>
            <a:pPr lvl="1" eaLnBrk="1" hangingPunct="1">
              <a:lnSpc>
                <a:spcPct val="80000"/>
              </a:lnSpc>
              <a:spcBef>
                <a:spcPts val="200"/>
              </a:spcBef>
            </a:pPr>
            <a:r>
              <a:rPr lang="en-GB" sz="1600" dirty="0" smtClean="0"/>
              <a:t>Decree of French government that all packages with Japanese VCRs should undergo inspection in the town of Poitiers whether the manual in French is accompanied</a:t>
            </a:r>
          </a:p>
          <a:p>
            <a:pPr lvl="1" eaLnBrk="1" hangingPunct="1">
              <a:lnSpc>
                <a:spcPct val="80000"/>
              </a:lnSpc>
              <a:spcBef>
                <a:spcPts val="200"/>
              </a:spcBef>
            </a:pPr>
            <a:r>
              <a:rPr lang="en-GB" sz="1600" dirty="0" smtClean="0"/>
              <a:t>Poitiers was far from all main ports of entry</a:t>
            </a:r>
            <a:endParaRPr lang="en-GB" sz="1600" dirty="0"/>
          </a:p>
        </p:txBody>
      </p:sp>
    </p:spTree>
    <p:extLst>
      <p:ext uri="{BB962C8B-B14F-4D97-AF65-F5344CB8AC3E}">
        <p14:creationId xmlns:p14="http://schemas.microsoft.com/office/powerpoint/2010/main" val="29263405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Zástupný symbol pro číslo snímku 5"/>
          <p:cNvSpPr>
            <a:spLocks noGrp="1"/>
          </p:cNvSpPr>
          <p:nvPr>
            <p:ph type="sldNum" sz="quarter" idx="12"/>
          </p:nvPr>
        </p:nvSpPr>
        <p:spPr/>
        <p:txBody>
          <a:bodyPr/>
          <a:lstStyle/>
          <a:p>
            <a:pPr>
              <a:defRPr/>
            </a:pPr>
            <a:fld id="{7AB9E570-E146-4CB4-B369-3F50F1C8A7ED}" type="slidenum">
              <a:rPr lang="cs-CZ" altLang="en-US"/>
              <a:pPr>
                <a:defRPr/>
              </a:pPr>
              <a:t>25</a:t>
            </a:fld>
            <a:endParaRPr lang="cs-CZ" altLang="en-US"/>
          </a:p>
        </p:txBody>
      </p:sp>
      <p:sp>
        <p:nvSpPr>
          <p:cNvPr id="28675" name="Rectangle 2"/>
          <p:cNvSpPr>
            <a:spLocks noGrp="1" noChangeArrowheads="1"/>
          </p:cNvSpPr>
          <p:nvPr>
            <p:ph type="title"/>
          </p:nvPr>
        </p:nvSpPr>
        <p:spPr>
          <a:xfrm>
            <a:off x="457200" y="277813"/>
            <a:ext cx="8229600" cy="804862"/>
          </a:xfrm>
        </p:spPr>
        <p:txBody>
          <a:bodyPr/>
          <a:lstStyle/>
          <a:p>
            <a:pPr eaLnBrk="1" hangingPunct="1"/>
            <a:r>
              <a:rPr lang="en-GB" smtClean="0"/>
              <a:t>TBT</a:t>
            </a:r>
            <a:r>
              <a:rPr lang="en-GB" smtClean="0">
                <a:latin typeface="Arial" charset="0"/>
              </a:rPr>
              <a:t> </a:t>
            </a:r>
            <a:r>
              <a:rPr lang="en-GB" smtClean="0"/>
              <a:t>– graphical representation</a:t>
            </a:r>
            <a:r>
              <a:rPr lang="en-GB" smtClean="0">
                <a:latin typeface="Arial" charset="0"/>
              </a:rPr>
              <a:t> </a:t>
            </a:r>
          </a:p>
        </p:txBody>
      </p:sp>
      <p:sp>
        <p:nvSpPr>
          <p:cNvPr id="28676" name="Rectangle 3"/>
          <p:cNvSpPr>
            <a:spLocks noGrp="1" noChangeArrowheads="1"/>
          </p:cNvSpPr>
          <p:nvPr>
            <p:ph type="body" idx="1"/>
          </p:nvPr>
        </p:nvSpPr>
        <p:spPr>
          <a:xfrm>
            <a:off x="457200" y="4528467"/>
            <a:ext cx="8229600" cy="1751012"/>
          </a:xfrm>
        </p:spPr>
        <p:txBody>
          <a:bodyPr/>
          <a:lstStyle/>
          <a:p>
            <a:pPr eaLnBrk="1" hangingPunct="1">
              <a:lnSpc>
                <a:spcPct val="80000"/>
              </a:lnSpc>
            </a:pPr>
            <a:endParaRPr lang="en-GB" sz="2000" dirty="0" smtClean="0"/>
          </a:p>
          <a:p>
            <a:pPr eaLnBrk="1" hangingPunct="1">
              <a:lnSpc>
                <a:spcPct val="80000"/>
              </a:lnSpc>
            </a:pPr>
            <a:r>
              <a:rPr lang="en-GB" sz="2000" dirty="0" smtClean="0"/>
              <a:t>TBT are so-called friction barriers which do not create rents (no lost tariff income due to TBT liberalisation)</a:t>
            </a:r>
          </a:p>
          <a:p>
            <a:pPr eaLnBrk="1" hangingPunct="1">
              <a:lnSpc>
                <a:spcPct val="80000"/>
              </a:lnSpc>
            </a:pPr>
            <a:r>
              <a:rPr lang="en-GB" sz="2000" dirty="0" smtClean="0"/>
              <a:t>Removing TBT increases welfare of home economy (positive price effect </a:t>
            </a:r>
            <a:r>
              <a:rPr lang="en-GB" sz="2000" i="1" dirty="0" smtClean="0"/>
              <a:t>a</a:t>
            </a:r>
            <a:r>
              <a:rPr lang="en-GB" sz="2000" dirty="0" smtClean="0"/>
              <a:t>, positive quantity effect </a:t>
            </a:r>
            <a:r>
              <a:rPr lang="en-GB" sz="2000" i="1" dirty="0" smtClean="0"/>
              <a:t>b)</a:t>
            </a:r>
            <a:endParaRPr lang="en-GB" sz="2000" dirty="0" smtClean="0"/>
          </a:p>
        </p:txBody>
      </p:sp>
      <p:sp>
        <p:nvSpPr>
          <p:cNvPr id="28677" name="AutoShape 47"/>
          <p:cNvSpPr>
            <a:spLocks noChangeArrowheads="1"/>
          </p:cNvSpPr>
          <p:nvPr/>
        </p:nvSpPr>
        <p:spPr bwMode="auto">
          <a:xfrm>
            <a:off x="6188075" y="2058988"/>
            <a:ext cx="944563" cy="290512"/>
          </a:xfrm>
          <a:prstGeom prst="rtTriangle">
            <a:avLst/>
          </a:prstGeom>
          <a:solidFill>
            <a:srgbClr val="C0C0C0"/>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cs-CZ"/>
          </a:p>
        </p:txBody>
      </p:sp>
      <p:sp>
        <p:nvSpPr>
          <p:cNvPr id="28678" name="Rectangle 49"/>
          <p:cNvSpPr>
            <a:spLocks noChangeArrowheads="1"/>
          </p:cNvSpPr>
          <p:nvPr/>
        </p:nvSpPr>
        <p:spPr bwMode="auto">
          <a:xfrm>
            <a:off x="5197475" y="2054225"/>
            <a:ext cx="974725" cy="288925"/>
          </a:xfrm>
          <a:prstGeom prst="rect">
            <a:avLst/>
          </a:prstGeom>
          <a:solidFill>
            <a:srgbClr val="C0C0C0"/>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cs-CZ"/>
          </a:p>
        </p:txBody>
      </p:sp>
      <p:sp>
        <p:nvSpPr>
          <p:cNvPr id="28679" name="Line 50"/>
          <p:cNvSpPr>
            <a:spLocks noChangeShapeType="1"/>
          </p:cNvSpPr>
          <p:nvPr/>
        </p:nvSpPr>
        <p:spPr bwMode="auto">
          <a:xfrm>
            <a:off x="922338" y="1538288"/>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8680" name="Line 51"/>
          <p:cNvSpPr>
            <a:spLocks noChangeShapeType="1"/>
          </p:cNvSpPr>
          <p:nvPr/>
        </p:nvSpPr>
        <p:spPr bwMode="auto">
          <a:xfrm>
            <a:off x="922338" y="3770313"/>
            <a:ext cx="302418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8681" name="Line 52"/>
          <p:cNvSpPr>
            <a:spLocks noChangeShapeType="1"/>
          </p:cNvSpPr>
          <p:nvPr/>
        </p:nvSpPr>
        <p:spPr bwMode="auto">
          <a:xfrm rot="5400000" flipV="1">
            <a:off x="1977231" y="670719"/>
            <a:ext cx="974725" cy="3087688"/>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8682" name="Text Box 53"/>
          <p:cNvSpPr txBox="1">
            <a:spLocks noChangeArrowheads="1"/>
          </p:cNvSpPr>
          <p:nvPr/>
        </p:nvSpPr>
        <p:spPr bwMode="auto">
          <a:xfrm>
            <a:off x="3573463" y="2628900"/>
            <a:ext cx="7921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MD</a:t>
            </a:r>
            <a:r>
              <a:rPr lang="cs-CZ" sz="1800" baseline="-25000"/>
              <a:t>H</a:t>
            </a:r>
            <a:endParaRPr lang="cs-CZ" sz="1800"/>
          </a:p>
        </p:txBody>
      </p:sp>
      <p:sp>
        <p:nvSpPr>
          <p:cNvPr id="28683" name="Text Box 55"/>
          <p:cNvSpPr txBox="1">
            <a:spLocks noChangeArrowheads="1"/>
          </p:cNvSpPr>
          <p:nvPr/>
        </p:nvSpPr>
        <p:spPr bwMode="auto">
          <a:xfrm>
            <a:off x="2763838" y="3735388"/>
            <a:ext cx="8016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a:t>
            </a:r>
            <a:r>
              <a:rPr lang="cs-CZ" sz="1800" baseline="-25000"/>
              <a:t>FT</a:t>
            </a:r>
            <a:r>
              <a:rPr lang="cs-CZ" sz="1800"/>
              <a:t> </a:t>
            </a:r>
          </a:p>
        </p:txBody>
      </p:sp>
      <p:sp>
        <p:nvSpPr>
          <p:cNvPr id="28684" name="Line 56"/>
          <p:cNvSpPr>
            <a:spLocks noChangeShapeType="1"/>
          </p:cNvSpPr>
          <p:nvPr/>
        </p:nvSpPr>
        <p:spPr bwMode="auto">
          <a:xfrm flipV="1">
            <a:off x="904875" y="2163763"/>
            <a:ext cx="2679700" cy="774700"/>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8685" name="Line 57"/>
          <p:cNvSpPr>
            <a:spLocks noChangeShapeType="1"/>
          </p:cNvSpPr>
          <p:nvPr/>
        </p:nvSpPr>
        <p:spPr bwMode="auto">
          <a:xfrm rot="16200000" flipV="1">
            <a:off x="2215357" y="3045618"/>
            <a:ext cx="1377950" cy="17463"/>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8686" name="Line 58"/>
          <p:cNvSpPr>
            <a:spLocks noChangeShapeType="1"/>
          </p:cNvSpPr>
          <p:nvPr/>
        </p:nvSpPr>
        <p:spPr bwMode="auto">
          <a:xfrm flipV="1">
            <a:off x="920750" y="1577975"/>
            <a:ext cx="2624138" cy="733425"/>
          </a:xfrm>
          <a:prstGeom prst="line">
            <a:avLst/>
          </a:prstGeom>
          <a:noFill/>
          <a:ln w="31750">
            <a:solidFill>
              <a:schemeClr val="folHlink"/>
            </a:solidFill>
            <a:prstDash val="lgDash"/>
            <a:round/>
            <a:headEnd/>
            <a:tailEnd/>
          </a:ln>
          <a:extLst>
            <a:ext uri="{909E8E84-426E-40DD-AFC4-6F175D3DCCD1}">
              <a14:hiddenFill xmlns:a14="http://schemas.microsoft.com/office/drawing/2010/main">
                <a:noFill/>
              </a14:hiddenFill>
            </a:ext>
          </a:extLst>
        </p:spPr>
        <p:txBody>
          <a:bodyPr/>
          <a:lstStyle/>
          <a:p>
            <a:endParaRPr lang="cs-CZ"/>
          </a:p>
        </p:txBody>
      </p:sp>
      <p:sp>
        <p:nvSpPr>
          <p:cNvPr id="28687" name="Text Box 59"/>
          <p:cNvSpPr txBox="1">
            <a:spLocks noChangeArrowheads="1"/>
          </p:cNvSpPr>
          <p:nvPr/>
        </p:nvSpPr>
        <p:spPr bwMode="auto">
          <a:xfrm>
            <a:off x="3562350" y="1519238"/>
            <a:ext cx="11287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XS</a:t>
            </a:r>
            <a:r>
              <a:rPr lang="cs-CZ" sz="1800" baseline="-25000"/>
              <a:t>F </a:t>
            </a:r>
            <a:r>
              <a:rPr lang="cs-CZ" sz="1800"/>
              <a:t>+ T</a:t>
            </a:r>
          </a:p>
        </p:txBody>
      </p:sp>
      <p:sp>
        <p:nvSpPr>
          <p:cNvPr id="28688" name="Text Box 60"/>
          <p:cNvSpPr txBox="1">
            <a:spLocks noChangeArrowheads="1"/>
          </p:cNvSpPr>
          <p:nvPr/>
        </p:nvSpPr>
        <p:spPr bwMode="auto">
          <a:xfrm>
            <a:off x="3563938" y="1989138"/>
            <a:ext cx="9255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XS</a:t>
            </a:r>
            <a:r>
              <a:rPr lang="cs-CZ" sz="1800" baseline="-25000"/>
              <a:t>F</a:t>
            </a:r>
            <a:endParaRPr lang="cs-CZ" sz="1800"/>
          </a:p>
        </p:txBody>
      </p:sp>
      <p:sp>
        <p:nvSpPr>
          <p:cNvPr id="28689" name="Line 61"/>
          <p:cNvSpPr>
            <a:spLocks noChangeShapeType="1"/>
          </p:cNvSpPr>
          <p:nvPr/>
        </p:nvSpPr>
        <p:spPr bwMode="auto">
          <a:xfrm rot="16200000" flipV="1">
            <a:off x="1053307" y="2902744"/>
            <a:ext cx="1684337" cy="158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8690" name="Text Box 62"/>
          <p:cNvSpPr txBox="1">
            <a:spLocks noChangeArrowheads="1"/>
          </p:cNvSpPr>
          <p:nvPr/>
        </p:nvSpPr>
        <p:spPr bwMode="auto">
          <a:xfrm>
            <a:off x="1736725" y="3730625"/>
            <a:ext cx="8159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a:t>
            </a:r>
            <a:r>
              <a:rPr lang="cs-CZ" sz="1800" baseline="-25000"/>
              <a:t>TBT</a:t>
            </a:r>
            <a:endParaRPr lang="cs-CZ" sz="1800"/>
          </a:p>
        </p:txBody>
      </p:sp>
      <p:sp>
        <p:nvSpPr>
          <p:cNvPr id="28691" name="Line 65"/>
          <p:cNvSpPr>
            <a:spLocks noChangeShapeType="1"/>
          </p:cNvSpPr>
          <p:nvPr/>
        </p:nvSpPr>
        <p:spPr bwMode="auto">
          <a:xfrm flipV="1">
            <a:off x="912813" y="2027238"/>
            <a:ext cx="5253037" cy="158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8692" name="Line 66"/>
          <p:cNvSpPr>
            <a:spLocks noChangeShapeType="1"/>
          </p:cNvSpPr>
          <p:nvPr/>
        </p:nvSpPr>
        <p:spPr bwMode="auto">
          <a:xfrm>
            <a:off x="5202238" y="1531938"/>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8693" name="Line 67"/>
          <p:cNvSpPr>
            <a:spLocks noChangeShapeType="1"/>
          </p:cNvSpPr>
          <p:nvPr/>
        </p:nvSpPr>
        <p:spPr bwMode="auto">
          <a:xfrm>
            <a:off x="5202238" y="3763963"/>
            <a:ext cx="302418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8694" name="Line 68"/>
          <p:cNvSpPr>
            <a:spLocks noChangeShapeType="1"/>
          </p:cNvSpPr>
          <p:nvPr/>
        </p:nvSpPr>
        <p:spPr bwMode="auto">
          <a:xfrm rot="5400000" flipV="1">
            <a:off x="6257131" y="664369"/>
            <a:ext cx="974725" cy="3087688"/>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8695" name="Text Box 69"/>
          <p:cNvSpPr txBox="1">
            <a:spLocks noChangeArrowheads="1"/>
          </p:cNvSpPr>
          <p:nvPr/>
        </p:nvSpPr>
        <p:spPr bwMode="auto">
          <a:xfrm>
            <a:off x="7853363" y="2622550"/>
            <a:ext cx="7921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MD</a:t>
            </a:r>
            <a:r>
              <a:rPr lang="cs-CZ" sz="1800" baseline="-25000"/>
              <a:t>H</a:t>
            </a:r>
            <a:endParaRPr lang="cs-CZ" sz="1800"/>
          </a:p>
        </p:txBody>
      </p:sp>
      <p:sp>
        <p:nvSpPr>
          <p:cNvPr id="28696" name="Text Box 71"/>
          <p:cNvSpPr txBox="1">
            <a:spLocks noChangeArrowheads="1"/>
          </p:cNvSpPr>
          <p:nvPr/>
        </p:nvSpPr>
        <p:spPr bwMode="auto">
          <a:xfrm>
            <a:off x="7043738" y="3729038"/>
            <a:ext cx="8016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a:t>
            </a:r>
            <a:r>
              <a:rPr lang="cs-CZ" sz="1800" baseline="-25000"/>
              <a:t>FT</a:t>
            </a:r>
            <a:r>
              <a:rPr lang="cs-CZ" sz="1800"/>
              <a:t> </a:t>
            </a:r>
          </a:p>
        </p:txBody>
      </p:sp>
      <p:sp>
        <p:nvSpPr>
          <p:cNvPr id="28697" name="Line 72"/>
          <p:cNvSpPr>
            <a:spLocks noChangeShapeType="1"/>
          </p:cNvSpPr>
          <p:nvPr/>
        </p:nvSpPr>
        <p:spPr bwMode="auto">
          <a:xfrm flipV="1">
            <a:off x="5184775" y="1528763"/>
            <a:ext cx="2679700" cy="774700"/>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8698" name="Line 73"/>
          <p:cNvSpPr>
            <a:spLocks noChangeShapeType="1"/>
          </p:cNvSpPr>
          <p:nvPr/>
        </p:nvSpPr>
        <p:spPr bwMode="auto">
          <a:xfrm rot="16200000" flipV="1">
            <a:off x="6519069" y="3047206"/>
            <a:ext cx="1393825" cy="17463"/>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8699" name="Text Box 74"/>
          <p:cNvSpPr txBox="1">
            <a:spLocks noChangeArrowheads="1"/>
          </p:cNvSpPr>
          <p:nvPr/>
        </p:nvSpPr>
        <p:spPr bwMode="auto">
          <a:xfrm>
            <a:off x="7843838" y="1543050"/>
            <a:ext cx="92551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XS</a:t>
            </a:r>
            <a:r>
              <a:rPr lang="cs-CZ" sz="1800" baseline="-25000"/>
              <a:t>F</a:t>
            </a:r>
            <a:endParaRPr lang="cs-CZ" sz="1800"/>
          </a:p>
        </p:txBody>
      </p:sp>
      <p:sp>
        <p:nvSpPr>
          <p:cNvPr id="28700" name="Line 75"/>
          <p:cNvSpPr>
            <a:spLocks noChangeShapeType="1"/>
          </p:cNvSpPr>
          <p:nvPr/>
        </p:nvSpPr>
        <p:spPr bwMode="auto">
          <a:xfrm rot="16200000" flipV="1">
            <a:off x="5333207" y="2896394"/>
            <a:ext cx="1684337" cy="15875"/>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8701" name="Text Box 76"/>
          <p:cNvSpPr txBox="1">
            <a:spLocks noChangeArrowheads="1"/>
          </p:cNvSpPr>
          <p:nvPr/>
        </p:nvSpPr>
        <p:spPr bwMode="auto">
          <a:xfrm>
            <a:off x="6016625" y="3724275"/>
            <a:ext cx="8159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cs-CZ" sz="1800"/>
              <a:t>M</a:t>
            </a:r>
            <a:r>
              <a:rPr lang="cs-CZ" sz="1800" baseline="-25000"/>
              <a:t>TBT</a:t>
            </a:r>
            <a:endParaRPr lang="cs-CZ" sz="1800"/>
          </a:p>
        </p:txBody>
      </p:sp>
      <p:sp>
        <p:nvSpPr>
          <p:cNvPr id="28702" name="Text Box 77"/>
          <p:cNvSpPr txBox="1">
            <a:spLocks noChangeArrowheads="1"/>
          </p:cNvSpPr>
          <p:nvPr/>
        </p:nvSpPr>
        <p:spPr bwMode="auto">
          <a:xfrm>
            <a:off x="374650" y="1871663"/>
            <a:ext cx="6842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r>
              <a:rPr lang="cs-CZ" sz="1800" baseline="-25000"/>
              <a:t>TBT</a:t>
            </a:r>
            <a:endParaRPr lang="cs-CZ" sz="1800"/>
          </a:p>
        </p:txBody>
      </p:sp>
      <p:sp>
        <p:nvSpPr>
          <p:cNvPr id="28703" name="Line 81"/>
          <p:cNvSpPr>
            <a:spLocks noChangeShapeType="1"/>
          </p:cNvSpPr>
          <p:nvPr/>
        </p:nvSpPr>
        <p:spPr bwMode="auto">
          <a:xfrm flipV="1">
            <a:off x="917575" y="2354263"/>
            <a:ext cx="6273800" cy="1587"/>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8704" name="Text Box 82"/>
          <p:cNvSpPr txBox="1">
            <a:spLocks noChangeArrowheads="1"/>
          </p:cNvSpPr>
          <p:nvPr/>
        </p:nvSpPr>
        <p:spPr bwMode="auto">
          <a:xfrm>
            <a:off x="360363" y="2151063"/>
            <a:ext cx="5794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r>
              <a:rPr lang="cs-CZ" sz="1800" baseline="-25000"/>
              <a:t>FT</a:t>
            </a:r>
            <a:endParaRPr lang="cs-CZ" sz="1800"/>
          </a:p>
        </p:txBody>
      </p:sp>
      <p:sp>
        <p:nvSpPr>
          <p:cNvPr id="86099" name="Text Box 83"/>
          <p:cNvSpPr txBox="1">
            <a:spLocks noChangeArrowheads="1"/>
          </p:cNvSpPr>
          <p:nvPr/>
        </p:nvSpPr>
        <p:spPr bwMode="auto">
          <a:xfrm>
            <a:off x="593725" y="1049338"/>
            <a:ext cx="8123238" cy="396875"/>
          </a:xfrm>
          <a:prstGeom prst="rect">
            <a:avLst/>
          </a:prstGeom>
          <a:noFill/>
          <a:ln w="25400" algn="ctr">
            <a:noFill/>
            <a:miter lim="800000"/>
            <a:headEnd/>
            <a:tailEnd/>
          </a:ln>
          <a:effectLst/>
        </p:spPr>
        <p:txBody>
          <a:bodyPr>
            <a:spAutoFit/>
          </a:bodyPr>
          <a:lstStyle/>
          <a:p>
            <a:pPr algn="l">
              <a:spcBef>
                <a:spcPct val="50000"/>
              </a:spcBef>
              <a:defRPr/>
            </a:pPr>
            <a:r>
              <a:rPr lang="en-GB">
                <a:effectLst>
                  <a:outerShdw blurRad="38100" dist="38100" dir="2700000" algn="tl">
                    <a:srgbClr val="C0C0C0"/>
                  </a:outerShdw>
                </a:effectLst>
              </a:rPr>
              <a:t>   </a:t>
            </a:r>
            <a:r>
              <a:rPr lang="en-GB"/>
              <a:t>Price and quantity			Welfare effects</a:t>
            </a:r>
          </a:p>
        </p:txBody>
      </p:sp>
      <p:sp>
        <p:nvSpPr>
          <p:cNvPr id="28706" name="Text Box 86"/>
          <p:cNvSpPr txBox="1">
            <a:spLocks noChangeArrowheads="1"/>
          </p:cNvSpPr>
          <p:nvPr/>
        </p:nvSpPr>
        <p:spPr bwMode="auto">
          <a:xfrm>
            <a:off x="5592763" y="2014538"/>
            <a:ext cx="503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a</a:t>
            </a:r>
          </a:p>
        </p:txBody>
      </p:sp>
      <p:sp>
        <p:nvSpPr>
          <p:cNvPr id="28707" name="Text Box 87"/>
          <p:cNvSpPr txBox="1">
            <a:spLocks noChangeArrowheads="1"/>
          </p:cNvSpPr>
          <p:nvPr/>
        </p:nvSpPr>
        <p:spPr bwMode="auto">
          <a:xfrm>
            <a:off x="6084888" y="2030413"/>
            <a:ext cx="503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b</a:t>
            </a:r>
          </a:p>
        </p:txBody>
      </p:sp>
      <p:sp>
        <p:nvSpPr>
          <p:cNvPr id="28708" name="AutoShape 90"/>
          <p:cNvSpPr>
            <a:spLocks/>
          </p:cNvSpPr>
          <p:nvPr/>
        </p:nvSpPr>
        <p:spPr bwMode="auto">
          <a:xfrm flipH="1" flipV="1">
            <a:off x="944563" y="2344738"/>
            <a:ext cx="215900" cy="576262"/>
          </a:xfrm>
          <a:prstGeom prst="leftBrace">
            <a:avLst>
              <a:gd name="adj1" fmla="val 22243"/>
              <a:gd name="adj2" fmla="val 50139"/>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28709" name="Text Box 91"/>
          <p:cNvSpPr txBox="1">
            <a:spLocks noChangeArrowheads="1"/>
          </p:cNvSpPr>
          <p:nvPr/>
        </p:nvSpPr>
        <p:spPr bwMode="auto">
          <a:xfrm>
            <a:off x="1027113" y="2449513"/>
            <a:ext cx="503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69591059-53C4-49BD-BB18-F182FE01234C}" type="slidenum">
              <a:rPr lang="cs-CZ" altLang="en-US"/>
              <a:pPr>
                <a:defRPr/>
              </a:pPr>
              <a:t>26</a:t>
            </a:fld>
            <a:endParaRPr lang="cs-CZ" altLang="en-US" dirty="0"/>
          </a:p>
        </p:txBody>
      </p:sp>
      <p:sp>
        <p:nvSpPr>
          <p:cNvPr id="27651" name="Rectangle 2"/>
          <p:cNvSpPr>
            <a:spLocks noGrp="1" noChangeArrowheads="1"/>
          </p:cNvSpPr>
          <p:nvPr>
            <p:ph type="title"/>
          </p:nvPr>
        </p:nvSpPr>
        <p:spPr>
          <a:xfrm>
            <a:off x="457200" y="277813"/>
            <a:ext cx="8229600" cy="774700"/>
          </a:xfrm>
        </p:spPr>
        <p:txBody>
          <a:bodyPr/>
          <a:lstStyle/>
          <a:p>
            <a:pPr eaLnBrk="1" hangingPunct="1"/>
            <a:r>
              <a:rPr lang="en-GB" dirty="0" smtClean="0"/>
              <a:t>EU regulatory regimes for TBT</a:t>
            </a:r>
          </a:p>
        </p:txBody>
      </p:sp>
      <p:sp>
        <p:nvSpPr>
          <p:cNvPr id="27652" name="Rectangle 3"/>
          <p:cNvSpPr>
            <a:spLocks noGrp="1" noChangeArrowheads="1"/>
          </p:cNvSpPr>
          <p:nvPr>
            <p:ph type="body" idx="1"/>
          </p:nvPr>
        </p:nvSpPr>
        <p:spPr>
          <a:xfrm>
            <a:off x="457200" y="1075334"/>
            <a:ext cx="8229600" cy="5446042"/>
          </a:xfrm>
        </p:spPr>
        <p:txBody>
          <a:bodyPr/>
          <a:lstStyle/>
          <a:p>
            <a:pPr eaLnBrk="1" hangingPunct="1">
              <a:lnSpc>
                <a:spcPct val="80000"/>
              </a:lnSpc>
              <a:spcBef>
                <a:spcPts val="600"/>
              </a:spcBef>
            </a:pPr>
            <a:r>
              <a:rPr lang="en-GB" sz="2200" dirty="0" smtClean="0"/>
              <a:t>Harmonization of standards (old approach)</a:t>
            </a:r>
          </a:p>
          <a:p>
            <a:pPr lvl="1" eaLnBrk="1" hangingPunct="1">
              <a:lnSpc>
                <a:spcPct val="80000"/>
              </a:lnSpc>
              <a:spcBef>
                <a:spcPts val="600"/>
              </a:spcBef>
            </a:pPr>
            <a:r>
              <a:rPr lang="en-GB" sz="1800" dirty="0" smtClean="0"/>
              <a:t>Detailed technical regulation for individual product or product groups implemented through directives</a:t>
            </a:r>
          </a:p>
          <a:p>
            <a:pPr lvl="1" eaLnBrk="1" hangingPunct="1">
              <a:lnSpc>
                <a:spcPct val="80000"/>
              </a:lnSpc>
              <a:spcBef>
                <a:spcPts val="600"/>
              </a:spcBef>
            </a:pPr>
            <a:r>
              <a:rPr lang="en-GB" sz="1800" dirty="0" smtClean="0"/>
              <a:t>Time-consuming and clumsy procedures for removing existing TBT in face of flourishing new ones (average time for new directive 8-10 years)</a:t>
            </a:r>
          </a:p>
          <a:p>
            <a:pPr lvl="1" eaLnBrk="1" hangingPunct="1">
              <a:lnSpc>
                <a:spcPct val="80000"/>
              </a:lnSpc>
              <a:spcBef>
                <a:spcPts val="600"/>
              </a:spcBef>
            </a:pPr>
            <a:r>
              <a:rPr lang="en-GB" sz="1800" dirty="0" smtClean="0"/>
              <a:t>Limited progress under condition of unanimous decision-making</a:t>
            </a:r>
          </a:p>
          <a:p>
            <a:pPr eaLnBrk="1" hangingPunct="1">
              <a:lnSpc>
                <a:spcPct val="80000"/>
              </a:lnSpc>
              <a:spcBef>
                <a:spcPts val="600"/>
              </a:spcBef>
            </a:pPr>
            <a:r>
              <a:rPr lang="en-GB" sz="2200" dirty="0" smtClean="0"/>
              <a:t>Principle of mutual recognition</a:t>
            </a:r>
          </a:p>
          <a:p>
            <a:pPr lvl="1" eaLnBrk="1" hangingPunct="1">
              <a:lnSpc>
                <a:spcPct val="80000"/>
              </a:lnSpc>
              <a:spcBef>
                <a:spcPts val="600"/>
              </a:spcBef>
            </a:pPr>
            <a:r>
              <a:rPr lang="en-GB" sz="1800" dirty="0" smtClean="0"/>
              <a:t>All goods lawfully manufactured and marketed in one MS should be accepted also in other MS</a:t>
            </a:r>
          </a:p>
          <a:p>
            <a:pPr lvl="1" eaLnBrk="1" hangingPunct="1">
              <a:lnSpc>
                <a:spcPct val="80000"/>
              </a:lnSpc>
              <a:spcBef>
                <a:spcPts val="600"/>
              </a:spcBef>
            </a:pPr>
            <a:r>
              <a:rPr lang="en-GB" sz="1800" dirty="0" smtClean="0"/>
              <a:t>Baseline idea: MS have equivalent objectives in safety, environmental and consumer protection irrespective of details between national rules</a:t>
            </a:r>
          </a:p>
          <a:p>
            <a:pPr eaLnBrk="1" hangingPunct="1">
              <a:lnSpc>
                <a:spcPct val="80000"/>
              </a:lnSpc>
              <a:spcBef>
                <a:spcPts val="600"/>
              </a:spcBef>
            </a:pPr>
            <a:r>
              <a:rPr lang="en-GB" sz="2200" dirty="0" smtClean="0"/>
              <a:t>Minimum standards (new approach)</a:t>
            </a:r>
          </a:p>
          <a:p>
            <a:pPr lvl="1" eaLnBrk="1" hangingPunct="1">
              <a:lnSpc>
                <a:spcPct val="80000"/>
              </a:lnSpc>
              <a:spcBef>
                <a:spcPts val="600"/>
              </a:spcBef>
            </a:pPr>
            <a:r>
              <a:rPr lang="en-GB" sz="1800" dirty="0" smtClean="0"/>
              <a:t>EU directive defines only the essential requirements that goods must meet when they are placed on the market</a:t>
            </a:r>
          </a:p>
          <a:p>
            <a:pPr lvl="1" eaLnBrk="1" hangingPunct="1">
              <a:lnSpc>
                <a:spcPct val="80000"/>
              </a:lnSpc>
              <a:spcBef>
                <a:spcPts val="600"/>
              </a:spcBef>
            </a:pPr>
            <a:r>
              <a:rPr lang="en-GB" sz="1800" dirty="0" smtClean="0"/>
              <a:t>Task of drawing up the corresponding technical specifications is entrusted to the standardisation bodies</a:t>
            </a:r>
          </a:p>
          <a:p>
            <a:pPr lvl="1" eaLnBrk="1" hangingPunct="1">
              <a:lnSpc>
                <a:spcPct val="80000"/>
              </a:lnSpc>
              <a:spcBef>
                <a:spcPts val="600"/>
              </a:spcBef>
            </a:pPr>
            <a:r>
              <a:rPr lang="en-GB" sz="1800" dirty="0" smtClean="0"/>
              <a:t>Products manufactured in conformity with harmonized standards are allowed to enter the markets of MS</a:t>
            </a:r>
            <a:endParaRPr lang="en-GB" sz="1800" dirty="0"/>
          </a:p>
        </p:txBody>
      </p:sp>
    </p:spTree>
    <p:extLst>
      <p:ext uri="{BB962C8B-B14F-4D97-AF65-F5344CB8AC3E}">
        <p14:creationId xmlns:p14="http://schemas.microsoft.com/office/powerpoint/2010/main" val="21139014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číslo snímku 5"/>
          <p:cNvSpPr>
            <a:spLocks noGrp="1"/>
          </p:cNvSpPr>
          <p:nvPr>
            <p:ph type="sldNum" sz="quarter" idx="12"/>
          </p:nvPr>
        </p:nvSpPr>
        <p:spPr/>
        <p:txBody>
          <a:bodyPr/>
          <a:lstStyle/>
          <a:p>
            <a:pPr>
              <a:defRPr/>
            </a:pPr>
            <a:fld id="{8762970E-86A5-482B-B19D-31A82D31EE93}" type="slidenum">
              <a:rPr lang="cs-CZ" altLang="en-US"/>
              <a:pPr>
                <a:defRPr/>
              </a:pPr>
              <a:t>3</a:t>
            </a:fld>
            <a:endParaRPr lang="cs-CZ" altLang="en-US" dirty="0"/>
          </a:p>
        </p:txBody>
      </p:sp>
      <p:sp>
        <p:nvSpPr>
          <p:cNvPr id="5123" name="Rectangle 2"/>
          <p:cNvSpPr>
            <a:spLocks noGrp="1" noChangeArrowheads="1"/>
          </p:cNvSpPr>
          <p:nvPr>
            <p:ph type="title"/>
          </p:nvPr>
        </p:nvSpPr>
        <p:spPr>
          <a:xfrm>
            <a:off x="457200" y="277813"/>
            <a:ext cx="8229600" cy="630237"/>
          </a:xfrm>
        </p:spPr>
        <p:txBody>
          <a:bodyPr/>
          <a:lstStyle/>
          <a:p>
            <a:pPr eaLnBrk="1" hangingPunct="1"/>
            <a:r>
              <a:rPr lang="en-GB" smtClean="0"/>
              <a:t>Ricardian theory of comparative advantage</a:t>
            </a:r>
          </a:p>
        </p:txBody>
      </p:sp>
      <p:graphicFrame>
        <p:nvGraphicFramePr>
          <p:cNvPr id="5124" name="Object 4"/>
          <p:cNvGraphicFramePr>
            <a:graphicFrameLocks noGrp="1" noChangeAspect="1"/>
          </p:cNvGraphicFramePr>
          <p:nvPr>
            <p:ph type="body" idx="1"/>
          </p:nvPr>
        </p:nvGraphicFramePr>
        <p:xfrm>
          <a:off x="406400" y="1219200"/>
          <a:ext cx="8229600" cy="4876800"/>
        </p:xfrm>
        <a:graphic>
          <a:graphicData uri="http://schemas.openxmlformats.org/presentationml/2006/ole">
            <mc:AlternateContent xmlns:mc="http://schemas.openxmlformats.org/markup-compatibility/2006">
              <mc:Choice xmlns:v="urn:schemas-microsoft-com:vml" Requires="v">
                <p:oleObj spid="_x0000_s5155" name="List" r:id="rId4" imgW="10382318" imgH="7791540" progId="Excel.Sheet.8">
                  <p:embed/>
                </p:oleObj>
              </mc:Choice>
              <mc:Fallback>
                <p:oleObj name="List" r:id="rId4" imgW="10382318" imgH="7791540" progId="Excel.Shee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6400" y="1219200"/>
                        <a:ext cx="8229600" cy="4876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125" name="Text Box 5"/>
          <p:cNvSpPr txBox="1">
            <a:spLocks noChangeArrowheads="1"/>
          </p:cNvSpPr>
          <p:nvPr/>
        </p:nvSpPr>
        <p:spPr bwMode="auto">
          <a:xfrm>
            <a:off x="398463" y="5392738"/>
            <a:ext cx="8269287" cy="782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lnSpc>
                <a:spcPct val="50000"/>
              </a:lnSpc>
              <a:spcBef>
                <a:spcPct val="50000"/>
              </a:spcBef>
            </a:pPr>
            <a:r>
              <a:rPr lang="en-GB" sz="1800" i="1"/>
              <a:t>Note</a:t>
            </a:r>
            <a:r>
              <a:rPr lang="en-GB" sz="1800"/>
              <a:t>:</a:t>
            </a:r>
            <a:r>
              <a:rPr lang="cs-CZ" sz="1800"/>
              <a:t> </a:t>
            </a:r>
            <a:r>
              <a:rPr lang="en-GB" sz="1800"/>
              <a:t>utility for consumer = price of good = unit labour costs (according to</a:t>
            </a:r>
            <a:endParaRPr lang="cs-CZ" sz="1800"/>
          </a:p>
          <a:p>
            <a:pPr algn="l" eaLnBrk="1" hangingPunct="1">
              <a:lnSpc>
                <a:spcPct val="50000"/>
              </a:lnSpc>
              <a:spcBef>
                <a:spcPct val="50000"/>
              </a:spcBef>
            </a:pPr>
            <a:r>
              <a:rPr lang="cs-CZ" sz="1800"/>
              <a:t>	</a:t>
            </a:r>
            <a:r>
              <a:rPr lang="en-GB" sz="1800"/>
              <a:t>labour theory)</a:t>
            </a:r>
          </a:p>
          <a:p>
            <a:pPr algn="l" eaLnBrk="1" hangingPunct="1">
              <a:lnSpc>
                <a:spcPct val="50000"/>
              </a:lnSpc>
              <a:spcBef>
                <a:spcPct val="50000"/>
              </a:spcBef>
            </a:pPr>
            <a:r>
              <a:rPr lang="en-GB" sz="1800" i="1"/>
              <a:t>Units</a:t>
            </a:r>
            <a:r>
              <a:rPr lang="en-GB" sz="1800"/>
              <a:t>: wine in gallons, cloth in yards, time in hours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Zástupný symbol pro číslo snímku 5"/>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AF209402-7FB7-4D2D-BB79-243ED3563E9C}" type="slidenum">
              <a:rPr lang="cs-CZ" altLang="en-US" sz="1200">
                <a:latin typeface="+mj-lt"/>
              </a:rPr>
              <a:pPr algn="r">
                <a:defRPr/>
              </a:pPr>
              <a:t>4</a:t>
            </a:fld>
            <a:endParaRPr lang="cs-CZ" altLang="en-US" sz="1200" dirty="0">
              <a:latin typeface="+mj-lt"/>
            </a:endParaRPr>
          </a:p>
        </p:txBody>
      </p:sp>
      <p:sp>
        <p:nvSpPr>
          <p:cNvPr id="6147" name="Rectangle 2"/>
          <p:cNvSpPr>
            <a:spLocks noGrp="1" noChangeArrowheads="1"/>
          </p:cNvSpPr>
          <p:nvPr>
            <p:ph type="title" idx="4294967295"/>
          </p:nvPr>
        </p:nvSpPr>
        <p:spPr>
          <a:xfrm>
            <a:off x="457200" y="277813"/>
            <a:ext cx="8229600" cy="714375"/>
          </a:xfrm>
        </p:spPr>
        <p:txBody>
          <a:bodyPr/>
          <a:lstStyle/>
          <a:p>
            <a:pPr eaLnBrk="1" hangingPunct="1"/>
            <a:r>
              <a:rPr lang="en-GB" smtClean="0"/>
              <a:t>Heckscher-Ohlin theorem </a:t>
            </a:r>
          </a:p>
        </p:txBody>
      </p:sp>
      <p:sp>
        <p:nvSpPr>
          <p:cNvPr id="6148" name="Line 5"/>
          <p:cNvSpPr>
            <a:spLocks noChangeShapeType="1"/>
          </p:cNvSpPr>
          <p:nvPr/>
        </p:nvSpPr>
        <p:spPr bwMode="auto">
          <a:xfrm>
            <a:off x="5014913" y="1538288"/>
            <a:ext cx="14287" cy="265271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6149" name="Line 6"/>
          <p:cNvSpPr>
            <a:spLocks noChangeShapeType="1"/>
          </p:cNvSpPr>
          <p:nvPr/>
        </p:nvSpPr>
        <p:spPr bwMode="auto">
          <a:xfrm>
            <a:off x="5029200" y="4191000"/>
            <a:ext cx="30241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6150" name="Line 7"/>
          <p:cNvSpPr>
            <a:spLocks noChangeShapeType="1"/>
          </p:cNvSpPr>
          <p:nvPr/>
        </p:nvSpPr>
        <p:spPr bwMode="auto">
          <a:xfrm rot="5400000" flipV="1">
            <a:off x="5459412" y="1682751"/>
            <a:ext cx="2024063" cy="2690812"/>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6151" name="Text Box 11"/>
          <p:cNvSpPr txBox="1">
            <a:spLocks noChangeArrowheads="1"/>
          </p:cNvSpPr>
          <p:nvPr/>
        </p:nvSpPr>
        <p:spPr bwMode="auto">
          <a:xfrm>
            <a:off x="4625975" y="1470025"/>
            <a:ext cx="5032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X</a:t>
            </a:r>
            <a:r>
              <a:rPr lang="cs-CZ" sz="1800" baseline="-25000"/>
              <a:t>1</a:t>
            </a:r>
            <a:endParaRPr lang="cs-CZ" sz="1800"/>
          </a:p>
        </p:txBody>
      </p:sp>
      <p:sp>
        <p:nvSpPr>
          <p:cNvPr id="6152" name="Line 13"/>
          <p:cNvSpPr>
            <a:spLocks noChangeShapeType="1"/>
          </p:cNvSpPr>
          <p:nvPr/>
        </p:nvSpPr>
        <p:spPr bwMode="auto">
          <a:xfrm rot="16200000" flipV="1">
            <a:off x="5792787" y="3568701"/>
            <a:ext cx="1211263" cy="49212"/>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6153" name="Text Box 15"/>
          <p:cNvSpPr txBox="1">
            <a:spLocks noChangeArrowheads="1"/>
          </p:cNvSpPr>
          <p:nvPr/>
        </p:nvSpPr>
        <p:spPr bwMode="auto">
          <a:xfrm>
            <a:off x="7724775" y="4156075"/>
            <a:ext cx="5032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X</a:t>
            </a:r>
            <a:r>
              <a:rPr lang="cs-CZ" sz="1800" baseline="-25000"/>
              <a:t>2</a:t>
            </a:r>
            <a:endParaRPr lang="cs-CZ" sz="1800"/>
          </a:p>
        </p:txBody>
      </p:sp>
      <p:sp>
        <p:nvSpPr>
          <p:cNvPr id="6154" name="Text Box 36"/>
          <p:cNvSpPr txBox="1">
            <a:spLocks noChangeArrowheads="1"/>
          </p:cNvSpPr>
          <p:nvPr/>
        </p:nvSpPr>
        <p:spPr bwMode="auto">
          <a:xfrm>
            <a:off x="827088" y="957263"/>
            <a:ext cx="74898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en-GB"/>
              <a:t>Closed economies		          Open economies</a:t>
            </a:r>
          </a:p>
        </p:txBody>
      </p:sp>
      <p:sp>
        <p:nvSpPr>
          <p:cNvPr id="6155" name="Freeform 30"/>
          <p:cNvSpPr>
            <a:spLocks/>
          </p:cNvSpPr>
          <p:nvPr/>
        </p:nvSpPr>
        <p:spPr bwMode="auto">
          <a:xfrm>
            <a:off x="5014913" y="2295525"/>
            <a:ext cx="1539875" cy="1901825"/>
          </a:xfrm>
          <a:custGeom>
            <a:avLst/>
            <a:gdLst>
              <a:gd name="T0" fmla="*/ 0 w 970"/>
              <a:gd name="T1" fmla="*/ 0 h 1198"/>
              <a:gd name="T2" fmla="*/ 2147483647 w 970"/>
              <a:gd name="T3" fmla="*/ 2147483647 h 1198"/>
              <a:gd name="T4" fmla="*/ 2147483647 w 970"/>
              <a:gd name="T5" fmla="*/ 2147483647 h 1198"/>
              <a:gd name="T6" fmla="*/ 0 60000 65536"/>
              <a:gd name="T7" fmla="*/ 0 60000 65536"/>
              <a:gd name="T8" fmla="*/ 0 60000 65536"/>
            </a:gdLst>
            <a:ahLst/>
            <a:cxnLst>
              <a:cxn ang="T6">
                <a:pos x="T0" y="T1"/>
              </a:cxn>
              <a:cxn ang="T7">
                <a:pos x="T2" y="T3"/>
              </a:cxn>
              <a:cxn ang="T8">
                <a:pos x="T4" y="T5"/>
              </a:cxn>
            </a:cxnLst>
            <a:rect l="0" t="0" r="r" b="b"/>
            <a:pathLst>
              <a:path w="970" h="1198">
                <a:moveTo>
                  <a:pt x="0" y="0"/>
                </a:moveTo>
                <a:cubicBezTo>
                  <a:pt x="184" y="9"/>
                  <a:pt x="369" y="19"/>
                  <a:pt x="531" y="219"/>
                </a:cubicBezTo>
                <a:cubicBezTo>
                  <a:pt x="693" y="419"/>
                  <a:pt x="831" y="808"/>
                  <a:pt x="970" y="1198"/>
                </a:cubicBezTo>
              </a:path>
            </a:pathLst>
          </a:custGeom>
          <a:noFill/>
          <a:ln w="38100" cap="flat" cmpd="sng">
            <a:solidFill>
              <a:srgbClr val="339966"/>
            </a:solidFill>
            <a:prstDash val="solid"/>
            <a:round/>
            <a:headEnd type="none" w="med" len="med"/>
            <a:tailEnd type="none" w="med" len="med"/>
          </a:ln>
          <a:effectLst/>
          <a:extLst>
            <a:ext uri="{909E8E84-426E-40DD-AFC4-6F175D3DCCD1}">
              <a14:hiddenFill xmlns:a14="http://schemas.microsoft.com/office/drawing/2010/main">
                <a:solidFill>
                  <a:srgbClr val="CC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6156" name="Freeform 31"/>
          <p:cNvSpPr>
            <a:spLocks/>
          </p:cNvSpPr>
          <p:nvPr/>
        </p:nvSpPr>
        <p:spPr bwMode="auto">
          <a:xfrm>
            <a:off x="5000625" y="2730500"/>
            <a:ext cx="2641600" cy="1436688"/>
          </a:xfrm>
          <a:custGeom>
            <a:avLst/>
            <a:gdLst>
              <a:gd name="T0" fmla="*/ 0 w 1664"/>
              <a:gd name="T1" fmla="*/ 0 h 905"/>
              <a:gd name="T2" fmla="*/ 2147483647 w 1664"/>
              <a:gd name="T3" fmla="*/ 2147483647 h 905"/>
              <a:gd name="T4" fmla="*/ 2147483647 w 1664"/>
              <a:gd name="T5" fmla="*/ 2147483647 h 905"/>
              <a:gd name="T6" fmla="*/ 0 60000 65536"/>
              <a:gd name="T7" fmla="*/ 0 60000 65536"/>
              <a:gd name="T8" fmla="*/ 0 60000 65536"/>
            </a:gdLst>
            <a:ahLst/>
            <a:cxnLst>
              <a:cxn ang="T6">
                <a:pos x="T0" y="T1"/>
              </a:cxn>
              <a:cxn ang="T7">
                <a:pos x="T2" y="T3"/>
              </a:cxn>
              <a:cxn ang="T8">
                <a:pos x="T4" y="T5"/>
              </a:cxn>
            </a:cxnLst>
            <a:rect l="0" t="0" r="r" b="b"/>
            <a:pathLst>
              <a:path w="1664" h="905">
                <a:moveTo>
                  <a:pt x="0" y="0"/>
                </a:moveTo>
                <a:cubicBezTo>
                  <a:pt x="419" y="112"/>
                  <a:pt x="839" y="224"/>
                  <a:pt x="1116" y="375"/>
                </a:cubicBezTo>
                <a:cubicBezTo>
                  <a:pt x="1393" y="526"/>
                  <a:pt x="1528" y="715"/>
                  <a:pt x="1664" y="905"/>
                </a:cubicBezTo>
              </a:path>
            </a:pathLst>
          </a:custGeom>
          <a:noFill/>
          <a:ln w="38100" cap="flat" cmpd="sng">
            <a:solidFill>
              <a:srgbClr val="339966"/>
            </a:solidFill>
            <a:prstDash val="solid"/>
            <a:round/>
            <a:headEnd type="none" w="med" len="med"/>
            <a:tailEnd type="none" w="med" len="med"/>
          </a:ln>
          <a:effectLst/>
          <a:extLst>
            <a:ext uri="{909E8E84-426E-40DD-AFC4-6F175D3DCCD1}">
              <a14:hiddenFill xmlns:a14="http://schemas.microsoft.com/office/drawing/2010/main">
                <a:solidFill>
                  <a:srgbClr val="CC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6157" name="Arc 38"/>
          <p:cNvSpPr>
            <a:spLocks/>
          </p:cNvSpPr>
          <p:nvPr/>
        </p:nvSpPr>
        <p:spPr bwMode="auto">
          <a:xfrm rot="10641794">
            <a:off x="5794375" y="1844675"/>
            <a:ext cx="1785938" cy="1450975"/>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a:solidFill>
              <a:srgbClr val="FF0000"/>
            </a:solidFill>
            <a:round/>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
        <p:nvSpPr>
          <p:cNvPr id="6158" name="Line 13"/>
          <p:cNvSpPr>
            <a:spLocks noChangeShapeType="1"/>
          </p:cNvSpPr>
          <p:nvPr/>
        </p:nvSpPr>
        <p:spPr bwMode="auto">
          <a:xfrm rot="10800000">
            <a:off x="5029200" y="2987675"/>
            <a:ext cx="1304925" cy="12700"/>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6159" name="Line 5"/>
          <p:cNvSpPr>
            <a:spLocks noChangeShapeType="1"/>
          </p:cNvSpPr>
          <p:nvPr/>
        </p:nvSpPr>
        <p:spPr bwMode="auto">
          <a:xfrm>
            <a:off x="1258888" y="1539875"/>
            <a:ext cx="14287" cy="265271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6160" name="Line 6"/>
          <p:cNvSpPr>
            <a:spLocks noChangeShapeType="1"/>
          </p:cNvSpPr>
          <p:nvPr/>
        </p:nvSpPr>
        <p:spPr bwMode="auto">
          <a:xfrm>
            <a:off x="1273175" y="4192588"/>
            <a:ext cx="30241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6161" name="Text Box 11"/>
          <p:cNvSpPr txBox="1">
            <a:spLocks noChangeArrowheads="1"/>
          </p:cNvSpPr>
          <p:nvPr/>
        </p:nvSpPr>
        <p:spPr bwMode="auto">
          <a:xfrm>
            <a:off x="869950" y="1471613"/>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X</a:t>
            </a:r>
            <a:r>
              <a:rPr lang="cs-CZ" sz="1800" baseline="-25000"/>
              <a:t>1</a:t>
            </a:r>
            <a:endParaRPr lang="cs-CZ" sz="1800"/>
          </a:p>
        </p:txBody>
      </p:sp>
      <p:sp>
        <p:nvSpPr>
          <p:cNvPr id="6162" name="Line 13"/>
          <p:cNvSpPr>
            <a:spLocks noChangeShapeType="1"/>
          </p:cNvSpPr>
          <p:nvPr/>
        </p:nvSpPr>
        <p:spPr bwMode="auto">
          <a:xfrm rot="5400000" flipH="1" flipV="1">
            <a:off x="2612231" y="3766344"/>
            <a:ext cx="814388" cy="0"/>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6163" name="Text Box 15"/>
          <p:cNvSpPr txBox="1">
            <a:spLocks noChangeArrowheads="1"/>
          </p:cNvSpPr>
          <p:nvPr/>
        </p:nvSpPr>
        <p:spPr bwMode="auto">
          <a:xfrm>
            <a:off x="3968750" y="4157663"/>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X</a:t>
            </a:r>
            <a:r>
              <a:rPr lang="cs-CZ" sz="1800" baseline="-25000"/>
              <a:t>2</a:t>
            </a:r>
            <a:endParaRPr lang="cs-CZ" sz="1800"/>
          </a:p>
        </p:txBody>
      </p:sp>
      <p:sp>
        <p:nvSpPr>
          <p:cNvPr id="6164" name="Freeform 46"/>
          <p:cNvSpPr>
            <a:spLocks/>
          </p:cNvSpPr>
          <p:nvPr/>
        </p:nvSpPr>
        <p:spPr bwMode="auto">
          <a:xfrm>
            <a:off x="1258888" y="2297113"/>
            <a:ext cx="1539875" cy="1901825"/>
          </a:xfrm>
          <a:custGeom>
            <a:avLst/>
            <a:gdLst>
              <a:gd name="T0" fmla="*/ 0 w 970"/>
              <a:gd name="T1" fmla="*/ 0 h 1198"/>
              <a:gd name="T2" fmla="*/ 2147483647 w 970"/>
              <a:gd name="T3" fmla="*/ 2147483647 h 1198"/>
              <a:gd name="T4" fmla="*/ 2147483647 w 970"/>
              <a:gd name="T5" fmla="*/ 2147483647 h 1198"/>
              <a:gd name="T6" fmla="*/ 0 60000 65536"/>
              <a:gd name="T7" fmla="*/ 0 60000 65536"/>
              <a:gd name="T8" fmla="*/ 0 60000 65536"/>
            </a:gdLst>
            <a:ahLst/>
            <a:cxnLst>
              <a:cxn ang="T6">
                <a:pos x="T0" y="T1"/>
              </a:cxn>
              <a:cxn ang="T7">
                <a:pos x="T2" y="T3"/>
              </a:cxn>
              <a:cxn ang="T8">
                <a:pos x="T4" y="T5"/>
              </a:cxn>
            </a:cxnLst>
            <a:rect l="0" t="0" r="r" b="b"/>
            <a:pathLst>
              <a:path w="970" h="1198">
                <a:moveTo>
                  <a:pt x="0" y="0"/>
                </a:moveTo>
                <a:cubicBezTo>
                  <a:pt x="184" y="9"/>
                  <a:pt x="369" y="19"/>
                  <a:pt x="531" y="219"/>
                </a:cubicBezTo>
                <a:cubicBezTo>
                  <a:pt x="693" y="419"/>
                  <a:pt x="831" y="808"/>
                  <a:pt x="970" y="1198"/>
                </a:cubicBezTo>
              </a:path>
            </a:pathLst>
          </a:custGeom>
          <a:noFill/>
          <a:ln w="38100" cap="flat" cmpd="sng">
            <a:solidFill>
              <a:srgbClr val="339966"/>
            </a:solidFill>
            <a:prstDash val="solid"/>
            <a:round/>
            <a:headEnd type="none" w="med" len="med"/>
            <a:tailEnd type="none" w="med" len="med"/>
          </a:ln>
          <a:effectLst/>
          <a:extLst>
            <a:ext uri="{909E8E84-426E-40DD-AFC4-6F175D3DCCD1}">
              <a14:hiddenFill xmlns:a14="http://schemas.microsoft.com/office/drawing/2010/main">
                <a:solidFill>
                  <a:srgbClr val="CC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6165" name="Freeform 47"/>
          <p:cNvSpPr>
            <a:spLocks/>
          </p:cNvSpPr>
          <p:nvPr/>
        </p:nvSpPr>
        <p:spPr bwMode="auto">
          <a:xfrm>
            <a:off x="1244600" y="2732088"/>
            <a:ext cx="2641600" cy="1436687"/>
          </a:xfrm>
          <a:custGeom>
            <a:avLst/>
            <a:gdLst>
              <a:gd name="T0" fmla="*/ 0 w 1664"/>
              <a:gd name="T1" fmla="*/ 0 h 905"/>
              <a:gd name="T2" fmla="*/ 2147483647 w 1664"/>
              <a:gd name="T3" fmla="*/ 2147483647 h 905"/>
              <a:gd name="T4" fmla="*/ 2147483647 w 1664"/>
              <a:gd name="T5" fmla="*/ 2147483647 h 905"/>
              <a:gd name="T6" fmla="*/ 0 60000 65536"/>
              <a:gd name="T7" fmla="*/ 0 60000 65536"/>
              <a:gd name="T8" fmla="*/ 0 60000 65536"/>
            </a:gdLst>
            <a:ahLst/>
            <a:cxnLst>
              <a:cxn ang="T6">
                <a:pos x="T0" y="T1"/>
              </a:cxn>
              <a:cxn ang="T7">
                <a:pos x="T2" y="T3"/>
              </a:cxn>
              <a:cxn ang="T8">
                <a:pos x="T4" y="T5"/>
              </a:cxn>
            </a:cxnLst>
            <a:rect l="0" t="0" r="r" b="b"/>
            <a:pathLst>
              <a:path w="1664" h="905">
                <a:moveTo>
                  <a:pt x="0" y="0"/>
                </a:moveTo>
                <a:cubicBezTo>
                  <a:pt x="419" y="112"/>
                  <a:pt x="839" y="224"/>
                  <a:pt x="1116" y="375"/>
                </a:cubicBezTo>
                <a:cubicBezTo>
                  <a:pt x="1393" y="526"/>
                  <a:pt x="1528" y="715"/>
                  <a:pt x="1664" y="905"/>
                </a:cubicBezTo>
              </a:path>
            </a:pathLst>
          </a:custGeom>
          <a:noFill/>
          <a:ln w="38100" cap="flat" cmpd="sng">
            <a:solidFill>
              <a:srgbClr val="339966"/>
            </a:solidFill>
            <a:prstDash val="solid"/>
            <a:round/>
            <a:headEnd type="none" w="med" len="med"/>
            <a:tailEnd type="none" w="med" len="med"/>
          </a:ln>
          <a:effectLst/>
          <a:extLst>
            <a:ext uri="{909E8E84-426E-40DD-AFC4-6F175D3DCCD1}">
              <a14:hiddenFill xmlns:a14="http://schemas.microsoft.com/office/drawing/2010/main">
                <a:solidFill>
                  <a:srgbClr val="CC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6166" name="Arc 48"/>
          <p:cNvSpPr>
            <a:spLocks/>
          </p:cNvSpPr>
          <p:nvPr/>
        </p:nvSpPr>
        <p:spPr bwMode="auto">
          <a:xfrm rot="10641794">
            <a:off x="2038350" y="1846263"/>
            <a:ext cx="1785938" cy="1450975"/>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a:solidFill>
              <a:srgbClr val="FF0000"/>
            </a:solidFill>
            <a:round/>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
        <p:nvSpPr>
          <p:cNvPr id="6167" name="Line 13"/>
          <p:cNvSpPr>
            <a:spLocks noChangeShapeType="1"/>
          </p:cNvSpPr>
          <p:nvPr/>
        </p:nvSpPr>
        <p:spPr bwMode="auto">
          <a:xfrm rot="10800000">
            <a:off x="1243013" y="3349625"/>
            <a:ext cx="1770062" cy="14288"/>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6168" name="Line 13"/>
          <p:cNvSpPr>
            <a:spLocks noChangeShapeType="1"/>
          </p:cNvSpPr>
          <p:nvPr/>
        </p:nvSpPr>
        <p:spPr bwMode="auto">
          <a:xfrm rot="5400000" flipH="1" flipV="1">
            <a:off x="1262062" y="3395663"/>
            <a:ext cx="1597025" cy="0"/>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6169" name="Line 13"/>
          <p:cNvSpPr>
            <a:spLocks noChangeShapeType="1"/>
          </p:cNvSpPr>
          <p:nvPr/>
        </p:nvSpPr>
        <p:spPr bwMode="auto">
          <a:xfrm rot="10800000">
            <a:off x="1273175" y="2579688"/>
            <a:ext cx="784225" cy="14287"/>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6170" name="Text Box 40"/>
          <p:cNvSpPr>
            <a:spLocks noChangeArrowheads="1"/>
          </p:cNvSpPr>
          <p:nvPr/>
        </p:nvSpPr>
        <p:spPr bwMode="auto">
          <a:xfrm>
            <a:off x="652463" y="4532313"/>
            <a:ext cx="8034337" cy="171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gn="l">
              <a:lnSpc>
                <a:spcPct val="80000"/>
              </a:lnSpc>
              <a:spcBef>
                <a:spcPct val="20000"/>
              </a:spcBef>
              <a:buClr>
                <a:srgbClr val="00FFFF"/>
              </a:buClr>
              <a:buSzPct val="65000"/>
              <a:buFont typeface="Wingdings" pitchFamily="2" charset="2"/>
              <a:buChar char="n"/>
            </a:pPr>
            <a:r>
              <a:rPr lang="en-GB"/>
              <a:t>Explanation of the source of comparative advantage: pattern of different endowments of factors of productions</a:t>
            </a:r>
          </a:p>
          <a:p>
            <a:pPr marL="342900" indent="-342900" algn="l">
              <a:lnSpc>
                <a:spcPct val="80000"/>
              </a:lnSpc>
              <a:spcBef>
                <a:spcPct val="20000"/>
              </a:spcBef>
              <a:buClr>
                <a:srgbClr val="00FFFF"/>
              </a:buClr>
              <a:buSzPct val="65000"/>
              <a:buFont typeface="Wingdings" pitchFamily="2" charset="2"/>
              <a:buChar char="n"/>
            </a:pPr>
            <a:r>
              <a:rPr lang="en-GB"/>
              <a:t>Trade along price line improves welfare in both economies </a:t>
            </a:r>
          </a:p>
          <a:p>
            <a:pPr marL="342900" indent="-342900" algn="l">
              <a:lnSpc>
                <a:spcPct val="80000"/>
              </a:lnSpc>
              <a:spcBef>
                <a:spcPct val="20000"/>
              </a:spcBef>
              <a:buClr>
                <a:srgbClr val="00FFFF"/>
              </a:buClr>
              <a:buSzPct val="65000"/>
              <a:buFont typeface="Wingdings" pitchFamily="2" charset="2"/>
              <a:buChar char="n"/>
            </a:pPr>
            <a:r>
              <a:rPr lang="en-GB"/>
              <a:t>Trade acts as a substitute for the international mobility of factors (liberalization of trade will bring about the equalization of relative and absolute returns to factors of production)</a:t>
            </a:r>
          </a:p>
        </p:txBody>
      </p:sp>
      <p:sp>
        <p:nvSpPr>
          <p:cNvPr id="6171" name="Line 13"/>
          <p:cNvSpPr>
            <a:spLocks noChangeShapeType="1"/>
          </p:cNvSpPr>
          <p:nvPr/>
        </p:nvSpPr>
        <p:spPr bwMode="auto">
          <a:xfrm rot="5400000" flipH="1" flipV="1">
            <a:off x="4833938" y="3327400"/>
            <a:ext cx="1714500" cy="0"/>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6172" name="Line 13"/>
          <p:cNvSpPr>
            <a:spLocks noChangeShapeType="1"/>
          </p:cNvSpPr>
          <p:nvPr/>
        </p:nvSpPr>
        <p:spPr bwMode="auto">
          <a:xfrm rot="5400000" flipH="1" flipV="1">
            <a:off x="6700044" y="3829844"/>
            <a:ext cx="682625" cy="14287"/>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6173" name="Line 13"/>
          <p:cNvSpPr>
            <a:spLocks noChangeShapeType="1"/>
          </p:cNvSpPr>
          <p:nvPr/>
        </p:nvSpPr>
        <p:spPr bwMode="auto">
          <a:xfrm rot="10800000">
            <a:off x="5043488" y="3506788"/>
            <a:ext cx="1958975" cy="14287"/>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6174" name="Line 13"/>
          <p:cNvSpPr>
            <a:spLocks noChangeShapeType="1"/>
          </p:cNvSpPr>
          <p:nvPr/>
        </p:nvSpPr>
        <p:spPr bwMode="auto">
          <a:xfrm rot="10800000">
            <a:off x="5014913" y="2490788"/>
            <a:ext cx="638175" cy="14287"/>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6175" name="Text Box 15"/>
          <p:cNvSpPr txBox="1">
            <a:spLocks noChangeArrowheads="1"/>
          </p:cNvSpPr>
          <p:nvPr/>
        </p:nvSpPr>
        <p:spPr bwMode="auto">
          <a:xfrm>
            <a:off x="6407150" y="3492500"/>
            <a:ext cx="7016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400"/>
              <a:t>Ex</a:t>
            </a:r>
            <a:r>
              <a:rPr lang="cs-CZ" sz="1400" baseline="-25000"/>
              <a:t>B2</a:t>
            </a:r>
            <a:endParaRPr lang="cs-CZ" sz="1400"/>
          </a:p>
        </p:txBody>
      </p:sp>
      <p:sp>
        <p:nvSpPr>
          <p:cNvPr id="6176" name="Text Box 15"/>
          <p:cNvSpPr txBox="1">
            <a:spLocks noChangeArrowheads="1"/>
          </p:cNvSpPr>
          <p:nvPr/>
        </p:nvSpPr>
        <p:spPr bwMode="auto">
          <a:xfrm>
            <a:off x="5754688" y="3492500"/>
            <a:ext cx="64293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400"/>
              <a:t>Im</a:t>
            </a:r>
            <a:r>
              <a:rPr lang="cs-CZ" sz="1400" baseline="-25000"/>
              <a:t>A2</a:t>
            </a:r>
            <a:endParaRPr lang="cs-CZ" sz="1400"/>
          </a:p>
        </p:txBody>
      </p:sp>
      <p:sp>
        <p:nvSpPr>
          <p:cNvPr id="6177" name="Text Box 15"/>
          <p:cNvSpPr txBox="1">
            <a:spLocks noChangeArrowheads="1"/>
          </p:cNvSpPr>
          <p:nvPr/>
        </p:nvSpPr>
        <p:spPr bwMode="auto">
          <a:xfrm>
            <a:off x="5210175" y="3067050"/>
            <a:ext cx="558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400"/>
              <a:t>Im</a:t>
            </a:r>
            <a:r>
              <a:rPr lang="cs-CZ" sz="1400" baseline="-25000"/>
              <a:t>B1</a:t>
            </a:r>
            <a:endParaRPr lang="cs-CZ" sz="1400"/>
          </a:p>
        </p:txBody>
      </p:sp>
      <p:sp>
        <p:nvSpPr>
          <p:cNvPr id="6178" name="Text Box 11"/>
          <p:cNvSpPr txBox="1">
            <a:spLocks noChangeArrowheads="1"/>
          </p:cNvSpPr>
          <p:nvPr/>
        </p:nvSpPr>
        <p:spPr bwMode="auto">
          <a:xfrm>
            <a:off x="1457325" y="2027238"/>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A</a:t>
            </a:r>
          </a:p>
        </p:txBody>
      </p:sp>
      <p:sp>
        <p:nvSpPr>
          <p:cNvPr id="6179" name="Text Box 11"/>
          <p:cNvSpPr txBox="1">
            <a:spLocks noChangeArrowheads="1"/>
          </p:cNvSpPr>
          <p:nvPr/>
        </p:nvSpPr>
        <p:spPr bwMode="auto">
          <a:xfrm>
            <a:off x="3635375" y="3616325"/>
            <a:ext cx="5032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B</a:t>
            </a:r>
          </a:p>
        </p:txBody>
      </p:sp>
      <p:sp>
        <p:nvSpPr>
          <p:cNvPr id="6180" name="Text Box 15"/>
          <p:cNvSpPr txBox="1">
            <a:spLocks noChangeArrowheads="1"/>
          </p:cNvSpPr>
          <p:nvPr/>
        </p:nvSpPr>
        <p:spPr bwMode="auto">
          <a:xfrm>
            <a:off x="5145088" y="2544763"/>
            <a:ext cx="7000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400"/>
              <a:t>Ex</a:t>
            </a:r>
            <a:r>
              <a:rPr lang="cs-CZ" sz="1400" baseline="-25000"/>
              <a:t>A1</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3138F490-FC00-4AFD-BC74-A1B52B144C09}" type="slidenum">
              <a:rPr lang="cs-CZ" altLang="en-US" sz="1200">
                <a:latin typeface="+mj-lt"/>
              </a:rPr>
              <a:pPr algn="r">
                <a:defRPr/>
              </a:pPr>
              <a:t>5</a:t>
            </a:fld>
            <a:endParaRPr lang="cs-CZ" altLang="en-US" sz="1200" dirty="0">
              <a:latin typeface="+mj-lt"/>
            </a:endParaRPr>
          </a:p>
        </p:txBody>
      </p:sp>
      <p:sp>
        <p:nvSpPr>
          <p:cNvPr id="7171" name="Rectangle 2"/>
          <p:cNvSpPr>
            <a:spLocks noGrp="1" noChangeArrowheads="1"/>
          </p:cNvSpPr>
          <p:nvPr>
            <p:ph type="title" idx="4294967295"/>
          </p:nvPr>
        </p:nvSpPr>
        <p:spPr>
          <a:xfrm>
            <a:off x="457200" y="277813"/>
            <a:ext cx="8229600" cy="690562"/>
          </a:xfrm>
        </p:spPr>
        <p:txBody>
          <a:bodyPr/>
          <a:lstStyle/>
          <a:p>
            <a:pPr eaLnBrk="1" hangingPunct="1"/>
            <a:r>
              <a:rPr lang="en-GB" smtClean="0"/>
              <a:t>New trade theories </a:t>
            </a:r>
          </a:p>
        </p:txBody>
      </p:sp>
      <mc:AlternateContent xmlns:mc="http://schemas.openxmlformats.org/markup-compatibility/2006" xmlns:a14="http://schemas.microsoft.com/office/drawing/2010/main">
        <mc:Choice Requires="a14">
          <p:sp>
            <p:nvSpPr>
              <p:cNvPr id="7172" name="Rectangle 3"/>
              <p:cNvSpPr>
                <a:spLocks noGrp="1" noChangeArrowheads="1"/>
              </p:cNvSpPr>
              <p:nvPr>
                <p:ph type="body" idx="4294967295"/>
              </p:nvPr>
            </p:nvSpPr>
            <p:spPr>
              <a:xfrm>
                <a:off x="457200" y="805769"/>
                <a:ext cx="8229600" cy="5554838"/>
              </a:xfrm>
            </p:spPr>
            <p:txBody>
              <a:bodyPr/>
              <a:lstStyle/>
              <a:p>
                <a:pPr eaLnBrk="1" hangingPunct="1">
                  <a:spcBef>
                    <a:spcPct val="0"/>
                  </a:spcBef>
                </a:pPr>
                <a:r>
                  <a:rPr lang="en-GB" sz="2400" dirty="0" smtClean="0"/>
                  <a:t>Intra-industry trade</a:t>
                </a:r>
              </a:p>
              <a:p>
                <a:pPr lvl="1" eaLnBrk="1" hangingPunct="1">
                  <a:spcBef>
                    <a:spcPct val="0"/>
                  </a:spcBef>
                </a:pPr>
                <a:r>
                  <a:rPr lang="en-GB" sz="2000" dirty="0" smtClean="0"/>
                  <a:t>Exports and imports of products that are substitutes for each other but are slightly different</a:t>
                </a:r>
              </a:p>
              <a:p>
                <a:pPr lvl="1" eaLnBrk="1" hangingPunct="1">
                  <a:spcBef>
                    <a:spcPct val="0"/>
                  </a:spcBef>
                </a:pPr>
                <a:r>
                  <a:rPr lang="en-GB" sz="2000" dirty="0" smtClean="0"/>
                  <a:t>Firms can specialize in a few varieties of the product and consumers may have a wider range of products available at lower prices </a:t>
                </a:r>
                <a:endParaRPr lang="cs-CZ" sz="2000" dirty="0" smtClean="0"/>
              </a:p>
              <a:p>
                <a:pPr lvl="1" eaLnBrk="1" hangingPunct="1">
                  <a:spcBef>
                    <a:spcPct val="0"/>
                  </a:spcBef>
                </a:pPr>
                <a:r>
                  <a:rPr lang="cs-CZ" sz="2000" dirty="0" err="1" smtClean="0"/>
                  <a:t>Grubel-Lloyd</a:t>
                </a:r>
                <a:r>
                  <a:rPr lang="cs-CZ" sz="2000" dirty="0" smtClean="0"/>
                  <a:t> index = </a:t>
                </a:r>
                <a14:m>
                  <m:oMath xmlns:m="http://schemas.openxmlformats.org/officeDocument/2006/math">
                    <m:r>
                      <a:rPr lang="cs-CZ" sz="2000" i="1" smtClean="0">
                        <a:latin typeface="Cambria Math"/>
                      </a:rPr>
                      <m:t>1</m:t>
                    </m:r>
                    <m:r>
                      <a:rPr lang="cs-CZ" sz="2000" b="0" i="1" smtClean="0">
                        <a:latin typeface="Cambria Math"/>
                      </a:rPr>
                      <m:t>−</m:t>
                    </m:r>
                    <m:f>
                      <m:fPr>
                        <m:ctrlPr>
                          <a:rPr lang="cs-CZ" sz="2000" i="1" smtClean="0">
                            <a:latin typeface="Cambria Math"/>
                          </a:rPr>
                        </m:ctrlPr>
                      </m:fPr>
                      <m:num>
                        <m:d>
                          <m:dPr>
                            <m:begChr m:val="|"/>
                            <m:endChr m:val="|"/>
                            <m:ctrlPr>
                              <a:rPr lang="cs-CZ" sz="2000" i="1" smtClean="0">
                                <a:latin typeface="Cambria Math"/>
                              </a:rPr>
                            </m:ctrlPr>
                          </m:dPr>
                          <m:e>
                            <m:r>
                              <a:rPr lang="cs-CZ" sz="2000" b="0" i="1" smtClean="0">
                                <a:latin typeface="Cambria Math"/>
                              </a:rPr>
                              <m:t>𝑋</m:t>
                            </m:r>
                            <m:r>
                              <a:rPr lang="cs-CZ" sz="2000" b="0" i="1" smtClean="0">
                                <a:latin typeface="Cambria Math"/>
                              </a:rPr>
                              <m:t>−</m:t>
                            </m:r>
                            <m:r>
                              <a:rPr lang="cs-CZ" sz="2000" b="0" i="1" smtClean="0">
                                <a:latin typeface="Cambria Math"/>
                              </a:rPr>
                              <m:t>𝑀</m:t>
                            </m:r>
                          </m:e>
                        </m:d>
                      </m:num>
                      <m:den>
                        <m:r>
                          <a:rPr lang="cs-CZ" sz="2000" b="0" i="1" smtClean="0">
                            <a:latin typeface="Cambria Math"/>
                          </a:rPr>
                          <m:t>(</m:t>
                        </m:r>
                        <m:r>
                          <a:rPr lang="cs-CZ" sz="2000" b="0" i="1" smtClean="0">
                            <a:latin typeface="Cambria Math"/>
                          </a:rPr>
                          <m:t>𝑋</m:t>
                        </m:r>
                        <m:r>
                          <a:rPr lang="cs-CZ" sz="2000" b="0" i="1" smtClean="0">
                            <a:latin typeface="Cambria Math"/>
                          </a:rPr>
                          <m:t>+</m:t>
                        </m:r>
                        <m:r>
                          <a:rPr lang="cs-CZ" sz="2000" b="0" i="1" smtClean="0">
                            <a:latin typeface="Cambria Math"/>
                          </a:rPr>
                          <m:t>𝑀</m:t>
                        </m:r>
                        <m:r>
                          <a:rPr lang="cs-CZ" sz="2000" b="0" i="1" smtClean="0">
                            <a:latin typeface="Cambria Math"/>
                          </a:rPr>
                          <m:t>)</m:t>
                        </m:r>
                      </m:den>
                    </m:f>
                  </m:oMath>
                </a14:m>
                <a:r>
                  <a:rPr lang="cs-CZ" sz="2000" dirty="0" smtClean="0"/>
                  <a:t>   (</a:t>
                </a:r>
                <a:r>
                  <a:rPr lang="cs-CZ" sz="2000" i="1" dirty="0" smtClean="0"/>
                  <a:t>X</a:t>
                </a:r>
                <a:r>
                  <a:rPr lang="cs-CZ" sz="2000" dirty="0" smtClean="0"/>
                  <a:t> …export, </a:t>
                </a:r>
                <a:r>
                  <a:rPr lang="cs-CZ" sz="2000" i="1" dirty="0" smtClean="0"/>
                  <a:t>M</a:t>
                </a:r>
                <a:r>
                  <a:rPr lang="cs-CZ" sz="2000" dirty="0" smtClean="0"/>
                  <a:t> … import)</a:t>
                </a:r>
                <a:endParaRPr lang="en-GB" sz="2000" dirty="0" smtClean="0"/>
              </a:p>
              <a:p>
                <a:pPr eaLnBrk="1" hangingPunct="1">
                  <a:spcBef>
                    <a:spcPct val="0"/>
                  </a:spcBef>
                </a:pPr>
                <a:r>
                  <a:rPr lang="en-GB" sz="2400" dirty="0" smtClean="0"/>
                  <a:t>Economies of scale</a:t>
                </a:r>
              </a:p>
              <a:p>
                <a:pPr lvl="1" eaLnBrk="1" hangingPunct="1">
                  <a:spcBef>
                    <a:spcPct val="0"/>
                  </a:spcBef>
                </a:pPr>
                <a:r>
                  <a:rPr lang="en-GB" sz="2000" dirty="0" smtClean="0"/>
                  <a:t>Static: unit costs of production fall as the scale of production rises (more specialised machinery, division of labour, etc.)</a:t>
                </a:r>
              </a:p>
              <a:p>
                <a:pPr lvl="1" eaLnBrk="1" hangingPunct="1">
                  <a:spcBef>
                    <a:spcPct val="0"/>
                  </a:spcBef>
                </a:pPr>
                <a:r>
                  <a:rPr lang="en-GB" sz="2000" dirty="0" smtClean="0"/>
                  <a:t>Dynamic: firms acquire cost advantage through learning process in production of goods and services</a:t>
                </a:r>
              </a:p>
              <a:p>
                <a:pPr lvl="1" eaLnBrk="1" hangingPunct="1">
                  <a:spcBef>
                    <a:spcPct val="0"/>
                  </a:spcBef>
                </a:pPr>
                <a:r>
                  <a:rPr lang="en-GB" sz="2000" dirty="0" smtClean="0"/>
                  <a:t>Trade liberalization ensures that markets are on an adequate scale to exploit these gains</a:t>
                </a:r>
              </a:p>
              <a:p>
                <a:pPr eaLnBrk="1" hangingPunct="1">
                  <a:spcBef>
                    <a:spcPct val="0"/>
                  </a:spcBef>
                </a:pPr>
                <a:r>
                  <a:rPr lang="en-GB" sz="2400" dirty="0" smtClean="0"/>
                  <a:t>Open-macroeconomics, new growth theory, new economic geography</a:t>
                </a:r>
              </a:p>
            </p:txBody>
          </p:sp>
        </mc:Choice>
        <mc:Fallback xmlns="">
          <p:sp>
            <p:nvSpPr>
              <p:cNvPr id="7172" name="Rectangle 3"/>
              <p:cNvSpPr>
                <a:spLocks noGrp="1" noRot="1" noChangeAspect="1" noMove="1" noResize="1" noEditPoints="1" noAdjustHandles="1" noChangeArrowheads="1" noChangeShapeType="1" noTextEdit="1"/>
              </p:cNvSpPr>
              <p:nvPr>
                <p:ph type="body" idx="4294967295"/>
              </p:nvPr>
            </p:nvSpPr>
            <p:spPr>
              <a:xfrm>
                <a:off x="457200" y="805769"/>
                <a:ext cx="8229600" cy="5554838"/>
              </a:xfrm>
              <a:blipFill rotWithShape="1">
                <a:blip r:embed="rId3"/>
                <a:stretch>
                  <a:fillRect l="-222" t="-768" r="-1185"/>
                </a:stretch>
              </a:blipFill>
            </p:spPr>
            <p:txBody>
              <a:bodyPr/>
              <a:lstStyle/>
              <a:p>
                <a:r>
                  <a:rPr lang="cs-CZ">
                    <a:noFill/>
                  </a:rPr>
                  <a:t> </a:t>
                </a:r>
              </a:p>
            </p:txBody>
          </p:sp>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B29B1249-D285-4DD8-8E6E-0ABBA6F6E964}" type="slidenum">
              <a:rPr lang="cs-CZ" altLang="en-US" sz="1200">
                <a:latin typeface="+mj-lt"/>
              </a:rPr>
              <a:pPr algn="r">
                <a:defRPr/>
              </a:pPr>
              <a:t>6</a:t>
            </a:fld>
            <a:endParaRPr lang="cs-CZ" altLang="en-US" sz="1200" dirty="0">
              <a:latin typeface="+mj-lt"/>
            </a:endParaRPr>
          </a:p>
        </p:txBody>
      </p:sp>
      <p:sp>
        <p:nvSpPr>
          <p:cNvPr id="8195" name="Rectangle 2"/>
          <p:cNvSpPr>
            <a:spLocks noGrp="1" noChangeArrowheads="1"/>
          </p:cNvSpPr>
          <p:nvPr>
            <p:ph type="title" idx="4294967295"/>
          </p:nvPr>
        </p:nvSpPr>
        <p:spPr>
          <a:xfrm>
            <a:off x="457200" y="277813"/>
            <a:ext cx="8229600" cy="733425"/>
          </a:xfrm>
        </p:spPr>
        <p:txBody>
          <a:bodyPr/>
          <a:lstStyle/>
          <a:p>
            <a:pPr eaLnBrk="1" hangingPunct="1"/>
            <a:r>
              <a:rPr lang="en-GB" dirty="0" smtClean="0"/>
              <a:t>Arguments in favour of protection</a:t>
            </a:r>
            <a:endParaRPr lang="en-GB" dirty="0" smtClean="0">
              <a:latin typeface="Arial" charset="0"/>
            </a:endParaRPr>
          </a:p>
        </p:txBody>
      </p:sp>
      <p:sp>
        <p:nvSpPr>
          <p:cNvPr id="8196" name="Rectangle 3"/>
          <p:cNvSpPr>
            <a:spLocks noGrp="1" noChangeArrowheads="1"/>
          </p:cNvSpPr>
          <p:nvPr>
            <p:ph type="body" idx="4294967295"/>
          </p:nvPr>
        </p:nvSpPr>
        <p:spPr>
          <a:xfrm>
            <a:off x="457200" y="893406"/>
            <a:ext cx="8229600" cy="5400472"/>
          </a:xfrm>
        </p:spPr>
        <p:txBody>
          <a:bodyPr/>
          <a:lstStyle/>
          <a:p>
            <a:pPr eaLnBrk="1" hangingPunct="1">
              <a:lnSpc>
                <a:spcPct val="80000"/>
              </a:lnSpc>
            </a:pPr>
            <a:r>
              <a:rPr lang="en-GB" sz="1800" dirty="0" smtClean="0"/>
              <a:t>Infant industry</a:t>
            </a:r>
          </a:p>
          <a:p>
            <a:pPr marL="742950" lvl="1" indent="-285750" eaLnBrk="1" hangingPunct="1">
              <a:lnSpc>
                <a:spcPct val="80000"/>
              </a:lnSpc>
            </a:pPr>
            <a:r>
              <a:rPr lang="en-GB" sz="1600" dirty="0" smtClean="0"/>
              <a:t>A</a:t>
            </a:r>
            <a:r>
              <a:rPr lang="cs-CZ" sz="1600" dirty="0" smtClean="0"/>
              <a:t> </a:t>
            </a:r>
            <a:r>
              <a:rPr lang="en-GB" sz="1600" dirty="0" smtClean="0"/>
              <a:t>new industry is not able to compete with established firms and therefore needs time to acquire experience or to reach a sufficient size to benefit from economies of scale</a:t>
            </a:r>
          </a:p>
          <a:p>
            <a:pPr marL="742950" lvl="1" indent="-285750" eaLnBrk="1" hangingPunct="1">
              <a:lnSpc>
                <a:spcPct val="80000"/>
              </a:lnSpc>
            </a:pPr>
            <a:r>
              <a:rPr lang="en-GB" sz="1600" dirty="0" smtClean="0"/>
              <a:t>Problems with practical implementation: ensuring competitiveness at free trade world prices, eventual benefits should exceed the cost of protection</a:t>
            </a:r>
          </a:p>
          <a:p>
            <a:pPr marL="742950" lvl="1" indent="-285750" eaLnBrk="1" hangingPunct="1">
              <a:lnSpc>
                <a:spcPct val="80000"/>
              </a:lnSpc>
            </a:pPr>
            <a:r>
              <a:rPr lang="en-GB" sz="1600" dirty="0" smtClean="0"/>
              <a:t>Abuse for protectionism: politicized selection of protected industries, pressure to continue with protection, protection of non-viable industries  </a:t>
            </a:r>
          </a:p>
          <a:p>
            <a:pPr eaLnBrk="1" hangingPunct="1">
              <a:lnSpc>
                <a:spcPct val="80000"/>
              </a:lnSpc>
            </a:pPr>
            <a:r>
              <a:rPr lang="en-GB" sz="1800" dirty="0" smtClean="0"/>
              <a:t>Second best</a:t>
            </a:r>
          </a:p>
          <a:p>
            <a:pPr marL="742950" lvl="1" indent="-285750" eaLnBrk="1" hangingPunct="1">
              <a:lnSpc>
                <a:spcPct val="80000"/>
              </a:lnSpc>
            </a:pPr>
            <a:r>
              <a:rPr lang="en-GB" sz="1600" dirty="0" smtClean="0"/>
              <a:t>If conditions of perfect competition are violated in some part of the world it need not be optimal for others to stick to the rules of perfect competition; protection may be welfare improving</a:t>
            </a:r>
          </a:p>
          <a:p>
            <a:pPr marL="742950" lvl="1" indent="-285750" eaLnBrk="1" hangingPunct="1">
              <a:lnSpc>
                <a:spcPct val="80000"/>
              </a:lnSpc>
            </a:pPr>
            <a:r>
              <a:rPr lang="en-GB" sz="1600" dirty="0" smtClean="0"/>
              <a:t>A move to free trade should be decided case by case  </a:t>
            </a:r>
          </a:p>
          <a:p>
            <a:pPr marL="415925" indent="-285750" eaLnBrk="1" hangingPunct="1">
              <a:lnSpc>
                <a:spcPct val="80000"/>
              </a:lnSpc>
            </a:pPr>
            <a:r>
              <a:rPr lang="en-GB" sz="1800" dirty="0" smtClean="0"/>
              <a:t>Optimal tariff</a:t>
            </a:r>
          </a:p>
          <a:p>
            <a:pPr marL="742950" lvl="1" indent="-285750" eaLnBrk="1" hangingPunct="1">
              <a:lnSpc>
                <a:spcPct val="80000"/>
              </a:lnSpc>
            </a:pPr>
            <a:r>
              <a:rPr lang="en-GB" sz="1600" dirty="0" smtClean="0"/>
              <a:t>A tariff introduced on a widely used good reduces consumption causing the world price to fall, foreign producers bear part of the cost of tariff (John Stuart Mill)</a:t>
            </a:r>
          </a:p>
          <a:p>
            <a:pPr marL="742950" lvl="1" indent="-285750" eaLnBrk="1" hangingPunct="1">
              <a:lnSpc>
                <a:spcPct val="80000"/>
              </a:lnSpc>
            </a:pPr>
            <a:r>
              <a:rPr lang="en-GB" sz="1600" dirty="0" smtClean="0"/>
              <a:t>Critique: retaliation on the part of other countries</a:t>
            </a:r>
          </a:p>
          <a:p>
            <a:pPr eaLnBrk="1" hangingPunct="1">
              <a:lnSpc>
                <a:spcPct val="80000"/>
              </a:lnSpc>
            </a:pPr>
            <a:r>
              <a:rPr lang="en-GB" sz="1800" dirty="0" smtClean="0"/>
              <a:t>Strategic trade theory</a:t>
            </a:r>
          </a:p>
          <a:p>
            <a:pPr marL="742950" lvl="1" indent="-285750" eaLnBrk="1" hangingPunct="1">
              <a:lnSpc>
                <a:spcPct val="80000"/>
              </a:lnSpc>
            </a:pPr>
            <a:r>
              <a:rPr lang="en-GB" sz="1600" dirty="0" smtClean="0"/>
              <a:t>Countries can gain comparative advantage irrespective of the initial endowments of factors of production </a:t>
            </a:r>
          </a:p>
          <a:p>
            <a:pPr marL="742950" lvl="1" indent="-285750" eaLnBrk="1" hangingPunct="1">
              <a:lnSpc>
                <a:spcPct val="80000"/>
              </a:lnSpc>
            </a:pPr>
            <a:r>
              <a:rPr lang="en-GB" sz="1600" dirty="0" smtClean="0"/>
              <a:t>Comparative advantage can be created by an active trade policy and strategies to promote investment (promotion of high-tech industries, research and development, investment in infrastructure, etc.)</a:t>
            </a:r>
            <a:endParaRPr lang="en-GB"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E476E0E6-BED4-4B4C-8803-1537C90A0048}" type="slidenum">
              <a:rPr lang="cs-CZ" altLang="en-US" sz="1200">
                <a:latin typeface="+mj-lt"/>
              </a:rPr>
              <a:pPr algn="r">
                <a:defRPr/>
              </a:pPr>
              <a:t>7</a:t>
            </a:fld>
            <a:endParaRPr lang="cs-CZ" altLang="en-US" sz="1200" dirty="0">
              <a:latin typeface="+mj-lt"/>
            </a:endParaRPr>
          </a:p>
        </p:txBody>
      </p:sp>
      <p:sp>
        <p:nvSpPr>
          <p:cNvPr id="9219" name="Rectangle 2"/>
          <p:cNvSpPr>
            <a:spLocks noGrp="1" noChangeArrowheads="1"/>
          </p:cNvSpPr>
          <p:nvPr>
            <p:ph type="title" idx="4294967295"/>
          </p:nvPr>
        </p:nvSpPr>
        <p:spPr>
          <a:xfrm>
            <a:off x="457200" y="277813"/>
            <a:ext cx="8229600" cy="733425"/>
          </a:xfrm>
        </p:spPr>
        <p:txBody>
          <a:bodyPr/>
          <a:lstStyle/>
          <a:p>
            <a:pPr eaLnBrk="1" hangingPunct="1"/>
            <a:r>
              <a:rPr lang="en-GB" smtClean="0"/>
              <a:t>Tariff and non-tariff trade barriers </a:t>
            </a:r>
          </a:p>
        </p:txBody>
      </p:sp>
      <p:sp>
        <p:nvSpPr>
          <p:cNvPr id="9220" name="Rectangle 3"/>
          <p:cNvSpPr>
            <a:spLocks noGrp="1" noChangeArrowheads="1"/>
          </p:cNvSpPr>
          <p:nvPr>
            <p:ph type="body" idx="4294967295"/>
          </p:nvPr>
        </p:nvSpPr>
        <p:spPr>
          <a:xfrm>
            <a:off x="457200" y="1300163"/>
            <a:ext cx="8229600" cy="5097462"/>
          </a:xfrm>
        </p:spPr>
        <p:txBody>
          <a:bodyPr/>
          <a:lstStyle/>
          <a:p>
            <a:pPr eaLnBrk="1" hangingPunct="1">
              <a:lnSpc>
                <a:spcPct val="90000"/>
              </a:lnSpc>
              <a:spcBef>
                <a:spcPts val="600"/>
              </a:spcBef>
            </a:pPr>
            <a:r>
              <a:rPr lang="en-GB" sz="2000" i="1" dirty="0" smtClean="0"/>
              <a:t>Import tariff</a:t>
            </a:r>
            <a:r>
              <a:rPr lang="en-GB" sz="2000" dirty="0" smtClean="0"/>
              <a:t> is a tax or duty levied on imported goods (ad valorem, specific, compound)</a:t>
            </a:r>
          </a:p>
          <a:p>
            <a:pPr eaLnBrk="1" hangingPunct="1">
              <a:lnSpc>
                <a:spcPct val="90000"/>
              </a:lnSpc>
              <a:spcBef>
                <a:spcPts val="600"/>
              </a:spcBef>
            </a:pPr>
            <a:r>
              <a:rPr lang="en-GB" sz="2000" i="1" dirty="0" smtClean="0"/>
              <a:t>Quota</a:t>
            </a:r>
            <a:r>
              <a:rPr lang="en-GB" sz="2000" dirty="0" smtClean="0"/>
              <a:t> is a quantitative restriction imposed on imports of a particular product or on imports from a particular country</a:t>
            </a:r>
          </a:p>
          <a:p>
            <a:pPr eaLnBrk="1" hangingPunct="1">
              <a:lnSpc>
                <a:spcPct val="90000"/>
              </a:lnSpc>
              <a:spcBef>
                <a:spcPts val="600"/>
              </a:spcBef>
            </a:pPr>
            <a:r>
              <a:rPr lang="en-GB" sz="2000" i="1" dirty="0" smtClean="0"/>
              <a:t>Voluntary export restraint</a:t>
            </a:r>
            <a:r>
              <a:rPr lang="en-GB" sz="2000" dirty="0" smtClean="0"/>
              <a:t> (VER) is restriction imposed unilaterally by the exporting country, usually to avoid hostile measures by the importing country</a:t>
            </a:r>
          </a:p>
          <a:p>
            <a:pPr eaLnBrk="1" hangingPunct="1">
              <a:lnSpc>
                <a:spcPct val="90000"/>
              </a:lnSpc>
              <a:spcBef>
                <a:spcPts val="600"/>
              </a:spcBef>
            </a:pPr>
            <a:r>
              <a:rPr lang="en-GB" sz="2000" i="1" dirty="0" smtClean="0"/>
              <a:t>Dumping</a:t>
            </a:r>
            <a:r>
              <a:rPr lang="en-GB" sz="2000" dirty="0" smtClean="0"/>
              <a:t> occurs when the price charged by an exporter to a foreign market is lower than the domestic price </a:t>
            </a:r>
          </a:p>
          <a:p>
            <a:pPr eaLnBrk="1" hangingPunct="1">
              <a:lnSpc>
                <a:spcPct val="90000"/>
              </a:lnSpc>
              <a:spcBef>
                <a:spcPts val="600"/>
              </a:spcBef>
            </a:pPr>
            <a:r>
              <a:rPr lang="en-GB" sz="2000" i="1" dirty="0" smtClean="0"/>
              <a:t>Export subsidies</a:t>
            </a:r>
            <a:r>
              <a:rPr lang="en-GB" sz="2000" dirty="0" smtClean="0"/>
              <a:t> take various forms of assistance to exporters (direct payments, tax brakes, low-interest or subsidised loans, etc.) </a:t>
            </a:r>
          </a:p>
          <a:p>
            <a:pPr eaLnBrk="1" hangingPunct="1">
              <a:lnSpc>
                <a:spcPct val="90000"/>
              </a:lnSpc>
              <a:spcBef>
                <a:spcPts val="600"/>
              </a:spcBef>
            </a:pPr>
            <a:r>
              <a:rPr lang="en-GB" sz="2000" i="1" dirty="0" smtClean="0"/>
              <a:t>Technical barriers to trade</a:t>
            </a:r>
            <a:r>
              <a:rPr lang="en-GB" sz="2000" dirty="0" smtClean="0"/>
              <a:t> </a:t>
            </a:r>
            <a:r>
              <a:rPr lang="cs-CZ" sz="2000" dirty="0" smtClean="0"/>
              <a:t>(TBT) </a:t>
            </a:r>
            <a:r>
              <a:rPr lang="en-GB" sz="2000" dirty="0" smtClean="0"/>
              <a:t>are specified modifications of products that make entry to national markets possible (safety regulation, health and environmental requirements, labelling, customs formalities, etc.)</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Zástupný symbol pro číslo snímku 5"/>
          <p:cNvSpPr>
            <a:spLocks noGrp="1"/>
          </p:cNvSpPr>
          <p:nvPr>
            <p:ph type="sldNum" sz="quarter" idx="12"/>
          </p:nvPr>
        </p:nvSpPr>
        <p:spPr/>
        <p:txBody>
          <a:bodyPr/>
          <a:lstStyle/>
          <a:p>
            <a:pPr>
              <a:defRPr/>
            </a:pPr>
            <a:fld id="{6198B9B2-9AF4-4C71-9F9B-DBDDD5B85055}" type="slidenum">
              <a:rPr lang="cs-CZ" altLang="en-US"/>
              <a:pPr>
                <a:defRPr/>
              </a:pPr>
              <a:t>8</a:t>
            </a:fld>
            <a:endParaRPr lang="cs-CZ" altLang="en-US"/>
          </a:p>
        </p:txBody>
      </p:sp>
      <p:sp>
        <p:nvSpPr>
          <p:cNvPr id="10243" name="AutoShape 40"/>
          <p:cNvSpPr>
            <a:spLocks noChangeArrowheads="1"/>
          </p:cNvSpPr>
          <p:nvPr/>
        </p:nvSpPr>
        <p:spPr bwMode="auto">
          <a:xfrm flipH="1">
            <a:off x="5297488" y="3090863"/>
            <a:ext cx="1349375" cy="885825"/>
          </a:xfrm>
          <a:prstGeom prst="rtTriangle">
            <a:avLst/>
          </a:prstGeom>
          <a:solidFill>
            <a:srgbClr val="CC99FF"/>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cs-CZ"/>
          </a:p>
        </p:txBody>
      </p:sp>
      <p:sp>
        <p:nvSpPr>
          <p:cNvPr id="10244" name="Rectangle 39"/>
          <p:cNvSpPr>
            <a:spLocks noChangeArrowheads="1"/>
          </p:cNvSpPr>
          <p:nvPr/>
        </p:nvSpPr>
        <p:spPr bwMode="auto">
          <a:xfrm>
            <a:off x="5297488" y="3976688"/>
            <a:ext cx="1379537" cy="333375"/>
          </a:xfrm>
          <a:prstGeom prst="rect">
            <a:avLst/>
          </a:prstGeom>
          <a:solidFill>
            <a:srgbClr val="CC99FF"/>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cs-CZ"/>
          </a:p>
        </p:txBody>
      </p:sp>
      <p:sp>
        <p:nvSpPr>
          <p:cNvPr id="10245" name="Rectangle 37"/>
          <p:cNvSpPr>
            <a:spLocks noChangeArrowheads="1"/>
          </p:cNvSpPr>
          <p:nvPr/>
        </p:nvSpPr>
        <p:spPr bwMode="auto">
          <a:xfrm>
            <a:off x="973138" y="3090863"/>
            <a:ext cx="1377950" cy="1219200"/>
          </a:xfrm>
          <a:prstGeom prst="rect">
            <a:avLst/>
          </a:prstGeom>
          <a:solidFill>
            <a:srgbClr val="FFFF99"/>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cs-CZ"/>
          </a:p>
        </p:txBody>
      </p:sp>
      <p:sp>
        <p:nvSpPr>
          <p:cNvPr id="10246" name="Freeform 24"/>
          <p:cNvSpPr>
            <a:spLocks/>
          </p:cNvSpPr>
          <p:nvPr/>
        </p:nvSpPr>
        <p:spPr bwMode="auto">
          <a:xfrm>
            <a:off x="985838" y="2316163"/>
            <a:ext cx="1354137" cy="735012"/>
          </a:xfrm>
          <a:custGeom>
            <a:avLst/>
            <a:gdLst>
              <a:gd name="T0" fmla="*/ 0 w 862"/>
              <a:gd name="T1" fmla="*/ 0 h 454"/>
              <a:gd name="T2" fmla="*/ 0 w 862"/>
              <a:gd name="T3" fmla="*/ 2147483647 h 454"/>
              <a:gd name="T4" fmla="*/ 2147483647 w 862"/>
              <a:gd name="T5" fmla="*/ 2147483647 h 454"/>
              <a:gd name="T6" fmla="*/ 0 w 862"/>
              <a:gd name="T7" fmla="*/ 0 h 454"/>
              <a:gd name="T8" fmla="*/ 0 60000 65536"/>
              <a:gd name="T9" fmla="*/ 0 60000 65536"/>
              <a:gd name="T10" fmla="*/ 0 60000 65536"/>
              <a:gd name="T11" fmla="*/ 0 60000 65536"/>
              <a:gd name="T12" fmla="*/ 0 w 862"/>
              <a:gd name="T13" fmla="*/ 0 h 454"/>
              <a:gd name="T14" fmla="*/ 862 w 862"/>
              <a:gd name="T15" fmla="*/ 454 h 454"/>
            </a:gdLst>
            <a:ahLst/>
            <a:cxnLst>
              <a:cxn ang="T8">
                <a:pos x="T0" y="T1"/>
              </a:cxn>
              <a:cxn ang="T9">
                <a:pos x="T2" y="T3"/>
              </a:cxn>
              <a:cxn ang="T10">
                <a:pos x="T4" y="T5"/>
              </a:cxn>
              <a:cxn ang="T11">
                <a:pos x="T6" y="T7"/>
              </a:cxn>
            </a:cxnLst>
            <a:rect l="T12" t="T13" r="T14" b="T15"/>
            <a:pathLst>
              <a:path w="862" h="454">
                <a:moveTo>
                  <a:pt x="0" y="0"/>
                </a:moveTo>
                <a:lnTo>
                  <a:pt x="0" y="454"/>
                </a:lnTo>
                <a:lnTo>
                  <a:pt x="862" y="454"/>
                </a:lnTo>
                <a:lnTo>
                  <a:pt x="0" y="0"/>
                </a:lnTo>
                <a:close/>
              </a:path>
            </a:pathLst>
          </a:custGeom>
          <a:solidFill>
            <a:srgbClr val="99CCFF"/>
          </a:solidFill>
          <a:ln>
            <a:noFill/>
          </a:ln>
          <a:extLst>
            <a:ext uri="{91240B29-F687-4F45-9708-019B960494DF}">
              <a14:hiddenLine xmlns:a14="http://schemas.microsoft.com/office/drawing/2010/main" w="25400">
                <a:solidFill>
                  <a:srgbClr val="000000"/>
                </a:solidFill>
                <a:round/>
                <a:headEnd/>
                <a:tailEnd/>
              </a14:hiddenLine>
            </a:ext>
          </a:extLst>
        </p:spPr>
        <p:txBody>
          <a:bodyPr/>
          <a:lstStyle/>
          <a:p>
            <a:endParaRPr lang="cs-CZ"/>
          </a:p>
        </p:txBody>
      </p:sp>
      <p:sp>
        <p:nvSpPr>
          <p:cNvPr id="10247" name="Freeform 31"/>
          <p:cNvSpPr>
            <a:spLocks/>
          </p:cNvSpPr>
          <p:nvPr/>
        </p:nvSpPr>
        <p:spPr bwMode="auto">
          <a:xfrm>
            <a:off x="5307013" y="3051175"/>
            <a:ext cx="1352550" cy="877888"/>
          </a:xfrm>
          <a:custGeom>
            <a:avLst/>
            <a:gdLst>
              <a:gd name="T0" fmla="*/ 0 w 861"/>
              <a:gd name="T1" fmla="*/ 0 h 590"/>
              <a:gd name="T2" fmla="*/ 0 w 861"/>
              <a:gd name="T3" fmla="*/ 2147483647 h 590"/>
              <a:gd name="T4" fmla="*/ 2147483647 w 861"/>
              <a:gd name="T5" fmla="*/ 0 h 590"/>
              <a:gd name="T6" fmla="*/ 0 w 861"/>
              <a:gd name="T7" fmla="*/ 0 h 590"/>
              <a:gd name="T8" fmla="*/ 0 60000 65536"/>
              <a:gd name="T9" fmla="*/ 0 60000 65536"/>
              <a:gd name="T10" fmla="*/ 0 60000 65536"/>
              <a:gd name="T11" fmla="*/ 0 60000 65536"/>
              <a:gd name="T12" fmla="*/ 0 w 861"/>
              <a:gd name="T13" fmla="*/ 0 h 590"/>
              <a:gd name="T14" fmla="*/ 861 w 861"/>
              <a:gd name="T15" fmla="*/ 590 h 590"/>
            </a:gdLst>
            <a:ahLst/>
            <a:cxnLst>
              <a:cxn ang="T8">
                <a:pos x="T0" y="T1"/>
              </a:cxn>
              <a:cxn ang="T9">
                <a:pos x="T2" y="T3"/>
              </a:cxn>
              <a:cxn ang="T10">
                <a:pos x="T4" y="T5"/>
              </a:cxn>
              <a:cxn ang="T11">
                <a:pos x="T6" y="T7"/>
              </a:cxn>
            </a:cxnLst>
            <a:rect l="T12" t="T13" r="T14" b="T15"/>
            <a:pathLst>
              <a:path w="861" h="590">
                <a:moveTo>
                  <a:pt x="0" y="0"/>
                </a:moveTo>
                <a:lnTo>
                  <a:pt x="0" y="590"/>
                </a:lnTo>
                <a:lnTo>
                  <a:pt x="861" y="0"/>
                </a:lnTo>
                <a:lnTo>
                  <a:pt x="0" y="0"/>
                </a:lnTo>
                <a:close/>
              </a:path>
            </a:pathLst>
          </a:custGeom>
          <a:solidFill>
            <a:srgbClr val="FF99CC"/>
          </a:solidFill>
          <a:ln>
            <a:noFill/>
          </a:ln>
          <a:extLst>
            <a:ext uri="{91240B29-F687-4F45-9708-019B960494DF}">
              <a14:hiddenLine xmlns:a14="http://schemas.microsoft.com/office/drawing/2010/main" w="25400">
                <a:solidFill>
                  <a:srgbClr val="000000"/>
                </a:solidFill>
                <a:round/>
                <a:headEnd/>
                <a:tailEnd/>
              </a14:hiddenLine>
            </a:ext>
          </a:extLst>
        </p:spPr>
        <p:txBody>
          <a:bodyPr/>
          <a:lstStyle/>
          <a:p>
            <a:endParaRPr lang="cs-CZ"/>
          </a:p>
        </p:txBody>
      </p:sp>
      <p:sp>
        <p:nvSpPr>
          <p:cNvPr id="10248" name="Rectangle 2"/>
          <p:cNvSpPr>
            <a:spLocks noGrp="1" noChangeArrowheads="1"/>
          </p:cNvSpPr>
          <p:nvPr>
            <p:ph type="title"/>
          </p:nvPr>
        </p:nvSpPr>
        <p:spPr>
          <a:xfrm>
            <a:off x="457200" y="277813"/>
            <a:ext cx="8229600" cy="714375"/>
          </a:xfrm>
        </p:spPr>
        <p:txBody>
          <a:bodyPr/>
          <a:lstStyle/>
          <a:p>
            <a:pPr eaLnBrk="1" hangingPunct="1"/>
            <a:r>
              <a:rPr lang="en-GB" smtClean="0"/>
              <a:t>Consumer and producer surplus</a:t>
            </a:r>
            <a:r>
              <a:rPr lang="cs-CZ" smtClean="0"/>
              <a:t> (rent)</a:t>
            </a:r>
            <a:endParaRPr lang="en-GB" smtClean="0"/>
          </a:p>
        </p:txBody>
      </p:sp>
      <p:sp>
        <p:nvSpPr>
          <p:cNvPr id="10249" name="Line 5"/>
          <p:cNvSpPr>
            <a:spLocks noChangeShapeType="1"/>
          </p:cNvSpPr>
          <p:nvPr/>
        </p:nvSpPr>
        <p:spPr bwMode="auto">
          <a:xfrm>
            <a:off x="971550" y="2101850"/>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250" name="Line 6"/>
          <p:cNvSpPr>
            <a:spLocks noChangeShapeType="1"/>
          </p:cNvSpPr>
          <p:nvPr/>
        </p:nvSpPr>
        <p:spPr bwMode="auto">
          <a:xfrm>
            <a:off x="971550" y="4333875"/>
            <a:ext cx="30241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251" name="Line 7"/>
          <p:cNvSpPr>
            <a:spLocks noChangeShapeType="1"/>
          </p:cNvSpPr>
          <p:nvPr/>
        </p:nvSpPr>
        <p:spPr bwMode="auto">
          <a:xfrm rot="5400000" flipV="1">
            <a:off x="1574800" y="1681163"/>
            <a:ext cx="1530350" cy="2736850"/>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252" name="Line 8"/>
          <p:cNvSpPr>
            <a:spLocks noChangeShapeType="1"/>
          </p:cNvSpPr>
          <p:nvPr/>
        </p:nvSpPr>
        <p:spPr bwMode="auto">
          <a:xfrm>
            <a:off x="5292725" y="2101850"/>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253" name="Line 9"/>
          <p:cNvSpPr>
            <a:spLocks noChangeShapeType="1"/>
          </p:cNvSpPr>
          <p:nvPr/>
        </p:nvSpPr>
        <p:spPr bwMode="auto">
          <a:xfrm>
            <a:off x="5292725" y="4333875"/>
            <a:ext cx="30241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254" name="Line 10"/>
          <p:cNvSpPr>
            <a:spLocks noChangeShapeType="1"/>
          </p:cNvSpPr>
          <p:nvPr/>
        </p:nvSpPr>
        <p:spPr bwMode="auto">
          <a:xfrm flipV="1">
            <a:off x="5295900" y="2297113"/>
            <a:ext cx="2520950" cy="1655762"/>
          </a:xfrm>
          <a:prstGeom prst="line">
            <a:avLst/>
          </a:prstGeom>
          <a:noFill/>
          <a:ln w="31750">
            <a:solidFill>
              <a:schemeClr val="folHlink"/>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255" name="Text Box 11"/>
          <p:cNvSpPr txBox="1">
            <a:spLocks noChangeArrowheads="1"/>
          </p:cNvSpPr>
          <p:nvPr/>
        </p:nvSpPr>
        <p:spPr bwMode="auto">
          <a:xfrm>
            <a:off x="568325" y="2055813"/>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p>
        </p:txBody>
      </p:sp>
      <p:sp>
        <p:nvSpPr>
          <p:cNvPr id="10256" name="Line 13"/>
          <p:cNvSpPr>
            <a:spLocks noChangeShapeType="1"/>
          </p:cNvSpPr>
          <p:nvPr/>
        </p:nvSpPr>
        <p:spPr bwMode="auto">
          <a:xfrm flipV="1">
            <a:off x="971550" y="3036888"/>
            <a:ext cx="5688013" cy="30162"/>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0257" name="Text Box 14"/>
          <p:cNvSpPr txBox="1">
            <a:spLocks noChangeArrowheads="1"/>
          </p:cNvSpPr>
          <p:nvPr/>
        </p:nvSpPr>
        <p:spPr bwMode="auto">
          <a:xfrm>
            <a:off x="4887913" y="2014538"/>
            <a:ext cx="503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P</a:t>
            </a:r>
          </a:p>
        </p:txBody>
      </p:sp>
      <p:sp>
        <p:nvSpPr>
          <p:cNvPr id="10258" name="Text Box 15"/>
          <p:cNvSpPr txBox="1">
            <a:spLocks noChangeArrowheads="1"/>
          </p:cNvSpPr>
          <p:nvPr/>
        </p:nvSpPr>
        <p:spPr bwMode="auto">
          <a:xfrm>
            <a:off x="3667125" y="4298950"/>
            <a:ext cx="5032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Q</a:t>
            </a:r>
          </a:p>
        </p:txBody>
      </p:sp>
      <p:sp>
        <p:nvSpPr>
          <p:cNvPr id="10259" name="Text Box 16"/>
          <p:cNvSpPr txBox="1">
            <a:spLocks noChangeArrowheads="1"/>
          </p:cNvSpPr>
          <p:nvPr/>
        </p:nvSpPr>
        <p:spPr bwMode="auto">
          <a:xfrm>
            <a:off x="7956550" y="4300538"/>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a:t>Q</a:t>
            </a:r>
          </a:p>
        </p:txBody>
      </p:sp>
      <p:sp>
        <p:nvSpPr>
          <p:cNvPr id="10260" name="Line 18"/>
          <p:cNvSpPr>
            <a:spLocks noChangeShapeType="1"/>
          </p:cNvSpPr>
          <p:nvPr/>
        </p:nvSpPr>
        <p:spPr bwMode="auto">
          <a:xfrm>
            <a:off x="2354263" y="3036888"/>
            <a:ext cx="14287" cy="1296987"/>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0261" name="Line 23"/>
          <p:cNvSpPr>
            <a:spLocks noChangeShapeType="1"/>
          </p:cNvSpPr>
          <p:nvPr/>
        </p:nvSpPr>
        <p:spPr bwMode="auto">
          <a:xfrm>
            <a:off x="6661150" y="3038475"/>
            <a:ext cx="14288" cy="1296988"/>
          </a:xfrm>
          <a:prstGeom prst="line">
            <a:avLst/>
          </a:prstGeom>
          <a:noFill/>
          <a:ln w="31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10262" name="Text Box 26"/>
          <p:cNvSpPr txBox="1">
            <a:spLocks noChangeArrowheads="1"/>
          </p:cNvSpPr>
          <p:nvPr/>
        </p:nvSpPr>
        <p:spPr bwMode="auto">
          <a:xfrm>
            <a:off x="969963" y="2527300"/>
            <a:ext cx="5032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a</a:t>
            </a:r>
          </a:p>
        </p:txBody>
      </p:sp>
      <p:sp>
        <p:nvSpPr>
          <p:cNvPr id="10263" name="Text Box 27"/>
          <p:cNvSpPr txBox="1">
            <a:spLocks noChangeArrowheads="1"/>
          </p:cNvSpPr>
          <p:nvPr/>
        </p:nvSpPr>
        <p:spPr bwMode="auto">
          <a:xfrm>
            <a:off x="1320800" y="3541713"/>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b</a:t>
            </a:r>
          </a:p>
        </p:txBody>
      </p:sp>
      <p:sp>
        <p:nvSpPr>
          <p:cNvPr id="10264" name="Text Box 28"/>
          <p:cNvSpPr txBox="1">
            <a:spLocks noChangeArrowheads="1"/>
          </p:cNvSpPr>
          <p:nvPr/>
        </p:nvSpPr>
        <p:spPr bwMode="auto">
          <a:xfrm>
            <a:off x="971550" y="4824413"/>
            <a:ext cx="7632700"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lnSpc>
                <a:spcPct val="75000"/>
              </a:lnSpc>
              <a:spcBef>
                <a:spcPct val="50000"/>
              </a:spcBef>
            </a:pPr>
            <a:r>
              <a:rPr lang="en-GB"/>
              <a:t>Total utility = a + b		        Total revenue = c + d</a:t>
            </a:r>
          </a:p>
          <a:p>
            <a:pPr algn="l" eaLnBrk="1" hangingPunct="1">
              <a:lnSpc>
                <a:spcPct val="75000"/>
              </a:lnSpc>
              <a:spcBef>
                <a:spcPct val="50000"/>
              </a:spcBef>
            </a:pPr>
            <a:r>
              <a:rPr lang="en-GB"/>
              <a:t>Total expenditure = b		        Total cost = d</a:t>
            </a:r>
          </a:p>
          <a:p>
            <a:pPr algn="l" eaLnBrk="1" hangingPunct="1">
              <a:lnSpc>
                <a:spcPct val="75000"/>
              </a:lnSpc>
              <a:spcBef>
                <a:spcPct val="50000"/>
              </a:spcBef>
            </a:pPr>
            <a:r>
              <a:rPr lang="en-GB"/>
              <a:t>Consumer surplus = a	        	        Producer surplus = c</a:t>
            </a:r>
          </a:p>
        </p:txBody>
      </p:sp>
      <p:sp>
        <p:nvSpPr>
          <p:cNvPr id="10265" name="Text Box 32"/>
          <p:cNvSpPr txBox="1">
            <a:spLocks noChangeArrowheads="1"/>
          </p:cNvSpPr>
          <p:nvPr/>
        </p:nvSpPr>
        <p:spPr bwMode="auto">
          <a:xfrm>
            <a:off x="5465763" y="3194050"/>
            <a:ext cx="5032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c</a:t>
            </a:r>
          </a:p>
        </p:txBody>
      </p:sp>
      <p:sp>
        <p:nvSpPr>
          <p:cNvPr id="10266" name="Text Box 33"/>
          <p:cNvSpPr txBox="1">
            <a:spLocks noChangeArrowheads="1"/>
          </p:cNvSpPr>
          <p:nvPr/>
        </p:nvSpPr>
        <p:spPr bwMode="auto">
          <a:xfrm>
            <a:off x="5842000" y="3686175"/>
            <a:ext cx="5032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sz="1800" i="1"/>
              <a:t>d</a:t>
            </a:r>
          </a:p>
        </p:txBody>
      </p:sp>
      <p:sp>
        <p:nvSpPr>
          <p:cNvPr id="48162" name="Text Box 34"/>
          <p:cNvSpPr txBox="1">
            <a:spLocks noChangeArrowheads="1"/>
          </p:cNvSpPr>
          <p:nvPr/>
        </p:nvSpPr>
        <p:spPr bwMode="auto">
          <a:xfrm>
            <a:off x="3636963" y="3606800"/>
            <a:ext cx="503237" cy="366713"/>
          </a:xfrm>
          <a:prstGeom prst="rect">
            <a:avLst/>
          </a:prstGeom>
          <a:noFill/>
          <a:ln w="25400" algn="ctr">
            <a:noFill/>
            <a:miter lim="800000"/>
            <a:headEnd/>
            <a:tailEnd/>
          </a:ln>
          <a:effectLst/>
        </p:spPr>
        <p:txBody>
          <a:bodyPr>
            <a:spAutoFit/>
          </a:bodyPr>
          <a:lstStyle/>
          <a:p>
            <a:pPr>
              <a:spcBef>
                <a:spcPct val="50000"/>
              </a:spcBef>
              <a:defRPr/>
            </a:pPr>
            <a:r>
              <a:rPr lang="cs-CZ" sz="1800">
                <a:effectLst>
                  <a:outerShdw blurRad="38100" dist="38100" dir="2700000" algn="tl">
                    <a:srgbClr val="C0C0C0"/>
                  </a:outerShdw>
                </a:effectLst>
              </a:rPr>
              <a:t>D</a:t>
            </a:r>
          </a:p>
        </p:txBody>
      </p:sp>
      <p:sp>
        <p:nvSpPr>
          <p:cNvPr id="48163" name="Text Box 35"/>
          <p:cNvSpPr txBox="1">
            <a:spLocks noChangeArrowheads="1"/>
          </p:cNvSpPr>
          <p:nvPr/>
        </p:nvSpPr>
        <p:spPr bwMode="auto">
          <a:xfrm>
            <a:off x="7740650" y="2093913"/>
            <a:ext cx="503238" cy="366712"/>
          </a:xfrm>
          <a:prstGeom prst="rect">
            <a:avLst/>
          </a:prstGeom>
          <a:noFill/>
          <a:ln w="25400" algn="ctr">
            <a:noFill/>
            <a:miter lim="800000"/>
            <a:headEnd/>
            <a:tailEnd/>
          </a:ln>
          <a:effectLst/>
        </p:spPr>
        <p:txBody>
          <a:bodyPr>
            <a:spAutoFit/>
          </a:bodyPr>
          <a:lstStyle/>
          <a:p>
            <a:pPr>
              <a:spcBef>
                <a:spcPct val="50000"/>
              </a:spcBef>
              <a:defRPr/>
            </a:pPr>
            <a:r>
              <a:rPr lang="cs-CZ" sz="1800">
                <a:effectLst>
                  <a:outerShdw blurRad="38100" dist="38100" dir="2700000" algn="tl">
                    <a:srgbClr val="C0C0C0"/>
                  </a:outerShdw>
                </a:effectLst>
              </a:rPr>
              <a:t>S</a:t>
            </a:r>
          </a:p>
        </p:txBody>
      </p:sp>
      <p:sp>
        <p:nvSpPr>
          <p:cNvPr id="10269" name="Text Box 36"/>
          <p:cNvSpPr txBox="1">
            <a:spLocks noChangeArrowheads="1"/>
          </p:cNvSpPr>
          <p:nvPr/>
        </p:nvSpPr>
        <p:spPr bwMode="auto">
          <a:xfrm>
            <a:off x="827088" y="1385888"/>
            <a:ext cx="74898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en-GB"/>
              <a:t>Demand curve (D)		          Supply curve (S)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Zástupný symbol pro číslo snímku 5"/>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E9D58610-F7A1-413C-859C-02EC94E9421A}" type="slidenum">
              <a:rPr lang="cs-CZ" altLang="en-US" sz="1200">
                <a:latin typeface="+mj-lt"/>
              </a:rPr>
              <a:pPr algn="r">
                <a:defRPr/>
              </a:pPr>
              <a:t>9</a:t>
            </a:fld>
            <a:endParaRPr lang="cs-CZ" altLang="en-US" sz="1200">
              <a:latin typeface="+mj-lt"/>
            </a:endParaRPr>
          </a:p>
        </p:txBody>
      </p:sp>
      <p:sp>
        <p:nvSpPr>
          <p:cNvPr id="11267" name="Rectangle 2"/>
          <p:cNvSpPr>
            <a:spLocks noGrp="1" noChangeArrowheads="1"/>
          </p:cNvSpPr>
          <p:nvPr>
            <p:ph type="title" idx="4294967295"/>
          </p:nvPr>
        </p:nvSpPr>
        <p:spPr>
          <a:xfrm>
            <a:off x="457200" y="277813"/>
            <a:ext cx="8229600" cy="747712"/>
          </a:xfrm>
        </p:spPr>
        <p:txBody>
          <a:bodyPr/>
          <a:lstStyle/>
          <a:p>
            <a:pPr eaLnBrk="1" hangingPunct="1"/>
            <a:r>
              <a:rPr lang="en-GB" smtClean="0"/>
              <a:t>Measuring benefits of tariff reduction</a:t>
            </a:r>
          </a:p>
        </p:txBody>
      </p:sp>
      <p:sp>
        <p:nvSpPr>
          <p:cNvPr id="11268" name="AutoShape 4"/>
          <p:cNvSpPr>
            <a:spLocks noChangeArrowheads="1"/>
          </p:cNvSpPr>
          <p:nvPr/>
        </p:nvSpPr>
        <p:spPr bwMode="auto">
          <a:xfrm>
            <a:off x="942975" y="1069975"/>
            <a:ext cx="4641850" cy="2259013"/>
          </a:xfrm>
          <a:prstGeom prst="rtTriangle">
            <a:avLst/>
          </a:prstGeom>
          <a:solidFill>
            <a:srgbClr val="C0C0C0"/>
          </a:solidFill>
          <a:ln w="25400" algn="ctr">
            <a:solidFill>
              <a:schemeClr val="tx1"/>
            </a:solidFill>
            <a:miter lim="800000"/>
            <a:headEnd/>
            <a:tailEnd/>
          </a:ln>
        </p:spPr>
        <p:txBody>
          <a:bodyPr wrap="none" anchor="ctr"/>
          <a:lstStyle/>
          <a:p>
            <a:endParaRPr lang="cs-CZ"/>
          </a:p>
        </p:txBody>
      </p:sp>
      <p:sp>
        <p:nvSpPr>
          <p:cNvPr id="11269" name="Text Box 5"/>
          <p:cNvSpPr txBox="1">
            <a:spLocks noChangeArrowheads="1"/>
          </p:cNvSpPr>
          <p:nvPr/>
        </p:nvSpPr>
        <p:spPr bwMode="auto">
          <a:xfrm>
            <a:off x="1774825" y="3306763"/>
            <a:ext cx="31130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en-GB"/>
              <a:t>Increase of imports (</a:t>
            </a:r>
            <a:r>
              <a:rPr lang="en-GB">
                <a:cs typeface="Arial" charset="0"/>
              </a:rPr>
              <a:t>ΔM)</a:t>
            </a:r>
          </a:p>
        </p:txBody>
      </p:sp>
      <p:sp>
        <p:nvSpPr>
          <p:cNvPr id="11270" name="Text Box 6"/>
          <p:cNvSpPr txBox="1">
            <a:spLocks noChangeArrowheads="1"/>
          </p:cNvSpPr>
          <p:nvPr/>
        </p:nvSpPr>
        <p:spPr bwMode="auto">
          <a:xfrm rot="-5400000">
            <a:off x="-368299" y="1878012"/>
            <a:ext cx="21399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en-GB"/>
              <a:t>Lower price (</a:t>
            </a:r>
            <a:r>
              <a:rPr lang="en-GB">
                <a:cs typeface="Arial" charset="0"/>
              </a:rPr>
              <a:t>ΔT)</a:t>
            </a:r>
          </a:p>
        </p:txBody>
      </p:sp>
      <p:graphicFrame>
        <p:nvGraphicFramePr>
          <p:cNvPr id="11271" name="Object 7"/>
          <p:cNvGraphicFramePr>
            <a:graphicFrameLocks noChangeAspect="1"/>
          </p:cNvGraphicFramePr>
          <p:nvPr/>
        </p:nvGraphicFramePr>
        <p:xfrm>
          <a:off x="4611688" y="1009650"/>
          <a:ext cx="1449387" cy="806450"/>
        </p:xfrm>
        <a:graphic>
          <a:graphicData uri="http://schemas.openxmlformats.org/presentationml/2006/ole">
            <mc:AlternateContent xmlns:mc="http://schemas.openxmlformats.org/markup-compatibility/2006">
              <mc:Choice xmlns:v="urn:schemas-microsoft-com:vml" Requires="v">
                <p:oleObj spid="_x0000_s11390" name="Rovnice" r:id="rId4" imgW="876300" imgH="431800" progId="Equation.3">
                  <p:embed/>
                </p:oleObj>
              </mc:Choice>
              <mc:Fallback>
                <p:oleObj name="Rovnice" r:id="rId4" imgW="876300" imgH="431800"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11688" y="1009650"/>
                        <a:ext cx="1449387" cy="806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272" name="Text Box 8"/>
          <p:cNvSpPr txBox="1">
            <a:spLocks noChangeArrowheads="1"/>
          </p:cNvSpPr>
          <p:nvPr/>
        </p:nvSpPr>
        <p:spPr bwMode="auto">
          <a:xfrm>
            <a:off x="6013450" y="1179513"/>
            <a:ext cx="30210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en-GB"/>
              <a:t>Price elasticity of imports</a:t>
            </a:r>
          </a:p>
        </p:txBody>
      </p:sp>
      <p:graphicFrame>
        <p:nvGraphicFramePr>
          <p:cNvPr id="11273" name="Object 9"/>
          <p:cNvGraphicFramePr>
            <a:graphicFrameLocks noChangeAspect="1"/>
          </p:cNvGraphicFramePr>
          <p:nvPr/>
        </p:nvGraphicFramePr>
        <p:xfrm>
          <a:off x="357188" y="3846513"/>
          <a:ext cx="8031162" cy="882650"/>
        </p:xfrm>
        <a:graphic>
          <a:graphicData uri="http://schemas.openxmlformats.org/presentationml/2006/ole">
            <mc:AlternateContent xmlns:mc="http://schemas.openxmlformats.org/markup-compatibility/2006">
              <mc:Choice xmlns:v="urn:schemas-microsoft-com:vml" Requires="v">
                <p:oleObj spid="_x0000_s11391" name="Rovnice" r:id="rId6" imgW="4457700" imgH="495300" progId="Equation.3">
                  <p:embed/>
                </p:oleObj>
              </mc:Choice>
              <mc:Fallback>
                <p:oleObj name="Rovnice" r:id="rId6" imgW="4457700" imgH="495300" progId="Equation.3">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7188" y="3846513"/>
                        <a:ext cx="8031162" cy="882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274" name="Object 11"/>
          <p:cNvGraphicFramePr>
            <a:graphicFrameLocks noChangeAspect="1"/>
          </p:cNvGraphicFramePr>
          <p:nvPr/>
        </p:nvGraphicFramePr>
        <p:xfrm>
          <a:off x="4676775" y="1797050"/>
          <a:ext cx="2181225" cy="381000"/>
        </p:xfrm>
        <a:graphic>
          <a:graphicData uri="http://schemas.openxmlformats.org/presentationml/2006/ole">
            <mc:AlternateContent xmlns:mc="http://schemas.openxmlformats.org/markup-compatibility/2006">
              <mc:Choice xmlns:v="urn:schemas-microsoft-com:vml" Requires="v">
                <p:oleObj spid="_x0000_s11392" name="Rovnice" r:id="rId8" imgW="1320227" imgH="203112" progId="Equation.3">
                  <p:embed/>
                </p:oleObj>
              </mc:Choice>
              <mc:Fallback>
                <p:oleObj name="Rovnice" r:id="rId8" imgW="1320227" imgH="203112" progId="Equation.3">
                  <p:embed/>
                  <p:pic>
                    <p:nvPicPr>
                      <p:cNvPr id="0"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76775" y="1797050"/>
                        <a:ext cx="2181225"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275" name="Object 13"/>
          <p:cNvGraphicFramePr>
            <a:graphicFrameLocks noChangeAspect="1"/>
          </p:cNvGraphicFramePr>
          <p:nvPr/>
        </p:nvGraphicFramePr>
        <p:xfrm>
          <a:off x="357188" y="5407025"/>
          <a:ext cx="5948362" cy="701675"/>
        </p:xfrm>
        <a:graphic>
          <a:graphicData uri="http://schemas.openxmlformats.org/presentationml/2006/ole">
            <mc:AlternateContent xmlns:mc="http://schemas.openxmlformats.org/markup-compatibility/2006">
              <mc:Choice xmlns:v="urn:schemas-microsoft-com:vml" Requires="v">
                <p:oleObj spid="_x0000_s11393" name="Rovnice" r:id="rId10" imgW="3302000" imgH="393700" progId="Equation.3">
                  <p:embed/>
                </p:oleObj>
              </mc:Choice>
              <mc:Fallback>
                <p:oleObj name="Rovnice" r:id="rId10" imgW="3302000" imgH="393700" progId="Equation.3">
                  <p:embed/>
                  <p:pic>
                    <p:nvPicPr>
                      <p:cNvPr id="0" name="Object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7188" y="5407025"/>
                        <a:ext cx="5948362"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276" name="Text Box 14"/>
          <p:cNvSpPr txBox="1">
            <a:spLocks noChangeArrowheads="1"/>
          </p:cNvSpPr>
          <p:nvPr/>
        </p:nvSpPr>
        <p:spPr bwMode="auto">
          <a:xfrm rot="1618374">
            <a:off x="1292225" y="2201863"/>
            <a:ext cx="24463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en-GB" i="1"/>
              <a:t>Trade creation</a:t>
            </a:r>
            <a:endParaRPr lang="en-GB" i="1">
              <a:cs typeface="Arial" charset="0"/>
            </a:endParaRPr>
          </a:p>
        </p:txBody>
      </p:sp>
      <p:sp>
        <p:nvSpPr>
          <p:cNvPr id="11277" name="Text Box 15"/>
          <p:cNvSpPr txBox="1">
            <a:spLocks noChangeArrowheads="1"/>
          </p:cNvSpPr>
          <p:nvPr/>
        </p:nvSpPr>
        <p:spPr bwMode="auto">
          <a:xfrm>
            <a:off x="300038" y="4927600"/>
            <a:ext cx="3221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algn="l" eaLnBrk="1" hangingPunct="1">
              <a:spcBef>
                <a:spcPct val="50000"/>
              </a:spcBef>
            </a:pPr>
            <a:r>
              <a:rPr lang="en-GB"/>
              <a:t>Numerical example:</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321&quot;&gt;&lt;object type=&quot;3&quot; unique_id=&quot;10322&quot;&gt;&lt;property id=&quot;20148&quot; value=&quot;5&quot;/&gt;&lt;property id=&quot;20300&quot; value=&quot;Slide 1 - &amp;quot;Integration of Goods Markets&amp;quot;&quot;/&gt;&lt;property id=&quot;20307&quot; value=&quot;256&quot;/&gt;&lt;/object&gt;&lt;object type=&quot;3&quot; unique_id=&quot;10323&quot;&gt;&lt;property id=&quot;20148&quot; value=&quot;5&quot;/&gt;&lt;property id=&quot;20300&quot; value=&quot;Slide 2 - &amp;quot;Arguments in favour of free trade&amp;quot;&quot;/&gt;&lt;property id=&quot;20307&quot; value=&quot;319&quot;/&gt;&lt;/object&gt;&lt;object type=&quot;3&quot; unique_id=&quot;10324&quot;&gt;&lt;property id=&quot;20148&quot; value=&quot;5&quot;/&gt;&lt;property id=&quot;20300&quot; value=&quot;Slide 3 - &amp;quot;Ricardian theory of comparative advantage&amp;quot;&quot;/&gt;&lt;property id=&quot;20307&quot; value=&quot;304&quot;/&gt;&lt;/object&gt;&lt;object type=&quot;3&quot; unique_id=&quot;10325&quot;&gt;&lt;property id=&quot;20148&quot; value=&quot;5&quot;/&gt;&lt;property id=&quot;20300&quot; value=&quot;Slide 4 - &amp;quot;Heckscher-Ohlin theorem &amp;quot;&quot;/&gt;&lt;property id=&quot;20307&quot; value=&quot;320&quot;/&gt;&lt;/object&gt;&lt;object type=&quot;3&quot; unique_id=&quot;10326&quot;&gt;&lt;property id=&quot;20148&quot; value=&quot;5&quot;/&gt;&lt;property id=&quot;20300&quot; value=&quot;Slide 5 - &amp;quot;New trade theories &amp;quot;&quot;/&gt;&lt;property id=&quot;20307&quot; value=&quot;331&quot;/&gt;&lt;/object&gt;&lt;object type=&quot;3&quot; unique_id=&quot;10327&quot;&gt;&lt;property id=&quot;20148&quot; value=&quot;5&quot;/&gt;&lt;property id=&quot;20300&quot; value=&quot;Slide 6 - &amp;quot;Arguments in favour of protection&amp;quot;&quot;/&gt;&lt;property id=&quot;20307&quot; value=&quot;321&quot;/&gt;&lt;/object&gt;&lt;object type=&quot;3&quot; unique_id=&quot;10328&quot;&gt;&lt;property id=&quot;20148&quot; value=&quot;5&quot;/&gt;&lt;property id=&quot;20300&quot; value=&quot;Slide 7 - &amp;quot;Tariff and non-tariff trade barriers &amp;quot;&quot;/&gt;&lt;property id=&quot;20307&quot; value=&quot;323&quot;/&gt;&lt;/object&gt;&lt;object type=&quot;3&quot; unique_id=&quot;10329&quot;&gt;&lt;property id=&quot;20148&quot; value=&quot;5&quot;/&gt;&lt;property id=&quot;20300&quot; value=&quot;Slide 8 - &amp;quot;Consumer and producer surplus (rent)&amp;quot;&quot;/&gt;&lt;property id=&quot;20307&quot; value=&quot;275&quot;/&gt;&lt;/object&gt;&lt;object type=&quot;3&quot; unique_id=&quot;10330&quot;&gt;&lt;property id=&quot;20148&quot; value=&quot;5&quot;/&gt;&lt;property id=&quot;20300&quot; value=&quot;Slide 9 - &amp;quot;Measuring benefits of tariff reduction&amp;quot;&quot;/&gt;&lt;property id=&quot;20307&quot; value=&quot;330&quot;/&gt;&lt;/object&gt;&lt;object type=&quot;3&quot; unique_id=&quot;10331&quot;&gt;&lt;property id=&quot;20148&quot; value=&quot;5&quot;/&gt;&lt;property id=&quot;20300&quot; value=&quot;Slide 10 - &amp;quot;Import demand and export supply &amp;quot;&quot;/&gt;&lt;property id=&quot;20307&quot; value=&quot;280&quot;/&gt;&lt;/object&gt;&lt;object type=&quot;3&quot; unique_id=&quot;10332&quot;&gt;&lt;property id=&quot;20148&quot; value=&quot;5&quot;/&gt;&lt;property id=&quot;20300&quot; value=&quot;Slide 11 - &amp;quot;Free trade equilibrium&amp;quot;&quot;/&gt;&lt;property id=&quot;20307&quot; value=&quot;290&quot;/&gt;&lt;/object&gt;&lt;object type=&quot;3&quot; unique_id=&quot;10333&quot;&gt;&lt;property id=&quot;20148&quot; value=&quot;5&quot;/&gt;&lt;property id=&quot;20300&quot; value=&quot;Slide 12 - &amp;quot;Impact of tariff – price and quantity effects&amp;quot;&quot;/&gt;&lt;property id=&quot;20307&quot; value=&quot;288&quot;/&gt;&lt;/object&gt;&lt;object type=&quot;3&quot; unique_id=&quot;10334&quot;&gt;&lt;property id=&quot;20148&quot; value=&quot;5&quot;/&gt;&lt;property id=&quot;20300&quot; value=&quot;Slide 13 - &amp;quot;Impact of tariff – welfare effects&amp;quot;&quot;/&gt;&lt;property id=&quot;20307&quot; value=&quot;289&quot;/&gt;&lt;/object&gt;&lt;object type=&quot;3&quot; unique_id=&quot;10335&quot;&gt;&lt;property id=&quot;20148&quot; value=&quot;5&quot;/&gt;&lt;property id=&quot;20300&quot; value=&quot;Slide 14 - &amp;quot;Import quota&amp;quot;&quot;/&gt;&lt;property id=&quot;20307&quot; value=&quot;293&quot;/&gt;&lt;/object&gt;&lt;object type=&quot;3&quot; unique_id=&quot;10336&quot;&gt;&lt;property id=&quot;20148&quot; value=&quot;5&quot;/&gt;&lt;property id=&quot;20300&quot; value=&quot;Slide 15 - &amp;quot;Voluntary export restraint&amp;quot;&quot;/&gt;&lt;property id=&quot;20307&quot; value=&quot;296&quot;/&gt;&lt;/object&gt;&lt;object type=&quot;3&quot; unique_id=&quot;10337&quot;&gt;&lt;property id=&quot;20148&quot; value=&quot;5&quot;/&gt;&lt;property id=&quot;20300&quot; value=&quot;Slide 16 - &amp;quot;Non-discriminatory tariff – prices and quantities&amp;quot;&quot;/&gt;&lt;property id=&quot;20307&quot; value=&quot;285&quot;/&gt;&lt;/object&gt;&lt;object type=&quot;3&quot; unique_id=&quot;10338&quot;&gt;&lt;property id=&quot;20148&quot; value=&quot;5&quot;/&gt;&lt;property id=&quot;20300&quot; value=&quot;Slide 17 - &amp;quot;Viner’s effects  &amp;quot;&quot;/&gt;&lt;property id=&quot;20307&quot; value=&quot;326&quot;/&gt;&lt;/object&gt;&lt;object type=&quot;3&quot; unique_id=&quot;10339&quot;&gt;&lt;property id=&quot;20148&quot; value=&quot;5&quot;/&gt;&lt;property id=&quot;20300&quot; value=&quot;Slide 18 - &amp;quot;Discriminatory tariff – prices and quantities&amp;quot;&quot;/&gt;&lt;property id=&quot;20307&quot; value=&quot;286&quot;/&gt;&lt;/object&gt;&lt;object type=&quot;3&quot; unique_id=&quot;10340&quot;&gt;&lt;property id=&quot;20148&quot; value=&quot;5&quot;/&gt;&lt;property id=&quot;20300&quot; value=&quot;Slide 19 - &amp;quot;Discriminatory tariff – welfare effects&amp;quot;&quot;/&gt;&lt;property id=&quot;20307&quot; value=&quot;291&quot;/&gt;&lt;/object&gt;&lt;object type=&quot;3&quot; unique_id=&quot;10341&quot;&gt;&lt;property id=&quot;20148&quot; value=&quot;5&quot;/&gt;&lt;property id=&quot;20300&quot; value=&quot;Slide 20 - &amp;quot;Formation of customs union – plans and reality&amp;quot;&quot;/&gt;&lt;property id=&quot;20307&quot; value=&quot;313&quot;/&gt;&lt;/object&gt;&lt;object type=&quot;3&quot; unique_id=&quot;10342&quot;&gt;&lt;property id=&quot;20148&quot; value=&quot;5&quot;/&gt;&lt;property id=&quot;20300&quot; value=&quot;Slide 21 - &amp;quot;CU versus FTA&amp;quot;&quot;/&gt;&lt;property id=&quot;20307&quot; value=&quot;327&quot;/&gt;&lt;/object&gt;&lt;object type=&quot;3&quot; unique_id=&quot;10343&quot;&gt;&lt;property id=&quot;20148&quot; value=&quot;5&quot;/&gt;&lt;property id=&quot;20300&quot; value=&quot;Slide 22 - &amp;quot;CU versus GATT&amp;quot;&quot;/&gt;&lt;property id=&quot;20307&quot; value=&quot;328&quot;/&gt;&lt;/object&gt;&lt;object type=&quot;3&quot; unique_id=&quot;10344&quot;&gt;&lt;property id=&quot;20148&quot; value=&quot;5&quot;/&gt;&lt;property id=&quot;20300&quot; value=&quot;Slide 23 - &amp;quot;Technical barriers to trade (TBT)&amp;quot;&quot;/&gt;&lt;property id=&quot;20307&quot; value=&quot;314&quot;/&gt;&lt;/object&gt;&lt;object type=&quot;3&quot; unique_id=&quot;10345&quot;&gt;&lt;property id=&quot;20148&quot; value=&quot;5&quot;/&gt;&lt;property id=&quot;20300&quot; value=&quot;Slide 24 - &amp;quot;High publicity cases of TBT&amp;quot;&quot;/&gt;&lt;property id=&quot;20307&quot; value=&quot;332&quot;/&gt;&lt;/object&gt;&lt;object type=&quot;3&quot; unique_id=&quot;10346&quot;&gt;&lt;property id=&quot;20148&quot; value=&quot;5&quot;/&gt;&lt;property id=&quot;20300&quot; value=&quot;Slide 25 - &amp;quot;TBT – graphical representation &amp;quot;&quot;/&gt;&lt;property id=&quot;20307&quot; value=&quot;294&quot;/&gt;&lt;/object&gt;&lt;object type=&quot;3&quot; unique_id=&quot;10347&quot;&gt;&lt;property id=&quot;20148&quot; value=&quot;5&quot;/&gt;&lt;property id=&quot;20300&quot; value=&quot;Slide 26 - &amp;quot;EU regulatory regimes for TBT&amp;quot;&quot;/&gt;&lt;property id=&quot;20307&quot; value=&quot;333&quot;/&gt;&lt;/object&gt;&lt;/object&gt;&lt;object type=&quot;8&quot; unique_id=&quot;10375&quot;&gt;&lt;/object&gt;&lt;/object&gt;&lt;/database&gt;"/>
  <p:tag name="MMPROD_NEXTUNIQUEID" val="10010"/>
  <p:tag name="SECTOMILLISECCONVERTED" val="1"/>
</p:tagLst>
</file>

<file path=ppt/theme/theme1.xml><?xml version="1.0" encoding="utf-8"?>
<a:theme xmlns:a="http://schemas.openxmlformats.org/drawingml/2006/main" name="Hrany">
  <a:themeElements>
    <a:clrScheme name="Hrany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Hrany">
      <a:majorFont>
        <a:latin typeface="Garamond"/>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CCFFFF"/>
        </a:solidFill>
        <a:ln w="254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cs-CZ"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CCFFFF"/>
        </a:solidFill>
        <a:ln w="254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cs-CZ" sz="2000" b="0" i="0" u="none" strike="noStrike" cap="none" normalizeH="0" baseline="0" smtClean="0">
            <a:ln>
              <a:noFill/>
            </a:ln>
            <a:solidFill>
              <a:schemeClr val="tx1"/>
            </a:solidFill>
            <a:effectLst/>
            <a:latin typeface="Arial" charset="0"/>
          </a:defRPr>
        </a:defPPr>
      </a:lstStyle>
    </a:lnDef>
  </a:objectDefaults>
  <a:extraClrSchemeLst>
    <a:extraClrScheme>
      <a:clrScheme name="Hrany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Hrany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Hrany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Hrany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Hrany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Hrany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Hrany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Hrany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Hrany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0</TotalTime>
  <Words>3129</Words>
  <Application>Microsoft Office PowerPoint</Application>
  <PresentationFormat>Předvádění na obrazovce (4:3)</PresentationFormat>
  <Paragraphs>477</Paragraphs>
  <Slides>26</Slides>
  <Notes>26</Notes>
  <HiddenSlides>0</HiddenSlides>
  <MMClips>0</MMClips>
  <ScaleCrop>false</ScaleCrop>
  <HeadingPairs>
    <vt:vector size="6" baseType="variant">
      <vt:variant>
        <vt:lpstr>Motiv</vt:lpstr>
      </vt:variant>
      <vt:variant>
        <vt:i4>1</vt:i4>
      </vt:variant>
      <vt:variant>
        <vt:lpstr>Vložené servery OLE</vt:lpstr>
      </vt:variant>
      <vt:variant>
        <vt:i4>2</vt:i4>
      </vt:variant>
      <vt:variant>
        <vt:lpstr>Nadpisy snímků</vt:lpstr>
      </vt:variant>
      <vt:variant>
        <vt:i4>26</vt:i4>
      </vt:variant>
    </vt:vector>
  </HeadingPairs>
  <TitlesOfParts>
    <vt:vector size="29" baseType="lpstr">
      <vt:lpstr>Hrany</vt:lpstr>
      <vt:lpstr>List</vt:lpstr>
      <vt:lpstr>Rovnice</vt:lpstr>
      <vt:lpstr>Integration of Goods Markets</vt:lpstr>
      <vt:lpstr>Arguments in favour of free trade</vt:lpstr>
      <vt:lpstr>Ricardian theory of comparative advantage</vt:lpstr>
      <vt:lpstr>Heckscher-Ohlin theorem </vt:lpstr>
      <vt:lpstr>New trade theories </vt:lpstr>
      <vt:lpstr>Arguments in favour of protection</vt:lpstr>
      <vt:lpstr>Tariff and non-tariff trade barriers </vt:lpstr>
      <vt:lpstr>Consumer and producer surplus (rent)</vt:lpstr>
      <vt:lpstr>Measuring benefits of tariff reduction</vt:lpstr>
      <vt:lpstr>Import demand and export supply </vt:lpstr>
      <vt:lpstr>Free trade equilibrium</vt:lpstr>
      <vt:lpstr>Impact of tariff – price and quantity effects</vt:lpstr>
      <vt:lpstr>Impact of tariff – welfare effects</vt:lpstr>
      <vt:lpstr>Import quota</vt:lpstr>
      <vt:lpstr>Voluntary export restraint</vt:lpstr>
      <vt:lpstr>Non-discriminatory tariff – prices and quantities</vt:lpstr>
      <vt:lpstr>Viner’s effects  </vt:lpstr>
      <vt:lpstr>Discriminatory tariff – prices and quantities</vt:lpstr>
      <vt:lpstr>Discriminatory tariff – welfare effects</vt:lpstr>
      <vt:lpstr>Formation of customs union – plans and reality</vt:lpstr>
      <vt:lpstr>CU versus FTA</vt:lpstr>
      <vt:lpstr>CU versus GATT</vt:lpstr>
      <vt:lpstr>Technical barriers to trade (TBT)</vt:lpstr>
      <vt:lpstr>High publicity cases of TBT</vt:lpstr>
      <vt:lpstr>TBT – graphical representation </vt:lpstr>
      <vt:lpstr>EU regulatory regimes for TBT</vt:lpstr>
    </vt:vector>
  </TitlesOfParts>
  <Company>Institute of Economic Studies FSV UK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Integration of Goods Markets</dc:title>
  <dc:subject>Course: European Economic Integration</dc:subject>
  <dc:creator>Oldřich Dědek</dc:creator>
  <cp:lastModifiedBy>vaio</cp:lastModifiedBy>
  <cp:revision>175</cp:revision>
  <dcterms:created xsi:type="dcterms:W3CDTF">2005-10-08T06:13:51Z</dcterms:created>
  <dcterms:modified xsi:type="dcterms:W3CDTF">2015-03-01T06:54:05Z</dcterms:modified>
</cp:coreProperties>
</file>