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7" r:id="rId3"/>
    <p:sldId id="292" r:id="rId4"/>
    <p:sldId id="293" r:id="rId5"/>
    <p:sldId id="303" r:id="rId6"/>
    <p:sldId id="291" r:id="rId7"/>
    <p:sldId id="304" r:id="rId8"/>
    <p:sldId id="294" r:id="rId9"/>
    <p:sldId id="314" r:id="rId10"/>
    <p:sldId id="321" r:id="rId11"/>
    <p:sldId id="323" r:id="rId12"/>
    <p:sldId id="310" r:id="rId13"/>
    <p:sldId id="311" r:id="rId14"/>
    <p:sldId id="313" r:id="rId15"/>
    <p:sldId id="322" r:id="rId16"/>
    <p:sldId id="320" r:id="rId17"/>
  </p:sldIdLst>
  <p:sldSz cx="9144000" cy="6858000" type="screen4x3"/>
  <p:notesSz cx="6873875" cy="9713913"/>
  <p:custDataLst>
    <p:tags r:id="rId20"/>
  </p:custDataLst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60">
          <p15:clr>
            <a:srgbClr val="A4A3A4"/>
          </p15:clr>
        </p15:guide>
        <p15:guide id="2" pos="21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66"/>
    <a:srgbClr val="FF6600"/>
    <a:srgbClr val="00FFFF"/>
    <a:srgbClr val="3399FF"/>
    <a:srgbClr val="CC99FF"/>
    <a:srgbClr val="9966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829" autoAdjust="0"/>
  </p:normalViewPr>
  <p:slideViewPr>
    <p:cSldViewPr snapToGrid="0">
      <p:cViewPr varScale="1">
        <p:scale>
          <a:sx n="136" d="100"/>
          <a:sy n="136" d="100"/>
        </p:scale>
        <p:origin x="243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3942" y="-102"/>
      </p:cViewPr>
      <p:guideLst>
        <p:guide orient="horz" pos="3060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l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l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972A3426-B32B-4798-AF6D-0E408EAD0E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390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l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14863"/>
            <a:ext cx="54991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dirty="0"/>
              <a:t>Klepnutím lze upravit styly předlohy textu.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  <a:p>
            <a:pPr lvl="4"/>
            <a:r>
              <a:rPr lang="cs-CZ" noProof="0" dirty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l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0328F0E5-2150-46FC-9AD1-522790C68B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88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2F6992-6DB9-4A63-A945-2D206E92BE5E}" type="slidenum">
              <a:rPr lang="cs-CZ" altLang="cs-CZ" sz="1200" smtClean="0"/>
              <a:pPr eaLnBrk="1" hangingPunct="1"/>
              <a:t>1</a:t>
            </a:fld>
            <a:endParaRPr lang="cs-CZ" altLang="cs-CZ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0A548FE-FAD4-4AA6-BD53-BD22BCD74B14}" type="slidenum">
              <a:rPr lang="cs-CZ" altLang="cs-CZ" sz="1200">
                <a:effectLst/>
              </a:rPr>
              <a:pPr algn="r" eaLnBrk="1" hangingPunct="1"/>
              <a:t>10</a:t>
            </a:fld>
            <a:endParaRPr lang="cs-CZ" altLang="cs-CZ" sz="1200">
              <a:effectLst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3C050B0-E7AF-4C72-BC85-D3097A892063}" type="slidenum">
              <a:rPr lang="cs-CZ" altLang="cs-CZ" sz="1200">
                <a:effectLst/>
              </a:rPr>
              <a:pPr algn="r" eaLnBrk="1" hangingPunct="1"/>
              <a:t>11</a:t>
            </a:fld>
            <a:endParaRPr lang="cs-CZ" altLang="cs-CZ" sz="1200">
              <a:effectLst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cs-CZ" sz="200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3826BDE-8035-4B44-B490-FED361F71386}" type="slidenum">
              <a:rPr lang="cs-CZ" altLang="cs-CZ" sz="1200">
                <a:effectLst/>
              </a:rPr>
              <a:pPr algn="r" eaLnBrk="1" hangingPunct="1"/>
              <a:t>12</a:t>
            </a:fld>
            <a:endParaRPr lang="cs-CZ" altLang="cs-CZ" sz="1200">
              <a:effectLst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 typeface="Wingdings" pitchFamily="2" charset="2"/>
              <a:buNone/>
            </a:pPr>
            <a:endParaRPr lang="en-US" altLang="cs-CZ" sz="11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8A0EE4E-8695-4B88-885C-A7EF2A47C305}" type="slidenum">
              <a:rPr lang="cs-CZ" altLang="cs-CZ" sz="1200">
                <a:effectLst/>
              </a:rPr>
              <a:pPr algn="r" eaLnBrk="1" hangingPunct="1"/>
              <a:t>13</a:t>
            </a:fld>
            <a:endParaRPr lang="cs-CZ" altLang="cs-CZ" sz="1200">
              <a:effectLst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555AAED-F8E6-407C-8EA0-B80CA3A54F12}" type="slidenum">
              <a:rPr lang="cs-CZ" altLang="cs-CZ" sz="1200">
                <a:effectLst/>
              </a:rPr>
              <a:pPr algn="r" eaLnBrk="1" hangingPunct="1"/>
              <a:t>14</a:t>
            </a:fld>
            <a:endParaRPr lang="cs-CZ" altLang="cs-CZ" sz="1200">
              <a:effectLst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US" altLang="cs-CZ" u="sng"/>
              <a:t>White </a:t>
            </a:r>
            <a:r>
              <a:rPr lang="en-US" altLang="cs-CZ" u="sng" dirty="0"/>
              <a:t>Paper in Financial Services 2005-2010</a:t>
            </a:r>
            <a:r>
              <a:rPr lang="cs-CZ" altLang="cs-CZ" u="sng" dirty="0"/>
              <a:t>: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sz="1000" dirty="0"/>
              <a:t>Implementing, enforcing and continuously evaluating existing legislation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sz="1000" dirty="0"/>
              <a:t>Removing remaining barriers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sz="1000" dirty="0"/>
              <a:t>Enhancing supervisory cooperation and convergence in the EU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sz="1000" dirty="0"/>
              <a:t>Deepening relations with</a:t>
            </a:r>
            <a:r>
              <a:rPr lang="en-US" altLang="cs-CZ" sz="1000" dirty="0"/>
              <a:t> other global financial marketplaces and strengthening European influence globally</a:t>
            </a:r>
            <a:endParaRPr lang="cs-CZ" altLang="cs-CZ" sz="1000" dirty="0"/>
          </a:p>
          <a:p>
            <a:pPr marL="228600" indent="-228600" eaLnBrk="1" hangingPunct="1"/>
            <a:endParaRPr lang="en-GB" altLang="cs-CZ" sz="1000" dirty="0"/>
          </a:p>
          <a:p>
            <a:pPr marL="228600" indent="-228600" eaLnBrk="1" hangingPunct="1">
              <a:buFontTx/>
              <a:buChar char="•"/>
            </a:pPr>
            <a:endParaRPr lang="en-GB" altLang="cs-CZ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5A8F09-AB05-454F-8ACB-C3E0066859A7}" type="slidenum">
              <a:rPr lang="cs-CZ" altLang="cs-CZ" sz="1200" smtClean="0"/>
              <a:pPr eaLnBrk="1" hangingPunct="1"/>
              <a:t>15</a:t>
            </a:fld>
            <a:endParaRPr lang="cs-CZ" altLang="cs-CZ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altLang="cs-CZ" noProof="0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422D059-36B5-4AF0-A77E-6F866D4A656B}" type="slidenum">
              <a:rPr lang="cs-CZ" altLang="cs-CZ" sz="1200">
                <a:effectLst/>
              </a:rPr>
              <a:pPr algn="r" eaLnBrk="1" hangingPunct="1"/>
              <a:t>16</a:t>
            </a:fld>
            <a:endParaRPr lang="cs-CZ" altLang="cs-CZ" sz="1200">
              <a:effectLst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altLang="cs-CZ" u="sng" noProof="0" dirty="0"/>
              <a:t>European Supervisory Authorities (ESA)</a:t>
            </a:r>
          </a:p>
          <a:p>
            <a:pPr marL="228600" indent="-228600" eaLnBrk="1" hangingPunct="1">
              <a:buFont typeface="Arial" panose="020B0604020202020204" pitchFamily="34" charset="0"/>
              <a:buChar char="•"/>
            </a:pPr>
            <a:r>
              <a:rPr lang="en-GB" altLang="cs-CZ" noProof="0" dirty="0"/>
              <a:t>EBA</a:t>
            </a:r>
            <a:r>
              <a:rPr lang="en-GB" altLang="cs-CZ" u="none" noProof="0" dirty="0"/>
              <a:t> (European Banking Authority) located in London</a:t>
            </a:r>
          </a:p>
          <a:p>
            <a:pPr marL="228600" indent="-228600" eaLnBrk="1" hangingPunct="1">
              <a:buFont typeface="Arial" panose="020B0604020202020204" pitchFamily="34" charset="0"/>
              <a:buChar char="•"/>
            </a:pPr>
            <a:r>
              <a:rPr lang="en-GB" altLang="cs-CZ" u="none" noProof="0" dirty="0"/>
              <a:t>ESMA (European Securities and Markets Authority) located in Paris</a:t>
            </a:r>
          </a:p>
          <a:p>
            <a:pPr marL="228600" indent="-228600" eaLnBrk="1" hangingPunct="1">
              <a:buFont typeface="Arial" panose="020B0604020202020204" pitchFamily="34" charset="0"/>
              <a:buChar char="•"/>
            </a:pPr>
            <a:r>
              <a:rPr lang="en-GB" altLang="cs-CZ" u="none" noProof="0" dirty="0"/>
              <a:t>EIOPA (European Insurance and Occupational Pensions Authority) located in Frankfurt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5A8F09-AB05-454F-8ACB-C3E0066859A7}" type="slidenum">
              <a:rPr lang="cs-CZ" altLang="cs-CZ" sz="1200" smtClean="0"/>
              <a:pPr eaLnBrk="1" hangingPunct="1"/>
              <a:t>2</a:t>
            </a:fld>
            <a:endParaRPr lang="cs-CZ" altLang="cs-CZ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altLang="cs-CZ" noProof="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74B816-979B-45C9-927D-9FA45C410E0F}" type="slidenum">
              <a:rPr lang="cs-CZ" altLang="cs-CZ" sz="1200" smtClean="0"/>
              <a:pPr eaLnBrk="1" hangingPunct="1"/>
              <a:t>3</a:t>
            </a:fld>
            <a:endParaRPr lang="cs-CZ" altLang="cs-CZ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altLang="cs-CZ" u="sng" noProof="0" dirty="0"/>
              <a:t>Notes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noProof="0" dirty="0"/>
              <a:t>MPC = quantity of output produced by an extra unit of capital (by adding more units of capital pushes its marginal productivity down)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noProof="0" dirty="0"/>
              <a:t>Price of capital is determined by equilibrium between supply of and demand for capital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518CFB-E760-4B99-B51F-B53A306E2FFE}" type="slidenum">
              <a:rPr lang="cs-CZ" altLang="cs-CZ" sz="1200" smtClean="0"/>
              <a:pPr eaLnBrk="1" hangingPunct="1"/>
              <a:t>4</a:t>
            </a:fld>
            <a:endParaRPr lang="cs-CZ" altLang="cs-CZ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altLang="cs-CZ" u="sng" noProof="0" dirty="0" err="1"/>
              <a:t>Heckscher</a:t>
            </a:r>
            <a:r>
              <a:rPr lang="en-GB" altLang="cs-CZ" u="sng" noProof="0" dirty="0"/>
              <a:t>-Ohlin model of comparative advantage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noProof="0" dirty="0"/>
              <a:t>Countries should</a:t>
            </a:r>
            <a:r>
              <a:rPr lang="en-GB" altLang="cs-CZ" baseline="0" noProof="0" dirty="0"/>
              <a:t> specialize on goods for which they have more abundant factor endowment</a:t>
            </a:r>
          </a:p>
          <a:p>
            <a:pPr marL="228600" indent="-228600" eaLnBrk="1" hangingPunct="1">
              <a:buFontTx/>
              <a:buChar char="•"/>
            </a:pPr>
            <a:r>
              <a:rPr lang="en-GB" altLang="cs-CZ" noProof="0" dirty="0"/>
              <a:t>Free movement of capital therefore can be replaced by free movement of goods and services</a:t>
            </a:r>
          </a:p>
          <a:p>
            <a:pPr marL="0" indent="0" eaLnBrk="1" hangingPunct="1">
              <a:buFontTx/>
              <a:buNone/>
            </a:pPr>
            <a:r>
              <a:rPr lang="en-GB" altLang="cs-CZ" u="sng" dirty="0"/>
              <a:t>Criticism of H-O effect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GB" altLang="cs-CZ" u="none" dirty="0"/>
              <a:t>Slow and uncertain working of one special effect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GB" altLang="cs-CZ" u="none" dirty="0"/>
              <a:t>Neglect</a:t>
            </a:r>
            <a:r>
              <a:rPr lang="cs-CZ" altLang="cs-CZ" u="none" dirty="0"/>
              <a:t> </a:t>
            </a:r>
            <a:r>
              <a:rPr lang="en-GB" altLang="cs-CZ" u="none" dirty="0"/>
              <a:t>of many other effects stemming from FDI (transfer of advanced technologies, becoming a part of stronger industrial groups, etc.)</a:t>
            </a:r>
            <a:endParaRPr lang="en-GB" alt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44184A4-BACD-493F-B7E2-ABEF87B82B30}" type="slidenum">
              <a:rPr lang="cs-CZ" altLang="cs-CZ" sz="1200" smtClean="0"/>
              <a:pPr eaLnBrk="1" hangingPunct="1"/>
              <a:t>5</a:t>
            </a:fld>
            <a:endParaRPr lang="cs-CZ" altLang="cs-CZ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A1B1F1-1BE6-4138-BF82-F693081EEBBF}" type="slidenum">
              <a:rPr lang="cs-CZ" altLang="cs-CZ" sz="1200" smtClean="0"/>
              <a:pPr eaLnBrk="1" hangingPunct="1"/>
              <a:t>6</a:t>
            </a:fld>
            <a:endParaRPr lang="cs-CZ" altLang="cs-CZ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altLang="cs-CZ" u="sng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D24F21-7800-49E1-A7F2-A3D559086229}" type="slidenum">
              <a:rPr lang="cs-CZ" altLang="cs-CZ" sz="1200" smtClean="0"/>
              <a:pPr eaLnBrk="1" hangingPunct="1"/>
              <a:t>7</a:t>
            </a:fld>
            <a:endParaRPr lang="cs-CZ" altLang="cs-CZ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alt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A715E7-D015-4675-B979-24C569AE8CA0}" type="slidenum">
              <a:rPr lang="cs-CZ" altLang="cs-CZ" sz="1200" smtClean="0"/>
              <a:pPr eaLnBrk="1" hangingPunct="1"/>
              <a:t>8</a:t>
            </a:fld>
            <a:endParaRPr lang="cs-CZ" altLang="cs-CZ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E5D09C6-F982-47A2-9B41-BEFF188DF41E}" type="slidenum">
              <a:rPr lang="cs-CZ" altLang="cs-CZ" sz="1200">
                <a:effectLst/>
              </a:rPr>
              <a:pPr algn="r" eaLnBrk="1" hangingPunct="1"/>
              <a:t>9</a:t>
            </a:fld>
            <a:endParaRPr lang="cs-CZ" altLang="cs-CZ" sz="1200">
              <a:effectLst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CC99FF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CC99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64188"/>
            <a:ext cx="1123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j039179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88" y="5843588"/>
            <a:ext cx="1295400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4689475" y="3589338"/>
            <a:ext cx="3889375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dirty="0">
                <a:effectLst/>
              </a:rPr>
              <a:t>European Economic Integration</a:t>
            </a:r>
            <a:endParaRPr lang="cs-CZ" dirty="0">
              <a:effectLst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altLang="en-US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/>
              <a:t>Klepnutím lze upravit styl předlohy podnadpisů.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E4B5F-4EC4-433A-BA40-0C7FC7884A0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44103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4705F-C637-414B-B9D3-9B7CD227A8A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8245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83779-C18A-435E-99CF-7D7FB549A68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29864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E7152-900A-40B6-8DB9-30C389861E8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7882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9A75D-33C5-43AB-8796-2DFC442E129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52642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F588D-C64C-4E4E-8371-6971E99B35BD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47166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8145C-3759-46F2-94ED-15ADCA5600B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1056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C44F6-08D5-42F4-9EC6-FCAD709AFD1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8879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D80E9-84CD-475A-957A-517AB027BC3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98969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2957E-3029-4932-B9EE-865E5B8BD7F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70345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E517E-2A56-44D7-B0E6-976E966BBFC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34644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zuu</a:t>
            </a:r>
          </a:p>
          <a:p>
            <a:pPr lvl="1"/>
            <a:r>
              <a:rPr lang="cs-CZ" altLang="en-US"/>
              <a:t>Druhá úroveň</a:t>
            </a:r>
          </a:p>
          <a:p>
            <a:pPr lvl="2"/>
            <a:r>
              <a:rPr lang="cs-CZ" altLang="en-US"/>
              <a:t>Třetí úroveň</a:t>
            </a:r>
          </a:p>
          <a:p>
            <a:pPr lvl="3"/>
            <a:r>
              <a:rPr lang="cs-CZ" altLang="en-US"/>
              <a:t>Čtvrtá úroveň</a:t>
            </a:r>
          </a:p>
          <a:p>
            <a:pPr lvl="4"/>
            <a:r>
              <a:rPr lang="cs-CZ" altLang="en-US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fld id="{3435D4DA-8B4A-40C0-89DD-2AFB1393A27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CC99FF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CC99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0" i="0" u="none">
          <a:solidFill>
            <a:srgbClr val="9966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996633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99FF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60000"/>
        <a:buFont typeface="Wingdings" pitchFamily="2" charset="2"/>
        <a:buChar char="q"/>
        <a:defRPr sz="2600" b="0" i="0" u="none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cs-CZ" b="1" dirty="0"/>
              <a:t>Liberalization of Capital </a:t>
            </a:r>
            <a:r>
              <a:rPr lang="cs-CZ" altLang="cs-CZ" b="1" dirty="0"/>
              <a:t>F</a:t>
            </a:r>
            <a:r>
              <a:rPr lang="en-GB" altLang="cs-CZ" b="1" dirty="0"/>
              <a:t>lows and Service</a:t>
            </a:r>
            <a:r>
              <a:rPr lang="cs-CZ" altLang="cs-CZ" b="1" dirty="0"/>
              <a:t>s</a:t>
            </a:r>
            <a:endParaRPr lang="en-GB" altLang="cs-CZ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4513" y="4076700"/>
            <a:ext cx="7024687" cy="1512888"/>
          </a:xfrm>
        </p:spPr>
        <p:txBody>
          <a:bodyPr/>
          <a:lstStyle/>
          <a:p>
            <a:pPr eaLnBrk="1" hangingPunct="1"/>
            <a:r>
              <a:rPr lang="en-GB" altLang="cs-CZ" b="1" dirty="0" err="1"/>
              <a:t>Oldřich</a:t>
            </a:r>
            <a:r>
              <a:rPr lang="en-GB" altLang="cs-CZ" b="1" dirty="0"/>
              <a:t> </a:t>
            </a:r>
            <a:r>
              <a:rPr lang="en-GB" altLang="cs-CZ" b="1" dirty="0" err="1"/>
              <a:t>Dědek</a:t>
            </a:r>
            <a:endParaRPr lang="en-GB" altLang="cs-CZ" b="1" dirty="0"/>
          </a:p>
          <a:p>
            <a:pPr eaLnBrk="1" hangingPunct="1"/>
            <a:endParaRPr lang="en-GB" altLang="cs-CZ" sz="2400" dirty="0"/>
          </a:p>
          <a:p>
            <a:pPr eaLnBrk="1" hangingPunct="1"/>
            <a:r>
              <a:rPr lang="en-GB" altLang="cs-CZ" sz="2400"/>
              <a:t>Institute of Economic Studies, Charles University</a:t>
            </a:r>
          </a:p>
          <a:p>
            <a:pPr eaLnBrk="1" hangingPunct="1"/>
            <a:endParaRPr lang="en-GB" altLang="cs-CZ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7F51ACB-0179-4440-B779-94F9A1976613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10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66750"/>
          </a:xfrm>
        </p:spPr>
        <p:txBody>
          <a:bodyPr/>
          <a:lstStyle/>
          <a:p>
            <a:pPr eaLnBrk="1" hangingPunct="1"/>
            <a:r>
              <a:rPr lang="en-GB" altLang="cs-CZ" dirty="0"/>
              <a:t>Characteristic</a:t>
            </a:r>
            <a:r>
              <a:rPr lang="cs-CZ" altLang="cs-CZ" dirty="0"/>
              <a:t>s </a:t>
            </a:r>
            <a:r>
              <a:rPr lang="en-GB" altLang="cs-CZ" dirty="0"/>
              <a:t>of service sector</a:t>
            </a:r>
            <a:endParaRPr lang="en-GB" altLang="cs-CZ" b="1" dirty="0">
              <a:solidFill>
                <a:srgbClr val="FF0000"/>
              </a:solidFill>
            </a:endParaRPr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6492"/>
            <a:ext cx="8229600" cy="5514185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00"/>
              </a:spcBef>
            </a:pPr>
            <a:r>
              <a:rPr lang="en-GB" altLang="cs-CZ" sz="2400"/>
              <a:t>High diversity     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Finance: banking, insurance, securities, consulting, etc.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Network: telecommunication, transport, energy, broadcasting, postal services, etc.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Retail: tourism, entertainment, advertising, customer services, gambling, etc.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Social: health, security, education, childcare, work agencies, state administration, etc.  </a:t>
            </a:r>
          </a:p>
          <a:p>
            <a:pPr>
              <a:lnSpc>
                <a:spcPct val="80000"/>
              </a:lnSpc>
              <a:spcBef>
                <a:spcPts val="100"/>
              </a:spcBef>
            </a:pPr>
            <a:r>
              <a:rPr lang="en-GB" altLang="cs-CZ" sz="2400"/>
              <a:t>Economic importance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Services account for 70 % of EU economic activity and 70 % of EU employment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Services account for only 20 % of intra EU cross border trade (Monti Report 2010)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Potentially high gains from opening up national markets  </a:t>
            </a:r>
          </a:p>
          <a:p>
            <a:pPr>
              <a:lnSpc>
                <a:spcPct val="80000"/>
              </a:lnSpc>
              <a:spcBef>
                <a:spcPts val="100"/>
              </a:spcBef>
            </a:pPr>
            <a:r>
              <a:rPr lang="en-GB" altLang="cs-CZ" sz="2400"/>
              <a:t>Slow progress in liberalization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Complex nature of regulation in service sector (natural monopolies, information asymmetries, special features of financial services) </a:t>
            </a:r>
          </a:p>
          <a:p>
            <a:pPr lvl="1">
              <a:lnSpc>
                <a:spcPct val="80000"/>
              </a:lnSpc>
              <a:spcBef>
                <a:spcPts val="100"/>
              </a:spcBef>
            </a:pPr>
            <a:r>
              <a:rPr lang="en-GB" altLang="cs-CZ" sz="2000"/>
              <a:t>Tailor-made approaches to individual segments of service sector instead of some general liberalization formula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3E0FC4E-A4E2-412E-8FA7-FD5EB6BFF11B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11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66750"/>
          </a:xfrm>
        </p:spPr>
        <p:txBody>
          <a:bodyPr/>
          <a:lstStyle/>
          <a:p>
            <a:pPr eaLnBrk="1" hangingPunct="1"/>
            <a:r>
              <a:rPr lang="en-GB" altLang="cs-CZ" dirty="0"/>
              <a:t>Reasons to regulate services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92686"/>
            <a:ext cx="8229600" cy="54340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Information asymmetries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They arise when quality of the service cannot be credibly assessed by consumers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Moral hazard: providers of services may earn higher profits by lowering quality below expected standards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Adverse selection: providers of higher quality goods are pushed out of market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Market solutions can be time-consuming and inefficient (agreed minimum standards, standardised contracts, build-up of reputation, promotion of trademarks, grievance procedures)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Imperfect competition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Low degree of contestability of market implies low threat of potential competition (typical for network services)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Reasons: high economies of scale, high sunk costs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Systemic risk in banking industry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Bank run may undermine credibility of healthy financial institutions (contagion effect)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Owners’ capital represents only a small fraction of total liabilities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Social considerations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High share in employment (particularly of women), high share of SMEs, weak labour unions, etc.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endParaRPr lang="en-GB" altLang="cs-CZ" sz="1800" dirty="0"/>
          </a:p>
          <a:p>
            <a:pPr lvl="3" eaLnBrk="1" hangingPunct="1">
              <a:lnSpc>
                <a:spcPct val="80000"/>
              </a:lnSpc>
              <a:spcBef>
                <a:spcPts val="300"/>
              </a:spcBef>
              <a:buNone/>
            </a:pPr>
            <a:endParaRPr lang="en-GB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145929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E7F9D8B-206E-4090-A690-1089062AB2BB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12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98500"/>
          </a:xfrm>
        </p:spPr>
        <p:txBody>
          <a:bodyPr/>
          <a:lstStyle/>
          <a:p>
            <a:pPr eaLnBrk="1" hangingPunct="1"/>
            <a:r>
              <a:rPr lang="en-GB" altLang="cs-CZ" dirty="0"/>
              <a:t>Attributes of free movement of services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47268"/>
            <a:ext cx="8229600" cy="5286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400" dirty="0"/>
              <a:t>Rome Treaty called for two types of freedoms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400" dirty="0"/>
              <a:t>Right to provide services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Any company of a MS can provide services in other MS without having to set up an office there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400" dirty="0"/>
              <a:t>Right to set up establishment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Any company from one MS may set up an establishment in another MS on the same conditions as nationals of the other MS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400" dirty="0"/>
              <a:t>Typical restrictions on free trade in services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Authorization procedures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Local content rules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Reserving a certain share of the market for home producers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Recognition of qualification and experience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Government procurement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Requirements with regard to labour qualifications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Technical requirements and standards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Exchange controls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Subsidies to domestic service providers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5A22BDE-7E42-4861-B1B9-86502F48E145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13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98500"/>
          </a:xfrm>
        </p:spPr>
        <p:txBody>
          <a:bodyPr/>
          <a:lstStyle/>
          <a:p>
            <a:pPr eaLnBrk="1" hangingPunct="1"/>
            <a:r>
              <a:rPr lang="en-GB" altLang="cs-CZ" dirty="0"/>
              <a:t>Service Directive</a:t>
            </a:r>
            <a:endParaRPr lang="en-GB" altLang="cs-CZ" b="1" dirty="0">
              <a:solidFill>
                <a:srgbClr val="FF0000"/>
              </a:solidFill>
            </a:endParaRP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71538"/>
            <a:ext cx="8229600" cy="5365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Commission‘s effort to create an effective single market in the service sector (directive adopted in December 2006)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Unsuccessful attempt to introduce the country of origin principle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If a service operator is operating legally in one MS it could offer its services freely in others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Fears of „Polish plumber“ – widespread concerns about influx of low-paid workers from Central and Eastern Europe   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Adopted principles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Member states can apply restrictions that are non-discriminatory, necessary and proportionate considering protection of public safety, social security, health and environment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One-stop shop: one place for granting permits for doing business in each member state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Mutual evaluation: cooperation of national authorities in supervising service operators backed by an electronic system for the exchange of information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Some harmonization of national rules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Services excluded from the Directive and covered by special legislation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Financial services, telecommunications, transport, broadcasting, recognition of professional qualifications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Posted workers (employees working for a time in a MS other than the country in which work is normally carried out)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B679352-553B-41CF-927F-0861D6916F46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14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98500"/>
          </a:xfrm>
        </p:spPr>
        <p:txBody>
          <a:bodyPr/>
          <a:lstStyle/>
          <a:p>
            <a:pPr eaLnBrk="1" hangingPunct="1"/>
            <a:r>
              <a:rPr lang="en-GB" altLang="cs-CZ" dirty="0"/>
              <a:t>Liberalisation of banking industry</a:t>
            </a:r>
            <a:endParaRPr lang="en-GB" altLang="cs-CZ" b="1" dirty="0">
              <a:solidFill>
                <a:srgbClr val="FF0000"/>
              </a:solidFill>
            </a:endParaRP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9020"/>
            <a:ext cx="8229600" cy="52117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Directive 1973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Equal treatment: all foreign banks operating in one country are subject to the same non-discriminatory regulation and supervision as local banks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Absence of any coordination among national supervisors, widespread capital controls impaired competition from foreign banks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First Banking Directive 1977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Home country principle: home country of the parent bank is primarily responsible for supervising the bank’s activities in other EU countries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Many loopholes in division of responsibilities between supervision of home and host countries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Second Banking Directive 1989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Single passport: any bank licensed in an EU country can: a) establish branches or supply cross-border financial services in the other country without further authorisation, b) open subsidiaries on the same conditions as nationals of the host state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Host country can impose specific regulation if they are deemed to be in the public interest</a:t>
            </a:r>
            <a:r>
              <a:rPr lang="en-GB" altLang="cs-CZ" sz="2000" dirty="0"/>
              <a:t> 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Financial Services Action Plan 1999 (FSAP)</a:t>
            </a:r>
            <a:endParaRPr lang="en-GB" altLang="cs-CZ" sz="20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Objective: full integration in banking and capital markets by 2005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Limited progress</a:t>
            </a:r>
            <a:endParaRPr lang="en-GB" altLang="cs-CZ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C799CF-D6AE-4E50-9A88-A3E5BB69371F}" type="slidenum">
              <a:rPr lang="cs-CZ" altLang="en-US"/>
              <a:pPr>
                <a:defRPr/>
              </a:pPr>
              <a:t>15</a:t>
            </a:fld>
            <a:endParaRPr lang="cs-CZ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2950"/>
          </a:xfrm>
        </p:spPr>
        <p:txBody>
          <a:bodyPr/>
          <a:lstStyle/>
          <a:p>
            <a:pPr eaLnBrk="1" hangingPunct="1"/>
            <a:r>
              <a:rPr lang="en-GB" altLang="cs-CZ" dirty="0"/>
              <a:t>Financial </a:t>
            </a:r>
            <a:r>
              <a:rPr lang="en-GB" altLang="cs-CZ" dirty="0" err="1"/>
              <a:t>trilemma</a:t>
            </a:r>
            <a:endParaRPr lang="en-GB" altLang="cs-CZ" dirty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76240"/>
            <a:ext cx="8229600" cy="2267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Vicious circle between sovereigns and banks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Problems in banking sector </a:t>
            </a:r>
            <a:r>
              <a:rPr lang="en-GB" altLang="cs-CZ" sz="1800" dirty="0">
                <a:sym typeface="Wingdings" pitchFamily="2" charset="2"/>
              </a:rPr>
              <a:t> problems in government finances (sharp increase in borrowing costs in anticipation of costly rescue programmes)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>
                <a:sym typeface="Wingdings" pitchFamily="2" charset="2"/>
              </a:rPr>
              <a:t>Problems in government finances  problems in banking sector (banks are major holders of downgraded government bonds, capital outflow in anticipation of sovereign crisis paralyzes interbank money market)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Negative influence of national-based banking regulation on fragmentation of financial markets during crisis period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02432" y="3039268"/>
            <a:ext cx="2049463" cy="70788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cs-CZ" dirty="0">
                <a:effectLst/>
                <a:cs typeface="Arial" charset="0"/>
              </a:rPr>
              <a:t>National financial policy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603800" y="3028349"/>
            <a:ext cx="1960506" cy="70788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cs-CZ" dirty="0">
                <a:effectLst/>
                <a:cs typeface="Arial" charset="0"/>
              </a:rPr>
              <a:t>Financial integration</a:t>
            </a:r>
          </a:p>
        </p:txBody>
      </p:sp>
      <p:sp>
        <p:nvSpPr>
          <p:cNvPr id="8" name="Rovnoramenný trojúhelník 1033"/>
          <p:cNvSpPr>
            <a:spLocks noChangeArrowheads="1"/>
          </p:cNvSpPr>
          <p:nvPr/>
        </p:nvSpPr>
        <p:spPr bwMode="auto">
          <a:xfrm>
            <a:off x="2600271" y="1251549"/>
            <a:ext cx="2735262" cy="1655762"/>
          </a:xfrm>
          <a:prstGeom prst="triangle">
            <a:avLst>
              <a:gd name="adj" fmla="val 50000"/>
            </a:avLst>
          </a:prstGeom>
          <a:solidFill>
            <a:srgbClr val="CC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>
              <a:cs typeface="Arial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822291" y="823735"/>
            <a:ext cx="2305050" cy="40011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cs-CZ" dirty="0">
                <a:effectLst/>
                <a:cs typeface="Arial" charset="0"/>
              </a:rPr>
              <a:t>Financial stability</a:t>
            </a:r>
          </a:p>
        </p:txBody>
      </p:sp>
    </p:spTree>
    <p:extLst>
      <p:ext uri="{BB962C8B-B14F-4D97-AF65-F5344CB8AC3E}">
        <p14:creationId xmlns:p14="http://schemas.microsoft.com/office/powerpoint/2010/main" val="1527228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8037AA9-449E-4130-A138-EF0D407AAC80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16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98500"/>
          </a:xfrm>
        </p:spPr>
        <p:txBody>
          <a:bodyPr/>
          <a:lstStyle/>
          <a:p>
            <a:pPr eaLnBrk="1" hangingPunct="1"/>
            <a:r>
              <a:rPr lang="en-GB" altLang="cs-CZ" dirty="0"/>
              <a:t>Four pillars of banking union</a:t>
            </a:r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95546"/>
            <a:ext cx="8229600" cy="565587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Single rulebook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Single set of supervisory rules across the single market covering all financial institutions and products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Responsible authorities: EBA (banks), ESMA (capital markets, rating agencies), EIOPA (insurance)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Single Supervisory Mechanism (SSM)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Unified supervisory framework in care of ECB – effective since November 2014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Compulsory for Euro Area MS and open to non-euro MS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ECB directly supervises significant banks and banks drawing financial  support from EU rescue funds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ECB monitors supervision of national authorities to ensure consistent application of supervisory standards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Single Resolution Mechanism (SRM)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600" dirty="0"/>
              <a:t>EU-wide framework for resolution of banks in difficulties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600" dirty="0"/>
              <a:t>Bail-in principle: shareholders and other investors into bank capital bear losses first, protection of insured deposits (up to € 100 000)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Single Resolution Fund – contributions paid by SSM member banks, gradual mutualisation of national compartments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Financial backstop: financial assistance to banks from public funding as last resort measure (direct recapitalization from ESM)</a:t>
            </a:r>
            <a:r>
              <a:rPr lang="en-GB" altLang="cs-CZ" sz="1800" dirty="0"/>
              <a:t>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European Deposit Insurance Scheme</a:t>
            </a:r>
            <a:endParaRPr lang="en-GB" altLang="cs-CZ" sz="2000" b="1" dirty="0"/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600" dirty="0"/>
              <a:t>Agreement about a common network of national deposit guarantee schemes (no supranational arrangement envisaged so far)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endParaRPr lang="en-GB" altLang="cs-CZ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C799CF-D6AE-4E50-9A88-A3E5BB69371F}" type="slidenum">
              <a:rPr lang="cs-CZ" altLang="en-US"/>
              <a:pPr>
                <a:defRPr/>
              </a:pPr>
              <a:t>2</a:t>
            </a:fld>
            <a:endParaRPr lang="cs-CZ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2950"/>
          </a:xfrm>
        </p:spPr>
        <p:txBody>
          <a:bodyPr/>
          <a:lstStyle/>
          <a:p>
            <a:pPr eaLnBrk="1" hangingPunct="1"/>
            <a:r>
              <a:rPr lang="en-GB" altLang="cs-CZ" dirty="0"/>
              <a:t>Terminological notes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5099"/>
            <a:ext cx="8229600" cy="5454951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Capital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Economic concept: factor of production (along with labour and land)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Free movement for capital: abolition of all controls on financial transactions registered on the balance-of-payments‘ capital account (now called financial account) – in contrast with transactions registered on the balance-of-payments‘ current account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Capital account transactions cover much wider range of financial flows than those linked solely to productive purposes (foreign direct investment)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Service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Economic concept: intangible asset offered for purchase by a service provider at a given price – in contrast with tangible assets called goods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Freedom for services: abolition of all controls that discriminate non-residents in providing services in host countries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1800" dirty="0"/>
              <a:t>Blurred dividing line between free movement of capital and liberalization of financial services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Home vs. host country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Home country: A state in which the business organization with cross-border operations is headquartered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Host country: A state in which the business organization with cross-border operations carries out its activities</a:t>
            </a:r>
            <a:endParaRPr lang="en-GB" altLang="cs-CZ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F91EB-5515-4389-96A6-C3BD86C399B2}" type="slidenum">
              <a:rPr lang="cs-CZ" altLang="en-US"/>
              <a:pPr>
                <a:defRPr/>
              </a:pPr>
              <a:t>3</a:t>
            </a:fld>
            <a:endParaRPr lang="cs-CZ" altLang="en-US" dirty="0"/>
          </a:p>
        </p:txBody>
      </p:sp>
      <p:sp>
        <p:nvSpPr>
          <p:cNvPr id="99354" name="Rectangle 26"/>
          <p:cNvSpPr>
            <a:spLocks noChangeArrowheads="1"/>
          </p:cNvSpPr>
          <p:nvPr/>
        </p:nvSpPr>
        <p:spPr bwMode="auto">
          <a:xfrm>
            <a:off x="1582738" y="2682875"/>
            <a:ext cx="1420812" cy="1006475"/>
          </a:xfrm>
          <a:prstGeom prst="rect">
            <a:avLst/>
          </a:prstGeom>
          <a:solidFill>
            <a:srgbClr val="CC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 dirty="0"/>
          </a:p>
        </p:txBody>
      </p:sp>
      <p:sp>
        <p:nvSpPr>
          <p:cNvPr id="99368" name="Rectangle 40"/>
          <p:cNvSpPr>
            <a:spLocks noChangeArrowheads="1"/>
          </p:cNvSpPr>
          <p:nvPr/>
        </p:nvSpPr>
        <p:spPr bwMode="auto">
          <a:xfrm>
            <a:off x="1555750" y="1219200"/>
            <a:ext cx="1447800" cy="1431925"/>
          </a:xfrm>
          <a:prstGeom prst="rect">
            <a:avLst/>
          </a:prstGeom>
          <a:solidFill>
            <a:srgbClr val="FFCC99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 dirty="0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19150"/>
          </a:xfrm>
        </p:spPr>
        <p:txBody>
          <a:bodyPr/>
          <a:lstStyle/>
          <a:p>
            <a:pPr eaLnBrk="1" hangingPunct="1"/>
            <a:r>
              <a:rPr lang="en-GB" altLang="cs-CZ"/>
              <a:t>Division of income between labour and capital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51325"/>
            <a:ext cx="8229600" cy="187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cs-CZ" dirty="0"/>
              <a:t>MP</a:t>
            </a:r>
            <a:r>
              <a:rPr lang="cs-CZ" altLang="cs-CZ" dirty="0"/>
              <a:t>C</a:t>
            </a:r>
            <a:r>
              <a:rPr lang="en-GB" altLang="cs-CZ" dirty="0"/>
              <a:t> … marginal product of capital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cs-CZ" i="1" dirty="0"/>
              <a:t>a + b </a:t>
            </a:r>
            <a:r>
              <a:rPr lang="en-GB" altLang="cs-CZ" dirty="0"/>
              <a:t>… value of total production</a:t>
            </a:r>
            <a:r>
              <a:rPr lang="en-GB" altLang="cs-CZ" i="1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cs-CZ" i="1" dirty="0"/>
              <a:t>a</a:t>
            </a:r>
            <a:r>
              <a:rPr lang="en-GB" altLang="cs-CZ" dirty="0"/>
              <a:t> … income for capital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cs-CZ" i="1" dirty="0"/>
              <a:t>b</a:t>
            </a:r>
            <a:r>
              <a:rPr lang="en-GB" altLang="cs-CZ" dirty="0"/>
              <a:t> … income for labour (residual variable)</a:t>
            </a:r>
          </a:p>
        </p:txBody>
      </p:sp>
      <p:sp>
        <p:nvSpPr>
          <p:cNvPr id="1032" name="Text Box 4"/>
          <p:cNvSpPr txBox="1">
            <a:spLocks noChangeArrowheads="1"/>
          </p:cNvSpPr>
          <p:nvPr/>
        </p:nvSpPr>
        <p:spPr bwMode="auto">
          <a:xfrm>
            <a:off x="1063625" y="2503488"/>
            <a:ext cx="595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P</a:t>
            </a:r>
          </a:p>
        </p:txBody>
      </p:sp>
      <p:sp>
        <p:nvSpPr>
          <p:cNvPr id="99335" name="Line 7"/>
          <p:cNvSpPr>
            <a:spLocks noChangeShapeType="1"/>
          </p:cNvSpPr>
          <p:nvPr/>
        </p:nvSpPr>
        <p:spPr bwMode="auto">
          <a:xfrm>
            <a:off x="1525588" y="2665413"/>
            <a:ext cx="1481137" cy="15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34" name="Text Box 8"/>
          <p:cNvSpPr txBox="1">
            <a:spLocks noChangeArrowheads="1"/>
          </p:cNvSpPr>
          <p:nvPr/>
        </p:nvSpPr>
        <p:spPr bwMode="auto">
          <a:xfrm>
            <a:off x="2615700" y="3738050"/>
            <a:ext cx="768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C</a:t>
            </a:r>
          </a:p>
        </p:txBody>
      </p:sp>
      <p:sp>
        <p:nvSpPr>
          <p:cNvPr id="99340" name="Line 12"/>
          <p:cNvSpPr>
            <a:spLocks noChangeShapeType="1"/>
          </p:cNvSpPr>
          <p:nvPr/>
        </p:nvSpPr>
        <p:spPr bwMode="auto">
          <a:xfrm>
            <a:off x="1536700" y="993775"/>
            <a:ext cx="15875" cy="271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99341" name="Line 13"/>
          <p:cNvSpPr>
            <a:spLocks noChangeShapeType="1"/>
          </p:cNvSpPr>
          <p:nvPr/>
        </p:nvSpPr>
        <p:spPr bwMode="auto">
          <a:xfrm flipV="1">
            <a:off x="1552575" y="3697288"/>
            <a:ext cx="4456113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99342" name="Line 14"/>
          <p:cNvSpPr>
            <a:spLocks noChangeShapeType="1"/>
          </p:cNvSpPr>
          <p:nvPr/>
        </p:nvSpPr>
        <p:spPr bwMode="auto">
          <a:xfrm rot="16200000" flipV="1">
            <a:off x="2499520" y="3161506"/>
            <a:ext cx="1008062" cy="22225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38" name="Text Box 15"/>
          <p:cNvSpPr txBox="1">
            <a:spLocks noChangeArrowheads="1"/>
          </p:cNvSpPr>
          <p:nvPr/>
        </p:nvSpPr>
        <p:spPr bwMode="auto">
          <a:xfrm>
            <a:off x="5051425" y="2916238"/>
            <a:ext cx="981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MPC</a:t>
            </a:r>
          </a:p>
        </p:txBody>
      </p:sp>
      <p:graphicFrame>
        <p:nvGraphicFramePr>
          <p:cNvPr id="1026" name="Object 22"/>
          <p:cNvGraphicFramePr>
            <a:graphicFrameLocks noChangeAspect="1"/>
          </p:cNvGraphicFramePr>
          <p:nvPr/>
        </p:nvGraphicFramePr>
        <p:xfrm>
          <a:off x="5410200" y="2936875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Rovnice" r:id="rId4" imgW="101520" imgH="190440" progId="Equation.3">
                  <p:embed/>
                </p:oleObj>
              </mc:Choice>
              <mc:Fallback>
                <p:oleObj name="Rovnice" r:id="rId4" imgW="101520" imgH="1904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936875"/>
                        <a:ext cx="1016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53" name="Freeform 25"/>
          <p:cNvSpPr>
            <a:spLocks/>
          </p:cNvSpPr>
          <p:nvPr/>
        </p:nvSpPr>
        <p:spPr bwMode="auto">
          <a:xfrm>
            <a:off x="1539875" y="1212850"/>
            <a:ext cx="4479925" cy="2149475"/>
          </a:xfrm>
          <a:custGeom>
            <a:avLst/>
            <a:gdLst>
              <a:gd name="T0" fmla="*/ 0 w 2822"/>
              <a:gd name="T1" fmla="*/ 0 h 1354"/>
              <a:gd name="T2" fmla="*/ 844 w 2822"/>
              <a:gd name="T3" fmla="*/ 874 h 1354"/>
              <a:gd name="T4" fmla="*/ 2822 w 2822"/>
              <a:gd name="T5" fmla="*/ 1354 h 1354"/>
              <a:gd name="T6" fmla="*/ 0 60000 65536"/>
              <a:gd name="T7" fmla="*/ 0 60000 65536"/>
              <a:gd name="T8" fmla="*/ 0 60000 65536"/>
              <a:gd name="T9" fmla="*/ 0 w 2822"/>
              <a:gd name="T10" fmla="*/ 0 h 1354"/>
              <a:gd name="T11" fmla="*/ 2822 w 2822"/>
              <a:gd name="T12" fmla="*/ 1354 h 1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22" h="1354">
                <a:moveTo>
                  <a:pt x="0" y="0"/>
                </a:moveTo>
                <a:cubicBezTo>
                  <a:pt x="187" y="324"/>
                  <a:pt x="374" y="648"/>
                  <a:pt x="844" y="874"/>
                </a:cubicBezTo>
                <a:cubicBezTo>
                  <a:pt x="1314" y="1100"/>
                  <a:pt x="2068" y="1227"/>
                  <a:pt x="2822" y="1354"/>
                </a:cubicBezTo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40" name="Text Box 39"/>
          <p:cNvSpPr txBox="1">
            <a:spLocks noChangeArrowheads="1"/>
          </p:cNvSpPr>
          <p:nvPr/>
        </p:nvSpPr>
        <p:spPr bwMode="auto">
          <a:xfrm>
            <a:off x="1728788" y="3001963"/>
            <a:ext cx="669925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i="1">
                <a:effectLst/>
              </a:rPr>
              <a:t>a</a:t>
            </a:r>
          </a:p>
        </p:txBody>
      </p:sp>
      <p:sp>
        <p:nvSpPr>
          <p:cNvPr id="99374" name="Freeform 46"/>
          <p:cNvSpPr>
            <a:spLocks/>
          </p:cNvSpPr>
          <p:nvPr/>
        </p:nvSpPr>
        <p:spPr bwMode="auto">
          <a:xfrm>
            <a:off x="1539875" y="1203325"/>
            <a:ext cx="1463675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586"/>
              </a:cxn>
              <a:cxn ang="0">
                <a:pos x="922" y="922"/>
              </a:cxn>
            </a:cxnLst>
            <a:rect l="0" t="0" r="r" b="b"/>
            <a:pathLst>
              <a:path w="922" h="922">
                <a:moveTo>
                  <a:pt x="0" y="0"/>
                </a:moveTo>
                <a:cubicBezTo>
                  <a:pt x="91" y="216"/>
                  <a:pt x="182" y="432"/>
                  <a:pt x="336" y="586"/>
                </a:cubicBezTo>
                <a:cubicBezTo>
                  <a:pt x="490" y="740"/>
                  <a:pt x="706" y="831"/>
                  <a:pt x="922" y="922"/>
                </a:cubicBezTo>
              </a:path>
            </a:pathLst>
          </a:custGeom>
          <a:solidFill>
            <a:schemeClr val="bg1"/>
          </a:solidFill>
          <a:ln w="254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99379" name="AutoShape 51"/>
          <p:cNvSpPr>
            <a:spLocks noChangeArrowheads="1"/>
          </p:cNvSpPr>
          <p:nvPr/>
        </p:nvSpPr>
        <p:spPr bwMode="auto">
          <a:xfrm rot="-10800000">
            <a:off x="1554163" y="1219200"/>
            <a:ext cx="1447800" cy="1431925"/>
          </a:xfrm>
          <a:prstGeom prst="rtTriangle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 dirty="0"/>
          </a:p>
        </p:txBody>
      </p:sp>
      <p:sp>
        <p:nvSpPr>
          <p:cNvPr id="1043" name="Text Box 52"/>
          <p:cNvSpPr txBox="1">
            <a:spLocks noChangeArrowheads="1"/>
          </p:cNvSpPr>
          <p:nvPr/>
        </p:nvSpPr>
        <p:spPr bwMode="auto">
          <a:xfrm>
            <a:off x="1706563" y="2265363"/>
            <a:ext cx="669925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i="1">
                <a:effectLst/>
              </a:rPr>
              <a:t>b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5919537" y="1588450"/>
            <a:ext cx="2849078" cy="10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ts val="600"/>
              </a:spcBef>
            </a:pPr>
            <a:r>
              <a:rPr lang="en-GB" sz="1800" dirty="0">
                <a:effectLst/>
              </a:rPr>
              <a:t>C .. amount of capital</a:t>
            </a:r>
          </a:p>
          <a:p>
            <a:pPr marL="452438" indent="-452438" algn="l" eaLnBrk="1" hangingPunct="1">
              <a:spcBef>
                <a:spcPts val="600"/>
              </a:spcBef>
            </a:pPr>
            <a:r>
              <a:rPr lang="en-GB" sz="1800" dirty="0">
                <a:effectLst/>
              </a:rPr>
              <a:t>P  .. price paid for capital (interest rate)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71B8AC-C927-4D8F-9BC7-2109082404EE}" type="slidenum">
              <a:rPr lang="cs-CZ" altLang="en-US"/>
              <a:pPr>
                <a:defRPr/>
              </a:pPr>
              <a:t>4</a:t>
            </a:fld>
            <a:endParaRPr lang="cs-CZ" altLang="en-US" dirty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5962"/>
          </a:xfrm>
        </p:spPr>
        <p:txBody>
          <a:bodyPr/>
          <a:lstStyle/>
          <a:p>
            <a:pPr eaLnBrk="1" hangingPunct="1"/>
            <a:r>
              <a:rPr lang="en-GB" altLang="cs-CZ"/>
              <a:t>Effects of capital market integration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825" y="4438364"/>
            <a:ext cx="8229600" cy="189506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cs-CZ" sz="2100" dirty="0"/>
              <a:t>Capital inflow into home economy pushes interest rates down: </a:t>
            </a:r>
            <a:r>
              <a:rPr lang="en-GB" altLang="cs-CZ" sz="2100" dirty="0">
                <a:sym typeface="Wingdings" pitchFamily="2" charset="2"/>
              </a:rPr>
              <a:t>lower income for domestic capital is more than compensated by higher income for labour</a:t>
            </a:r>
            <a:endParaRPr lang="en-GB" altLang="cs-CZ" sz="2100" dirty="0"/>
          </a:p>
          <a:p>
            <a:pPr eaLnBrk="1" hangingPunct="1">
              <a:lnSpc>
                <a:spcPct val="80000"/>
              </a:lnSpc>
            </a:pPr>
            <a:r>
              <a:rPr lang="en-GB" altLang="cs-CZ" sz="2100" dirty="0"/>
              <a:t>Capital outflow from foreign economy pushes interest rates up: </a:t>
            </a:r>
            <a:r>
              <a:rPr lang="en-GB" altLang="cs-CZ" sz="2100" dirty="0">
                <a:sym typeface="Wingdings" pitchFamily="2" charset="2"/>
              </a:rPr>
              <a:t>lower income for labour is more than compensated by higher income for capital (including repatriated profits) </a:t>
            </a:r>
            <a:endParaRPr lang="en-GB" altLang="cs-CZ" sz="2100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2900" y="2224488"/>
            <a:ext cx="595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>
                <a:effectLst/>
              </a:rPr>
              <a:t>P</a:t>
            </a:r>
            <a:r>
              <a:rPr lang="cs-CZ" altLang="cs-CZ" sz="1800" baseline="-25000">
                <a:effectLst/>
              </a:rPr>
              <a:t>H</a:t>
            </a:r>
            <a:endParaRPr lang="cs-CZ" altLang="cs-CZ" sz="1800">
              <a:effectLst/>
            </a:endParaRPr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>
            <a:off x="822963" y="2513413"/>
            <a:ext cx="1481137" cy="15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4132900" y="3783413"/>
            <a:ext cx="768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C</a:t>
            </a:r>
            <a:r>
              <a:rPr lang="cs-CZ" altLang="cs-CZ" sz="1800" baseline="-25000" dirty="0">
                <a:effectLst/>
              </a:rPr>
              <a:t>F</a:t>
            </a:r>
            <a:endParaRPr lang="cs-CZ" altLang="cs-CZ" sz="1800" dirty="0">
              <a:effectLst/>
            </a:endParaRPr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834075" y="841775"/>
            <a:ext cx="15875" cy="271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0362" name="Line 10"/>
          <p:cNvSpPr>
            <a:spLocks noChangeShapeType="1"/>
          </p:cNvSpPr>
          <p:nvPr/>
        </p:nvSpPr>
        <p:spPr bwMode="auto">
          <a:xfrm flipV="1">
            <a:off x="849950" y="3545288"/>
            <a:ext cx="5754688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2059" name="Text Box 12"/>
          <p:cNvSpPr txBox="1">
            <a:spLocks noChangeArrowheads="1"/>
          </p:cNvSpPr>
          <p:nvPr/>
        </p:nvSpPr>
        <p:spPr bwMode="auto">
          <a:xfrm>
            <a:off x="1275400" y="1481538"/>
            <a:ext cx="981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MPC</a:t>
            </a:r>
            <a:r>
              <a:rPr lang="cs-CZ" altLang="cs-CZ" sz="1800" baseline="-25000" dirty="0">
                <a:effectLst/>
              </a:rPr>
              <a:t>H</a:t>
            </a:r>
            <a:endParaRPr lang="cs-CZ" altLang="cs-CZ" sz="1800" dirty="0">
              <a:effectLst/>
            </a:endParaRPr>
          </a:p>
        </p:txBody>
      </p:sp>
      <p:graphicFrame>
        <p:nvGraphicFramePr>
          <p:cNvPr id="205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61152"/>
              </p:ext>
            </p:extLst>
          </p:nvPr>
        </p:nvGraphicFramePr>
        <p:xfrm>
          <a:off x="4707575" y="2784875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Rovnice" r:id="rId4" imgW="101520" imgH="190440" progId="Equation.3">
                  <p:embed/>
                </p:oleObj>
              </mc:Choice>
              <mc:Fallback>
                <p:oleObj name="Rovnice" r:id="rId4" imgW="101520" imgH="1904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7575" y="2784875"/>
                        <a:ext cx="1016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6" name="Freeform 14"/>
          <p:cNvSpPr>
            <a:spLocks/>
          </p:cNvSpPr>
          <p:nvPr/>
        </p:nvSpPr>
        <p:spPr bwMode="auto">
          <a:xfrm>
            <a:off x="837250" y="1060850"/>
            <a:ext cx="4479925" cy="2149475"/>
          </a:xfrm>
          <a:custGeom>
            <a:avLst/>
            <a:gdLst>
              <a:gd name="T0" fmla="*/ 0 w 2822"/>
              <a:gd name="T1" fmla="*/ 0 h 1354"/>
              <a:gd name="T2" fmla="*/ 844 w 2822"/>
              <a:gd name="T3" fmla="*/ 874 h 1354"/>
              <a:gd name="T4" fmla="*/ 2822 w 2822"/>
              <a:gd name="T5" fmla="*/ 1354 h 1354"/>
              <a:gd name="T6" fmla="*/ 0 60000 65536"/>
              <a:gd name="T7" fmla="*/ 0 60000 65536"/>
              <a:gd name="T8" fmla="*/ 0 60000 65536"/>
              <a:gd name="T9" fmla="*/ 0 w 2822"/>
              <a:gd name="T10" fmla="*/ 0 h 1354"/>
              <a:gd name="T11" fmla="*/ 2822 w 2822"/>
              <a:gd name="T12" fmla="*/ 1354 h 1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22" h="1354">
                <a:moveTo>
                  <a:pt x="0" y="0"/>
                </a:moveTo>
                <a:cubicBezTo>
                  <a:pt x="187" y="324"/>
                  <a:pt x="374" y="648"/>
                  <a:pt x="844" y="874"/>
                </a:cubicBezTo>
                <a:cubicBezTo>
                  <a:pt x="1314" y="1100"/>
                  <a:pt x="2068" y="1227"/>
                  <a:pt x="2822" y="1354"/>
                </a:cubicBezTo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>
            <a:off x="6560188" y="825900"/>
            <a:ext cx="42862" cy="2706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0372" name="Freeform 20"/>
          <p:cNvSpPr>
            <a:spLocks/>
          </p:cNvSpPr>
          <p:nvPr/>
        </p:nvSpPr>
        <p:spPr bwMode="auto">
          <a:xfrm>
            <a:off x="2121538" y="929088"/>
            <a:ext cx="4440237" cy="2386012"/>
          </a:xfrm>
          <a:custGeom>
            <a:avLst/>
            <a:gdLst>
              <a:gd name="T0" fmla="*/ 2797 w 2797"/>
              <a:gd name="T1" fmla="*/ 0 h 1503"/>
              <a:gd name="T2" fmla="*/ 1979 w 2797"/>
              <a:gd name="T3" fmla="*/ 802 h 1503"/>
              <a:gd name="T4" fmla="*/ 0 w 2797"/>
              <a:gd name="T5" fmla="*/ 1503 h 1503"/>
              <a:gd name="T6" fmla="*/ 0 60000 65536"/>
              <a:gd name="T7" fmla="*/ 0 60000 65536"/>
              <a:gd name="T8" fmla="*/ 0 60000 65536"/>
              <a:gd name="T9" fmla="*/ 0 w 2797"/>
              <a:gd name="T10" fmla="*/ 0 h 1503"/>
              <a:gd name="T11" fmla="*/ 2797 w 2797"/>
              <a:gd name="T12" fmla="*/ 1503 h 15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97" h="1503">
                <a:moveTo>
                  <a:pt x="2797" y="0"/>
                </a:moveTo>
                <a:cubicBezTo>
                  <a:pt x="2621" y="275"/>
                  <a:pt x="2445" y="551"/>
                  <a:pt x="1979" y="802"/>
                </a:cubicBezTo>
                <a:cubicBezTo>
                  <a:pt x="1513" y="1053"/>
                  <a:pt x="330" y="1388"/>
                  <a:pt x="0" y="1503"/>
                </a:cubicBezTo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0373" name="AutoShape 21"/>
          <p:cNvSpPr>
            <a:spLocks/>
          </p:cNvSpPr>
          <p:nvPr/>
        </p:nvSpPr>
        <p:spPr bwMode="auto">
          <a:xfrm rot="16200000">
            <a:off x="4323400" y="1548213"/>
            <a:ext cx="265113" cy="4281487"/>
          </a:xfrm>
          <a:prstGeom prst="leftBrace">
            <a:avLst>
              <a:gd name="adj1" fmla="val 134581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 dirty="0"/>
          </a:p>
        </p:txBody>
      </p:sp>
      <p:sp>
        <p:nvSpPr>
          <p:cNvPr id="2064" name="Text Box 22"/>
          <p:cNvSpPr txBox="1">
            <a:spLocks noChangeArrowheads="1"/>
          </p:cNvSpPr>
          <p:nvPr/>
        </p:nvSpPr>
        <p:spPr bwMode="auto">
          <a:xfrm>
            <a:off x="4793300" y="1659338"/>
            <a:ext cx="981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MPC</a:t>
            </a:r>
            <a:r>
              <a:rPr lang="cs-CZ" altLang="cs-CZ" sz="1800" baseline="-25000" dirty="0">
                <a:effectLst/>
              </a:rPr>
              <a:t>F</a:t>
            </a:r>
            <a:endParaRPr lang="cs-CZ" altLang="cs-CZ" sz="1800" dirty="0">
              <a:effectLst/>
            </a:endParaRPr>
          </a:p>
        </p:txBody>
      </p:sp>
      <p:sp>
        <p:nvSpPr>
          <p:cNvPr id="100376" name="AutoShape 24"/>
          <p:cNvSpPr>
            <a:spLocks/>
          </p:cNvSpPr>
          <p:nvPr/>
        </p:nvSpPr>
        <p:spPr bwMode="auto">
          <a:xfrm rot="16200000">
            <a:off x="1451612" y="2984901"/>
            <a:ext cx="252413" cy="1446212"/>
          </a:xfrm>
          <a:prstGeom prst="leftBrace">
            <a:avLst>
              <a:gd name="adj1" fmla="val 47746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 dirty="0"/>
          </a:p>
        </p:txBody>
      </p:sp>
      <p:sp>
        <p:nvSpPr>
          <p:cNvPr id="2066" name="Text Box 25"/>
          <p:cNvSpPr txBox="1">
            <a:spLocks noChangeArrowheads="1"/>
          </p:cNvSpPr>
          <p:nvPr/>
        </p:nvSpPr>
        <p:spPr bwMode="auto">
          <a:xfrm>
            <a:off x="1250000" y="3783413"/>
            <a:ext cx="768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C</a:t>
            </a:r>
            <a:r>
              <a:rPr lang="cs-CZ" altLang="cs-CZ" sz="1800" baseline="-25000" dirty="0">
                <a:effectLst/>
              </a:rPr>
              <a:t>H</a:t>
            </a:r>
            <a:endParaRPr lang="cs-CZ" altLang="cs-CZ" sz="1800" dirty="0">
              <a:effectLst/>
            </a:endParaRPr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>
            <a:off x="2308863" y="3262713"/>
            <a:ext cx="4251325" cy="15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2068" name="Text Box 27"/>
          <p:cNvSpPr txBox="1">
            <a:spLocks noChangeArrowheads="1"/>
          </p:cNvSpPr>
          <p:nvPr/>
        </p:nvSpPr>
        <p:spPr bwMode="auto">
          <a:xfrm>
            <a:off x="6507800" y="3024588"/>
            <a:ext cx="595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>
                <a:effectLst/>
              </a:rPr>
              <a:t>P</a:t>
            </a:r>
            <a:r>
              <a:rPr lang="cs-CZ" altLang="cs-CZ" sz="1800" baseline="-25000">
                <a:effectLst/>
              </a:rPr>
              <a:t>F</a:t>
            </a:r>
            <a:endParaRPr lang="cs-CZ" altLang="cs-CZ" sz="1800">
              <a:effectLst/>
            </a:endParaRPr>
          </a:p>
        </p:txBody>
      </p:sp>
      <p:sp>
        <p:nvSpPr>
          <p:cNvPr id="100380" name="Line 28"/>
          <p:cNvSpPr>
            <a:spLocks noChangeShapeType="1"/>
          </p:cNvSpPr>
          <p:nvPr/>
        </p:nvSpPr>
        <p:spPr bwMode="auto">
          <a:xfrm rot="16200000" flipV="1">
            <a:off x="2651763" y="2657875"/>
            <a:ext cx="1709737" cy="49213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0381" name="Line 29"/>
          <p:cNvSpPr>
            <a:spLocks noChangeShapeType="1"/>
          </p:cNvSpPr>
          <p:nvPr/>
        </p:nvSpPr>
        <p:spPr bwMode="auto">
          <a:xfrm flipV="1">
            <a:off x="2266000" y="2014938"/>
            <a:ext cx="1246188" cy="1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100382" name="Line 30"/>
          <p:cNvSpPr>
            <a:spLocks noChangeShapeType="1"/>
          </p:cNvSpPr>
          <p:nvPr/>
        </p:nvSpPr>
        <p:spPr bwMode="auto">
          <a:xfrm rot="16200000" flipV="1">
            <a:off x="1407163" y="2657875"/>
            <a:ext cx="1709737" cy="49213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2072" name="Text Box 31"/>
          <p:cNvSpPr txBox="1">
            <a:spLocks noChangeArrowheads="1"/>
          </p:cNvSpPr>
          <p:nvPr/>
        </p:nvSpPr>
        <p:spPr bwMode="auto">
          <a:xfrm>
            <a:off x="2156086" y="1532338"/>
            <a:ext cx="1405689" cy="42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GB" altLang="cs-CZ" sz="1400" dirty="0">
                <a:effectLst/>
              </a:rPr>
              <a:t>Transfer 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GB" altLang="cs-CZ" sz="1400" dirty="0">
                <a:effectLst/>
              </a:rPr>
              <a:t>of capital</a:t>
            </a:r>
          </a:p>
        </p:txBody>
      </p:sp>
      <p:sp>
        <p:nvSpPr>
          <p:cNvPr id="100384" name="Line 32"/>
          <p:cNvSpPr>
            <a:spLocks noChangeShapeType="1"/>
          </p:cNvSpPr>
          <p:nvPr/>
        </p:nvSpPr>
        <p:spPr bwMode="auto">
          <a:xfrm>
            <a:off x="876938" y="2869013"/>
            <a:ext cx="5708650" cy="15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2074" name="Text Box 33"/>
          <p:cNvSpPr txBox="1">
            <a:spLocks noChangeArrowheads="1"/>
          </p:cNvSpPr>
          <p:nvPr/>
        </p:nvSpPr>
        <p:spPr bwMode="auto">
          <a:xfrm>
            <a:off x="6545900" y="2681688"/>
            <a:ext cx="595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>
                <a:effectLst/>
              </a:rPr>
              <a:t>P</a:t>
            </a:r>
            <a:r>
              <a:rPr lang="cs-CZ" altLang="cs-CZ" sz="1800" baseline="-25000">
                <a:effectLst/>
              </a:rPr>
              <a:t>FM</a:t>
            </a:r>
            <a:endParaRPr lang="cs-CZ" altLang="cs-CZ" sz="1800">
              <a:effectLst/>
            </a:endParaRPr>
          </a:p>
        </p:txBody>
      </p:sp>
      <p:sp>
        <p:nvSpPr>
          <p:cNvPr id="2075" name="Text Box 34"/>
          <p:cNvSpPr txBox="1">
            <a:spLocks noChangeArrowheads="1"/>
          </p:cNvSpPr>
          <p:nvPr/>
        </p:nvSpPr>
        <p:spPr bwMode="auto">
          <a:xfrm>
            <a:off x="348300" y="2681688"/>
            <a:ext cx="595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>
                <a:effectLst/>
              </a:rPr>
              <a:t>P</a:t>
            </a:r>
            <a:r>
              <a:rPr lang="cs-CZ" altLang="cs-CZ" sz="1800" baseline="-25000">
                <a:effectLst/>
              </a:rPr>
              <a:t>FM</a:t>
            </a:r>
            <a:endParaRPr lang="cs-CZ" altLang="cs-CZ" sz="1800">
              <a:effectLst/>
            </a:endParaRPr>
          </a:p>
        </p:txBody>
      </p:sp>
      <p:sp>
        <p:nvSpPr>
          <p:cNvPr id="2076" name="Text Box 35"/>
          <p:cNvSpPr txBox="1">
            <a:spLocks noChangeArrowheads="1"/>
          </p:cNvSpPr>
          <p:nvPr/>
        </p:nvSpPr>
        <p:spPr bwMode="auto">
          <a:xfrm>
            <a:off x="3391538" y="3199213"/>
            <a:ext cx="768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800" dirty="0">
                <a:effectLst/>
              </a:rPr>
              <a:t>C</a:t>
            </a:r>
            <a:r>
              <a:rPr lang="cs-CZ" altLang="cs-CZ" sz="1800" baseline="-25000" dirty="0">
                <a:effectLst/>
              </a:rPr>
              <a:t>FM</a:t>
            </a:r>
            <a:endParaRPr lang="cs-CZ" altLang="cs-CZ" sz="1800" dirty="0">
              <a:effectLst/>
            </a:endParaRPr>
          </a:p>
        </p:txBody>
      </p:sp>
      <p:sp>
        <p:nvSpPr>
          <p:cNvPr id="30" name="Text Box 54"/>
          <p:cNvSpPr txBox="1">
            <a:spLocks noChangeArrowheads="1"/>
          </p:cNvSpPr>
          <p:nvPr/>
        </p:nvSpPr>
        <p:spPr bwMode="auto">
          <a:xfrm>
            <a:off x="6920537" y="1164950"/>
            <a:ext cx="21574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ts val="600"/>
              </a:spcBef>
            </a:pPr>
            <a:r>
              <a:rPr lang="en-GB" sz="1800" dirty="0">
                <a:effectLst/>
              </a:rPr>
              <a:t>H </a:t>
            </a:r>
            <a:r>
              <a:rPr lang="cs-CZ" sz="1800" dirty="0">
                <a:effectLst/>
              </a:rPr>
              <a:t>  </a:t>
            </a:r>
            <a:r>
              <a:rPr lang="en-GB" sz="1800" dirty="0">
                <a:effectLst/>
              </a:rPr>
              <a:t>… Home</a:t>
            </a:r>
          </a:p>
          <a:p>
            <a:pPr algn="l" eaLnBrk="1" hangingPunct="1">
              <a:spcBef>
                <a:spcPts val="600"/>
              </a:spcBef>
            </a:pPr>
            <a:r>
              <a:rPr lang="en-GB" sz="1800" dirty="0">
                <a:effectLst/>
              </a:rPr>
              <a:t>F  </a:t>
            </a:r>
            <a:r>
              <a:rPr lang="cs-CZ" sz="1800" dirty="0">
                <a:effectLst/>
              </a:rPr>
              <a:t> </a:t>
            </a:r>
            <a:r>
              <a:rPr lang="en-GB" sz="1800" dirty="0">
                <a:effectLst/>
              </a:rPr>
              <a:t>…</a:t>
            </a:r>
            <a:r>
              <a:rPr lang="cs-CZ" sz="1800" dirty="0">
                <a:effectLst/>
              </a:rPr>
              <a:t> </a:t>
            </a:r>
            <a:r>
              <a:rPr lang="en-US" sz="1800" dirty="0">
                <a:effectLst/>
              </a:rPr>
              <a:t> </a:t>
            </a:r>
            <a:r>
              <a:rPr lang="en-GB" sz="1800" dirty="0">
                <a:effectLst/>
              </a:rPr>
              <a:t>Foreign</a:t>
            </a:r>
          </a:p>
          <a:p>
            <a:pPr algn="l" eaLnBrk="1" hangingPunct="1">
              <a:spcBef>
                <a:spcPts val="600"/>
              </a:spcBef>
            </a:pPr>
            <a:r>
              <a:rPr lang="en-GB" sz="1800" dirty="0">
                <a:effectLst/>
              </a:rPr>
              <a:t>FM ..</a:t>
            </a:r>
            <a:r>
              <a:rPr lang="cs-CZ" sz="1800" dirty="0">
                <a:effectLst/>
              </a:rPr>
              <a:t>.</a:t>
            </a:r>
            <a:r>
              <a:rPr lang="en-GB" sz="1800" dirty="0">
                <a:effectLst/>
              </a:rPr>
              <a:t>  Free market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5FD64-05AA-48C7-99C6-EFAFA7052BE8}" type="slidenum">
              <a:rPr lang="cs-CZ" altLang="en-US"/>
              <a:pPr>
                <a:defRPr/>
              </a:pPr>
              <a:t>5</a:t>
            </a:fld>
            <a:endParaRPr lang="cs-CZ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76275"/>
          </a:xfrm>
        </p:spPr>
        <p:txBody>
          <a:bodyPr/>
          <a:lstStyle/>
          <a:p>
            <a:pPr eaLnBrk="1" hangingPunct="1"/>
            <a:r>
              <a:rPr lang="en-GB" altLang="cs-CZ" dirty="0"/>
              <a:t>Classification of capital controls</a:t>
            </a:r>
            <a:r>
              <a:rPr lang="cs-CZ" altLang="cs-CZ" dirty="0"/>
              <a:t> (1)</a:t>
            </a:r>
            <a:endParaRPr lang="en-GB" altLang="cs-CZ" dirty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8938"/>
            <a:ext cx="8229600" cy="5070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600" dirty="0"/>
              <a:t>Capital controls encompass a wide range of diversified and often country-specific measures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600" dirty="0"/>
              <a:t>Administrative or direct controls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200" dirty="0"/>
              <a:t>Capital transactions are restricted by outright prohibitions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200" dirty="0"/>
              <a:t>Areas of control: currency convertibility, purchases of  government securities, foreign holdings of pension funds, credit arrangements, bank deposits, reinvestment requirements on profits, mandatory repatriation of export earnings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600" dirty="0"/>
              <a:t>Market-based or indirect controls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200" dirty="0"/>
              <a:t>Capital transactions are discouraged by making them more costly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altLang="cs-CZ" sz="2200" dirty="0"/>
              <a:t>Examples: non-interest-bearing deposits, discriminatory taxation, dual exchange rates for current and capital transactions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839E9-41CA-4080-86B5-5EC04E9B22B9}" type="slidenum">
              <a:rPr lang="cs-CZ" altLang="en-US"/>
              <a:pPr>
                <a:defRPr/>
              </a:pPr>
              <a:t>6</a:t>
            </a:fld>
            <a:endParaRPr lang="cs-CZ" altLang="en-US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5245"/>
          </a:xfrm>
        </p:spPr>
        <p:txBody>
          <a:bodyPr/>
          <a:lstStyle/>
          <a:p>
            <a:pPr eaLnBrk="1" hangingPunct="1"/>
            <a:r>
              <a:rPr lang="en-GB" altLang="cs-CZ" dirty="0"/>
              <a:t>Classification of capital controls</a:t>
            </a:r>
            <a:r>
              <a:rPr lang="cs-CZ" altLang="cs-CZ" dirty="0"/>
              <a:t> (2)</a:t>
            </a:r>
            <a:endParaRPr lang="en-GB" altLang="cs-CZ" b="1" dirty="0">
              <a:solidFill>
                <a:srgbClr val="FF0000"/>
              </a:solidFill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38" y="1067469"/>
            <a:ext cx="8229600" cy="5244379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400" dirty="0"/>
              <a:t>Long-term vs. short-term capital flows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Traditional view about the difference between “safe capital“ (FDI) and “hot money“ (portfolio investment)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Caveats: advanced techniques of financial management, interdependences between short-term and long-term financial operations, artificial dividing lines between safe and hot money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Numerous examples of sudden stops: „In crisis all money is hot“  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400" dirty="0"/>
              <a:t>Inflow vs. outflow of capital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Inclination to benevolent treatment of capital inflows while raising barriers to capital outflows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Objectives: preserving savings for domestic use, protection of balance of payment against hot money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Dutch disease: troubles arising from excessive capital inflows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Easier outflows stimulate inflows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400" dirty="0"/>
              <a:t>Residents vs. non-residents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Practice of imposing stricter controls on residents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altLang="cs-CZ" sz="2000" dirty="0"/>
              <a:t>Objectives: keeping control over domestic assets, protection of strategic industries, national safety and self-sufficiency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44305-9367-43D6-BB6F-FE9DFF13EF91}" type="slidenum">
              <a:rPr lang="cs-CZ" altLang="en-US"/>
              <a:pPr>
                <a:defRPr/>
              </a:pPr>
              <a:t>7</a:t>
            </a:fld>
            <a:endParaRPr lang="cs-CZ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8825"/>
          </a:xfrm>
        </p:spPr>
        <p:txBody>
          <a:bodyPr/>
          <a:lstStyle/>
          <a:p>
            <a:pPr eaLnBrk="1" hangingPunct="1"/>
            <a:r>
              <a:rPr lang="en-GB" altLang="cs-CZ" dirty="0"/>
              <a:t>Pressures to deregulate capital controls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9912"/>
            <a:ext cx="8229600" cy="542904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General tendency towards deregulation of national financial markets by 1980s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Technical innovations in telecommunications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Lower information and transaction costs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Increased speed of capital movement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Innovations in financial instruments and emergence of financial conglomerates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Complex nature of regulation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Competitive pressure from unregulated off-shore markets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Declining efficiency of capital restrictions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Simpler evasion of controls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Bureaucratic intrusion into business decisions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High cost of enforcing effective regulation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Measuring efficiency of capital controls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Interest rate differentials between domestic and offshore financial markets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Comparison of capital flows between liberalized and non-liberalized economies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28106-722A-4D1A-9BD0-144598A023C3}" type="slidenum">
              <a:rPr lang="cs-CZ" altLang="en-US"/>
              <a:pPr>
                <a:defRPr/>
              </a:pPr>
              <a:t>8</a:t>
            </a:fld>
            <a:endParaRPr lang="cs-CZ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7712"/>
          </a:xfrm>
        </p:spPr>
        <p:txBody>
          <a:bodyPr/>
          <a:lstStyle/>
          <a:p>
            <a:pPr eaLnBrk="1" hangingPunct="1"/>
            <a:r>
              <a:rPr lang="en-GB" altLang="cs-CZ" dirty="0"/>
              <a:t>Liberalization of capital flows in EU</a:t>
            </a:r>
            <a:endParaRPr lang="en-GB" altLang="cs-CZ" b="1" dirty="0">
              <a:solidFill>
                <a:srgbClr val="FF0000"/>
              </a:solidFill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28682"/>
            <a:ext cx="8229600" cy="53324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Rome Treaty (1958)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Principle of free movement of capital 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Ban on national discrimination (equal treatment on national basis)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Right to impose controls in case of balance of payments difficulties (securing autonomous monetary policy and exchange rate stability)</a:t>
            </a:r>
            <a:r>
              <a:rPr lang="en-GB" altLang="cs-CZ" sz="1700" dirty="0"/>
              <a:t>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Directives 1960 – 1962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Fully free (linked to free movement of goods and employees): foreign direct investment, short-term trade credits, repatriation of wages and investment, purchase of real estate, purchase of quoted stock, etc.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Partly free: issuance and placement of shares on national exchanges, non-resident holdings of shares by foreigners, long-term trade credits, etc. 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No commitment to liberalise: opening bank accounts, purchases of government bonds, etc. 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Two-speed liberalization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Fast track: Belgium, Germany, Netherlands, UK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Slow track: France, Italy, Spain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2000" dirty="0"/>
              <a:t>Directive 1988 (in tandem with Single European Act)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Complete elimination of capital controls between MS and with third countries by the end of 1992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altLang="cs-CZ" sz="1800" dirty="0"/>
              <a:t>Safeguard clause: possibility to reintroduce certain controls in case of threat to the monetary and exchange rate stability (for maximum of six months and with Commission‘s approval)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79BBEC6-F3BC-461C-9C02-B5CD9A4DC72B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9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39224"/>
          </a:xfrm>
        </p:spPr>
        <p:txBody>
          <a:bodyPr/>
          <a:lstStyle/>
          <a:p>
            <a:pPr eaLnBrk="1" hangingPunct="1"/>
            <a:r>
              <a:rPr lang="en-GB" altLang="cs-CZ" dirty="0"/>
              <a:t>Reimposition of controls during crisis period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45452"/>
            <a:ext cx="8229600" cy="5200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400" dirty="0"/>
              <a:t>Iceland introduced some controls in October 2008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Defence against disruptive capital outflows and excessive exchange rate depreciation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Areas of controls: repatriation of profits and investments, outward foreign investment, purchases of foreign currency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Capital controls remained in force after 5 years since their adoption 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400" dirty="0"/>
              <a:t>Capital controls in Cyprus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Maximum cash withdrawal of 300 € per day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Maximum payments by a Cypriot credit or debit card abroad of 5,000 € per month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Maximum transfers of cash abroad totalling 1,000 €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Maximum non-cash transfers abroad by an individual totalling 5,000 € per month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cs-CZ" sz="2000" dirty="0"/>
              <a:t>Maximum non-cash transfers by a company to abroad of 5,000 € daily; higher transfers must be approved by the central bank</a:t>
            </a:r>
          </a:p>
          <a:p>
            <a:pPr marL="344487" lvl="1" indent="0" eaLnBrk="1" hangingPunct="1">
              <a:lnSpc>
                <a:spcPct val="90000"/>
              </a:lnSpc>
              <a:spcBef>
                <a:spcPts val="300"/>
              </a:spcBef>
              <a:buNone/>
            </a:pPr>
            <a:r>
              <a:rPr lang="en-GB" altLang="cs-CZ" sz="1600" dirty="0"/>
              <a:t>Source: EU News Monthly Journal, April 2013 </a:t>
            </a:r>
          </a:p>
          <a:p>
            <a:pPr marL="344487" lvl="1" indent="0" eaLnBrk="1" hangingPunct="1">
              <a:lnSpc>
                <a:spcPct val="90000"/>
              </a:lnSpc>
              <a:spcBef>
                <a:spcPts val="300"/>
              </a:spcBef>
              <a:buNone/>
            </a:pPr>
            <a:endParaRPr lang="en-GB" altLang="cs-CZ" sz="24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544&quot;&gt;&lt;object type=&quot;3&quot; unique_id=&quot;10545&quot;&gt;&lt;property id=&quot;20148&quot; value=&quot;5&quot;/&gt;&lt;property id=&quot;20300&quot; value=&quot;Slide 1 - &amp;quot;Liberalization of Capital Flows and Services&amp;quot;&quot;/&gt;&lt;property id=&quot;20307&quot; value=&quot;256&quot;/&gt;&lt;/object&gt;&lt;object type=&quot;3&quot; unique_id=&quot;10546&quot;&gt;&lt;property id=&quot;20148&quot; value=&quot;5&quot;/&gt;&lt;property id=&quot;20300&quot; value=&quot;Slide 2 - &amp;quot;Terminological notes&amp;quot;&quot;/&gt;&lt;property id=&quot;20307&quot; value=&quot;297&quot;/&gt;&lt;/object&gt;&lt;object type=&quot;3&quot; unique_id=&quot;10547&quot;&gt;&lt;property id=&quot;20148&quot; value=&quot;5&quot;/&gt;&lt;property id=&quot;20300&quot; value=&quot;Slide 3 - &amp;quot;Division of income between labour and capital&amp;quot;&quot;/&gt;&lt;property id=&quot;20307&quot; value=&quot;292&quot;/&gt;&lt;/object&gt;&lt;object type=&quot;3&quot; unique_id=&quot;10548&quot;&gt;&lt;property id=&quot;20148&quot; value=&quot;5&quot;/&gt;&lt;property id=&quot;20300&quot; value=&quot;Slide 4 - &amp;quot;Effects of capital market integration&amp;quot;&quot;/&gt;&lt;property id=&quot;20307&quot; value=&quot;293&quot;/&gt;&lt;/object&gt;&lt;object type=&quot;3&quot; unique_id=&quot;10549&quot;&gt;&lt;property id=&quot;20148&quot; value=&quot;5&quot;/&gt;&lt;property id=&quot;20300&quot; value=&quot;Slide 5 - &amp;quot;Classification of capital controls&amp;quot;&quot;/&gt;&lt;property id=&quot;20307&quot; value=&quot;303&quot;/&gt;&lt;/object&gt;&lt;object type=&quot;3&quot; unique_id=&quot;10550&quot;&gt;&lt;property id=&quot;20148&quot; value=&quot;5&quot;/&gt;&lt;property id=&quot;20300&quot; value=&quot;Slide 6 - &amp;quot;Justifications of capital controls&amp;quot;&quot;/&gt;&lt;property id=&quot;20307&quot; value=&quot;291&quot;/&gt;&lt;/object&gt;&lt;object type=&quot;3&quot; unique_id=&quot;10551&quot;&gt;&lt;property id=&quot;20148&quot; value=&quot;5&quot;/&gt;&lt;property id=&quot;20300&quot; value=&quot;Slide 7 - &amp;quot;Pressures to deregulate&amp;quot;&quot;/&gt;&lt;property id=&quot;20307&quot; value=&quot;304&quot;/&gt;&lt;/object&gt;&lt;object type=&quot;3&quot; unique_id=&quot;10552&quot;&gt;&lt;property id=&quot;20148&quot; value=&quot;5&quot;/&gt;&lt;property id=&quot;20300&quot; value=&quot;Slide 8 - &amp;quot;Liberalization of capital flows in EU&amp;quot;&quot;/&gt;&lt;property id=&quot;20307&quot; value=&quot;294&quot;/&gt;&lt;/object&gt;&lt;object type=&quot;3&quot; unique_id=&quot;10553&quot;&gt;&lt;property id=&quot;20148&quot; value=&quot;5&quot;/&gt;&lt;property id=&quot;20300&quot; value=&quot;Slide 9 - &amp;quot;Reimposition of controls during crisis period&amp;quot;&quot;/&gt;&lt;property id=&quot;20307&quot; value=&quot;314&quot;/&gt;&lt;/object&gt;&lt;object type=&quot;3&quot; unique_id=&quot;10554&quot;&gt;&lt;property id=&quot;20148&quot; value=&quot;5&quot;/&gt;&lt;property id=&quot;20300&quot; value=&quot;Slide 10 - &amp;quot;Characteristics of service sector&amp;quot;&quot;/&gt;&lt;property id=&quot;20307&quot; value=&quot;321&quot;/&gt;&lt;/object&gt;&lt;object type=&quot;3&quot; unique_id=&quot;10555&quot;&gt;&lt;property id=&quot;20148&quot; value=&quot;5&quot;/&gt;&lt;property id=&quot;20300&quot; value=&quot;Slide 11 - &amp;quot;Reasons to regulate services&amp;quot;&quot;/&gt;&lt;property id=&quot;20307&quot; value=&quot;323&quot;/&gt;&lt;/object&gt;&lt;object type=&quot;3&quot; unique_id=&quot;10556&quot;&gt;&lt;property id=&quot;20148&quot; value=&quot;5&quot;/&gt;&lt;property id=&quot;20300&quot; value=&quot;Slide 12 - &amp;quot;Attributes of free movement of services&amp;quot;&quot;/&gt;&lt;property id=&quot;20307&quot; value=&quot;310&quot;/&gt;&lt;/object&gt;&lt;object type=&quot;3&quot; unique_id=&quot;10557&quot;&gt;&lt;property id=&quot;20148&quot; value=&quot;5&quot;/&gt;&lt;property id=&quot;20300&quot; value=&quot;Slide 13 - &amp;quot;Service Directive&amp;quot;&quot;/&gt;&lt;property id=&quot;20307&quot; value=&quot;311&quot;/&gt;&lt;/object&gt;&lt;object type=&quot;3&quot; unique_id=&quot;10558&quot;&gt;&lt;property id=&quot;20148&quot; value=&quot;5&quot;/&gt;&lt;property id=&quot;20300&quot; value=&quot;Slide 14 - &amp;quot;Liberalisation of banking industry&amp;quot;&quot;/&gt;&lt;property id=&quot;20307&quot; value=&quot;313&quot;/&gt;&lt;/object&gt;&lt;object type=&quot;3&quot; unique_id=&quot;10559&quot;&gt;&lt;property id=&quot;20148&quot; value=&quot;5&quot;/&gt;&lt;property id=&quot;20300&quot; value=&quot;Slide 15 - &amp;quot;Financial trilemma&amp;quot;&quot;/&gt;&lt;property id=&quot;20307&quot; value=&quot;322&quot;/&gt;&lt;/object&gt;&lt;object type=&quot;3&quot; unique_id=&quot;10560&quot;&gt;&lt;property id=&quot;20148&quot; value=&quot;5&quot;/&gt;&lt;property id=&quot;20300&quot; value=&quot;Slide 16 - &amp;quot;Four pillars of banking union&amp;quot;&quot;/&gt;&lt;property id=&quot;20307&quot; value=&quot;320&quot;/&gt;&lt;/object&gt;&lt;/object&gt;&lt;object type=&quot;8&quot; unique_id=&quot;10578&quot;&gt;&lt;/object&gt;&lt;/object&gt;&lt;/database&gt;"/>
  <p:tag name="MMPROD_NEXTUNIQUEID" val="10011"/>
  <p:tag name="SECTOMILLISECCONVERTED" val="1"/>
</p:tagLst>
</file>

<file path=ppt/theme/theme1.xml><?xml version="1.0" encoding="utf-8"?>
<a:theme xmlns:a="http://schemas.openxmlformats.org/drawingml/2006/main" name="Hrany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Hrany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54</TotalTime>
  <Words>2242</Words>
  <Application>Microsoft Office PowerPoint</Application>
  <PresentationFormat>Předvádění na obrazovce (4:3)</PresentationFormat>
  <Paragraphs>250</Paragraphs>
  <Slides>16</Slides>
  <Notes>16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Garamond</vt:lpstr>
      <vt:lpstr>Wingdings</vt:lpstr>
      <vt:lpstr>Hrany</vt:lpstr>
      <vt:lpstr>Rovnice</vt:lpstr>
      <vt:lpstr>Liberalization of Capital Flows and Services</vt:lpstr>
      <vt:lpstr>Terminological notes</vt:lpstr>
      <vt:lpstr>Division of income between labour and capital</vt:lpstr>
      <vt:lpstr>Effects of capital market integration</vt:lpstr>
      <vt:lpstr>Classification of capital controls (1)</vt:lpstr>
      <vt:lpstr>Classification of capital controls (2)</vt:lpstr>
      <vt:lpstr>Pressures to deregulate capital controls</vt:lpstr>
      <vt:lpstr>Liberalization of capital flows in EU</vt:lpstr>
      <vt:lpstr>Reimposition of controls during crisis period</vt:lpstr>
      <vt:lpstr>Characteristics of service sector</vt:lpstr>
      <vt:lpstr>Reasons to regulate services</vt:lpstr>
      <vt:lpstr>Attributes of free movement of services</vt:lpstr>
      <vt:lpstr>Service Directive</vt:lpstr>
      <vt:lpstr>Liberalisation of banking industry</vt:lpstr>
      <vt:lpstr>Financial trilemma</vt:lpstr>
      <vt:lpstr>Four pillars of banking union</vt:lpstr>
    </vt:vector>
  </TitlesOfParts>
  <Company>Bašteckého 2556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Etapy měnové integrace</dc:title>
  <dc:creator>Oldřich Dědek</dc:creator>
  <cp:lastModifiedBy>Oldrich DEDEK</cp:lastModifiedBy>
  <cp:revision>186</cp:revision>
  <dcterms:created xsi:type="dcterms:W3CDTF">2005-10-08T06:13:51Z</dcterms:created>
  <dcterms:modified xsi:type="dcterms:W3CDTF">2016-11-03T19:57:25Z</dcterms:modified>
</cp:coreProperties>
</file>