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6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8" r:id="rId3"/>
    <p:sldId id="259" r:id="rId4"/>
    <p:sldId id="260" r:id="rId5"/>
    <p:sldId id="261" r:id="rId6"/>
    <p:sldId id="270" r:id="rId7"/>
    <p:sldId id="267" r:id="rId8"/>
    <p:sldId id="262" r:id="rId9"/>
    <p:sldId id="263" r:id="rId10"/>
    <p:sldId id="264" r:id="rId11"/>
    <p:sldId id="265" r:id="rId12"/>
    <p:sldId id="266" r:id="rId13"/>
    <p:sldId id="268" r:id="rId14"/>
    <p:sldId id="323" r:id="rId15"/>
    <p:sldId id="324" r:id="rId16"/>
    <p:sldId id="315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8" r:id="rId30"/>
    <p:sldId id="299" r:id="rId31"/>
    <p:sldId id="304" r:id="rId32"/>
    <p:sldId id="300" r:id="rId33"/>
    <p:sldId id="303" r:id="rId34"/>
    <p:sldId id="305" r:id="rId35"/>
    <p:sldId id="306" r:id="rId36"/>
    <p:sldId id="316" r:id="rId37"/>
    <p:sldId id="307" r:id="rId38"/>
    <p:sldId id="308" r:id="rId39"/>
    <p:sldId id="309" r:id="rId40"/>
    <p:sldId id="318" r:id="rId41"/>
    <p:sldId id="310" r:id="rId42"/>
    <p:sldId id="312" r:id="rId43"/>
    <p:sldId id="313" r:id="rId44"/>
    <p:sldId id="325" r:id="rId45"/>
    <p:sldId id="326" r:id="rId46"/>
    <p:sldId id="319" r:id="rId47"/>
    <p:sldId id="320" r:id="rId48"/>
    <p:sldId id="322" r:id="rId49"/>
    <p:sldId id="314" r:id="rId50"/>
  </p:sldIdLst>
  <p:sldSz cx="9144000" cy="6858000" type="screen4x3"/>
  <p:notesSz cx="6873875" cy="9713913"/>
  <p:custDataLst>
    <p:tags r:id="rId53"/>
  </p:custDataLst>
  <p:defaultTextStyle>
    <a:defPPr>
      <a:defRPr lang="cs-CZ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59">
          <p15:clr>
            <a:srgbClr val="A4A3A4"/>
          </p15:clr>
        </p15:guide>
        <p15:guide id="2" pos="21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9029" autoAdjust="0"/>
  </p:normalViewPr>
  <p:slideViewPr>
    <p:cSldViewPr>
      <p:cViewPr varScale="1">
        <p:scale>
          <a:sx n="141" d="100"/>
          <a:sy n="141" d="100"/>
        </p:scale>
        <p:origin x="228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56"/>
    </p:cViewPr>
  </p:sorterViewPr>
  <p:notesViewPr>
    <p:cSldViewPr>
      <p:cViewPr varScale="1">
        <p:scale>
          <a:sx n="50" d="100"/>
          <a:sy n="50" d="100"/>
        </p:scale>
        <p:origin x="-1938" y="-102"/>
      </p:cViewPr>
      <p:guideLst>
        <p:guide orient="horz" pos="3059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FBCA4C72-4B8A-43B2-B8A7-85406DA3D5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71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2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2383A43C-E585-4CA8-82D1-F4806A763A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369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092C27-FA53-4D25-A713-C6052E76B1C4}" type="slidenum">
              <a:rPr lang="cs-CZ" sz="1200" smtClean="0"/>
              <a:pPr eaLnBrk="1" hangingPunct="1"/>
              <a:t>1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09B8B5-F1AA-4E87-B5CD-CE733C3AD31B}" type="slidenum">
              <a:rPr lang="cs-CZ" sz="1200" smtClean="0"/>
              <a:pPr eaLnBrk="1" hangingPunct="1"/>
              <a:t>10</a:t>
            </a:fld>
            <a:endParaRPr lang="cs-CZ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C84479-7FE2-4662-B582-B71A50FA17FE}" type="slidenum">
              <a:rPr lang="cs-CZ" sz="1200" smtClean="0"/>
              <a:pPr eaLnBrk="1" hangingPunct="1"/>
              <a:t>11</a:t>
            </a:fld>
            <a:endParaRPr lang="cs-CZ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A307A2-2A24-4CE3-B23A-EA93CF03E66D}" type="slidenum">
              <a:rPr lang="cs-CZ" sz="1200" smtClean="0"/>
              <a:pPr eaLnBrk="1" hangingPunct="1"/>
              <a:t>12</a:t>
            </a:fld>
            <a:endParaRPr lang="cs-CZ" sz="120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3D44C5-07C3-436A-8884-2E4B3357704B}" type="slidenum">
              <a:rPr lang="cs-CZ" sz="1200" smtClean="0"/>
              <a:pPr eaLnBrk="1" hangingPunct="1"/>
              <a:t>13</a:t>
            </a:fld>
            <a:endParaRPr lang="cs-CZ" sz="120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13A979-9770-4D70-94C2-C7177F141B64}" type="slidenum">
              <a:rPr lang="cs-CZ" altLang="cs-CZ" sz="1200" smtClean="0"/>
              <a:pPr eaLnBrk="1" hangingPunct="1"/>
              <a:t>14</a:t>
            </a:fld>
            <a:endParaRPr lang="cs-CZ" altLang="cs-CZ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21906-FCED-4992-B9FF-316E69E06BDE}" type="slidenum">
              <a:rPr lang="cs-CZ" altLang="cs-CZ" sz="1200" smtClean="0"/>
              <a:pPr eaLnBrk="1" hangingPunct="1"/>
              <a:t>15</a:t>
            </a:fld>
            <a:endParaRPr lang="cs-CZ" altLang="cs-CZ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28D82C8-6A88-404F-B939-3B14120EEFB1}" type="slidenum">
              <a:rPr lang="cs-CZ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cs-CZ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18467F-D198-4661-80A3-4E15A17D80EE}" type="slidenum">
              <a:rPr lang="cs-CZ" sz="1200" smtClean="0"/>
              <a:pPr eaLnBrk="1" hangingPunct="1"/>
              <a:t>17</a:t>
            </a:fld>
            <a:endParaRPr lang="cs-CZ" sz="120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5F51C1-C882-47B6-B4E4-7479FEC8C5AB}" type="slidenum">
              <a:rPr lang="cs-CZ" sz="1200" smtClean="0"/>
              <a:pPr eaLnBrk="1" hangingPunct="1"/>
              <a:t>18</a:t>
            </a:fld>
            <a:endParaRPr lang="cs-CZ" sz="120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F96200-BA38-4AC8-8BE6-33220776DE72}" type="slidenum">
              <a:rPr lang="cs-CZ" sz="1200" smtClean="0"/>
              <a:pPr eaLnBrk="1" hangingPunct="1"/>
              <a:t>19</a:t>
            </a:fld>
            <a:endParaRPr lang="cs-CZ" sz="120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F9707E-1618-49F9-89F7-4CFE60A8F3E0}" type="slidenum">
              <a:rPr lang="cs-CZ" sz="1200" smtClean="0"/>
              <a:pPr eaLnBrk="1" hangingPunct="1"/>
              <a:t>2</a:t>
            </a:fld>
            <a:endParaRPr lang="cs-CZ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7EC914-BE36-4675-B1BC-0F711089FC22}" type="slidenum">
              <a:rPr lang="cs-CZ" sz="1200" smtClean="0"/>
              <a:pPr eaLnBrk="1" hangingPunct="1"/>
              <a:t>20</a:t>
            </a:fld>
            <a:endParaRPr lang="cs-CZ" sz="120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cs-CZ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6DE96C-36F6-4A37-AFBE-BF52B389EBDF}" type="slidenum">
              <a:rPr lang="cs-CZ" sz="1200" smtClean="0"/>
              <a:pPr eaLnBrk="1" hangingPunct="1"/>
              <a:t>21</a:t>
            </a:fld>
            <a:endParaRPr lang="cs-CZ" sz="120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cs-CZ" u="sng" dirty="0"/>
              <a:t>Oscilace v tunelu: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/>
              <a:t>V levém bodě je DEM vůči USD slabší o 2</a:t>
            </a:r>
            <a:r>
              <a:rPr lang="en-US" dirty="0">
                <a:cs typeface="Arial" charset="0"/>
              </a:rPr>
              <a:t>¼</a:t>
            </a:r>
            <a:r>
              <a:rPr lang="cs-CZ" dirty="0">
                <a:cs typeface="Arial" charset="0"/>
              </a:rPr>
              <a:t> % a FRN je vůči USD silnější o </a:t>
            </a:r>
            <a:r>
              <a:rPr lang="cs-CZ" dirty="0"/>
              <a:t>2</a:t>
            </a:r>
            <a:r>
              <a:rPr lang="en-US" dirty="0">
                <a:cs typeface="Arial" charset="0"/>
              </a:rPr>
              <a:t>¼</a:t>
            </a:r>
            <a:r>
              <a:rPr lang="cs-CZ" dirty="0">
                <a:cs typeface="Arial" charset="0"/>
              </a:rPr>
              <a:t> %, tedy DEM je vůči FRF slabší o 4</a:t>
            </a:r>
            <a:r>
              <a:rPr lang="en-US" dirty="0">
                <a:cs typeface="Arial" charset="0"/>
              </a:rPr>
              <a:t>½</a:t>
            </a:r>
            <a:r>
              <a:rPr lang="cs-CZ" dirty="0">
                <a:cs typeface="Arial" charset="0"/>
              </a:rPr>
              <a:t> % </a:t>
            </a:r>
          </a:p>
          <a:p>
            <a:pPr marL="1143000" lvl="2" indent="-228600" eaLnBrk="1" hangingPunct="1"/>
            <a:r>
              <a:rPr lang="cs-CZ" dirty="0">
                <a:cs typeface="Arial" charset="0"/>
              </a:rPr>
              <a:t>DEM/USD = d.(1+0,0225), FRF/USD = f.(1-0,0225) </a:t>
            </a:r>
            <a:r>
              <a:rPr lang="cs-CZ" dirty="0">
                <a:cs typeface="Arial" charset="0"/>
                <a:sym typeface="Wingdings" pitchFamily="2" charset="2"/>
              </a:rPr>
              <a:t> DEM/FRF = (d/f).(1+0,0225)/(1-0,0225) = (d/f).(1+0,045)       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>
                <a:cs typeface="Arial" charset="0"/>
              </a:rPr>
              <a:t>V pravém bodě je ze stejných důvodů FRF vůči DEM slabší o 4</a:t>
            </a:r>
            <a:r>
              <a:rPr lang="en-US" dirty="0">
                <a:cs typeface="Arial" charset="0"/>
              </a:rPr>
              <a:t>½</a:t>
            </a:r>
            <a:r>
              <a:rPr lang="cs-CZ" dirty="0">
                <a:cs typeface="Arial" charset="0"/>
              </a:rPr>
              <a:t> %.</a:t>
            </a:r>
          </a:p>
          <a:p>
            <a:pPr marL="1143000" lvl="2" indent="-228600" eaLnBrk="1" hangingPunct="1"/>
            <a:r>
              <a:rPr lang="cs-CZ" dirty="0">
                <a:cs typeface="Arial" charset="0"/>
              </a:rPr>
              <a:t>DEM/USD = d.(1-0,0225), FRF/USD = f.(1+0,0225) </a:t>
            </a:r>
            <a:r>
              <a:rPr lang="cs-CZ" dirty="0">
                <a:cs typeface="Arial" charset="0"/>
                <a:sym typeface="Wingdings" pitchFamily="2" charset="2"/>
              </a:rPr>
              <a:t> DEM/FRF = (d/f).(1-0,0225)/(1+0,0225) = (d/f).(1-0,045)</a:t>
            </a:r>
            <a:endParaRPr lang="cs-CZ" dirty="0">
              <a:cs typeface="Arial" charset="0"/>
            </a:endParaRPr>
          </a:p>
          <a:p>
            <a:pPr marL="228600" indent="-228600" eaLnBrk="1" hangingPunct="1">
              <a:buFontTx/>
              <a:buChar char="•"/>
            </a:pPr>
            <a:r>
              <a:rPr lang="cs-CZ" dirty="0">
                <a:cs typeface="Arial" charset="0"/>
              </a:rPr>
              <a:t>Při přechodu z levého do pravého bodu tak FRF vůči DEM oslabil celkem o 9 %.</a:t>
            </a:r>
          </a:p>
          <a:p>
            <a:pPr marL="1143000" lvl="2" indent="-228600" eaLnBrk="1" hangingPunct="1"/>
            <a:r>
              <a:rPr lang="en-US" dirty="0">
                <a:cs typeface="Arial" charset="0"/>
              </a:rPr>
              <a:t>[</a:t>
            </a:r>
            <a:r>
              <a:rPr lang="cs-CZ" dirty="0">
                <a:cs typeface="Arial" charset="0"/>
                <a:sym typeface="Wingdings" pitchFamily="2" charset="2"/>
              </a:rPr>
              <a:t>(d/f).(1+0,045)</a:t>
            </a:r>
            <a:r>
              <a:rPr lang="en-US" dirty="0">
                <a:cs typeface="Arial" charset="0"/>
                <a:sym typeface="Wingdings" pitchFamily="2" charset="2"/>
              </a:rPr>
              <a:t>]:[</a:t>
            </a:r>
            <a:r>
              <a:rPr lang="cs-CZ" dirty="0">
                <a:cs typeface="Arial" charset="0"/>
                <a:sym typeface="Wingdings" pitchFamily="2" charset="2"/>
              </a:rPr>
              <a:t>(d/f).(1-0,045)</a:t>
            </a:r>
            <a:r>
              <a:rPr lang="en-US" dirty="0">
                <a:cs typeface="Arial" charset="0"/>
                <a:sym typeface="Wingdings" pitchFamily="2" charset="2"/>
              </a:rPr>
              <a:t>]</a:t>
            </a:r>
            <a:r>
              <a:rPr lang="cs-CZ" dirty="0">
                <a:cs typeface="Arial" charset="0"/>
                <a:sym typeface="Wingdings" pitchFamily="2" charset="2"/>
              </a:rPr>
              <a:t> = 1+0,09</a:t>
            </a:r>
            <a:endParaRPr lang="cs-CZ" dirty="0">
              <a:cs typeface="Arial" charset="0"/>
            </a:endParaRPr>
          </a:p>
          <a:p>
            <a:pPr marL="228600" indent="-228600" eaLnBrk="1" hangingPunct="1">
              <a:buFontTx/>
              <a:buChar char="•"/>
            </a:pPr>
            <a:r>
              <a:rPr lang="cs-CZ" dirty="0">
                <a:cs typeface="Arial" charset="0"/>
              </a:rPr>
              <a:t>Použita aproximace (1+a):</a:t>
            </a:r>
            <a:r>
              <a:rPr lang="cs-CZ" dirty="0">
                <a:cs typeface="Arial" charset="0"/>
                <a:sym typeface="Wingdings" pitchFamily="2" charset="2"/>
              </a:rPr>
              <a:t>(1+b) = 1+(a-b)</a:t>
            </a:r>
            <a:endParaRPr lang="cs-CZ" dirty="0">
              <a:cs typeface="Arial" charset="0"/>
            </a:endParaRPr>
          </a:p>
          <a:p>
            <a:pPr marL="228600" indent="-228600" eaLnBrk="1" hangingPunct="1">
              <a:buFontTx/>
              <a:buChar char="•"/>
            </a:pPr>
            <a:r>
              <a:rPr lang="cs-CZ" dirty="0">
                <a:cs typeface="Arial" charset="0"/>
              </a:rPr>
              <a:t>Tunel jako výsledek </a:t>
            </a:r>
            <a:r>
              <a:rPr lang="cs-CZ" dirty="0" err="1">
                <a:cs typeface="Arial" charset="0"/>
              </a:rPr>
              <a:t>Smithsonianské</a:t>
            </a:r>
            <a:r>
              <a:rPr lang="cs-CZ" dirty="0">
                <a:cs typeface="Arial" charset="0"/>
              </a:rPr>
              <a:t> dohody (prosinec 1971)</a:t>
            </a:r>
          </a:p>
          <a:p>
            <a:pPr marL="228600" indent="-228600" eaLnBrk="1" hangingPunct="1"/>
            <a:r>
              <a:rPr lang="cs-CZ" u="sng" dirty="0">
                <a:cs typeface="Arial" charset="0"/>
              </a:rPr>
              <a:t>Oscilace hada v tunelu: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/>
              <a:t>V levém bodě je DEM vůči FRF slabší o 2</a:t>
            </a:r>
            <a:r>
              <a:rPr lang="en-US" dirty="0">
                <a:cs typeface="Arial" charset="0"/>
              </a:rPr>
              <a:t>¼</a:t>
            </a:r>
            <a:r>
              <a:rPr lang="cs-CZ" dirty="0">
                <a:cs typeface="Arial" charset="0"/>
              </a:rPr>
              <a:t> % a v pravém bodě je DEM vůči FRF silnější o </a:t>
            </a:r>
            <a:r>
              <a:rPr lang="cs-CZ" dirty="0"/>
              <a:t>2</a:t>
            </a:r>
            <a:r>
              <a:rPr lang="en-US" dirty="0">
                <a:cs typeface="Arial" charset="0"/>
              </a:rPr>
              <a:t>¼</a:t>
            </a:r>
            <a:r>
              <a:rPr lang="cs-CZ" dirty="0">
                <a:cs typeface="Arial" charset="0"/>
              </a:rPr>
              <a:t> %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>
                <a:cs typeface="Arial" charset="0"/>
              </a:rPr>
              <a:t>Při přechodu z levého do pravého bodu tak FRF vůči DEM oslabil celkem o 4</a:t>
            </a:r>
            <a:r>
              <a:rPr lang="en-US" dirty="0">
                <a:cs typeface="Arial" charset="0"/>
              </a:rPr>
              <a:t>½</a:t>
            </a:r>
            <a:r>
              <a:rPr lang="cs-CZ" dirty="0">
                <a:cs typeface="Arial" charset="0"/>
              </a:rPr>
              <a:t> %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95079D-032A-4305-BD6E-05DA0661B8A0}" type="slidenum">
              <a:rPr lang="cs-CZ" sz="1200" smtClean="0"/>
              <a:pPr eaLnBrk="1" hangingPunct="1"/>
              <a:t>22</a:t>
            </a:fld>
            <a:endParaRPr lang="cs-CZ" sz="120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01E786-F12A-4A03-8D65-DCCD75195FD3}" type="slidenum">
              <a:rPr lang="cs-CZ" sz="1200" smtClean="0"/>
              <a:pPr eaLnBrk="1" hangingPunct="1"/>
              <a:t>23</a:t>
            </a:fld>
            <a:endParaRPr lang="cs-CZ" sz="12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Char char="•"/>
            </a:pPr>
            <a:endParaRPr lang="cs-CZ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C3B9FB-A619-4D73-BD96-312217B23A33}" type="slidenum">
              <a:rPr lang="cs-CZ" sz="1200" smtClean="0"/>
              <a:pPr eaLnBrk="1" hangingPunct="1"/>
              <a:t>24</a:t>
            </a:fld>
            <a:endParaRPr lang="cs-CZ" sz="12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2EEFF1-68C2-4B5B-BD6A-47BD8F9F66C6}" type="slidenum">
              <a:rPr lang="cs-CZ" sz="1200" smtClean="0"/>
              <a:pPr eaLnBrk="1" hangingPunct="1"/>
              <a:t>25</a:t>
            </a:fld>
            <a:endParaRPr lang="cs-CZ" sz="120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ADDC0F-0178-4278-A5D8-6820804F6BF4}" type="slidenum">
              <a:rPr lang="cs-CZ" sz="1200" smtClean="0"/>
              <a:pPr eaLnBrk="1" hangingPunct="1"/>
              <a:t>26</a:t>
            </a:fld>
            <a:endParaRPr lang="cs-CZ" sz="120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noProof="0" dirty="0"/>
              <a:t>Central parity: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/>
              <a:t>DEM/FRF  = (DEM/ECU)</a:t>
            </a:r>
            <a:r>
              <a:rPr lang="en-GB" noProof="0" dirty="0">
                <a:sym typeface="Wingdings" pitchFamily="2" charset="2"/>
              </a:rPr>
              <a:t>:(FRF/ECU)</a:t>
            </a:r>
            <a:r>
              <a:rPr lang="cs-CZ" noProof="0" dirty="0">
                <a:sym typeface="Wingdings" pitchFamily="2" charset="2"/>
              </a:rPr>
              <a:t>; DEM/ECU = </a:t>
            </a:r>
            <a:r>
              <a:rPr lang="cs-CZ" noProof="0" dirty="0" err="1">
                <a:sym typeface="Wingdings" pitchFamily="2" charset="2"/>
              </a:rPr>
              <a:t>n</a:t>
            </a:r>
            <a:r>
              <a:rPr lang="cs-CZ" baseline="-25000" noProof="0" dirty="0" err="1">
                <a:sym typeface="Wingdings" pitchFamily="2" charset="2"/>
              </a:rPr>
              <a:t>BEF</a:t>
            </a:r>
            <a:r>
              <a:rPr lang="cs-CZ" baseline="0" noProof="0" dirty="0">
                <a:sym typeface="Wingdings" pitchFamily="2" charset="2"/>
              </a:rPr>
              <a:t>× (BEF/ECU) + … + </a:t>
            </a:r>
            <a:r>
              <a:rPr lang="cs-CZ" noProof="0" dirty="0" err="1">
                <a:sym typeface="Wingdings" pitchFamily="2" charset="2"/>
              </a:rPr>
              <a:t>n</a:t>
            </a:r>
            <a:r>
              <a:rPr lang="cs-CZ" baseline="-25000" noProof="0" dirty="0" err="1">
                <a:sym typeface="Wingdings" pitchFamily="2" charset="2"/>
              </a:rPr>
              <a:t>PTE</a:t>
            </a:r>
            <a:r>
              <a:rPr lang="cs-CZ" baseline="0" noProof="0" dirty="0">
                <a:sym typeface="Wingdings" pitchFamily="2" charset="2"/>
              </a:rPr>
              <a:t>× (PTE/ECU) </a:t>
            </a:r>
            <a:endParaRPr lang="en-GB" noProof="0" dirty="0"/>
          </a:p>
          <a:p>
            <a:pPr marL="228600" indent="-228600" eaLnBrk="1" hangingPunct="1"/>
            <a:r>
              <a:rPr lang="en-GB" u="sng" noProof="0" dirty="0"/>
              <a:t>Wider bands:</a:t>
            </a:r>
            <a:r>
              <a:rPr lang="en-GB" noProof="0" dirty="0"/>
              <a:t> 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/>
              <a:t>Used also by later members (UK, Spain, Portugal)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671CD5-E2DE-4195-9386-A6DDBB9579B1}" type="slidenum">
              <a:rPr lang="cs-CZ" sz="1200" smtClean="0"/>
              <a:pPr eaLnBrk="1" hangingPunct="1"/>
              <a:t>27</a:t>
            </a:fld>
            <a:endParaRPr lang="cs-CZ" sz="120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91082C-8076-4C7A-B23C-20274467B7BC}" type="slidenum">
              <a:rPr lang="cs-CZ" sz="1200" smtClean="0"/>
              <a:pPr eaLnBrk="1" hangingPunct="1"/>
              <a:t>28</a:t>
            </a:fld>
            <a:endParaRPr lang="cs-CZ" sz="120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3E7BAA-9AFA-4CF1-87C2-12B009A2C5CF}" type="slidenum">
              <a:rPr lang="cs-CZ" sz="1200" smtClean="0"/>
              <a:pPr eaLnBrk="1" hangingPunct="1"/>
              <a:t>29</a:t>
            </a:fld>
            <a:endParaRPr lang="cs-CZ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E857F4-6EC3-4178-BE3A-B1E31EC841D4}" type="slidenum">
              <a:rPr lang="cs-CZ" sz="1200" smtClean="0"/>
              <a:pPr eaLnBrk="1" hangingPunct="1"/>
              <a:t>3</a:t>
            </a:fld>
            <a:endParaRPr lang="cs-CZ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22581A-DD35-4495-ADD0-F2EA15CBF416}" type="slidenum">
              <a:rPr lang="cs-CZ" sz="1200" smtClean="0"/>
              <a:pPr eaLnBrk="1" hangingPunct="1"/>
              <a:t>30</a:t>
            </a:fld>
            <a:endParaRPr lang="cs-CZ" sz="120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D48BDD-28C1-44F1-B289-1C7FC1582B84}" type="slidenum">
              <a:rPr lang="cs-CZ" sz="1200" smtClean="0"/>
              <a:pPr eaLnBrk="1" hangingPunct="1"/>
              <a:t>31</a:t>
            </a:fld>
            <a:endParaRPr lang="cs-CZ" sz="120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E6ADE2-18B7-47FA-98DD-1317752CA78C}" type="slidenum">
              <a:rPr lang="cs-CZ" sz="1200" smtClean="0"/>
              <a:pPr eaLnBrk="1" hangingPunct="1"/>
              <a:t>32</a:t>
            </a:fld>
            <a:endParaRPr lang="cs-CZ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cs-CZ" dirty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35A9FE-185E-4835-8DA4-911C583E9210}" type="slidenum">
              <a:rPr lang="cs-CZ" sz="1200" smtClean="0"/>
              <a:pPr eaLnBrk="1" hangingPunct="1"/>
              <a:t>33</a:t>
            </a:fld>
            <a:endParaRPr lang="cs-CZ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D9DA19-4B9E-4DA2-8A0D-01367F23BB4F}" type="slidenum">
              <a:rPr lang="cs-CZ" sz="1200" smtClean="0"/>
              <a:pPr eaLnBrk="1" hangingPunct="1"/>
              <a:t>34</a:t>
            </a:fld>
            <a:endParaRPr lang="cs-CZ" sz="12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9C6079F-94CD-4790-94E1-F848E8933B28}" type="slidenum">
              <a:rPr lang="cs-CZ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cs-CZ" sz="120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E9FD94-E982-4B50-AEE7-BB06BC5B80C3}" type="slidenum">
              <a:rPr lang="cs-CZ" sz="1200" smtClean="0"/>
              <a:pPr eaLnBrk="1" hangingPunct="1"/>
              <a:t>37</a:t>
            </a:fld>
            <a:endParaRPr lang="cs-CZ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865CE8-ACD3-42F7-9B47-C8E7FC62C25F}" type="slidenum">
              <a:rPr lang="cs-CZ" sz="1200" smtClean="0"/>
              <a:pPr eaLnBrk="1" hangingPunct="1"/>
              <a:t>38</a:t>
            </a:fld>
            <a:endParaRPr lang="cs-CZ" sz="120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7FF786-1F83-4B5F-B52F-B689DDC00099}" type="slidenum">
              <a:rPr lang="cs-CZ" sz="1200" smtClean="0"/>
              <a:pPr eaLnBrk="1" hangingPunct="1"/>
              <a:t>39</a:t>
            </a:fld>
            <a:endParaRPr lang="cs-CZ" sz="120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34FD0EB-EC38-4904-B6BA-7D710F6B9809}" type="slidenum">
              <a:rPr lang="cs-CZ" sz="1200">
                <a:effectLst/>
              </a:rPr>
              <a:pPr algn="r" eaLnBrk="1" hangingPunct="1"/>
              <a:t>40</a:t>
            </a:fld>
            <a:endParaRPr lang="cs-CZ" sz="1200">
              <a:effectLst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F2AE25-967A-4D11-9B09-B8516242D20B}" type="slidenum">
              <a:rPr lang="cs-CZ" sz="1200" smtClean="0"/>
              <a:pPr eaLnBrk="1" hangingPunct="1"/>
              <a:t>4</a:t>
            </a:fld>
            <a:endParaRPr lang="cs-CZ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F319E0-92DD-450A-AE34-6DA80D0A968A}" type="slidenum">
              <a:rPr lang="cs-CZ" sz="1200" smtClean="0"/>
              <a:pPr eaLnBrk="1" hangingPunct="1"/>
              <a:t>41</a:t>
            </a:fld>
            <a:endParaRPr lang="cs-CZ" sz="120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FDA366-EAB5-4366-8D68-DB27D25D0CC8}" type="slidenum">
              <a:rPr lang="cs-CZ" sz="1200" smtClean="0"/>
              <a:pPr eaLnBrk="1" hangingPunct="1"/>
              <a:t>42</a:t>
            </a:fld>
            <a:endParaRPr lang="cs-CZ" sz="120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FDCC14-3D3C-4000-8B3A-383C5762C0B4}" type="slidenum">
              <a:rPr lang="cs-CZ" sz="1200" smtClean="0"/>
              <a:pPr eaLnBrk="1" hangingPunct="1"/>
              <a:t>43</a:t>
            </a:fld>
            <a:endParaRPr lang="cs-CZ" sz="120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EC23B3-F79C-4901-9A63-DDCAAA12CC0B}" type="slidenum">
              <a:rPr lang="cs-CZ" sz="1200" smtClean="0"/>
              <a:pPr eaLnBrk="1" hangingPunct="1"/>
              <a:t>44</a:t>
            </a:fld>
            <a:endParaRPr lang="cs-CZ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3D1C44-C6F3-4FEC-88FF-C6AC540FCEC2}" type="slidenum">
              <a:rPr lang="cs-CZ" sz="1200" smtClean="0"/>
              <a:pPr eaLnBrk="1" hangingPunct="1"/>
              <a:t>45</a:t>
            </a:fld>
            <a:endParaRPr lang="cs-CZ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46</a:t>
            </a:fld>
            <a:endParaRPr lang="cs-CZ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93605" y="9226531"/>
            <a:ext cx="2978679" cy="48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87" tIns="47393" rIns="94787" bIns="47393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740402-32B7-46D6-B780-AED0AC8226D2}" type="slidenum">
              <a:rPr lang="cs-CZ" altLang="cs-CZ"/>
              <a:pPr algn="r" eaLnBrk="1" hangingPunct="1">
                <a:spcBef>
                  <a:spcPct val="0"/>
                </a:spcBef>
              </a:pPr>
              <a:t>47</a:t>
            </a:fld>
            <a:endParaRPr lang="cs-CZ" altLang="cs-CZ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93605" y="9226531"/>
            <a:ext cx="2978679" cy="48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87" tIns="47393" rIns="94787" bIns="47393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740402-32B7-46D6-B780-AED0AC8226D2}" type="slidenum">
              <a:rPr lang="cs-CZ" altLang="cs-CZ"/>
              <a:pPr algn="r" eaLnBrk="1" hangingPunct="1">
                <a:spcBef>
                  <a:spcPct val="0"/>
                </a:spcBef>
              </a:pPr>
              <a:t>48</a:t>
            </a:fld>
            <a:endParaRPr lang="cs-CZ" altLang="cs-CZ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6D3C34-D4E6-423C-B7DC-4559BC7D8480}" type="slidenum">
              <a:rPr lang="cs-CZ" sz="1200" smtClean="0"/>
              <a:pPr eaLnBrk="1" hangingPunct="1"/>
              <a:t>49</a:t>
            </a:fld>
            <a:endParaRPr lang="cs-CZ" sz="120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875CB7-73C0-469C-9AD9-274CE253A4C4}" type="slidenum">
              <a:rPr lang="cs-CZ" sz="1200" smtClean="0"/>
              <a:pPr eaLnBrk="1" hangingPunct="1"/>
              <a:t>5</a:t>
            </a:fld>
            <a:endParaRPr lang="cs-CZ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BBD330-5801-4C73-8CC0-098D3807BD04}" type="slidenum">
              <a:rPr lang="cs-CZ" sz="1200" smtClean="0"/>
              <a:pPr eaLnBrk="1" hangingPunct="1"/>
              <a:t>6</a:t>
            </a:fld>
            <a:endParaRPr lang="cs-CZ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F68715-F561-4680-890C-95F328309C27}" type="slidenum">
              <a:rPr lang="cs-CZ" sz="1200" smtClean="0"/>
              <a:pPr eaLnBrk="1" hangingPunct="1"/>
              <a:t>7</a:t>
            </a:fld>
            <a:endParaRPr lang="cs-CZ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12573A-E843-426E-9566-D744419CC948}" type="slidenum">
              <a:rPr lang="cs-CZ" sz="1200" smtClean="0"/>
              <a:pPr eaLnBrk="1" hangingPunct="1"/>
              <a:t>8</a:t>
            </a:fld>
            <a:endParaRPr lang="cs-CZ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B92D3D-67B2-4666-8B79-2261963DC769}" type="slidenum">
              <a:rPr lang="cs-CZ" sz="1200" smtClean="0"/>
              <a:pPr eaLnBrk="1" hangingPunct="1"/>
              <a:t>9</a:t>
            </a:fld>
            <a:endParaRPr lang="cs-CZ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513" y="5851525"/>
            <a:ext cx="12954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A6E27-36B7-4F39-BF15-D28A274B9BD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4496499" y="3555782"/>
            <a:ext cx="4035105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None/>
              <a:defRPr/>
            </a:pPr>
            <a:r>
              <a:rPr lang="en-GB" sz="2000" cap="small" baseline="0" dirty="0">
                <a:effectLst/>
              </a:rPr>
              <a:t>European Economic Integration</a:t>
            </a:r>
          </a:p>
        </p:txBody>
      </p:sp>
    </p:spTree>
    <p:extLst>
      <p:ext uri="{BB962C8B-B14F-4D97-AF65-F5344CB8AC3E}">
        <p14:creationId xmlns:p14="http://schemas.microsoft.com/office/powerpoint/2010/main" val="215942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08862-8529-4CE0-9EDF-9DF3983D679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53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95D81-F197-448D-A3BF-233DD249615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16050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ADD9-C224-4A81-A74A-094930254A46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475338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9585-AF63-4104-8777-DD426EFE6C1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9142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5C4DD-2298-4C09-93C1-B7B802D4E9B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60851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31148-D17E-46A2-B645-EA505FE0DF03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6606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D302E-EF73-40EC-9D11-18F6AB984DB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4449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74457-AD8C-429C-85A2-3B22D54BB65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998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B2D19-2500-4F8F-AC39-D252454F448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26266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A65FC-696D-453F-851E-FFDABCEE739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5234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9E010-3857-43F4-8E8C-7DE506D310C3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2339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4D4AB-4502-4CCC-9AE1-D7BF8342CD1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67877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 předlohy nadpisů.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styly předlohy textu.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3DDDE142-E7E1-4998-9925-6F2906B3F3B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14541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6" r:id="rId2"/>
    <p:sldLayoutId id="2147483815" r:id="rId3"/>
    <p:sldLayoutId id="2147483814" r:id="rId4"/>
    <p:sldLayoutId id="2147483813" r:id="rId5"/>
    <p:sldLayoutId id="2147483812" r:id="rId6"/>
    <p:sldLayoutId id="2147483811" r:id="rId7"/>
    <p:sldLayoutId id="2147483810" r:id="rId8"/>
    <p:sldLayoutId id="2147483809" r:id="rId9"/>
    <p:sldLayoutId id="2147483808" r:id="rId10"/>
    <p:sldLayoutId id="2147483807" r:id="rId11"/>
    <p:sldLayoutId id="2147483806" r:id="rId12"/>
    <p:sldLayoutId id="214748380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1524000"/>
            <a:ext cx="7858125" cy="1752600"/>
          </a:xfrm>
        </p:spPr>
        <p:txBody>
          <a:bodyPr/>
          <a:lstStyle/>
          <a:p>
            <a:pPr eaLnBrk="1" hangingPunct="1"/>
            <a:r>
              <a:rPr lang="en-GB" b="1"/>
              <a:t>Monetary Integration and the Euro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4065588"/>
            <a:ext cx="6769100" cy="1490662"/>
          </a:xfrm>
        </p:spPr>
        <p:txBody>
          <a:bodyPr/>
          <a:lstStyle/>
          <a:p>
            <a:pPr eaLnBrk="1" hangingPunct="1"/>
            <a:r>
              <a:rPr lang="en-GB" b="1"/>
              <a:t>Oldřich Dědek</a:t>
            </a:r>
          </a:p>
          <a:p>
            <a:pPr eaLnBrk="1" hangingPunct="1"/>
            <a:endParaRPr lang="en-GB" sz="2400"/>
          </a:p>
          <a:p>
            <a:pPr eaLnBrk="1" hangingPunct="1"/>
            <a:r>
              <a:rPr lang="en-GB" sz="2400"/>
              <a:t>Institute of Economic Studies, Charles University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830801-6D17-4E1F-8203-CFD978B6759E}" type="slidenum">
              <a:rPr lang="cs-CZ" altLang="en-US"/>
              <a:pPr>
                <a:defRPr/>
              </a:pPr>
              <a:t>10</a:t>
            </a:fld>
            <a:endParaRPr lang="cs-CZ" altLang="en-US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Competitiveness – purchasing power parity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/>
            <a:r>
              <a:rPr lang="en-GB" dirty="0"/>
              <a:t>Phillips curve postulates trade-off between inflation and unemployment (or growth rate) </a:t>
            </a:r>
          </a:p>
          <a:p>
            <a:pPr eaLnBrk="1" hangingPunct="1"/>
            <a:r>
              <a:rPr lang="en-GB" dirty="0"/>
              <a:t>Different countries may have different preferences about inflation-unemployment mix (lower unemployment at cost of a higher inflation and vice versa)</a:t>
            </a:r>
          </a:p>
          <a:p>
            <a:pPr eaLnBrk="1" hangingPunct="1"/>
            <a:r>
              <a:rPr lang="en-GB" dirty="0"/>
              <a:t>At different inflation rates, exchange rate helps restore price competitiveness</a:t>
            </a:r>
          </a:p>
          <a:p>
            <a:pPr lvl="1" eaLnBrk="1" hangingPunct="1"/>
            <a:r>
              <a:rPr lang="en-GB" dirty="0"/>
              <a:t>Static PPP: P</a:t>
            </a:r>
            <a:r>
              <a:rPr lang="en-GB" baseline="-25000" dirty="0"/>
              <a:t>I</a:t>
            </a:r>
            <a:r>
              <a:rPr lang="en-GB" dirty="0"/>
              <a:t> = E</a:t>
            </a:r>
            <a:r>
              <a:rPr lang="en-GB" baseline="-25000" dirty="0"/>
              <a:t>I/G</a:t>
            </a:r>
            <a:r>
              <a:rPr lang="en-GB" dirty="0"/>
              <a:t> </a:t>
            </a:r>
            <a:r>
              <a:rPr lang="en-GB" dirty="0">
                <a:cs typeface="Arial" charset="0"/>
              </a:rPr>
              <a:t>x P</a:t>
            </a:r>
            <a:r>
              <a:rPr lang="en-GB" baseline="-25000" dirty="0">
                <a:cs typeface="Arial" charset="0"/>
              </a:rPr>
              <a:t>G</a:t>
            </a:r>
          </a:p>
          <a:p>
            <a:pPr lvl="1" eaLnBrk="1" hangingPunct="1"/>
            <a:r>
              <a:rPr lang="en-GB" dirty="0">
                <a:cs typeface="Arial" charset="0"/>
              </a:rPr>
              <a:t>Dynamic PPP: π</a:t>
            </a:r>
            <a:r>
              <a:rPr lang="en-GB" baseline="-25000" dirty="0"/>
              <a:t>I</a:t>
            </a:r>
            <a:r>
              <a:rPr lang="en-GB" dirty="0"/>
              <a:t> = </a:t>
            </a:r>
            <a:r>
              <a:rPr lang="en-GB" dirty="0" err="1"/>
              <a:t>e</a:t>
            </a:r>
            <a:r>
              <a:rPr lang="en-GB" baseline="-25000" dirty="0" err="1"/>
              <a:t>I</a:t>
            </a:r>
            <a:r>
              <a:rPr lang="en-GB" baseline="-25000" dirty="0"/>
              <a:t>/G</a:t>
            </a:r>
            <a:r>
              <a:rPr lang="en-GB" dirty="0"/>
              <a:t> </a:t>
            </a:r>
            <a:r>
              <a:rPr lang="en-GB" dirty="0">
                <a:cs typeface="Arial" charset="0"/>
              </a:rPr>
              <a:t>x π</a:t>
            </a:r>
            <a:r>
              <a:rPr lang="en-GB" baseline="-25000" dirty="0">
                <a:cs typeface="Arial" charset="0"/>
              </a:rPr>
              <a:t>G</a:t>
            </a:r>
            <a:endParaRPr lang="en-GB" dirty="0"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CFC1BF-CD7F-4B43-A348-5FFF1770D691}" type="slidenum">
              <a:rPr lang="cs-CZ" altLang="en-US"/>
              <a:pPr>
                <a:defRPr/>
              </a:pPr>
              <a:t>11</a:t>
            </a:fld>
            <a:endParaRPr lang="cs-CZ" altLang="en-US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Competitiveness – equilibrium devaluation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971550" y="3706813"/>
            <a:ext cx="7129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4572000" y="825500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5076825" y="969963"/>
            <a:ext cx="2951163" cy="2447925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900113" y="825500"/>
            <a:ext cx="3384550" cy="1584325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586288" y="2971800"/>
            <a:ext cx="2879725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7466013" y="2986088"/>
            <a:ext cx="0" cy="72072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771775" y="1546225"/>
            <a:ext cx="1800225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771775" y="1546225"/>
            <a:ext cx="0" cy="2160588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1244600" y="1411288"/>
            <a:ext cx="122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Italian PC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6227763" y="1611313"/>
            <a:ext cx="17287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 PC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7308850" y="3627438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u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627313" y="36496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u</a:t>
            </a:r>
            <a:r>
              <a:rPr lang="cs-CZ" sz="1800" baseline="-25000"/>
              <a:t>I</a:t>
            </a:r>
            <a:endParaRPr lang="cs-CZ" sz="1800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154488" y="27844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sz="1800">
                <a:cs typeface="Arial" charset="0"/>
              </a:rPr>
              <a:t>π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4559300" y="135890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sz="1800">
                <a:cs typeface="Arial" charset="0"/>
              </a:rPr>
              <a:t>π</a:t>
            </a:r>
            <a:r>
              <a:rPr lang="cs-CZ" sz="1800" baseline="-25000"/>
              <a:t>I</a:t>
            </a:r>
            <a:endParaRPr lang="cs-CZ" sz="1800"/>
          </a:p>
        </p:txBody>
      </p:sp>
      <p:sp>
        <p:nvSpPr>
          <p:cNvPr id="21522" name="AutoShape 23"/>
          <p:cNvSpPr>
            <a:spLocks/>
          </p:cNvSpPr>
          <p:nvPr/>
        </p:nvSpPr>
        <p:spPr bwMode="auto">
          <a:xfrm>
            <a:off x="4427538" y="1617663"/>
            <a:ext cx="73025" cy="1296987"/>
          </a:xfrm>
          <a:prstGeom prst="leftBrace">
            <a:avLst>
              <a:gd name="adj1" fmla="val 14800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23" name="Text Box 24"/>
          <p:cNvSpPr txBox="1">
            <a:spLocks noChangeArrowheads="1"/>
          </p:cNvSpPr>
          <p:nvPr/>
        </p:nvSpPr>
        <p:spPr bwMode="auto">
          <a:xfrm>
            <a:off x="4006850" y="2049463"/>
            <a:ext cx="576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I/G</a:t>
            </a:r>
            <a:endParaRPr lang="cs-CZ" sz="1800"/>
          </a:p>
        </p:txBody>
      </p:sp>
      <p:sp>
        <p:nvSpPr>
          <p:cNvPr id="21524" name="Rectangle 25"/>
          <p:cNvSpPr>
            <a:spLocks noChangeArrowheads="1"/>
          </p:cNvSpPr>
          <p:nvPr/>
        </p:nvSpPr>
        <p:spPr bwMode="auto">
          <a:xfrm>
            <a:off x="457200" y="4005263"/>
            <a:ext cx="82296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000"/>
              <a:t>Existence of national currencies: devaluation of lira against mark restores price competitiveness of Italian exporters</a:t>
            </a:r>
          </a:p>
          <a:p>
            <a:pPr marL="342900" indent="-342900">
              <a:lnSpc>
                <a:spcPct val="90000"/>
              </a:lnSpc>
            </a:pPr>
            <a:r>
              <a:rPr lang="en-GB" sz="2000"/>
              <a:t>Absence of national currencies: national inflations must be equal (e</a:t>
            </a:r>
            <a:r>
              <a:rPr lang="en-GB" sz="2000" baseline="-25000"/>
              <a:t>I/G </a:t>
            </a:r>
            <a:r>
              <a:rPr lang="en-GB" sz="2000"/>
              <a:t>= 0 </a:t>
            </a:r>
            <a:r>
              <a:rPr lang="en-GB" sz="2000">
                <a:sym typeface="Wingdings" pitchFamily="2" charset="2"/>
              </a:rPr>
              <a:t> π</a:t>
            </a:r>
            <a:r>
              <a:rPr lang="en-GB" sz="2000" baseline="-25000">
                <a:sym typeface="Wingdings" pitchFamily="2" charset="2"/>
              </a:rPr>
              <a:t>I</a:t>
            </a:r>
            <a:r>
              <a:rPr lang="en-GB" sz="2000">
                <a:sym typeface="Wingdings" pitchFamily="2" charset="2"/>
              </a:rPr>
              <a:t> = π</a:t>
            </a:r>
            <a:r>
              <a:rPr lang="en-GB" sz="2000" baseline="-25000">
                <a:sym typeface="Wingdings" pitchFamily="2" charset="2"/>
              </a:rPr>
              <a:t>G</a:t>
            </a:r>
            <a:r>
              <a:rPr lang="en-GB" sz="2000">
                <a:sym typeface="Wingdings" pitchFamily="2" charset="2"/>
              </a:rPr>
              <a:t>)</a:t>
            </a:r>
          </a:p>
          <a:p>
            <a:pPr marL="342900" indent="-342900">
              <a:lnSpc>
                <a:spcPct val="90000"/>
              </a:lnSpc>
            </a:pPr>
            <a:r>
              <a:rPr lang="en-GB" sz="2000"/>
              <a:t>Resulting inflation-unemployment mix need not be optimal in any country </a:t>
            </a:r>
            <a:r>
              <a:rPr lang="en-GB" sz="2000">
                <a:sym typeface="Wingdings" pitchFamily="2" charset="2"/>
              </a:rPr>
              <a:t>(too high unemployment in Italy and too high inflation in Germany)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950422-C186-4964-94D0-F5912E2EBBCF}" type="slidenum">
              <a:rPr lang="cs-CZ" altLang="en-US"/>
              <a:pPr>
                <a:defRPr/>
              </a:pPr>
              <a:t>12</a:t>
            </a:fld>
            <a:endParaRPr lang="cs-CZ" altLang="en-US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Competitiveness – monetarist view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1644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/>
              <a:t>Market agents adjust prices and wages according to expected inflation </a:t>
            </a:r>
            <a:r>
              <a:rPr lang="en-GB" dirty="0">
                <a:sym typeface="Wingdings" pitchFamily="2" charset="2"/>
              </a:rPr>
              <a:t> monetary policy inefficiency in medium run </a:t>
            </a:r>
            <a:r>
              <a:rPr lang="en-GB" dirty="0"/>
              <a:t>(impossible to suppress unemployment below natural level)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Only unexpected inflation (caused by unexpected devaluation) may have stimulating effects </a:t>
            </a:r>
            <a:r>
              <a:rPr lang="en-GB" dirty="0">
                <a:sym typeface="Wingdings" pitchFamily="2" charset="2"/>
              </a:rPr>
              <a:t> temporary effect due to adaptation of inflation expectations</a:t>
            </a:r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dirty="0"/>
              <a:t>Phillips curve in medium run is vertical (no inflation-unemployment menus are available)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7AAACB-6999-4BD5-89B4-5D2F490D49F8}" type="slidenum">
              <a:rPr lang="cs-CZ" altLang="en-US"/>
              <a:pPr>
                <a:defRPr/>
              </a:pPr>
              <a:t>13</a:t>
            </a:fld>
            <a:endParaRPr lang="cs-CZ" altLang="en-US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/>
              <a:t>Competitiveness – vertical PC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971550" y="3500438"/>
            <a:ext cx="7129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4572000" y="1125538"/>
            <a:ext cx="28575" cy="237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659563" y="981075"/>
            <a:ext cx="28575" cy="2519363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4557713" y="2924175"/>
            <a:ext cx="2101850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0" name="Line 10"/>
          <p:cNvSpPr>
            <a:spLocks noChangeShapeType="1"/>
          </p:cNvSpPr>
          <p:nvPr/>
        </p:nvSpPr>
        <p:spPr bwMode="auto">
          <a:xfrm>
            <a:off x="2268538" y="2924175"/>
            <a:ext cx="2274887" cy="1588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1" name="Text Box 12"/>
          <p:cNvSpPr txBox="1">
            <a:spLocks noChangeArrowheads="1"/>
          </p:cNvSpPr>
          <p:nvPr/>
        </p:nvSpPr>
        <p:spPr bwMode="auto">
          <a:xfrm>
            <a:off x="755650" y="1844675"/>
            <a:ext cx="154146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Italian PC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(long-run)</a:t>
            </a:r>
          </a:p>
        </p:txBody>
      </p:sp>
      <p:sp>
        <p:nvSpPr>
          <p:cNvPr id="23562" name="Text Box 13"/>
          <p:cNvSpPr txBox="1">
            <a:spLocks noChangeArrowheads="1"/>
          </p:cNvSpPr>
          <p:nvPr/>
        </p:nvSpPr>
        <p:spPr bwMode="auto">
          <a:xfrm>
            <a:off x="6616700" y="1700213"/>
            <a:ext cx="172878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 PC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(long-run)</a:t>
            </a:r>
          </a:p>
        </p:txBody>
      </p:sp>
      <p:sp>
        <p:nvSpPr>
          <p:cNvPr id="23563" name="Text Box 14"/>
          <p:cNvSpPr txBox="1">
            <a:spLocks noChangeArrowheads="1"/>
          </p:cNvSpPr>
          <p:nvPr/>
        </p:nvSpPr>
        <p:spPr bwMode="auto">
          <a:xfrm>
            <a:off x="6488113" y="3422650"/>
            <a:ext cx="820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u</a:t>
            </a:r>
            <a:r>
              <a:rPr lang="cs-CZ" sz="1800" baseline="-25000"/>
              <a:t>G</a:t>
            </a:r>
            <a:r>
              <a:rPr lang="cs-CZ" sz="1800" baseline="30000"/>
              <a:t>n</a:t>
            </a:r>
            <a:endParaRPr lang="cs-CZ" sz="1800"/>
          </a:p>
        </p:txBody>
      </p:sp>
      <p:sp>
        <p:nvSpPr>
          <p:cNvPr id="23564" name="Text Box 15"/>
          <p:cNvSpPr txBox="1">
            <a:spLocks noChangeArrowheads="1"/>
          </p:cNvSpPr>
          <p:nvPr/>
        </p:nvSpPr>
        <p:spPr bwMode="auto">
          <a:xfrm>
            <a:off x="2109788" y="34385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u</a:t>
            </a:r>
            <a:r>
              <a:rPr lang="cs-CZ" sz="1800" baseline="-25000"/>
              <a:t>I</a:t>
            </a:r>
            <a:r>
              <a:rPr lang="cs-CZ" sz="1800" baseline="30000"/>
              <a:t>n</a:t>
            </a:r>
            <a:endParaRPr lang="cs-CZ" sz="1800"/>
          </a:p>
        </p:txBody>
      </p:sp>
      <p:sp>
        <p:nvSpPr>
          <p:cNvPr id="23565" name="Text Box 16"/>
          <p:cNvSpPr txBox="1">
            <a:spLocks noChangeArrowheads="1"/>
          </p:cNvSpPr>
          <p:nvPr/>
        </p:nvSpPr>
        <p:spPr bwMode="auto">
          <a:xfrm>
            <a:off x="4545013" y="28463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sz="1800">
                <a:cs typeface="Arial" charset="0"/>
              </a:rPr>
              <a:t>π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23566" name="Text Box 17"/>
          <p:cNvSpPr txBox="1">
            <a:spLocks noChangeArrowheads="1"/>
          </p:cNvSpPr>
          <p:nvPr/>
        </p:nvSpPr>
        <p:spPr bwMode="auto">
          <a:xfrm>
            <a:off x="4240213" y="283845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sz="1800">
                <a:cs typeface="Arial" charset="0"/>
              </a:rPr>
              <a:t>π</a:t>
            </a:r>
            <a:r>
              <a:rPr lang="cs-CZ" sz="1800" baseline="-25000"/>
              <a:t>I</a:t>
            </a:r>
            <a:endParaRPr lang="cs-CZ" sz="1800"/>
          </a:p>
        </p:txBody>
      </p:sp>
      <p:sp>
        <p:nvSpPr>
          <p:cNvPr id="23567" name="Line 19"/>
          <p:cNvSpPr>
            <a:spLocks noChangeShapeType="1"/>
          </p:cNvSpPr>
          <p:nvPr/>
        </p:nvSpPr>
        <p:spPr bwMode="auto">
          <a:xfrm>
            <a:off x="2254250" y="982663"/>
            <a:ext cx="28575" cy="2519362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8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457200" y="4221163"/>
            <a:ext cx="8229600" cy="1981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900" dirty="0"/>
              <a:t>Creation of monetary union does not involve long-run costs (natural unemployment rate is not related to inflation)</a:t>
            </a:r>
          </a:p>
          <a:p>
            <a:pPr eaLnBrk="1" hangingPunct="1">
              <a:lnSpc>
                <a:spcPct val="80000"/>
              </a:lnSpc>
            </a:pPr>
            <a:r>
              <a:rPr lang="en-GB" sz="1900" dirty="0"/>
              <a:t>Higher-inflation country receives one-off bonus from importing low inflation (loss of exchange rate tool should not be seen as cost of monetary union)</a:t>
            </a:r>
          </a:p>
          <a:p>
            <a:pPr eaLnBrk="1" hangingPunct="1">
              <a:lnSpc>
                <a:spcPct val="80000"/>
              </a:lnSpc>
            </a:pPr>
            <a:r>
              <a:rPr lang="en-GB" sz="1900" dirty="0"/>
              <a:t>Problems can arise during adjustment to new equilibrium (termination of formal or informal indexation schemes)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2D0758-8F5C-4C56-81E3-2A2199432D50}" type="slidenum">
              <a:rPr lang="cs-CZ" altLang="en-US"/>
              <a:pPr>
                <a:defRPr/>
              </a:pPr>
              <a:t>14</a:t>
            </a:fld>
            <a:endParaRPr lang="cs-CZ" alt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altLang="cs-CZ" dirty="0"/>
              <a:t>Competitiveness – </a:t>
            </a:r>
            <a:r>
              <a:rPr lang="en-GB" altLang="cs-CZ" dirty="0" err="1"/>
              <a:t>Barro</a:t>
            </a:r>
            <a:r>
              <a:rPr lang="en-GB" altLang="cs-CZ" dirty="0"/>
              <a:t>-Gordon model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4744"/>
            <a:ext cx="8229600" cy="4348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altLang="cs-CZ" sz="2400" dirty="0"/>
              <a:t>Central bank announces its preferences about inflation-unemployment trade-off through its decisions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altLang="cs-CZ" sz="2400" dirty="0"/>
              <a:t>Market agents do not adjust behaviour to declared objectives if they are judged non-credible (suspicion of cheating)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altLang="cs-CZ" sz="2400" dirty="0"/>
              <a:t>By entering monetary union, non-credible bank can no longer cheat about monetary policy, and inflation expectations are based on reputation of more credible central bank of monetary union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altLang="cs-CZ" sz="2400" dirty="0"/>
              <a:t>Effect of borrowed credibility (recommendation to establish ECB on lines of Bundesbank)</a:t>
            </a:r>
          </a:p>
        </p:txBody>
      </p:sp>
    </p:spTree>
    <p:extLst>
      <p:ext uri="{BB962C8B-B14F-4D97-AF65-F5344CB8AC3E}">
        <p14:creationId xmlns:p14="http://schemas.microsoft.com/office/powerpoint/2010/main" val="1412853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E6603-B7A2-4B74-B641-03AABFDC483A}" type="slidenum">
              <a:rPr lang="cs-CZ" altLang="en-US"/>
              <a:pPr>
                <a:defRPr/>
              </a:pPr>
              <a:t>15</a:t>
            </a:fld>
            <a:endParaRPr lang="cs-CZ" altLang="en-US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altLang="cs-CZ" dirty="0"/>
              <a:t>Competitiveness – representation of BG model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1931988" y="3365500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908175" y="1092200"/>
            <a:ext cx="6350" cy="2273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4932363" y="1163638"/>
            <a:ext cx="28575" cy="22018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07" name="Arc 8"/>
          <p:cNvSpPr>
            <a:spLocks/>
          </p:cNvSpPr>
          <p:nvPr/>
        </p:nvSpPr>
        <p:spPr bwMode="auto">
          <a:xfrm>
            <a:off x="1908175" y="1925638"/>
            <a:ext cx="2159000" cy="1439862"/>
          </a:xfrm>
          <a:custGeom>
            <a:avLst/>
            <a:gdLst>
              <a:gd name="T0" fmla="*/ 0 w 21600"/>
              <a:gd name="T1" fmla="*/ 0 h 21600"/>
              <a:gd name="T2" fmla="*/ 215800068 w 21600"/>
              <a:gd name="T3" fmla="*/ 95981599 h 21600"/>
              <a:gd name="T4" fmla="*/ 0 w 21600"/>
              <a:gd name="T5" fmla="*/ 959815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25608" name="Arc 9"/>
          <p:cNvSpPr>
            <a:spLocks/>
          </p:cNvSpPr>
          <p:nvPr/>
        </p:nvSpPr>
        <p:spPr bwMode="auto">
          <a:xfrm>
            <a:off x="1908175" y="1211263"/>
            <a:ext cx="4679950" cy="2159000"/>
          </a:xfrm>
          <a:custGeom>
            <a:avLst/>
            <a:gdLst>
              <a:gd name="T0" fmla="*/ 0 w 21600"/>
              <a:gd name="T1" fmla="*/ 0 h 21600"/>
              <a:gd name="T2" fmla="*/ 1013977967 w 21600"/>
              <a:gd name="T3" fmla="*/ 215370467 h 21600"/>
              <a:gd name="T4" fmla="*/ 0 w 21600"/>
              <a:gd name="T5" fmla="*/ 21580006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12" y="0"/>
                  <a:pt x="21576" y="9644"/>
                  <a:pt x="21599" y="21557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12" y="0"/>
                  <a:pt x="21576" y="9644"/>
                  <a:pt x="21599" y="21557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2195513" y="1771650"/>
            <a:ext cx="3529012" cy="144145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>
            <a:off x="3276600" y="1077913"/>
            <a:ext cx="3455988" cy="1312862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4816475" y="3349625"/>
            <a:ext cx="547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/>
              <a:t>u</a:t>
            </a:r>
            <a:r>
              <a:rPr lang="cs-CZ" altLang="cs-CZ" sz="1800" baseline="30000"/>
              <a:t>N</a:t>
            </a:r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1908175" y="2862263"/>
            <a:ext cx="3036888" cy="42862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3" name="Text Box 14"/>
          <p:cNvSpPr txBox="1">
            <a:spLocks noChangeArrowheads="1"/>
          </p:cNvSpPr>
          <p:nvPr/>
        </p:nvSpPr>
        <p:spPr bwMode="auto">
          <a:xfrm>
            <a:off x="1500188" y="2651125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cs-CZ" sz="1800">
                <a:cs typeface="Arial" charset="0"/>
              </a:rPr>
              <a:t>π</a:t>
            </a:r>
            <a:r>
              <a:rPr lang="cs-CZ" altLang="cs-CZ" sz="1800" baseline="30000">
                <a:cs typeface="Arial" charset="0"/>
              </a:rPr>
              <a:t>A</a:t>
            </a:r>
            <a:endParaRPr lang="el-GR" altLang="cs-CZ" sz="1800" baseline="30000">
              <a:cs typeface="Arial" charset="0"/>
            </a:endParaRP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1895475" y="1695450"/>
            <a:ext cx="3036888" cy="42863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5" name="Text Box 16"/>
          <p:cNvSpPr txBox="1">
            <a:spLocks noChangeArrowheads="1"/>
          </p:cNvSpPr>
          <p:nvPr/>
        </p:nvSpPr>
        <p:spPr bwMode="auto">
          <a:xfrm>
            <a:off x="1490663" y="1970088"/>
            <a:ext cx="504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cs-CZ" sz="1800">
                <a:cs typeface="Arial" charset="0"/>
              </a:rPr>
              <a:t>π</a:t>
            </a:r>
            <a:r>
              <a:rPr lang="cs-CZ" altLang="cs-CZ" sz="1800" baseline="30000">
                <a:cs typeface="Arial" charset="0"/>
              </a:rPr>
              <a:t>B</a:t>
            </a:r>
            <a:endParaRPr lang="el-GR" altLang="cs-CZ" sz="1800" baseline="30000">
              <a:cs typeface="Arial" charset="0"/>
            </a:endParaRPr>
          </a:p>
        </p:txBody>
      </p:sp>
      <p:sp>
        <p:nvSpPr>
          <p:cNvPr id="25616" name="Line 19"/>
          <p:cNvSpPr>
            <a:spLocks noChangeShapeType="1"/>
          </p:cNvSpPr>
          <p:nvPr/>
        </p:nvSpPr>
        <p:spPr bwMode="auto">
          <a:xfrm>
            <a:off x="1895475" y="2163763"/>
            <a:ext cx="3036888" cy="42862"/>
          </a:xfrm>
          <a:prstGeom prst="line">
            <a:avLst/>
          </a:prstGeom>
          <a:noFill/>
          <a:ln w="63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7" name="Text Box 20"/>
          <p:cNvSpPr txBox="1">
            <a:spLocks noChangeArrowheads="1"/>
          </p:cNvSpPr>
          <p:nvPr/>
        </p:nvSpPr>
        <p:spPr bwMode="auto">
          <a:xfrm>
            <a:off x="1517650" y="1497013"/>
            <a:ext cx="504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cs-CZ" sz="1800">
                <a:cs typeface="Arial" charset="0"/>
              </a:rPr>
              <a:t>π</a:t>
            </a:r>
            <a:r>
              <a:rPr lang="cs-CZ" altLang="cs-CZ" sz="1800" baseline="30000">
                <a:cs typeface="Arial" charset="0"/>
              </a:rPr>
              <a:t>C</a:t>
            </a:r>
            <a:endParaRPr lang="el-GR" altLang="cs-CZ" sz="1800" baseline="30000">
              <a:cs typeface="Arial" charset="0"/>
            </a:endParaRPr>
          </a:p>
        </p:txBody>
      </p:sp>
      <p:sp>
        <p:nvSpPr>
          <p:cNvPr id="25618" name="Text Box 21"/>
          <p:cNvSpPr txBox="1">
            <a:spLocks noChangeArrowheads="1"/>
          </p:cNvSpPr>
          <p:nvPr/>
        </p:nvSpPr>
        <p:spPr bwMode="auto">
          <a:xfrm>
            <a:off x="2959100" y="2162175"/>
            <a:ext cx="547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/>
              <a:t>B</a:t>
            </a:r>
            <a:endParaRPr lang="cs-CZ" altLang="cs-CZ" sz="1800" baseline="30000"/>
          </a:p>
        </p:txBody>
      </p:sp>
      <p:sp>
        <p:nvSpPr>
          <p:cNvPr id="25619" name="Text Box 22"/>
          <p:cNvSpPr txBox="1">
            <a:spLocks noChangeArrowheads="1"/>
          </p:cNvSpPr>
          <p:nvPr/>
        </p:nvSpPr>
        <p:spPr bwMode="auto">
          <a:xfrm>
            <a:off x="4960938" y="2663825"/>
            <a:ext cx="547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/>
              <a:t>A</a:t>
            </a:r>
            <a:endParaRPr lang="cs-CZ" altLang="cs-CZ" sz="1800" baseline="30000"/>
          </a:p>
        </p:txBody>
      </p:sp>
      <p:sp>
        <p:nvSpPr>
          <p:cNvPr id="25620" name="Text Box 23"/>
          <p:cNvSpPr txBox="1">
            <a:spLocks noChangeArrowheads="1"/>
          </p:cNvSpPr>
          <p:nvPr/>
        </p:nvSpPr>
        <p:spPr bwMode="auto">
          <a:xfrm>
            <a:off x="4887913" y="1441450"/>
            <a:ext cx="547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/>
              <a:t>C</a:t>
            </a:r>
            <a:endParaRPr lang="cs-CZ" altLang="cs-CZ" sz="1800" baseline="30000"/>
          </a:p>
        </p:txBody>
      </p:sp>
      <p:sp>
        <p:nvSpPr>
          <p:cNvPr id="25621" name="Arc 24"/>
          <p:cNvSpPr>
            <a:spLocks/>
          </p:cNvSpPr>
          <p:nvPr/>
        </p:nvSpPr>
        <p:spPr bwMode="auto">
          <a:xfrm>
            <a:off x="3535363" y="2703513"/>
            <a:ext cx="1800225" cy="576262"/>
          </a:xfrm>
          <a:custGeom>
            <a:avLst/>
            <a:gdLst>
              <a:gd name="T0" fmla="*/ 0 w 21600"/>
              <a:gd name="T1" fmla="*/ 0 h 21600"/>
              <a:gd name="T2" fmla="*/ 150037490 w 21600"/>
              <a:gd name="T3" fmla="*/ 15373978 h 21600"/>
              <a:gd name="T4" fmla="*/ 0 w 21600"/>
              <a:gd name="T5" fmla="*/ 1537397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25622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30346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cs-CZ" sz="1900" dirty="0"/>
              <a:t>π</a:t>
            </a:r>
            <a:r>
              <a:rPr lang="en-GB" altLang="cs-CZ" sz="1900" baseline="-25000" dirty="0"/>
              <a:t>A</a:t>
            </a:r>
            <a:r>
              <a:rPr lang="en-GB" altLang="cs-CZ" sz="1900" dirty="0"/>
              <a:t> is non-credible inflation: agents do not believe that CB is honest about this inflation and do not adjust accordingly (CB is expected to use short-run PC to achieve preferred point B (market adjusts to expected inflation π</a:t>
            </a:r>
            <a:r>
              <a:rPr lang="en-GB" altLang="cs-CZ" sz="1900" baseline="-25000" dirty="0"/>
              <a:t>B</a:t>
            </a:r>
            <a:r>
              <a:rPr lang="en-GB" altLang="cs-CZ" sz="1900" dirty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GB" altLang="cs-CZ" sz="1900" dirty="0"/>
              <a:t>π</a:t>
            </a:r>
            <a:r>
              <a:rPr lang="en-GB" altLang="cs-CZ" sz="1900" baseline="-25000" dirty="0"/>
              <a:t>C</a:t>
            </a:r>
            <a:r>
              <a:rPr lang="en-GB" altLang="cs-CZ" sz="1900" dirty="0"/>
              <a:t> is credible inflation: agents believe that CB is honest about this higher inflation (no cheating because PC cannot be used to attain higher indifference curve)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cs-CZ" sz="1900" dirty="0"/>
              <a:t>Inflation π</a:t>
            </a:r>
            <a:r>
              <a:rPr lang="en-GB" altLang="cs-CZ" sz="1900" baseline="-25000" dirty="0"/>
              <a:t>A</a:t>
            </a:r>
            <a:r>
              <a:rPr lang="en-GB" altLang="cs-CZ" sz="1900" dirty="0"/>
              <a:t> can be achieved by entering monetary union with credible central bank</a:t>
            </a:r>
          </a:p>
        </p:txBody>
      </p:sp>
      <p:cxnSp>
        <p:nvCxnSpPr>
          <p:cNvPr id="3" name="Přímá spojnice 2"/>
          <p:cNvCxnSpPr/>
          <p:nvPr/>
        </p:nvCxnSpPr>
        <p:spPr bwMode="auto">
          <a:xfrm>
            <a:off x="6012160" y="1196752"/>
            <a:ext cx="575965" cy="0"/>
          </a:xfrm>
          <a:prstGeom prst="line">
            <a:avLst/>
          </a:prstGeom>
          <a:noFill/>
          <a:ln w="31750" cap="flat" cmpd="sng" algn="ctr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ovéPole 3"/>
          <p:cNvSpPr txBox="1"/>
          <p:nvPr/>
        </p:nvSpPr>
        <p:spPr>
          <a:xfrm>
            <a:off x="6660231" y="1052736"/>
            <a:ext cx="223224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>
                <a:latin typeface="+mn-lt"/>
              </a:rPr>
              <a:t>Market judgement about CB indifference curves regarding inflation-unemployment mix </a:t>
            </a:r>
          </a:p>
        </p:txBody>
      </p:sp>
      <p:cxnSp>
        <p:nvCxnSpPr>
          <p:cNvPr id="26" name="Přímá spojnice 25"/>
          <p:cNvCxnSpPr/>
          <p:nvPr/>
        </p:nvCxnSpPr>
        <p:spPr bwMode="auto">
          <a:xfrm>
            <a:off x="6012160" y="1743220"/>
            <a:ext cx="575965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ovéPole 26"/>
          <p:cNvSpPr txBox="1"/>
          <p:nvPr/>
        </p:nvSpPr>
        <p:spPr>
          <a:xfrm>
            <a:off x="6660232" y="1600225"/>
            <a:ext cx="22322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>
                <a:latin typeface="+mn-lt"/>
              </a:rPr>
              <a:t>Short-run Phillips curve</a:t>
            </a:r>
          </a:p>
        </p:txBody>
      </p:sp>
      <p:cxnSp>
        <p:nvCxnSpPr>
          <p:cNvPr id="28" name="Přímá spojnice 27"/>
          <p:cNvCxnSpPr/>
          <p:nvPr/>
        </p:nvCxnSpPr>
        <p:spPr bwMode="auto">
          <a:xfrm>
            <a:off x="6012160" y="1916832"/>
            <a:ext cx="575965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ovéPole 28"/>
          <p:cNvSpPr txBox="1"/>
          <p:nvPr/>
        </p:nvSpPr>
        <p:spPr>
          <a:xfrm>
            <a:off x="6668692" y="1772816"/>
            <a:ext cx="2223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>
                <a:latin typeface="+mn-lt"/>
              </a:rPr>
              <a:t>Indifference curve of credible CB</a:t>
            </a:r>
          </a:p>
        </p:txBody>
      </p:sp>
    </p:spTree>
    <p:extLst>
      <p:ext uri="{BB962C8B-B14F-4D97-AF65-F5344CB8AC3E}">
        <p14:creationId xmlns:p14="http://schemas.microsoft.com/office/powerpoint/2010/main" val="3675020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  <a:defRPr/>
            </a:pPr>
            <a:fld id="{5C79B83A-0E46-4271-87EB-35522E167676}" type="slidenum">
              <a:rPr lang="cs-CZ" altLang="en-US" sz="1200">
                <a:latin typeface="+mj-lt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16</a:t>
            </a:fld>
            <a:endParaRPr lang="cs-CZ" altLang="en-US" sz="1200" dirty="0">
              <a:latin typeface="+mj-lt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dirty="0"/>
              <a:t>Monetary autonomy – Impossible Trinity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0728"/>
            <a:ext cx="8229600" cy="5191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Impossible Trinity means that no monetary arrangement can reconcile simultaneously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Fixed exchange rates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Autonomous monetary policy (in setting interest rates)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Free capital movements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dirty="0"/>
              <a:t>Uncovered interest rate parity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endParaRPr lang="en-GB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dirty="0"/>
              <a:t>Practical examples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Intrinsic instability of fixed but adjustable exchange rates (single currency solves the dilemma)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dirty="0"/>
              <a:t>Currency mismatches in foreign borrowing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endParaRPr lang="en-GB" dirty="0"/>
          </a:p>
        </p:txBody>
      </p:sp>
      <p:graphicFrame>
        <p:nvGraphicFramePr>
          <p:cNvPr id="129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980550"/>
              </p:ext>
            </p:extLst>
          </p:nvPr>
        </p:nvGraphicFramePr>
        <p:xfrm>
          <a:off x="2117725" y="3717032"/>
          <a:ext cx="34623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8" name="Rovnice" r:id="rId4" imgW="1447560" imgH="228600" progId="Equation.3">
                  <p:embed/>
                </p:oleObj>
              </mc:Choice>
              <mc:Fallback>
                <p:oleObj name="Rovnice" r:id="rId4" imgW="14475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725" y="3717032"/>
                        <a:ext cx="34623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3CB7C-7D08-4451-99A1-CCBF181A4EA0}" type="slidenum">
              <a:rPr lang="cs-CZ" altLang="en-US"/>
              <a:pPr>
                <a:defRPr/>
              </a:pPr>
              <a:t>17</a:t>
            </a:fld>
            <a:endParaRPr lang="cs-CZ" alt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Post-war monetary order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600"/>
              <a:t>Bretton-Woods arrangement as reaction to unprecedented inter-war instability (deep economic recession, protective practices, competitive devaluations)</a:t>
            </a:r>
          </a:p>
          <a:p>
            <a:pPr eaLnBrk="1" hangingPunct="1">
              <a:lnSpc>
                <a:spcPct val="90000"/>
              </a:lnSpc>
            </a:pPr>
            <a:r>
              <a:rPr lang="en-GB" sz="2600"/>
              <a:t>Pivotal role of US dollar (guarantor of store of value through link to gold, 1 oz = 35 $)</a:t>
            </a:r>
          </a:p>
          <a:p>
            <a:pPr eaLnBrk="1" hangingPunct="1">
              <a:lnSpc>
                <a:spcPct val="90000"/>
              </a:lnSpc>
            </a:pPr>
            <a:r>
              <a:rPr lang="en-GB" sz="2600"/>
              <a:t>Regime of fixed but adjustable exchange rates (fluctuations </a:t>
            </a:r>
            <a:r>
              <a:rPr lang="en-GB" sz="2600">
                <a:cs typeface="Arial" charset="0"/>
              </a:rPr>
              <a:t>± 1%) </a:t>
            </a:r>
            <a:endParaRPr lang="en-GB" sz="2600"/>
          </a:p>
          <a:p>
            <a:pPr eaLnBrk="1" hangingPunct="1">
              <a:lnSpc>
                <a:spcPct val="90000"/>
              </a:lnSpc>
            </a:pPr>
            <a:r>
              <a:rPr lang="en-GB" sz="2600"/>
              <a:t>International Monetary Fund as overseer of world monetary order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/>
              <a:t>Extends loans to countries with temporary balance-of-payments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/>
              <a:t>Monitors exchange rate realignments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75623-2CE1-468D-8606-14E81EDC4D11}" type="slidenum">
              <a:rPr lang="cs-CZ" altLang="en-US"/>
              <a:pPr>
                <a:defRPr/>
              </a:pPr>
              <a:t>18</a:t>
            </a:fld>
            <a:endParaRPr lang="cs-CZ" alt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European Payment Union (1950-1958)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49850"/>
          </a:xfrm>
        </p:spPr>
        <p:txBody>
          <a:bodyPr/>
          <a:lstStyle/>
          <a:p>
            <a:pPr eaLnBrk="1" hangingPunct="1"/>
            <a:r>
              <a:rPr lang="en-GB" sz="2600"/>
              <a:t>System for multilateral settlement of bilateral trade transactions</a:t>
            </a:r>
          </a:p>
          <a:p>
            <a:pPr eaLnBrk="1" hangingPunct="1"/>
            <a:endParaRPr lang="en-GB" sz="2600"/>
          </a:p>
          <a:p>
            <a:pPr eaLnBrk="1" hangingPunct="1"/>
            <a:endParaRPr lang="en-GB" sz="2600"/>
          </a:p>
          <a:p>
            <a:pPr lvl="1" eaLnBrk="1" hangingPunct="1"/>
            <a:endParaRPr lang="en-GB" sz="2200"/>
          </a:p>
          <a:p>
            <a:pPr lvl="1" eaLnBrk="1" hangingPunct="1"/>
            <a:endParaRPr lang="cs-CZ" sz="2200"/>
          </a:p>
          <a:p>
            <a:pPr lvl="1" eaLnBrk="1" hangingPunct="1"/>
            <a:endParaRPr lang="cs-CZ" sz="2200"/>
          </a:p>
          <a:p>
            <a:pPr lvl="1" eaLnBrk="1" hangingPunct="1"/>
            <a:r>
              <a:rPr lang="en-GB" sz="2200"/>
              <a:t>No direct debtor-creditor relationship among EPU members (only debtor-creditor positions vis-à-vis EPU)</a:t>
            </a:r>
          </a:p>
          <a:p>
            <a:pPr lvl="1" eaLnBrk="1" hangingPunct="1"/>
            <a:r>
              <a:rPr lang="en-GB" sz="2200"/>
              <a:t>Makes for easier removal of bilateral trade restrictions</a:t>
            </a:r>
          </a:p>
          <a:p>
            <a:pPr eaLnBrk="1" hangingPunct="1"/>
            <a:r>
              <a:rPr lang="en-GB" sz="2600"/>
              <a:t>EPU wound up after making member currencies convertible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555875" y="2276475"/>
          <a:ext cx="3676650" cy="18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Dokument" r:id="rId4" imgW="4608788" imgH="1979738" progId="Word.Document.8">
                  <p:embed/>
                </p:oleObj>
              </mc:Choice>
              <mc:Fallback>
                <p:oleObj name="Dokument" r:id="rId4" imgW="4608788" imgH="197973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276475"/>
                        <a:ext cx="3676650" cy="187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9545F-42B8-4C5F-A5D3-A28AA139651E}" type="slidenum">
              <a:rPr lang="cs-CZ" altLang="en-US"/>
              <a:pPr>
                <a:defRPr/>
              </a:pPr>
              <a:t>19</a:t>
            </a:fld>
            <a:endParaRPr lang="cs-CZ" alt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/>
              <a:t>Rome Treaty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496922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No explicit attention paid to potential creation of monetary union or fixed exchange rate arrangement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Laid down some important prerequisites for eventual monetary union (full convertibility of currencies, abolition of capital controls, coordination of economic policies)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No acute problem at time of well functioning of Bretton-Woods system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Rising tensions in the end of 1960s brought forward debate about benefits of stable currency (strong perception of advantages of single currency)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Devaluation of British pound in 1967(UK is not EEC member yet)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Devaluation of French frank in 1967 (instability</a:t>
            </a:r>
            <a:r>
              <a:rPr lang="cs-CZ" sz="2000" dirty="0"/>
              <a:t> </a:t>
            </a:r>
            <a:r>
              <a:rPr lang="en-GB" sz="2000" dirty="0"/>
              <a:t>for CAP)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Growing tensions of US dollar leading to the collapse of B-W system</a:t>
            </a:r>
          </a:p>
          <a:p>
            <a:pPr lvl="1" eaLnBrk="1" hangingPunct="1">
              <a:lnSpc>
                <a:spcPct val="90000"/>
              </a:lnSpc>
            </a:pPr>
            <a:endParaRPr lang="en-GB" sz="2000" dirty="0"/>
          </a:p>
          <a:p>
            <a:pPr lvl="1" eaLnBrk="1" hangingPunct="1">
              <a:lnSpc>
                <a:spcPct val="90000"/>
              </a:lnSpc>
            </a:pPr>
            <a:endParaRPr lang="en-GB" sz="2000" dirty="0"/>
          </a:p>
          <a:p>
            <a:pPr lvl="1" eaLnBrk="1" hangingPunct="1">
              <a:lnSpc>
                <a:spcPct val="90000"/>
              </a:lnSpc>
            </a:pPr>
            <a:endParaRPr lang="en-GB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93510-FB08-41A0-A2B8-F6BA99717858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en-GB" dirty="0"/>
              <a:t>Major themes in cost-benefit debate</a:t>
            </a:r>
            <a:endParaRPr lang="en-GB" sz="2800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424847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</a:pPr>
            <a:r>
              <a:rPr lang="en-GB" sz="3200"/>
              <a:t>Absorption of asymmetric shocks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</a:pPr>
            <a:r>
              <a:rPr lang="en-GB" sz="3200"/>
              <a:t>Restoration of external price competitiveness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</a:pPr>
            <a:r>
              <a:rPr lang="en-GB" sz="3200"/>
              <a:t>Autonomous monetary policy in face of growing capital mobility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</a:pPr>
            <a:r>
              <a:rPr lang="en-GB" sz="3200"/>
              <a:t>Theory of optimum currency areas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F248F-BFAA-4215-ACBE-76FD302A28B9}" type="slidenum">
              <a:rPr lang="cs-CZ" altLang="en-US"/>
              <a:pPr>
                <a:defRPr/>
              </a:pPr>
              <a:t>20</a:t>
            </a:fld>
            <a:endParaRPr lang="cs-CZ" altLang="en-US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/>
              <a:t>Werner Report (1971)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362950" cy="53285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Ambitious plan proposing a three-stage move to monetary union starting in 1980 (irrevocably fixed exchange rates, eventual introduction of single currency)  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Clash of two approaches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i="1" dirty="0"/>
              <a:t>Monetarist school</a:t>
            </a:r>
            <a:r>
              <a:rPr lang="en-GB" sz="1800" dirty="0"/>
              <a:t>: narrowing exchange rates fluctuations first that would promote deeper economic convergence (France, Belgium, Italy)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i="1" dirty="0"/>
              <a:t>Economist school</a:t>
            </a:r>
            <a:r>
              <a:rPr lang="en-GB" sz="1800" dirty="0"/>
              <a:t>: first economic coordination and convergence of economic performance and only then planning of monetary union (Germany, Netherlands)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Compromise – convergence period of a fixed length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WR agenda shelved under pressure of acute economic problems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Oil shock (1971) made visible different approaches to policy priorities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Collapse of Bretton-Woods system (1973)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Conspicuous divergence in inflations and unemployment rates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European Monetary Cooperation Fund (EMCF) established in 1973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Extension of short-term credits with the aim to stabilize balance of payments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6454F-5512-4932-9F2F-440B731B8B4D}" type="slidenum">
              <a:rPr lang="cs-CZ" altLang="en-US"/>
              <a:pPr>
                <a:defRPr/>
              </a:pPr>
              <a:t>21</a:t>
            </a:fld>
            <a:endParaRPr lang="cs-CZ" alt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Snake in the tunnel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86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b="1" dirty="0"/>
              <a:t>Tunnel</a:t>
            </a:r>
            <a:r>
              <a:rPr lang="en-GB" sz="2000" dirty="0"/>
              <a:t>: European currencies fluctuate vis-à-vis US dollar in a range of </a:t>
            </a:r>
            <a:r>
              <a:rPr lang="en-GB" sz="2000" dirty="0">
                <a:cs typeface="Arial" charset="0"/>
              </a:rPr>
              <a:t>± 2¼ % around dollar central parities </a:t>
            </a:r>
            <a:r>
              <a:rPr lang="en-GB" sz="2000" dirty="0">
                <a:cs typeface="Arial" charset="0"/>
                <a:sym typeface="Wingdings" pitchFamily="2" charset="2"/>
              </a:rPr>
              <a:t> mutual fluctuations of up to 9 %</a:t>
            </a:r>
            <a:endParaRPr lang="en-GB" sz="2000" dirty="0">
              <a:sym typeface="Wingdings" pitchFamily="2" charset="2"/>
            </a:endParaRPr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 flipV="1">
            <a:off x="2052638" y="250348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70" name="Line 5"/>
          <p:cNvSpPr>
            <a:spLocks noChangeShapeType="1"/>
          </p:cNvSpPr>
          <p:nvPr/>
        </p:nvSpPr>
        <p:spPr bwMode="auto">
          <a:xfrm>
            <a:off x="4105275" y="18478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4098925" y="25082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15" name="Text Box 7"/>
          <p:cNvSpPr txBox="1">
            <a:spLocks noChangeArrowheads="1"/>
          </p:cNvSpPr>
          <p:nvPr/>
        </p:nvSpPr>
        <p:spPr bwMode="auto">
          <a:xfrm>
            <a:off x="4030663" y="19843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/>
              <a:t>+2</a:t>
            </a:r>
            <a:r>
              <a:rPr lang="en-US" sz="1800" dirty="0">
                <a:cs typeface="Arial" charset="0"/>
              </a:rPr>
              <a:t>¼</a:t>
            </a:r>
          </a:p>
        </p:txBody>
      </p:sp>
      <p:sp>
        <p:nvSpPr>
          <p:cNvPr id="222216" name="Text Box 8"/>
          <p:cNvSpPr txBox="1">
            <a:spLocks noChangeArrowheads="1"/>
          </p:cNvSpPr>
          <p:nvPr/>
        </p:nvSpPr>
        <p:spPr bwMode="auto">
          <a:xfrm>
            <a:off x="4056063" y="26289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/>
              <a:t>-2</a:t>
            </a:r>
            <a:r>
              <a:rPr lang="en-US" sz="1800" dirty="0">
                <a:cs typeface="Arial" charset="0"/>
              </a:rPr>
              <a:t>¼</a:t>
            </a:r>
          </a:p>
        </p:txBody>
      </p:sp>
      <p:sp>
        <p:nvSpPr>
          <p:cNvPr id="222217" name="Text Box 9"/>
          <p:cNvSpPr txBox="1">
            <a:spLocks noChangeArrowheads="1"/>
          </p:cNvSpPr>
          <p:nvPr/>
        </p:nvSpPr>
        <p:spPr bwMode="auto">
          <a:xfrm>
            <a:off x="2536526" y="1825574"/>
            <a:ext cx="504056" cy="203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>
                <a:cs typeface="Arial" charset="0"/>
              </a:rPr>
              <a:t>●</a:t>
            </a:r>
            <a:endParaRPr lang="cs-CZ" sz="1600" dirty="0">
              <a:cs typeface="Arial" charset="0"/>
            </a:endParaRPr>
          </a:p>
        </p:txBody>
      </p:sp>
      <p:sp>
        <p:nvSpPr>
          <p:cNvPr id="222218" name="Text Box 10"/>
          <p:cNvSpPr txBox="1">
            <a:spLocks noChangeArrowheads="1"/>
          </p:cNvSpPr>
          <p:nvPr/>
        </p:nvSpPr>
        <p:spPr bwMode="auto">
          <a:xfrm>
            <a:off x="2381250" y="3125788"/>
            <a:ext cx="904875" cy="203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>
                <a:cs typeface="Arial" charset="0"/>
              </a:rPr>
              <a:t>●</a:t>
            </a:r>
          </a:p>
        </p:txBody>
      </p:sp>
      <p:sp>
        <p:nvSpPr>
          <p:cNvPr id="222219" name="Text Box 11"/>
          <p:cNvSpPr txBox="1">
            <a:spLocks noChangeArrowheads="1"/>
          </p:cNvSpPr>
          <p:nvPr/>
        </p:nvSpPr>
        <p:spPr bwMode="auto">
          <a:xfrm>
            <a:off x="5076056" y="1832837"/>
            <a:ext cx="904875" cy="22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>
                <a:cs typeface="Arial" charset="0"/>
              </a:rPr>
              <a:t>●</a:t>
            </a:r>
          </a:p>
        </p:txBody>
      </p:sp>
      <p:sp>
        <p:nvSpPr>
          <p:cNvPr id="222220" name="Text Box 12"/>
          <p:cNvSpPr txBox="1">
            <a:spLocks noChangeArrowheads="1"/>
          </p:cNvSpPr>
          <p:nvPr/>
        </p:nvSpPr>
        <p:spPr bwMode="auto">
          <a:xfrm>
            <a:off x="5051425" y="3087688"/>
            <a:ext cx="904875" cy="203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>
                <a:cs typeface="Arial" charset="0"/>
              </a:rPr>
              <a:t>●</a:t>
            </a:r>
          </a:p>
        </p:txBody>
      </p:sp>
      <p:sp>
        <p:nvSpPr>
          <p:cNvPr id="36878" name="Rectangle 13"/>
          <p:cNvSpPr>
            <a:spLocks noChangeArrowheads="1"/>
          </p:cNvSpPr>
          <p:nvPr/>
        </p:nvSpPr>
        <p:spPr bwMode="auto">
          <a:xfrm>
            <a:off x="468313" y="3497263"/>
            <a:ext cx="8229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n-GB" sz="2000" b="1"/>
              <a:t>Snake</a:t>
            </a:r>
            <a:r>
              <a:rPr lang="en-GB" sz="2000"/>
              <a:t>: European currencies fluctuate in a range of ± 2¼% around mutual bilateral central </a:t>
            </a:r>
            <a:r>
              <a:rPr lang="en-GB" sz="2000">
                <a:cs typeface="Arial" charset="0"/>
              </a:rPr>
              <a:t>parities </a:t>
            </a:r>
            <a:r>
              <a:rPr lang="en-GB" sz="2000">
                <a:cs typeface="Arial" charset="0"/>
                <a:sym typeface="Wingdings" pitchFamily="2" charset="2"/>
              </a:rPr>
              <a:t></a:t>
            </a:r>
            <a:r>
              <a:rPr lang="en-GB" sz="2000">
                <a:cs typeface="Arial" charset="0"/>
              </a:rPr>
              <a:t> </a:t>
            </a:r>
            <a:r>
              <a:rPr lang="en-GB" sz="2000">
                <a:cs typeface="Arial" charset="0"/>
                <a:sym typeface="Wingdings" pitchFamily="2" charset="2"/>
              </a:rPr>
              <a:t>mutual</a:t>
            </a:r>
            <a:r>
              <a:rPr lang="en-GB" sz="2000">
                <a:sym typeface="Wingdings" pitchFamily="2" charset="2"/>
              </a:rPr>
              <a:t> fluctuations of up to 4½%</a:t>
            </a:r>
          </a:p>
        </p:txBody>
      </p:sp>
      <p:sp>
        <p:nvSpPr>
          <p:cNvPr id="36879" name="Freeform 14"/>
          <p:cNvSpPr>
            <a:spLocks/>
          </p:cNvSpPr>
          <p:nvPr/>
        </p:nvSpPr>
        <p:spPr bwMode="auto">
          <a:xfrm>
            <a:off x="2195513" y="1784350"/>
            <a:ext cx="4537075" cy="1439863"/>
          </a:xfrm>
          <a:custGeom>
            <a:avLst/>
            <a:gdLst>
              <a:gd name="T0" fmla="*/ 0 w 3130"/>
              <a:gd name="T1" fmla="*/ 610111 h 944"/>
              <a:gd name="T2" fmla="*/ 788552 w 3130"/>
              <a:gd name="T3" fmla="*/ 126598 h 944"/>
              <a:gd name="T4" fmla="*/ 3222338 w 3130"/>
              <a:gd name="T5" fmla="*/ 1371225 h 944"/>
              <a:gd name="T6" fmla="*/ 4537075 w 3130"/>
              <a:gd name="T7" fmla="*/ 541474 h 944"/>
              <a:gd name="T8" fmla="*/ 0 60000 65536"/>
              <a:gd name="T9" fmla="*/ 0 60000 65536"/>
              <a:gd name="T10" fmla="*/ 0 60000 65536"/>
              <a:gd name="T11" fmla="*/ 0 60000 65536"/>
              <a:gd name="T12" fmla="*/ 0 w 3130"/>
              <a:gd name="T13" fmla="*/ 0 h 944"/>
              <a:gd name="T14" fmla="*/ 3130 w 3130"/>
              <a:gd name="T15" fmla="*/ 944 h 9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30" h="944">
                <a:moveTo>
                  <a:pt x="0" y="400"/>
                </a:moveTo>
                <a:cubicBezTo>
                  <a:pt x="87" y="200"/>
                  <a:pt x="174" y="0"/>
                  <a:pt x="544" y="83"/>
                </a:cubicBezTo>
                <a:cubicBezTo>
                  <a:pt x="914" y="166"/>
                  <a:pt x="1792" y="854"/>
                  <a:pt x="2223" y="899"/>
                </a:cubicBezTo>
                <a:cubicBezTo>
                  <a:pt x="2654" y="944"/>
                  <a:pt x="2892" y="649"/>
                  <a:pt x="3130" y="35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80" name="Line 15"/>
          <p:cNvSpPr>
            <a:spLocks noChangeShapeType="1"/>
          </p:cNvSpPr>
          <p:nvPr/>
        </p:nvSpPr>
        <p:spPr bwMode="auto">
          <a:xfrm>
            <a:off x="1979613" y="3198813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81" name="Line 16"/>
          <p:cNvSpPr>
            <a:spLocks noChangeShapeType="1"/>
          </p:cNvSpPr>
          <p:nvPr/>
        </p:nvSpPr>
        <p:spPr bwMode="auto">
          <a:xfrm>
            <a:off x="2020888" y="1858963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82" name="Freeform 17"/>
          <p:cNvSpPr>
            <a:spLocks/>
          </p:cNvSpPr>
          <p:nvPr/>
        </p:nvSpPr>
        <p:spPr bwMode="auto">
          <a:xfrm flipV="1">
            <a:off x="2189163" y="1825625"/>
            <a:ext cx="4537075" cy="1439863"/>
          </a:xfrm>
          <a:custGeom>
            <a:avLst/>
            <a:gdLst>
              <a:gd name="T0" fmla="*/ 0 w 3130"/>
              <a:gd name="T1" fmla="*/ 610111 h 944"/>
              <a:gd name="T2" fmla="*/ 788552 w 3130"/>
              <a:gd name="T3" fmla="*/ 126598 h 944"/>
              <a:gd name="T4" fmla="*/ 3222338 w 3130"/>
              <a:gd name="T5" fmla="*/ 1371225 h 944"/>
              <a:gd name="T6" fmla="*/ 4537075 w 3130"/>
              <a:gd name="T7" fmla="*/ 541474 h 944"/>
              <a:gd name="T8" fmla="*/ 0 60000 65536"/>
              <a:gd name="T9" fmla="*/ 0 60000 65536"/>
              <a:gd name="T10" fmla="*/ 0 60000 65536"/>
              <a:gd name="T11" fmla="*/ 0 60000 65536"/>
              <a:gd name="T12" fmla="*/ 0 w 3130"/>
              <a:gd name="T13" fmla="*/ 0 h 944"/>
              <a:gd name="T14" fmla="*/ 3130 w 3130"/>
              <a:gd name="T15" fmla="*/ 944 h 9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30" h="944">
                <a:moveTo>
                  <a:pt x="0" y="400"/>
                </a:moveTo>
                <a:cubicBezTo>
                  <a:pt x="87" y="200"/>
                  <a:pt x="174" y="0"/>
                  <a:pt x="544" y="83"/>
                </a:cubicBezTo>
                <a:cubicBezTo>
                  <a:pt x="914" y="166"/>
                  <a:pt x="1792" y="854"/>
                  <a:pt x="2223" y="899"/>
                </a:cubicBezTo>
                <a:cubicBezTo>
                  <a:pt x="2654" y="944"/>
                  <a:pt x="2892" y="649"/>
                  <a:pt x="3130" y="35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83" name="Line 18"/>
          <p:cNvSpPr>
            <a:spLocks noChangeShapeType="1"/>
          </p:cNvSpPr>
          <p:nvPr/>
        </p:nvSpPr>
        <p:spPr bwMode="auto">
          <a:xfrm flipV="1">
            <a:off x="2046288" y="5092700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7" name="Text Box 19"/>
          <p:cNvSpPr txBox="1">
            <a:spLocks noChangeArrowheads="1"/>
          </p:cNvSpPr>
          <p:nvPr/>
        </p:nvSpPr>
        <p:spPr bwMode="auto">
          <a:xfrm>
            <a:off x="2271713" y="4750347"/>
            <a:ext cx="1220167" cy="19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600" dirty="0">
                <a:cs typeface="Arial" charset="0"/>
              </a:rPr>
              <a:t>FRF/DEM</a:t>
            </a:r>
          </a:p>
        </p:txBody>
      </p:sp>
      <p:sp>
        <p:nvSpPr>
          <p:cNvPr id="36888" name="Line 23"/>
          <p:cNvSpPr>
            <a:spLocks noChangeShapeType="1"/>
          </p:cNvSpPr>
          <p:nvPr/>
        </p:nvSpPr>
        <p:spPr bwMode="auto">
          <a:xfrm>
            <a:off x="1973263" y="5788025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89" name="Line 24"/>
          <p:cNvSpPr>
            <a:spLocks noChangeShapeType="1"/>
          </p:cNvSpPr>
          <p:nvPr/>
        </p:nvSpPr>
        <p:spPr bwMode="auto">
          <a:xfrm>
            <a:off x="2014538" y="4448175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891" name="Freeform 26"/>
          <p:cNvSpPr>
            <a:spLocks/>
          </p:cNvSpPr>
          <p:nvPr/>
        </p:nvSpPr>
        <p:spPr bwMode="auto">
          <a:xfrm>
            <a:off x="2124075" y="4514403"/>
            <a:ext cx="4745628" cy="1065212"/>
          </a:xfrm>
          <a:custGeom>
            <a:avLst/>
            <a:gdLst>
              <a:gd name="T0" fmla="*/ 0 w 2812"/>
              <a:gd name="T1" fmla="*/ 407987 h 453"/>
              <a:gd name="T2" fmla="*/ 719137 w 2812"/>
              <a:gd name="T3" fmla="*/ 47625 h 453"/>
              <a:gd name="T4" fmla="*/ 3240087 w 2812"/>
              <a:gd name="T5" fmla="*/ 695325 h 453"/>
              <a:gd name="T6" fmla="*/ 4464050 w 2812"/>
              <a:gd name="T7" fmla="*/ 192087 h 453"/>
              <a:gd name="T8" fmla="*/ 0 60000 65536"/>
              <a:gd name="T9" fmla="*/ 0 60000 65536"/>
              <a:gd name="T10" fmla="*/ 0 60000 65536"/>
              <a:gd name="T11" fmla="*/ 0 60000 65536"/>
              <a:gd name="T12" fmla="*/ 0 w 2812"/>
              <a:gd name="T13" fmla="*/ 0 h 453"/>
              <a:gd name="T14" fmla="*/ 2812 w 2812"/>
              <a:gd name="T15" fmla="*/ 453 h 45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12" h="453">
                <a:moveTo>
                  <a:pt x="0" y="257"/>
                </a:moveTo>
                <a:cubicBezTo>
                  <a:pt x="56" y="128"/>
                  <a:pt x="113" y="0"/>
                  <a:pt x="453" y="30"/>
                </a:cubicBezTo>
                <a:cubicBezTo>
                  <a:pt x="793" y="60"/>
                  <a:pt x="1648" y="423"/>
                  <a:pt x="2041" y="438"/>
                </a:cubicBezTo>
                <a:cubicBezTo>
                  <a:pt x="2434" y="453"/>
                  <a:pt x="2623" y="287"/>
                  <a:pt x="2812" y="12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6869703" y="2322635"/>
            <a:ext cx="1480939" cy="22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1800" dirty="0">
                <a:cs typeface="Arial" charset="0"/>
              </a:rPr>
              <a:t>dollar parity</a:t>
            </a: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219978" y="2108614"/>
            <a:ext cx="1367805" cy="212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600" dirty="0">
                <a:cs typeface="Arial" charset="0"/>
              </a:rPr>
              <a:t>DEM/USD</a:t>
            </a: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2224611" y="2836831"/>
            <a:ext cx="1367805" cy="212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600" dirty="0">
                <a:cs typeface="Arial" charset="0"/>
              </a:rPr>
              <a:t>FRF/USD</a:t>
            </a: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6876256" y="4929181"/>
            <a:ext cx="1821657" cy="22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1800">
                <a:cs typeface="Arial" charset="0"/>
              </a:rPr>
              <a:t>bilateral parity</a:t>
            </a: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4180169" y="4454031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4173819" y="5114431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139307" y="4581128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/>
              <a:t>+2</a:t>
            </a:r>
            <a:r>
              <a:rPr lang="en-US" sz="1800" dirty="0">
                <a:cs typeface="Arial" charset="0"/>
              </a:rPr>
              <a:t>¼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4139952" y="529453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1800" dirty="0"/>
              <a:t>-2</a:t>
            </a:r>
            <a:r>
              <a:rPr lang="en-US" sz="1800" dirty="0">
                <a:cs typeface="Arial" charset="0"/>
              </a:rPr>
              <a:t>¼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4984C-9E15-4EBA-AE41-4E3D05E75132}" type="slidenum">
              <a:rPr lang="cs-CZ" altLang="en-US"/>
              <a:pPr>
                <a:defRPr/>
              </a:pPr>
              <a:t>22</a:t>
            </a:fld>
            <a:endParaRPr lang="cs-CZ" alt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/>
              <a:t>Historical moments of monetary snake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b="1"/>
              <a:t>24/4/72:</a:t>
            </a:r>
            <a:r>
              <a:rPr lang="en-GB" sz="2000"/>
              <a:t> Founding members Belgium, France, Italy, Luxemburg, Netherlands, West Germany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1/5/72:</a:t>
            </a:r>
            <a:r>
              <a:rPr lang="en-GB" sz="2000"/>
              <a:t> Denmark, United Kingdom enter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23/5/72:</a:t>
            </a:r>
            <a:r>
              <a:rPr lang="en-GB" sz="2000"/>
              <a:t> Norway associates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23/6/72:</a:t>
            </a:r>
            <a:r>
              <a:rPr lang="en-GB" sz="2000"/>
              <a:t> United Kingdom exits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27/6/72:</a:t>
            </a:r>
            <a:r>
              <a:rPr lang="en-GB" sz="2000"/>
              <a:t> Denmark exits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10/10/72:</a:t>
            </a:r>
            <a:r>
              <a:rPr lang="en-GB" sz="2000"/>
              <a:t> Denmark returns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13/2/73:</a:t>
            </a:r>
            <a:r>
              <a:rPr lang="en-GB" sz="2000"/>
              <a:t> Italy exits</a:t>
            </a:r>
            <a:endParaRPr lang="cs-CZ" sz="2000"/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19/3/73:</a:t>
            </a:r>
            <a:r>
              <a:rPr lang="en-GB" sz="2000"/>
              <a:t> Sweden associates</a:t>
            </a:r>
            <a:endParaRPr lang="cs-CZ" sz="2000"/>
          </a:p>
          <a:p>
            <a:pPr eaLnBrk="1" hangingPunct="1">
              <a:lnSpc>
                <a:spcPct val="80000"/>
              </a:lnSpc>
            </a:pPr>
            <a:r>
              <a:rPr lang="cs-CZ" sz="2000" b="1"/>
              <a:t>19/3/73:</a:t>
            </a:r>
            <a:r>
              <a:rPr lang="cs-CZ" sz="2000"/>
              <a:t> </a:t>
            </a:r>
            <a:r>
              <a:rPr lang="en-GB" sz="2000"/>
              <a:t>Collapse of Bretton-Woods system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3/4/73:</a:t>
            </a:r>
            <a:r>
              <a:rPr lang="en-GB" sz="2000"/>
              <a:t> Creation of European Monetary Cooperation Fund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19/1/74:</a:t>
            </a:r>
            <a:r>
              <a:rPr lang="en-GB" sz="2000"/>
              <a:t> France exits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10/7/74:</a:t>
            </a:r>
            <a:r>
              <a:rPr lang="en-GB" sz="2000"/>
              <a:t> France returns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b="1"/>
              <a:t>15/3/76:</a:t>
            </a:r>
            <a:r>
              <a:rPr lang="en-GB" sz="2000"/>
              <a:t> France exits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i="1"/>
              <a:t>Source</a:t>
            </a:r>
            <a:r>
              <a:rPr lang="en-GB" sz="2000"/>
              <a:t>: Gros &amp; Thygesen: European Monetary Integration</a:t>
            </a:r>
            <a:r>
              <a:rPr lang="cs-CZ" sz="2000"/>
              <a:t>.</a:t>
            </a:r>
            <a:endParaRPr lang="en-GB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5BD180-6ACD-4900-BEF1-7D7A8BE3B409}" type="slidenum">
              <a:rPr lang="cs-CZ" altLang="en-US"/>
              <a:pPr>
                <a:defRPr/>
              </a:pPr>
              <a:t>23</a:t>
            </a:fld>
            <a:endParaRPr lang="cs-CZ" altLang="en-US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/>
              <a:t>European Monetary System</a:t>
            </a:r>
            <a:r>
              <a:rPr lang="cs-CZ" dirty="0"/>
              <a:t> (EMS)</a:t>
            </a:r>
            <a:endParaRPr lang="en-GB" dirty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42876"/>
            <a:ext cx="8229600" cy="5078412"/>
          </a:xfrm>
        </p:spPr>
        <p:txBody>
          <a:bodyPr/>
          <a:lstStyle/>
          <a:p>
            <a:pPr eaLnBrk="1" hangingPunct="1"/>
            <a:r>
              <a:rPr lang="en-GB" dirty="0"/>
              <a:t>EMS launched in March 1979</a:t>
            </a:r>
          </a:p>
          <a:p>
            <a:pPr eaLnBrk="1" hangingPunct="1"/>
            <a:r>
              <a:rPr lang="en-GB" dirty="0"/>
              <a:t>All EC members took part, but not in all components (integration </a:t>
            </a:r>
            <a:r>
              <a:rPr lang="en-GB" i="1" dirty="0">
                <a:cs typeface="Arial" charset="0"/>
              </a:rPr>
              <a:t>à la carte</a:t>
            </a:r>
            <a:r>
              <a:rPr lang="en-GB" dirty="0"/>
              <a:t>)</a:t>
            </a:r>
          </a:p>
          <a:p>
            <a:pPr eaLnBrk="1" hangingPunct="1"/>
            <a:r>
              <a:rPr lang="en-GB" dirty="0"/>
              <a:t>Major components of EMS</a:t>
            </a:r>
          </a:p>
          <a:p>
            <a:pPr lvl="1" eaLnBrk="1" hangingPunct="1"/>
            <a:r>
              <a:rPr lang="en-GB" dirty="0">
                <a:cs typeface="Arial" charset="0"/>
              </a:rPr>
              <a:t>European Currency Unit (ECU)</a:t>
            </a:r>
          </a:p>
          <a:p>
            <a:pPr lvl="1" eaLnBrk="1" hangingPunct="1"/>
            <a:r>
              <a:rPr lang="en-GB" dirty="0"/>
              <a:t>Exchange Rate Mechanism (ERM) – voluntary membership</a:t>
            </a:r>
            <a:endParaRPr lang="en-GB" dirty="0">
              <a:cs typeface="Arial" charset="0"/>
            </a:endParaRPr>
          </a:p>
          <a:p>
            <a:pPr lvl="1" eaLnBrk="1" hangingPunct="1"/>
            <a:r>
              <a:rPr lang="en-GB" dirty="0">
                <a:cs typeface="Arial" charset="0"/>
              </a:rPr>
              <a:t>European Monetary Cooperation Fund (system of credit facilities to defend fixed exchange rates)</a:t>
            </a:r>
          </a:p>
          <a:p>
            <a:pPr lvl="1" eaLnBrk="1" hangingPunct="1"/>
            <a:r>
              <a:rPr lang="en-GB" dirty="0">
                <a:cs typeface="Arial" charset="0"/>
              </a:rPr>
              <a:t>Divergence indicators</a:t>
            </a:r>
          </a:p>
          <a:p>
            <a:pPr lvl="1" eaLnBrk="1" hangingPunct="1"/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787E7-6650-4E26-81E3-452BE3B5BF1D}" type="slidenum">
              <a:rPr lang="cs-CZ" altLang="en-US"/>
              <a:pPr>
                <a:defRPr/>
              </a:pPr>
              <a:t>24</a:t>
            </a:fld>
            <a:endParaRPr lang="cs-CZ" altLang="en-US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/>
              <a:t>European Currency Unit – ECU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4576"/>
            <a:ext cx="8229600" cy="5232701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GB" sz="2000" dirty="0"/>
              <a:t>Basket currency composed of given quantities of all EC currencies (not only those participating in ERM)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Weights derived from economic strength of member countries (share in intra-EC trade, share in GDP)</a:t>
            </a:r>
          </a:p>
          <a:p>
            <a:pPr marL="742950" lvl="1" indent="-285750" eaLnBrk="1" hangingPunct="1">
              <a:spcBef>
                <a:spcPts val="0"/>
              </a:spcBef>
            </a:pPr>
            <a:r>
              <a:rPr lang="en-GB" sz="1600" dirty="0"/>
              <a:t>Regular updates at 5 year intervals</a:t>
            </a:r>
          </a:p>
          <a:p>
            <a:pPr marL="742950" lvl="1" indent="-285750" eaLnBrk="1" hangingPunct="1">
              <a:spcBef>
                <a:spcPts val="0"/>
              </a:spcBef>
            </a:pPr>
            <a:r>
              <a:rPr lang="en-GB" sz="1600" dirty="0"/>
              <a:t>Maastricht Treaty locked the composition of ECU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Non-cash (</a:t>
            </a:r>
            <a:r>
              <a:rPr lang="en-GB" sz="2000" dirty="0" err="1"/>
              <a:t>scriptual</a:t>
            </a:r>
            <a:r>
              <a:rPr lang="en-GB" sz="2000" dirty="0"/>
              <a:t>) currency (no physical ECU banknotes and coins)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Initial value set at 1 ECU = 1 USD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Functions of ECU (official ECU)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1600" dirty="0"/>
              <a:t>Unit for defining central rates in parity grid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1600" dirty="0"/>
              <a:t>Accounting unit for EC budget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1600" dirty="0"/>
              <a:t>Means of payment in official transactions (EC authorities, member states, international organisations)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1600" dirty="0"/>
              <a:t>Political symbol (harbinger of possible monetary union)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Private ECU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1600" dirty="0"/>
              <a:t>Financial market instruments denominated in ECU that tracked composition of ECU currency basket (deposits and loans, international bonds, foreign exchange contracts)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FB986E-4F53-4776-BC2F-28D738A909AF}" type="slidenum">
              <a:rPr lang="cs-CZ" altLang="en-US"/>
              <a:pPr>
                <a:defRPr/>
              </a:pPr>
              <a:t>25</a:t>
            </a:fld>
            <a:endParaRPr lang="cs-CZ" alt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/>
              <a:t>ECU – construction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501075"/>
              </p:ext>
            </p:extLst>
          </p:nvPr>
        </p:nvGraphicFramePr>
        <p:xfrm>
          <a:off x="1622425" y="1241425"/>
          <a:ext cx="5899150" cy="431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Document" r:id="rId4" imgW="6674272" imgH="4791926" progId="Word.Document.8">
                  <p:embed/>
                </p:oleObj>
              </mc:Choice>
              <mc:Fallback>
                <p:oleObj name="Document" r:id="rId4" imgW="6674272" imgH="479192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1241425"/>
                        <a:ext cx="5899150" cy="431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1052513" y="5300663"/>
          <a:ext cx="723582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Rovnice" r:id="rId6" imgW="3288960" imgH="393480" progId="Equation.3">
                  <p:embed/>
                </p:oleObj>
              </mc:Choice>
              <mc:Fallback>
                <p:oleObj name="Rovnice" r:id="rId6" imgW="32889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5300663"/>
                        <a:ext cx="7235825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81D3D-C9F8-49A3-8F26-F63D65C4E2DB}" type="slidenum">
              <a:rPr lang="cs-CZ" altLang="en-US"/>
              <a:pPr>
                <a:defRPr/>
              </a:pPr>
              <a:t>26</a:t>
            </a:fld>
            <a:endParaRPr lang="cs-CZ" altLang="en-US" dirty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ERM – parity grid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1175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GB" sz="2600" dirty="0"/>
              <a:t>ERM as </a:t>
            </a:r>
            <a:r>
              <a:rPr lang="en-GB" sz="2600" i="1" dirty="0"/>
              <a:t>pegged but adjustable </a:t>
            </a:r>
            <a:r>
              <a:rPr lang="en-GB" sz="2600" dirty="0"/>
              <a:t>exchange rate system</a:t>
            </a:r>
            <a:endParaRPr lang="cs-CZ" sz="2600" dirty="0"/>
          </a:p>
          <a:p>
            <a:pPr lvl="1" eaLnBrk="1" hangingPunct="1">
              <a:spcBef>
                <a:spcPts val="0"/>
              </a:spcBef>
            </a:pPr>
            <a:r>
              <a:rPr lang="en-GB" sz="2200" dirty="0"/>
              <a:t>Each ERM currency has its central parity vis-à-vis ECU</a:t>
            </a:r>
            <a:endParaRPr lang="cs-CZ" sz="2200" dirty="0"/>
          </a:p>
          <a:p>
            <a:pPr lvl="1" eaLnBrk="1" hangingPunct="1">
              <a:spcBef>
                <a:spcPts val="0"/>
              </a:spcBef>
            </a:pPr>
            <a:r>
              <a:rPr lang="en-GB" sz="2200" dirty="0"/>
              <a:t>Bilateral parities organised into matrix called </a:t>
            </a:r>
            <a:r>
              <a:rPr lang="en-GB" sz="2200" i="1" dirty="0"/>
              <a:t>parity grid</a:t>
            </a:r>
            <a:endParaRPr lang="cs-CZ" sz="2200" i="1" dirty="0"/>
          </a:p>
          <a:p>
            <a:pPr lvl="1" eaLnBrk="1" hangingPunct="1">
              <a:spcBef>
                <a:spcPts val="0"/>
              </a:spcBef>
            </a:pPr>
            <a:r>
              <a:rPr lang="en-GB" sz="2200" dirty="0"/>
              <a:t>Central parity as centre of fluctuation band with width </a:t>
            </a:r>
            <a:r>
              <a:rPr lang="en-GB" sz="2200" dirty="0">
                <a:cs typeface="Arial" charset="0"/>
              </a:rPr>
              <a:t>± 2¼% (Italy ± 6%)</a:t>
            </a:r>
            <a:r>
              <a:rPr lang="en-GB" sz="2600" dirty="0">
                <a:cs typeface="Arial" charset="0"/>
              </a:rPr>
              <a:t> </a:t>
            </a:r>
          </a:p>
          <a:p>
            <a:pPr eaLnBrk="1" hangingPunct="1">
              <a:spcBef>
                <a:spcPts val="600"/>
              </a:spcBef>
            </a:pPr>
            <a:r>
              <a:rPr lang="en-GB" sz="2600" dirty="0"/>
              <a:t>European nature (system functioning without any link to dollar or gold) – joint float vis-à-vis dollar</a:t>
            </a:r>
          </a:p>
          <a:p>
            <a:pPr eaLnBrk="1" hangingPunct="1">
              <a:spcBef>
                <a:spcPts val="600"/>
              </a:spcBef>
            </a:pPr>
            <a:r>
              <a:rPr lang="en-GB" sz="2600" dirty="0"/>
              <a:t>Formal symmetry (absence of dominant</a:t>
            </a:r>
            <a:r>
              <a:rPr lang="cs-CZ" sz="2600" dirty="0"/>
              <a:t> </a:t>
            </a:r>
            <a:r>
              <a:rPr lang="en-GB" sz="2600" dirty="0"/>
              <a:t>currency) </a:t>
            </a:r>
            <a:r>
              <a:rPr lang="cs-CZ" sz="2600" dirty="0"/>
              <a:t>versus f</a:t>
            </a:r>
            <a:r>
              <a:rPr lang="en-GB" sz="2600" dirty="0"/>
              <a:t>actual asymmetry (different pressures on debtor and creditor central banks during</a:t>
            </a:r>
            <a:r>
              <a:rPr lang="cs-CZ" sz="2600" dirty="0"/>
              <a:t> </a:t>
            </a:r>
            <a:r>
              <a:rPr lang="en-GB" sz="2600" dirty="0"/>
              <a:t>interventions</a:t>
            </a:r>
            <a:r>
              <a:rPr lang="cs-CZ" sz="2600" dirty="0"/>
              <a:t>)</a:t>
            </a:r>
            <a:endParaRPr lang="en-GB" sz="2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7C06B-33C8-4604-90EB-07B138540A3A}" type="slidenum">
              <a:rPr lang="cs-CZ" altLang="en-US"/>
              <a:pPr>
                <a:defRPr/>
              </a:pPr>
              <a:t>27</a:t>
            </a:fld>
            <a:endParaRPr lang="cs-CZ" alt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ERM – illustration of parity grid</a:t>
            </a:r>
          </a:p>
        </p:txBody>
      </p:sp>
      <p:graphicFrame>
        <p:nvGraphicFramePr>
          <p:cNvPr id="5562" name="Group 4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940684"/>
              </p:ext>
            </p:extLst>
          </p:nvPr>
        </p:nvGraphicFramePr>
        <p:xfrm>
          <a:off x="684213" y="908720"/>
          <a:ext cx="7775575" cy="4410000"/>
        </p:xfrm>
        <a:graphic>
          <a:graphicData uri="http://schemas.openxmlformats.org/drawingml/2006/table">
            <a:tbl>
              <a:tblPr/>
              <a:tblGrid>
                <a:gridCol w="11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3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BEF =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DEM =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FRF =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ITL =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56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BEF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16,03677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6,91233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3,62881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15,68000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6,75855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3,41761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15,33117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6,60819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3,21870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56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DEM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0,06523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0,44084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0,23143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0,06378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0,43103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0,21796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0,06236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0,42144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0,20527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56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FRF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0,15133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2,37281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0,53692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0,14796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2,32002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0,50567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0,14467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2,26841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0,47624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56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ITL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0,31068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4,87153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2,09978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0,29260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4,58800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1,97757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5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0,27557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4,32097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1,86248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8313" y="5589240"/>
            <a:ext cx="8229600" cy="44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en-GB" sz="1600" dirty="0"/>
              <a:t>B … buying point, S … selling point, P … parity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A0D03-FC8E-4B3F-8F52-0E0BA1C18200}" type="slidenum">
              <a:rPr lang="cs-CZ" altLang="en-US"/>
              <a:pPr>
                <a:defRPr/>
              </a:pPr>
              <a:t>28</a:t>
            </a:fld>
            <a:endParaRPr lang="cs-CZ" altLang="en-US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ERM – operational features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8"/>
            <a:ext cx="8229600" cy="527719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Symmetric support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Central banks of both weak and strong currencies must take part in interventions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Unlimited support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System of credit facilities urges central bank with strong currency to provide sufficient amounts of liquidity to central bank with weak currency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Fixed deadlines for repayment of borrowed funds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Collective realignments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Changes in parities based on agreement of all ERM members (protection against competitive devaluations)</a:t>
            </a:r>
          </a:p>
          <a:p>
            <a:pPr eaLnBrk="1" hangingPunct="1">
              <a:spcBef>
                <a:spcPts val="0"/>
              </a:spcBef>
            </a:pPr>
            <a:r>
              <a:rPr lang="en-GB" sz="2400" dirty="0"/>
              <a:t>Divergence indicators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Early warning indicators of exchange rate pressures with presumption to act (interest rate changes, budgetary measures, initiation of realignment, etc.)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Set at 75% distance of </a:t>
            </a:r>
            <a:r>
              <a:rPr lang="en-GB" sz="2000" dirty="0">
                <a:cs typeface="Arial" charset="0"/>
              </a:rPr>
              <a:t>± </a:t>
            </a:r>
            <a:r>
              <a:rPr lang="en-GB" sz="2000" dirty="0"/>
              <a:t>2</a:t>
            </a:r>
            <a:r>
              <a:rPr lang="en-GB" sz="2000" dirty="0">
                <a:cs typeface="Arial" charset="0"/>
              </a:rPr>
              <a:t>¼</a:t>
            </a:r>
            <a:r>
              <a:rPr lang="en-GB" sz="2000" dirty="0"/>
              <a:t>*</a:t>
            </a:r>
            <a:r>
              <a:rPr lang="en-GB" sz="2000" dirty="0">
                <a:cs typeface="Arial" charset="0"/>
              </a:rPr>
              <a:t>×</a:t>
            </a:r>
            <a:r>
              <a:rPr lang="en-GB" sz="2000" dirty="0"/>
              <a:t>(1-</a:t>
            </a:r>
            <a:r>
              <a:rPr lang="en-GB" sz="2000" i="1" dirty="0"/>
              <a:t>w</a:t>
            </a:r>
            <a:r>
              <a:rPr lang="en-GB" sz="2000" dirty="0"/>
              <a:t>) % from central parity (</a:t>
            </a:r>
            <a:r>
              <a:rPr lang="en-GB" sz="2000" i="1" dirty="0"/>
              <a:t>w</a:t>
            </a:r>
            <a:r>
              <a:rPr lang="en-GB" sz="2000" dirty="0"/>
              <a:t> is the weight of a given currency in ECU)</a:t>
            </a:r>
            <a:endParaRPr lang="en-GB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69604-BB35-4137-8394-F465FCA4C3A3}" type="slidenum">
              <a:rPr lang="cs-CZ" altLang="en-US"/>
              <a:pPr>
                <a:defRPr/>
              </a:pPr>
              <a:t>29</a:t>
            </a:fld>
            <a:endParaRPr lang="cs-CZ" altLang="en-US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/>
              <a:t>EMS stages – turbulent start (1979-1985)</a:t>
            </a:r>
            <a:endParaRPr lang="en-GB" sz="2800" b="1" u="sng">
              <a:solidFill>
                <a:srgbClr val="FF0000"/>
              </a:solidFill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872339"/>
            <a:ext cx="8229600" cy="5328121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600" dirty="0"/>
              <a:t>Unstable international environment (following second oil shock) </a:t>
            </a:r>
            <a:r>
              <a:rPr lang="en-GB" sz="2600" dirty="0">
                <a:sym typeface="Wingdings"/>
              </a:rPr>
              <a:t> </a:t>
            </a:r>
            <a:r>
              <a:rPr lang="en-GB" sz="2600" dirty="0"/>
              <a:t>diverging inflations and policy responses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600" dirty="0"/>
              <a:t>ERM acted primarily as prevention against unilateral competitive devaluations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Frequent realignments (9 during 1st stage)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Large number of countries involved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600" dirty="0"/>
              <a:t>Systemic problems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Political tensions when big currencies were to be realigned (political cost of devaluation, opposition of business people against revaluation)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High predictability of realignments </a:t>
            </a:r>
            <a:r>
              <a:rPr lang="en-GB" sz="2200" dirty="0">
                <a:sym typeface="Wingdings" pitchFamily="2" charset="2"/>
              </a:rPr>
              <a:t> waves of speculative activity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Realignments caused by external events (weak dollar </a:t>
            </a:r>
            <a:r>
              <a:rPr lang="en-GB" sz="2200" dirty="0">
                <a:sym typeface="Wingdings"/>
              </a:rPr>
              <a:t> capital flows to Germany  pressure on mark  compulsory interventions)</a:t>
            </a:r>
            <a:endParaRPr lang="en-GB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663C4B-9F49-41AC-A457-7FF3BD762324}" type="slidenum">
              <a:rPr lang="cs-CZ" altLang="en-US"/>
              <a:pPr>
                <a:defRPr/>
              </a:pPr>
              <a:t>3</a:t>
            </a:fld>
            <a:endParaRPr lang="cs-CZ" alt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Asymmetric shock – SD diagram</a:t>
            </a:r>
          </a:p>
        </p:txBody>
      </p:sp>
      <p:sp>
        <p:nvSpPr>
          <p:cNvPr id="13316" name="Line 11"/>
          <p:cNvSpPr>
            <a:spLocks noChangeShapeType="1"/>
          </p:cNvSpPr>
          <p:nvPr/>
        </p:nvSpPr>
        <p:spPr bwMode="auto">
          <a:xfrm>
            <a:off x="971550" y="121602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7" name="Line 12"/>
          <p:cNvSpPr>
            <a:spLocks noChangeShapeType="1"/>
          </p:cNvSpPr>
          <p:nvPr/>
        </p:nvSpPr>
        <p:spPr bwMode="auto">
          <a:xfrm>
            <a:off x="971550" y="3448050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8" name="Line 14"/>
          <p:cNvSpPr>
            <a:spLocks noChangeShapeType="1"/>
          </p:cNvSpPr>
          <p:nvPr/>
        </p:nvSpPr>
        <p:spPr bwMode="auto">
          <a:xfrm>
            <a:off x="5016500" y="1217613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9" name="Line 15"/>
          <p:cNvSpPr>
            <a:spLocks noChangeShapeType="1"/>
          </p:cNvSpPr>
          <p:nvPr/>
        </p:nvSpPr>
        <p:spPr bwMode="auto">
          <a:xfrm>
            <a:off x="5016500" y="3449638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0" name="Line 19"/>
          <p:cNvSpPr>
            <a:spLocks noChangeShapeType="1"/>
          </p:cNvSpPr>
          <p:nvPr/>
        </p:nvSpPr>
        <p:spPr bwMode="auto">
          <a:xfrm flipV="1">
            <a:off x="1403350" y="1268413"/>
            <a:ext cx="2520950" cy="1655762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1" name="Line 20"/>
          <p:cNvSpPr>
            <a:spLocks noChangeShapeType="1"/>
          </p:cNvSpPr>
          <p:nvPr/>
        </p:nvSpPr>
        <p:spPr bwMode="auto">
          <a:xfrm>
            <a:off x="1258888" y="1484313"/>
            <a:ext cx="2449512" cy="1584325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2" name="Line 21"/>
          <p:cNvSpPr>
            <a:spLocks noChangeShapeType="1"/>
          </p:cNvSpPr>
          <p:nvPr/>
        </p:nvSpPr>
        <p:spPr bwMode="auto">
          <a:xfrm flipV="1">
            <a:off x="5940425" y="1125538"/>
            <a:ext cx="1655763" cy="2087562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3" name="Line 22"/>
          <p:cNvSpPr>
            <a:spLocks noChangeShapeType="1"/>
          </p:cNvSpPr>
          <p:nvPr/>
        </p:nvSpPr>
        <p:spPr bwMode="auto">
          <a:xfrm>
            <a:off x="5364163" y="1773238"/>
            <a:ext cx="2663825" cy="935037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4" name="Text Box 23"/>
          <p:cNvSpPr txBox="1">
            <a:spLocks noChangeArrowheads="1"/>
          </p:cNvSpPr>
          <p:nvPr/>
        </p:nvSpPr>
        <p:spPr bwMode="auto">
          <a:xfrm>
            <a:off x="3779838" y="131445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3325" name="Text Box 24"/>
          <p:cNvSpPr txBox="1">
            <a:spLocks noChangeArrowheads="1"/>
          </p:cNvSpPr>
          <p:nvPr/>
        </p:nvSpPr>
        <p:spPr bwMode="auto">
          <a:xfrm>
            <a:off x="7453313" y="11969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3326" name="Text Box 25"/>
          <p:cNvSpPr txBox="1">
            <a:spLocks noChangeArrowheads="1"/>
          </p:cNvSpPr>
          <p:nvPr/>
        </p:nvSpPr>
        <p:spPr bwMode="auto">
          <a:xfrm>
            <a:off x="3563938" y="27082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3327" name="Text Box 26"/>
          <p:cNvSpPr txBox="1">
            <a:spLocks noChangeArrowheads="1"/>
          </p:cNvSpPr>
          <p:nvPr/>
        </p:nvSpPr>
        <p:spPr bwMode="auto">
          <a:xfrm>
            <a:off x="7623175" y="26336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3328" name="Text Box 27"/>
          <p:cNvSpPr txBox="1">
            <a:spLocks noChangeArrowheads="1"/>
          </p:cNvSpPr>
          <p:nvPr/>
        </p:nvSpPr>
        <p:spPr bwMode="auto">
          <a:xfrm>
            <a:off x="2065338" y="3414713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France</a:t>
            </a:r>
          </a:p>
        </p:txBody>
      </p:sp>
      <p:sp>
        <p:nvSpPr>
          <p:cNvPr id="13329" name="Text Box 28"/>
          <p:cNvSpPr txBox="1">
            <a:spLocks noChangeArrowheads="1"/>
          </p:cNvSpPr>
          <p:nvPr/>
        </p:nvSpPr>
        <p:spPr bwMode="auto">
          <a:xfrm>
            <a:off x="6443663" y="3416300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Germany</a:t>
            </a:r>
          </a:p>
        </p:txBody>
      </p:sp>
      <p:sp>
        <p:nvSpPr>
          <p:cNvPr id="13330" name="Text Box 29"/>
          <p:cNvSpPr txBox="1">
            <a:spLocks noChangeArrowheads="1"/>
          </p:cNvSpPr>
          <p:nvPr/>
        </p:nvSpPr>
        <p:spPr bwMode="auto">
          <a:xfrm>
            <a:off x="584200" y="11684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3331" name="Text Box 30"/>
          <p:cNvSpPr txBox="1">
            <a:spLocks noChangeArrowheads="1"/>
          </p:cNvSpPr>
          <p:nvPr/>
        </p:nvSpPr>
        <p:spPr bwMode="auto">
          <a:xfrm>
            <a:off x="4716463" y="119062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3332" name="Text Box 31"/>
          <p:cNvSpPr txBox="1">
            <a:spLocks noChangeArrowheads="1"/>
          </p:cNvSpPr>
          <p:nvPr/>
        </p:nvSpPr>
        <p:spPr bwMode="auto">
          <a:xfrm>
            <a:off x="7812088" y="314166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3333" name="Text Box 32"/>
          <p:cNvSpPr txBox="1">
            <a:spLocks noChangeArrowheads="1"/>
          </p:cNvSpPr>
          <p:nvPr/>
        </p:nvSpPr>
        <p:spPr bwMode="auto">
          <a:xfrm>
            <a:off x="3778250" y="31273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3334" name="Text Box 33"/>
          <p:cNvSpPr txBox="1">
            <a:spLocks noChangeArrowheads="1"/>
          </p:cNvSpPr>
          <p:nvPr/>
        </p:nvSpPr>
        <p:spPr bwMode="auto">
          <a:xfrm>
            <a:off x="2268538" y="22701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3335" name="Text Box 34"/>
          <p:cNvSpPr txBox="1">
            <a:spLocks noChangeArrowheads="1"/>
          </p:cNvSpPr>
          <p:nvPr/>
        </p:nvSpPr>
        <p:spPr bwMode="auto">
          <a:xfrm>
            <a:off x="6589713" y="22701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3336" name="Rectangle 35"/>
          <p:cNvSpPr>
            <a:spLocks noGrp="1" noChangeArrowheads="1"/>
          </p:cNvSpPr>
          <p:nvPr>
            <p:ph type="body" idx="1"/>
          </p:nvPr>
        </p:nvSpPr>
        <p:spPr>
          <a:xfrm>
            <a:off x="457200" y="4149725"/>
            <a:ext cx="8229600" cy="180022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/>
              <a:t>D</a:t>
            </a:r>
            <a:r>
              <a:rPr lang="en-GB" sz="2000" baseline="-25000"/>
              <a:t>F</a:t>
            </a:r>
            <a:r>
              <a:rPr lang="en-GB" sz="2000"/>
              <a:t>, D</a:t>
            </a:r>
            <a:r>
              <a:rPr lang="en-GB" sz="2000" baseline="-25000"/>
              <a:t>G</a:t>
            </a:r>
            <a:r>
              <a:rPr lang="en-GB" sz="2000"/>
              <a:t> … French, German demand curves (rising prices P discourage demanded quantity Q)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/>
              <a:t>S</a:t>
            </a:r>
            <a:r>
              <a:rPr lang="en-GB" sz="2000" baseline="-25000"/>
              <a:t>F</a:t>
            </a:r>
            <a:r>
              <a:rPr lang="en-GB" sz="2000"/>
              <a:t>, S</a:t>
            </a:r>
            <a:r>
              <a:rPr lang="en-GB" sz="2000" baseline="-25000"/>
              <a:t>G</a:t>
            </a:r>
            <a:r>
              <a:rPr lang="en-GB" sz="2000"/>
              <a:t> … French, German supply curves (rising prices P encourage supplied quantity Q)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/>
              <a:t>E</a:t>
            </a:r>
            <a:r>
              <a:rPr lang="en-GB" sz="2000" baseline="-25000"/>
              <a:t>F</a:t>
            </a:r>
            <a:r>
              <a:rPr lang="en-GB" sz="2000"/>
              <a:t>, E</a:t>
            </a:r>
            <a:r>
              <a:rPr lang="en-GB" sz="2000" baseline="-25000"/>
              <a:t>G</a:t>
            </a:r>
            <a:r>
              <a:rPr lang="en-GB" sz="2000"/>
              <a:t> … French, German market equilibrium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65E4E-17FF-41D1-AA19-B6421B8594B1}" type="slidenum">
              <a:rPr lang="cs-CZ" altLang="en-US"/>
              <a:pPr>
                <a:defRPr/>
              </a:pPr>
              <a:t>30</a:t>
            </a:fld>
            <a:endParaRPr lang="cs-CZ" altLang="en-US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77813"/>
            <a:ext cx="8429625" cy="774700"/>
          </a:xfrm>
        </p:spPr>
        <p:txBody>
          <a:bodyPr/>
          <a:lstStyle/>
          <a:p>
            <a:pPr eaLnBrk="1" hangingPunct="1"/>
            <a:r>
              <a:rPr lang="en-GB" dirty="0"/>
              <a:t>EMS stages – German mark anchor (1986-1991)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184576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GB" sz="2400" dirty="0"/>
              <a:t>Monetary leadership of Germany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>
                <a:sym typeface="Wingdings" pitchFamily="2" charset="2"/>
              </a:rPr>
              <a:t>EMS </a:t>
            </a:r>
            <a:r>
              <a:rPr lang="en-GB" sz="1800" dirty="0"/>
              <a:t>members tended to coordinate interest rate changes with those of Germany (e</a:t>
            </a:r>
            <a:r>
              <a:rPr lang="en-GB" sz="1800" dirty="0">
                <a:sym typeface="Wingdings" pitchFamily="2" charset="2"/>
              </a:rPr>
              <a:t>ffect of borrowed credibility)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>
                <a:sym typeface="Wingdings" pitchFamily="2" charset="2"/>
              </a:rPr>
              <a:t>Period of converging inflations and higher financial discipline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>
                <a:sym typeface="Wingdings" pitchFamily="2" charset="2"/>
              </a:rPr>
              <a:t>No say of other countries in formulating German monetary policy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400" dirty="0"/>
              <a:t>Illusion of approaching quasi monetary union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In 1987-1992 no realignments took place (except for </a:t>
            </a:r>
            <a:r>
              <a:rPr lang="en-GB" sz="1800" dirty="0" err="1"/>
              <a:t>techical</a:t>
            </a:r>
            <a:r>
              <a:rPr lang="en-GB" sz="1800" dirty="0"/>
              <a:t> ones)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Apart from Greece all EC currencies became ERM members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All currencies within narrow fluctuation band </a:t>
            </a:r>
            <a:r>
              <a:rPr lang="en-GB" sz="1800" dirty="0">
                <a:cs typeface="Arial" charset="0"/>
              </a:rPr>
              <a:t>± </a:t>
            </a:r>
            <a:r>
              <a:rPr lang="en-GB" sz="1800" dirty="0"/>
              <a:t>2</a:t>
            </a:r>
            <a:r>
              <a:rPr lang="en-GB" sz="1800" dirty="0">
                <a:cs typeface="Arial" charset="0"/>
              </a:rPr>
              <a:t>¼</a:t>
            </a:r>
            <a:r>
              <a:rPr lang="cs-CZ" sz="1800" dirty="0">
                <a:cs typeface="Arial" charset="0"/>
              </a:rPr>
              <a:t> </a:t>
            </a:r>
            <a:r>
              <a:rPr lang="en-GB" sz="1800" dirty="0"/>
              <a:t>%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Other currencies pegged to ECU (Sweden, Finland) 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400" dirty="0"/>
              <a:t>Plans to form EMU once again at top of agenda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June 1988: Hanover European Council (EMU project launched)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April 1989: </a:t>
            </a:r>
            <a:r>
              <a:rPr lang="en-GB" sz="1800" dirty="0" err="1"/>
              <a:t>Delors</a:t>
            </a:r>
            <a:r>
              <a:rPr lang="en-GB" sz="1800" dirty="0"/>
              <a:t> Report (plan to reach monetary union in 3 stages)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December 1990: Intergovernmental conferences about EMU and political union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/>
              <a:t>December 1991: Agreement reached about Maastricht Treaty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6ACC4-0CCE-421B-AB8A-7870DD127BFA}" type="slidenum">
              <a:rPr lang="cs-CZ" altLang="en-US"/>
              <a:pPr>
                <a:defRPr/>
              </a:pPr>
              <a:t>31</a:t>
            </a:fld>
            <a:endParaRPr lang="cs-CZ" altLang="en-US" dirty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dirty="0"/>
              <a:t>Plan to reach EMU in three stages</a:t>
            </a:r>
            <a:endParaRPr lang="en-GB" sz="2800" dirty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Stage 1: from July 1990 to December 1993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Full liberalization of capital movements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Closer coordination of monetary policies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Fostering economic convergence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Stage 2: from January 1994 to December 1998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Establishment of </a:t>
            </a:r>
            <a:r>
              <a:rPr lang="en-GB" sz="2000" i="1" dirty="0"/>
              <a:t>European Monetary Institute </a:t>
            </a:r>
            <a:r>
              <a:rPr lang="en-GB" sz="2000" dirty="0"/>
              <a:t>responsible for technical preparations for single currency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Countries are fulfilling Maastricht convergence criteria (opt-out for UK and Denmark)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Granting independence to national central banks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Stage 3: from 1</a:t>
            </a:r>
            <a:r>
              <a:rPr lang="cs-CZ" sz="2400" dirty="0"/>
              <a:t>st</a:t>
            </a:r>
            <a:r>
              <a:rPr lang="en-GB" sz="2400" dirty="0"/>
              <a:t> January 1999 onwards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Irrevocably fixed exchange rates among participating countries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ECB conducts single monetary policy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ERM replaced by the successor regime ERM-II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Stability and Growth Pact takes effect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D1434-5B8C-470D-84FF-CFA8185F05CD}" type="slidenum">
              <a:rPr lang="cs-CZ" altLang="en-US"/>
              <a:pPr>
                <a:defRPr/>
              </a:pPr>
              <a:t>32</a:t>
            </a:fld>
            <a:endParaRPr lang="cs-CZ" altLang="en-US" dirty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774700"/>
          </a:xfrm>
        </p:spPr>
        <p:txBody>
          <a:bodyPr/>
          <a:lstStyle/>
          <a:p>
            <a:pPr eaLnBrk="1" hangingPunct="1"/>
            <a:r>
              <a:rPr lang="en-GB"/>
              <a:t>EMS stages – currency crisis in 1992-1993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25658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500" dirty="0"/>
              <a:t>Reunification of Germany sparked inflation pressures</a:t>
            </a:r>
            <a:r>
              <a:rPr lang="cs-CZ" sz="2500" dirty="0"/>
              <a:t>,</a:t>
            </a:r>
            <a:r>
              <a:rPr lang="en-GB" sz="2500" dirty="0"/>
              <a:t> high German rates criticised by other countries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/>
              <a:t>Less than perfect convergence accompanied by suspension of realignments </a:t>
            </a:r>
            <a:r>
              <a:rPr lang="en-GB" sz="2500" dirty="0">
                <a:sym typeface="Wingdings"/>
              </a:rPr>
              <a:t> perception of misaligned currencies </a:t>
            </a:r>
            <a:r>
              <a:rPr lang="en-GB" sz="2500" dirty="0"/>
              <a:t>(Italy, United Kingdom, Spain) 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/>
              <a:t>Battered credibility of EMU (failed referendum about MT in Denmark, uncertainty about outcome in France) 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/>
              <a:t>Consequences of crisis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British pound and Italian </a:t>
            </a:r>
            <a:r>
              <a:rPr lang="cs-CZ" sz="2100" dirty="0"/>
              <a:t>lira </a:t>
            </a:r>
            <a:r>
              <a:rPr lang="en-GB" sz="2100" dirty="0"/>
              <a:t>forced to withdraw from ERM at high cost</a:t>
            </a:r>
            <a:r>
              <a:rPr lang="cs-CZ" sz="2100" dirty="0"/>
              <a:t>s</a:t>
            </a:r>
            <a:endParaRPr lang="en-GB" sz="2100" dirty="0"/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Heavy speculation against currencies of Spain, Portugal, Denmark, Ireland, France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August 1993: ERM fluctuation bands widened from </a:t>
            </a:r>
            <a:r>
              <a:rPr lang="en-GB" sz="2100" dirty="0">
                <a:cs typeface="Arial" charset="0"/>
              </a:rPr>
              <a:t>± 2¼</a:t>
            </a:r>
            <a:r>
              <a:rPr lang="cs-CZ" sz="2100" dirty="0">
                <a:cs typeface="Arial" charset="0"/>
              </a:rPr>
              <a:t> </a:t>
            </a:r>
            <a:r>
              <a:rPr lang="en-GB" sz="2100" dirty="0">
                <a:cs typeface="Arial" charset="0"/>
              </a:rPr>
              <a:t>% to ± 15</a:t>
            </a:r>
            <a:r>
              <a:rPr lang="cs-CZ" sz="2100" dirty="0">
                <a:cs typeface="Arial" charset="0"/>
              </a:rPr>
              <a:t> </a:t>
            </a:r>
            <a:r>
              <a:rPr lang="en-GB" sz="2100" dirty="0">
                <a:cs typeface="Arial" charset="0"/>
              </a:rPr>
              <a:t>% (wide bands not very different from floating)</a:t>
            </a:r>
            <a:r>
              <a:rPr lang="en-GB" sz="2500" dirty="0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6396F-9DFA-45B6-969C-B3BCCECA5E4A}" type="slidenum">
              <a:rPr lang="cs-CZ" altLang="en-US"/>
              <a:pPr>
                <a:defRPr/>
              </a:pPr>
              <a:t>33</a:t>
            </a:fld>
            <a:endParaRPr lang="cs-CZ" altLang="en-US" dirty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77813"/>
            <a:ext cx="8429625" cy="702915"/>
          </a:xfrm>
        </p:spPr>
        <p:txBody>
          <a:bodyPr/>
          <a:lstStyle/>
          <a:p>
            <a:pPr eaLnBrk="1" hangingPunct="1"/>
            <a:r>
              <a:rPr lang="en-GB"/>
              <a:t>EMS stages – heading towards euro (1994-1998)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Crisis in 1992-1993 strengthened arguments of Impossible Trinity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Choice among corner solutions: free floating versus sing</a:t>
            </a:r>
            <a:r>
              <a:rPr lang="cs-CZ" sz="2000" dirty="0"/>
              <a:t>l</a:t>
            </a:r>
            <a:r>
              <a:rPr lang="en-GB" sz="2000" dirty="0"/>
              <a:t>e currency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Promotion of exchange rate stability within wide bands</a:t>
            </a:r>
            <a:r>
              <a:rPr lang="en-GB" sz="2100" dirty="0"/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Lower risk of exchange rate speculation due to higher exchange rate uncertainty within wide bands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Attacked currency moved back into narrow corridors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Italy returned into ERM in 1997, UK and Sweden stayed permanently outside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Austria and Finland entered ERM in 1995 after becoming members of EU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400" dirty="0"/>
              <a:t>Orderly transition to Stage 3 in spite of turbulence</a:t>
            </a:r>
            <a:r>
              <a:rPr lang="cs-CZ" sz="2400" dirty="0"/>
              <a:t>s</a:t>
            </a:r>
            <a:r>
              <a:rPr lang="en-GB" sz="2400" dirty="0"/>
              <a:t> on global financial markets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19</a:t>
            </a:r>
            <a:r>
              <a:rPr lang="cs-CZ" sz="2000" dirty="0"/>
              <a:t>9</a:t>
            </a:r>
            <a:r>
              <a:rPr lang="en-GB" sz="2000" dirty="0"/>
              <a:t>8: crisis in South-East Asia, Russian rouble crisis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Those interested in EMU membership focused on fulfilling nominal convergence criteria </a:t>
            </a:r>
            <a:r>
              <a:rPr lang="en-GB" sz="2000" dirty="0">
                <a:sym typeface="Wingdings" pitchFamily="2" charset="2"/>
              </a:rPr>
              <a:t> r</a:t>
            </a:r>
            <a:r>
              <a:rPr lang="en-GB" sz="2000" dirty="0"/>
              <a:t>emarkable improvement </a:t>
            </a:r>
            <a:r>
              <a:rPr lang="cs-CZ" sz="2000" dirty="0"/>
              <a:t>in</a:t>
            </a:r>
            <a:r>
              <a:rPr lang="en-GB" sz="2000" dirty="0"/>
              <a:t> public finances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endParaRPr lang="en-GB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69161D-EB86-4B87-BBCA-1226F1CA0792}" type="slidenum">
              <a:rPr lang="cs-CZ" altLang="en-US"/>
              <a:pPr>
                <a:defRPr/>
              </a:pPr>
              <a:t>34</a:t>
            </a:fld>
            <a:endParaRPr lang="cs-CZ" alt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/>
              <a:t>Three phases of Stage 3</a:t>
            </a:r>
            <a:endParaRPr lang="en-GB" b="1">
              <a:solidFill>
                <a:srgbClr val="FF0000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4006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GB" sz="2400" dirty="0"/>
              <a:t>Madrid Summit  (December 1995)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Beginning of Stage 3: 1 January 1999 at latest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ECU renamed euro</a:t>
            </a:r>
          </a:p>
          <a:p>
            <a:pPr eaLnBrk="1" hangingPunct="1">
              <a:spcBef>
                <a:spcPts val="0"/>
              </a:spcBef>
            </a:pPr>
            <a:r>
              <a:rPr lang="en-GB" sz="2400" dirty="0"/>
              <a:t>Phase 1 (1999-2001): circulation of euro in non-cash form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National currencies became non-decimal representations of euro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Principle „no compulsion – no prohibition“  </a:t>
            </a:r>
          </a:p>
          <a:p>
            <a:pPr eaLnBrk="1" hangingPunct="1">
              <a:spcBef>
                <a:spcPts val="0"/>
              </a:spcBef>
            </a:pPr>
            <a:r>
              <a:rPr lang="en-GB" sz="2400" dirty="0"/>
              <a:t>Phase 2 (Jan-June 2002): dual circulation 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Introduction of euro in physical form in coins and banknotes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National currencies are withdrawing from circulation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Logistically successfully managed changeover process</a:t>
            </a:r>
          </a:p>
          <a:p>
            <a:pPr eaLnBrk="1" hangingPunct="1">
              <a:spcBef>
                <a:spcPts val="0"/>
              </a:spcBef>
            </a:pPr>
            <a:r>
              <a:rPr lang="en-GB" sz="2400" dirty="0"/>
              <a:t>Phase 3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000" dirty="0"/>
              <a:t>Euro is the only legal tender in Eurozone countries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01D73-F949-4DFE-B2AD-C846B41BEE18}" type="slidenum">
              <a:rPr lang="cs-CZ" altLang="en-US"/>
              <a:pPr>
                <a:defRPr/>
              </a:pPr>
              <a:t>35</a:t>
            </a:fld>
            <a:endParaRPr lang="cs-CZ" altLang="en-US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Actual versus perceived inflation</a:t>
            </a:r>
          </a:p>
        </p:txBody>
      </p:sp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52513"/>
            <a:ext cx="7777162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539750" y="5799138"/>
            <a:ext cx="3744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1800" i="1" dirty="0"/>
              <a:t>Source</a:t>
            </a:r>
            <a:r>
              <a:rPr lang="en-GB" sz="1800" dirty="0"/>
              <a:t>: European Commission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  <a:defRPr/>
            </a:pPr>
            <a:fld id="{7D68C4CA-02F0-47B9-AF10-7EBFA62835BB}" type="slidenum">
              <a:rPr lang="cs-CZ" altLang="en-US" sz="1200">
                <a:latin typeface="+mj-lt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36</a:t>
            </a:fld>
            <a:endParaRPr lang="cs-CZ" altLang="en-US" sz="1200" dirty="0">
              <a:latin typeface="+mj-lt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/>
              <a:t>Explanation of perceived inflation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736"/>
            <a:ext cx="8229600" cy="4933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Consumers attach a higher importance to price developments of goods and services that they buy more frequently (out-of-the-pocket expenditures)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Consumers are more influenced by upward price movements than by downward changes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Consumers pay high attention to exceptional price increases  despite a low weight of respective goods and services in consumer basket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Prices in national currencies that ceased to exist remained reference units for comparisons with euro prices that were exposed to accumulated year-to-year inflation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Problem of granulated currency (ITL, GRD): dismissive attitude toward national coins without purchasing power was transferred to euro coins with some purchasing power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Public failed to differentiate between different reasons for higher inflation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Accusation for price increases were amplified by media coverage (preference for bad news)</a:t>
            </a:r>
            <a:endParaRPr lang="en-GB" sz="2000" b="1" dirty="0"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564E5-14F3-417C-809B-1A7071FA5A74}" type="slidenum">
              <a:rPr lang="cs-CZ" altLang="en-US"/>
              <a:pPr>
                <a:defRPr/>
              </a:pPr>
              <a:t>37</a:t>
            </a:fld>
            <a:endParaRPr lang="cs-CZ" altLang="en-US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Maastricht convergence criteria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962525"/>
          </a:xfrm>
        </p:spPr>
        <p:txBody>
          <a:bodyPr/>
          <a:lstStyle/>
          <a:p>
            <a:pPr eaLnBrk="1" hangingPunct="1"/>
            <a:r>
              <a:rPr lang="en-GB" dirty="0"/>
              <a:t>Creation of monetary union perceived as “coronation” of convergence process towards price stability</a:t>
            </a:r>
          </a:p>
          <a:p>
            <a:pPr eaLnBrk="1" hangingPunct="1"/>
            <a:r>
              <a:rPr lang="en-GB" dirty="0"/>
              <a:t>Binding deadlines for start of Eurozone, not later than 1 January 1999 even with smaller group of countries</a:t>
            </a:r>
          </a:p>
          <a:p>
            <a:pPr eaLnBrk="1" hangingPunct="1"/>
            <a:r>
              <a:rPr lang="en-GB" dirty="0"/>
              <a:t>Limited inspiration by OCA principles when qualification criteria were formulated; stress on operability and intelligibility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656D-D3A1-402D-B350-AF6D3CBBE406}" type="slidenum">
              <a:rPr lang="cs-CZ" altLang="en-US"/>
              <a:pPr>
                <a:defRPr/>
              </a:pPr>
              <a:t>38</a:t>
            </a:fld>
            <a:endParaRPr lang="cs-CZ" altLang="en-US" dirty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/>
              <a:t>Convergence criteria – inflation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136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/>
              <a:t>Maximum admissible limit: average of three lowest inflations in EU countries plus 1.5 percentage points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/>
              <a:t>Indicator: Twelve month average HICP (</a:t>
            </a:r>
            <a:r>
              <a:rPr lang="en-GB" sz="2400" i="1" dirty="0"/>
              <a:t>Harmonised Index of Consumer Prices</a:t>
            </a:r>
            <a:r>
              <a:rPr lang="en-GB" sz="2400" dirty="0"/>
              <a:t>)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/>
              <a:t>Motivation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Substantial inflation differentials make single monetary policy difficult to operate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Erosion of price competitiveness without recourse to realignments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“Value of price stability” adhered to by all Eurozone members (guarantee for Germany)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/>
              <a:t>Objections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Why inflation in countries outside Eurozone?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Who are outliers (countries with extremely low inflation)?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/>
              <a:t>Too restrictive for catching-up countries (</a:t>
            </a:r>
            <a:r>
              <a:rPr lang="en-GB" sz="2000" dirty="0" err="1"/>
              <a:t>Balassa</a:t>
            </a:r>
            <a:r>
              <a:rPr lang="en-GB" sz="2000" dirty="0"/>
              <a:t>-Samuelson effect)?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26498-3511-4DE1-A417-EC756CCECA36}" type="slidenum">
              <a:rPr lang="cs-CZ" altLang="en-US"/>
              <a:pPr>
                <a:defRPr/>
              </a:pPr>
              <a:t>39</a:t>
            </a:fld>
            <a:endParaRPr lang="cs-CZ" altLang="en-US" dirty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/>
              <a:t>Convergence criteria – long-term interest rates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7214"/>
            <a:ext cx="8229600" cy="5222106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Maximum admissible limit: average of interest rates in three EU countries with lowest inflation plus 2 percentage points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Indicator: Average monthly yield on 10-year government bonds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Motivation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Sustainability test of low inflation and healthy public finances in longer term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Avoiding large instability in pricing debt securities when they are converted from national currency to euro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Objections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Elimination of exchange rate risk in monetary union triggers </a:t>
            </a:r>
            <a:r>
              <a:rPr lang="en-GB" sz="2000" dirty="0">
                <a:sym typeface="Wingdings"/>
              </a:rPr>
              <a:t>convergence of bond yields (</a:t>
            </a:r>
            <a:r>
              <a:rPr lang="en-GB" sz="2000" dirty="0"/>
              <a:t>consequence of uncovered interest rate parity)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endParaRPr lang="en-GB" sz="2000" dirty="0"/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Caveat: elimination of exchange rate risk does not eliminate credit risk </a:t>
            </a: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716547"/>
              </p:ext>
            </p:extLst>
          </p:nvPr>
        </p:nvGraphicFramePr>
        <p:xfrm>
          <a:off x="3851920" y="4941168"/>
          <a:ext cx="1641152" cy="376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00" name="Rovnice" r:id="rId4" imgW="1002960" imgH="215640" progId="Equation.3">
                  <p:embed/>
                </p:oleObj>
              </mc:Choice>
              <mc:Fallback>
                <p:oleObj name="Rovnice" r:id="rId4" imgW="100296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941168"/>
                        <a:ext cx="1641152" cy="3760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DB7F2-6C0F-4408-B31E-98524528E20E}" type="slidenum">
              <a:rPr lang="cs-CZ" altLang="en-US"/>
              <a:pPr>
                <a:defRPr/>
              </a:pPr>
              <a:t>4</a:t>
            </a:fld>
            <a:endParaRPr lang="cs-CZ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792162"/>
          </a:xfrm>
        </p:spPr>
        <p:txBody>
          <a:bodyPr/>
          <a:lstStyle/>
          <a:p>
            <a:pPr eaLnBrk="1" hangingPunct="1"/>
            <a:r>
              <a:rPr lang="en-GB"/>
              <a:t>Asymmetric shock – primary adjustment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71550" y="1430338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971550" y="3662363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016500" y="143192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5016500" y="3663950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1403350" y="1482725"/>
            <a:ext cx="2520950" cy="165576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258888" y="1698625"/>
            <a:ext cx="2449512" cy="1584325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5940425" y="1339850"/>
            <a:ext cx="1655763" cy="208756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5364163" y="1987550"/>
            <a:ext cx="2663825" cy="935038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3779838" y="152876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7453313" y="14112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563938" y="29225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7623175" y="284797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065338" y="3629025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France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215063" y="3630613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Germany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611188" y="134143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778250" y="334168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2268538" y="24844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589713" y="24844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1116013" y="2273300"/>
            <a:ext cx="1873250" cy="1227138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1765300" y="2852738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s-CZ" sz="1800"/>
          </a:p>
        </p:txBody>
      </p:sp>
      <p:sp>
        <p:nvSpPr>
          <p:cNvPr id="14360" name="Text Box 27"/>
          <p:cNvSpPr txBox="1">
            <a:spLocks noChangeArrowheads="1"/>
          </p:cNvSpPr>
          <p:nvPr/>
        </p:nvSpPr>
        <p:spPr bwMode="auto">
          <a:xfrm>
            <a:off x="1693863" y="2832100"/>
            <a:ext cx="5032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E</a:t>
            </a:r>
            <a:r>
              <a:rPr lang="en-US" sz="1800" dirty="0"/>
              <a:t>'</a:t>
            </a:r>
            <a:r>
              <a:rPr lang="en-US" sz="1800" baseline="-25000" dirty="0"/>
              <a:t>F</a:t>
            </a:r>
            <a:endParaRPr lang="cs-CZ" sz="1800" dirty="0"/>
          </a:p>
        </p:txBody>
      </p:sp>
      <p:sp>
        <p:nvSpPr>
          <p:cNvPr id="14361" name="Text Box 28"/>
          <p:cNvSpPr txBox="1">
            <a:spLocks noChangeArrowheads="1"/>
          </p:cNvSpPr>
          <p:nvPr/>
        </p:nvSpPr>
        <p:spPr bwMode="auto">
          <a:xfrm>
            <a:off x="2771775" y="3133725"/>
            <a:ext cx="57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4362" name="Line 29"/>
          <p:cNvSpPr>
            <a:spLocks noChangeShapeType="1"/>
          </p:cNvSpPr>
          <p:nvPr/>
        </p:nvSpPr>
        <p:spPr bwMode="auto">
          <a:xfrm>
            <a:off x="5868988" y="1414463"/>
            <a:ext cx="2232025" cy="790575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3" name="Text Box 30"/>
          <p:cNvSpPr txBox="1">
            <a:spLocks noChangeArrowheads="1"/>
          </p:cNvSpPr>
          <p:nvPr/>
        </p:nvSpPr>
        <p:spPr bwMode="auto">
          <a:xfrm>
            <a:off x="7754938" y="2133600"/>
            <a:ext cx="7054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G</a:t>
            </a:r>
            <a:endParaRPr lang="cs-CZ" sz="1800" dirty="0"/>
          </a:p>
        </p:txBody>
      </p:sp>
      <p:sp>
        <p:nvSpPr>
          <p:cNvPr id="14364" name="Text Box 31"/>
          <p:cNvSpPr txBox="1">
            <a:spLocks noChangeArrowheads="1"/>
          </p:cNvSpPr>
          <p:nvPr/>
        </p:nvSpPr>
        <p:spPr bwMode="auto">
          <a:xfrm>
            <a:off x="7032934" y="1874497"/>
            <a:ext cx="5849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E</a:t>
            </a:r>
            <a:r>
              <a:rPr lang="en-US" sz="1800" dirty="0"/>
              <a:t>’</a:t>
            </a:r>
            <a:r>
              <a:rPr lang="cs-CZ" sz="1800" baseline="-25000" dirty="0"/>
              <a:t>G</a:t>
            </a:r>
            <a:endParaRPr lang="cs-CZ" sz="1800" dirty="0"/>
          </a:p>
        </p:txBody>
      </p:sp>
      <p:sp>
        <p:nvSpPr>
          <p:cNvPr id="14365" name="Text Box 34"/>
          <p:cNvSpPr txBox="1">
            <a:spLocks noChangeArrowheads="1"/>
          </p:cNvSpPr>
          <p:nvPr/>
        </p:nvSpPr>
        <p:spPr bwMode="auto">
          <a:xfrm>
            <a:off x="4699000" y="13843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4366" name="Text Box 35"/>
          <p:cNvSpPr txBox="1">
            <a:spLocks noChangeArrowheads="1"/>
          </p:cNvSpPr>
          <p:nvPr/>
        </p:nvSpPr>
        <p:spPr bwMode="auto">
          <a:xfrm>
            <a:off x="7770813" y="33432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4367" name="Rectangle 36"/>
          <p:cNvSpPr>
            <a:spLocks noGrp="1" noChangeArrowheads="1"/>
          </p:cNvSpPr>
          <p:nvPr>
            <p:ph type="body" idx="1"/>
          </p:nvPr>
        </p:nvSpPr>
        <p:spPr>
          <a:xfrm>
            <a:off x="457200" y="4365625"/>
            <a:ext cx="8229600" cy="1765300"/>
          </a:xfrm>
          <a:noFill/>
        </p:spPr>
        <p:txBody>
          <a:bodyPr/>
          <a:lstStyle/>
          <a:p>
            <a:pPr eaLnBrk="1" hangingPunct="1"/>
            <a:r>
              <a:rPr lang="en-GB" sz="2100"/>
              <a:t>Autonomous demand shift from French to German goods</a:t>
            </a:r>
          </a:p>
          <a:p>
            <a:pPr lvl="1" eaLnBrk="1" hangingPunct="1"/>
            <a:r>
              <a:rPr lang="en-GB" sz="2000"/>
              <a:t>France: declining production, rising unemployment </a:t>
            </a:r>
            <a:r>
              <a:rPr lang="en-GB" sz="2000">
                <a:sym typeface="Wingdings" pitchFamily="2" charset="2"/>
              </a:rPr>
              <a:t> </a:t>
            </a:r>
            <a:r>
              <a:rPr lang="en-GB" sz="2000"/>
              <a:t>pressure for lower wages and lower inflation </a:t>
            </a:r>
          </a:p>
          <a:p>
            <a:pPr lvl="1" eaLnBrk="1" hangingPunct="1"/>
            <a:r>
              <a:rPr lang="en-GB" sz="2000"/>
              <a:t>Germany: rising production </a:t>
            </a:r>
            <a:r>
              <a:rPr lang="en-GB" sz="2000">
                <a:sym typeface="Wingdings" pitchFamily="2" charset="2"/>
              </a:rPr>
              <a:t>inflationary pressures</a:t>
            </a:r>
            <a:r>
              <a:rPr lang="en-GB" sz="2000"/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C655CD4-22CD-437D-B91C-C5241564E59A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40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81037"/>
          </a:xfrm>
        </p:spPr>
        <p:txBody>
          <a:bodyPr/>
          <a:lstStyle/>
          <a:p>
            <a:pPr eaLnBrk="1" hangingPunct="1"/>
            <a:r>
              <a:rPr lang="en-GB" dirty="0"/>
              <a:t>Convergence of long-term interest rates</a:t>
            </a:r>
          </a:p>
        </p:txBody>
      </p:sp>
      <p:graphicFrame>
        <p:nvGraphicFramePr>
          <p:cNvPr id="69636" name="Object 7"/>
          <p:cNvGraphicFramePr>
            <a:graphicFrameLocks noChangeAspect="1"/>
          </p:cNvGraphicFramePr>
          <p:nvPr/>
        </p:nvGraphicFramePr>
        <p:xfrm>
          <a:off x="544513" y="981075"/>
          <a:ext cx="798512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3" name="Graf" r:id="rId4" imgW="6096000" imgH="3924390" progId="Excel.Chart.8">
                  <p:embed/>
                </p:oleObj>
              </mc:Choice>
              <mc:Fallback>
                <p:oleObj name="Graf" r:id="rId4" imgW="6096000" imgH="392439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981075"/>
                        <a:ext cx="798512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781050" y="5692775"/>
            <a:ext cx="7448550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algn="l" eaLnBrk="1" hangingPunct="1">
              <a:spcBef>
                <a:spcPct val="50000"/>
              </a:spcBef>
              <a:buNone/>
            </a:pPr>
            <a:r>
              <a:rPr lang="en-GB" i="1" dirty="0"/>
              <a:t>Source</a:t>
            </a:r>
            <a:r>
              <a:rPr lang="cs-CZ" dirty="0"/>
              <a:t>: Eurostat.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8236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7F1071-451C-40C5-B931-0E3D07CF71B2}" type="slidenum">
              <a:rPr lang="cs-CZ" altLang="en-US"/>
              <a:pPr>
                <a:defRPr/>
              </a:pPr>
              <a:t>41</a:t>
            </a:fld>
            <a:endParaRPr lang="cs-CZ" altLang="en-US" dirty="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/>
              <a:t>Convergence criteria – exchange rate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62163"/>
            <a:ext cx="8229600" cy="5463181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Content: Membership for at least two years in ERM II, keeping exchange rate within normal bands without severe tensions and devaluation of central parity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Motivation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Test of appropriateness of central parity before it is irrevocably fixed (ERM II as a training field)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Preventing competitive devaluations prior to fixing (conversion rate should be close to market exchange rate)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Objections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Outdated concept of a normal band (former narrow bands ±2¼ % were abolished during 1992-93 crisis)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ERM II as a compulsory waiting room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Exchange rate stability assessed from the perspective of more criteria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000" dirty="0"/>
              <a:t>Properties of ERM II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Central rates are defined bilaterally in terms of euro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Fluctuation margins ±15 %, narrower margins can be negotiated with ECB or set unilaterally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Automatic interventions on the margin provided they do not jeopardize price stability in Euro Area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600" dirty="0"/>
              <a:t>Exchange rate regimes incompatible with ERM II membership: free or managed float, unilateral </a:t>
            </a:r>
            <a:r>
              <a:rPr lang="en-GB" sz="1600" dirty="0" err="1"/>
              <a:t>euroization</a:t>
            </a:r>
            <a:r>
              <a:rPr lang="en-GB" sz="1600" dirty="0"/>
              <a:t>, exchange rate pegged to other currencies than euro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05052-27C6-49D0-A07F-D1D676FCCCC0}" type="slidenum">
              <a:rPr lang="cs-CZ" altLang="en-US"/>
              <a:pPr>
                <a:defRPr/>
              </a:pPr>
              <a:t>42</a:t>
            </a:fld>
            <a:endParaRPr lang="cs-CZ" altLang="en-US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dirty="0"/>
              <a:t>Convergence criteria – fiscal </a:t>
            </a:r>
            <a:r>
              <a:rPr lang="cs-CZ" dirty="0"/>
              <a:t>stance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836712"/>
            <a:ext cx="8229600" cy="5294560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GB" sz="2800" dirty="0"/>
              <a:t>Government deficit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Deficit-to-GDP ratio shall not exceed the reference value of 3%, unless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The ratio is steadily declining and approaching the reference value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Exceeding the reference value is modest, exceptional and temporary</a:t>
            </a:r>
          </a:p>
          <a:p>
            <a:pPr eaLnBrk="1" hangingPunct="1">
              <a:spcBef>
                <a:spcPts val="300"/>
              </a:spcBef>
            </a:pPr>
            <a:r>
              <a:rPr lang="en-GB" sz="2800" dirty="0"/>
              <a:t>Government debt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Debt-to</a:t>
            </a:r>
            <a:r>
              <a:rPr lang="cs-CZ" sz="2400" dirty="0"/>
              <a:t>-</a:t>
            </a:r>
            <a:r>
              <a:rPr lang="en-GB" sz="2400" dirty="0"/>
              <a:t>GDP ratio shall not exceed the reference value of 60%, unless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The ratio is declining and approaching the reference value in satisfactory way</a:t>
            </a:r>
          </a:p>
          <a:p>
            <a:pPr lvl="1" eaLnBrk="1" hangingPunct="1">
              <a:spcBef>
                <a:spcPts val="300"/>
              </a:spcBef>
            </a:pPr>
            <a:r>
              <a:rPr lang="en-GB" sz="2400" dirty="0"/>
              <a:t>Exceptions vital for Belgium, Italy and Greece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DF16E-F85E-4C9A-8E70-88D9E17318D0}" type="slidenum">
              <a:rPr lang="cs-CZ" altLang="en-US"/>
              <a:pPr>
                <a:defRPr/>
              </a:pPr>
              <a:t>43</a:t>
            </a:fld>
            <a:endParaRPr lang="cs-CZ" alt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/>
              <a:t>Links between debt and deficit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622300" y="1227138"/>
          <a:ext cx="5446713" cy="277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Rovnice" r:id="rId4" imgW="2234880" imgH="1117440" progId="Equation.3">
                  <p:embed/>
                </p:oleObj>
              </mc:Choice>
              <mc:Fallback>
                <p:oleObj name="Rovnice" r:id="rId4" imgW="2234880" imgH="11174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227138"/>
                        <a:ext cx="5446713" cy="277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4572000" y="1231900"/>
            <a:ext cx="4176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/>
              <a:t>(size of deficit  ≈ change in debt)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4498850" y="3341861"/>
            <a:ext cx="4177606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i="1" dirty="0" err="1"/>
              <a:t>d</a:t>
            </a:r>
            <a:r>
              <a:rPr lang="en-GB" sz="2000" i="1" baseline="-25000" dirty="0" err="1"/>
              <a:t>t</a:t>
            </a:r>
            <a:r>
              <a:rPr lang="en-GB" sz="2000" dirty="0"/>
              <a:t> … ratio of deficit to GDP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i="1" dirty="0" err="1"/>
              <a:t>b</a:t>
            </a:r>
            <a:r>
              <a:rPr lang="en-GB" sz="2000" i="1" baseline="-25000" dirty="0" err="1"/>
              <a:t>t</a:t>
            </a:r>
            <a:r>
              <a:rPr lang="en-GB" sz="2000" baseline="-25000" dirty="0"/>
              <a:t>  </a:t>
            </a:r>
            <a:r>
              <a:rPr lang="en-GB" sz="2000" dirty="0"/>
              <a:t>… ratio of debt to GDP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i="1" dirty="0" err="1"/>
              <a:t>g</a:t>
            </a:r>
            <a:r>
              <a:rPr lang="en-GB" sz="2000" i="1" baseline="-25000" dirty="0" err="1"/>
              <a:t>t</a:t>
            </a:r>
            <a:r>
              <a:rPr lang="en-GB" sz="2000" dirty="0"/>
              <a:t>  … growth rate of nominal GDP</a:t>
            </a:r>
            <a:endParaRPr lang="en-GB" sz="2000" i="1" dirty="0"/>
          </a:p>
        </p:txBody>
      </p:sp>
      <p:sp>
        <p:nvSpPr>
          <p:cNvPr id="270342" name="Text Box 6"/>
          <p:cNvSpPr txBox="1">
            <a:spLocks noChangeArrowheads="1"/>
          </p:cNvSpPr>
          <p:nvPr/>
        </p:nvSpPr>
        <p:spPr bwMode="auto">
          <a:xfrm>
            <a:off x="468313" y="5013325"/>
            <a:ext cx="828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dirty="0"/>
              <a:t>3% deficit and 60% debt are roughly consistent with 5% nominal GDP growth (approx. 2% inflation and 3% real GDP growth)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CEEDF-4AFE-4C9C-A175-7F8E4D5761A3}" type="slidenum">
              <a:rPr lang="cs-CZ" altLang="en-US"/>
              <a:pPr>
                <a:defRPr/>
              </a:pPr>
              <a:t>44</a:t>
            </a:fld>
            <a:endParaRPr lang="cs-CZ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6550"/>
            <a:ext cx="8229600" cy="646113"/>
          </a:xfrm>
        </p:spPr>
        <p:txBody>
          <a:bodyPr/>
          <a:lstStyle/>
          <a:p>
            <a:pPr eaLnBrk="1" hangingPunct="1"/>
            <a:r>
              <a:rPr lang="en-GB"/>
              <a:t>Theory of optimum currency areas (OCA)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OCA is theoretical basis of whether countries should form monetary union = one authority responsible for conduct of monetary policy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The author of OCA theory is Robert Mundell (Nobel prize winner in 1999)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Other contributors: Peter </a:t>
            </a:r>
            <a:r>
              <a:rPr lang="en-GB" sz="2000" dirty="0" err="1"/>
              <a:t>Kenen</a:t>
            </a:r>
            <a:r>
              <a:rPr lang="en-GB" sz="2000" dirty="0"/>
              <a:t>, Ronald McKinnon, Jacob </a:t>
            </a:r>
            <a:r>
              <a:rPr lang="en-GB" sz="2000" dirty="0" err="1"/>
              <a:t>Frenkel</a:t>
            </a:r>
            <a:endParaRPr lang="cs-CZ" sz="20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OCA criteria (ability to adjust smoothly to asymmetric shocks):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Flexible labour market</a:t>
            </a:r>
            <a:r>
              <a:rPr lang="cs-CZ" sz="2000" dirty="0"/>
              <a:t>s</a:t>
            </a:r>
            <a:r>
              <a:rPr lang="en-GB" sz="2000" dirty="0"/>
              <a:t> (avoids painful drop in real wages in reaction to asymmetric shocks)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Structural similarity (makes occurrence of asymmetric shocks less likely)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Trade openness (diminishes efficiency of exchange rate adjustment)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endParaRPr lang="en-GB" sz="2000" dirty="0"/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75397094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9218-796D-48D0-8B71-9BC2486D9B6A}" type="slidenum">
              <a:rPr lang="cs-CZ" altLang="en-US"/>
              <a:pPr>
                <a:defRPr/>
              </a:pPr>
              <a:t>45</a:t>
            </a:fld>
            <a:endParaRPr lang="cs-CZ" altLang="en-US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647700"/>
          </a:xfrm>
        </p:spPr>
        <p:txBody>
          <a:bodyPr/>
          <a:lstStyle/>
          <a:p>
            <a:pPr eaLnBrk="1" hangingPunct="1"/>
            <a:r>
              <a:rPr lang="en-GB"/>
              <a:t>Endogenous OCA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42429"/>
            <a:ext cx="8229600" cy="5222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200" dirty="0" err="1"/>
              <a:t>Endogenity</a:t>
            </a:r>
            <a:r>
              <a:rPr lang="en-GB" sz="2200" dirty="0"/>
              <a:t> principle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Creation and maintenance of monetary union among countries which do not form OCA accelerates integration processes and contributes to achieving OCA faster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Countries may form a monetary union even though they do not form optimum currency area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200" dirty="0"/>
              <a:t>Elimination of exchange rate risk boosts mutual trade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Exchange rate stability improves efficiency of investment decisions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Costly hedging with financial instruments (lack of long-term contracts)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200" dirty="0"/>
              <a:t>Absence of exchange rate risk leads to deeper integration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Price transparency enhances competition in product markets (c</a:t>
            </a:r>
            <a:r>
              <a:rPr lang="en-GB" sz="1800" dirty="0">
                <a:sym typeface="Wingdings" pitchFamily="2" charset="2"/>
              </a:rPr>
              <a:t>omplications due to price regulation, different tax system, consumer preferences)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Easier capital mobility contributes to easier overcoming of asymmetric shocks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1800" dirty="0"/>
              <a:t>Asymmetric shocks are made more symmetric (through more diversified ownership of assets)</a:t>
            </a:r>
          </a:p>
        </p:txBody>
      </p:sp>
    </p:spTree>
    <p:extLst>
      <p:ext uri="{BB962C8B-B14F-4D97-AF65-F5344CB8AC3E}">
        <p14:creationId xmlns:p14="http://schemas.microsoft.com/office/powerpoint/2010/main" val="7918909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46</a:t>
            </a:fld>
            <a:endParaRPr lang="cs-CZ" alt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/>
              <a:t>Surveillance over macro-economic imbalances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8"/>
            <a:ext cx="8229600" cy="5329237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GB" sz="2400"/>
              <a:t>Preventive arm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Alert mechanism: a set of early warning indicators with thresholds arranged in the scoreboard whose aim is to detect MS with potential harmful imbalances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In-depth review: detailed analyses focused on MS economies in which alert mechanism detected potential harmful imbalances 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Possible actions: 1. No problem, 2. Imbalances exist but are not severe, 3. Severe imbalances </a:t>
            </a:r>
            <a:r>
              <a:rPr lang="en-GB" sz="2000">
                <a:sym typeface="Wingdings"/>
              </a:rPr>
              <a:t> MS is placed in Excessive Imbalance Procedure</a:t>
            </a:r>
            <a:endParaRPr lang="en-GB" sz="2000"/>
          </a:p>
          <a:p>
            <a:pPr marL="0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400"/>
              <a:t>Corrective arm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Applied to Eurozone members only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MS prepares Corrective Action Plan (fine 0.1 % GDP if the plan is found insufficient)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/>
              <a:t>Surveillance of Plan‘s commitments (interest-bearing deposit 0.1 % GDP if found insufficient, eventually converted into fine)</a:t>
            </a:r>
          </a:p>
          <a:p>
            <a:pPr marL="320975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400"/>
              <a:t>Reverse qualified majority voting  </a:t>
            </a:r>
          </a:p>
        </p:txBody>
      </p:sp>
    </p:spTree>
    <p:extLst>
      <p:ext uri="{BB962C8B-B14F-4D97-AF65-F5344CB8AC3E}">
        <p14:creationId xmlns:p14="http://schemas.microsoft.com/office/powerpoint/2010/main" val="14432953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číslo snímku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SzPct val="90000"/>
              <a:buFont typeface="Wingdings" pitchFamily="2" charset="2"/>
              <a:buChar char="v"/>
              <a:defRPr sz="3200" b="1">
                <a:solidFill>
                  <a:srgbClr val="FFD1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itchFamily="2" charset="2"/>
              <a:buChar char="Ø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D1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fld id="{CED3B279-5A55-4B85-884B-03E496FAF7AF}" type="slidenum">
              <a:rPr lang="cs-CZ" altLang="cs-CZ" sz="1400" b="0">
                <a:solidFill>
                  <a:schemeClr val="tx1"/>
                </a:solidFill>
              </a:rPr>
              <a:pPr algn="r" eaLnBrk="1" hangingPunct="1">
                <a:spcBef>
                  <a:spcPct val="0"/>
                </a:spcBef>
                <a:buSzTx/>
                <a:buFontTx/>
                <a:buNone/>
              </a:pPr>
              <a:t>47</a:t>
            </a:fld>
            <a:endParaRPr lang="cs-CZ" altLang="cs-CZ" sz="1400" b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647"/>
            <a:ext cx="8229600" cy="648073"/>
          </a:xfrm>
        </p:spPr>
        <p:txBody>
          <a:bodyPr/>
          <a:lstStyle/>
          <a:p>
            <a:pPr eaLnBrk="1" hangingPunct="1"/>
            <a:r>
              <a:rPr lang="en-GB" altLang="cs-CZ" dirty="0"/>
              <a:t>Self-fulfilling prophecy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1075"/>
            <a:ext cx="8229600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b="0" dirty="0"/>
              <a:t>Vicious circle of debt trap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/>
              <a:t>High debt (generated by public or private sector) </a:t>
            </a:r>
            <a:r>
              <a:rPr lang="en-GB" altLang="cs-CZ" sz="1600" dirty="0">
                <a:sym typeface="Wingdings" pitchFamily="2" charset="2"/>
              </a:rPr>
              <a:t> concerns of bondholders are reflected in higher risk premiums  strains in financial markets urge for fiscal consolidation  higher taxes and expenditure cuts undermine growth prospects  further concerns of investors about ability to repay the debt  further escalation of risk premiums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>
                <a:sym typeface="Wingdings" pitchFamily="2" charset="2"/>
              </a:rPr>
              <a:t>All consolidation efforts are consumed by excessive interest rates  high incentive to declare bankruptcy despite extreme social costs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b="0" dirty="0"/>
              <a:t>Adjustment programme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/>
              <a:t>External official assistance gets rid of dependence on extremely costly borrowing from financial markets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 err="1"/>
              <a:t>Conditionalities</a:t>
            </a:r>
            <a:r>
              <a:rPr lang="en-GB" altLang="cs-CZ" sz="1600" dirty="0"/>
              <a:t> attached to the financial assistance should encourage reforms</a:t>
            </a:r>
            <a:r>
              <a:rPr lang="cs-CZ" altLang="cs-CZ" sz="1600" dirty="0"/>
              <a:t> </a:t>
            </a:r>
            <a:r>
              <a:rPr lang="en-GB" altLang="cs-CZ" sz="1600" dirty="0">
                <a:sym typeface="Wingdings" pitchFamily="2" charset="2"/>
              </a:rPr>
              <a:t> </a:t>
            </a:r>
            <a:r>
              <a:rPr lang="en-GB" altLang="cs-CZ" sz="1600" dirty="0"/>
              <a:t>putting the government debt on sustainable path which is prerequisite to restoring the market confidence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/>
              <a:t>Painful therapy but there is no other user-friendly medicine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1600" dirty="0"/>
              <a:t>Key role of debt sustainability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>
                <a:spLocks noChangeAspect="1"/>
              </p:cNvSpPr>
              <p:nvPr/>
            </p:nvSpPr>
            <p:spPr>
              <a:xfrm>
                <a:off x="1331640" y="4941168"/>
                <a:ext cx="3168352" cy="6576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b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  <m:r>
                        <a:rPr lang="cs-CZ" sz="18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cs-CZ" sz="1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b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r>
                        <a:rPr lang="cs-CZ" sz="18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𝑝𝑏</m:t>
                          </m:r>
                        </m:e>
                        <m:sub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  <m:r>
                        <a:rPr lang="cs-CZ" sz="18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sz="18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cs-CZ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4941168"/>
                <a:ext cx="3168352" cy="6576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0" y="4869160"/>
            <a:ext cx="4536504" cy="147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 b="0" i="0" u="none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cs-CZ" sz="1400" i="1" kern="0" dirty="0"/>
              <a:t>b</a:t>
            </a:r>
            <a:r>
              <a:rPr lang="en-GB" altLang="cs-CZ" sz="1400" kern="0" dirty="0"/>
              <a:t> </a:t>
            </a:r>
            <a:r>
              <a:rPr lang="cs-CZ" altLang="cs-CZ" sz="1400" kern="0" dirty="0"/>
              <a:t>….. </a:t>
            </a:r>
            <a:r>
              <a:rPr lang="en-GB" altLang="cs-CZ" sz="1400" kern="0" dirty="0"/>
              <a:t>debt-to-GDP ratio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cs-CZ" sz="1400" i="1" kern="0" dirty="0" err="1"/>
              <a:t>i</a:t>
            </a:r>
            <a:r>
              <a:rPr lang="en-GB" altLang="cs-CZ" sz="1400" kern="0" dirty="0"/>
              <a:t>  </a:t>
            </a:r>
            <a:r>
              <a:rPr lang="cs-CZ" altLang="cs-CZ" sz="1400" kern="0" dirty="0"/>
              <a:t>.…. </a:t>
            </a:r>
            <a:r>
              <a:rPr lang="en-GB" altLang="cs-CZ" sz="1400" kern="0" dirty="0"/>
              <a:t>average interest rate paid on government debt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cs-CZ" sz="1400" i="1" kern="0" dirty="0"/>
              <a:t>g</a:t>
            </a:r>
            <a:r>
              <a:rPr lang="en-GB" altLang="cs-CZ" sz="1400" kern="0" dirty="0"/>
              <a:t> </a:t>
            </a:r>
            <a:r>
              <a:rPr lang="cs-CZ" altLang="cs-CZ" sz="1400" kern="0" dirty="0"/>
              <a:t>….. </a:t>
            </a:r>
            <a:r>
              <a:rPr lang="en-GB" altLang="cs-CZ" sz="1400" kern="0" dirty="0"/>
              <a:t>growth rate of nominal GDP</a:t>
            </a:r>
          </a:p>
          <a:p>
            <a:pPr marL="449263" indent="-449263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cs-CZ" altLang="cs-CZ" sz="1400" i="1" kern="0" dirty="0" err="1"/>
              <a:t>pb</a:t>
            </a:r>
            <a:r>
              <a:rPr lang="en-GB" altLang="cs-CZ" sz="1400" kern="0" dirty="0"/>
              <a:t> </a:t>
            </a:r>
            <a:r>
              <a:rPr lang="cs-CZ" altLang="cs-CZ" sz="1400" kern="0" dirty="0"/>
              <a:t>…</a:t>
            </a:r>
            <a:r>
              <a:rPr lang="en-GB" altLang="cs-CZ" sz="1400" kern="0" dirty="0"/>
              <a:t> primary budget balance (actual balance net of interest payments)</a:t>
            </a:r>
          </a:p>
          <a:p>
            <a:pPr marL="449263" indent="-449263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cs-CZ" altLang="cs-CZ" sz="1400" i="1" kern="0" dirty="0"/>
              <a:t>k</a:t>
            </a:r>
            <a:r>
              <a:rPr lang="en-GB" altLang="cs-CZ" sz="1400" kern="0" dirty="0"/>
              <a:t> </a:t>
            </a:r>
            <a:r>
              <a:rPr lang="cs-CZ" altLang="cs-CZ" sz="1400" kern="0" dirty="0"/>
              <a:t>….. </a:t>
            </a:r>
            <a:r>
              <a:rPr lang="en-GB" altLang="cs-CZ" sz="1400" kern="0" dirty="0"/>
              <a:t>stock-flow adjustment (impact of exchange rate changes, debt relief, privatization revenues, etc.)</a:t>
            </a:r>
          </a:p>
        </p:txBody>
      </p:sp>
    </p:spTree>
    <p:extLst>
      <p:ext uri="{BB962C8B-B14F-4D97-AF65-F5344CB8AC3E}">
        <p14:creationId xmlns:p14="http://schemas.microsoft.com/office/powerpoint/2010/main" val="8069047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číslo snímku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SzPct val="90000"/>
              <a:buFont typeface="Wingdings" pitchFamily="2" charset="2"/>
              <a:buChar char="v"/>
              <a:defRPr sz="3200" b="1">
                <a:solidFill>
                  <a:srgbClr val="FFD1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itchFamily="2" charset="2"/>
              <a:buChar char="Ø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D1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fld id="{CED3B279-5A55-4B85-884B-03E496FAF7AF}" type="slidenum">
              <a:rPr lang="cs-CZ" altLang="cs-CZ" sz="1400" b="0">
                <a:solidFill>
                  <a:schemeClr val="tx1"/>
                </a:solidFill>
              </a:rPr>
              <a:pPr algn="r" eaLnBrk="1" hangingPunct="1">
                <a:spcBef>
                  <a:spcPct val="0"/>
                </a:spcBef>
                <a:buSzTx/>
                <a:buFontTx/>
                <a:buNone/>
              </a:pPr>
              <a:t>48</a:t>
            </a:fld>
            <a:endParaRPr lang="cs-CZ" altLang="cs-CZ" sz="1400" b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647"/>
            <a:ext cx="8229600" cy="648073"/>
          </a:xfrm>
        </p:spPr>
        <p:txBody>
          <a:bodyPr/>
          <a:lstStyle/>
          <a:p>
            <a:pPr eaLnBrk="1" hangingPunct="1"/>
            <a:r>
              <a:rPr lang="en-GB" altLang="cs-CZ" dirty="0"/>
              <a:t>European stability mechanism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0728"/>
            <a:ext cx="8229600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400" b="0" dirty="0"/>
              <a:t>Principle of functioning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endParaRPr lang="en-GB" altLang="cs-CZ" sz="2000" b="0" dirty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endParaRPr lang="en-GB" altLang="cs-CZ" sz="2000" dirty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endParaRPr lang="en-GB" altLang="cs-CZ" sz="2000" b="0" dirty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endParaRPr lang="en-GB" altLang="cs-CZ" sz="2000" dirty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endParaRPr lang="en-GB" altLang="cs-CZ" sz="2000" b="0" dirty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400" b="0" dirty="0"/>
              <a:t>Basic facts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dirty="0"/>
              <a:t>ESM was inaugurated in October 2012 as an international institution owned by Eurozone members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dirty="0"/>
              <a:t>Subscribed capital 700 </a:t>
            </a:r>
            <a:r>
              <a:rPr lang="en-GB" altLang="cs-CZ" sz="2000" dirty="0" err="1"/>
              <a:t>bn</a:t>
            </a:r>
            <a:r>
              <a:rPr lang="en-GB" altLang="cs-CZ" sz="2000" dirty="0"/>
              <a:t> EUR = paid capital (80) + callable capital (620)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dirty="0"/>
              <a:t>Net lending capacity 500 </a:t>
            </a:r>
            <a:r>
              <a:rPr lang="en-GB" altLang="cs-CZ" sz="2000" dirty="0" err="1"/>
              <a:t>bn</a:t>
            </a:r>
            <a:r>
              <a:rPr lang="en-GB" altLang="cs-CZ" sz="2000" dirty="0"/>
              <a:t> EUR (sufficient for obtaining highest rating for ESM bonds)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000" dirty="0"/>
              <a:t>Instruments: government loans, interventions on primary and secondary markets for government bonds, direct recapitalization of banks, fiscal backstop in Single Resolution Mechanism</a:t>
            </a:r>
            <a:endParaRPr lang="en-GB" altLang="cs-CZ" sz="1600" dirty="0"/>
          </a:p>
        </p:txBody>
      </p:sp>
      <p:grpSp>
        <p:nvGrpSpPr>
          <p:cNvPr id="2" name="Skupina 1"/>
          <p:cNvGrpSpPr/>
          <p:nvPr/>
        </p:nvGrpSpPr>
        <p:grpSpPr>
          <a:xfrm>
            <a:off x="701341" y="1507372"/>
            <a:ext cx="7704856" cy="1201548"/>
            <a:chOff x="701341" y="1363356"/>
            <a:chExt cx="7704856" cy="1201548"/>
          </a:xfrm>
        </p:grpSpPr>
        <p:grpSp>
          <p:nvGrpSpPr>
            <p:cNvPr id="22" name="Skupina 21"/>
            <p:cNvGrpSpPr/>
            <p:nvPr/>
          </p:nvGrpSpPr>
          <p:grpSpPr>
            <a:xfrm>
              <a:off x="701341" y="1363356"/>
              <a:ext cx="7704856" cy="1201548"/>
              <a:chOff x="539552" y="1052736"/>
              <a:chExt cx="7704856" cy="1111165"/>
            </a:xfrm>
          </p:grpSpPr>
          <p:sp>
            <p:nvSpPr>
              <p:cNvPr id="23" name="TextovéPole 22"/>
              <p:cNvSpPr txBox="1"/>
              <p:nvPr/>
            </p:nvSpPr>
            <p:spPr>
              <a:xfrm>
                <a:off x="3563888" y="1403484"/>
                <a:ext cx="1656184" cy="34155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800" dirty="0"/>
                  <a:t>ESM</a:t>
                </a:r>
              </a:p>
            </p:txBody>
          </p:sp>
          <p:sp>
            <p:nvSpPr>
              <p:cNvPr id="24" name="TextovéPole 23"/>
              <p:cNvSpPr txBox="1"/>
              <p:nvPr/>
            </p:nvSpPr>
            <p:spPr>
              <a:xfrm rot="668085">
                <a:off x="2281396" y="1312501"/>
                <a:ext cx="1140514" cy="284625"/>
              </a:xfrm>
              <a:prstGeom prst="rect">
                <a:avLst/>
              </a:prstGeom>
              <a:noFill/>
              <a:scene3d>
                <a:camera prst="orthographicFront">
                  <a:rot lat="0" lon="0" rev="0"/>
                </a:camera>
                <a:lightRig rig="threePt" dir="t"/>
              </a:scene3d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GB" sz="1400" b="1" dirty="0">
                    <a:solidFill>
                      <a:srgbClr val="00B050"/>
                    </a:solidFill>
                  </a:rPr>
                  <a:t>Assistance</a:t>
                </a:r>
              </a:p>
            </p:txBody>
          </p:sp>
          <p:sp>
            <p:nvSpPr>
              <p:cNvPr id="25" name="TextovéPole 24"/>
              <p:cNvSpPr txBox="1"/>
              <p:nvPr/>
            </p:nvSpPr>
            <p:spPr>
              <a:xfrm>
                <a:off x="5431904" y="1746093"/>
                <a:ext cx="982613" cy="2846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GB" sz="1400" b="1" dirty="0">
                    <a:solidFill>
                      <a:srgbClr val="00B050"/>
                    </a:solidFill>
                  </a:rPr>
                  <a:t>Funds</a:t>
                </a:r>
              </a:p>
            </p:txBody>
          </p:sp>
          <p:sp>
            <p:nvSpPr>
              <p:cNvPr id="26" name="TextovéPole 25"/>
              <p:cNvSpPr txBox="1"/>
              <p:nvPr/>
            </p:nvSpPr>
            <p:spPr>
              <a:xfrm>
                <a:off x="5436096" y="1165030"/>
                <a:ext cx="982613" cy="2846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GB" sz="1400" b="1" dirty="0">
                    <a:solidFill>
                      <a:srgbClr val="00B050"/>
                    </a:solidFill>
                  </a:rPr>
                  <a:t>Bonds</a:t>
                </a:r>
              </a:p>
            </p:txBody>
          </p:sp>
          <p:sp>
            <p:nvSpPr>
              <p:cNvPr id="27" name="TextovéPole 26"/>
              <p:cNvSpPr txBox="1"/>
              <p:nvPr/>
            </p:nvSpPr>
            <p:spPr>
              <a:xfrm>
                <a:off x="6588224" y="1412776"/>
                <a:ext cx="1656184" cy="34155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GB" sz="1800" dirty="0"/>
                  <a:t>Capital</a:t>
                </a:r>
                <a:r>
                  <a:rPr lang="cs-CZ" sz="1800" dirty="0"/>
                  <a:t> </a:t>
                </a:r>
                <a:r>
                  <a:rPr lang="en-GB" sz="1800" dirty="0"/>
                  <a:t>market</a:t>
                </a:r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539552" y="1146076"/>
                <a:ext cx="1656184" cy="34155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800" dirty="0"/>
                  <a:t>Country</a:t>
                </a:r>
              </a:p>
            </p:txBody>
          </p:sp>
          <p:cxnSp>
            <p:nvCxnSpPr>
              <p:cNvPr id="29" name="Přímá spojnice se šipkou 28"/>
              <p:cNvCxnSpPr/>
              <p:nvPr/>
            </p:nvCxnSpPr>
            <p:spPr>
              <a:xfrm>
                <a:off x="5301605" y="1412776"/>
                <a:ext cx="1189112" cy="0"/>
              </a:xfrm>
              <a:prstGeom prst="straightConnector1">
                <a:avLst/>
              </a:prstGeom>
              <a:ln w="190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nice se šipkou 29"/>
              <p:cNvCxnSpPr/>
              <p:nvPr/>
            </p:nvCxnSpPr>
            <p:spPr>
              <a:xfrm>
                <a:off x="5148064" y="1772816"/>
                <a:ext cx="1189112" cy="0"/>
              </a:xfrm>
              <a:prstGeom prst="straightConnector1">
                <a:avLst/>
              </a:prstGeom>
              <a:ln w="19050">
                <a:tailEnd type="stealth" w="lg" len="lg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ovéPole 30"/>
              <p:cNvSpPr txBox="1"/>
              <p:nvPr/>
            </p:nvSpPr>
            <p:spPr>
              <a:xfrm>
                <a:off x="549077" y="1822351"/>
                <a:ext cx="1656184" cy="34155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800" dirty="0"/>
                  <a:t>MS budgets</a:t>
                </a:r>
              </a:p>
            </p:txBody>
          </p:sp>
          <p:cxnSp>
            <p:nvCxnSpPr>
              <p:cNvPr id="32" name="Přímá spojnice se šipkou 31"/>
              <p:cNvCxnSpPr/>
              <p:nvPr/>
            </p:nvCxnSpPr>
            <p:spPr>
              <a:xfrm>
                <a:off x="2044452" y="1052736"/>
                <a:ext cx="1360587" cy="240407"/>
              </a:xfrm>
              <a:prstGeom prst="straightConnector1">
                <a:avLst/>
              </a:prstGeom>
              <a:ln w="19050">
                <a:tailEnd type="stealth" w="lg" len="lg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nice se šipkou 32"/>
              <p:cNvCxnSpPr/>
              <p:nvPr/>
            </p:nvCxnSpPr>
            <p:spPr>
              <a:xfrm>
                <a:off x="2248694" y="1515408"/>
                <a:ext cx="1261120" cy="204450"/>
              </a:xfrm>
              <a:prstGeom prst="straightConnector1">
                <a:avLst/>
              </a:prstGeom>
              <a:ln w="190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nice se šipkou 33"/>
              <p:cNvCxnSpPr/>
              <p:nvPr/>
            </p:nvCxnSpPr>
            <p:spPr>
              <a:xfrm flipV="1">
                <a:off x="2248694" y="1772816"/>
                <a:ext cx="1261120" cy="234202"/>
              </a:xfrm>
              <a:prstGeom prst="straightConnector1">
                <a:avLst/>
              </a:prstGeom>
              <a:ln w="19050">
                <a:prstDash val="soli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ovéPole 34"/>
            <p:cNvSpPr txBox="1"/>
            <p:nvPr/>
          </p:nvSpPr>
          <p:spPr>
            <a:xfrm rot="21341692">
              <a:off x="2572554" y="2220679"/>
              <a:ext cx="982613" cy="307777"/>
            </a:xfrm>
            <a:prstGeom prst="rect">
              <a:avLst/>
            </a:prstGeom>
            <a:noFill/>
            <a:scene3d>
              <a:camera prst="orthographicFront">
                <a:rot lat="0" lon="0" rev="30000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GB" sz="1400" b="1" dirty="0">
                  <a:solidFill>
                    <a:srgbClr val="00B050"/>
                  </a:solidFill>
                </a:rPr>
                <a:t>Capital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98647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20064-4418-40DA-8CF1-283045923453}" type="slidenum">
              <a:rPr lang="cs-CZ" altLang="en-US"/>
              <a:pPr>
                <a:defRPr/>
              </a:pPr>
              <a:t>49</a:t>
            </a:fld>
            <a:endParaRPr lang="cs-CZ" altLang="en-US" dirty="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Multi-speed Europe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1125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Eurozone members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Founders: Austria, Belgium, Finland, France, Germany, Ireland, Italy, Netherlands, Luxembourg, Portugal, Spain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Enlargements: Greece (2001), Slovenia (2007), Cyprus and Malta (2008), Slovakia (2009), Estonia (2011), Latvia (2014), Lithuania (2015)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EU members and Eurozone non-members with permanent exception (opt-out)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ERM-II members: Denmark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ERM-II non-members: United Kingdom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EU members and Eurozone non-members with temporary exception (derogation)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ERM-II members: none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ERM-II non-members: Sweden (euro rejected in referendum), Czech Republic, Hungary, Poland, Bulgaria, Rumania, Croatia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/>
              <a:t>European countries outside EU using euro as national currency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National euro coins: Andorra, Monaco, San Marino, Vatican City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/>
              <a:t>Others: Kosovo, Monte Negro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20DE4-C521-4816-855A-CAF64B8C6007}" type="slidenum">
              <a:rPr lang="cs-CZ" altLang="en-US"/>
              <a:pPr>
                <a:defRPr/>
              </a:pPr>
              <a:t>5</a:t>
            </a:fld>
            <a:endParaRPr lang="cs-CZ" altLang="en-US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Asymmetric shock – use of exchange rate </a:t>
            </a:r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>
            <a:off x="1000125" y="1258888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1000125" y="3490913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5045075" y="126047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5045075" y="3492500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 flipV="1">
            <a:off x="1431925" y="1311275"/>
            <a:ext cx="2520950" cy="165576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>
            <a:off x="1287463" y="1527175"/>
            <a:ext cx="2449512" cy="1584325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0" name="Line 11"/>
          <p:cNvSpPr>
            <a:spLocks noChangeShapeType="1"/>
          </p:cNvSpPr>
          <p:nvPr/>
        </p:nvSpPr>
        <p:spPr bwMode="auto">
          <a:xfrm flipV="1">
            <a:off x="5969000" y="1168400"/>
            <a:ext cx="1655763" cy="208756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>
            <a:off x="5392738" y="1816100"/>
            <a:ext cx="2663825" cy="935038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2" name="Text Box 13"/>
          <p:cNvSpPr txBox="1">
            <a:spLocks noChangeArrowheads="1"/>
          </p:cNvSpPr>
          <p:nvPr/>
        </p:nvSpPr>
        <p:spPr bwMode="auto">
          <a:xfrm>
            <a:off x="3808413" y="135731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5373" name="Text Box 14"/>
          <p:cNvSpPr txBox="1">
            <a:spLocks noChangeArrowheads="1"/>
          </p:cNvSpPr>
          <p:nvPr/>
        </p:nvSpPr>
        <p:spPr bwMode="auto">
          <a:xfrm>
            <a:off x="7481888" y="12398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5374" name="Text Box 15"/>
          <p:cNvSpPr txBox="1">
            <a:spLocks noChangeArrowheads="1"/>
          </p:cNvSpPr>
          <p:nvPr/>
        </p:nvSpPr>
        <p:spPr bwMode="auto">
          <a:xfrm>
            <a:off x="3592513" y="27511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5375" name="Text Box 16"/>
          <p:cNvSpPr txBox="1">
            <a:spLocks noChangeArrowheads="1"/>
          </p:cNvSpPr>
          <p:nvPr/>
        </p:nvSpPr>
        <p:spPr bwMode="auto">
          <a:xfrm>
            <a:off x="7651750" y="267652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5376" name="Text Box 17"/>
          <p:cNvSpPr txBox="1">
            <a:spLocks noChangeArrowheads="1"/>
          </p:cNvSpPr>
          <p:nvPr/>
        </p:nvSpPr>
        <p:spPr bwMode="auto">
          <a:xfrm>
            <a:off x="2093913" y="3457575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France</a:t>
            </a:r>
          </a:p>
        </p:txBody>
      </p:sp>
      <p:sp>
        <p:nvSpPr>
          <p:cNvPr id="15377" name="Text Box 18"/>
          <p:cNvSpPr txBox="1">
            <a:spLocks noChangeArrowheads="1"/>
          </p:cNvSpPr>
          <p:nvPr/>
        </p:nvSpPr>
        <p:spPr bwMode="auto">
          <a:xfrm>
            <a:off x="6243638" y="3459163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Germany</a:t>
            </a:r>
          </a:p>
        </p:txBody>
      </p:sp>
      <p:sp>
        <p:nvSpPr>
          <p:cNvPr id="15378" name="Text Box 19"/>
          <p:cNvSpPr txBox="1">
            <a:spLocks noChangeArrowheads="1"/>
          </p:cNvSpPr>
          <p:nvPr/>
        </p:nvSpPr>
        <p:spPr bwMode="auto">
          <a:xfrm>
            <a:off x="701675" y="121126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5379" name="Text Box 20"/>
          <p:cNvSpPr txBox="1">
            <a:spLocks noChangeArrowheads="1"/>
          </p:cNvSpPr>
          <p:nvPr/>
        </p:nvSpPr>
        <p:spPr bwMode="auto">
          <a:xfrm>
            <a:off x="3806825" y="317023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5380" name="Text Box 21"/>
          <p:cNvSpPr txBox="1">
            <a:spLocks noChangeArrowheads="1"/>
          </p:cNvSpPr>
          <p:nvPr/>
        </p:nvSpPr>
        <p:spPr bwMode="auto">
          <a:xfrm>
            <a:off x="2297113" y="23129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5381" name="Text Box 22"/>
          <p:cNvSpPr txBox="1">
            <a:spLocks noChangeArrowheads="1"/>
          </p:cNvSpPr>
          <p:nvPr/>
        </p:nvSpPr>
        <p:spPr bwMode="auto">
          <a:xfrm>
            <a:off x="6618288" y="23129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5382" name="Line 23"/>
          <p:cNvSpPr>
            <a:spLocks noChangeShapeType="1"/>
          </p:cNvSpPr>
          <p:nvPr/>
        </p:nvSpPr>
        <p:spPr bwMode="auto">
          <a:xfrm>
            <a:off x="1144588" y="2101850"/>
            <a:ext cx="1873250" cy="1227138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83" name="Text Box 24"/>
          <p:cNvSpPr txBox="1">
            <a:spLocks noChangeArrowheads="1"/>
          </p:cNvSpPr>
          <p:nvPr/>
        </p:nvSpPr>
        <p:spPr bwMode="auto">
          <a:xfrm>
            <a:off x="1722438" y="2660650"/>
            <a:ext cx="5032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E</a:t>
            </a:r>
            <a:r>
              <a:rPr lang="en-US" sz="1800" dirty="0"/>
              <a:t>’</a:t>
            </a:r>
            <a:r>
              <a:rPr lang="en-US" sz="1800" baseline="-25000" dirty="0"/>
              <a:t>F</a:t>
            </a:r>
            <a:endParaRPr lang="cs-CZ" sz="1800" dirty="0"/>
          </a:p>
        </p:txBody>
      </p:sp>
      <p:sp>
        <p:nvSpPr>
          <p:cNvPr id="15384" name="Text Box 25"/>
          <p:cNvSpPr txBox="1">
            <a:spLocks noChangeArrowheads="1"/>
          </p:cNvSpPr>
          <p:nvPr/>
        </p:nvSpPr>
        <p:spPr bwMode="auto">
          <a:xfrm>
            <a:off x="2800350" y="2962275"/>
            <a:ext cx="57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5385" name="Line 26"/>
          <p:cNvSpPr>
            <a:spLocks noChangeShapeType="1"/>
          </p:cNvSpPr>
          <p:nvPr/>
        </p:nvSpPr>
        <p:spPr bwMode="auto">
          <a:xfrm>
            <a:off x="5897563" y="1243013"/>
            <a:ext cx="2232025" cy="790575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86" name="Text Box 27"/>
          <p:cNvSpPr txBox="1">
            <a:spLocks noChangeArrowheads="1"/>
          </p:cNvSpPr>
          <p:nvPr/>
        </p:nvSpPr>
        <p:spPr bwMode="auto">
          <a:xfrm>
            <a:off x="7667624" y="1982788"/>
            <a:ext cx="6487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G</a:t>
            </a:r>
            <a:endParaRPr lang="cs-CZ" sz="1800" dirty="0"/>
          </a:p>
        </p:txBody>
      </p:sp>
      <p:sp>
        <p:nvSpPr>
          <p:cNvPr id="15387" name="Text Box 28"/>
          <p:cNvSpPr txBox="1">
            <a:spLocks noChangeArrowheads="1"/>
          </p:cNvSpPr>
          <p:nvPr/>
        </p:nvSpPr>
        <p:spPr bwMode="auto">
          <a:xfrm>
            <a:off x="7092949" y="1766888"/>
            <a:ext cx="574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E</a:t>
            </a:r>
            <a:r>
              <a:rPr lang="en-US" sz="1800" dirty="0"/>
              <a:t>’</a:t>
            </a:r>
            <a:r>
              <a:rPr lang="cs-CZ" sz="1800" baseline="-25000" dirty="0"/>
              <a:t>G</a:t>
            </a:r>
            <a:endParaRPr lang="cs-CZ" sz="1800" dirty="0"/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 flipV="1">
            <a:off x="1476375" y="1916113"/>
            <a:ext cx="287338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89" name="Line 33"/>
          <p:cNvSpPr>
            <a:spLocks noChangeShapeType="1"/>
          </p:cNvSpPr>
          <p:nvPr/>
        </p:nvSpPr>
        <p:spPr bwMode="auto">
          <a:xfrm flipH="1">
            <a:off x="6011863" y="1387475"/>
            <a:ext cx="21590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90" name="Text Box 36"/>
          <p:cNvSpPr txBox="1">
            <a:spLocks noChangeArrowheads="1"/>
          </p:cNvSpPr>
          <p:nvPr/>
        </p:nvSpPr>
        <p:spPr bwMode="auto">
          <a:xfrm>
            <a:off x="4741863" y="123666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5391" name="Text Box 37"/>
          <p:cNvSpPr txBox="1">
            <a:spLocks noChangeArrowheads="1"/>
          </p:cNvSpPr>
          <p:nvPr/>
        </p:nvSpPr>
        <p:spPr bwMode="auto">
          <a:xfrm>
            <a:off x="7797800" y="317023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5392" name="Line 39"/>
          <p:cNvSpPr>
            <a:spLocks noChangeShapeType="1"/>
          </p:cNvSpPr>
          <p:nvPr/>
        </p:nvSpPr>
        <p:spPr bwMode="auto">
          <a:xfrm flipV="1">
            <a:off x="2627313" y="2708275"/>
            <a:ext cx="2873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93" name="Line 40"/>
          <p:cNvSpPr>
            <a:spLocks noChangeShapeType="1"/>
          </p:cNvSpPr>
          <p:nvPr/>
        </p:nvSpPr>
        <p:spPr bwMode="auto">
          <a:xfrm flipH="1">
            <a:off x="7451725" y="1882775"/>
            <a:ext cx="21590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94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457200" y="4581525"/>
            <a:ext cx="8229600" cy="1727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900"/>
              <a:t>Devaluation of FRF and revaluation of DEM (fixed exchange rate)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700"/>
              <a:t>Cheaper French exports in Germany and more expensive German exports in France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700"/>
              <a:t>Rising demand for French goods and declining demand for German goods</a:t>
            </a:r>
            <a:endParaRPr lang="en-GB" sz="170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900">
                <a:sym typeface="Wingdings" pitchFamily="2" charset="2"/>
              </a:rPr>
              <a:t>Return to initial equilibria prevailing before asymmetric shock</a:t>
            </a:r>
            <a:endParaRPr lang="en-GB" sz="1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AA0BC-9EAE-4FFF-8838-4B41C82E7FD0}" type="slidenum">
              <a:rPr lang="cs-CZ" altLang="en-US"/>
              <a:pPr>
                <a:defRPr/>
              </a:pPr>
              <a:t>6</a:t>
            </a:fld>
            <a:endParaRPr lang="cs-CZ" alt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Asymmetric shock – absence of exchange rate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473325" y="1004888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473325" y="3236913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2905125" y="1057275"/>
            <a:ext cx="2520950" cy="165576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760663" y="1273175"/>
            <a:ext cx="2449512" cy="1584325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965700" y="83185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567113" y="3203575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France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174875" y="95726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280025" y="291623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741738" y="16287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681288" y="1573213"/>
            <a:ext cx="2106612" cy="1350962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3276600" y="1281113"/>
            <a:ext cx="2552700" cy="1716087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5051425" y="1354138"/>
            <a:ext cx="168275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108325" y="2636838"/>
            <a:ext cx="168275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2627313" y="1916113"/>
            <a:ext cx="1657350" cy="1100137"/>
          </a:xfrm>
          <a:prstGeom prst="line">
            <a:avLst/>
          </a:prstGeom>
          <a:noFill/>
          <a:ln w="25400">
            <a:solidFill>
              <a:srgbClr val="9933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2" name="Line 20"/>
          <p:cNvSpPr>
            <a:spLocks noChangeShapeType="1"/>
          </p:cNvSpPr>
          <p:nvPr/>
        </p:nvSpPr>
        <p:spPr bwMode="auto">
          <a:xfrm flipH="1">
            <a:off x="3119438" y="1641475"/>
            <a:ext cx="1920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3" name="Line 21"/>
          <p:cNvSpPr>
            <a:spLocks noChangeShapeType="1"/>
          </p:cNvSpPr>
          <p:nvPr/>
        </p:nvSpPr>
        <p:spPr bwMode="auto">
          <a:xfrm flipH="1">
            <a:off x="4487863" y="2527300"/>
            <a:ext cx="1920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4" name="Line 22"/>
          <p:cNvSpPr>
            <a:spLocks noChangeShapeType="1"/>
          </p:cNvSpPr>
          <p:nvPr/>
        </p:nvSpPr>
        <p:spPr bwMode="auto">
          <a:xfrm flipH="1">
            <a:off x="3033713" y="1955800"/>
            <a:ext cx="1920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5" name="Line 23"/>
          <p:cNvSpPr>
            <a:spLocks noChangeShapeType="1"/>
          </p:cNvSpPr>
          <p:nvPr/>
        </p:nvSpPr>
        <p:spPr bwMode="auto">
          <a:xfrm flipH="1">
            <a:off x="4156075" y="2692400"/>
            <a:ext cx="1920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6" name="Text Box 25"/>
          <p:cNvSpPr txBox="1">
            <a:spLocks noChangeArrowheads="1"/>
          </p:cNvSpPr>
          <p:nvPr/>
        </p:nvSpPr>
        <p:spPr bwMode="auto">
          <a:xfrm>
            <a:off x="4932363" y="24209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6407" name="Text Box 26"/>
          <p:cNvSpPr txBox="1">
            <a:spLocks noChangeArrowheads="1"/>
          </p:cNvSpPr>
          <p:nvPr/>
        </p:nvSpPr>
        <p:spPr bwMode="auto">
          <a:xfrm>
            <a:off x="3622675" y="2649538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D</a:t>
            </a:r>
            <a:endParaRPr lang="cs-CZ" sz="1800"/>
          </a:p>
        </p:txBody>
      </p:sp>
      <p:sp>
        <p:nvSpPr>
          <p:cNvPr id="16408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457200" y="3933825"/>
            <a:ext cx="8229600" cy="2303463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dirty="0"/>
              <a:t>Primary effects (internal devaluation): drop in demand </a:t>
            </a:r>
            <a:r>
              <a:rPr lang="en-GB" sz="2000" dirty="0">
                <a:sym typeface="Wingdings" pitchFamily="2" charset="2"/>
              </a:rPr>
              <a:t> lower production and higher unemployment  pressure on wages  cheaper production  output expansion (supply curve moves to south-east)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>
                <a:sym typeface="Wingdings" pitchFamily="2" charset="2"/>
              </a:rPr>
              <a:t>Secondary effects: lower wages  lower household expenditure  contraction in output (demand curve moves to south-west)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>
                <a:sym typeface="Wingdings" pitchFamily="2" charset="2"/>
              </a:rPr>
              <a:t>Danger of self-strengthening spiral of deflation and contraction</a:t>
            </a:r>
            <a:r>
              <a:rPr lang="en-GB" sz="20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4D3FC-27FE-4ECC-B585-D27792E086CE}" type="slidenum">
              <a:rPr lang="cs-CZ" altLang="en-US"/>
              <a:pPr>
                <a:defRPr/>
              </a:pPr>
              <a:t>7</a:t>
            </a:fld>
            <a:endParaRPr lang="cs-CZ" alt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/>
              <a:t>Asymmetric shock – secondary adjustment</a:t>
            </a:r>
            <a:r>
              <a:rPr lang="en-GB" sz="2300"/>
              <a:t> </a:t>
            </a:r>
          </a:p>
        </p:txBody>
      </p:sp>
      <p:sp>
        <p:nvSpPr>
          <p:cNvPr id="17415" name="Line 4"/>
          <p:cNvSpPr>
            <a:spLocks noChangeShapeType="1"/>
          </p:cNvSpPr>
          <p:nvPr/>
        </p:nvSpPr>
        <p:spPr bwMode="auto">
          <a:xfrm>
            <a:off x="2798763" y="990600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6" name="Line 5"/>
          <p:cNvSpPr>
            <a:spLocks noChangeShapeType="1"/>
          </p:cNvSpPr>
          <p:nvPr/>
        </p:nvSpPr>
        <p:spPr bwMode="auto">
          <a:xfrm>
            <a:off x="2798763" y="3222625"/>
            <a:ext cx="302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7" name="Line 6"/>
          <p:cNvSpPr>
            <a:spLocks noChangeShapeType="1"/>
          </p:cNvSpPr>
          <p:nvPr/>
        </p:nvSpPr>
        <p:spPr bwMode="auto">
          <a:xfrm flipV="1">
            <a:off x="3563938" y="1325563"/>
            <a:ext cx="2520950" cy="1655762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8" name="Line 7"/>
          <p:cNvSpPr>
            <a:spLocks noChangeShapeType="1"/>
          </p:cNvSpPr>
          <p:nvPr/>
        </p:nvSpPr>
        <p:spPr bwMode="auto">
          <a:xfrm>
            <a:off x="2916238" y="1539875"/>
            <a:ext cx="2016125" cy="1296988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9" name="Text Box 8"/>
          <p:cNvSpPr txBox="1">
            <a:spLocks noChangeArrowheads="1"/>
          </p:cNvSpPr>
          <p:nvPr/>
        </p:nvSpPr>
        <p:spPr bwMode="auto">
          <a:xfrm>
            <a:off x="6084888" y="11080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7420" name="Text Box 9"/>
          <p:cNvSpPr txBox="1">
            <a:spLocks noChangeArrowheads="1"/>
          </p:cNvSpPr>
          <p:nvPr/>
        </p:nvSpPr>
        <p:spPr bwMode="auto">
          <a:xfrm>
            <a:off x="4932363" y="26209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7421" name="Text Box 10"/>
          <p:cNvSpPr txBox="1">
            <a:spLocks noChangeArrowheads="1"/>
          </p:cNvSpPr>
          <p:nvPr/>
        </p:nvSpPr>
        <p:spPr bwMode="auto">
          <a:xfrm>
            <a:off x="2411413" y="9429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7422" name="Text Box 11"/>
          <p:cNvSpPr txBox="1">
            <a:spLocks noChangeArrowheads="1"/>
          </p:cNvSpPr>
          <p:nvPr/>
        </p:nvSpPr>
        <p:spPr bwMode="auto">
          <a:xfrm>
            <a:off x="5605463" y="290195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7423" name="Text Box 12"/>
          <p:cNvSpPr txBox="1">
            <a:spLocks noChangeArrowheads="1"/>
          </p:cNvSpPr>
          <p:nvPr/>
        </p:nvSpPr>
        <p:spPr bwMode="auto">
          <a:xfrm>
            <a:off x="4213225" y="247015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7424" name="Line 13"/>
          <p:cNvSpPr>
            <a:spLocks noChangeShapeType="1"/>
          </p:cNvSpPr>
          <p:nvPr/>
        </p:nvSpPr>
        <p:spPr bwMode="auto">
          <a:xfrm>
            <a:off x="3851275" y="1252538"/>
            <a:ext cx="1873250" cy="1227137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 flipV="1">
            <a:off x="3130550" y="965200"/>
            <a:ext cx="2305050" cy="1511300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5364163" y="749300"/>
            <a:ext cx="5032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S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7427" name="Text Box 17"/>
          <p:cNvSpPr txBox="1">
            <a:spLocks noChangeArrowheads="1"/>
          </p:cNvSpPr>
          <p:nvPr/>
        </p:nvSpPr>
        <p:spPr bwMode="auto">
          <a:xfrm>
            <a:off x="5651500" y="2325688"/>
            <a:ext cx="5032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7428" name="Text Box 18"/>
          <p:cNvSpPr txBox="1">
            <a:spLocks noChangeArrowheads="1"/>
          </p:cNvSpPr>
          <p:nvPr/>
        </p:nvSpPr>
        <p:spPr bwMode="auto">
          <a:xfrm>
            <a:off x="4254500" y="1195388"/>
            <a:ext cx="5032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E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7413" name="Text Box 25"/>
          <p:cNvSpPr txBox="1">
            <a:spLocks noChangeArrowheads="1"/>
          </p:cNvSpPr>
          <p:nvPr/>
        </p:nvSpPr>
        <p:spPr bwMode="auto">
          <a:xfrm>
            <a:off x="3922713" y="3170238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France</a:t>
            </a:r>
          </a:p>
        </p:txBody>
      </p:sp>
      <p:sp>
        <p:nvSpPr>
          <p:cNvPr id="17414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457200" y="4005263"/>
            <a:ext cx="8229600" cy="230346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dirty="0"/>
              <a:t>Devaluation increases prices of imports (including investment goods), higher production costs </a:t>
            </a:r>
            <a:r>
              <a:rPr lang="en-GB" sz="2000" dirty="0">
                <a:sym typeface="Wingdings" pitchFamily="2" charset="2"/>
              </a:rPr>
              <a:t> supply curve moves to left (new equilibrium </a:t>
            </a:r>
            <a:r>
              <a:rPr lang="en-GB" sz="2000" dirty="0"/>
              <a:t>E</a:t>
            </a:r>
            <a:r>
              <a:rPr lang="en-GB" sz="2000" baseline="-25000" dirty="0"/>
              <a:t>F’</a:t>
            </a:r>
            <a:r>
              <a:rPr lang="en-GB" sz="2000" dirty="0"/>
              <a:t> removes part of positive effects of devaluation)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/>
              <a:t>Devaluation is accompanied by monetary tightening in order not to undo price pillow too fast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/>
              <a:t>Pass-through of devaluation is faster the more open the economy is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8BFFD-A471-4E47-ADB0-47802E93A652}" type="slidenum">
              <a:rPr lang="cs-CZ" altLang="en-US"/>
              <a:pPr>
                <a:defRPr/>
              </a:pPr>
              <a:t>8</a:t>
            </a:fld>
            <a:endParaRPr lang="cs-CZ" altLang="en-US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  <a:noFill/>
        </p:spPr>
        <p:txBody>
          <a:bodyPr/>
          <a:lstStyle/>
          <a:p>
            <a:pPr eaLnBrk="1" hangingPunct="1"/>
            <a:r>
              <a:rPr lang="en-GB"/>
              <a:t>Asymmetric shock – vs. symmetric shock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1000125" y="98742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000125" y="3219450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045075" y="989013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5045075" y="3221038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1431925" y="1039813"/>
            <a:ext cx="2520950" cy="1655762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1287463" y="1268413"/>
            <a:ext cx="2449512" cy="1584325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V="1">
            <a:off x="5969000" y="896938"/>
            <a:ext cx="1655763" cy="2087562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5392738" y="1544638"/>
            <a:ext cx="2663825" cy="935037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808413" y="108585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7481888" y="9683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S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592513" y="24796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093913" y="3186113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France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6243638" y="3187700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/>
              <a:t>Germany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612775" y="9398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806825" y="28987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2297113" y="20415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F</a:t>
            </a:r>
            <a:endParaRPr lang="cs-CZ" sz="1800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6618288" y="20415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E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144588" y="1830388"/>
            <a:ext cx="1873250" cy="1227137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2800350" y="2690813"/>
            <a:ext cx="576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F</a:t>
            </a:r>
            <a:endParaRPr lang="cs-CZ" sz="1800" dirty="0"/>
          </a:p>
        </p:txBody>
      </p:sp>
      <p:sp>
        <p:nvSpPr>
          <p:cNvPr id="18455" name="Line 24"/>
          <p:cNvSpPr>
            <a:spLocks noChangeShapeType="1"/>
          </p:cNvSpPr>
          <p:nvPr/>
        </p:nvSpPr>
        <p:spPr bwMode="auto">
          <a:xfrm>
            <a:off x="5340350" y="1957388"/>
            <a:ext cx="2232025" cy="790575"/>
          </a:xfrm>
          <a:prstGeom prst="line">
            <a:avLst/>
          </a:prstGeom>
          <a:noFill/>
          <a:ln w="2540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6" name="Text Box 25"/>
          <p:cNvSpPr txBox="1">
            <a:spLocks noChangeArrowheads="1"/>
          </p:cNvSpPr>
          <p:nvPr/>
        </p:nvSpPr>
        <p:spPr bwMode="auto">
          <a:xfrm>
            <a:off x="7354888" y="2705100"/>
            <a:ext cx="6302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 dirty="0"/>
              <a:t>D</a:t>
            </a:r>
            <a:r>
              <a:rPr lang="en-US" sz="1800" dirty="0"/>
              <a:t>’</a:t>
            </a:r>
            <a:r>
              <a:rPr lang="cs-CZ" sz="1800" baseline="-25000" dirty="0"/>
              <a:t>G</a:t>
            </a:r>
            <a:endParaRPr lang="cs-CZ" sz="1800" dirty="0"/>
          </a:p>
        </p:txBody>
      </p:sp>
      <p:sp>
        <p:nvSpPr>
          <p:cNvPr id="18457" name="Line 27"/>
          <p:cNvSpPr>
            <a:spLocks noChangeShapeType="1"/>
          </p:cNvSpPr>
          <p:nvPr/>
        </p:nvSpPr>
        <p:spPr bwMode="auto">
          <a:xfrm flipV="1">
            <a:off x="1476375" y="1644650"/>
            <a:ext cx="3587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8" name="Line 28"/>
          <p:cNvSpPr>
            <a:spLocks noChangeShapeType="1"/>
          </p:cNvSpPr>
          <p:nvPr/>
        </p:nvSpPr>
        <p:spPr bwMode="auto">
          <a:xfrm flipV="1">
            <a:off x="2627313" y="2395538"/>
            <a:ext cx="3587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9" name="Text Box 31"/>
          <p:cNvSpPr txBox="1">
            <a:spLocks noChangeArrowheads="1"/>
          </p:cNvSpPr>
          <p:nvPr/>
        </p:nvSpPr>
        <p:spPr bwMode="auto">
          <a:xfrm>
            <a:off x="4716463" y="9398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P</a:t>
            </a:r>
          </a:p>
        </p:txBody>
      </p:sp>
      <p:sp>
        <p:nvSpPr>
          <p:cNvPr id="18460" name="Text Box 32"/>
          <p:cNvSpPr txBox="1">
            <a:spLocks noChangeArrowheads="1"/>
          </p:cNvSpPr>
          <p:nvPr/>
        </p:nvSpPr>
        <p:spPr bwMode="auto">
          <a:xfrm>
            <a:off x="7797800" y="28987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Q</a:t>
            </a:r>
            <a:endParaRPr lang="cs-CZ" sz="1800"/>
          </a:p>
        </p:txBody>
      </p:sp>
      <p:sp>
        <p:nvSpPr>
          <p:cNvPr id="18461" name="Text Box 33"/>
          <p:cNvSpPr txBox="1">
            <a:spLocks noChangeArrowheads="1"/>
          </p:cNvSpPr>
          <p:nvPr/>
        </p:nvSpPr>
        <p:spPr bwMode="auto">
          <a:xfrm>
            <a:off x="7694613" y="238125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sz="1800"/>
              <a:t>D</a:t>
            </a:r>
            <a:r>
              <a:rPr lang="cs-CZ" sz="1800" baseline="-25000"/>
              <a:t>G</a:t>
            </a:r>
            <a:endParaRPr lang="cs-CZ" sz="1800"/>
          </a:p>
        </p:txBody>
      </p:sp>
      <p:sp>
        <p:nvSpPr>
          <p:cNvPr id="18462" name="Line 35"/>
          <p:cNvSpPr>
            <a:spLocks noChangeShapeType="1"/>
          </p:cNvSpPr>
          <p:nvPr/>
        </p:nvSpPr>
        <p:spPr bwMode="auto">
          <a:xfrm flipH="1">
            <a:off x="5508625" y="2146300"/>
            <a:ext cx="21590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63" name="Line 37"/>
          <p:cNvSpPr>
            <a:spLocks noChangeShapeType="1"/>
          </p:cNvSpPr>
          <p:nvPr/>
        </p:nvSpPr>
        <p:spPr bwMode="auto">
          <a:xfrm flipH="1">
            <a:off x="7024688" y="2671763"/>
            <a:ext cx="21590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64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57200" y="4076700"/>
            <a:ext cx="8229600" cy="2303463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100"/>
              <a:t>Symmetric shock hits all members of monetary union</a:t>
            </a:r>
          </a:p>
          <a:p>
            <a:pPr eaLnBrk="1" hangingPunct="1">
              <a:lnSpc>
                <a:spcPct val="80000"/>
              </a:lnSpc>
            </a:pPr>
            <a:r>
              <a:rPr lang="en-GB" sz="2100"/>
              <a:t>Danger of competitive devaluation (solving French problems at expense of Germany)</a:t>
            </a:r>
          </a:p>
          <a:p>
            <a:pPr eaLnBrk="1" hangingPunct="1">
              <a:lnSpc>
                <a:spcPct val="80000"/>
              </a:lnSpc>
            </a:pPr>
            <a:r>
              <a:rPr lang="en-GB" sz="2100"/>
              <a:t>Danger of retaliating competitive devaluations, which destabilise mutual trade and push up inflation only </a:t>
            </a:r>
          </a:p>
          <a:p>
            <a:pPr eaLnBrk="1" hangingPunct="1">
              <a:lnSpc>
                <a:spcPct val="80000"/>
              </a:lnSpc>
            </a:pPr>
            <a:r>
              <a:rPr lang="en-GB" sz="2100"/>
              <a:t>Difficult distinction between symmetric and asymmetric shocks in practice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E9E1F5-B78A-4999-8696-942A38F74707}" type="slidenum">
              <a:rPr lang="cs-CZ" altLang="en-US"/>
              <a:pPr>
                <a:defRPr/>
              </a:pPr>
              <a:t>9</a:t>
            </a:fld>
            <a:endParaRPr lang="cs-CZ" altLang="en-US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dirty="0"/>
              <a:t>Asymmetric shock – other practical considerations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078413"/>
          </a:xfrm>
        </p:spPr>
        <p:txBody>
          <a:bodyPr/>
          <a:lstStyle/>
          <a:p>
            <a:pPr eaLnBrk="1" hangingPunct="1"/>
            <a:r>
              <a:rPr lang="en-GB" sz="2600"/>
              <a:t>Dubious circumstances for using the exchange rate as policy response </a:t>
            </a:r>
          </a:p>
          <a:p>
            <a:pPr lvl="1" eaLnBrk="1" hangingPunct="1"/>
            <a:r>
              <a:rPr lang="en-GB" sz="2200"/>
              <a:t>Devaluation may weaken pressure for necessary restructuring (sleeping on the exchange rate pillow)</a:t>
            </a:r>
          </a:p>
          <a:p>
            <a:pPr lvl="1" eaLnBrk="1" hangingPunct="1"/>
            <a:r>
              <a:rPr lang="en-GB" sz="2200"/>
              <a:t>Creation of tensions in other trading sectors (green rates in CAP)</a:t>
            </a:r>
          </a:p>
          <a:p>
            <a:pPr lvl="1" eaLnBrk="1" hangingPunct="1"/>
            <a:r>
              <a:rPr lang="en-GB" sz="2200"/>
              <a:t>Permanent vs. transitory asymmetric shocks</a:t>
            </a:r>
          </a:p>
          <a:p>
            <a:pPr eaLnBrk="1" hangingPunct="1"/>
            <a:r>
              <a:rPr lang="en-GB" sz="2600"/>
              <a:t>Outdated model of fixed but adjustable exchange rates</a:t>
            </a:r>
          </a:p>
          <a:p>
            <a:pPr lvl="1" eaLnBrk="1" hangingPunct="1"/>
            <a:r>
              <a:rPr lang="en-GB" sz="2200"/>
              <a:t>Movements of floating exchange rate need not be linked to the occurrence of asymmetric shocks</a:t>
            </a:r>
          </a:p>
          <a:p>
            <a:pPr lvl="1" eaLnBrk="1" hangingPunct="1"/>
            <a:r>
              <a:rPr lang="en-GB" sz="2200"/>
              <a:t>Overshooting in exchange rate changes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11&quot;&gt;&lt;object type=&quot;3&quot; unique_id=&quot;10012&quot;&gt;&lt;property id=&quot;20148&quot; value=&quot;5&quot;/&gt;&lt;property id=&quot;20300&quot; value=&quot;Slide 1 - &amp;quot;Monetary Integration and the Euro&amp;quot;&quot;/&gt;&lt;property id=&quot;20307&quot; value=&quot;256&quot;/&gt;&lt;/object&gt;&lt;object type=&quot;3&quot; unique_id=&quot;10013&quot;&gt;&lt;property id=&quot;20148&quot; value=&quot;5&quot;/&gt;&lt;property id=&quot;20300&quot; value=&quot;Slide 2 - &amp;quot;Major themes in cost-benefit debate&amp;quot;&quot;/&gt;&lt;property id=&quot;20307&quot; value=&quot;258&quot;/&gt;&lt;/object&gt;&lt;object type=&quot;3&quot; unique_id=&quot;10014&quot;&gt;&lt;property id=&quot;20148&quot; value=&quot;5&quot;/&gt;&lt;property id=&quot;20300&quot; value=&quot;Slide 3 - &amp;quot;Asymmetric shock – SD diagram&amp;quot;&quot;/&gt;&lt;property id=&quot;20307&quot; value=&quot;259&quot;/&gt;&lt;/object&gt;&lt;object type=&quot;3&quot; unique_id=&quot;10015&quot;&gt;&lt;property id=&quot;20148&quot; value=&quot;5&quot;/&gt;&lt;property id=&quot;20300&quot; value=&quot;Slide 4 - &amp;quot;Asymmetric shock – primary adjustment&amp;quot;&quot;/&gt;&lt;property id=&quot;20307&quot; value=&quot;260&quot;/&gt;&lt;/object&gt;&lt;object type=&quot;3&quot; unique_id=&quot;10016&quot;&gt;&lt;property id=&quot;20148&quot; value=&quot;5&quot;/&gt;&lt;property id=&quot;20300&quot; value=&quot;Slide 5 - &amp;quot;Asymmetric shock – use of exchange rate &amp;quot;&quot;/&gt;&lt;property id=&quot;20307&quot; value=&quot;261&quot;/&gt;&lt;/object&gt;&lt;object type=&quot;3&quot; unique_id=&quot;10017&quot;&gt;&lt;property id=&quot;20148&quot; value=&quot;5&quot;/&gt;&lt;property id=&quot;20300&quot; value=&quot;Slide 6 - &amp;quot;Asymmetric shock – absence of exchange rate&amp;quot;&quot;/&gt;&lt;property id=&quot;20307&quot; value=&quot;270&quot;/&gt;&lt;/object&gt;&lt;object type=&quot;3&quot; unique_id=&quot;10018&quot;&gt;&lt;property id=&quot;20148&quot; value=&quot;5&quot;/&gt;&lt;property id=&quot;20300&quot; value=&quot;Slide 7 - &amp;quot;Asymmetric shock – secondary adjustment &amp;quot;&quot;/&gt;&lt;property id=&quot;20307&quot; value=&quot;267&quot;/&gt;&lt;/object&gt;&lt;object type=&quot;3&quot; unique_id=&quot;10019&quot;&gt;&lt;property id=&quot;20148&quot; value=&quot;5&quot;/&gt;&lt;property id=&quot;20300&quot; value=&quot;Slide 8 - &amp;quot;Asymmetric shock – vs. symmetric shock&amp;quot;&quot;/&gt;&lt;property id=&quot;20307&quot; value=&quot;262&quot;/&gt;&lt;/object&gt;&lt;object type=&quot;3&quot; unique_id=&quot;10020&quot;&gt;&lt;property id=&quot;20148&quot; value=&quot;5&quot;/&gt;&lt;property id=&quot;20300&quot; value=&quot;Slide 9 - &amp;quot;Asymmetric shock – other practical considerations&amp;quot;&quot;/&gt;&lt;property id=&quot;20307&quot; value=&quot;263&quot;/&gt;&lt;/object&gt;&lt;object type=&quot;3&quot; unique_id=&quot;10021&quot;&gt;&lt;property id=&quot;20148&quot; value=&quot;5&quot;/&gt;&lt;property id=&quot;20300&quot; value=&quot;Slide 10 - &amp;quot;Competitiveness – purchasing power parity&amp;quot;&quot;/&gt;&lt;property id=&quot;20307&quot; value=&quot;264&quot;/&gt;&lt;/object&gt;&lt;object type=&quot;3&quot; unique_id=&quot;10022&quot;&gt;&lt;property id=&quot;20148&quot; value=&quot;5&quot;/&gt;&lt;property id=&quot;20300&quot; value=&quot;Slide 11 - &amp;quot;Competitiveness – equilibrium devaluation&amp;quot;&quot;/&gt;&lt;property id=&quot;20307&quot; value=&quot;265&quot;/&gt;&lt;/object&gt;&lt;object type=&quot;3&quot; unique_id=&quot;10023&quot;&gt;&lt;property id=&quot;20148&quot; value=&quot;5&quot;/&gt;&lt;property id=&quot;20300&quot; value=&quot;Slide 12 - &amp;quot;Competitiveness – monetarist view&amp;quot;&quot;/&gt;&lt;property id=&quot;20307&quot; value=&quot;266&quot;/&gt;&lt;/object&gt;&lt;object type=&quot;3&quot; unique_id=&quot;10024&quot;&gt;&lt;property id=&quot;20148&quot; value=&quot;5&quot;/&gt;&lt;property id=&quot;20300&quot; value=&quot;Slide 13 - &amp;quot;Competitiveness – vertical PC&amp;quot;&quot;/&gt;&lt;property id=&quot;20307&quot; value=&quot;268&quot;/&gt;&lt;/object&gt;&lt;object type=&quot;3&quot; unique_id=&quot;10025&quot;&gt;&lt;property id=&quot;20148&quot; value=&quot;5&quot;/&gt;&lt;property id=&quot;20300&quot; value=&quot;Slide 16 - &amp;quot;Monetary autonomy – Impossible Trinity&amp;quot;&quot;/&gt;&lt;property id=&quot;20307&quot; value=&quot;315&quot;/&gt;&lt;/object&gt;&lt;object type=&quot;3&quot; unique_id=&quot;10026&quot;&gt;&lt;property id=&quot;20148&quot; value=&quot;5&quot;/&gt;&lt;property id=&quot;20300&quot; value=&quot;Slide 17 - &amp;quot;Theory of optimum currency areas (OCA) &amp;quot;&quot;/&gt;&lt;property id=&quot;20307&quot; value=&quot;317&quot;/&gt;&lt;/object&gt;&lt;object type=&quot;3&quot; unique_id=&quot;10027&quot;&gt;&lt;property id=&quot;20148&quot; value=&quot;5&quot;/&gt;&lt;property id=&quot;20300&quot; value=&quot;Slide 18 - &amp;quot;Endogenous OCA&amp;quot;&quot;/&gt;&lt;property id=&quot;20307&quot; value=&quot;281&quot;/&gt;&lt;/object&gt;&lt;object type=&quot;3&quot; unique_id=&quot;10028&quot;&gt;&lt;property id=&quot;20148&quot; value=&quot;5&quot;/&gt;&lt;property id=&quot;20300&quot; value=&quot;Slide 19 - &amp;quot;Post-war monetary order&amp;quot;&quot;/&gt;&lt;property id=&quot;20307&quot; value=&quot;285&quot;/&gt;&lt;/object&gt;&lt;object type=&quot;3&quot; unique_id=&quot;10029&quot;&gt;&lt;property id=&quot;20148&quot; value=&quot;5&quot;/&gt;&lt;property id=&quot;20300&quot; value=&quot;Slide 20 - &amp;quot;European Payment Union (1950-1958)&amp;quot;&quot;/&gt;&lt;property id=&quot;20307&quot; value=&quot;286&quot;/&gt;&lt;/object&gt;&lt;object type=&quot;3&quot; unique_id=&quot;10030&quot;&gt;&lt;property id=&quot;20148&quot; value=&quot;5&quot;/&gt;&lt;property id=&quot;20300&quot; value=&quot;Slide 21 - &amp;quot;Rome Treaty&amp;quot;&quot;/&gt;&lt;property id=&quot;20307&quot; value=&quot;287&quot;/&gt;&lt;/object&gt;&lt;object type=&quot;3&quot; unique_id=&quot;10031&quot;&gt;&lt;property id=&quot;20148&quot; value=&quot;5&quot;/&gt;&lt;property id=&quot;20300&quot; value=&quot;Slide 22 - &amp;quot;Werner Report (1971)&amp;quot;&quot;/&gt;&lt;property id=&quot;20307&quot; value=&quot;288&quot;/&gt;&lt;/object&gt;&lt;object type=&quot;3&quot; unique_id=&quot;10032&quot;&gt;&lt;property id=&quot;20148&quot; value=&quot;5&quot;/&gt;&lt;property id=&quot;20300&quot; value=&quot;Slide 23 - &amp;quot;Snake in the tunnel&amp;quot;&quot;/&gt;&lt;property id=&quot;20307&quot; value=&quot;289&quot;/&gt;&lt;/object&gt;&lt;object type=&quot;3&quot; unique_id=&quot;10033&quot;&gt;&lt;property id=&quot;20148&quot; value=&quot;5&quot;/&gt;&lt;property id=&quot;20300&quot; value=&quot;Slide 24 - &amp;quot;Historical moments of monetary snake&amp;quot;&quot;/&gt;&lt;property id=&quot;20307&quot; value=&quot;290&quot;/&gt;&lt;/object&gt;&lt;object type=&quot;3&quot; unique_id=&quot;10034&quot;&gt;&lt;property id=&quot;20148&quot; value=&quot;5&quot;/&gt;&lt;property id=&quot;20300&quot; value=&quot;Slide 25 - &amp;quot;European Monetary System (EMS)&amp;quot;&quot;/&gt;&lt;property id=&quot;20307&quot; value=&quot;291&quot;/&gt;&lt;/object&gt;&lt;object type=&quot;3&quot; unique_id=&quot;10035&quot;&gt;&lt;property id=&quot;20148&quot; value=&quot;5&quot;/&gt;&lt;property id=&quot;20300&quot; value=&quot;Slide 26 - &amp;quot;European Currency Unit – ECU&amp;quot;&quot;/&gt;&lt;property id=&quot;20307&quot; value=&quot;292&quot;/&gt;&lt;/object&gt;&lt;object type=&quot;3&quot; unique_id=&quot;10036&quot;&gt;&lt;property id=&quot;20148&quot; value=&quot;5&quot;/&gt;&lt;property id=&quot;20300&quot; value=&quot;Slide 27 - &amp;quot;ECU – construction&amp;quot;&quot;/&gt;&lt;property id=&quot;20307&quot; value=&quot;293&quot;/&gt;&lt;/object&gt;&lt;object type=&quot;3&quot; unique_id=&quot;10037&quot;&gt;&lt;property id=&quot;20148&quot; value=&quot;5&quot;/&gt;&lt;property id=&quot;20300&quot; value=&quot;Slide 28 - &amp;quot;ERM – parity grid&amp;quot;&quot;/&gt;&lt;property id=&quot;20307&quot; value=&quot;294&quot;/&gt;&lt;/object&gt;&lt;object type=&quot;3&quot; unique_id=&quot;10038&quot;&gt;&lt;property id=&quot;20148&quot; value=&quot;5&quot;/&gt;&lt;property id=&quot;20300&quot; value=&quot;Slide 29 - &amp;quot;ERM – illustration of parity grid&amp;quot;&quot;/&gt;&lt;property id=&quot;20307&quot; value=&quot;295&quot;/&gt;&lt;/object&gt;&lt;object type=&quot;3&quot; unique_id=&quot;10039&quot;&gt;&lt;property id=&quot;20148&quot; value=&quot;5&quot;/&gt;&lt;property id=&quot;20300&quot; value=&quot;Slide 30 - &amp;quot;ERM – operational features&amp;quot;&quot;/&gt;&lt;property id=&quot;20307&quot; value=&quot;296&quot;/&gt;&lt;/object&gt;&lt;object type=&quot;3&quot; unique_id=&quot;10040&quot;&gt;&lt;property id=&quot;20148&quot; value=&quot;5&quot;/&gt;&lt;property id=&quot;20300&quot; value=&quot;Slide 31 - &amp;quot;EMS stages – turbulent start (1979-1985)&amp;quot;&quot;/&gt;&lt;property id=&quot;20307&quot; value=&quot;298&quot;/&gt;&lt;/object&gt;&lt;object type=&quot;3&quot; unique_id=&quot;10041&quot;&gt;&lt;property id=&quot;20148&quot; value=&quot;5&quot;/&gt;&lt;property id=&quot;20300&quot; value=&quot;Slide 32 - &amp;quot;EMS stages – German mark anchor (1986-1991)&amp;quot;&quot;/&gt;&lt;property id=&quot;20307&quot; value=&quot;299&quot;/&gt;&lt;/object&gt;&lt;object type=&quot;3&quot; unique_id=&quot;10042&quot;&gt;&lt;property id=&quot;20148&quot; value=&quot;5&quot;/&gt;&lt;property id=&quot;20300&quot; value=&quot;Slide 33 - &amp;quot;Plan to reach EMU in three stages&amp;quot;&quot;/&gt;&lt;property id=&quot;20307&quot; value=&quot;304&quot;/&gt;&lt;/object&gt;&lt;object type=&quot;3&quot; unique_id=&quot;10043&quot;&gt;&lt;property id=&quot;20148&quot; value=&quot;5&quot;/&gt;&lt;property id=&quot;20300&quot; value=&quot;Slide 34 - &amp;quot;EMS stages – currency crisis in 1992-1993&amp;quot;&quot;/&gt;&lt;property id=&quot;20307&quot; value=&quot;300&quot;/&gt;&lt;/object&gt;&lt;object type=&quot;3&quot; unique_id=&quot;10044&quot;&gt;&lt;property id=&quot;20148&quot; value=&quot;5&quot;/&gt;&lt;property id=&quot;20300&quot; value=&quot;Slide 35 - &amp;quot;EMS stages – heading towards euro (1994-1998)&amp;quot;&quot;/&gt;&lt;property id=&quot;20307&quot; value=&quot;303&quot;/&gt;&lt;/object&gt;&lt;object type=&quot;3&quot; unique_id=&quot;10045&quot;&gt;&lt;property id=&quot;20148&quot; value=&quot;5&quot;/&gt;&lt;property id=&quot;20300&quot; value=&quot;Slide 36 - &amp;quot;Three phases of Stage 3&amp;quot;&quot;/&gt;&lt;property id=&quot;20307&quot; value=&quot;305&quot;/&gt;&lt;/object&gt;&lt;object type=&quot;3&quot; unique_id=&quot;10046&quot;&gt;&lt;property id=&quot;20148&quot; value=&quot;5&quot;/&gt;&lt;property id=&quot;20300&quot; value=&quot;Slide 37 - &amp;quot;Actual versus perceived inflation&amp;quot;&quot;/&gt;&lt;property id=&quot;20307&quot; value=&quot;306&quot;/&gt;&lt;/object&gt;&lt;object type=&quot;3&quot; unique_id=&quot;10047&quot;&gt;&lt;property id=&quot;20148&quot; value=&quot;5&quot;/&gt;&lt;property id=&quot;20300&quot; value=&quot;Slide 38 - &amp;quot;Explanation of perceived inflation&amp;quot;&quot;/&gt;&lt;property id=&quot;20307&quot; value=&quot;316&quot;/&gt;&lt;/object&gt;&lt;object type=&quot;3&quot; unique_id=&quot;10048&quot;&gt;&lt;property id=&quot;20148&quot; value=&quot;5&quot;/&gt;&lt;property id=&quot;20300&quot; value=&quot;Slide 39 - &amp;quot;Maastricht convergence criteria&amp;quot;&quot;/&gt;&lt;property id=&quot;20307&quot; value=&quot;307&quot;/&gt;&lt;/object&gt;&lt;object type=&quot;3&quot; unique_id=&quot;10049&quot;&gt;&lt;property id=&quot;20148&quot; value=&quot;5&quot;/&gt;&lt;property id=&quot;20300&quot; value=&quot;Slide 40 - &amp;quot;Convergence criteria – inflation&amp;quot;&quot;/&gt;&lt;property id=&quot;20307&quot; value=&quot;308&quot;/&gt;&lt;/object&gt;&lt;object type=&quot;3&quot; unique_id=&quot;10050&quot;&gt;&lt;property id=&quot;20148&quot; value=&quot;5&quot;/&gt;&lt;property id=&quot;20300&quot; value=&quot;Slide 41 - &amp;quot;Convergence criteria – long-term interest rates&amp;quot;&quot;/&gt;&lt;property id=&quot;20307&quot; value=&quot;309&quot;/&gt;&lt;/object&gt;&lt;object type=&quot;3&quot; unique_id=&quot;10051&quot;&gt;&lt;property id=&quot;20148&quot; value=&quot;5&quot;/&gt;&lt;property id=&quot;20300&quot; value=&quot;Slide 42 - &amp;quot;Convergence of long-term interest rates&amp;quot;&quot;/&gt;&lt;property id=&quot;20307&quot; value=&quot;318&quot;/&gt;&lt;/object&gt;&lt;object type=&quot;3&quot; unique_id=&quot;10052&quot;&gt;&lt;property id=&quot;20148&quot; value=&quot;5&quot;/&gt;&lt;property id=&quot;20300&quot; value=&quot;Slide 43 - &amp;quot;Convergence criteria – exchange rate&amp;quot;&quot;/&gt;&lt;property id=&quot;20307&quot; value=&quot;310&quot;/&gt;&lt;/object&gt;&lt;object type=&quot;3&quot; unique_id=&quot;10053&quot;&gt;&lt;property id=&quot;20148&quot; value=&quot;5&quot;/&gt;&lt;property id=&quot;20300&quot; value=&quot;Slide 44 - &amp;quot;Convergence criteria – fiscal stance&amp;quot;&quot;/&gt;&lt;property id=&quot;20307&quot; value=&quot;312&quot;/&gt;&lt;/object&gt;&lt;object type=&quot;3&quot; unique_id=&quot;10054&quot;&gt;&lt;property id=&quot;20148&quot; value=&quot;5&quot;/&gt;&lt;property id=&quot;20300&quot; value=&quot;Slide 45 - &amp;quot;Links between debt and deficit&amp;quot;&quot;/&gt;&lt;property id=&quot;20307&quot; value=&quot;313&quot;/&gt;&lt;/object&gt;&lt;object type=&quot;3&quot; unique_id=&quot;10055&quot;&gt;&lt;property id=&quot;20148&quot; value=&quot;5&quot;/&gt;&lt;property id=&quot;20300&quot; value=&quot;Slide 49 - &amp;quot;Multi-speed Europe&amp;quot;&quot;/&gt;&lt;property id=&quot;20307&quot; value=&quot;314&quot;/&gt;&lt;/object&gt;&lt;object type=&quot;3&quot; unique_id=&quot;10102&quot;&gt;&lt;property id=&quot;20148&quot; value=&quot;5&quot;/&gt;&lt;property id=&quot;20300&quot; value=&quot;Slide 46 - &amp;quot;Surveillance over macro-economic imbalances&amp;quot;&quot;/&gt;&lt;property id=&quot;20307&quot; value=&quot;319&quot;/&gt;&lt;/object&gt;&lt;object type=&quot;3&quot; unique_id=&quot;10380&quot;&gt;&lt;property id=&quot;20148&quot; value=&quot;5&quot;/&gt;&lt;property id=&quot;20300&quot; value=&quot;Slide 47 - &amp;quot;Self-fulfilling prophecy&amp;quot;&quot;/&gt;&lt;property id=&quot;20307&quot; value=&quot;320&quot;/&gt;&lt;/object&gt;&lt;object type=&quot;3&quot; unique_id=&quot;16163&quot;&gt;&lt;property id=&quot;20148&quot; value=&quot;5&quot;/&gt;&lt;property id=&quot;20300&quot; value=&quot;Slide 48 - &amp;quot;European stability mechanism&amp;quot;&quot;/&gt;&lt;property id=&quot;20307&quot; value=&quot;322&quot;/&gt;&lt;/object&gt;&lt;object type=&quot;3&quot; unique_id=&quot;16368&quot;&gt;&lt;property id=&quot;20148&quot; value=&quot;5&quot;/&gt;&lt;property id=&quot;20300&quot; value=&quot;Slide 14 - &amp;quot;Competitiveness – Barro-Gordon model&amp;quot;&quot;/&gt;&lt;property id=&quot;20307&quot; value=&quot;323&quot;/&gt;&lt;/object&gt;&lt;object type=&quot;3&quot; unique_id=&quot;16369&quot;&gt;&lt;property id=&quot;20148&quot; value=&quot;5&quot;/&gt;&lt;property id=&quot;20300&quot; value=&quot;Slide 15 - &amp;quot;Competitiveness – representation of BG model&amp;quot;&quot;/&gt;&lt;property id=&quot;20307&quot; value=&quot;324&quot;/&gt;&lt;/object&gt;&lt;/object&gt;&lt;object type=&quot;8&quot; unique_id=&quot;1010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cs-CZ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cs-CZ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4675</Words>
  <Application>Microsoft Office PowerPoint</Application>
  <PresentationFormat>Předvádění na obrazovce (4:3)</PresentationFormat>
  <Paragraphs>677</Paragraphs>
  <Slides>49</Slides>
  <Notes>48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4</vt:i4>
      </vt:variant>
      <vt:variant>
        <vt:lpstr>Nadpisy snímků</vt:lpstr>
      </vt:variant>
      <vt:variant>
        <vt:i4>49</vt:i4>
      </vt:variant>
    </vt:vector>
  </HeadingPairs>
  <TitlesOfParts>
    <vt:vector size="59" baseType="lpstr">
      <vt:lpstr>Arial</vt:lpstr>
      <vt:lpstr>Cambria Math</vt:lpstr>
      <vt:lpstr>Garamond</vt:lpstr>
      <vt:lpstr>Times New Roman</vt:lpstr>
      <vt:lpstr>Wingdings</vt:lpstr>
      <vt:lpstr>Hrany</vt:lpstr>
      <vt:lpstr>Rovnice</vt:lpstr>
      <vt:lpstr>Dokument</vt:lpstr>
      <vt:lpstr>Document</vt:lpstr>
      <vt:lpstr>Graf</vt:lpstr>
      <vt:lpstr>Monetary Integration and the Euro</vt:lpstr>
      <vt:lpstr>Major themes in cost-benefit debate</vt:lpstr>
      <vt:lpstr>Asymmetric shock – SD diagram</vt:lpstr>
      <vt:lpstr>Asymmetric shock – primary adjustment</vt:lpstr>
      <vt:lpstr>Asymmetric shock – use of exchange rate </vt:lpstr>
      <vt:lpstr>Asymmetric shock – absence of exchange rate</vt:lpstr>
      <vt:lpstr>Asymmetric shock – secondary adjustment </vt:lpstr>
      <vt:lpstr>Asymmetric shock – vs. symmetric shock</vt:lpstr>
      <vt:lpstr>Asymmetric shock – other practical considerations</vt:lpstr>
      <vt:lpstr>Competitiveness – purchasing power parity</vt:lpstr>
      <vt:lpstr>Competitiveness – equilibrium devaluation</vt:lpstr>
      <vt:lpstr>Competitiveness – monetarist view</vt:lpstr>
      <vt:lpstr>Competitiveness – vertical PC</vt:lpstr>
      <vt:lpstr>Competitiveness – Barro-Gordon model</vt:lpstr>
      <vt:lpstr>Competitiveness – representation of BG model</vt:lpstr>
      <vt:lpstr>Monetary autonomy – Impossible Trinity</vt:lpstr>
      <vt:lpstr>Post-war monetary order</vt:lpstr>
      <vt:lpstr>European Payment Union (1950-1958)</vt:lpstr>
      <vt:lpstr>Rome Treaty</vt:lpstr>
      <vt:lpstr>Werner Report (1971)</vt:lpstr>
      <vt:lpstr>Snake in the tunnel</vt:lpstr>
      <vt:lpstr>Historical moments of monetary snake</vt:lpstr>
      <vt:lpstr>European Monetary System (EMS)</vt:lpstr>
      <vt:lpstr>European Currency Unit – ECU</vt:lpstr>
      <vt:lpstr>ECU – construction</vt:lpstr>
      <vt:lpstr>ERM – parity grid</vt:lpstr>
      <vt:lpstr>ERM – illustration of parity grid</vt:lpstr>
      <vt:lpstr>ERM – operational features</vt:lpstr>
      <vt:lpstr>EMS stages – turbulent start (1979-1985)</vt:lpstr>
      <vt:lpstr>EMS stages – German mark anchor (1986-1991)</vt:lpstr>
      <vt:lpstr>Plan to reach EMU in three stages</vt:lpstr>
      <vt:lpstr>EMS stages – currency crisis in 1992-1993</vt:lpstr>
      <vt:lpstr>EMS stages – heading towards euro (1994-1998)</vt:lpstr>
      <vt:lpstr>Three phases of Stage 3</vt:lpstr>
      <vt:lpstr>Actual versus perceived inflation</vt:lpstr>
      <vt:lpstr>Explanation of perceived inflation</vt:lpstr>
      <vt:lpstr>Maastricht convergence criteria</vt:lpstr>
      <vt:lpstr>Convergence criteria – inflation</vt:lpstr>
      <vt:lpstr>Convergence criteria – long-term interest rates</vt:lpstr>
      <vt:lpstr>Convergence of long-term interest rates</vt:lpstr>
      <vt:lpstr>Convergence criteria – exchange rate</vt:lpstr>
      <vt:lpstr>Convergence criteria – fiscal stance</vt:lpstr>
      <vt:lpstr>Links between debt and deficit</vt:lpstr>
      <vt:lpstr>Theory of optimum currency areas (OCA) </vt:lpstr>
      <vt:lpstr>Endogenous OCA</vt:lpstr>
      <vt:lpstr>Surveillance over macro-economic imbalances</vt:lpstr>
      <vt:lpstr>Self-fulfilling prophecy</vt:lpstr>
      <vt:lpstr>European stability mechanism</vt:lpstr>
      <vt:lpstr>Multi-speed Europe</vt:lpstr>
    </vt:vector>
  </TitlesOfParts>
  <Company>Bašteckého 2556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Monetary Integration and the Euro</dc:title>
  <dc:creator>Oldřich Dědek</dc:creator>
  <cp:lastModifiedBy>Oldrich DEDEK</cp:lastModifiedBy>
  <cp:revision>155</cp:revision>
  <dcterms:created xsi:type="dcterms:W3CDTF">2005-10-04T12:32:34Z</dcterms:created>
  <dcterms:modified xsi:type="dcterms:W3CDTF">2016-11-03T19:59:21Z</dcterms:modified>
</cp:coreProperties>
</file>