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33"/>
  </p:notesMasterIdLst>
  <p:handoutMasterIdLst>
    <p:handoutMasterId r:id="rId34"/>
  </p:handoutMasterIdLst>
  <p:sldIdLst>
    <p:sldId id="256" r:id="rId2"/>
    <p:sldId id="309" r:id="rId3"/>
    <p:sldId id="310" r:id="rId4"/>
    <p:sldId id="271" r:id="rId5"/>
    <p:sldId id="293" r:id="rId6"/>
    <p:sldId id="289" r:id="rId7"/>
    <p:sldId id="292" r:id="rId8"/>
    <p:sldId id="257" r:id="rId9"/>
    <p:sldId id="294" r:id="rId10"/>
    <p:sldId id="258" r:id="rId11"/>
    <p:sldId id="260" r:id="rId12"/>
    <p:sldId id="262" r:id="rId13"/>
    <p:sldId id="295" r:id="rId14"/>
    <p:sldId id="263" r:id="rId15"/>
    <p:sldId id="264" r:id="rId16"/>
    <p:sldId id="265" r:id="rId17"/>
    <p:sldId id="266" r:id="rId18"/>
    <p:sldId id="290" r:id="rId19"/>
    <p:sldId id="298" r:id="rId20"/>
    <p:sldId id="296" r:id="rId21"/>
    <p:sldId id="308" r:id="rId22"/>
    <p:sldId id="313" r:id="rId23"/>
    <p:sldId id="312" r:id="rId24"/>
    <p:sldId id="302" r:id="rId25"/>
    <p:sldId id="314" r:id="rId26"/>
    <p:sldId id="301" r:id="rId27"/>
    <p:sldId id="304" r:id="rId28"/>
    <p:sldId id="311" r:id="rId29"/>
    <p:sldId id="315" r:id="rId30"/>
    <p:sldId id="316" r:id="rId31"/>
    <p:sldId id="317" r:id="rId32"/>
  </p:sldIdLst>
  <p:sldSz cx="9144000" cy="6858000" type="screen4x3"/>
  <p:notesSz cx="6873875" cy="9713913"/>
  <p:custDataLst>
    <p:tags r:id="rId35"/>
  </p:custDataLst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99CC00"/>
    <a:srgbClr val="336699"/>
    <a:srgbClr val="FF6600"/>
    <a:srgbClr val="FF3300"/>
    <a:srgbClr val="0033CC"/>
    <a:srgbClr val="99FF33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84343" autoAdjust="0"/>
  </p:normalViewPr>
  <p:slideViewPr>
    <p:cSldViewPr>
      <p:cViewPr>
        <p:scale>
          <a:sx n="100" d="100"/>
          <a:sy n="100" d="100"/>
        </p:scale>
        <p:origin x="-186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5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3894" y="-102"/>
      </p:cViewPr>
      <p:guideLst>
        <p:guide orient="horz" pos="3060"/>
        <p:guide pos="216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4138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effectLst/>
              </a:defRPr>
            </a:lvl1pPr>
          </a:lstStyle>
          <a:p>
            <a:pPr>
              <a:defRPr/>
            </a:pPr>
            <a:fld id="{79B7C0BD-8CDE-4423-9766-370C275A170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8027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4138" y="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8063" y="728663"/>
            <a:ext cx="4857750" cy="36433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388" y="4614863"/>
            <a:ext cx="5499100" cy="4370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defTabSz="947738">
              <a:defRPr sz="1200">
                <a:effectLst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87" tIns="47393" rIns="94787" bIns="47393" numCol="1" anchor="b" anchorCtr="0" compatLnSpc="1">
            <a:prstTxWarp prst="textNoShape">
              <a:avLst/>
            </a:prstTxWarp>
          </a:bodyPr>
          <a:lstStyle>
            <a:lvl1pPr algn="r" defTabSz="947738">
              <a:defRPr sz="1200">
                <a:effectLst/>
              </a:defRPr>
            </a:lvl1pPr>
          </a:lstStyle>
          <a:p>
            <a:pPr>
              <a:defRPr/>
            </a:pPr>
            <a:fld id="{7FCC60A6-D566-4EE4-BBE6-9DF30BF1E7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31515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404F62C-35CD-4E33-9717-8AD811F0550D}" type="slidenum">
              <a:rPr lang="cs-CZ" smtClean="0"/>
              <a:pPr eaLnBrk="1" hangingPunct="1"/>
              <a:t>1</a:t>
            </a:fld>
            <a:endParaRPr lang="cs-CZ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FAB015C-7D93-4490-83BC-18BC9F67165B}" type="slidenum">
              <a:rPr lang="cs-CZ" smtClean="0"/>
              <a:pPr eaLnBrk="1" hangingPunct="1"/>
              <a:t>10</a:t>
            </a:fld>
            <a:endParaRPr lang="cs-CZ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r>
              <a:rPr lang="en-GB" u="sng" dirty="0" smtClean="0"/>
              <a:t>Other measures</a:t>
            </a:r>
            <a:r>
              <a:rPr lang="en-GB" dirty="0" smtClean="0"/>
              <a:t>:</a:t>
            </a:r>
          </a:p>
          <a:p>
            <a:pPr marL="228600" indent="-228600" eaLnBrk="1" hangingPunct="1">
              <a:buFontTx/>
              <a:buChar char="•"/>
            </a:pPr>
            <a:r>
              <a:rPr lang="en-GB" dirty="0" smtClean="0"/>
              <a:t>Increased reimbursement to MS to cover</a:t>
            </a:r>
            <a:r>
              <a:rPr lang="cs-CZ" dirty="0" smtClean="0"/>
              <a:t> </a:t>
            </a:r>
            <a:r>
              <a:rPr lang="en-GB" dirty="0" smtClean="0"/>
              <a:t>administrative costs on traditional own resources</a:t>
            </a:r>
          </a:p>
          <a:p>
            <a:pPr marL="228600" indent="-228600" eaLnBrk="1" hangingPunct="1">
              <a:buFontTx/>
              <a:buChar char="•"/>
            </a:pPr>
            <a:r>
              <a:rPr lang="en-GB" dirty="0" smtClean="0"/>
              <a:t>Exclusion of rebate from the calculation of expenditures on EU enlargement</a:t>
            </a:r>
          </a:p>
          <a:p>
            <a:pPr marL="228600" indent="-228600" eaLnBrk="1" hangingPunct="1">
              <a:buFontTx/>
              <a:buChar char="•"/>
            </a:pPr>
            <a:endParaRPr lang="en-GB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4487978-6231-41EF-A546-5B257AF2D137}" type="slidenum">
              <a:rPr lang="cs-CZ" smtClean="0"/>
              <a:pPr eaLnBrk="1" hangingPunct="1"/>
              <a:t>11</a:t>
            </a:fld>
            <a:endParaRPr lang="cs-CZ" smtClean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u="sng" dirty="0" smtClean="0">
                <a:cs typeface="Arial" charset="0"/>
              </a:rPr>
              <a:t>Financial instruments outside expenditure ceiling</a:t>
            </a:r>
          </a:p>
          <a:p>
            <a:pPr marL="273050" lvl="1" indent="-255588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GB" dirty="0"/>
              <a:t>EU Solidarity Fund (rapid financial assistance in the event of natural disaster in a member of candidate </a:t>
            </a:r>
            <a:r>
              <a:rPr lang="en-GB" dirty="0" smtClean="0"/>
              <a:t>country</a:t>
            </a:r>
            <a:r>
              <a:rPr lang="en-GB" sz="1600" dirty="0" smtClean="0">
                <a:cs typeface="Arial" charset="0"/>
              </a:rPr>
              <a:t>)</a:t>
            </a:r>
            <a:endParaRPr lang="cs-CZ" sz="1600" dirty="0" smtClean="0">
              <a:cs typeface="Arial" charset="0"/>
            </a:endParaRPr>
          </a:p>
          <a:p>
            <a:pPr marL="273050" lvl="1" indent="-255588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GB" dirty="0" smtClean="0"/>
              <a:t>Instrument for Flexibility (additional expenditure in the defined circumstances)</a:t>
            </a:r>
            <a:endParaRPr lang="cs-CZ" dirty="0" smtClean="0"/>
          </a:p>
          <a:p>
            <a:pPr marL="273050" lvl="1" indent="-255588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GB" dirty="0" smtClean="0"/>
              <a:t>Emergency Aid Reserve (rapid response to specific unforeseen aid requirements of third countries)</a:t>
            </a:r>
            <a:endParaRPr lang="cs-CZ" dirty="0" smtClean="0"/>
          </a:p>
          <a:p>
            <a:pPr marL="273050" lvl="1" indent="-255588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GB" dirty="0" smtClean="0"/>
              <a:t>European Globalisation </a:t>
            </a:r>
            <a:r>
              <a:rPr lang="en-GB" dirty="0" smtClean="0">
                <a:cs typeface="Arial" charset="0"/>
              </a:rPr>
              <a:t>Adjustment Fund (alleviate</a:t>
            </a:r>
            <a:r>
              <a:rPr lang="cs-CZ" dirty="0" smtClean="0">
                <a:cs typeface="Arial" charset="0"/>
              </a:rPr>
              <a:t>s</a:t>
            </a:r>
            <a:r>
              <a:rPr lang="en-GB" dirty="0" smtClean="0">
                <a:cs typeface="Arial" charset="0"/>
              </a:rPr>
              <a:t> suffering cause by structural changes in world trade, financed from previous unused appropriations)</a:t>
            </a:r>
          </a:p>
          <a:p>
            <a:pPr marL="228600" indent="-228600"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D8FB7DA-1C17-46F1-9C32-7C07A840886A}" type="slidenum">
              <a:rPr lang="cs-CZ" smtClean="0"/>
              <a:pPr eaLnBrk="1" hangingPunct="1"/>
              <a:t>12</a:t>
            </a:fld>
            <a:endParaRPr lang="cs-CZ" smtClean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u="sng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1B37309-24C6-4C0B-B071-2DD90FE25D0C}" type="slidenum">
              <a:rPr lang="cs-CZ" smtClean="0"/>
              <a:pPr eaLnBrk="1" hangingPunct="1"/>
              <a:t>13</a:t>
            </a:fld>
            <a:endParaRPr lang="cs-CZ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r>
              <a:rPr lang="en-GB" u="sng" dirty="0" smtClean="0"/>
              <a:t>Withholding tax</a:t>
            </a:r>
            <a:r>
              <a:rPr lang="en-GB" dirty="0" smtClean="0"/>
              <a:t>:</a:t>
            </a:r>
          </a:p>
          <a:p>
            <a:pPr marL="228600" indent="-228600" eaLnBrk="1" hangingPunct="1">
              <a:buFontTx/>
              <a:buChar char="•"/>
            </a:pPr>
            <a:r>
              <a:rPr lang="en-GB" dirty="0" smtClean="0"/>
              <a:t>Tax on income from cross-border non-resident savings</a:t>
            </a:r>
          </a:p>
          <a:p>
            <a:pPr marL="228600" indent="-228600" eaLnBrk="1" hangingPunct="1">
              <a:buFontTx/>
              <a:buChar char="•"/>
            </a:pPr>
            <a:r>
              <a:rPr lang="en-GB" dirty="0" smtClean="0"/>
              <a:t>Exchanging information on non-resident’ saving so that each country could tax its citizens on such savings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08859E9-C12A-4685-AC62-DB55F620212B}" type="slidenum">
              <a:rPr lang="cs-CZ" smtClean="0"/>
              <a:pPr eaLnBrk="1" hangingPunct="1"/>
              <a:t>14</a:t>
            </a:fld>
            <a:endParaRPr lang="cs-CZ" smtClean="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554CA6A-D0C7-4738-9658-71269667E7D3}" type="slidenum">
              <a:rPr lang="cs-CZ" smtClean="0"/>
              <a:pPr eaLnBrk="1" hangingPunct="1"/>
              <a:t>15</a:t>
            </a:fld>
            <a:endParaRPr lang="cs-CZ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r>
              <a:rPr lang="en-GB" u="sng" noProof="0" dirty="0" smtClean="0"/>
              <a:t>Taxes and vertical integration</a:t>
            </a:r>
            <a:endParaRPr lang="en-GB" noProof="0" dirty="0" smtClean="0"/>
          </a:p>
          <a:p>
            <a:pPr marL="228600" indent="-228600" eaLnBrk="1" hangingPunct="1">
              <a:buFontTx/>
              <a:buChar char="•"/>
            </a:pPr>
            <a:r>
              <a:rPr lang="en-GB" noProof="0" dirty="0" smtClean="0"/>
              <a:t>Production values in vertical chain: stage 1 1000, stage 2 2000, stage 3 3000</a:t>
            </a:r>
          </a:p>
          <a:p>
            <a:pPr marL="228600" indent="-228600" eaLnBrk="1" hangingPunct="1">
              <a:buFontTx/>
              <a:buChar char="•"/>
            </a:pPr>
            <a:r>
              <a:rPr lang="en-GB" noProof="0" dirty="0" smtClean="0"/>
              <a:t>Cascade tax (tax rate 10 %): stage 1 100, stage 2 200, stage 3 300 (total tax liability 600); integration of all three stages into one administrative unit reduces tax liability to 300</a:t>
            </a:r>
          </a:p>
          <a:p>
            <a:pPr marL="228600" indent="-228600" eaLnBrk="1" hangingPunct="1">
              <a:buFontTx/>
              <a:buChar char="•"/>
            </a:pPr>
            <a:r>
              <a:rPr lang="en-GB" noProof="0" dirty="0" smtClean="0"/>
              <a:t>VAT (tax rate 10 %): in all stages 100 (total tax liability 300); way of integration has no impact on total tax liability  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EB86D3C-748D-4760-8824-378FB70B0F60}" type="slidenum">
              <a:rPr lang="cs-CZ" smtClean="0"/>
              <a:pPr eaLnBrk="1" hangingPunct="1"/>
              <a:t>16</a:t>
            </a:fld>
            <a:endParaRPr lang="cs-CZ" smtClean="0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sz="1100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4D63F4D-19EB-4F81-931C-F7CC65623527}" type="slidenum">
              <a:rPr lang="cs-CZ" smtClean="0"/>
              <a:pPr eaLnBrk="1" hangingPunct="1"/>
              <a:t>17</a:t>
            </a:fld>
            <a:endParaRPr lang="cs-CZ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90000"/>
              </a:lnSpc>
            </a:pPr>
            <a:r>
              <a:rPr lang="en-GB" u="sng" noProof="0" dirty="0" smtClean="0">
                <a:sym typeface="Wingdings" pitchFamily="2" charset="2"/>
              </a:rPr>
              <a:t>Classical system</a:t>
            </a:r>
          </a:p>
          <a:p>
            <a:pPr marL="228600" indent="-228600" eaLnBrk="1" hangingPunct="1">
              <a:lnSpc>
                <a:spcPct val="90000"/>
              </a:lnSpc>
              <a:buFontTx/>
              <a:buChar char="•"/>
            </a:pPr>
            <a:r>
              <a:rPr lang="en-GB" noProof="0" dirty="0" smtClean="0">
                <a:sym typeface="Wingdings" pitchFamily="2" charset="2"/>
              </a:rPr>
              <a:t>Earnings before taxes		100</a:t>
            </a:r>
          </a:p>
          <a:p>
            <a:pPr marL="228600" indent="-228600" eaLnBrk="1" hangingPunct="1">
              <a:lnSpc>
                <a:spcPct val="90000"/>
              </a:lnSpc>
              <a:buFontTx/>
              <a:buChar char="•"/>
            </a:pPr>
            <a:r>
              <a:rPr lang="en-GB" noProof="0" dirty="0" smtClean="0">
                <a:sym typeface="Wingdings" pitchFamily="2" charset="2"/>
              </a:rPr>
              <a:t>Corporate tax (35 %)		 35 (= 100 * 0,35)</a:t>
            </a:r>
          </a:p>
          <a:p>
            <a:pPr marL="228600" indent="-228600" eaLnBrk="1" hangingPunct="1">
              <a:lnSpc>
                <a:spcPct val="90000"/>
              </a:lnSpc>
              <a:buFontTx/>
              <a:buChar char="•"/>
            </a:pPr>
            <a:r>
              <a:rPr lang="en-GB" noProof="0" dirty="0" smtClean="0">
                <a:sym typeface="Wingdings" pitchFamily="2" charset="2"/>
              </a:rPr>
              <a:t>Distributed dividends		 65 (= 100 - 35)</a:t>
            </a:r>
          </a:p>
          <a:p>
            <a:pPr marL="228600" indent="-228600" eaLnBrk="1" hangingPunct="1">
              <a:lnSpc>
                <a:spcPct val="90000"/>
              </a:lnSpc>
              <a:buFontTx/>
              <a:buChar char="•"/>
            </a:pPr>
            <a:r>
              <a:rPr lang="en-GB" noProof="0" dirty="0" smtClean="0">
                <a:sym typeface="Wingdings" pitchFamily="2" charset="2"/>
              </a:rPr>
              <a:t>Personal tax (40 %)		 26 (= 65 * 0,4)</a:t>
            </a:r>
          </a:p>
          <a:p>
            <a:pPr marL="228600" indent="-228600" eaLnBrk="1" hangingPunct="1">
              <a:lnSpc>
                <a:spcPct val="90000"/>
              </a:lnSpc>
              <a:buFontTx/>
              <a:buChar char="•"/>
            </a:pPr>
            <a:r>
              <a:rPr lang="en-GB" noProof="0" dirty="0" smtClean="0">
                <a:sym typeface="Wingdings" pitchFamily="2" charset="2"/>
              </a:rPr>
              <a:t>Shareholder‘s income		 39 (= 65 – 26)</a:t>
            </a:r>
          </a:p>
          <a:p>
            <a:pPr marL="228600" indent="-228600" eaLnBrk="1" hangingPunct="1">
              <a:lnSpc>
                <a:spcPct val="90000"/>
              </a:lnSpc>
            </a:pPr>
            <a:r>
              <a:rPr lang="en-GB" u="sng" noProof="0" dirty="0" smtClean="0">
                <a:sym typeface="Wingdings" pitchFamily="2" charset="2"/>
              </a:rPr>
              <a:t>Imputation system</a:t>
            </a:r>
          </a:p>
          <a:p>
            <a:pPr marL="228600" indent="-228600" eaLnBrk="1" hangingPunct="1">
              <a:lnSpc>
                <a:spcPct val="90000"/>
              </a:lnSpc>
              <a:buFontTx/>
              <a:buChar char="•"/>
            </a:pPr>
            <a:r>
              <a:rPr lang="en-GB" noProof="0" dirty="0" smtClean="0">
                <a:sym typeface="Wingdings" pitchFamily="2" charset="2"/>
              </a:rPr>
              <a:t>Earnings before taxes</a:t>
            </a:r>
            <a:r>
              <a:rPr lang="cs-CZ" noProof="0" dirty="0" smtClean="0">
                <a:sym typeface="Wingdings" pitchFamily="2" charset="2"/>
              </a:rPr>
              <a:t> </a:t>
            </a:r>
            <a:r>
              <a:rPr lang="en-GB" noProof="0" dirty="0" smtClean="0">
                <a:sym typeface="Wingdings" pitchFamily="2" charset="2"/>
              </a:rPr>
              <a:t>		100</a:t>
            </a:r>
          </a:p>
          <a:p>
            <a:pPr marL="228600" indent="-228600" eaLnBrk="1" hangingPunct="1">
              <a:lnSpc>
                <a:spcPct val="90000"/>
              </a:lnSpc>
              <a:buFontTx/>
              <a:buChar char="•"/>
            </a:pPr>
            <a:r>
              <a:rPr lang="en-GB" noProof="0" dirty="0" smtClean="0">
                <a:sym typeface="Wingdings" pitchFamily="2" charset="2"/>
              </a:rPr>
              <a:t>Corporate tax (35 %)		 35 (= 100 * 0,35)</a:t>
            </a:r>
          </a:p>
          <a:p>
            <a:pPr marL="228600" indent="-228600" eaLnBrk="1" hangingPunct="1">
              <a:lnSpc>
                <a:spcPct val="90000"/>
              </a:lnSpc>
              <a:buFontTx/>
              <a:buChar char="•"/>
            </a:pPr>
            <a:r>
              <a:rPr lang="en-GB" noProof="0" dirty="0" smtClean="0">
                <a:sym typeface="Wingdings" pitchFamily="2" charset="2"/>
              </a:rPr>
              <a:t>Distributed dividends 		 65 (= 100 - 35)</a:t>
            </a:r>
          </a:p>
          <a:p>
            <a:pPr marL="228600" indent="-228600" eaLnBrk="1" hangingPunct="1">
              <a:lnSpc>
                <a:spcPct val="90000"/>
              </a:lnSpc>
              <a:buFontTx/>
              <a:buChar char="•"/>
            </a:pPr>
            <a:r>
              <a:rPr lang="en-GB" noProof="0" dirty="0" smtClean="0">
                <a:sym typeface="Wingdings" pitchFamily="2" charset="2"/>
              </a:rPr>
              <a:t>Personal tax (40 %)		 40 (= 100 * 0,4)</a:t>
            </a:r>
          </a:p>
          <a:p>
            <a:pPr marL="228600" indent="-228600" eaLnBrk="1" hangingPunct="1">
              <a:lnSpc>
                <a:spcPct val="90000"/>
              </a:lnSpc>
              <a:buFontTx/>
              <a:buChar char="•"/>
            </a:pPr>
            <a:r>
              <a:rPr lang="en-GB" noProof="0" dirty="0" smtClean="0">
                <a:sym typeface="Wingdings" pitchFamily="2" charset="2"/>
              </a:rPr>
              <a:t>Tax credit  		-35 </a:t>
            </a:r>
          </a:p>
          <a:p>
            <a:pPr marL="228600" indent="-228600" eaLnBrk="1" hangingPunct="1">
              <a:lnSpc>
                <a:spcPct val="90000"/>
              </a:lnSpc>
              <a:buFontTx/>
              <a:buChar char="•"/>
            </a:pPr>
            <a:r>
              <a:rPr lang="en-GB" noProof="0" dirty="0" smtClean="0">
                <a:sym typeface="Wingdings" pitchFamily="2" charset="2"/>
              </a:rPr>
              <a:t>Shareholder‘s income 		 60 (= 65 – 40 + 35)</a:t>
            </a:r>
          </a:p>
          <a:p>
            <a:pPr marL="228600" indent="-228600" eaLnBrk="1" hangingPunct="1">
              <a:lnSpc>
                <a:spcPct val="90000"/>
              </a:lnSpc>
              <a:buFontTx/>
              <a:buChar char="•"/>
            </a:pPr>
            <a:endParaRPr lang="cs-CZ" dirty="0" smtClean="0">
              <a:sym typeface="Wingdings" pitchFamily="2" charset="2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0589478-307F-4D7A-84BE-C9AB2AE2F4D3}" type="slidenum">
              <a:rPr lang="cs-CZ" smtClean="0"/>
              <a:pPr eaLnBrk="1" hangingPunct="1"/>
              <a:t>18</a:t>
            </a:fld>
            <a:endParaRPr lang="cs-CZ" smtClean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77002FA-259A-4529-98F9-8D011DC48305}" type="slidenum">
              <a:rPr lang="cs-CZ" smtClean="0"/>
              <a:pPr eaLnBrk="1" hangingPunct="1"/>
              <a:t>19</a:t>
            </a:fld>
            <a:endParaRPr lang="cs-CZ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>
              <a:lnSpc>
                <a:spcPct val="90000"/>
              </a:lnSpc>
            </a:pPr>
            <a:endParaRPr lang="cs-CZ" sz="1000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068F1C2-B42F-46F6-AAA5-9CC7CB1F3228}" type="slidenum">
              <a:rPr lang="cs-CZ" smtClean="0"/>
              <a:pPr eaLnBrk="1" hangingPunct="1"/>
              <a:t>2</a:t>
            </a:fld>
            <a:endParaRPr lang="cs-CZ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buFontTx/>
              <a:buNone/>
            </a:pPr>
            <a:endParaRPr lang="en-GB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34AA047-1E97-49A2-9752-07104B6D2722}" type="slidenum">
              <a:rPr lang="cs-CZ" smtClean="0"/>
              <a:pPr eaLnBrk="1" hangingPunct="1"/>
              <a:t>20</a:t>
            </a:fld>
            <a:endParaRPr lang="cs-CZ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 txBox="1">
            <a:spLocks noGrp="1" noChangeArrowheads="1"/>
          </p:cNvSpPr>
          <p:nvPr/>
        </p:nvSpPr>
        <p:spPr bwMode="auto">
          <a:xfrm>
            <a:off x="3894138" y="9226550"/>
            <a:ext cx="29781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87" tIns="47393" rIns="94787" bIns="47393" anchor="b"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CC2FA60-A4C9-48E7-9807-29415A46ED59}" type="slidenum">
              <a:rPr lang="cs-CZ" sz="1200">
                <a:effectLst/>
              </a:rPr>
              <a:pPr algn="r" eaLnBrk="1" hangingPunct="1"/>
              <a:t>21</a:t>
            </a:fld>
            <a:endParaRPr lang="cs-CZ" sz="1200">
              <a:effectLst/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306B488-5331-4C25-B93D-81356CAF4E77}" type="slidenum">
              <a:rPr lang="cs-CZ" smtClean="0"/>
              <a:pPr eaLnBrk="1" hangingPunct="1"/>
              <a:t>22</a:t>
            </a:fld>
            <a:endParaRPr lang="cs-CZ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FC0BC12-3F52-40E1-A893-E4EBF28E5347}" type="slidenum">
              <a:rPr lang="cs-CZ" smtClean="0"/>
              <a:pPr eaLnBrk="1" hangingPunct="1"/>
              <a:t>23</a:t>
            </a:fld>
            <a:endParaRPr lang="cs-CZ" smtClean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00C13F1-A5CF-4BAD-9F90-15CD73D62096}" type="slidenum">
              <a:rPr lang="cs-CZ" smtClean="0"/>
              <a:pPr eaLnBrk="1" hangingPunct="1"/>
              <a:t>24</a:t>
            </a:fld>
            <a:endParaRPr lang="cs-CZ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0CD957C-88D0-4766-BAA3-F42FE680C138}" type="slidenum">
              <a:rPr lang="cs-CZ" smtClean="0"/>
              <a:pPr eaLnBrk="1" hangingPunct="1"/>
              <a:t>25</a:t>
            </a:fld>
            <a:endParaRPr lang="cs-CZ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8A2AA72-5C6B-4E65-924B-FCFABF04B277}" type="slidenum">
              <a:rPr lang="cs-CZ" smtClean="0"/>
              <a:pPr eaLnBrk="1" hangingPunct="1"/>
              <a:t>26</a:t>
            </a:fld>
            <a:endParaRPr lang="cs-CZ" smtClean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BD6D119-841E-49AB-9287-56E147E84E1D}" type="slidenum">
              <a:rPr lang="cs-CZ" smtClean="0"/>
              <a:pPr eaLnBrk="1" hangingPunct="1"/>
              <a:t>27</a:t>
            </a:fld>
            <a:endParaRPr lang="cs-CZ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BD6D119-841E-49AB-9287-56E147E84E1D}" type="slidenum">
              <a:rPr lang="cs-CZ" smtClean="0"/>
              <a:pPr eaLnBrk="1" hangingPunct="1"/>
              <a:t>28</a:t>
            </a:fld>
            <a:endParaRPr lang="cs-CZ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BD6D119-841E-49AB-9287-56E147E84E1D}" type="slidenum">
              <a:rPr lang="cs-CZ" smtClean="0"/>
              <a:pPr eaLnBrk="1" hangingPunct="1"/>
              <a:t>29</a:t>
            </a:fld>
            <a:endParaRPr lang="cs-CZ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BF5E12E-CBDB-4AB3-9846-5802108DCE3D}" type="slidenum">
              <a:rPr lang="cs-CZ" smtClean="0"/>
              <a:pPr eaLnBrk="1" hangingPunct="1"/>
              <a:t>3</a:t>
            </a:fld>
            <a:endParaRPr lang="cs-CZ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BD6D119-841E-49AB-9287-56E147E84E1D}" type="slidenum">
              <a:rPr lang="cs-CZ" smtClean="0"/>
              <a:pPr eaLnBrk="1" hangingPunct="1"/>
              <a:t>30</a:t>
            </a:fld>
            <a:endParaRPr lang="cs-CZ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BD6D119-841E-49AB-9287-56E147E84E1D}" type="slidenum">
              <a:rPr lang="cs-CZ" smtClean="0"/>
              <a:pPr eaLnBrk="1" hangingPunct="1"/>
              <a:t>31</a:t>
            </a:fld>
            <a:endParaRPr lang="cs-CZ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065F34B-03DD-410C-965E-F4C224B662DA}" type="slidenum">
              <a:rPr lang="cs-CZ" smtClean="0"/>
              <a:pPr eaLnBrk="1" hangingPunct="1"/>
              <a:t>4</a:t>
            </a:fld>
            <a:endParaRPr lang="cs-CZ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r>
              <a:rPr lang="cs-CZ" u="sng" dirty="0" smtClean="0"/>
              <a:t>Přispívání do rozpočtu</a:t>
            </a:r>
            <a:r>
              <a:rPr lang="cs-CZ" dirty="0" smtClean="0"/>
              <a:t>:</a:t>
            </a:r>
          </a:p>
          <a:p>
            <a:pPr marL="228600" indent="-228600" eaLnBrk="1" hangingPunct="1">
              <a:buFontTx/>
              <a:buChar char="•"/>
            </a:pPr>
            <a:r>
              <a:rPr lang="cs-CZ" dirty="0" smtClean="0"/>
              <a:t>Členské státy přispívají cca 1 % HDP (neuplatňována progrese podle vyspělosti země), značná část příspěvků navíc zůstává v přispívající zemi (více než polovina)</a:t>
            </a:r>
          </a:p>
          <a:p>
            <a:pPr marL="228600" indent="-228600" eaLnBrk="1" hangingPunct="1">
              <a:buFontTx/>
              <a:buChar char="•"/>
            </a:pPr>
            <a:r>
              <a:rPr lang="cs-CZ" dirty="0" smtClean="0"/>
              <a:t>Existence stálých čistých přispěvovatelů a stálých čistých uživatelů</a:t>
            </a:r>
          </a:p>
          <a:p>
            <a:pPr marL="228600" indent="-228600" eaLnBrk="1" hangingPunct="1">
              <a:buFontTx/>
              <a:buChar char="•"/>
            </a:pPr>
            <a:r>
              <a:rPr lang="cs-CZ" dirty="0" smtClean="0"/>
              <a:t>Pro čisté uživatele znamenají evropské prostředky významné částky (</a:t>
            </a:r>
            <a:r>
              <a:rPr lang="cs-CZ" sz="1400" dirty="0" smtClean="0"/>
              <a:t>podíl netto/HDP v r. 2000: Řecko 3,3%, Portugalsko 2,7%, Irsko 2,3%) </a:t>
            </a:r>
            <a:endParaRPr lang="cs-CZ" dirty="0" smtClean="0"/>
          </a:p>
          <a:p>
            <a:pPr marL="228600" indent="-228600" eaLnBrk="1" hangingPunct="1"/>
            <a:r>
              <a:rPr lang="cs-CZ" u="sng" dirty="0" smtClean="0"/>
              <a:t>Krajní hodnoty:</a:t>
            </a:r>
          </a:p>
          <a:p>
            <a:pPr marL="228600" indent="-228600" eaLnBrk="1" hangingPunct="1">
              <a:buFontTx/>
              <a:buChar char="•"/>
            </a:pPr>
            <a:r>
              <a:rPr lang="cs-CZ" dirty="0" smtClean="0"/>
              <a:t>Největší absolutní přispěvovatel brutto i netto: Německo (poskytuje necelou ¼ celkových příspěvků)</a:t>
            </a:r>
          </a:p>
          <a:p>
            <a:pPr marL="228600" indent="-228600" eaLnBrk="1" hangingPunct="1">
              <a:buFontTx/>
              <a:buChar char="•"/>
            </a:pPr>
            <a:r>
              <a:rPr lang="cs-CZ" dirty="0" smtClean="0"/>
              <a:t>Největší čistý přispěvovatel na hlavu: Holandsko</a:t>
            </a:r>
          </a:p>
          <a:p>
            <a:pPr marL="228600" indent="-228600" eaLnBrk="1" hangingPunct="1">
              <a:buFontTx/>
              <a:buChar char="•"/>
            </a:pPr>
            <a:r>
              <a:rPr lang="cs-CZ" dirty="0" smtClean="0"/>
              <a:t>Největší absolutní uživatel: Francie</a:t>
            </a:r>
          </a:p>
          <a:p>
            <a:pPr marL="228600" indent="-228600" eaLnBrk="1" hangingPunct="1">
              <a:buFontTx/>
              <a:buChar char="•"/>
            </a:pPr>
            <a:r>
              <a:rPr lang="cs-CZ" dirty="0" smtClean="0"/>
              <a:t>Největší čistý uživatel: Španělsko</a:t>
            </a:r>
          </a:p>
          <a:p>
            <a:pPr marL="228600" indent="-228600" eaLnBrk="1" hangingPunct="1">
              <a:buFontTx/>
              <a:buChar char="•"/>
            </a:pPr>
            <a:r>
              <a:rPr lang="cs-CZ" dirty="0" smtClean="0"/>
              <a:t>Největší čistý uživatel na hlavu: Lucembursko (financování chodu evropských institucí zde sídlících: Eurostat, Evropský auditorský dvůr); ukazatel „operační alokované výdaje“ je od administrativních nákladů očištěn</a:t>
            </a:r>
          </a:p>
          <a:p>
            <a:pPr marL="228600" indent="-228600" eaLnBrk="1" hangingPunct="1">
              <a:buFontTx/>
              <a:buChar char="•"/>
            </a:pPr>
            <a:r>
              <a:rPr lang="cs-CZ" dirty="0" smtClean="0"/>
              <a:t>Nejnižší přispěvovatel na HDP: UK (důsledek tzv. britského rabatu)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068F1C2-B42F-46F6-AAA5-9CC7CB1F3228}" type="slidenum">
              <a:rPr lang="cs-CZ" smtClean="0"/>
              <a:pPr eaLnBrk="1" hangingPunct="1"/>
              <a:t>5</a:t>
            </a:fld>
            <a:endParaRPr lang="cs-CZ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u="sng" noProof="0" dirty="0" smtClean="0"/>
              <a:t>Compulsory expenditure</a:t>
            </a:r>
          </a:p>
          <a:p>
            <a:pPr marL="228600" indent="-228600" eaLnBrk="1" hangingPunct="1">
              <a:buFont typeface="Arial" pitchFamily="34" charset="0"/>
              <a:buChar char="•"/>
            </a:pPr>
            <a:r>
              <a:rPr lang="en-GB" noProof="0" dirty="0" smtClean="0"/>
              <a:t>Definition: S</a:t>
            </a:r>
            <a:r>
              <a:rPr lang="en-GB" baseline="0" noProof="0" dirty="0" smtClean="0"/>
              <a:t>pending necessarily resulting from Treaties (priority claim to meet Community obligations)</a:t>
            </a:r>
          </a:p>
          <a:p>
            <a:pPr marL="228600" indent="-228600" eaLnBrk="1" hangingPunct="1">
              <a:buFont typeface="Arial" pitchFamily="34" charset="0"/>
              <a:buChar char="•"/>
            </a:pPr>
            <a:r>
              <a:rPr lang="en-GB" baseline="0" noProof="0" dirty="0" smtClean="0"/>
              <a:t>Largest components related to agricultural support and foreign aid</a:t>
            </a:r>
          </a:p>
          <a:p>
            <a:pPr marL="228600" indent="-228600" eaLnBrk="1" hangingPunct="1">
              <a:buFont typeface="Arial" pitchFamily="34" charset="0"/>
              <a:buChar char="•"/>
            </a:pPr>
            <a:r>
              <a:rPr lang="en-GB" baseline="0" noProof="0" dirty="0" smtClean="0"/>
              <a:t>EP could propose modifications but Council had the final say</a:t>
            </a:r>
          </a:p>
          <a:p>
            <a:pPr marL="228600" indent="-228600" eaLnBrk="1" hangingPunct="1">
              <a:buFont typeface="Arial" pitchFamily="34" charset="0"/>
              <a:buChar char="•"/>
            </a:pPr>
            <a:r>
              <a:rPr lang="en-GB" baseline="0" noProof="0" dirty="0" smtClean="0"/>
              <a:t>Guarantees for France that interest of French farmers would not be overridden by EP  </a:t>
            </a:r>
          </a:p>
          <a:p>
            <a:pPr marL="0" indent="0" eaLnBrk="1" hangingPunct="1">
              <a:buFontTx/>
              <a:buNone/>
            </a:pPr>
            <a:r>
              <a:rPr lang="en-GB" u="sng" baseline="0" noProof="0" dirty="0" smtClean="0"/>
              <a:t>Non-compulsory expenditure</a:t>
            </a:r>
          </a:p>
          <a:p>
            <a:pPr marL="228600" indent="-228600" eaLnBrk="1" hangingPunct="1">
              <a:buFont typeface="Arial" pitchFamily="34" charset="0"/>
              <a:buChar char="•"/>
            </a:pPr>
            <a:r>
              <a:rPr lang="en-GB" baseline="0" noProof="0" dirty="0" smtClean="0"/>
              <a:t>Definition: Spending not emanating from the commitments of the Treaties</a:t>
            </a:r>
          </a:p>
          <a:p>
            <a:pPr marL="228600" indent="-228600" eaLnBrk="1" hangingPunct="1">
              <a:buFont typeface="Arial" pitchFamily="34" charset="0"/>
              <a:buChar char="•"/>
            </a:pPr>
            <a:r>
              <a:rPr lang="en-GB" baseline="0" noProof="0" dirty="0" smtClean="0"/>
              <a:t>Largest components related to Structural Funds</a:t>
            </a:r>
            <a:r>
              <a:rPr lang="cs-CZ" baseline="0" noProof="0" dirty="0" smtClean="0"/>
              <a:t>, </a:t>
            </a:r>
            <a:r>
              <a:rPr lang="en-GB" baseline="0" noProof="0" dirty="0" smtClean="0"/>
              <a:t>some internal policies (internal market, education, etc.) and administrative expenditure</a:t>
            </a:r>
          </a:p>
          <a:p>
            <a:pPr marL="228600" indent="-228600" eaLnBrk="1" hangingPunct="1">
              <a:buFont typeface="Arial" pitchFamily="34" charset="0"/>
              <a:buChar char="•"/>
            </a:pPr>
            <a:r>
              <a:rPr lang="en-GB" baseline="0" noProof="0" dirty="0" smtClean="0"/>
              <a:t>EP could amend non-compulsory expenditures</a:t>
            </a:r>
            <a:endParaRPr lang="en-GB" noProof="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9278A95-2ACA-4CA6-9C2A-55D8ACF2882B}" type="slidenum">
              <a:rPr lang="cs-CZ" smtClean="0"/>
              <a:pPr eaLnBrk="1" hangingPunct="1"/>
              <a:t>6</a:t>
            </a:fld>
            <a:endParaRPr lang="cs-CZ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buFontTx/>
              <a:buNone/>
            </a:pPr>
            <a:endParaRPr lang="cs-CZ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C240571-688C-418B-8A7D-A5E6D4719225}" type="slidenum">
              <a:rPr lang="cs-CZ" smtClean="0"/>
              <a:pPr eaLnBrk="1" hangingPunct="1"/>
              <a:t>7</a:t>
            </a:fld>
            <a:endParaRPr lang="cs-CZ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DF97D16-0D8E-4817-816A-015F1E5CF9C9}" type="slidenum">
              <a:rPr lang="cs-CZ" smtClean="0"/>
              <a:pPr eaLnBrk="1" hangingPunct="1"/>
              <a:t>8</a:t>
            </a:fld>
            <a:endParaRPr lang="cs-CZ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28600" indent="-228600" eaLnBrk="1" hangingPunct="1"/>
            <a:endParaRPr lang="cs-CZ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77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477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477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4A9024B-7076-4F18-BB95-0F26C71065D5}" type="slidenum">
              <a:rPr lang="cs-CZ" smtClean="0"/>
              <a:pPr eaLnBrk="1" hangingPunct="1"/>
              <a:t>9</a:t>
            </a:fld>
            <a:endParaRPr lang="cs-CZ" smtClean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99FF33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rgbClr val="99FF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pic>
        <p:nvPicPr>
          <p:cNvPr id="6" name="Picture 9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564188"/>
            <a:ext cx="112395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j0391798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513" y="5851525"/>
            <a:ext cx="1295400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 altLang="en-US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cs-CZ" altLang="en-US"/>
              <a:t>Klepnutím lze upravit styl předlohy podnadpisů.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6BB81-7C7F-4C88-A63D-3FCA23262692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4496499" y="3555782"/>
            <a:ext cx="4035105" cy="40011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GB" sz="2000" cap="small" baseline="0" dirty="0">
                <a:effectLst/>
              </a:rPr>
              <a:t>European Economic Integration</a:t>
            </a:r>
          </a:p>
        </p:txBody>
      </p:sp>
    </p:spTree>
    <p:extLst>
      <p:ext uri="{BB962C8B-B14F-4D97-AF65-F5344CB8AC3E}">
        <p14:creationId xmlns:p14="http://schemas.microsoft.com/office/powerpoint/2010/main" val="1349775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DE15E-224F-4626-8AFE-DC1F22C1A328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5226370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C542A-04CD-403A-807B-4AF5054810CA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918456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43921-4F6B-4D40-939B-F0B93C046635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1329800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C7524E-74FD-4F66-8126-86988C920097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843550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2EA60-7A1E-479B-81A4-49BDD34222EC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195339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789EB8-204E-4654-B823-F5D8864904AB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116311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C2B19-02FF-4CF4-81BE-AC5909143BA3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99976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015337-4728-4147-84BC-B0D19801F85B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2384977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18ACD-B06D-4CE1-AD8A-49FF5FEA6FDA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351998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E3E55-D777-46BE-939F-A8254D40680E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4109912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Klepnutím lze upravit styl předlohy nadpisů.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en-US" smtClean="0"/>
              <a:t>zuu</a:t>
            </a:r>
          </a:p>
          <a:p>
            <a:pPr lvl="1"/>
            <a:r>
              <a:rPr lang="cs-CZ" altLang="en-US" smtClean="0"/>
              <a:t>Druhá úroveň</a:t>
            </a:r>
          </a:p>
          <a:p>
            <a:pPr lvl="2"/>
            <a:r>
              <a:rPr lang="cs-CZ" altLang="en-US" smtClean="0"/>
              <a:t>Třetí úroveň</a:t>
            </a:r>
          </a:p>
          <a:p>
            <a:pPr lvl="3"/>
            <a:r>
              <a:rPr lang="cs-CZ" altLang="en-US" smtClean="0"/>
              <a:t>Čtvrtá úroveň</a:t>
            </a:r>
          </a:p>
          <a:p>
            <a:pPr lvl="4"/>
            <a:r>
              <a:rPr lang="cs-CZ" altLang="en-US" smtClean="0"/>
              <a:t>Pátá úroveň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+mj-lt"/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/>
                <a:latin typeface="+mj-lt"/>
              </a:defRPr>
            </a:lvl1pPr>
          </a:lstStyle>
          <a:p>
            <a:pPr>
              <a:defRPr/>
            </a:pPr>
            <a:endParaRPr lang="cs-CZ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+mj-lt"/>
              </a:defRPr>
            </a:lvl1pPr>
          </a:lstStyle>
          <a:p>
            <a:pPr>
              <a:defRPr/>
            </a:pPr>
            <a:fld id="{9BDBD5C6-D202-49C7-8684-2FEE1723E6AF}" type="slidenum">
              <a:rPr lang="cs-CZ" altLang="en-US"/>
              <a:pPr>
                <a:defRPr/>
              </a:pPr>
              <a:t>‹#›</a:t>
            </a:fld>
            <a:endParaRPr lang="cs-CZ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99FF33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rgbClr val="99FF33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0" i="0" u="none">
          <a:solidFill>
            <a:srgbClr val="3366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336699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336699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336699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336699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336699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336699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336699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336699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FF33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rgbClr val="336699"/>
        </a:buClr>
        <a:buSzPct val="60000"/>
        <a:buFont typeface="Wingdings" pitchFamily="2" charset="2"/>
        <a:buChar char="q"/>
        <a:defRPr sz="2600" b="0" i="0" u="none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rgbClr val="0033CC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Harmonization </a:t>
            </a:r>
            <a:r>
              <a:rPr lang="en-GB" b="1" dirty="0" smtClean="0"/>
              <a:t>of Fiscal Policies</a:t>
            </a:r>
            <a:endParaRPr lang="en-GB" dirty="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33563" y="4076700"/>
            <a:ext cx="6915150" cy="1512888"/>
          </a:xfrm>
        </p:spPr>
        <p:txBody>
          <a:bodyPr/>
          <a:lstStyle/>
          <a:p>
            <a:pPr eaLnBrk="1" hangingPunct="1"/>
            <a:r>
              <a:rPr lang="en-GB" b="1" smtClean="0"/>
              <a:t>Oldřich Dědek</a:t>
            </a:r>
          </a:p>
          <a:p>
            <a:pPr eaLnBrk="1" hangingPunct="1"/>
            <a:endParaRPr lang="en-GB" sz="2400" smtClean="0"/>
          </a:p>
          <a:p>
            <a:pPr eaLnBrk="1" hangingPunct="1"/>
            <a:r>
              <a:rPr lang="en-GB" sz="2400" smtClean="0"/>
              <a:t>Institute of Economic Studies, Charles University</a:t>
            </a:r>
          </a:p>
          <a:p>
            <a:pPr eaLnBrk="1" hangingPunct="1"/>
            <a:endParaRPr lang="en-GB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D80630-23D5-4710-A8A9-B78427812299}" type="slidenum">
              <a:rPr lang="cs-CZ" altLang="en-US"/>
              <a:pPr>
                <a:defRPr/>
              </a:pPr>
              <a:t>10</a:t>
            </a:fld>
            <a:endParaRPr lang="cs-CZ" alt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 dirty="0"/>
              <a:t>Berlin </a:t>
            </a:r>
            <a:r>
              <a:rPr lang="en-GB" dirty="0" smtClean="0"/>
              <a:t>agreement</a:t>
            </a:r>
            <a:r>
              <a:rPr lang="cs-CZ" dirty="0" smtClean="0"/>
              <a:t> (</a:t>
            </a:r>
            <a:r>
              <a:rPr lang="en-GB" dirty="0" smtClean="0"/>
              <a:t>Agenda 2000)</a:t>
            </a:r>
            <a:endParaRPr lang="en-GB" dirty="0" smtClean="0">
              <a:latin typeface="Arial" charset="0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1117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 dirty="0" smtClean="0"/>
              <a:t>Financial perspective for 2000-2006 (background Commission paper Agenda 2000)</a:t>
            </a:r>
            <a:r>
              <a:rPr lang="en-GB" sz="1800" dirty="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Preparing the way for </a:t>
            </a:r>
            <a:r>
              <a:rPr lang="cs-CZ" sz="1800" dirty="0" smtClean="0"/>
              <a:t>E</a:t>
            </a:r>
            <a:r>
              <a:rPr lang="en-GB" sz="1800" dirty="0" smtClean="0"/>
              <a:t>astern enlargement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Agreement on reforming CAP and SF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dirty="0" smtClean="0"/>
              <a:t>Concept of “budgetary stabilisation”</a:t>
            </a:r>
            <a:r>
              <a:rPr lang="en-GB" sz="1800" dirty="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Stronger voice of net contributors after 1995 enlargement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Costly unification of Germany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Worries about costly Eastern enlargement 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More attention paid to budgetary management (resignation of </a:t>
            </a:r>
            <a:r>
              <a:rPr lang="en-GB" sz="1800" dirty="0" err="1" smtClean="0"/>
              <a:t>Santer</a:t>
            </a:r>
            <a:r>
              <a:rPr lang="en-GB" sz="1800" dirty="0" smtClean="0"/>
              <a:t> Commission in March 1999)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dirty="0" smtClean="0"/>
              <a:t>Measures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Expenditure ceiling preserved at 1.27% of GNI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Gradual drop of VAT source (from 1% in 2000 to 0.5 % in 2004)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Moderate drop in assistance to cohesion countries accompanied by pre-accession aid to prospective members (PHARE, SAPARD, SPA)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Cosmetic changes in size and structure of CAP expenditures (France blocked deeper reform)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Preservation of British rebate (approx. 4 bl. EUR per year)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10C1CB-9325-4DEA-A1E4-0B8C7CF25CA3}" type="slidenum">
              <a:rPr lang="cs-CZ" altLang="en-US"/>
              <a:pPr>
                <a:defRPr/>
              </a:pPr>
              <a:t>11</a:t>
            </a:fld>
            <a:endParaRPr lang="cs-CZ" altLang="en-US" dirty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 dirty="0" smtClean="0"/>
              <a:t>Financial framework 2007</a:t>
            </a:r>
            <a:r>
              <a:rPr lang="en-GB" dirty="0" smtClean="0">
                <a:latin typeface="Arial" charset="0"/>
                <a:cs typeface="Arial" charset="0"/>
              </a:rPr>
              <a:t>–</a:t>
            </a:r>
            <a:r>
              <a:rPr lang="en-GB" dirty="0" smtClean="0"/>
              <a:t>2013</a:t>
            </a:r>
            <a:endParaRPr lang="en-GB" b="1" dirty="0" smtClean="0">
              <a:solidFill>
                <a:srgbClr val="FF0000"/>
              </a:solidFill>
            </a:endParaRP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0728"/>
            <a:ext cx="8229600" cy="54006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 smtClean="0">
                <a:cs typeface="Arial" charset="0"/>
              </a:rPr>
              <a:t>Bill for the Lisbon Strategy and Europe 2020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 smtClean="0">
                <a:cs typeface="Arial" charset="0"/>
              </a:rPr>
              <a:t>Controversy about resources for the budget and budget ceiling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600" dirty="0" smtClean="0"/>
              <a:t>Many EU countries faced sluggish growth (Germany, France, Italy), difficult compliance with SGP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600" dirty="0" smtClean="0"/>
              <a:t>December 2003: joint letter of major contributors (GE, FR, UK, NL, AT, SE) to EC President calling for a ceiling of 1 %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600" dirty="0" smtClean="0"/>
              <a:t>Commission proposed to fix own resources at ceiling 1.24 % GNI, Final agreement was 1.05 % of EU GNI</a:t>
            </a:r>
            <a:r>
              <a:rPr lang="en-GB" sz="1800" dirty="0" smtClean="0"/>
              <a:t> </a:t>
            </a:r>
            <a:endParaRPr lang="en-GB" sz="1800" dirty="0" smtClean="0">
              <a:cs typeface="Arial" charset="0"/>
            </a:endParaRP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 smtClean="0">
                <a:cs typeface="Arial" charset="0"/>
              </a:rPr>
              <a:t>Spending priorities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600" dirty="0" smtClean="0">
                <a:cs typeface="Arial" charset="0"/>
              </a:rPr>
              <a:t>Budget headings: 1.Competitiveness, 2. Cohesion, 3. Natural resources, 4. Citizenship, freedom, security and justice, 5. Global partner, 6. Administration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600" dirty="0" smtClean="0">
                <a:cs typeface="Arial" charset="0"/>
              </a:rPr>
              <a:t>Heated debate over the draft budget for 2011 to fund addition tasks arising from Lisbon Treaty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 smtClean="0">
                <a:cs typeface="Arial" charset="0"/>
              </a:rPr>
              <a:t>British rebate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600" dirty="0" smtClean="0">
                <a:cs typeface="Arial" charset="0"/>
              </a:rPr>
              <a:t>Without correction increase to 7 bl. EUR per year and new members would have to pay part of it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600" dirty="0" smtClean="0">
                <a:cs typeface="Arial" charset="0"/>
              </a:rPr>
              <a:t>British Prime Minister Blair linked the question to reduced spending on agriculture but France opposed further CAP reform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600" dirty="0" smtClean="0">
                <a:cs typeface="Arial" charset="0"/>
              </a:rPr>
              <a:t>By way of compromise Britain agreed to give up one-fifth of rebate attributable to </a:t>
            </a:r>
            <a:r>
              <a:rPr lang="cs-CZ" sz="1600" dirty="0" smtClean="0">
                <a:cs typeface="Arial" charset="0"/>
              </a:rPr>
              <a:t>E</a:t>
            </a:r>
            <a:r>
              <a:rPr lang="en-GB" sz="1600" dirty="0" smtClean="0">
                <a:cs typeface="Arial" charset="0"/>
              </a:rPr>
              <a:t>astern enlargement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EF0DF7-C66F-40C2-8B4C-9DA2B176CAB2}" type="slidenum">
              <a:rPr lang="cs-CZ" altLang="en-US"/>
              <a:pPr>
                <a:defRPr/>
              </a:pPr>
              <a:t>12</a:t>
            </a:fld>
            <a:endParaRPr lang="cs-CZ" alt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 dirty="0" smtClean="0"/>
              <a:t>Tax harmonisation 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720"/>
            <a:ext cx="8229600" cy="53276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Arguments in favour of harmonisation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700" dirty="0" smtClean="0"/>
              <a:t>Different tax rates may harm tax neutrality and distort competition in internal market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700" dirty="0" smtClean="0"/>
              <a:t>Race to bottom: Benefits of tax competition are temporary</a:t>
            </a:r>
            <a:r>
              <a:rPr lang="cs-CZ" sz="1700" dirty="0" smtClean="0"/>
              <a:t>, </a:t>
            </a:r>
            <a:r>
              <a:rPr lang="en-GB" sz="1700" dirty="0" smtClean="0"/>
              <a:t>in long run all countries are worse off (lower tax revenues, higher taxation of less mobile factors) 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700" dirty="0" smtClean="0"/>
              <a:t>Maintaining fiscal frontiers is costly, particularly after tariff frontiers have been dismantled (fiscal frontier = crossing-point which frees exports from domestic taxes and introduces tax duty for imports)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Arguments against tax harmonisation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700" dirty="0" smtClean="0"/>
              <a:t>Tax issues should in principle be the responsibility of sovereign national governments (power to tax is central power of a country)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700" dirty="0" smtClean="0"/>
              <a:t>Tax uniformity may have differentiated outcomes in individual countries (different consumption patterns, different social systems, different factor mobility, etc.)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700" dirty="0" smtClean="0"/>
              <a:t>A number of independent policy-making tools needed after centralisation of some others (i.e. monetary or trade policy)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700" dirty="0" smtClean="0"/>
              <a:t>Tax competition disciplines governments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Areas of tax harmonisation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700" dirty="0" smtClean="0"/>
              <a:t>Harmonisation of tax rates (indirect and direct taxes)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700" dirty="0" smtClean="0"/>
              <a:t>Harmonisation of tax base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1700" dirty="0" smtClean="0"/>
              <a:t>Harmonisation of tax exemptions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B133F1-91D0-46ED-8CDB-5A64955CBA81}" type="slidenum">
              <a:rPr lang="cs-CZ" altLang="en-US"/>
              <a:pPr>
                <a:defRPr/>
              </a:pPr>
              <a:t>13</a:t>
            </a:fld>
            <a:endParaRPr lang="cs-CZ" alt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 smtClean="0"/>
              <a:t>Classification of taxes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48244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600" dirty="0" smtClean="0"/>
              <a:t>Indirect taxes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 dirty="0" smtClean="0"/>
              <a:t>Levied on consumption of a good or service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 dirty="0" smtClean="0"/>
              <a:t>Substantial impact on inflation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 dirty="0" smtClean="0"/>
              <a:t>Types: value added tax (VAT), consumption tax (excise duty) </a:t>
            </a:r>
          </a:p>
          <a:p>
            <a:pPr eaLnBrk="1" hangingPunct="1">
              <a:lnSpc>
                <a:spcPct val="90000"/>
              </a:lnSpc>
            </a:pPr>
            <a:r>
              <a:rPr lang="en-GB" sz="2600" dirty="0" smtClean="0"/>
              <a:t>Direct taxes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 dirty="0" smtClean="0"/>
              <a:t>Levied on incomes of firms and individuals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 dirty="0" smtClean="0"/>
              <a:t>Impact on labour and capital mobility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200" dirty="0" smtClean="0"/>
              <a:t>Types: corporate tax, personal tax, withholding tax</a:t>
            </a:r>
            <a:r>
              <a:rPr lang="cs-CZ" sz="2200" dirty="0" smtClean="0"/>
              <a:t>,</a:t>
            </a:r>
            <a:r>
              <a:rPr lang="en-GB" sz="2200" dirty="0" smtClean="0"/>
              <a:t> social and health insurance</a:t>
            </a:r>
          </a:p>
          <a:p>
            <a:pPr eaLnBrk="1" hangingPunct="1">
              <a:lnSpc>
                <a:spcPct val="90000"/>
              </a:lnSpc>
            </a:pPr>
            <a:r>
              <a:rPr lang="en-GB" sz="2600" dirty="0" smtClean="0"/>
              <a:t>Tax issues are subject to unanimity rule in EU decision-making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580A2D-451A-49B4-9A62-16F7DB36375A}" type="slidenum">
              <a:rPr lang="cs-CZ" altLang="en-US"/>
              <a:pPr>
                <a:defRPr/>
              </a:pPr>
              <a:t>14</a:t>
            </a:fld>
            <a:endParaRPr lang="cs-CZ" alt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en-GB" smtClean="0"/>
              <a:t>Origin versus destination principle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0728"/>
            <a:ext cx="8229600" cy="54721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200" dirty="0" smtClean="0"/>
              <a:t>Origin principle</a:t>
            </a:r>
            <a:r>
              <a:rPr lang="en-GB" sz="2400" dirty="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Goods should be taxed where they are produced (regardless of whether they are exported or consumed domestically)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No fiscal frontiers are needed (consistent with abolishing tariff frontiers in internal market)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Possible tax distortions in consumption (encouraging imports from countries with lower taxation) </a:t>
            </a:r>
          </a:p>
          <a:p>
            <a:pPr eaLnBrk="1" hangingPunct="1">
              <a:lnSpc>
                <a:spcPct val="80000"/>
              </a:lnSpc>
            </a:pPr>
            <a:r>
              <a:rPr lang="en-GB" sz="2200" dirty="0" smtClean="0"/>
              <a:t>Destination principle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Goods should be taxed where they are consumed (regardless of whether they are imported or produced domestically)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Domestic and imported goods compete under equal tax conditions (common principle in international trade)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Fiscal frontiers are needed (refund of taxes paid domestically on exported goods)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Stronger motivation for avoiding taxes (fictitious exports, smuggling)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Possible tax distortions in production (higher indirect taxes on imported goods and lower indirect taxes on domestic goods)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6D8D3F-4951-485B-B365-6A704D3ECED9}" type="slidenum">
              <a:rPr lang="cs-CZ" altLang="en-US"/>
              <a:pPr>
                <a:defRPr/>
              </a:pPr>
              <a:t>15</a:t>
            </a:fld>
            <a:endParaRPr lang="cs-CZ" alt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 smtClean="0"/>
              <a:t>Value added tax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736"/>
            <a:ext cx="8229600" cy="5543698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i="1" dirty="0" smtClean="0"/>
              <a:t>Added value</a:t>
            </a:r>
            <a:r>
              <a:rPr lang="en-GB" sz="2200" dirty="0" smtClean="0"/>
              <a:t> is the difference between price paid for inputs and price obtained for outputs</a:t>
            </a:r>
            <a:endParaRPr lang="cs-CZ" sz="2200" dirty="0" smtClean="0"/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dirty="0" smtClean="0"/>
              <a:t>Since 1967 introduced throughout Community (in France since 1954)</a:t>
            </a:r>
            <a:r>
              <a:rPr lang="cs-CZ" sz="2200" dirty="0" smtClean="0"/>
              <a:t> </a:t>
            </a:r>
            <a:r>
              <a:rPr lang="en-GB" sz="2200" dirty="0" smtClean="0"/>
              <a:t>– destination principle (tax paid in the exporting country is refunded)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dirty="0" smtClean="0"/>
              <a:t>Benefits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 smtClean="0"/>
              <a:t>Non-discriminating between production for domestic and foreign market and between inputs produced domestically and imported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 smtClean="0"/>
              <a:t>Non-stimulating vertical integration motivated by tax savings only (better than older cascade tax)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 smtClean="0"/>
              <a:t>Natural safeguard against tax evasion (claims for VAT refund only after subcontractors have documented their tax liabilities)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dirty="0" smtClean="0"/>
              <a:t>Degree of harmonisation 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 smtClean="0"/>
              <a:t>Standard rate within band 15 – 25 %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 smtClean="0"/>
              <a:t>Reduced rate 5 % applicable to a list of products (food,            pharmaceutics, energy , water passenger transport, etc.)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 smtClean="0"/>
              <a:t>Zero rate (existing rates can be continued but not extended)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E36D3F-37A4-4B41-A130-727DCEB18ABD}" type="slidenum">
              <a:rPr lang="cs-CZ" altLang="en-US"/>
              <a:pPr>
                <a:defRPr/>
              </a:pPr>
              <a:t>16</a:t>
            </a:fld>
            <a:endParaRPr lang="cs-CZ" altLang="en-US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en-GB" smtClean="0"/>
              <a:t>Consumption tax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9638"/>
            <a:ext cx="8229600" cy="54721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 smtClean="0"/>
              <a:t>Tax levied on consumption of selected goods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Usual items: alcoholic, tobacco and petroleum products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Less usual: coffee, tea, salt, playing cards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 smtClean="0"/>
              <a:t>Construction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Ad valorem (proportional to price of good)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Specific (linked to physical quantity of good)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 smtClean="0"/>
              <a:t>Important impacts of harmonisation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Inflation level (tax rates tend to be high)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Budgetary revenues (trend towards higher reliance on indirect taxes)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Health and environmental issues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Consumption tax is included in tax base for VAT (distortions in consumption taxes may translate into distortions in VAT)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000" dirty="0" smtClean="0"/>
              <a:t>Degree of harmonisation</a:t>
            </a:r>
            <a:endParaRPr lang="en-GB" sz="1800" dirty="0" smtClean="0"/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Common list of products on which excise duties apply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Minimum tax rates for selected products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Abolition of duty-free sales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Abolition of limits for personal consumption taken from one MS to another 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CEC67C-2B67-43C7-BAEF-23210BC0E30C}" type="slidenum">
              <a:rPr lang="cs-CZ" altLang="en-US"/>
              <a:pPr>
                <a:defRPr/>
              </a:pPr>
              <a:t>17</a:t>
            </a:fld>
            <a:endParaRPr lang="cs-CZ" altLang="en-US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 dirty="0" smtClean="0"/>
              <a:t>Corporate tax</a:t>
            </a:r>
            <a:endParaRPr lang="en-GB" b="1" dirty="0" smtClean="0">
              <a:solidFill>
                <a:srgbClr val="FF0000"/>
              </a:solidFill>
            </a:endParaRP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4721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 dirty="0" smtClean="0"/>
              <a:t>Low degree of harmonisation not corresponding to complete capital mobility in internal market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Migration of production capacities from higher to lower rate countries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Tax avoidance in multinational corporations: transfer pricing (profit shifting in multinational firms)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dirty="0" smtClean="0"/>
              <a:t>Different tax system</a:t>
            </a:r>
            <a:r>
              <a:rPr lang="en-GB" sz="1900" dirty="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Classical (firm is seen as legal entity, double taxation of dividends): DE, NL, AT, BE, …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Imputed (firm is seen as representation of shareholders, who are eligible for tax credit): UK, FR, IT, ES, IE, …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Many differences in details: taxation of distributed and non-distributed profits, tax levied on profits transferred abroad, depreciation policies, inflation accounting, preferential treatment of SMEs, etc.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dirty="0" smtClean="0"/>
              <a:t>Different tax bases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Initiative of Commission towards unification of rules</a:t>
            </a:r>
            <a:r>
              <a:rPr lang="en-GB" sz="1700" dirty="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dirty="0" smtClean="0"/>
              <a:t>Different levels of taxation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Anglo-Saxon system based on lower taxation of firms (UK, IE, some new member states)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800" dirty="0" smtClean="0"/>
              <a:t>Continental system traditionally based on higher taxation of corporations (GE, FR, Scandinavian countries, etc.)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63E856-2827-405F-B351-1D3DF50B44D9}" type="slidenum">
              <a:rPr lang="cs-CZ" altLang="en-US"/>
              <a:pPr>
                <a:defRPr/>
              </a:pPr>
              <a:t>18</a:t>
            </a:fld>
            <a:endParaRPr lang="cs-CZ" altLang="en-US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 smtClean="0"/>
              <a:t>Personal income tax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4537075"/>
          </a:xfrm>
        </p:spPr>
        <p:txBody>
          <a:bodyPr/>
          <a:lstStyle/>
          <a:p>
            <a:pPr eaLnBrk="1" hangingPunct="1"/>
            <a:r>
              <a:rPr lang="en-GB" sz="2500" dirty="0" smtClean="0"/>
              <a:t>Substantial impact on price of labour and mobility of labour force</a:t>
            </a:r>
          </a:p>
          <a:p>
            <a:pPr eaLnBrk="1" hangingPunct="1"/>
            <a:r>
              <a:rPr lang="en-GB" sz="2500" dirty="0" smtClean="0"/>
              <a:t>Part of extremely heterogeneous social systems (contributions to social insurance cover social transfers) </a:t>
            </a:r>
          </a:p>
          <a:p>
            <a:pPr eaLnBrk="1" hangingPunct="1"/>
            <a:r>
              <a:rPr lang="en-GB" sz="2500" dirty="0" smtClean="0"/>
              <a:t>Practically zero degree of harmonisation and zero ambitions to harmonise this area</a:t>
            </a:r>
          </a:p>
          <a:p>
            <a:pPr lvl="1" eaLnBrk="1" hangingPunct="1"/>
            <a:r>
              <a:rPr lang="en-GB" sz="2100" dirty="0" smtClean="0"/>
              <a:t>Exceptions: agreements preventing double taxation of migrants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2F33F9-715C-4E01-AD44-646797FF2F42}" type="slidenum">
              <a:rPr lang="cs-CZ" altLang="en-US"/>
              <a:pPr>
                <a:defRPr/>
              </a:pPr>
              <a:t>19</a:t>
            </a:fld>
            <a:endParaRPr lang="cs-CZ" altLang="en-US" dirty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58800"/>
          </a:xfrm>
        </p:spPr>
        <p:txBody>
          <a:bodyPr/>
          <a:lstStyle/>
          <a:p>
            <a:pPr eaLnBrk="1" hangingPunct="1"/>
            <a:r>
              <a:rPr lang="en-GB" dirty="0" smtClean="0"/>
              <a:t>SGP – basic facts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81534"/>
            <a:ext cx="8229600" cy="5309716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2400" dirty="0" smtClean="0"/>
              <a:t>Motivation: preservation of fiscal discipline not only at the time of fulfilling Maastricht criteria but on a permanent basis after getting membership in EMU</a:t>
            </a:r>
          </a:p>
          <a:p>
            <a:pPr marL="342900" lvl="1" indent="-342900" eaLnBrk="1" hangingPunct="1">
              <a:lnSpc>
                <a:spcPct val="80000"/>
              </a:lnSpc>
              <a:spcBef>
                <a:spcPts val="200"/>
              </a:spcBef>
              <a:buClr>
                <a:srgbClr val="99FF33"/>
              </a:buClr>
              <a:buSzPct val="65000"/>
              <a:buFont typeface="Wingdings" pitchFamily="2" charset="2"/>
              <a:buChar char="n"/>
            </a:pPr>
            <a:r>
              <a:rPr lang="en-GB" sz="2400" dirty="0" smtClean="0">
                <a:ea typeface="+mn-ea"/>
                <a:cs typeface="+mn-cs"/>
              </a:rPr>
              <a:t>Adopted in June 1997 at the Amsterdam meeting of the European Council</a:t>
            </a:r>
          </a:p>
          <a:p>
            <a:pPr marL="342900" lvl="1" indent="-342900" eaLnBrk="1" hangingPunct="1">
              <a:lnSpc>
                <a:spcPct val="80000"/>
              </a:lnSpc>
              <a:spcBef>
                <a:spcPts val="200"/>
              </a:spcBef>
              <a:buClr>
                <a:srgbClr val="99FF33"/>
              </a:buClr>
              <a:buSzPct val="65000"/>
              <a:buFont typeface="Wingdings" pitchFamily="2" charset="2"/>
              <a:buChar char="n"/>
            </a:pPr>
            <a:r>
              <a:rPr lang="en-GB" sz="2400" dirty="0" smtClean="0">
                <a:ea typeface="+mn-ea"/>
                <a:cs typeface="+mn-cs"/>
              </a:rPr>
              <a:t>Came into force with the creation of the Euro Area (beginning of the Stage 3 of EMU)</a:t>
            </a:r>
            <a:endParaRPr lang="en-GB" sz="2400" dirty="0" smtClean="0"/>
          </a:p>
          <a:p>
            <a:pPr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2400" dirty="0" smtClean="0"/>
              <a:t>Legal background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2000" dirty="0" smtClean="0"/>
              <a:t>Ban on excessive deficits in Maastricht Treaty (defined in terms of 3 % limit for general government deficit and 60 % for general government debt)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2000" dirty="0" smtClean="0"/>
              <a:t>Practical details worked out in the SGP</a:t>
            </a:r>
          </a:p>
          <a:p>
            <a:pPr lvl="1"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2000" dirty="0" smtClean="0"/>
              <a:t>SGP is not a Treaty but a set of European Council Resolutions and Council Regulations</a:t>
            </a:r>
            <a:endParaRPr lang="en-GB" sz="2400" dirty="0" smtClean="0"/>
          </a:p>
          <a:p>
            <a:pPr eaLnBrk="1" hangingPunct="1">
              <a:lnSpc>
                <a:spcPct val="80000"/>
              </a:lnSpc>
              <a:spcBef>
                <a:spcPts val="200"/>
              </a:spcBef>
            </a:pPr>
            <a:r>
              <a:rPr lang="en-GB" sz="2400" dirty="0" smtClean="0"/>
              <a:t>SGP is mandatory for all EU members, except for financial sanctions, which can be applied to Eurozone members only (non-members can be punished by suspending payments from Cohesion Fund)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75A1D-DAE3-4541-9E94-60915425BBBD}" type="slidenum">
              <a:rPr lang="cs-CZ" altLang="en-US"/>
              <a:pPr>
                <a:defRPr/>
              </a:pPr>
              <a:t>2</a:t>
            </a:fld>
            <a:endParaRPr lang="cs-CZ" altLang="en-US" dirty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en-GB" smtClean="0"/>
              <a:t>Unique features of EU budget 		</a:t>
            </a:r>
            <a:endParaRPr lang="en-GB" b="1" smtClean="0">
              <a:solidFill>
                <a:srgbClr val="FF0000"/>
              </a:solidFill>
            </a:endParaRP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229600" cy="5359424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400" dirty="0" smtClean="0"/>
              <a:t>Small relative size of budgetary spending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Starting from 0.3 % of joint GDP in 1960, fixed at 1.05 % of joint GNI for 2007-13 period (120 bl. EUR in 2010), around 2-3 % of all national budgets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In contrast EU-27 average spending relative to GNP in 2007 was 46 % (Sweden 51 %, Czech Republic 41 %, Estonia 34 %)</a:t>
            </a:r>
            <a:r>
              <a:rPr lang="en-GB" sz="1800" dirty="0" smtClean="0"/>
              <a:t>  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400" dirty="0" smtClean="0"/>
              <a:t>Expenditure</a:t>
            </a:r>
            <a:r>
              <a:rPr lang="cs-CZ" sz="2400" dirty="0" smtClean="0"/>
              <a:t>s</a:t>
            </a:r>
            <a:r>
              <a:rPr lang="en-GB" sz="2400" dirty="0" smtClean="0"/>
              <a:t> side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Spending ministries remained in MS (pensions, education, defence, infrastructure, police and justice), only agriculture is split (accounted for approx. 90 % in early years of the Community)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400" dirty="0" smtClean="0"/>
              <a:t>Revenue</a:t>
            </a:r>
            <a:r>
              <a:rPr lang="cs-CZ" sz="2400" dirty="0" smtClean="0"/>
              <a:t>s</a:t>
            </a:r>
            <a:r>
              <a:rPr lang="en-GB" sz="2400" dirty="0" smtClean="0"/>
              <a:t> side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No direct or indirect taxation of EU citizens and companies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Blend of own resources and MS contributions</a:t>
            </a:r>
          </a:p>
          <a:p>
            <a:pPr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400" dirty="0" smtClean="0"/>
              <a:t>Principle of equilibrium </a:t>
            </a:r>
          </a:p>
          <a:p>
            <a:pPr lvl="1" eaLnBrk="1" hangingPunct="1">
              <a:lnSpc>
                <a:spcPct val="80000"/>
              </a:lnSpc>
              <a:spcBef>
                <a:spcPts val="300"/>
              </a:spcBef>
            </a:pPr>
            <a:r>
              <a:rPr lang="en-GB" sz="2000" dirty="0" smtClean="0"/>
              <a:t>EU cannot run a deficit (estimated revenues for a financial year have to equal expenditures for that year), borrowing is severely restricted (no counterpart to national debt)</a:t>
            </a:r>
          </a:p>
        </p:txBody>
      </p:sp>
    </p:spTree>
    <p:extLst>
      <p:ext uri="{BB962C8B-B14F-4D97-AF65-F5344CB8AC3E}">
        <p14:creationId xmlns:p14="http://schemas.microsoft.com/office/powerpoint/2010/main" val="346665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ABE96-10CA-4D4D-9D12-03D1EF6139B1}" type="slidenum">
              <a:rPr lang="cs-CZ" altLang="en-US"/>
              <a:pPr>
                <a:defRPr/>
              </a:pPr>
              <a:t>20</a:t>
            </a:fld>
            <a:endParaRPr lang="cs-CZ" alt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719138"/>
          </a:xfrm>
        </p:spPr>
        <p:txBody>
          <a:bodyPr/>
          <a:lstStyle/>
          <a:p>
            <a:pPr eaLnBrk="1" hangingPunct="1"/>
            <a:r>
              <a:rPr lang="en-GB" smtClean="0"/>
              <a:t>SGP – economic justification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736"/>
            <a:ext cx="8229600" cy="51990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dirty="0" err="1" smtClean="0"/>
              <a:t>Spillover</a:t>
            </a:r>
            <a:r>
              <a:rPr lang="en-GB" sz="2200" dirty="0" smtClean="0"/>
              <a:t> effects of excessive government borrowing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Growing aggregate demand encourages inflation in monetary union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Appreciation of single currency in short run that damages exports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Financial instability in longer run triggered by excessive debt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Strength of </a:t>
            </a:r>
            <a:r>
              <a:rPr lang="en-GB" sz="1800" dirty="0" err="1" smtClean="0"/>
              <a:t>spillover</a:t>
            </a:r>
            <a:r>
              <a:rPr lang="en-GB" sz="1800" dirty="0" smtClean="0"/>
              <a:t> effects depends on economic size of national economy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dirty="0" smtClean="0"/>
              <a:t>Free-rider effect</a:t>
            </a:r>
            <a:r>
              <a:rPr lang="en-GB" sz="2200" i="1" dirty="0" smtClean="0"/>
              <a:t>: </a:t>
            </a:r>
            <a:r>
              <a:rPr lang="en-GB" sz="2200" dirty="0" smtClean="0"/>
              <a:t>undisciplined behaviour brings benefits only when other countries preserve discipline 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An individual member of monetary union cannot be punished separately for undisciplined policies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A higher number of undisciplined governments undermines agreed fiscal rules   </a:t>
            </a:r>
          </a:p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2200" dirty="0" smtClean="0"/>
              <a:t>Deficit bias effect:</a:t>
            </a:r>
            <a:r>
              <a:rPr lang="en-GB" sz="2200" i="1" dirty="0" smtClean="0"/>
              <a:t> </a:t>
            </a:r>
            <a:r>
              <a:rPr lang="en-GB" sz="2200" dirty="0" smtClean="0"/>
              <a:t>tendency of democratically elected governments to run excessive budget deficits for purely political reasons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Politically more convenient to shift burden of repaying debt to future generations</a:t>
            </a:r>
          </a:p>
          <a:p>
            <a:pPr lvl="1" eaLnBrk="1" hangingPunct="1">
              <a:lnSpc>
                <a:spcPct val="80000"/>
              </a:lnSpc>
              <a:spcBef>
                <a:spcPts val="600"/>
              </a:spcBef>
            </a:pPr>
            <a:r>
              <a:rPr lang="en-GB" sz="1800" dirty="0" smtClean="0"/>
              <a:t>Influential election cycle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BCB63456-B0FE-4F46-BF8F-6E644B7A1A4F}" type="slidenum">
              <a:rPr lang="cs-CZ" altLang="en-US" sz="1200">
                <a:effectLst/>
                <a:latin typeface="+mj-lt"/>
              </a:rPr>
              <a:pPr algn="r">
                <a:defRPr/>
              </a:pPr>
              <a:t>21</a:t>
            </a:fld>
            <a:endParaRPr lang="cs-CZ" altLang="en-US" sz="1200" dirty="0">
              <a:effectLst/>
              <a:latin typeface="+mj-lt"/>
            </a:endParaRPr>
          </a:p>
        </p:txBody>
      </p:sp>
      <p:sp>
        <p:nvSpPr>
          <p:cNvPr id="8192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 smtClean="0"/>
              <a:t>SGP – preventive arm (initial version)</a:t>
            </a:r>
          </a:p>
        </p:txBody>
      </p:sp>
      <p:sp>
        <p:nvSpPr>
          <p:cNvPr id="819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836712"/>
            <a:ext cx="8229600" cy="5256212"/>
          </a:xfrm>
        </p:spPr>
        <p:txBody>
          <a:bodyPr/>
          <a:lstStyle/>
          <a:p>
            <a:pPr eaLnBrk="1" hangingPunct="1">
              <a:spcBef>
                <a:spcPts val="200"/>
              </a:spcBef>
            </a:pPr>
            <a:r>
              <a:rPr lang="en-GB" sz="2400" dirty="0" smtClean="0"/>
              <a:t>Medium-term objective (MTO)</a:t>
            </a:r>
          </a:p>
          <a:p>
            <a:pPr lvl="1" eaLnBrk="1" hangingPunct="1">
              <a:spcBef>
                <a:spcPts val="200"/>
              </a:spcBef>
            </a:pPr>
            <a:r>
              <a:rPr lang="en-GB" sz="2000" dirty="0" smtClean="0"/>
              <a:t>Defined as deficit which is „close to balance or in surplus“ (CTBOIS)</a:t>
            </a:r>
          </a:p>
          <a:p>
            <a:pPr lvl="1" eaLnBrk="1" hangingPunct="1">
              <a:spcBef>
                <a:spcPts val="200"/>
              </a:spcBef>
            </a:pPr>
            <a:r>
              <a:rPr lang="en-GB" sz="2000" dirty="0" smtClean="0"/>
              <a:t>CTBOIS creates sufficient room for smooth functioning of automatic stabilisers  and discretionary outlays while proximity to the 3 % limit prevents the fiscal policy to counteract economic downturn</a:t>
            </a:r>
          </a:p>
          <a:p>
            <a:pPr lvl="1" eaLnBrk="1" hangingPunct="1">
              <a:spcBef>
                <a:spcPts val="200"/>
              </a:spcBef>
            </a:pPr>
            <a:r>
              <a:rPr lang="en-GB" sz="2000" dirty="0" smtClean="0"/>
              <a:t>Member countries are expected to meet the MTO in medium term (structural deficit should improve by 0.5 </a:t>
            </a:r>
            <a:r>
              <a:rPr lang="en-GB" sz="2000" dirty="0" err="1" smtClean="0"/>
              <a:t>pp</a:t>
            </a:r>
            <a:r>
              <a:rPr lang="en-GB" sz="2000" dirty="0" smtClean="0"/>
              <a:t> per year)</a:t>
            </a:r>
          </a:p>
          <a:p>
            <a:pPr eaLnBrk="1" hangingPunct="1">
              <a:spcBef>
                <a:spcPts val="200"/>
              </a:spcBef>
            </a:pPr>
            <a:r>
              <a:rPr lang="en-GB" sz="2400" dirty="0" smtClean="0"/>
              <a:t>Framework for multilateral surveillance</a:t>
            </a:r>
          </a:p>
          <a:p>
            <a:pPr lvl="1" eaLnBrk="1" hangingPunct="1">
              <a:spcBef>
                <a:spcPts val="200"/>
              </a:spcBef>
            </a:pPr>
            <a:r>
              <a:rPr lang="en-GB" sz="2000" dirty="0" smtClean="0"/>
              <a:t>Member states prepare stabilisation programs (Eurozone countries) or convergence programs (non-Eurozone countries)</a:t>
            </a:r>
          </a:p>
          <a:p>
            <a:pPr lvl="1" eaLnBrk="1" hangingPunct="1">
              <a:spcBef>
                <a:spcPts val="200"/>
              </a:spcBef>
            </a:pPr>
            <a:r>
              <a:rPr lang="en-GB" sz="2000" dirty="0" smtClean="0"/>
              <a:t>Commission assesses these programs</a:t>
            </a:r>
          </a:p>
          <a:p>
            <a:pPr lvl="1" eaLnBrk="1" hangingPunct="1">
              <a:spcBef>
                <a:spcPts val="200"/>
              </a:spcBef>
            </a:pPr>
            <a:r>
              <a:rPr lang="en-GB" sz="2000" dirty="0" smtClean="0"/>
              <a:t>Council can address, on the basis of a proposal by the Commission, an early warning to prevent the occurrence of excessive deficit</a:t>
            </a:r>
          </a:p>
          <a:p>
            <a:pPr lvl="1" eaLnBrk="1" hangingPunct="1">
              <a:spcBef>
                <a:spcPts val="200"/>
              </a:spcBef>
            </a:pPr>
            <a:endParaRPr lang="en-GB" sz="2000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784189-9E79-4CBB-A47F-6A8127160DC6}" type="slidenum">
              <a:rPr lang="cs-CZ" altLang="en-US"/>
              <a:pPr>
                <a:defRPr/>
              </a:pPr>
              <a:t>22</a:t>
            </a:fld>
            <a:endParaRPr lang="cs-CZ" altLang="en-US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en-GB" smtClean="0"/>
              <a:t>Structural and cyclical deficit</a:t>
            </a:r>
          </a:p>
        </p:txBody>
      </p:sp>
      <p:sp>
        <p:nvSpPr>
          <p:cNvPr id="112644" name="Line 4"/>
          <p:cNvSpPr>
            <a:spLocks noChangeShapeType="1"/>
          </p:cNvSpPr>
          <p:nvPr/>
        </p:nvSpPr>
        <p:spPr bwMode="auto">
          <a:xfrm>
            <a:off x="496888" y="1412875"/>
            <a:ext cx="0" cy="3240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12645" name="Line 5"/>
          <p:cNvSpPr>
            <a:spLocks noChangeShapeType="1"/>
          </p:cNvSpPr>
          <p:nvPr/>
        </p:nvSpPr>
        <p:spPr bwMode="auto">
          <a:xfrm>
            <a:off x="509588" y="3645024"/>
            <a:ext cx="568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12646" name="Freeform 6"/>
          <p:cNvSpPr>
            <a:spLocks/>
          </p:cNvSpPr>
          <p:nvPr/>
        </p:nvSpPr>
        <p:spPr bwMode="auto">
          <a:xfrm>
            <a:off x="727075" y="1254125"/>
            <a:ext cx="5400675" cy="1223963"/>
          </a:xfrm>
          <a:custGeom>
            <a:avLst/>
            <a:gdLst>
              <a:gd name="T0" fmla="*/ 0 w 4127"/>
              <a:gd name="T1" fmla="*/ 953 h 953"/>
              <a:gd name="T2" fmla="*/ 997 w 4127"/>
              <a:gd name="T3" fmla="*/ 499 h 953"/>
              <a:gd name="T4" fmla="*/ 2358 w 4127"/>
              <a:gd name="T5" fmla="*/ 227 h 953"/>
              <a:gd name="T6" fmla="*/ 3311 w 4127"/>
              <a:gd name="T7" fmla="*/ 182 h 953"/>
              <a:gd name="T8" fmla="*/ 4127 w 4127"/>
              <a:gd name="T9" fmla="*/ 0 h 95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27"/>
              <a:gd name="T16" fmla="*/ 0 h 953"/>
              <a:gd name="T17" fmla="*/ 4127 w 4127"/>
              <a:gd name="T18" fmla="*/ 953 h 95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27" h="953">
                <a:moveTo>
                  <a:pt x="0" y="953"/>
                </a:moveTo>
                <a:cubicBezTo>
                  <a:pt x="302" y="786"/>
                  <a:pt x="604" y="620"/>
                  <a:pt x="997" y="499"/>
                </a:cubicBezTo>
                <a:cubicBezTo>
                  <a:pt x="1390" y="378"/>
                  <a:pt x="1972" y="280"/>
                  <a:pt x="2358" y="227"/>
                </a:cubicBezTo>
                <a:cubicBezTo>
                  <a:pt x="2744" y="174"/>
                  <a:pt x="3016" y="220"/>
                  <a:pt x="3311" y="182"/>
                </a:cubicBezTo>
                <a:cubicBezTo>
                  <a:pt x="3606" y="144"/>
                  <a:pt x="3991" y="30"/>
                  <a:pt x="4127" y="0"/>
                </a:cubicBezTo>
              </a:path>
            </a:pathLst>
          </a:custGeom>
          <a:noFill/>
          <a:ln w="31750">
            <a:solidFill>
              <a:srgbClr val="808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12647" name="Freeform 7"/>
          <p:cNvSpPr>
            <a:spLocks/>
          </p:cNvSpPr>
          <p:nvPr/>
        </p:nvSpPr>
        <p:spPr bwMode="auto">
          <a:xfrm>
            <a:off x="900113" y="836613"/>
            <a:ext cx="4967287" cy="2289175"/>
          </a:xfrm>
          <a:custGeom>
            <a:avLst/>
            <a:gdLst>
              <a:gd name="T0" fmla="*/ 0 w 3130"/>
              <a:gd name="T1" fmla="*/ 1451 h 1451"/>
              <a:gd name="T2" fmla="*/ 409 w 3130"/>
              <a:gd name="T3" fmla="*/ 589 h 1451"/>
              <a:gd name="T4" fmla="*/ 1497 w 3130"/>
              <a:gd name="T5" fmla="*/ 1088 h 1451"/>
              <a:gd name="T6" fmla="*/ 2268 w 3130"/>
              <a:gd name="T7" fmla="*/ 1179 h 1451"/>
              <a:gd name="T8" fmla="*/ 2903 w 3130"/>
              <a:gd name="T9" fmla="*/ 499 h 1451"/>
              <a:gd name="T10" fmla="*/ 3130 w 3130"/>
              <a:gd name="T11" fmla="*/ 0 h 145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130"/>
              <a:gd name="T19" fmla="*/ 0 h 1451"/>
              <a:gd name="T20" fmla="*/ 3130 w 3130"/>
              <a:gd name="T21" fmla="*/ 1451 h 145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130" h="1451">
                <a:moveTo>
                  <a:pt x="0" y="1451"/>
                </a:moveTo>
                <a:cubicBezTo>
                  <a:pt x="80" y="1050"/>
                  <a:pt x="160" y="649"/>
                  <a:pt x="409" y="589"/>
                </a:cubicBezTo>
                <a:cubicBezTo>
                  <a:pt x="658" y="529"/>
                  <a:pt x="1187" y="990"/>
                  <a:pt x="1497" y="1088"/>
                </a:cubicBezTo>
                <a:cubicBezTo>
                  <a:pt x="1807" y="1186"/>
                  <a:pt x="2034" y="1277"/>
                  <a:pt x="2268" y="1179"/>
                </a:cubicBezTo>
                <a:cubicBezTo>
                  <a:pt x="2502" y="1081"/>
                  <a:pt x="2759" y="695"/>
                  <a:pt x="2903" y="499"/>
                </a:cubicBezTo>
                <a:cubicBezTo>
                  <a:pt x="3047" y="303"/>
                  <a:pt x="3088" y="151"/>
                  <a:pt x="3130" y="0"/>
                </a:cubicBezTo>
              </a:path>
            </a:pathLst>
          </a:custGeom>
          <a:noFill/>
          <a:ln w="3810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155129" y="1462088"/>
            <a:ext cx="419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dirty="0" smtClean="0">
                <a:effectLst/>
              </a:rPr>
              <a:t>€</a:t>
            </a:r>
            <a:endParaRPr lang="cs-CZ" dirty="0">
              <a:effectLst/>
            </a:endParaRPr>
          </a:p>
        </p:txBody>
      </p:sp>
      <p:sp>
        <p:nvSpPr>
          <p:cNvPr id="112650" name="Line 10"/>
          <p:cNvSpPr>
            <a:spLocks noChangeShapeType="1"/>
          </p:cNvSpPr>
          <p:nvPr/>
        </p:nvSpPr>
        <p:spPr bwMode="auto">
          <a:xfrm>
            <a:off x="4110038" y="1527175"/>
            <a:ext cx="0" cy="1223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12655" name="Line 15"/>
          <p:cNvSpPr>
            <a:spLocks noChangeShapeType="1"/>
          </p:cNvSpPr>
          <p:nvPr/>
        </p:nvSpPr>
        <p:spPr bwMode="auto">
          <a:xfrm flipH="1">
            <a:off x="5637212" y="1412875"/>
            <a:ext cx="14287" cy="2822575"/>
          </a:xfrm>
          <a:prstGeom prst="line">
            <a:avLst/>
          </a:prstGeom>
          <a:noFill/>
          <a:ln w="635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12656" name="Line 16"/>
          <p:cNvSpPr>
            <a:spLocks noChangeShapeType="1"/>
          </p:cNvSpPr>
          <p:nvPr/>
        </p:nvSpPr>
        <p:spPr bwMode="auto">
          <a:xfrm>
            <a:off x="1116013" y="2276474"/>
            <a:ext cx="0" cy="1898129"/>
          </a:xfrm>
          <a:prstGeom prst="line">
            <a:avLst/>
          </a:prstGeom>
          <a:noFill/>
          <a:ln w="635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12657" name="Line 17"/>
          <p:cNvSpPr>
            <a:spLocks noChangeShapeType="1"/>
          </p:cNvSpPr>
          <p:nvPr/>
        </p:nvSpPr>
        <p:spPr bwMode="auto">
          <a:xfrm>
            <a:off x="2036763" y="1901824"/>
            <a:ext cx="14957" cy="2333625"/>
          </a:xfrm>
          <a:prstGeom prst="line">
            <a:avLst/>
          </a:prstGeom>
          <a:noFill/>
          <a:ln w="635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112659" name="Line 19"/>
          <p:cNvSpPr>
            <a:spLocks noChangeShapeType="1"/>
          </p:cNvSpPr>
          <p:nvPr/>
        </p:nvSpPr>
        <p:spPr bwMode="auto">
          <a:xfrm>
            <a:off x="1476375" y="176371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31763" name="Text Box 30"/>
          <p:cNvSpPr txBox="1">
            <a:spLocks noChangeArrowheads="1"/>
          </p:cNvSpPr>
          <p:nvPr/>
        </p:nvSpPr>
        <p:spPr bwMode="auto">
          <a:xfrm>
            <a:off x="2482850" y="1341438"/>
            <a:ext cx="5762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>
                <a:effectLst/>
              </a:rPr>
              <a:t>PO</a:t>
            </a:r>
          </a:p>
        </p:txBody>
      </p:sp>
      <p:sp>
        <p:nvSpPr>
          <p:cNvPr id="31764" name="Text Box 31"/>
          <p:cNvSpPr txBox="1">
            <a:spLocks noChangeArrowheads="1"/>
          </p:cNvSpPr>
          <p:nvPr/>
        </p:nvSpPr>
        <p:spPr bwMode="auto">
          <a:xfrm>
            <a:off x="6084168" y="1225131"/>
            <a:ext cx="3130550" cy="2419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60000"/>
              </a:lnSpc>
              <a:spcBef>
                <a:spcPts val="800"/>
              </a:spcBef>
            </a:pPr>
            <a:r>
              <a:rPr lang="en-GB" dirty="0" smtClean="0">
                <a:effectLst/>
              </a:rPr>
              <a:t>AO …  Actual output</a:t>
            </a:r>
          </a:p>
          <a:p>
            <a:pPr eaLnBrk="1" hangingPunct="1">
              <a:lnSpc>
                <a:spcPct val="60000"/>
              </a:lnSpc>
              <a:spcBef>
                <a:spcPts val="800"/>
              </a:spcBef>
            </a:pPr>
            <a:r>
              <a:rPr lang="en-GB" dirty="0" smtClean="0">
                <a:effectLst/>
              </a:rPr>
              <a:t>PO …  Potential output</a:t>
            </a:r>
          </a:p>
          <a:p>
            <a:pPr eaLnBrk="1" hangingPunct="1">
              <a:lnSpc>
                <a:spcPct val="60000"/>
              </a:lnSpc>
              <a:spcBef>
                <a:spcPts val="800"/>
              </a:spcBef>
            </a:pPr>
            <a:r>
              <a:rPr lang="en-GB" dirty="0" smtClean="0">
                <a:effectLst/>
              </a:rPr>
              <a:t>NOG .. Negative output gap</a:t>
            </a:r>
          </a:p>
          <a:p>
            <a:pPr eaLnBrk="1" hangingPunct="1">
              <a:lnSpc>
                <a:spcPct val="60000"/>
              </a:lnSpc>
              <a:spcBef>
                <a:spcPts val="800"/>
              </a:spcBef>
            </a:pPr>
            <a:r>
              <a:rPr lang="en-GB" dirty="0" smtClean="0">
                <a:effectLst/>
              </a:rPr>
              <a:t>POG .. Positive output gap</a:t>
            </a:r>
          </a:p>
          <a:p>
            <a:pPr eaLnBrk="1" hangingPunct="1">
              <a:lnSpc>
                <a:spcPct val="60000"/>
              </a:lnSpc>
              <a:spcBef>
                <a:spcPts val="800"/>
              </a:spcBef>
            </a:pPr>
            <a:r>
              <a:rPr lang="en-GB" dirty="0" smtClean="0">
                <a:effectLst/>
              </a:rPr>
              <a:t>AD …  Actual deficit</a:t>
            </a:r>
          </a:p>
          <a:p>
            <a:pPr eaLnBrk="1" hangingPunct="1">
              <a:lnSpc>
                <a:spcPct val="60000"/>
              </a:lnSpc>
              <a:spcBef>
                <a:spcPts val="800"/>
              </a:spcBef>
            </a:pPr>
            <a:r>
              <a:rPr lang="en-GB" dirty="0" smtClean="0">
                <a:effectLst/>
              </a:rPr>
              <a:t>CD …  Cyclical deficit</a:t>
            </a:r>
          </a:p>
          <a:p>
            <a:pPr eaLnBrk="1" hangingPunct="1">
              <a:lnSpc>
                <a:spcPct val="60000"/>
              </a:lnSpc>
              <a:spcBef>
                <a:spcPts val="800"/>
              </a:spcBef>
            </a:pPr>
            <a:r>
              <a:rPr lang="en-GB" dirty="0" smtClean="0">
                <a:effectLst/>
              </a:rPr>
              <a:t>SD …  Structural deficit</a:t>
            </a:r>
            <a:endParaRPr lang="cs-CZ" dirty="0" smtClean="0">
              <a:effectLst/>
            </a:endParaRPr>
          </a:p>
          <a:p>
            <a:pPr eaLnBrk="1" hangingPunct="1">
              <a:lnSpc>
                <a:spcPct val="60000"/>
              </a:lnSpc>
              <a:spcBef>
                <a:spcPts val="800"/>
              </a:spcBef>
            </a:pPr>
            <a:r>
              <a:rPr lang="el-GR" dirty="0" smtClean="0">
                <a:effectLst/>
              </a:rPr>
              <a:t>ε</a:t>
            </a:r>
            <a:r>
              <a:rPr lang="cs-CZ" dirty="0" smtClean="0">
                <a:effectLst/>
              </a:rPr>
              <a:t>    …  elasticity </a:t>
            </a:r>
            <a:endParaRPr lang="en-GB" dirty="0" smtClean="0">
              <a:effectLst/>
            </a:endParaRPr>
          </a:p>
          <a:p>
            <a:pPr eaLnBrk="1" hangingPunct="1">
              <a:lnSpc>
                <a:spcPct val="60000"/>
              </a:lnSpc>
              <a:spcBef>
                <a:spcPts val="800"/>
              </a:spcBef>
            </a:pPr>
            <a:endParaRPr lang="en-GB" dirty="0">
              <a:effectLst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765" name="Text Box 34"/>
              <p:cNvSpPr txBox="1">
                <a:spLocks noChangeArrowheads="1"/>
              </p:cNvSpPr>
              <p:nvPr/>
            </p:nvSpPr>
            <p:spPr bwMode="auto">
              <a:xfrm>
                <a:off x="395536" y="5266075"/>
                <a:ext cx="8237537" cy="9387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lnSpc>
                    <a:spcPts val="1800"/>
                  </a:lnSpc>
                  <a:spcBef>
                    <a:spcPts val="0"/>
                  </a:spcBef>
                </a:pPr>
                <a:r>
                  <a:rPr lang="en-GB" dirty="0" smtClean="0">
                    <a:effectLst/>
                  </a:rPr>
                  <a:t>Output gap</a:t>
                </a:r>
                <a:r>
                  <a:rPr lang="en-GB" sz="1600" dirty="0" smtClean="0">
                    <a:effectLst/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smtClean="0">
                            <a:effectLst/>
                            <a:latin typeface="Cambria Math"/>
                          </a:rPr>
                        </m:ctrlPr>
                      </m:fPr>
                      <m:num>
                        <m:r>
                          <a:rPr lang="en-GB" sz="2400" b="0" i="1" smtClean="0">
                            <a:effectLst/>
                            <a:latin typeface="Cambria Math"/>
                          </a:rPr>
                          <m:t>𝐴𝑂</m:t>
                        </m:r>
                        <m:r>
                          <a:rPr lang="en-GB" sz="2400" b="0" i="1" smtClean="0">
                            <a:effectLst/>
                            <a:latin typeface="Cambria Math"/>
                          </a:rPr>
                          <m:t>−</m:t>
                        </m:r>
                        <m:r>
                          <a:rPr lang="en-GB" sz="2400" b="0" i="1" smtClean="0">
                            <a:effectLst/>
                            <a:latin typeface="Cambria Math"/>
                          </a:rPr>
                          <m:t>𝑃𝑂</m:t>
                        </m:r>
                      </m:num>
                      <m:den>
                        <m:r>
                          <a:rPr lang="en-GB" sz="2400" b="0" i="1" smtClean="0">
                            <a:effectLst/>
                            <a:latin typeface="Cambria Math"/>
                          </a:rPr>
                          <m:t>𝑃𝑂</m:t>
                        </m:r>
                      </m:den>
                    </m:f>
                  </m:oMath>
                </a14:m>
                <a:r>
                  <a:rPr lang="en-GB" sz="1600" dirty="0" smtClean="0">
                    <a:effectLst/>
                  </a:rPr>
                  <a:t> 	</a:t>
                </a:r>
                <a:r>
                  <a:rPr lang="en-GB" dirty="0" smtClean="0">
                    <a:effectLst/>
                  </a:rPr>
                  <a:t>Cyclical deficit = </a:t>
                </a:r>
                <a14:m>
                  <m:oMath xmlns:m="http://schemas.openxmlformats.org/officeDocument/2006/math">
                    <m:r>
                      <a:rPr lang="en-GB" i="1" smtClean="0">
                        <a:effectLst/>
                        <a:latin typeface="Cambria Math"/>
                        <a:ea typeface="Cambria Math"/>
                      </a:rPr>
                      <m:t>𝜖</m:t>
                    </m:r>
                    <m:r>
                      <a:rPr lang="en-GB" b="0" i="1" smtClean="0">
                        <a:effectLst/>
                        <a:latin typeface="Cambria Math"/>
                        <a:ea typeface="Cambria Math"/>
                      </a:rPr>
                      <m:t> ×</m:t>
                    </m:r>
                  </m:oMath>
                </a14:m>
                <a:r>
                  <a:rPr lang="en-GB" dirty="0" smtClean="0">
                    <a:effectLst/>
                  </a:rPr>
                  <a:t> output gap</a:t>
                </a:r>
                <a:r>
                  <a:rPr lang="cs-CZ" dirty="0" smtClean="0">
                    <a:effectLst/>
                  </a:rPr>
                  <a:t>	SD = AD - CD</a:t>
                </a:r>
                <a:endParaRPr lang="en-GB" dirty="0" smtClean="0">
                  <a:effectLst/>
                </a:endParaRPr>
              </a:p>
              <a:p>
                <a:pPr eaLnBrk="1" hangingPunct="1">
                  <a:lnSpc>
                    <a:spcPts val="1800"/>
                  </a:lnSpc>
                  <a:spcBef>
                    <a:spcPts val="1200"/>
                  </a:spcBef>
                </a:pPr>
                <a:r>
                  <a:rPr lang="en-GB" i="1" dirty="0" smtClean="0">
                    <a:effectLst/>
                  </a:rPr>
                  <a:t>Example</a:t>
                </a:r>
                <a:r>
                  <a:rPr lang="en-GB" dirty="0" smtClean="0">
                    <a:effectLst/>
                  </a:rPr>
                  <a:t>: </a:t>
                </a:r>
                <a:r>
                  <a:rPr lang="cs-CZ" dirty="0" smtClean="0">
                    <a:effectLst/>
                  </a:rPr>
                  <a:t>POG = +3 %,   AD = -2 % GDP,   </a:t>
                </a:r>
                <a14:m>
                  <m:oMath xmlns:m="http://schemas.openxmlformats.org/officeDocument/2006/math">
                    <m:r>
                      <a:rPr lang="en-GB" i="1">
                        <a:effectLst/>
                        <a:latin typeface="Cambria Math"/>
                        <a:ea typeface="Cambria Math"/>
                      </a:rPr>
                      <m:t>𝜖</m:t>
                    </m:r>
                    <m:r>
                      <a:rPr lang="en-GB" i="1">
                        <a:effectLst/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cs-CZ" dirty="0" smtClean="0">
                    <a:effectLst/>
                  </a:rPr>
                  <a:t>= 1.2  </a:t>
                </a:r>
                <a:r>
                  <a:rPr lang="cs-CZ" dirty="0" smtClean="0">
                    <a:effectLst/>
                    <a:sym typeface="Wingdings"/>
                  </a:rPr>
                  <a:t>  </a:t>
                </a:r>
              </a:p>
              <a:p>
                <a:pPr marL="361950" eaLnBrk="1" hangingPunct="1">
                  <a:lnSpc>
                    <a:spcPts val="1800"/>
                  </a:lnSpc>
                  <a:spcBef>
                    <a:spcPts val="0"/>
                  </a:spcBef>
                </a:pPr>
                <a:r>
                  <a:rPr lang="cs-CZ" dirty="0" smtClean="0">
                    <a:effectLst/>
                    <a:sym typeface="Wingdings"/>
                  </a:rPr>
                  <a:t>	  CD = 1.2 × 3 = +3.6 % GDP,   SD = -2 % - (+3.6 %) = -5.6 %</a:t>
                </a:r>
                <a:endParaRPr lang="en-GB" dirty="0">
                  <a:effectLst/>
                </a:endParaRPr>
              </a:p>
            </p:txBody>
          </p:sp>
        </mc:Choice>
        <mc:Fallback xmlns="">
          <p:sp>
            <p:nvSpPr>
              <p:cNvPr id="31765" name="Text 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5536" y="5266075"/>
                <a:ext cx="8237537" cy="938719"/>
              </a:xfrm>
              <a:prstGeom prst="rect">
                <a:avLst/>
              </a:prstGeom>
              <a:blipFill rotWithShape="1">
                <a:blip r:embed="rId3"/>
                <a:stretch>
                  <a:fillRect l="-666" t="-14286" b="-974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766" name="Text Box 35"/>
          <p:cNvSpPr txBox="1">
            <a:spLocks noChangeArrowheads="1"/>
          </p:cNvSpPr>
          <p:nvPr/>
        </p:nvSpPr>
        <p:spPr bwMode="auto">
          <a:xfrm>
            <a:off x="2439988" y="2305050"/>
            <a:ext cx="5762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>
                <a:effectLst/>
              </a:rPr>
              <a:t>AO</a:t>
            </a:r>
          </a:p>
        </p:txBody>
      </p:sp>
      <p:sp>
        <p:nvSpPr>
          <p:cNvPr id="31767" name="Text Box 36"/>
          <p:cNvSpPr txBox="1">
            <a:spLocks noChangeArrowheads="1"/>
          </p:cNvSpPr>
          <p:nvPr/>
        </p:nvSpPr>
        <p:spPr bwMode="auto">
          <a:xfrm>
            <a:off x="1575470" y="4174604"/>
            <a:ext cx="5762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dirty="0">
                <a:effectLst/>
              </a:rPr>
              <a:t>AD</a:t>
            </a:r>
          </a:p>
        </p:txBody>
      </p:sp>
      <p:sp>
        <p:nvSpPr>
          <p:cNvPr id="31768" name="Text Box 37"/>
          <p:cNvSpPr txBox="1">
            <a:spLocks noChangeArrowheads="1"/>
          </p:cNvSpPr>
          <p:nvPr/>
        </p:nvSpPr>
        <p:spPr bwMode="auto">
          <a:xfrm>
            <a:off x="1475656" y="3062287"/>
            <a:ext cx="5762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dirty="0" smtClean="0">
                <a:effectLst/>
              </a:rPr>
              <a:t>CD</a:t>
            </a:r>
            <a:endParaRPr lang="cs-CZ" dirty="0">
              <a:effectLst/>
            </a:endParaRPr>
          </a:p>
        </p:txBody>
      </p:sp>
      <p:sp>
        <p:nvSpPr>
          <p:cNvPr id="31769" name="Text Box 38"/>
          <p:cNvSpPr txBox="1">
            <a:spLocks noChangeArrowheads="1"/>
          </p:cNvSpPr>
          <p:nvPr/>
        </p:nvSpPr>
        <p:spPr bwMode="auto">
          <a:xfrm>
            <a:off x="4067175" y="1916113"/>
            <a:ext cx="7207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>
                <a:effectLst/>
              </a:rPr>
              <a:t>NOG</a:t>
            </a:r>
          </a:p>
        </p:txBody>
      </p:sp>
      <p:sp>
        <p:nvSpPr>
          <p:cNvPr id="31770" name="Text Box 39"/>
          <p:cNvSpPr txBox="1">
            <a:spLocks noChangeArrowheads="1"/>
          </p:cNvSpPr>
          <p:nvPr/>
        </p:nvSpPr>
        <p:spPr bwMode="auto">
          <a:xfrm>
            <a:off x="1187450" y="2060575"/>
            <a:ext cx="7207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>
                <a:effectLst/>
              </a:rPr>
              <a:t>POG</a:t>
            </a:r>
          </a:p>
        </p:txBody>
      </p:sp>
      <p:sp>
        <p:nvSpPr>
          <p:cNvPr id="4" name="Volný tvar 3"/>
          <p:cNvSpPr/>
          <p:nvPr/>
        </p:nvSpPr>
        <p:spPr bwMode="auto">
          <a:xfrm>
            <a:off x="1043607" y="3356992"/>
            <a:ext cx="5084143" cy="1110345"/>
          </a:xfrm>
          <a:custGeom>
            <a:avLst/>
            <a:gdLst>
              <a:gd name="connsiteX0" fmla="*/ 0 w 5486400"/>
              <a:gd name="connsiteY0" fmla="*/ 844767 h 1244929"/>
              <a:gd name="connsiteX1" fmla="*/ 619125 w 5486400"/>
              <a:gd name="connsiteY1" fmla="*/ 6567 h 1244929"/>
              <a:gd name="connsiteX2" fmla="*/ 2667000 w 5486400"/>
              <a:gd name="connsiteY2" fmla="*/ 1244817 h 1244929"/>
              <a:gd name="connsiteX3" fmla="*/ 5486400 w 5486400"/>
              <a:gd name="connsiteY3" fmla="*/ 63717 h 124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86400" h="1244929">
                <a:moveTo>
                  <a:pt x="0" y="844767"/>
                </a:moveTo>
                <a:cubicBezTo>
                  <a:pt x="87312" y="392329"/>
                  <a:pt x="174625" y="-60108"/>
                  <a:pt x="619125" y="6567"/>
                </a:cubicBezTo>
                <a:cubicBezTo>
                  <a:pt x="1063625" y="73242"/>
                  <a:pt x="1855788" y="1235292"/>
                  <a:pt x="2667000" y="1244817"/>
                </a:cubicBezTo>
                <a:cubicBezTo>
                  <a:pt x="3478212" y="1254342"/>
                  <a:pt x="4482306" y="659029"/>
                  <a:pt x="5486400" y="63717"/>
                </a:cubicBezTo>
              </a:path>
            </a:pathLst>
          </a:custGeom>
          <a:noFill/>
          <a:ln w="38100" cap="flat" cmpd="sng" algn="ctr">
            <a:solidFill>
              <a:srgbClr val="00B05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0" name="Volný tvar 29"/>
          <p:cNvSpPr/>
          <p:nvPr/>
        </p:nvSpPr>
        <p:spPr bwMode="auto">
          <a:xfrm>
            <a:off x="971600" y="3974839"/>
            <a:ext cx="5084143" cy="1110345"/>
          </a:xfrm>
          <a:custGeom>
            <a:avLst/>
            <a:gdLst>
              <a:gd name="connsiteX0" fmla="*/ 0 w 5486400"/>
              <a:gd name="connsiteY0" fmla="*/ 844767 h 1244929"/>
              <a:gd name="connsiteX1" fmla="*/ 619125 w 5486400"/>
              <a:gd name="connsiteY1" fmla="*/ 6567 h 1244929"/>
              <a:gd name="connsiteX2" fmla="*/ 2667000 w 5486400"/>
              <a:gd name="connsiteY2" fmla="*/ 1244817 h 1244929"/>
              <a:gd name="connsiteX3" fmla="*/ 5486400 w 5486400"/>
              <a:gd name="connsiteY3" fmla="*/ 63717 h 1244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86400" h="1244929">
                <a:moveTo>
                  <a:pt x="0" y="844767"/>
                </a:moveTo>
                <a:cubicBezTo>
                  <a:pt x="87312" y="392329"/>
                  <a:pt x="174625" y="-60108"/>
                  <a:pt x="619125" y="6567"/>
                </a:cubicBezTo>
                <a:cubicBezTo>
                  <a:pt x="1063625" y="73242"/>
                  <a:pt x="1855788" y="1235292"/>
                  <a:pt x="2667000" y="1244817"/>
                </a:cubicBezTo>
                <a:cubicBezTo>
                  <a:pt x="3478212" y="1254342"/>
                  <a:pt x="4482306" y="659029"/>
                  <a:pt x="5486400" y="63717"/>
                </a:cubicBezTo>
              </a:path>
            </a:pathLst>
          </a:custGeom>
          <a:noFill/>
          <a:ln w="38100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31" name="Line 5"/>
          <p:cNvSpPr>
            <a:spLocks noChangeShapeType="1"/>
          </p:cNvSpPr>
          <p:nvPr/>
        </p:nvSpPr>
        <p:spPr bwMode="auto">
          <a:xfrm>
            <a:off x="505644" y="3933056"/>
            <a:ext cx="5689600" cy="0"/>
          </a:xfrm>
          <a:prstGeom prst="line">
            <a:avLst/>
          </a:prstGeom>
          <a:noFill/>
          <a:ln w="38100">
            <a:solidFill>
              <a:srgbClr val="00B05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32" name="Text Box 36"/>
          <p:cNvSpPr txBox="1">
            <a:spLocks noChangeArrowheads="1"/>
          </p:cNvSpPr>
          <p:nvPr/>
        </p:nvSpPr>
        <p:spPr bwMode="auto">
          <a:xfrm>
            <a:off x="2813894" y="3628827"/>
            <a:ext cx="576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dirty="0" smtClean="0">
                <a:effectLst/>
              </a:rPr>
              <a:t>SD</a:t>
            </a:r>
            <a:endParaRPr lang="cs-CZ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94633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B70223-51B1-40D5-8C00-EF5E1871E866}" type="slidenum">
              <a:rPr lang="cs-CZ" altLang="en-US"/>
              <a:pPr>
                <a:defRPr/>
              </a:pPr>
              <a:t>23</a:t>
            </a:fld>
            <a:endParaRPr lang="cs-CZ" altLang="en-US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 smtClean="0"/>
              <a:t>SGP – corrective arm (initial version)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93763"/>
            <a:ext cx="8229600" cy="540067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000" dirty="0" smtClean="0"/>
              <a:t>Excessive Deficit Procedure (EDP)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600" dirty="0" smtClean="0"/>
              <a:t>EDP is initiated by Commission if during three consecutive years actual or planned deficit exceeds limiting value of 3%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600" dirty="0" smtClean="0"/>
              <a:t>Commission prepares recommendations for Council containing remedial measures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600" dirty="0" smtClean="0"/>
              <a:t>Council may approve recommendations (EDP comes into effect) or ask for new ones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600" dirty="0" smtClean="0"/>
              <a:t>EDP is approved by qualified majority voting rule</a:t>
            </a:r>
            <a:r>
              <a:rPr lang="en-GB" sz="1800" dirty="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dirty="0" smtClean="0"/>
              <a:t>Exceptional circumstances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600" dirty="0" smtClean="0"/>
              <a:t>Country with excessive deficit is hit by severe recession (GDP decline of more than 2% </a:t>
            </a:r>
            <a:r>
              <a:rPr lang="en-GB" sz="1600" dirty="0" smtClean="0">
                <a:cs typeface="Arial" charset="0"/>
              </a:rPr>
              <a:t>– </a:t>
            </a:r>
            <a:r>
              <a:rPr lang="en-GB" sz="1600" dirty="0" smtClean="0"/>
              <a:t>EDP is not automatically initiated)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600" dirty="0" smtClean="0"/>
              <a:t>GDP decline is lower than 2% but higher than 0.75% (exceptional circumstances must be documented)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dirty="0" smtClean="0"/>
              <a:t>Sanctions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600" dirty="0" smtClean="0"/>
              <a:t>Obligation to create non-interest bearing deposit</a:t>
            </a:r>
          </a:p>
          <a:p>
            <a:pPr marL="1143000" lvl="2" indent="-228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400" dirty="0" smtClean="0"/>
              <a:t>Fixed component = 0.2% of GDP</a:t>
            </a:r>
          </a:p>
          <a:p>
            <a:pPr marL="1143000" lvl="2" indent="-228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400" dirty="0" smtClean="0"/>
              <a:t>Variable component = 10 % of an amount by which actual deficit exceeds 3 % limit, maximum 0.5 % GDP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600" dirty="0" smtClean="0"/>
              <a:t>If excessive deficit is not corrected, deposit balances are turned into fine</a:t>
            </a:r>
          </a:p>
          <a:p>
            <a:pPr eaLnBrk="1" hangingPunct="1">
              <a:lnSpc>
                <a:spcPct val="80000"/>
              </a:lnSpc>
            </a:pPr>
            <a:r>
              <a:rPr lang="en-GB" sz="2000" dirty="0" smtClean="0"/>
              <a:t>Example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600" dirty="0" smtClean="0"/>
              <a:t>Deficit 5.7 % </a:t>
            </a:r>
            <a:r>
              <a:rPr lang="en-GB" sz="1600" dirty="0" smtClean="0">
                <a:sym typeface="Wingdings" pitchFamily="2" charset="2"/>
              </a:rPr>
              <a:t> 0.2 % + 0.1</a:t>
            </a:r>
            <a:r>
              <a:rPr lang="en-GB" sz="1600" dirty="0" smtClean="0">
                <a:cs typeface="Arial" charset="0"/>
                <a:sym typeface="Wingdings" pitchFamily="2" charset="2"/>
              </a:rPr>
              <a:t>× (5.7 – 3) = 0.47 % GDP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1600" dirty="0" smtClean="0">
                <a:cs typeface="Arial" charset="0"/>
                <a:sym typeface="Wingdings" pitchFamily="2" charset="2"/>
              </a:rPr>
              <a:t>Approx. 18 </a:t>
            </a:r>
            <a:r>
              <a:rPr lang="en-GB" sz="1600" dirty="0" err="1" smtClean="0">
                <a:cs typeface="Arial" charset="0"/>
                <a:sym typeface="Wingdings" pitchFamily="2" charset="2"/>
              </a:rPr>
              <a:t>bil</a:t>
            </a:r>
            <a:r>
              <a:rPr lang="en-GB" sz="1600" dirty="0" smtClean="0">
                <a:cs typeface="Arial" charset="0"/>
                <a:sym typeface="Wingdings" pitchFamily="2" charset="2"/>
              </a:rPr>
              <a:t>. CZK, 0.7 </a:t>
            </a:r>
            <a:r>
              <a:rPr lang="en-GB" sz="1600" dirty="0" err="1" smtClean="0">
                <a:cs typeface="Arial" charset="0"/>
                <a:sym typeface="Wingdings" pitchFamily="2" charset="2"/>
              </a:rPr>
              <a:t>bil</a:t>
            </a:r>
            <a:r>
              <a:rPr lang="en-GB" sz="1600" dirty="0" smtClean="0">
                <a:cs typeface="Arial" charset="0"/>
                <a:sym typeface="Wingdings" pitchFamily="2" charset="2"/>
              </a:rPr>
              <a:t> EUR for CR (nominal GDP in 2007 = 3600 </a:t>
            </a:r>
            <a:r>
              <a:rPr lang="en-GB" sz="1600" dirty="0" err="1" smtClean="0">
                <a:cs typeface="Arial" charset="0"/>
                <a:sym typeface="Wingdings" pitchFamily="2" charset="2"/>
              </a:rPr>
              <a:t>bil</a:t>
            </a:r>
            <a:r>
              <a:rPr lang="en-GB" sz="1600" dirty="0" smtClean="0">
                <a:cs typeface="Arial" charset="0"/>
                <a:sym typeface="Wingdings" pitchFamily="2" charset="2"/>
              </a:rPr>
              <a:t>. CZK)</a:t>
            </a:r>
          </a:p>
        </p:txBody>
      </p:sp>
    </p:spTree>
    <p:extLst>
      <p:ext uri="{BB962C8B-B14F-4D97-AF65-F5344CB8AC3E}">
        <p14:creationId xmlns:p14="http://schemas.microsoft.com/office/powerpoint/2010/main" val="20643455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F33B4B-C5F1-47BB-9D9E-70152BDA9FF6}" type="slidenum">
              <a:rPr lang="cs-CZ" altLang="en-US"/>
              <a:pPr>
                <a:defRPr/>
              </a:pPr>
              <a:t>24</a:t>
            </a:fld>
            <a:endParaRPr lang="cs-CZ" altLang="en-US" dirty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en-GB" dirty="0" smtClean="0"/>
              <a:t>SGP – arguments of critics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1657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700"/>
              </a:spcBef>
            </a:pPr>
            <a:r>
              <a:rPr lang="en-GB" sz="2400" dirty="0" smtClean="0"/>
              <a:t>In favour of weakening 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</a:pPr>
            <a:r>
              <a:rPr lang="en-GB" sz="2000" dirty="0" smtClean="0"/>
              <a:t>SGP is too restrictive: sanctions can be avoided only in deep recession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</a:pPr>
            <a:r>
              <a:rPr lang="en-GB" sz="2000" dirty="0" smtClean="0"/>
              <a:t>SGP is too rigid: unified rules do not take into account national specifics (different indebtedness, modernisation of infrastructure, financing of pension reform, etc.)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</a:pPr>
            <a:r>
              <a:rPr lang="en-GB" sz="2000" dirty="0" smtClean="0"/>
              <a:t>Problematic objective (deficits close to balance or in surplus): economy without government debt restricts investment in safe securities</a:t>
            </a:r>
          </a:p>
          <a:p>
            <a:pPr eaLnBrk="1" hangingPunct="1">
              <a:lnSpc>
                <a:spcPct val="90000"/>
              </a:lnSpc>
              <a:spcBef>
                <a:spcPts val="700"/>
              </a:spcBef>
            </a:pPr>
            <a:r>
              <a:rPr lang="en-GB" sz="2400" dirty="0" smtClean="0"/>
              <a:t>In favour of strengthening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</a:pPr>
            <a:r>
              <a:rPr lang="en-GB" sz="2000" dirty="0" smtClean="0"/>
              <a:t>Asymmetry: fiscal development is closely monitored only after appearance of difficulties and not in “good times”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</a:pPr>
            <a:r>
              <a:rPr lang="en-GB" sz="2000" dirty="0" smtClean="0"/>
              <a:t>Failure to initiate EDP for breaching the debt criterion</a:t>
            </a:r>
          </a:p>
          <a:p>
            <a:pPr lvl="1" eaLnBrk="1" hangingPunct="1">
              <a:lnSpc>
                <a:spcPct val="90000"/>
              </a:lnSpc>
              <a:spcBef>
                <a:spcPts val="700"/>
              </a:spcBef>
            </a:pPr>
            <a:r>
              <a:rPr lang="en-GB" sz="2000" dirty="0" smtClean="0"/>
              <a:t>Politicisation: approval of sanctions is in hands of politicians (members of ECOFIN)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11D74E-68A0-40E8-AF90-D164665EA930}" type="slidenum">
              <a:rPr lang="cs-CZ" altLang="en-US"/>
              <a:pPr>
                <a:defRPr/>
              </a:pPr>
              <a:t>25</a:t>
            </a:fld>
            <a:endParaRPr lang="cs-CZ" altLang="en-US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en-GB" smtClean="0"/>
              <a:t>SGP – arguments of defenders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752975"/>
          </a:xfrm>
        </p:spPr>
        <p:txBody>
          <a:bodyPr/>
          <a:lstStyle/>
          <a:p>
            <a:pPr eaLnBrk="1" hangingPunct="1"/>
            <a:r>
              <a:rPr lang="en-GB" sz="2900" smtClean="0"/>
              <a:t>Criticism comes from undisciplined governments that are not courageous enough to adopt unpopular reforms in “good times”</a:t>
            </a:r>
          </a:p>
          <a:p>
            <a:pPr eaLnBrk="1" hangingPunct="1"/>
            <a:r>
              <a:rPr lang="en-GB" sz="2900" smtClean="0"/>
              <a:t>Dilution of SGP rules is counterproductive vis-à-vis deficit bias of European governments  </a:t>
            </a:r>
          </a:p>
          <a:p>
            <a:pPr eaLnBrk="1" hangingPunct="1"/>
            <a:r>
              <a:rPr lang="en-GB" sz="2900" smtClean="0"/>
              <a:t>Operational and transparent Pact requires simple and unambiguous rules</a:t>
            </a:r>
          </a:p>
          <a:p>
            <a:pPr eaLnBrk="1" hangingPunct="1"/>
            <a:r>
              <a:rPr lang="en-GB" sz="2900" smtClean="0"/>
              <a:t>Without sanctions SGP becomes toothless device for enforcing fiscal discipline</a:t>
            </a:r>
          </a:p>
        </p:txBody>
      </p:sp>
    </p:spTree>
    <p:extLst>
      <p:ext uri="{BB962C8B-B14F-4D97-AF65-F5344CB8AC3E}">
        <p14:creationId xmlns:p14="http://schemas.microsoft.com/office/powerpoint/2010/main" val="26564618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CCADAD-0C9E-4BFD-9683-DCEDC3551C58}" type="slidenum">
              <a:rPr lang="cs-CZ" altLang="en-US"/>
              <a:pPr>
                <a:defRPr/>
              </a:pPr>
              <a:t>26</a:t>
            </a:fld>
            <a:endParaRPr lang="cs-CZ" altLang="en-US" dirty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 smtClean="0"/>
              <a:t>SGP – credibility crisis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712"/>
            <a:ext cx="8229600" cy="52562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400" dirty="0" smtClean="0"/>
              <a:t>Germany and France 2002</a:t>
            </a:r>
            <a:r>
              <a:rPr lang="en-GB" sz="2400" dirty="0" smtClean="0">
                <a:cs typeface="Arial" charset="0"/>
              </a:rPr>
              <a:t>–20</a:t>
            </a:r>
            <a:r>
              <a:rPr lang="en-GB" sz="2400" dirty="0" smtClean="0"/>
              <a:t>04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EDP initiated with both countries (plus Portugal)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Portugal brought its deficit below the 3 % ceiling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In case of France and Germany Council revised Commission‘s recommendations and adopted conclusions declaring that sanctions against the two countries are in abeyance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Legal dispute: Commission took the Council to the </a:t>
            </a:r>
            <a:r>
              <a:rPr lang="en-GB" sz="2000" dirty="0" err="1" smtClean="0"/>
              <a:t>CoJ</a:t>
            </a:r>
            <a:r>
              <a:rPr lang="en-GB" sz="2000" dirty="0" smtClean="0"/>
              <a:t> for not respecting the Treaty, </a:t>
            </a:r>
            <a:r>
              <a:rPr lang="en-GB" sz="2000" dirty="0" err="1" smtClean="0"/>
              <a:t>CoJ</a:t>
            </a:r>
            <a:r>
              <a:rPr lang="en-GB" sz="2000" dirty="0" smtClean="0"/>
              <a:t> ruled that Council made a procedural error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 smtClean="0"/>
              <a:t>Legal dispute seriously undermined credibility of the Pact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ECB warned against serious dangers by suspending the Pact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/>
              <a:t>Smaller countries attacked the failure of lager members to respect the fiscal constraints </a:t>
            </a:r>
          </a:p>
          <a:p>
            <a:pPr eaLnBrk="1" hangingPunct="1">
              <a:lnSpc>
                <a:spcPct val="90000"/>
              </a:lnSpc>
            </a:pPr>
            <a:r>
              <a:rPr lang="en-GB" sz="2400" dirty="0" smtClean="0"/>
              <a:t>Sharp disputes lead to the reform of SGP rules in May 2005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8EAC69-D490-49FE-A61F-6683CD92B60C}" type="slidenum">
              <a:rPr lang="cs-CZ" altLang="en-US"/>
              <a:pPr>
                <a:defRPr/>
              </a:pPr>
              <a:t>27</a:t>
            </a:fld>
            <a:endParaRPr lang="cs-CZ" altLang="en-US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 smtClean="0"/>
              <a:t>SGP – March 2005</a:t>
            </a:r>
            <a:r>
              <a:rPr lang="cs-CZ" smtClean="0">
                <a:latin typeface="Arial" charset="0"/>
              </a:rPr>
              <a:t> </a:t>
            </a:r>
            <a:r>
              <a:rPr lang="en-GB" smtClean="0"/>
              <a:t>reform 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76313"/>
            <a:ext cx="8229600" cy="53292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500" dirty="0" smtClean="0"/>
              <a:t>Differentiation in MTOs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100" dirty="0" smtClean="0"/>
              <a:t>Eurozone and ERM-II members: deficit  -1% of GDP for low-debt and fast-growing countries, balanced budget for high-debt and slow-growing countries (cyclically adjusted deficit)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100" dirty="0" smtClean="0"/>
              <a:t>Others: safe limit of 3% should be respected </a:t>
            </a:r>
          </a:p>
          <a:p>
            <a:pPr eaLnBrk="1" hangingPunct="1">
              <a:lnSpc>
                <a:spcPct val="90000"/>
              </a:lnSpc>
            </a:pPr>
            <a:r>
              <a:rPr lang="en-GB" sz="2500" dirty="0" smtClean="0"/>
              <a:t>Speed in meeting MTO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100" dirty="0" smtClean="0"/>
              <a:t>Appeal to faster consolidation effort in “good times”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100" dirty="0" smtClean="0"/>
              <a:t>Possibility to take into account structural reforms without jeopardising 3% limit</a:t>
            </a:r>
          </a:p>
          <a:p>
            <a:pPr eaLnBrk="1" hangingPunct="1">
              <a:lnSpc>
                <a:spcPct val="90000"/>
              </a:lnSpc>
            </a:pPr>
            <a:r>
              <a:rPr lang="en-GB" sz="2500" dirty="0" smtClean="0"/>
              <a:t>EDP implementation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100" dirty="0" smtClean="0"/>
              <a:t>Confirmation of benchmark values of 3% and 60% of GDP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100" dirty="0" smtClean="0"/>
              <a:t>Enlarged list of exceptional circumstances (sluggish growth, contribution to EU policies and international solidarity, other relevant factors)</a:t>
            </a:r>
          </a:p>
          <a:p>
            <a:pPr eaLnBrk="1" hangingPunct="1">
              <a:lnSpc>
                <a:spcPct val="90000"/>
              </a:lnSpc>
            </a:pPr>
            <a:r>
              <a:rPr lang="en-GB" sz="2500" dirty="0" smtClean="0"/>
              <a:t>More time for adjustment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8EAC69-D490-49FE-A61F-6683CD92B60C}" type="slidenum">
              <a:rPr lang="cs-CZ" altLang="en-US"/>
              <a:pPr>
                <a:defRPr/>
              </a:pPr>
              <a:t>28</a:t>
            </a:fld>
            <a:endParaRPr lang="cs-CZ" altLang="en-US" dirty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 smtClean="0"/>
              <a:t>Six-pack  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36067"/>
            <a:ext cx="8229600" cy="53292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600" dirty="0" smtClean="0"/>
              <a:t>Six-pack is a package of six legal norms that were  adopted to reinforce the system of economic governance in EU and Eurozone</a:t>
            </a:r>
          </a:p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600" dirty="0" smtClean="0"/>
              <a:t>Entered into force in December 2011</a:t>
            </a:r>
          </a:p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600" dirty="0" smtClean="0"/>
              <a:t>Applies to all member states with some specific rules for euro-area members especially regarding financial sanctions</a:t>
            </a:r>
          </a:p>
          <a:p>
            <a:pPr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600" dirty="0" smtClean="0"/>
              <a:t>Content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200" dirty="0" smtClean="0"/>
              <a:t>Reinforced preventive and corrective arms of Stability and Growth Pact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200" dirty="0" smtClean="0"/>
              <a:t>New surveillance mechanism over macro-economic imbalances</a:t>
            </a:r>
          </a:p>
          <a:p>
            <a:pPr lvl="1" eaLnBrk="1" hangingPunct="1">
              <a:lnSpc>
                <a:spcPct val="90000"/>
              </a:lnSpc>
              <a:spcBef>
                <a:spcPts val="400"/>
              </a:spcBef>
            </a:pPr>
            <a:r>
              <a:rPr lang="en-GB" sz="2200" dirty="0" smtClean="0"/>
              <a:t>Directive on the requirements for the fiscal frameworks of the Member States (technical features of formulation and implementation of fiscal policy)</a:t>
            </a:r>
          </a:p>
        </p:txBody>
      </p:sp>
    </p:spTree>
    <p:extLst>
      <p:ext uri="{BB962C8B-B14F-4D97-AF65-F5344CB8AC3E}">
        <p14:creationId xmlns:p14="http://schemas.microsoft.com/office/powerpoint/2010/main" val="37028974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8EAC69-D490-49FE-A61F-6683CD92B60C}" type="slidenum">
              <a:rPr lang="cs-CZ" altLang="en-US"/>
              <a:pPr>
                <a:defRPr/>
              </a:pPr>
              <a:t>29</a:t>
            </a:fld>
            <a:endParaRPr lang="cs-CZ" altLang="en-US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 dirty="0" smtClean="0"/>
              <a:t>SGP – Six-pack reform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36712"/>
            <a:ext cx="8229600" cy="5329237"/>
          </a:xfrm>
        </p:spPr>
        <p:txBody>
          <a:bodyPr/>
          <a:lstStyle/>
          <a:p>
            <a:pPr marL="0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400" dirty="0" smtClean="0"/>
              <a:t>Preventive arm</a:t>
            </a:r>
          </a:p>
          <a:p>
            <a:pPr marL="648000" lvl="1" eaLnBrk="1" hangingPunct="1">
              <a:lnSpc>
                <a:spcPts val="1800"/>
              </a:lnSpc>
              <a:spcBef>
                <a:spcPts val="600"/>
              </a:spcBef>
            </a:pPr>
            <a:r>
              <a:rPr lang="en-GB" sz="2000" dirty="0" smtClean="0"/>
              <a:t>Prudential expenditure rule for countries that are missing their MTOs</a:t>
            </a:r>
          </a:p>
          <a:p>
            <a:pPr marL="648000" lvl="1" eaLnBrk="1" hangingPunct="1">
              <a:lnSpc>
                <a:spcPts val="1800"/>
              </a:lnSpc>
              <a:spcBef>
                <a:spcPts val="600"/>
              </a:spcBef>
            </a:pPr>
            <a:r>
              <a:rPr lang="en-GB" sz="2000" dirty="0" smtClean="0"/>
              <a:t>Expenditure growth should not exceed a reference rate linked to potential GDP growth </a:t>
            </a:r>
          </a:p>
          <a:p>
            <a:pPr marL="648000" lvl="1" eaLnBrk="1" hangingPunct="1">
              <a:lnSpc>
                <a:spcPts val="1800"/>
              </a:lnSpc>
              <a:spcBef>
                <a:spcPts val="600"/>
              </a:spcBef>
            </a:pPr>
            <a:r>
              <a:rPr lang="en-GB" sz="2000" dirty="0" smtClean="0"/>
              <a:t>Significant deviations from the prudential rule can be punished with </a:t>
            </a:r>
            <a:r>
              <a:rPr lang="cs-CZ" sz="2000" dirty="0" smtClean="0"/>
              <a:t>a </a:t>
            </a:r>
            <a:r>
              <a:rPr lang="en-GB" sz="2000" dirty="0" smtClean="0"/>
              <a:t>sanction of interest-bearing deposit of 0.2 % of GDP</a:t>
            </a:r>
          </a:p>
          <a:p>
            <a:pPr marL="0" indent="-361950" eaLnBrk="1" hangingPunct="1">
              <a:lnSpc>
                <a:spcPts val="1800"/>
              </a:lnSpc>
              <a:spcBef>
                <a:spcPts val="600"/>
              </a:spcBef>
            </a:pPr>
            <a:r>
              <a:rPr lang="en-GB" sz="2400" dirty="0" smtClean="0"/>
              <a:t>Corrective arm</a:t>
            </a:r>
          </a:p>
          <a:p>
            <a:pPr marL="648000" lvl="1" indent="-361950" eaLnBrk="1" hangingPunct="1">
              <a:lnSpc>
                <a:spcPts val="1800"/>
              </a:lnSpc>
              <a:spcBef>
                <a:spcPts val="600"/>
              </a:spcBef>
            </a:pPr>
            <a:r>
              <a:rPr lang="en-GB" sz="2000" dirty="0" smtClean="0"/>
              <a:t>Non-interest bearing deposit of 0.2 % of GDP at opening of the EDP  </a:t>
            </a:r>
          </a:p>
          <a:p>
            <a:pPr marL="648000" lvl="1" indent="-361950" eaLnBrk="1" hangingPunct="1">
              <a:lnSpc>
                <a:spcPts val="1800"/>
              </a:lnSpc>
              <a:spcBef>
                <a:spcPts val="600"/>
              </a:spcBef>
            </a:pPr>
            <a:r>
              <a:rPr lang="en-GB" sz="2000" dirty="0" smtClean="0"/>
              <a:t>Numerical benchmark for sufficiently diminishing debt-to-GDP ratio = distance with the 60 % reference value declines over 3 preceding years at an average rage of 1/20 the per year</a:t>
            </a:r>
          </a:p>
          <a:p>
            <a:pPr marL="648000" lvl="1" indent="-361950" eaLnBrk="1" hangingPunct="1">
              <a:lnSpc>
                <a:spcPts val="1800"/>
              </a:lnSpc>
              <a:spcBef>
                <a:spcPts val="600"/>
              </a:spcBef>
            </a:pPr>
            <a:r>
              <a:rPr lang="en-GB" sz="2000" dirty="0" smtClean="0"/>
              <a:t>Non-respect of the rule may result in opening the EDP (after assessment of all relevant factors)</a:t>
            </a:r>
          </a:p>
          <a:p>
            <a:pPr marL="320975" indent="-361950" eaLnBrk="1" hangingPunct="1">
              <a:lnSpc>
                <a:spcPts val="1800"/>
              </a:lnSpc>
              <a:spcBef>
                <a:spcPts val="600"/>
              </a:spcBef>
            </a:pPr>
            <a:r>
              <a:rPr lang="en-GB" sz="2400" dirty="0" smtClean="0"/>
              <a:t>Reverse qualified majority voting  </a:t>
            </a:r>
          </a:p>
          <a:p>
            <a:pPr marL="648000" lvl="1" indent="-361950" eaLnBrk="1" hangingPunct="1">
              <a:lnSpc>
                <a:spcPts val="1800"/>
              </a:lnSpc>
              <a:spcBef>
                <a:spcPts val="600"/>
              </a:spcBef>
            </a:pPr>
            <a:r>
              <a:rPr lang="en-GB" sz="2000" dirty="0" smtClean="0"/>
              <a:t>Commission‘s recommendation is adopted by the Council unless a qualified majority of MS vote against</a:t>
            </a:r>
            <a:endParaRPr lang="en-GB" sz="2100" dirty="0" smtClean="0"/>
          </a:p>
        </p:txBody>
      </p:sp>
    </p:spTree>
    <p:extLst>
      <p:ext uri="{BB962C8B-B14F-4D97-AF65-F5344CB8AC3E}">
        <p14:creationId xmlns:p14="http://schemas.microsoft.com/office/powerpoint/2010/main" val="2796387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80AB82-0AE8-4B6B-AC21-1754A5A186DA}" type="slidenum">
              <a:rPr lang="cs-CZ" altLang="en-US"/>
              <a:pPr>
                <a:defRPr/>
              </a:pPr>
              <a:t>3</a:t>
            </a:fld>
            <a:endParaRPr lang="cs-CZ" altLang="en-US" dirty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 smtClean="0"/>
              <a:t>Size of European budget</a:t>
            </a:r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8384581"/>
              </p:ext>
            </p:extLst>
          </p:nvPr>
        </p:nvGraphicFramePr>
        <p:xfrm>
          <a:off x="609600" y="990600"/>
          <a:ext cx="8058150" cy="454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Graf" r:id="rId5" imgW="7896256" imgH="4457700" progId="Excel.Chart.8">
                  <p:embed followColorScheme="full"/>
                </p:oleObj>
              </mc:Choice>
              <mc:Fallback>
                <p:oleObj name="Graf" r:id="rId5" imgW="7896256" imgH="4457700" progId="Excel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990600"/>
                        <a:ext cx="8058150" cy="454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4" name="Text Box 8"/>
          <p:cNvSpPr txBox="1">
            <a:spLocks noChangeArrowheads="1"/>
          </p:cNvSpPr>
          <p:nvPr/>
        </p:nvSpPr>
        <p:spPr bwMode="auto">
          <a:xfrm>
            <a:off x="468313" y="5734050"/>
            <a:ext cx="820814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GB" sz="1400" i="1" smtClean="0">
                <a:effectLst/>
              </a:rPr>
              <a:t>Source</a:t>
            </a:r>
            <a:r>
              <a:rPr lang="en-GB" sz="1400" smtClean="0">
                <a:effectLst/>
              </a:rPr>
              <a:t>: European Commission, Financial Report 2004 and Financial Framework 2007-2013 </a:t>
            </a:r>
            <a:endParaRPr lang="en-GB" sz="140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29060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8EAC69-D490-49FE-A61F-6683CD92B60C}" type="slidenum">
              <a:rPr lang="cs-CZ" altLang="en-US"/>
              <a:pPr>
                <a:defRPr/>
              </a:pPr>
              <a:t>30</a:t>
            </a:fld>
            <a:endParaRPr lang="cs-CZ" altLang="en-US" dirty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 dirty="0" smtClean="0"/>
              <a:t>Surveillance over macro-economic imbalances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0728"/>
            <a:ext cx="8229600" cy="5329237"/>
          </a:xfrm>
        </p:spPr>
        <p:txBody>
          <a:bodyPr/>
          <a:lstStyle/>
          <a:p>
            <a:pPr marL="0" eaLnBrk="1" hangingPunct="1">
              <a:lnSpc>
                <a:spcPct val="90000"/>
              </a:lnSpc>
              <a:spcBef>
                <a:spcPts val="1200"/>
              </a:spcBef>
            </a:pPr>
            <a:r>
              <a:rPr lang="en-GB" sz="2400" dirty="0" smtClean="0"/>
              <a:t>Preventive arm</a:t>
            </a:r>
          </a:p>
          <a:p>
            <a:pPr marL="648000" lvl="1" eaLnBrk="1" hangingPunct="1">
              <a:lnSpc>
                <a:spcPts val="1800"/>
              </a:lnSpc>
              <a:spcBef>
                <a:spcPts val="1200"/>
              </a:spcBef>
            </a:pPr>
            <a:r>
              <a:rPr lang="en-GB" sz="2000" dirty="0" smtClean="0"/>
              <a:t>Alert mechanism : a set of early warning indicators with thresholds arranged in the scoreboard whose aim is to detect MS with potential harmful imbalances</a:t>
            </a:r>
          </a:p>
          <a:p>
            <a:pPr marL="648000" lvl="1" eaLnBrk="1" hangingPunct="1">
              <a:lnSpc>
                <a:spcPts val="1800"/>
              </a:lnSpc>
              <a:spcBef>
                <a:spcPts val="1200"/>
              </a:spcBef>
            </a:pPr>
            <a:r>
              <a:rPr lang="en-GB" sz="2000" dirty="0" smtClean="0"/>
              <a:t>In-depth review: detailed analyses focused on MS economies in which alert mechanism detected potential harmful imbalances </a:t>
            </a:r>
          </a:p>
          <a:p>
            <a:pPr marL="648000" lvl="1" eaLnBrk="1" hangingPunct="1">
              <a:lnSpc>
                <a:spcPts val="1800"/>
              </a:lnSpc>
              <a:spcBef>
                <a:spcPts val="1200"/>
              </a:spcBef>
            </a:pPr>
            <a:r>
              <a:rPr lang="en-GB" sz="2000" dirty="0" smtClean="0"/>
              <a:t>Possible actions: 1. No problem, 2. Imbalances exist but are not severe, 3. Severe imbalances </a:t>
            </a:r>
            <a:r>
              <a:rPr lang="en-GB" sz="2000" dirty="0" smtClean="0">
                <a:sym typeface="Wingdings"/>
              </a:rPr>
              <a:t> MS is placed in Excessive Imbalance Procedure</a:t>
            </a:r>
            <a:endParaRPr lang="en-GB" sz="2000" dirty="0" smtClean="0"/>
          </a:p>
          <a:p>
            <a:pPr marL="0" indent="-361950" eaLnBrk="1" hangingPunct="1">
              <a:lnSpc>
                <a:spcPts val="1800"/>
              </a:lnSpc>
              <a:spcBef>
                <a:spcPts val="1200"/>
              </a:spcBef>
            </a:pPr>
            <a:r>
              <a:rPr lang="en-GB" sz="2400" dirty="0" smtClean="0"/>
              <a:t>Corrective arm</a:t>
            </a:r>
          </a:p>
          <a:p>
            <a:pPr marL="648000" lvl="1" indent="-361950" eaLnBrk="1" hangingPunct="1">
              <a:lnSpc>
                <a:spcPts val="1800"/>
              </a:lnSpc>
              <a:spcBef>
                <a:spcPts val="1200"/>
              </a:spcBef>
            </a:pPr>
            <a:r>
              <a:rPr lang="en-GB" sz="2000" dirty="0" smtClean="0"/>
              <a:t>MS prepares Corrective Action Plan (fine 0.1 % GDP if found insufficient)</a:t>
            </a:r>
          </a:p>
          <a:p>
            <a:pPr marL="648000" lvl="1" indent="-361950" eaLnBrk="1" hangingPunct="1">
              <a:lnSpc>
                <a:spcPts val="1800"/>
              </a:lnSpc>
              <a:spcBef>
                <a:spcPts val="1200"/>
              </a:spcBef>
            </a:pPr>
            <a:r>
              <a:rPr lang="en-GB" sz="2000" dirty="0" smtClean="0"/>
              <a:t>Surveillance of Plan‘s commitments (interest-bearing deposit 0.1 % GDP if found insufficient eventually converted into fine)</a:t>
            </a:r>
          </a:p>
          <a:p>
            <a:pPr marL="320975" indent="-361950" eaLnBrk="1" hangingPunct="1">
              <a:lnSpc>
                <a:spcPts val="1800"/>
              </a:lnSpc>
              <a:spcBef>
                <a:spcPts val="1200"/>
              </a:spcBef>
            </a:pPr>
            <a:r>
              <a:rPr lang="en-GB" sz="2400" dirty="0" smtClean="0"/>
              <a:t>Reverse qualified majority voting  </a:t>
            </a:r>
          </a:p>
        </p:txBody>
      </p:sp>
    </p:spTree>
    <p:extLst>
      <p:ext uri="{BB962C8B-B14F-4D97-AF65-F5344CB8AC3E}">
        <p14:creationId xmlns:p14="http://schemas.microsoft.com/office/powerpoint/2010/main" val="13092843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8EAC69-D490-49FE-A61F-6683CD92B60C}" type="slidenum">
              <a:rPr lang="cs-CZ" altLang="en-US"/>
              <a:pPr>
                <a:defRPr/>
              </a:pPr>
              <a:t>31</a:t>
            </a:fld>
            <a:endParaRPr lang="cs-CZ" altLang="en-US" dirty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630237"/>
          </a:xfrm>
        </p:spPr>
        <p:txBody>
          <a:bodyPr/>
          <a:lstStyle/>
          <a:p>
            <a:pPr eaLnBrk="1" hangingPunct="1"/>
            <a:r>
              <a:rPr lang="en-GB" dirty="0" smtClean="0"/>
              <a:t>Fiscal Compact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836712"/>
            <a:ext cx="8229600" cy="5544616"/>
          </a:xfrm>
        </p:spPr>
        <p:txBody>
          <a:bodyPr/>
          <a:lstStyle/>
          <a:p>
            <a:pPr marL="320975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400" dirty="0" smtClean="0"/>
              <a:t>Treaty on Stability, Coordination and Governance in the Economic and Monetary Union</a:t>
            </a:r>
          </a:p>
          <a:p>
            <a:pPr marL="648000"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 smtClean="0"/>
              <a:t>Mirroring EU rules at national level</a:t>
            </a:r>
          </a:p>
          <a:p>
            <a:pPr marL="648000" lvl="1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 smtClean="0"/>
              <a:t>Signed by all EU countries except for UK and CR</a:t>
            </a:r>
          </a:p>
          <a:p>
            <a:pPr marL="0" indent="-361950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400" dirty="0" smtClean="0"/>
              <a:t>Content</a:t>
            </a:r>
          </a:p>
          <a:p>
            <a:pPr marL="648000" lvl="1" indent="-361950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 smtClean="0"/>
              <a:t>Balanced Budget Rule: structural balance meets the country MTO, rapid convergence towards MTO, temporary deviations in line with SGP </a:t>
            </a:r>
          </a:p>
          <a:p>
            <a:pPr marL="648000" lvl="1" indent="-361950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 smtClean="0"/>
              <a:t>Benchmark for government debt reductions (as foreseen in the reinforced SGP)</a:t>
            </a:r>
          </a:p>
          <a:p>
            <a:pPr marL="648000" lvl="1" indent="-361950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 smtClean="0"/>
              <a:t>Public debt issuance plans reported ex ante</a:t>
            </a:r>
          </a:p>
          <a:p>
            <a:pPr marL="320975" indent="-361950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400" dirty="0" smtClean="0"/>
              <a:t>Enforcement</a:t>
            </a:r>
          </a:p>
          <a:p>
            <a:pPr marL="648000" lvl="1" indent="-361950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 smtClean="0"/>
              <a:t>If MS fails to transpose correctly, the matter will be brought to EU </a:t>
            </a:r>
            <a:r>
              <a:rPr lang="en-GB" sz="2000" dirty="0" err="1" smtClean="0"/>
              <a:t>CoJ</a:t>
            </a:r>
            <a:r>
              <a:rPr lang="en-GB" sz="2000" dirty="0" smtClean="0"/>
              <a:t> (possibility of sanction of up to 0.1 % of GDP)</a:t>
            </a:r>
          </a:p>
          <a:p>
            <a:pPr marL="648000" lvl="1" indent="-361950" eaLnBrk="1" hangingPunct="1">
              <a:lnSpc>
                <a:spcPct val="90000"/>
              </a:lnSpc>
              <a:spcBef>
                <a:spcPts val="600"/>
              </a:spcBef>
            </a:pPr>
            <a:r>
              <a:rPr lang="en-GB" sz="2000" dirty="0" smtClean="0"/>
              <a:t>Compliance with national rule monitored at the national level by independent institutions</a:t>
            </a:r>
          </a:p>
        </p:txBody>
      </p:sp>
    </p:spTree>
    <p:extLst>
      <p:ext uri="{BB962C8B-B14F-4D97-AF65-F5344CB8AC3E}">
        <p14:creationId xmlns:p14="http://schemas.microsoft.com/office/powerpoint/2010/main" val="807274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2D3727-BF27-45F1-AFBE-9CF15EFEB0C6}" type="slidenum">
              <a:rPr lang="cs-CZ" altLang="en-US"/>
              <a:pPr>
                <a:defRPr/>
              </a:pPr>
              <a:t>4</a:t>
            </a:fld>
            <a:endParaRPr lang="cs-CZ" altLang="en-US" dirty="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58800"/>
          </a:xfrm>
        </p:spPr>
        <p:txBody>
          <a:bodyPr/>
          <a:lstStyle/>
          <a:p>
            <a:pPr eaLnBrk="1" hangingPunct="1"/>
            <a:r>
              <a:rPr lang="en-GB" smtClean="0"/>
              <a:t>Contributions from member states (in 2002)</a:t>
            </a:r>
          </a:p>
        </p:txBody>
      </p:sp>
      <p:graphicFrame>
        <p:nvGraphicFramePr>
          <p:cNvPr id="2050" name="Object 5"/>
          <p:cNvGraphicFramePr>
            <a:graphicFrameLocks noChangeAspect="1"/>
          </p:cNvGraphicFramePr>
          <p:nvPr/>
        </p:nvGraphicFramePr>
        <p:xfrm>
          <a:off x="368300" y="625475"/>
          <a:ext cx="8229600" cy="532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" name="Graf" r:id="rId4" imgW="5686349" imgH="4533990" progId="Excel.Chart.8">
                  <p:embed followColorScheme="full"/>
                </p:oleObj>
              </mc:Choice>
              <mc:Fallback>
                <p:oleObj name="Graf" r:id="rId4" imgW="5686349" imgH="4533990" progId="Excel.Chart.8">
                  <p:embed followColorScheme="full"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" y="625475"/>
                        <a:ext cx="8229600" cy="532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3" name="Text Box 6"/>
          <p:cNvSpPr txBox="1">
            <a:spLocks noChangeArrowheads="1"/>
          </p:cNvSpPr>
          <p:nvPr/>
        </p:nvSpPr>
        <p:spPr bwMode="auto">
          <a:xfrm>
            <a:off x="468313" y="5799138"/>
            <a:ext cx="82073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 dirty="0">
                <a:effectLst/>
              </a:rPr>
              <a:t>EC: Financial Report 2004; Wallace et al.: Policy-Making in the EU (2005)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575A1D-DAE3-4541-9E94-60915425BBBD}" type="slidenum">
              <a:rPr lang="cs-CZ" altLang="en-US"/>
              <a:pPr>
                <a:defRPr/>
              </a:pPr>
              <a:t>5</a:t>
            </a:fld>
            <a:endParaRPr lang="cs-CZ" altLang="en-US" dirty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en-GB" dirty="0" smtClean="0"/>
              <a:t>History – first reforms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09079"/>
            <a:ext cx="8229600" cy="5437758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200" dirty="0" smtClean="0"/>
              <a:t>Initial transition period 1958–1970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800" dirty="0" smtClean="0"/>
              <a:t>Financing obtained directly from member states (complex system of national quotas)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800" dirty="0" smtClean="0"/>
              <a:t>Individual contributions adjusted according to the importance of policies for each member states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800" dirty="0" smtClean="0"/>
              <a:t>Negligible amounts covering administrative functioning of European institutions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800" dirty="0" smtClean="0"/>
              <a:t>Since 1965 sky-rocketing increase in CAP expenditures (approx. 80% of budgetary outlays)</a:t>
            </a:r>
          </a:p>
          <a:p>
            <a:pPr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2200" dirty="0" smtClean="0"/>
              <a:t>Reforms 1970, 1975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800" dirty="0" smtClean="0"/>
              <a:t>System of own resources adopted (allocated to the Community automatically) – initially strong opposition by France  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800" dirty="0" smtClean="0"/>
              <a:t>Institutional framework established for budgetary cycle (timetable for individual phases in preparing budget, competences of European institutions)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800" dirty="0" smtClean="0"/>
              <a:t>Competences of European Parliament strengthened (power to adopt or reject the whole budget and propose amendments over so called non-compulsory expenditures)</a:t>
            </a:r>
          </a:p>
          <a:p>
            <a:pPr lvl="1" eaLnBrk="1" hangingPunct="1">
              <a:lnSpc>
                <a:spcPct val="90000"/>
              </a:lnSpc>
              <a:spcBef>
                <a:spcPts val="300"/>
              </a:spcBef>
            </a:pPr>
            <a:r>
              <a:rPr lang="en-GB" sz="1800" dirty="0" smtClean="0"/>
              <a:t>European Court of Auditors founded </a:t>
            </a:r>
            <a:r>
              <a:rPr lang="cs-CZ" sz="1800" dirty="0" smtClean="0"/>
              <a:t>(1977)</a:t>
            </a:r>
            <a:endParaRPr lang="en-GB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15B494-526A-4321-8E5A-5F6669C976AF}" type="slidenum">
              <a:rPr lang="cs-CZ" altLang="en-US"/>
              <a:pPr>
                <a:defRPr/>
              </a:pPr>
              <a:t>6</a:t>
            </a:fld>
            <a:endParaRPr lang="cs-CZ" alt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en-GB" smtClean="0"/>
              <a:t>Sources of budget 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712"/>
            <a:ext cx="8229600" cy="54292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200" dirty="0" smtClean="0"/>
              <a:t>Traditional own resources (TOR)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Revenue from tariffs on industrial products (common external tariff)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Agricultural levies on imports from third countries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Initially sufficient to cover expenditures, then constantly declining share (due to lower tariffs in GATT/WTO, growing EU membership, agreements with EFTA); currently approx. 12% (2011)</a:t>
            </a:r>
          </a:p>
          <a:p>
            <a:pPr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200" dirty="0" smtClean="0"/>
              <a:t>Share in VAT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Source established in 1979 (erosion of traditional resources and need to provide financing for Structural Funds)  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Declining importance from peak of 65% to 11% (2011)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Complexities due to different VAT tax rates and tax bases </a:t>
            </a:r>
          </a:p>
          <a:p>
            <a:pPr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200" dirty="0" smtClean="0"/>
              <a:t>Contributions linked to GNP (since 1995 to GNI)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Source established in 1988 (enhancing principle of ability to contribute)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Maximum percentage of GNP</a:t>
            </a:r>
            <a:r>
              <a:rPr lang="cs-CZ" sz="1800" dirty="0" smtClean="0"/>
              <a:t>/</a:t>
            </a:r>
            <a:r>
              <a:rPr lang="en-GB" sz="1800" dirty="0" smtClean="0"/>
              <a:t>GNI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Balancing item (activated if other sources prove inadequate)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Ceiling 1.27 % for 2000-06, 1.05 % for 2007-13 (76 % in 2011)</a:t>
            </a:r>
          </a:p>
          <a:p>
            <a:pPr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2200" dirty="0" smtClean="0"/>
              <a:t>Others</a:t>
            </a:r>
          </a:p>
          <a:p>
            <a:pPr lvl="1" eaLnBrk="1" hangingPunct="1">
              <a:lnSpc>
                <a:spcPct val="90000"/>
              </a:lnSpc>
              <a:spcBef>
                <a:spcPts val="200"/>
              </a:spcBef>
            </a:pPr>
            <a:r>
              <a:rPr lang="en-GB" sz="1800" dirty="0" smtClean="0"/>
              <a:t>Surpluses</a:t>
            </a:r>
            <a:r>
              <a:rPr lang="en-GB" sz="1800" dirty="0" smtClean="0">
                <a:ea typeface="+mn-ea"/>
                <a:cs typeface="+mn-cs"/>
              </a:rPr>
              <a:t> from previous years, fines, personal taxes of staff of European institutions, etc.</a:t>
            </a:r>
            <a:endParaRPr lang="en-GB" sz="1800" dirty="0"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C4A355-EFA9-4F2B-99D0-A71EC8B2B17C}" type="slidenum">
              <a:rPr lang="cs-CZ" altLang="en-US"/>
              <a:pPr>
                <a:defRPr/>
              </a:pPr>
              <a:t>7</a:t>
            </a:fld>
            <a:endParaRPr lang="cs-CZ" alt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647700"/>
          </a:xfrm>
        </p:spPr>
        <p:txBody>
          <a:bodyPr/>
          <a:lstStyle/>
          <a:p>
            <a:pPr eaLnBrk="1" hangingPunct="1"/>
            <a:r>
              <a:rPr lang="en-GB" dirty="0" smtClean="0"/>
              <a:t>History – conflicts in 1970s and 1980s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403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200" dirty="0" smtClean="0"/>
              <a:t>Complaints from UK about being second-largest net contributor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Little inflow from European budget: small share in agriculture meant small CAP expenditure; extra money lacking for new titles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High outflow to European budget: large imports from third countries but tariff revenue being Community’s own source; highly industrialised country meant larger VAT contributions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Summit in Fontainebleau (June 1984) agreed so-called British rebate: return of approx. 2/3 of net UK contributions (in exchange for increase in ceiling on VAT from 1% to 1.4%)</a:t>
            </a:r>
          </a:p>
          <a:p>
            <a:pPr eaLnBrk="1" hangingPunct="1">
              <a:lnSpc>
                <a:spcPct val="90000"/>
              </a:lnSpc>
            </a:pPr>
            <a:r>
              <a:rPr lang="en-GB" sz="2200" dirty="0" smtClean="0"/>
              <a:t>Controversies between Council and EP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Struggle of EP to strengthen budgetary competences (vacuum in Treaties) 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1980, 1985 EP rejected budget proposal (on grounds of excessive growth in agricultural spending)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1800" dirty="0" smtClean="0"/>
              <a:t>1982, 1986 Council sued EP at ECJ for breaching competences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525558-9515-4016-B8FA-3D7222948DCA}" type="slidenum">
              <a:rPr lang="cs-CZ" altLang="en-US"/>
              <a:pPr>
                <a:defRPr/>
              </a:pPr>
              <a:t>8</a:t>
            </a:fld>
            <a:endParaRPr lang="cs-CZ" alt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en-GB" smtClean="0"/>
              <a:t>History – multi-annual financial frameworks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052736"/>
            <a:ext cx="8229600" cy="5255989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Financial perspective sets out priorities and multi-annual financial framework fixes maximum amount and composition of EU expenditure over given period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Benefits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Greater certainty and stability (priorities are know</a:t>
            </a:r>
            <a:r>
              <a:rPr lang="cs-CZ" sz="2000" dirty="0" smtClean="0"/>
              <a:t>n</a:t>
            </a:r>
            <a:r>
              <a:rPr lang="en-GB" sz="2000" dirty="0" smtClean="0"/>
              <a:t> from the outset)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Ensuring adequate financing for projects extending over several years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Annual budgetary procedure determines the exact level and breakdown of expenditures 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Financial perspective negotiated as package of reforms, more room for manoeuvre in finding compromises (</a:t>
            </a:r>
            <a:r>
              <a:rPr lang="en-GB" sz="2000" i="1" dirty="0" smtClean="0"/>
              <a:t>grand bargains</a:t>
            </a:r>
            <a:r>
              <a:rPr lang="en-GB" sz="20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Chronology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Delors 1: 1988 </a:t>
            </a:r>
            <a:r>
              <a:rPr lang="en-GB" sz="2000" dirty="0" smtClean="0">
                <a:cs typeface="Arial" charset="0"/>
              </a:rPr>
              <a:t>– 1</a:t>
            </a:r>
            <a:r>
              <a:rPr lang="en-GB" sz="2000" dirty="0" smtClean="0"/>
              <a:t>992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Delors 2: 1993 </a:t>
            </a:r>
            <a:r>
              <a:rPr lang="en-GB" sz="2000" dirty="0" smtClean="0">
                <a:cs typeface="Arial" charset="0"/>
              </a:rPr>
              <a:t>– </a:t>
            </a:r>
            <a:r>
              <a:rPr lang="en-GB" sz="2000" dirty="0" smtClean="0"/>
              <a:t>1999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Berlin Agreement (Agenda 2000): 2000 </a:t>
            </a:r>
            <a:r>
              <a:rPr lang="en-GB" sz="2000" dirty="0" smtClean="0">
                <a:cs typeface="Arial" charset="0"/>
              </a:rPr>
              <a:t>– </a:t>
            </a:r>
            <a:r>
              <a:rPr lang="en-GB" sz="2000" dirty="0" smtClean="0"/>
              <a:t>2006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New financial perspective: 2007 </a:t>
            </a:r>
            <a:r>
              <a:rPr lang="en-GB" sz="2000" dirty="0" smtClean="0">
                <a:cs typeface="Arial" charset="0"/>
              </a:rPr>
              <a:t>– </a:t>
            </a:r>
            <a:r>
              <a:rPr lang="en-GB" sz="2000" dirty="0" smtClean="0"/>
              <a:t>2113</a:t>
            </a:r>
          </a:p>
          <a:p>
            <a:pPr lvl="1" eaLnBrk="1" hangingPunct="1">
              <a:lnSpc>
                <a:spcPct val="80000"/>
              </a:lnSpc>
            </a:pPr>
            <a:endParaRPr lang="en-GB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1483D5-31A9-4CDF-88D0-0D5245485763}" type="slidenum">
              <a:rPr lang="cs-CZ" altLang="en-US"/>
              <a:pPr>
                <a:defRPr/>
              </a:pPr>
              <a:t>9</a:t>
            </a:fld>
            <a:endParaRPr lang="cs-CZ" alt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eaLnBrk="1" hangingPunct="1"/>
            <a:r>
              <a:rPr lang="en-GB" dirty="0" smtClean="0"/>
              <a:t>Delors</a:t>
            </a:r>
            <a:r>
              <a:rPr lang="cs-CZ" dirty="0" smtClean="0"/>
              <a:t> </a:t>
            </a:r>
            <a:r>
              <a:rPr lang="en-GB" dirty="0" smtClean="0"/>
              <a:t>1 and Delors</a:t>
            </a:r>
            <a:r>
              <a:rPr lang="cs-CZ" dirty="0" smtClean="0"/>
              <a:t> </a:t>
            </a:r>
            <a:r>
              <a:rPr lang="en-GB" dirty="0" smtClean="0"/>
              <a:t>2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30300"/>
            <a:ext cx="8229600" cy="51784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Delors</a:t>
            </a:r>
            <a:r>
              <a:rPr lang="cs-CZ" sz="2400" dirty="0" smtClean="0"/>
              <a:t> </a:t>
            </a:r>
            <a:r>
              <a:rPr lang="en-GB" sz="2400" dirty="0" smtClean="0"/>
              <a:t>1: 1988–1992 (bill for Single Market)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Changing power balance after entry of poorer countries (1981 and 1986)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Idea of close relationship between deepening of internal market (SEA) and deepening of economic and social cohesion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Measures</a:t>
            </a:r>
          </a:p>
          <a:p>
            <a:pPr lvl="3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600" dirty="0" smtClean="0"/>
              <a:t>Expansion of Structural Funds and capping of CAP expenditure</a:t>
            </a:r>
          </a:p>
          <a:p>
            <a:pPr lvl="3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600" dirty="0" smtClean="0"/>
              <a:t>Fourth own source established – link to GNI (1.4 %)</a:t>
            </a:r>
          </a:p>
          <a:p>
            <a:pPr lvl="3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600" dirty="0" smtClean="0"/>
              <a:t>Preservation of British rebate</a:t>
            </a:r>
          </a:p>
          <a:p>
            <a:pPr eaLnBrk="1" hangingPunct="1">
              <a:lnSpc>
                <a:spcPct val="80000"/>
              </a:lnSpc>
            </a:pPr>
            <a:r>
              <a:rPr lang="en-GB" sz="2400" dirty="0" smtClean="0"/>
              <a:t>Delors</a:t>
            </a:r>
            <a:r>
              <a:rPr lang="cs-CZ" sz="2400" dirty="0" smtClean="0"/>
              <a:t> </a:t>
            </a:r>
            <a:r>
              <a:rPr lang="en-GB" sz="2400" dirty="0" smtClean="0"/>
              <a:t>2: 1993–1999 (bill for Maastricht)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Extension of financial perspective from 5 to 7 years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Approval of link between EMU and social cohesion </a:t>
            </a:r>
          </a:p>
          <a:p>
            <a:pPr lvl="1" eaLnBrk="1" hangingPunct="1">
              <a:lnSpc>
                <a:spcPct val="80000"/>
              </a:lnSpc>
            </a:pPr>
            <a:r>
              <a:rPr lang="en-GB" sz="2000" dirty="0" smtClean="0"/>
              <a:t>Measures</a:t>
            </a:r>
          </a:p>
          <a:p>
            <a:pPr lvl="3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600" dirty="0" smtClean="0"/>
              <a:t>Higher expenditure limit at 1.27% of GNI</a:t>
            </a:r>
          </a:p>
          <a:p>
            <a:pPr lvl="3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600" dirty="0" smtClean="0"/>
              <a:t>Suppressed VAT own source (more emphasis on ability to contribute)</a:t>
            </a:r>
          </a:p>
          <a:p>
            <a:pPr lvl="3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600" dirty="0" smtClean="0"/>
              <a:t>Cohesion Fund established and increase on spending on Structural Funds</a:t>
            </a:r>
          </a:p>
          <a:p>
            <a:pPr lvl="3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1600" dirty="0" smtClean="0"/>
              <a:t>Preservation of British rebate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240&quot;&gt;&lt;object type=&quot;3&quot; unique_id=&quot;10241&quot;&gt;&lt;property id=&quot;20148&quot; value=&quot;5&quot;/&gt;&lt;property id=&quot;20300&quot; value=&quot;Slide 1 - &amp;quot;Harmonization of Fiscal Policies&amp;quot;&quot;/&gt;&lt;property id=&quot;20307&quot; value=&quot;256&quot;/&gt;&lt;/object&gt;&lt;object type=&quot;3&quot; unique_id=&quot;10242&quot;&gt;&lt;property id=&quot;20148&quot; value=&quot;5&quot;/&gt;&lt;property id=&quot;20300&quot; value=&quot;Slide 2 - &amp;quot;Unique features of EU budget &amp;amp;#x09;&amp;amp;#x09;&amp;quot;&quot;/&gt;&lt;property id=&quot;20307&quot; value=&quot;309&quot;/&gt;&lt;/object&gt;&lt;object type=&quot;3&quot; unique_id=&quot;10243&quot;&gt;&lt;property id=&quot;20148&quot; value=&quot;5&quot;/&gt;&lt;property id=&quot;20300&quot; value=&quot;Slide 3 - &amp;quot;Size of European budget&amp;quot;&quot;/&gt;&lt;property id=&quot;20307&quot; value=&quot;310&quot;/&gt;&lt;/object&gt;&lt;object type=&quot;3&quot; unique_id=&quot;10244&quot;&gt;&lt;property id=&quot;20148&quot; value=&quot;5&quot;/&gt;&lt;property id=&quot;20300&quot; value=&quot;Slide 4 - &amp;quot;Contributions from member states (in 2002)&amp;quot;&quot;/&gt;&lt;property id=&quot;20307&quot; value=&quot;271&quot;/&gt;&lt;/object&gt;&lt;object type=&quot;3&quot; unique_id=&quot;10245&quot;&gt;&lt;property id=&quot;20148&quot; value=&quot;5&quot;/&gt;&lt;property id=&quot;20300&quot; value=&quot;Slide 5 - &amp;quot;History – first reforms&amp;quot;&quot;/&gt;&lt;property id=&quot;20307&quot; value=&quot;293&quot;/&gt;&lt;/object&gt;&lt;object type=&quot;3&quot; unique_id=&quot;10246&quot;&gt;&lt;property id=&quot;20148&quot; value=&quot;5&quot;/&gt;&lt;property id=&quot;20300&quot; value=&quot;Slide 6 - &amp;quot;Sources of budget &amp;quot;&quot;/&gt;&lt;property id=&quot;20307&quot; value=&quot;289&quot;/&gt;&lt;/object&gt;&lt;object type=&quot;3&quot; unique_id=&quot;10247&quot;&gt;&lt;property id=&quot;20148&quot; value=&quot;5&quot;/&gt;&lt;property id=&quot;20300&quot; value=&quot;Slide 7 - &amp;quot;History – conflicts in 1970s and 1980s&amp;quot;&quot;/&gt;&lt;property id=&quot;20307&quot; value=&quot;292&quot;/&gt;&lt;/object&gt;&lt;object type=&quot;3&quot; unique_id=&quot;10248&quot;&gt;&lt;property id=&quot;20148&quot; value=&quot;5&quot;/&gt;&lt;property id=&quot;20300&quot; value=&quot;Slide 8 - &amp;quot;History – multi-annual financial frameworks&amp;quot;&quot;/&gt;&lt;property id=&quot;20307&quot; value=&quot;257&quot;/&gt;&lt;/object&gt;&lt;object type=&quot;3&quot; unique_id=&quot;10249&quot;&gt;&lt;property id=&quot;20148&quot; value=&quot;5&quot;/&gt;&lt;property id=&quot;20300&quot; value=&quot;Slide 9 - &amp;quot;Delors 1 and Delors 2&amp;quot;&quot;/&gt;&lt;property id=&quot;20307&quot; value=&quot;294&quot;/&gt;&lt;/object&gt;&lt;object type=&quot;3&quot; unique_id=&quot;10250&quot;&gt;&lt;property id=&quot;20148&quot; value=&quot;5&quot;/&gt;&lt;property id=&quot;20300&quot; value=&quot;Slide 10 - &amp;quot;Berlin agreement (Agenda 2000)&amp;quot;&quot;/&gt;&lt;property id=&quot;20307&quot; value=&quot;258&quot;/&gt;&lt;/object&gt;&lt;object type=&quot;3&quot; unique_id=&quot;10251&quot;&gt;&lt;property id=&quot;20148&quot; value=&quot;5&quot;/&gt;&lt;property id=&quot;20300&quot; value=&quot;Slide 11 - &amp;quot;Financial framework 2007–2013&amp;quot;&quot;/&gt;&lt;property id=&quot;20307&quot; value=&quot;260&quot;/&gt;&lt;/object&gt;&lt;object type=&quot;3&quot; unique_id=&quot;10252&quot;&gt;&lt;property id=&quot;20148&quot; value=&quot;5&quot;/&gt;&lt;property id=&quot;20300&quot; value=&quot;Slide 12 - &amp;quot;Tax harmonisation &amp;quot;&quot;/&gt;&lt;property id=&quot;20307&quot; value=&quot;262&quot;/&gt;&lt;/object&gt;&lt;object type=&quot;3&quot; unique_id=&quot;10253&quot;&gt;&lt;property id=&quot;20148&quot; value=&quot;5&quot;/&gt;&lt;property id=&quot;20300&quot; value=&quot;Slide 13 - &amp;quot;Classification of taxes&amp;quot;&quot;/&gt;&lt;property id=&quot;20307&quot; value=&quot;295&quot;/&gt;&lt;/object&gt;&lt;object type=&quot;3&quot; unique_id=&quot;10254&quot;&gt;&lt;property id=&quot;20148&quot; value=&quot;5&quot;/&gt;&lt;property id=&quot;20300&quot; value=&quot;Slide 14 - &amp;quot;Origin versus destination principle&amp;quot;&quot;/&gt;&lt;property id=&quot;20307&quot; value=&quot;263&quot;/&gt;&lt;/object&gt;&lt;object type=&quot;3&quot; unique_id=&quot;10255&quot;&gt;&lt;property id=&quot;20148&quot; value=&quot;5&quot;/&gt;&lt;property id=&quot;20300&quot; value=&quot;Slide 15 - &amp;quot;Value added tax&amp;quot;&quot;/&gt;&lt;property id=&quot;20307&quot; value=&quot;264&quot;/&gt;&lt;/object&gt;&lt;object type=&quot;3&quot; unique_id=&quot;10256&quot;&gt;&lt;property id=&quot;20148&quot; value=&quot;5&quot;/&gt;&lt;property id=&quot;20300&quot; value=&quot;Slide 16 - &amp;quot;Consumption tax&amp;quot;&quot;/&gt;&lt;property id=&quot;20307&quot; value=&quot;265&quot;/&gt;&lt;/object&gt;&lt;object type=&quot;3&quot; unique_id=&quot;10257&quot;&gt;&lt;property id=&quot;20148&quot; value=&quot;5&quot;/&gt;&lt;property id=&quot;20300&quot; value=&quot;Slide 17 - &amp;quot;Corporate tax&amp;quot;&quot;/&gt;&lt;property id=&quot;20307&quot; value=&quot;266&quot;/&gt;&lt;/object&gt;&lt;object type=&quot;3&quot; unique_id=&quot;10258&quot;&gt;&lt;property id=&quot;20148&quot; value=&quot;5&quot;/&gt;&lt;property id=&quot;20300&quot; value=&quot;Slide 18 - &amp;quot;Personal income tax&amp;quot;&quot;/&gt;&lt;property id=&quot;20307&quot; value=&quot;290&quot;/&gt;&lt;/object&gt;&lt;object type=&quot;3&quot; unique_id=&quot;10259&quot;&gt;&lt;property id=&quot;20148&quot; value=&quot;5&quot;/&gt;&lt;property id=&quot;20300&quot; value=&quot;Slide 19 - &amp;quot;SGP – basic facts&amp;quot;&quot;/&gt;&lt;property id=&quot;20307&quot; value=&quot;298&quot;/&gt;&lt;/object&gt;&lt;object type=&quot;3&quot; unique_id=&quot;10260&quot;&gt;&lt;property id=&quot;20148&quot; value=&quot;5&quot;/&gt;&lt;property id=&quot;20300&quot; value=&quot;Slide 20 - &amp;quot;SGP – economic justification&amp;quot;&quot;/&gt;&lt;property id=&quot;20307&quot; value=&quot;296&quot;/&gt;&lt;/object&gt;&lt;object type=&quot;3&quot; unique_id=&quot;10261&quot;&gt;&lt;property id=&quot;20148&quot; value=&quot;5&quot;/&gt;&lt;property id=&quot;20300&quot; value=&quot;Slide 21 - &amp;quot;SGP – preventive arm (initial version)&amp;quot;&quot;/&gt;&lt;property id=&quot;20307&quot; value=&quot;308&quot;/&gt;&lt;/object&gt;&lt;object type=&quot;3&quot; unique_id=&quot;10262&quot;&gt;&lt;property id=&quot;20148&quot; value=&quot;5&quot;/&gt;&lt;property id=&quot;20300&quot; value=&quot;Slide 22 - &amp;quot;Structural and cyclical deficit&amp;quot;&quot;/&gt;&lt;property id=&quot;20307&quot; value=&quot;313&quot;/&gt;&lt;/object&gt;&lt;object type=&quot;3&quot; unique_id=&quot;10263&quot;&gt;&lt;property id=&quot;20148&quot; value=&quot;5&quot;/&gt;&lt;property id=&quot;20300&quot; value=&quot;Slide 23 - &amp;quot;SGP – corrective arm (initial version)&amp;quot;&quot;/&gt;&lt;property id=&quot;20307&quot; value=&quot;312&quot;/&gt;&lt;/object&gt;&lt;object type=&quot;3&quot; unique_id=&quot;10264&quot;&gt;&lt;property id=&quot;20148&quot; value=&quot;5&quot;/&gt;&lt;property id=&quot;20300&quot; value=&quot;Slide 24 - &amp;quot;SGP – arguments of critics&amp;quot;&quot;/&gt;&lt;property id=&quot;20307&quot; value=&quot;302&quot;/&gt;&lt;/object&gt;&lt;object type=&quot;3&quot; unique_id=&quot;10265&quot;&gt;&lt;property id=&quot;20148&quot; value=&quot;5&quot;/&gt;&lt;property id=&quot;20300&quot; value=&quot;Slide 25 - &amp;quot;SGP – arguments of defenders&amp;quot;&quot;/&gt;&lt;property id=&quot;20307&quot; value=&quot;314&quot;/&gt;&lt;/object&gt;&lt;object type=&quot;3&quot; unique_id=&quot;10266&quot;&gt;&lt;property id=&quot;20148&quot; value=&quot;5&quot;/&gt;&lt;property id=&quot;20300&quot; value=&quot;Slide 26 - &amp;quot;SGP – credibility crisis&amp;quot;&quot;/&gt;&lt;property id=&quot;20307&quot; value=&quot;301&quot;/&gt;&lt;/object&gt;&lt;object type=&quot;3&quot; unique_id=&quot;10267&quot;&gt;&lt;property id=&quot;20148&quot; value=&quot;5&quot;/&gt;&lt;property id=&quot;20300&quot; value=&quot;Slide 27 - &amp;quot;SGP – March 2005 reform &amp;quot;&quot;/&gt;&lt;property id=&quot;20307&quot; value=&quot;304&quot;/&gt;&lt;/object&gt;&lt;object type=&quot;3&quot; unique_id=&quot;10268&quot;&gt;&lt;property id=&quot;20148&quot; value=&quot;5&quot;/&gt;&lt;property id=&quot;20300&quot; value=&quot;Slide 28 - &amp;quot;Six-pack  &amp;quot;&quot;/&gt;&lt;property id=&quot;20307&quot; value=&quot;311&quot;/&gt;&lt;/object&gt;&lt;object type=&quot;3&quot; unique_id=&quot;10269&quot;&gt;&lt;property id=&quot;20148&quot; value=&quot;5&quot;/&gt;&lt;property id=&quot;20300&quot; value=&quot;Slide 29 - &amp;quot;SGP – Six-pack reform&amp;quot;&quot;/&gt;&lt;property id=&quot;20307&quot; value=&quot;315&quot;/&gt;&lt;/object&gt;&lt;object type=&quot;3&quot; unique_id=&quot;10270&quot;&gt;&lt;property id=&quot;20148&quot; value=&quot;5&quot;/&gt;&lt;property id=&quot;20300&quot; value=&quot;Slide 30 - &amp;quot;Surveillance over macro-economic imbalances&amp;quot;&quot;/&gt;&lt;property id=&quot;20307&quot; value=&quot;316&quot;/&gt;&lt;/object&gt;&lt;object type=&quot;3&quot; unique_id=&quot;10271&quot;&gt;&lt;property id=&quot;20148&quot; value=&quot;5&quot;/&gt;&lt;property id=&quot;20300&quot; value=&quot;Slide 31 - &amp;quot;Fiscal Compact&amp;quot;&quot;/&gt;&lt;property id=&quot;20307&quot; value=&quot;317&quot;/&gt;&lt;/object&gt;&lt;/object&gt;&lt;object type=&quot;8&quot; unique_id=&quot;10304&quot;&gt;&lt;/object&gt;&lt;/object&gt;&lt;/database&gt;"/>
  <p:tag name="MMPROD_NEXTUNIQUEID" val="10011"/>
  <p:tag name="SECTOMILLISECCONVERTED" val="1"/>
</p:tagLst>
</file>

<file path=ppt/theme/theme1.xml><?xml version="1.0" encoding="utf-8"?>
<a:theme xmlns:a="http://schemas.openxmlformats.org/drawingml/2006/main" name="Hrany">
  <a:themeElements>
    <a:clrScheme name="Hrany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Hrany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Hrany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any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any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any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0</TotalTime>
  <Words>4126</Words>
  <Application>Microsoft Office PowerPoint</Application>
  <PresentationFormat>Předvádění na obrazovce (4:3)</PresentationFormat>
  <Paragraphs>442</Paragraphs>
  <Slides>31</Slides>
  <Notes>31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3" baseType="lpstr">
      <vt:lpstr>Hrany</vt:lpstr>
      <vt:lpstr>Graf</vt:lpstr>
      <vt:lpstr>Harmonization of Fiscal Policies</vt:lpstr>
      <vt:lpstr>Unique features of EU budget   </vt:lpstr>
      <vt:lpstr>Size of European budget</vt:lpstr>
      <vt:lpstr>Contributions from member states (in 2002)</vt:lpstr>
      <vt:lpstr>History – first reforms</vt:lpstr>
      <vt:lpstr>Sources of budget </vt:lpstr>
      <vt:lpstr>History – conflicts in 1970s and 1980s</vt:lpstr>
      <vt:lpstr>History – multi-annual financial frameworks</vt:lpstr>
      <vt:lpstr>Delors 1 and Delors 2</vt:lpstr>
      <vt:lpstr>Berlin agreement (Agenda 2000)</vt:lpstr>
      <vt:lpstr>Financial framework 2007–2013</vt:lpstr>
      <vt:lpstr>Tax harmonisation </vt:lpstr>
      <vt:lpstr>Classification of taxes</vt:lpstr>
      <vt:lpstr>Origin versus destination principle</vt:lpstr>
      <vt:lpstr>Value added tax</vt:lpstr>
      <vt:lpstr>Consumption tax</vt:lpstr>
      <vt:lpstr>Corporate tax</vt:lpstr>
      <vt:lpstr>Personal income tax</vt:lpstr>
      <vt:lpstr>SGP – basic facts</vt:lpstr>
      <vt:lpstr>SGP – economic justification</vt:lpstr>
      <vt:lpstr>SGP – preventive arm (initial version)</vt:lpstr>
      <vt:lpstr>Structural and cyclical deficit</vt:lpstr>
      <vt:lpstr>SGP – corrective arm (initial version)</vt:lpstr>
      <vt:lpstr>SGP – arguments of critics</vt:lpstr>
      <vt:lpstr>SGP – arguments of defenders</vt:lpstr>
      <vt:lpstr>SGP – credibility crisis</vt:lpstr>
      <vt:lpstr>SGP – March 2005 reform </vt:lpstr>
      <vt:lpstr>Six-pack  </vt:lpstr>
      <vt:lpstr>SGP – Six-pack reform</vt:lpstr>
      <vt:lpstr>Surveillance over macro-economic imbalances</vt:lpstr>
      <vt:lpstr>Fiscal Compact</vt:lpstr>
    </vt:vector>
  </TitlesOfParts>
  <Company>Bašteckého 2556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Harmonization of Fiscal Policies</dc:title>
  <dc:creator>Oldřich Dědek</dc:creator>
  <cp:lastModifiedBy>vaio</cp:lastModifiedBy>
  <cp:revision>196</cp:revision>
  <dcterms:created xsi:type="dcterms:W3CDTF">2005-10-08T06:13:51Z</dcterms:created>
  <dcterms:modified xsi:type="dcterms:W3CDTF">2015-02-28T08:46:10Z</dcterms:modified>
</cp:coreProperties>
</file>