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0"/>
  </p:notesMasterIdLst>
  <p:handoutMasterIdLst>
    <p:handoutMasterId r:id="rId21"/>
  </p:handoutMasterIdLst>
  <p:sldIdLst>
    <p:sldId id="256" r:id="rId2"/>
    <p:sldId id="295" r:id="rId3"/>
    <p:sldId id="292" r:id="rId4"/>
    <p:sldId id="293" r:id="rId5"/>
    <p:sldId id="314" r:id="rId6"/>
    <p:sldId id="316" r:id="rId7"/>
    <p:sldId id="315" r:id="rId8"/>
    <p:sldId id="329" r:id="rId9"/>
    <p:sldId id="318" r:id="rId10"/>
    <p:sldId id="319" r:id="rId11"/>
    <p:sldId id="303" r:id="rId12"/>
    <p:sldId id="324" r:id="rId13"/>
    <p:sldId id="309" r:id="rId14"/>
    <p:sldId id="328" r:id="rId15"/>
    <p:sldId id="310" r:id="rId16"/>
    <p:sldId id="325" r:id="rId17"/>
    <p:sldId id="327" r:id="rId18"/>
    <p:sldId id="299" r:id="rId19"/>
  </p:sldIdLst>
  <p:sldSz cx="9144000" cy="6858000" type="screen4x3"/>
  <p:notesSz cx="6873875" cy="9713913"/>
  <p:custDataLst>
    <p:tags r:id="rId22"/>
  </p:custDataLst>
  <p:defaultTextStyle>
    <a:defPPr>
      <a:defRPr lang="cs-CZ"/>
    </a:defPPr>
    <a:lvl1pPr algn="ctr"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ctr"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ctr"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ctr"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ctr"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0066"/>
    <a:srgbClr val="FF6600"/>
    <a:srgbClr val="00FFFF"/>
    <a:srgbClr val="3399FF"/>
    <a:srgbClr val="008080"/>
    <a:srgbClr val="CCECFF"/>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9371" autoAdjust="0"/>
  </p:normalViewPr>
  <p:slideViewPr>
    <p:cSldViewPr snapToGrid="0">
      <p:cViewPr varScale="1">
        <p:scale>
          <a:sx n="100" d="100"/>
          <a:sy n="100" d="100"/>
        </p:scale>
        <p:origin x="-186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0" d="100"/>
          <a:sy n="80" d="100"/>
        </p:scale>
        <p:origin x="-3894" y="-102"/>
      </p:cViewPr>
      <p:guideLst>
        <p:guide orient="horz" pos="3060"/>
        <p:guide pos="216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t" anchorCtr="0" compatLnSpc="1">
            <a:prstTxWarp prst="textNoShape">
              <a:avLst/>
            </a:prstTxWarp>
          </a:bodyPr>
          <a:lstStyle>
            <a:lvl1pPr algn="l" defTabSz="947738">
              <a:defRPr sz="1200">
                <a:effectLst/>
              </a:defRPr>
            </a:lvl1pPr>
          </a:lstStyle>
          <a:p>
            <a:endParaRPr lang="cs-CZ" altLang="cs-CZ"/>
          </a:p>
        </p:txBody>
      </p:sp>
      <p:sp>
        <p:nvSpPr>
          <p:cNvPr id="6147" name="Rectangle 3"/>
          <p:cNvSpPr>
            <a:spLocks noGrp="1" noChangeArrowheads="1"/>
          </p:cNvSpPr>
          <p:nvPr>
            <p:ph type="dt" sz="quarter" idx="1"/>
          </p:nvPr>
        </p:nvSpPr>
        <p:spPr bwMode="auto">
          <a:xfrm>
            <a:off x="3894138" y="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t" anchorCtr="0" compatLnSpc="1">
            <a:prstTxWarp prst="textNoShape">
              <a:avLst/>
            </a:prstTxWarp>
          </a:bodyPr>
          <a:lstStyle>
            <a:lvl1pPr algn="r" defTabSz="947738">
              <a:defRPr sz="1200">
                <a:effectLst/>
              </a:defRPr>
            </a:lvl1pPr>
          </a:lstStyle>
          <a:p>
            <a:endParaRPr lang="cs-CZ" altLang="cs-CZ"/>
          </a:p>
        </p:txBody>
      </p:sp>
      <p:sp>
        <p:nvSpPr>
          <p:cNvPr id="6148" name="Rectangle 4"/>
          <p:cNvSpPr>
            <a:spLocks noGrp="1" noChangeArrowheads="1"/>
          </p:cNvSpPr>
          <p:nvPr>
            <p:ph type="ftr" sz="quarter" idx="2"/>
          </p:nvPr>
        </p:nvSpPr>
        <p:spPr bwMode="auto">
          <a:xfrm>
            <a:off x="0" y="922655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b" anchorCtr="0" compatLnSpc="1">
            <a:prstTxWarp prst="textNoShape">
              <a:avLst/>
            </a:prstTxWarp>
          </a:bodyPr>
          <a:lstStyle>
            <a:lvl1pPr algn="l" defTabSz="947738">
              <a:defRPr sz="1200">
                <a:effectLst/>
              </a:defRPr>
            </a:lvl1pPr>
          </a:lstStyle>
          <a:p>
            <a:endParaRPr lang="cs-CZ" altLang="cs-CZ"/>
          </a:p>
        </p:txBody>
      </p:sp>
      <p:sp>
        <p:nvSpPr>
          <p:cNvPr id="6149" name="Rectangle 5"/>
          <p:cNvSpPr>
            <a:spLocks noGrp="1" noChangeArrowheads="1"/>
          </p:cNvSpPr>
          <p:nvPr>
            <p:ph type="sldNum" sz="quarter" idx="3"/>
          </p:nvPr>
        </p:nvSpPr>
        <p:spPr bwMode="auto">
          <a:xfrm>
            <a:off x="3894138" y="922655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b" anchorCtr="0" compatLnSpc="1">
            <a:prstTxWarp prst="textNoShape">
              <a:avLst/>
            </a:prstTxWarp>
          </a:bodyPr>
          <a:lstStyle>
            <a:lvl1pPr algn="r" defTabSz="947738">
              <a:defRPr sz="1200">
                <a:effectLst/>
              </a:defRPr>
            </a:lvl1pPr>
          </a:lstStyle>
          <a:p>
            <a:fld id="{1ED50DC7-0D13-4550-9EB6-961DA549FF4E}" type="slidenum">
              <a:rPr lang="cs-CZ" altLang="cs-CZ"/>
              <a:pPr/>
              <a:t>‹#›</a:t>
            </a:fld>
            <a:endParaRPr lang="cs-CZ" altLang="cs-CZ"/>
          </a:p>
        </p:txBody>
      </p:sp>
    </p:spTree>
    <p:extLst>
      <p:ext uri="{BB962C8B-B14F-4D97-AF65-F5344CB8AC3E}">
        <p14:creationId xmlns:p14="http://schemas.microsoft.com/office/powerpoint/2010/main" val="1413848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t" anchorCtr="0" compatLnSpc="1">
            <a:prstTxWarp prst="textNoShape">
              <a:avLst/>
            </a:prstTxWarp>
          </a:bodyPr>
          <a:lstStyle>
            <a:lvl1pPr algn="l" defTabSz="947738">
              <a:defRPr sz="1200">
                <a:effectLst/>
              </a:defRPr>
            </a:lvl1pPr>
          </a:lstStyle>
          <a:p>
            <a:endParaRPr lang="cs-CZ" altLang="cs-CZ"/>
          </a:p>
        </p:txBody>
      </p:sp>
      <p:sp>
        <p:nvSpPr>
          <p:cNvPr id="8195" name="Rectangle 3"/>
          <p:cNvSpPr>
            <a:spLocks noGrp="1" noChangeArrowheads="1"/>
          </p:cNvSpPr>
          <p:nvPr>
            <p:ph type="dt" idx="1"/>
          </p:nvPr>
        </p:nvSpPr>
        <p:spPr bwMode="auto">
          <a:xfrm>
            <a:off x="3894138" y="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t" anchorCtr="0" compatLnSpc="1">
            <a:prstTxWarp prst="textNoShape">
              <a:avLst/>
            </a:prstTxWarp>
          </a:bodyPr>
          <a:lstStyle>
            <a:lvl1pPr algn="r" defTabSz="947738">
              <a:defRPr sz="1200">
                <a:effectLst/>
              </a:defRPr>
            </a:lvl1pPr>
          </a:lstStyle>
          <a:p>
            <a:endParaRPr lang="cs-CZ" altLang="cs-CZ"/>
          </a:p>
        </p:txBody>
      </p:sp>
      <p:sp>
        <p:nvSpPr>
          <p:cNvPr id="8196" name="Rectangle 4"/>
          <p:cNvSpPr>
            <a:spLocks noGrp="1" noRot="1" noChangeAspect="1" noChangeArrowheads="1" noTextEdit="1"/>
          </p:cNvSpPr>
          <p:nvPr>
            <p:ph type="sldImg" idx="2"/>
          </p:nvPr>
        </p:nvSpPr>
        <p:spPr bwMode="auto">
          <a:xfrm>
            <a:off x="1008063" y="728663"/>
            <a:ext cx="4857750" cy="364331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7388" y="4614863"/>
            <a:ext cx="5499100" cy="437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8198" name="Rectangle 6"/>
          <p:cNvSpPr>
            <a:spLocks noGrp="1" noChangeArrowheads="1"/>
          </p:cNvSpPr>
          <p:nvPr>
            <p:ph type="ftr" sz="quarter" idx="4"/>
          </p:nvPr>
        </p:nvSpPr>
        <p:spPr bwMode="auto">
          <a:xfrm>
            <a:off x="0" y="922655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b" anchorCtr="0" compatLnSpc="1">
            <a:prstTxWarp prst="textNoShape">
              <a:avLst/>
            </a:prstTxWarp>
          </a:bodyPr>
          <a:lstStyle>
            <a:lvl1pPr algn="l" defTabSz="947738">
              <a:defRPr sz="1200">
                <a:effectLst/>
              </a:defRPr>
            </a:lvl1pPr>
          </a:lstStyle>
          <a:p>
            <a:endParaRPr lang="cs-CZ" altLang="cs-CZ"/>
          </a:p>
        </p:txBody>
      </p:sp>
      <p:sp>
        <p:nvSpPr>
          <p:cNvPr id="8199" name="Rectangle 7"/>
          <p:cNvSpPr>
            <a:spLocks noGrp="1" noChangeArrowheads="1"/>
          </p:cNvSpPr>
          <p:nvPr>
            <p:ph type="sldNum" sz="quarter" idx="5"/>
          </p:nvPr>
        </p:nvSpPr>
        <p:spPr bwMode="auto">
          <a:xfrm>
            <a:off x="3894138" y="9226550"/>
            <a:ext cx="297815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787" tIns="47393" rIns="94787" bIns="47393" numCol="1" anchor="b" anchorCtr="0" compatLnSpc="1">
            <a:prstTxWarp prst="textNoShape">
              <a:avLst/>
            </a:prstTxWarp>
          </a:bodyPr>
          <a:lstStyle>
            <a:lvl1pPr algn="r" defTabSz="947738">
              <a:defRPr sz="1200">
                <a:effectLst/>
              </a:defRPr>
            </a:lvl1pPr>
          </a:lstStyle>
          <a:p>
            <a:fld id="{7FE01A09-E339-4F6F-89BF-EEC7CFB1FF41}" type="slidenum">
              <a:rPr lang="cs-CZ" altLang="cs-CZ"/>
              <a:pPr/>
              <a:t>‹#›</a:t>
            </a:fld>
            <a:endParaRPr lang="cs-CZ" altLang="cs-CZ"/>
          </a:p>
        </p:txBody>
      </p:sp>
    </p:spTree>
    <p:extLst>
      <p:ext uri="{BB962C8B-B14F-4D97-AF65-F5344CB8AC3E}">
        <p14:creationId xmlns:p14="http://schemas.microsoft.com/office/powerpoint/2010/main" val="39829378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18EBBD-7C54-4A11-B9D4-0356AF997134}" type="slidenum">
              <a:rPr lang="cs-CZ" altLang="cs-CZ"/>
              <a:pPr/>
              <a:t>1</a:t>
            </a:fld>
            <a:endParaRPr lang="cs-CZ" altLang="cs-CZ"/>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cs-CZ" alt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F8DE0C-1607-41CE-8889-3C9B0C948CFE}" type="slidenum">
              <a:rPr lang="cs-CZ" altLang="cs-CZ"/>
              <a:pPr/>
              <a:t>10</a:t>
            </a:fld>
            <a:endParaRPr lang="cs-CZ" altLang="cs-CZ"/>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endParaRPr lang="cs-CZ" altLang="cs-CZ"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099FE9-51B4-4A7D-AE30-7E5C786387ED}" type="slidenum">
              <a:rPr lang="cs-CZ" altLang="cs-CZ"/>
              <a:pPr/>
              <a:t>11</a:t>
            </a:fld>
            <a:endParaRPr lang="cs-CZ" altLang="cs-CZ"/>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cs-CZ" alt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3EE37D-42AD-4802-9E0C-B38FE997C25F}" type="slidenum">
              <a:rPr lang="cs-CZ" altLang="cs-CZ"/>
              <a:pPr/>
              <a:t>12</a:t>
            </a:fld>
            <a:endParaRPr lang="cs-CZ" altLang="cs-CZ"/>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pPr>
              <a:lnSpc>
                <a:spcPct val="80000"/>
              </a:lnSpc>
            </a:pPr>
            <a:endParaRPr lang="cs-CZ" altLang="cs-CZ"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3EE37D-42AD-4802-9E0C-B38FE997C25F}" type="slidenum">
              <a:rPr lang="cs-CZ" altLang="cs-CZ"/>
              <a:pPr/>
              <a:t>13</a:t>
            </a:fld>
            <a:endParaRPr lang="cs-CZ" altLang="cs-CZ"/>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pPr>
              <a:lnSpc>
                <a:spcPct val="80000"/>
              </a:lnSpc>
            </a:pPr>
            <a:endParaRPr lang="cs-CZ" altLang="cs-CZ"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EB0C66-B8FA-4181-8F51-A5416208E5CE}" type="slidenum">
              <a:rPr lang="cs-CZ" altLang="cs-CZ"/>
              <a:pPr/>
              <a:t>14</a:t>
            </a:fld>
            <a:endParaRPr lang="cs-CZ" altLang="cs-CZ"/>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pPr marL="228600" indent="-228600"/>
            <a:r>
              <a:rPr lang="en-GB" altLang="cs-CZ" u="sng" noProof="0" dirty="0" smtClean="0">
                <a:effectLst/>
              </a:rPr>
              <a:t>Crisis situations</a:t>
            </a:r>
          </a:p>
          <a:p>
            <a:pPr marL="228600" indent="-228600">
              <a:buFont typeface="Arial" panose="020B0604020202020204" pitchFamily="34" charset="0"/>
              <a:buChar char="•"/>
            </a:pPr>
            <a:r>
              <a:rPr lang="en-GB" altLang="cs-CZ" u="none" noProof="0" dirty="0" smtClean="0">
                <a:effectLst/>
              </a:rPr>
              <a:t>Faced extraordinary flows of immigrants Italy equipped Tunisian immigrants with documents allowing them to travel in the EU and France stopped them at its border</a:t>
            </a:r>
          </a:p>
          <a:p>
            <a:pPr marL="228600" indent="-228600">
              <a:buFont typeface="Arial" panose="020B0604020202020204" pitchFamily="34" charset="0"/>
              <a:buChar char="•"/>
            </a:pPr>
            <a:r>
              <a:rPr lang="en-GB" altLang="cs-CZ" u="none" noProof="0" dirty="0" smtClean="0">
                <a:effectLst/>
              </a:rPr>
              <a:t>Denmark </a:t>
            </a:r>
            <a:r>
              <a:rPr lang="en-GB" altLang="cs-CZ" u="none" noProof="0" smtClean="0">
                <a:effectLst/>
              </a:rPr>
              <a:t>reinstated guards </a:t>
            </a:r>
            <a:r>
              <a:rPr lang="en-GB" altLang="cs-CZ" u="none" noProof="0" dirty="0" smtClean="0">
                <a:effectLst/>
              </a:rPr>
              <a:t>and spot checks along its frontier </a:t>
            </a:r>
            <a:endParaRPr lang="en-GB" altLang="cs-CZ" u="none" noProof="0" dirty="0">
              <a:effectLs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F5CA0E-2FF2-4C82-AB1D-9BE66F0F27E5}" type="slidenum">
              <a:rPr lang="cs-CZ" altLang="cs-CZ"/>
              <a:pPr/>
              <a:t>15</a:t>
            </a:fld>
            <a:endParaRPr lang="cs-CZ" altLang="cs-CZ"/>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cs-CZ" altLang="cs-CZ"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F5CA0E-2FF2-4C82-AB1D-9BE66F0F27E5}" type="slidenum">
              <a:rPr lang="cs-CZ" altLang="cs-CZ"/>
              <a:pPr/>
              <a:t>16</a:t>
            </a:fld>
            <a:endParaRPr lang="cs-CZ" altLang="cs-CZ"/>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cs-CZ" altLang="cs-CZ"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7C9B2-D592-449D-BA0C-9307B119A876}" type="slidenum">
              <a:rPr lang="cs-CZ" altLang="cs-CZ"/>
              <a:pPr/>
              <a:t>17</a:t>
            </a:fld>
            <a:endParaRPr lang="cs-CZ" altLang="cs-CZ"/>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cs-CZ" altLang="cs-CZ"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E1BB9-49AB-4378-AE92-F8C108190E36}" type="slidenum">
              <a:rPr lang="cs-CZ" altLang="cs-CZ"/>
              <a:pPr/>
              <a:t>18</a:t>
            </a:fld>
            <a:endParaRPr lang="cs-CZ" altLang="cs-CZ"/>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marL="228600" indent="-228600"/>
            <a:endParaRPr lang="cs-CZ" alt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DA954B-5AFB-41EC-A0BF-F3E0C10F7F49}" type="slidenum">
              <a:rPr lang="cs-CZ" altLang="cs-CZ"/>
              <a:pPr/>
              <a:t>2</a:t>
            </a:fld>
            <a:endParaRPr lang="cs-CZ" altLang="cs-CZ"/>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cs-CZ"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510856-2B0D-455A-9EA5-F3EF9810BC08}" type="slidenum">
              <a:rPr lang="cs-CZ" altLang="cs-CZ"/>
              <a:pPr/>
              <a:t>3</a:t>
            </a:fld>
            <a:endParaRPr lang="cs-CZ" altLang="cs-CZ"/>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pPr marL="228600" indent="-228600"/>
            <a:r>
              <a:rPr lang="en-GB" altLang="cs-CZ" u="sng" noProof="0" dirty="0" smtClean="0"/>
              <a:t>Note</a:t>
            </a:r>
          </a:p>
          <a:p>
            <a:pPr marL="228600" indent="-228600">
              <a:buFontTx/>
              <a:buChar char="•"/>
            </a:pPr>
            <a:r>
              <a:rPr lang="en-GB" altLang="cs-CZ" noProof="0" dirty="0" smtClean="0"/>
              <a:t>MPL is additional quantity of output produced by additional unit of labour</a:t>
            </a:r>
          </a:p>
          <a:p>
            <a:pPr marL="228600" indent="-228600">
              <a:buFontTx/>
              <a:buChar char="•"/>
            </a:pPr>
            <a:r>
              <a:rPr lang="en-GB" altLang="cs-CZ" noProof="0" dirty="0" smtClean="0"/>
              <a:t>MPL is declining function of the quantity of labour employed</a:t>
            </a:r>
          </a:p>
          <a:p>
            <a:pPr marL="228600" indent="-228600">
              <a:buFontTx/>
              <a:buChar char="•"/>
            </a:pPr>
            <a:r>
              <a:rPr lang="en-GB" altLang="cs-CZ" noProof="0" dirty="0" smtClean="0"/>
              <a:t>Market clearing condition: wage </a:t>
            </a:r>
            <a:r>
              <a:rPr lang="cs-CZ" altLang="cs-CZ" noProof="0" dirty="0" smtClean="0"/>
              <a:t>=</a:t>
            </a:r>
            <a:r>
              <a:rPr lang="en-GB" altLang="cs-CZ" noProof="0" dirty="0" smtClean="0"/>
              <a:t> marginal product of labour</a:t>
            </a:r>
            <a:endParaRPr lang="en-GB" altLang="cs-CZ"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278AA5-06D7-4051-A6BD-D5DE05CC3216}" type="slidenum">
              <a:rPr lang="cs-CZ" altLang="cs-CZ"/>
              <a:pPr/>
              <a:t>4</a:t>
            </a:fld>
            <a:endParaRPr lang="cs-CZ" altLang="cs-CZ"/>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pPr marL="228600" indent="-228600"/>
            <a:r>
              <a:rPr lang="en-GB" altLang="cs-CZ" u="sng" dirty="0"/>
              <a:t>Neo-classical mechanism for </a:t>
            </a:r>
            <a:r>
              <a:rPr lang="en-GB" altLang="cs-CZ" u="sng" dirty="0" smtClean="0"/>
              <a:t>unemployment</a:t>
            </a:r>
            <a:endParaRPr lang="en-GB" altLang="cs-CZ" u="sng" dirty="0"/>
          </a:p>
          <a:p>
            <a:pPr marL="228600" indent="-228600">
              <a:buFontTx/>
              <a:buChar char="•"/>
            </a:pPr>
            <a:r>
              <a:rPr lang="en-GB" altLang="cs-CZ" dirty="0"/>
              <a:t>Immigration to receiving country leads to an increase in unemployment that puts downwards pressure on wages, lower wages induce more hiring by firms </a:t>
            </a:r>
          </a:p>
          <a:p>
            <a:pPr marL="228600" indent="-228600">
              <a:buFontTx/>
              <a:buChar char="•"/>
            </a:pPr>
            <a:r>
              <a:rPr lang="en-GB" altLang="cs-CZ" dirty="0"/>
              <a:t>Opposite adjustment mechanism in country originating migration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502F3D-E304-4B07-B3F4-AD1DAFB89A6F}" type="slidenum">
              <a:rPr lang="cs-CZ" altLang="cs-CZ"/>
              <a:pPr/>
              <a:t>5</a:t>
            </a:fld>
            <a:endParaRPr lang="cs-CZ" altLang="cs-CZ"/>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pPr>
              <a:lnSpc>
                <a:spcPct val="80000"/>
              </a:lnSpc>
            </a:pPr>
            <a:r>
              <a:rPr lang="en-GB" altLang="cs-CZ" u="sng" noProof="0" dirty="0" smtClean="0">
                <a:sym typeface="Wingdings" pitchFamily="2" charset="2"/>
              </a:rPr>
              <a:t>Historical examples of social dumping</a:t>
            </a:r>
          </a:p>
          <a:p>
            <a:pPr marL="177800" indent="-177800">
              <a:lnSpc>
                <a:spcPct val="80000"/>
              </a:lnSpc>
              <a:buFont typeface="Wingdings" panose="05000000000000000000" pitchFamily="2" charset="2"/>
              <a:buChar char="§"/>
            </a:pPr>
            <a:r>
              <a:rPr lang="en-GB" altLang="cs-CZ" noProof="0" dirty="0" smtClean="0">
                <a:sym typeface="Wingdings" pitchFamily="2" charset="2"/>
              </a:rPr>
              <a:t>Worries of French workers about lax social policy in Italy</a:t>
            </a:r>
          </a:p>
          <a:p>
            <a:pPr marL="177800" indent="-177800">
              <a:lnSpc>
                <a:spcPct val="80000"/>
              </a:lnSpc>
              <a:buFont typeface="Wingdings" panose="05000000000000000000" pitchFamily="2" charset="2"/>
              <a:buChar char="§"/>
            </a:pPr>
            <a:r>
              <a:rPr lang="en-GB" altLang="cs-CZ" noProof="0" dirty="0" smtClean="0">
                <a:sym typeface="Wingdings" pitchFamily="2" charset="2"/>
              </a:rPr>
              <a:t>Current worries of old MS about cheap labour in new MS (fear of the </a:t>
            </a:r>
            <a:r>
              <a:rPr lang="cs-CZ" altLang="cs-CZ" noProof="0" dirty="0" smtClean="0">
                <a:sym typeface="Wingdings" pitchFamily="2" charset="2"/>
              </a:rPr>
              <a:t>„</a:t>
            </a:r>
            <a:r>
              <a:rPr lang="en-GB" altLang="cs-CZ" noProof="0" dirty="0" smtClean="0">
                <a:sym typeface="Wingdings" pitchFamily="2" charset="2"/>
              </a:rPr>
              <a:t>Polish plumber</a:t>
            </a:r>
            <a:r>
              <a:rPr lang="cs-CZ" altLang="cs-CZ" noProof="0" dirty="0" smtClean="0">
                <a:sym typeface="Wingdings" pitchFamily="2" charset="2"/>
              </a:rPr>
              <a:t>“</a:t>
            </a:r>
            <a:r>
              <a:rPr lang="en-GB" altLang="cs-CZ" noProof="0" dirty="0" smtClean="0">
                <a:sym typeface="Wingdings" pitchFamily="2" charset="2"/>
              </a:rPr>
              <a:t>)</a:t>
            </a:r>
            <a:r>
              <a:rPr lang="en-GB" altLang="cs-CZ" sz="2000" noProof="0" dirty="0" smtClean="0">
                <a:sym typeface="Wingdings" pitchFamily="2" charset="2"/>
              </a:rPr>
              <a:t> </a:t>
            </a:r>
          </a:p>
          <a:p>
            <a:pPr marL="228600" indent="-228600"/>
            <a:endParaRPr lang="en-GB" altLang="cs-CZ"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F93D3-C3D0-49B8-AC15-79E74CE97030}" type="slidenum">
              <a:rPr lang="cs-CZ" altLang="cs-CZ"/>
              <a:pPr/>
              <a:t>6</a:t>
            </a:fld>
            <a:endParaRPr lang="cs-CZ" altLang="cs-CZ"/>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pPr marL="228600" indent="-228600"/>
            <a:endParaRPr lang="en-GB" alt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412B4F-F01C-4AD7-AE78-E14E84AC51E4}" type="slidenum">
              <a:rPr lang="cs-CZ" altLang="cs-CZ"/>
              <a:pPr/>
              <a:t>7</a:t>
            </a:fld>
            <a:endParaRPr lang="cs-CZ" altLang="cs-CZ"/>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pPr marL="228600" indent="-228600"/>
            <a:endParaRPr lang="en-GB" altLang="cs-CZ"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7C9B2-D592-449D-BA0C-9307B119A876}" type="slidenum">
              <a:rPr lang="cs-CZ" altLang="cs-CZ"/>
              <a:pPr/>
              <a:t>8</a:t>
            </a:fld>
            <a:endParaRPr lang="cs-CZ" altLang="cs-CZ"/>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cs-CZ" alt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1834D0-B2A6-4F5B-B6C3-331406995D4B}" type="slidenum">
              <a:rPr lang="cs-CZ" altLang="cs-CZ"/>
              <a:pPr/>
              <a:t>9</a:t>
            </a:fld>
            <a:endParaRPr lang="cs-CZ" altLang="cs-CZ"/>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pPr marL="228600" indent="-228600"/>
            <a:endParaRPr lang="cs-CZ" altLang="cs-CZ" u="sng"/>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1524000"/>
            <a:ext cx="7623175" cy="1752600"/>
          </a:xfrm>
        </p:spPr>
        <p:txBody>
          <a:bodyPr/>
          <a:lstStyle>
            <a:lvl1pPr>
              <a:defRPr sz="4000"/>
            </a:lvl1pPr>
          </a:lstStyle>
          <a:p>
            <a:pPr lvl="0"/>
            <a:r>
              <a:rPr lang="cs-CZ" altLang="en-US" noProof="0" dirty="0" smtClean="0"/>
              <a:t>Klepnutím lze upravit styl předlohy nadpisů.</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cs-CZ" altLang="en-US" noProof="0" dirty="0" smtClean="0"/>
              <a:t>Klepnutím lze upravit styl předlohy podnadpisů.</a:t>
            </a:r>
          </a:p>
        </p:txBody>
      </p:sp>
      <p:sp>
        <p:nvSpPr>
          <p:cNvPr id="5124" name="Rectangle 4"/>
          <p:cNvSpPr>
            <a:spLocks noGrp="1" noChangeArrowheads="1"/>
          </p:cNvSpPr>
          <p:nvPr>
            <p:ph type="dt" sz="half" idx="2"/>
          </p:nvPr>
        </p:nvSpPr>
        <p:spPr/>
        <p:txBody>
          <a:bodyPr/>
          <a:lstStyle>
            <a:lvl1pPr>
              <a:defRPr/>
            </a:lvl1pPr>
          </a:lstStyle>
          <a:p>
            <a:endParaRPr lang="cs-CZ" altLang="en-US"/>
          </a:p>
        </p:txBody>
      </p:sp>
      <p:sp>
        <p:nvSpPr>
          <p:cNvPr id="5125" name="Rectangle 5"/>
          <p:cNvSpPr>
            <a:spLocks noGrp="1" noChangeArrowheads="1"/>
          </p:cNvSpPr>
          <p:nvPr>
            <p:ph type="ftr" sz="quarter" idx="3"/>
          </p:nvPr>
        </p:nvSpPr>
        <p:spPr>
          <a:xfrm>
            <a:off x="3124200" y="6243638"/>
            <a:ext cx="2895600" cy="457200"/>
          </a:xfrm>
        </p:spPr>
        <p:txBody>
          <a:bodyPr/>
          <a:lstStyle>
            <a:lvl1pPr>
              <a:defRPr/>
            </a:lvl1pPr>
          </a:lstStyle>
          <a:p>
            <a:endParaRPr lang="cs-CZ" altLang="en-US"/>
          </a:p>
        </p:txBody>
      </p:sp>
      <p:sp>
        <p:nvSpPr>
          <p:cNvPr id="5126" name="Rectangle 6"/>
          <p:cNvSpPr>
            <a:spLocks noGrp="1" noChangeArrowheads="1"/>
          </p:cNvSpPr>
          <p:nvPr>
            <p:ph type="sldNum" sz="quarter" idx="4"/>
          </p:nvPr>
        </p:nvSpPr>
        <p:spPr/>
        <p:txBody>
          <a:bodyPr/>
          <a:lstStyle>
            <a:lvl1pPr>
              <a:defRPr/>
            </a:lvl1pPr>
          </a:lstStyle>
          <a:p>
            <a:fld id="{D5F00428-558C-4B80-8B71-ABD3372F4BAC}" type="slidenum">
              <a:rPr lang="cs-CZ" altLang="en-US"/>
              <a:pPr/>
              <a:t>‹#›</a:t>
            </a:fld>
            <a:endParaRPr lang="cs-CZ" altLang="en-US"/>
          </a:p>
        </p:txBody>
      </p:sp>
      <p:sp>
        <p:nvSpPr>
          <p:cNvPr id="5127"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rgbClr val="FF66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128" name="Line 8"/>
          <p:cNvSpPr>
            <a:spLocks noChangeShapeType="1"/>
          </p:cNvSpPr>
          <p:nvPr/>
        </p:nvSpPr>
        <p:spPr bwMode="auto">
          <a:xfrm>
            <a:off x="1981200" y="3962400"/>
            <a:ext cx="6511925" cy="0"/>
          </a:xfrm>
          <a:prstGeom prst="line">
            <a:avLst/>
          </a:prstGeom>
          <a:noFill/>
          <a:ln w="190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pic>
        <p:nvPicPr>
          <p:cNvPr id="5129"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5564188"/>
            <a:ext cx="11239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0" descr="j039179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92988" y="5843588"/>
            <a:ext cx="1295400" cy="855662"/>
          </a:xfrm>
          <a:prstGeom prst="rect">
            <a:avLst/>
          </a:prstGeom>
          <a:noFill/>
          <a:extLst>
            <a:ext uri="{909E8E84-426E-40DD-AFC4-6F175D3DCCD1}">
              <a14:hiddenFill xmlns:a14="http://schemas.microsoft.com/office/drawing/2010/main">
                <a:solidFill>
                  <a:srgbClr val="FFFFFF"/>
                </a:solidFill>
              </a14:hiddenFill>
            </a:ext>
          </a:extLst>
        </p:spPr>
      </p:pic>
      <p:sp>
        <p:nvSpPr>
          <p:cNvPr id="5131" name="Text Box 11"/>
          <p:cNvSpPr txBox="1">
            <a:spLocks noChangeArrowheads="1"/>
          </p:cNvSpPr>
          <p:nvPr userDrawn="1"/>
        </p:nvSpPr>
        <p:spPr bwMode="auto">
          <a:xfrm>
            <a:off x="4689475" y="3589338"/>
            <a:ext cx="3889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r">
              <a:spcBef>
                <a:spcPct val="50000"/>
              </a:spcBef>
            </a:pPr>
            <a:r>
              <a:rPr lang="en-GB" altLang="cs-CZ" dirty="0">
                <a:effectLst/>
              </a:rPr>
              <a:t>European Economic Integration</a:t>
            </a:r>
            <a:endParaRPr lang="cs-CZ" altLang="cs-CZ" dirty="0">
              <a:effectLst/>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en-US"/>
          </a:p>
        </p:txBody>
      </p:sp>
      <p:sp>
        <p:nvSpPr>
          <p:cNvPr id="5" name="Zástupný symbol pro zápatí 4"/>
          <p:cNvSpPr>
            <a:spLocks noGrp="1"/>
          </p:cNvSpPr>
          <p:nvPr>
            <p:ph type="ftr" sz="quarter" idx="11"/>
          </p:nvPr>
        </p:nvSpPr>
        <p:spPr/>
        <p:txBody>
          <a:bodyPr/>
          <a:lstStyle>
            <a:lvl1pPr>
              <a:defRPr/>
            </a:lvl1pPr>
          </a:lstStyle>
          <a:p>
            <a:endParaRPr lang="cs-CZ" altLang="en-US"/>
          </a:p>
        </p:txBody>
      </p:sp>
      <p:sp>
        <p:nvSpPr>
          <p:cNvPr id="6" name="Zástupný symbol pro číslo snímku 5"/>
          <p:cNvSpPr>
            <a:spLocks noGrp="1"/>
          </p:cNvSpPr>
          <p:nvPr>
            <p:ph type="sldNum" sz="quarter" idx="12"/>
          </p:nvPr>
        </p:nvSpPr>
        <p:spPr/>
        <p:txBody>
          <a:bodyPr/>
          <a:lstStyle>
            <a:lvl1pPr>
              <a:defRPr/>
            </a:lvl1pPr>
          </a:lstStyle>
          <a:p>
            <a:fld id="{56B2FC3F-6380-4B12-9F0F-F40908DBF0F7}" type="slidenum">
              <a:rPr lang="cs-CZ" altLang="en-US"/>
              <a:pPr/>
              <a:t>‹#›</a:t>
            </a:fld>
            <a:endParaRPr lang="cs-CZ" altLang="en-US"/>
          </a:p>
        </p:txBody>
      </p:sp>
    </p:spTree>
    <p:extLst>
      <p:ext uri="{BB962C8B-B14F-4D97-AF65-F5344CB8AC3E}">
        <p14:creationId xmlns:p14="http://schemas.microsoft.com/office/powerpoint/2010/main" val="3640651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en-US"/>
          </a:p>
        </p:txBody>
      </p:sp>
      <p:sp>
        <p:nvSpPr>
          <p:cNvPr id="5" name="Zástupný symbol pro zápatí 4"/>
          <p:cNvSpPr>
            <a:spLocks noGrp="1"/>
          </p:cNvSpPr>
          <p:nvPr>
            <p:ph type="ftr" sz="quarter" idx="11"/>
          </p:nvPr>
        </p:nvSpPr>
        <p:spPr/>
        <p:txBody>
          <a:bodyPr/>
          <a:lstStyle>
            <a:lvl1pPr>
              <a:defRPr/>
            </a:lvl1pPr>
          </a:lstStyle>
          <a:p>
            <a:endParaRPr lang="cs-CZ" altLang="en-US"/>
          </a:p>
        </p:txBody>
      </p:sp>
      <p:sp>
        <p:nvSpPr>
          <p:cNvPr id="6" name="Zástupný symbol pro číslo snímku 5"/>
          <p:cNvSpPr>
            <a:spLocks noGrp="1"/>
          </p:cNvSpPr>
          <p:nvPr>
            <p:ph type="sldNum" sz="quarter" idx="12"/>
          </p:nvPr>
        </p:nvSpPr>
        <p:spPr/>
        <p:txBody>
          <a:bodyPr/>
          <a:lstStyle>
            <a:lvl1pPr>
              <a:defRPr/>
            </a:lvl1pPr>
          </a:lstStyle>
          <a:p>
            <a:fld id="{C8AFDB9E-817D-4D2E-9D01-B427D1D0C0AB}" type="slidenum">
              <a:rPr lang="cs-CZ" altLang="en-US"/>
              <a:pPr/>
              <a:t>‹#›</a:t>
            </a:fld>
            <a:endParaRPr lang="cs-CZ" altLang="en-US"/>
          </a:p>
        </p:txBody>
      </p:sp>
    </p:spTree>
    <p:extLst>
      <p:ext uri="{BB962C8B-B14F-4D97-AF65-F5344CB8AC3E}">
        <p14:creationId xmlns:p14="http://schemas.microsoft.com/office/powerpoint/2010/main" val="96919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en-US"/>
          </a:p>
        </p:txBody>
      </p:sp>
      <p:sp>
        <p:nvSpPr>
          <p:cNvPr id="5" name="Zástupný symbol pro zápatí 4"/>
          <p:cNvSpPr>
            <a:spLocks noGrp="1"/>
          </p:cNvSpPr>
          <p:nvPr>
            <p:ph type="ftr" sz="quarter" idx="11"/>
          </p:nvPr>
        </p:nvSpPr>
        <p:spPr/>
        <p:txBody>
          <a:bodyPr/>
          <a:lstStyle>
            <a:lvl1pPr>
              <a:defRPr/>
            </a:lvl1pPr>
          </a:lstStyle>
          <a:p>
            <a:endParaRPr lang="cs-CZ" altLang="en-US"/>
          </a:p>
        </p:txBody>
      </p:sp>
      <p:sp>
        <p:nvSpPr>
          <p:cNvPr id="6" name="Zástupný symbol pro číslo snímku 5"/>
          <p:cNvSpPr>
            <a:spLocks noGrp="1"/>
          </p:cNvSpPr>
          <p:nvPr>
            <p:ph type="sldNum" sz="quarter" idx="12"/>
          </p:nvPr>
        </p:nvSpPr>
        <p:spPr/>
        <p:txBody>
          <a:bodyPr/>
          <a:lstStyle>
            <a:lvl1pPr>
              <a:defRPr/>
            </a:lvl1pPr>
          </a:lstStyle>
          <a:p>
            <a:fld id="{0E8E18B8-D8B8-4E18-B30E-FCCD3B9DF728}" type="slidenum">
              <a:rPr lang="cs-CZ" altLang="en-US"/>
              <a:pPr/>
              <a:t>‹#›</a:t>
            </a:fld>
            <a:endParaRPr lang="cs-CZ" altLang="en-US"/>
          </a:p>
        </p:txBody>
      </p:sp>
    </p:spTree>
    <p:extLst>
      <p:ext uri="{BB962C8B-B14F-4D97-AF65-F5344CB8AC3E}">
        <p14:creationId xmlns:p14="http://schemas.microsoft.com/office/powerpoint/2010/main" val="738492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cs-CZ" altLang="en-US"/>
          </a:p>
        </p:txBody>
      </p:sp>
      <p:sp>
        <p:nvSpPr>
          <p:cNvPr id="5" name="Zástupný symbol pro zápatí 4"/>
          <p:cNvSpPr>
            <a:spLocks noGrp="1"/>
          </p:cNvSpPr>
          <p:nvPr>
            <p:ph type="ftr" sz="quarter" idx="11"/>
          </p:nvPr>
        </p:nvSpPr>
        <p:spPr/>
        <p:txBody>
          <a:bodyPr/>
          <a:lstStyle>
            <a:lvl1pPr>
              <a:defRPr/>
            </a:lvl1pPr>
          </a:lstStyle>
          <a:p>
            <a:endParaRPr lang="cs-CZ" altLang="en-US"/>
          </a:p>
        </p:txBody>
      </p:sp>
      <p:sp>
        <p:nvSpPr>
          <p:cNvPr id="6" name="Zástupný symbol pro číslo snímku 5"/>
          <p:cNvSpPr>
            <a:spLocks noGrp="1"/>
          </p:cNvSpPr>
          <p:nvPr>
            <p:ph type="sldNum" sz="quarter" idx="12"/>
          </p:nvPr>
        </p:nvSpPr>
        <p:spPr/>
        <p:txBody>
          <a:bodyPr/>
          <a:lstStyle>
            <a:lvl1pPr>
              <a:defRPr/>
            </a:lvl1pPr>
          </a:lstStyle>
          <a:p>
            <a:fld id="{469F7B65-D6C4-47F4-9465-0ED351586DAF}" type="slidenum">
              <a:rPr lang="cs-CZ" altLang="en-US"/>
              <a:pPr/>
              <a:t>‹#›</a:t>
            </a:fld>
            <a:endParaRPr lang="cs-CZ" altLang="en-US"/>
          </a:p>
        </p:txBody>
      </p:sp>
    </p:spTree>
    <p:extLst>
      <p:ext uri="{BB962C8B-B14F-4D97-AF65-F5344CB8AC3E}">
        <p14:creationId xmlns:p14="http://schemas.microsoft.com/office/powerpoint/2010/main" val="3175426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ltLang="en-US"/>
          </a:p>
        </p:txBody>
      </p:sp>
      <p:sp>
        <p:nvSpPr>
          <p:cNvPr id="6" name="Zástupný symbol pro zápatí 5"/>
          <p:cNvSpPr>
            <a:spLocks noGrp="1"/>
          </p:cNvSpPr>
          <p:nvPr>
            <p:ph type="ftr" sz="quarter" idx="11"/>
          </p:nvPr>
        </p:nvSpPr>
        <p:spPr/>
        <p:txBody>
          <a:bodyPr/>
          <a:lstStyle>
            <a:lvl1pPr>
              <a:defRPr/>
            </a:lvl1pPr>
          </a:lstStyle>
          <a:p>
            <a:endParaRPr lang="cs-CZ" altLang="en-US"/>
          </a:p>
        </p:txBody>
      </p:sp>
      <p:sp>
        <p:nvSpPr>
          <p:cNvPr id="7" name="Zástupný symbol pro číslo snímku 6"/>
          <p:cNvSpPr>
            <a:spLocks noGrp="1"/>
          </p:cNvSpPr>
          <p:nvPr>
            <p:ph type="sldNum" sz="quarter" idx="12"/>
          </p:nvPr>
        </p:nvSpPr>
        <p:spPr/>
        <p:txBody>
          <a:bodyPr/>
          <a:lstStyle>
            <a:lvl1pPr>
              <a:defRPr/>
            </a:lvl1pPr>
          </a:lstStyle>
          <a:p>
            <a:fld id="{1DAD59AC-4339-4BA7-8A59-8262484DD505}" type="slidenum">
              <a:rPr lang="cs-CZ" altLang="en-US"/>
              <a:pPr/>
              <a:t>‹#›</a:t>
            </a:fld>
            <a:endParaRPr lang="cs-CZ" altLang="en-US"/>
          </a:p>
        </p:txBody>
      </p:sp>
    </p:spTree>
    <p:extLst>
      <p:ext uri="{BB962C8B-B14F-4D97-AF65-F5344CB8AC3E}">
        <p14:creationId xmlns:p14="http://schemas.microsoft.com/office/powerpoint/2010/main" val="328603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ltLang="en-US"/>
          </a:p>
        </p:txBody>
      </p:sp>
      <p:sp>
        <p:nvSpPr>
          <p:cNvPr id="8" name="Zástupný symbol pro zápatí 7"/>
          <p:cNvSpPr>
            <a:spLocks noGrp="1"/>
          </p:cNvSpPr>
          <p:nvPr>
            <p:ph type="ftr" sz="quarter" idx="11"/>
          </p:nvPr>
        </p:nvSpPr>
        <p:spPr/>
        <p:txBody>
          <a:bodyPr/>
          <a:lstStyle>
            <a:lvl1pPr>
              <a:defRPr/>
            </a:lvl1pPr>
          </a:lstStyle>
          <a:p>
            <a:endParaRPr lang="cs-CZ" altLang="en-US"/>
          </a:p>
        </p:txBody>
      </p:sp>
      <p:sp>
        <p:nvSpPr>
          <p:cNvPr id="9" name="Zástupný symbol pro číslo snímku 8"/>
          <p:cNvSpPr>
            <a:spLocks noGrp="1"/>
          </p:cNvSpPr>
          <p:nvPr>
            <p:ph type="sldNum" sz="quarter" idx="12"/>
          </p:nvPr>
        </p:nvSpPr>
        <p:spPr/>
        <p:txBody>
          <a:bodyPr/>
          <a:lstStyle>
            <a:lvl1pPr>
              <a:defRPr/>
            </a:lvl1pPr>
          </a:lstStyle>
          <a:p>
            <a:fld id="{559F045E-A4FD-4A2A-88D5-F3B8615A56F0}" type="slidenum">
              <a:rPr lang="cs-CZ" altLang="en-US"/>
              <a:pPr/>
              <a:t>‹#›</a:t>
            </a:fld>
            <a:endParaRPr lang="cs-CZ" altLang="en-US"/>
          </a:p>
        </p:txBody>
      </p:sp>
    </p:spTree>
    <p:extLst>
      <p:ext uri="{BB962C8B-B14F-4D97-AF65-F5344CB8AC3E}">
        <p14:creationId xmlns:p14="http://schemas.microsoft.com/office/powerpoint/2010/main" val="246632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lvl1pPr>
              <a:defRPr/>
            </a:lvl1pPr>
          </a:lstStyle>
          <a:p>
            <a:endParaRPr lang="cs-CZ" altLang="en-US"/>
          </a:p>
        </p:txBody>
      </p:sp>
      <p:sp>
        <p:nvSpPr>
          <p:cNvPr id="4" name="Zástupný symbol pro zápatí 3"/>
          <p:cNvSpPr>
            <a:spLocks noGrp="1"/>
          </p:cNvSpPr>
          <p:nvPr>
            <p:ph type="ftr" sz="quarter" idx="11"/>
          </p:nvPr>
        </p:nvSpPr>
        <p:spPr/>
        <p:txBody>
          <a:bodyPr/>
          <a:lstStyle>
            <a:lvl1pPr>
              <a:defRPr/>
            </a:lvl1pPr>
          </a:lstStyle>
          <a:p>
            <a:endParaRPr lang="cs-CZ" altLang="en-US"/>
          </a:p>
        </p:txBody>
      </p:sp>
      <p:sp>
        <p:nvSpPr>
          <p:cNvPr id="5" name="Zástupný symbol pro číslo snímku 4"/>
          <p:cNvSpPr>
            <a:spLocks noGrp="1"/>
          </p:cNvSpPr>
          <p:nvPr>
            <p:ph type="sldNum" sz="quarter" idx="12"/>
          </p:nvPr>
        </p:nvSpPr>
        <p:spPr/>
        <p:txBody>
          <a:bodyPr/>
          <a:lstStyle>
            <a:lvl1pPr>
              <a:defRPr/>
            </a:lvl1pPr>
          </a:lstStyle>
          <a:p>
            <a:fld id="{DF3EFF44-1C08-47DD-A130-B8E7AE0DDF8F}" type="slidenum">
              <a:rPr lang="cs-CZ" altLang="en-US"/>
              <a:pPr/>
              <a:t>‹#›</a:t>
            </a:fld>
            <a:endParaRPr lang="cs-CZ" altLang="en-US"/>
          </a:p>
        </p:txBody>
      </p:sp>
    </p:spTree>
    <p:extLst>
      <p:ext uri="{BB962C8B-B14F-4D97-AF65-F5344CB8AC3E}">
        <p14:creationId xmlns:p14="http://schemas.microsoft.com/office/powerpoint/2010/main" val="334365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ltLang="en-US"/>
          </a:p>
        </p:txBody>
      </p:sp>
      <p:sp>
        <p:nvSpPr>
          <p:cNvPr id="3" name="Zástupný symbol pro zápatí 2"/>
          <p:cNvSpPr>
            <a:spLocks noGrp="1"/>
          </p:cNvSpPr>
          <p:nvPr>
            <p:ph type="ftr" sz="quarter" idx="11"/>
          </p:nvPr>
        </p:nvSpPr>
        <p:spPr/>
        <p:txBody>
          <a:bodyPr/>
          <a:lstStyle>
            <a:lvl1pPr>
              <a:defRPr/>
            </a:lvl1pPr>
          </a:lstStyle>
          <a:p>
            <a:endParaRPr lang="cs-CZ" altLang="en-US"/>
          </a:p>
        </p:txBody>
      </p:sp>
      <p:sp>
        <p:nvSpPr>
          <p:cNvPr id="4" name="Zástupný symbol pro číslo snímku 3"/>
          <p:cNvSpPr>
            <a:spLocks noGrp="1"/>
          </p:cNvSpPr>
          <p:nvPr>
            <p:ph type="sldNum" sz="quarter" idx="12"/>
          </p:nvPr>
        </p:nvSpPr>
        <p:spPr/>
        <p:txBody>
          <a:bodyPr/>
          <a:lstStyle>
            <a:lvl1pPr>
              <a:defRPr/>
            </a:lvl1pPr>
          </a:lstStyle>
          <a:p>
            <a:fld id="{F4C1D7F9-EDD9-421C-8A78-9DD6DB17F9A2}" type="slidenum">
              <a:rPr lang="cs-CZ" altLang="en-US"/>
              <a:pPr/>
              <a:t>‹#›</a:t>
            </a:fld>
            <a:endParaRPr lang="cs-CZ" altLang="en-US"/>
          </a:p>
        </p:txBody>
      </p:sp>
    </p:spTree>
    <p:extLst>
      <p:ext uri="{BB962C8B-B14F-4D97-AF65-F5344CB8AC3E}">
        <p14:creationId xmlns:p14="http://schemas.microsoft.com/office/powerpoint/2010/main" val="210392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ltLang="en-US"/>
          </a:p>
        </p:txBody>
      </p:sp>
      <p:sp>
        <p:nvSpPr>
          <p:cNvPr id="6" name="Zástupný symbol pro zápatí 5"/>
          <p:cNvSpPr>
            <a:spLocks noGrp="1"/>
          </p:cNvSpPr>
          <p:nvPr>
            <p:ph type="ftr" sz="quarter" idx="11"/>
          </p:nvPr>
        </p:nvSpPr>
        <p:spPr/>
        <p:txBody>
          <a:bodyPr/>
          <a:lstStyle>
            <a:lvl1pPr>
              <a:defRPr/>
            </a:lvl1pPr>
          </a:lstStyle>
          <a:p>
            <a:endParaRPr lang="cs-CZ" altLang="en-US"/>
          </a:p>
        </p:txBody>
      </p:sp>
      <p:sp>
        <p:nvSpPr>
          <p:cNvPr id="7" name="Zástupný symbol pro číslo snímku 6"/>
          <p:cNvSpPr>
            <a:spLocks noGrp="1"/>
          </p:cNvSpPr>
          <p:nvPr>
            <p:ph type="sldNum" sz="quarter" idx="12"/>
          </p:nvPr>
        </p:nvSpPr>
        <p:spPr/>
        <p:txBody>
          <a:bodyPr/>
          <a:lstStyle>
            <a:lvl1pPr>
              <a:defRPr/>
            </a:lvl1pPr>
          </a:lstStyle>
          <a:p>
            <a:fld id="{82288511-13B7-4BE1-A9E1-46C8B13AF3ED}" type="slidenum">
              <a:rPr lang="cs-CZ" altLang="en-US"/>
              <a:pPr/>
              <a:t>‹#›</a:t>
            </a:fld>
            <a:endParaRPr lang="cs-CZ" altLang="en-US"/>
          </a:p>
        </p:txBody>
      </p:sp>
    </p:spTree>
    <p:extLst>
      <p:ext uri="{BB962C8B-B14F-4D97-AF65-F5344CB8AC3E}">
        <p14:creationId xmlns:p14="http://schemas.microsoft.com/office/powerpoint/2010/main" val="1388463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ltLang="en-US"/>
          </a:p>
        </p:txBody>
      </p:sp>
      <p:sp>
        <p:nvSpPr>
          <p:cNvPr id="6" name="Zástupný symbol pro zápatí 5"/>
          <p:cNvSpPr>
            <a:spLocks noGrp="1"/>
          </p:cNvSpPr>
          <p:nvPr>
            <p:ph type="ftr" sz="quarter" idx="11"/>
          </p:nvPr>
        </p:nvSpPr>
        <p:spPr/>
        <p:txBody>
          <a:bodyPr/>
          <a:lstStyle>
            <a:lvl1pPr>
              <a:defRPr/>
            </a:lvl1pPr>
          </a:lstStyle>
          <a:p>
            <a:endParaRPr lang="cs-CZ" altLang="en-US"/>
          </a:p>
        </p:txBody>
      </p:sp>
      <p:sp>
        <p:nvSpPr>
          <p:cNvPr id="7" name="Zástupný symbol pro číslo snímku 6"/>
          <p:cNvSpPr>
            <a:spLocks noGrp="1"/>
          </p:cNvSpPr>
          <p:nvPr>
            <p:ph type="sldNum" sz="quarter" idx="12"/>
          </p:nvPr>
        </p:nvSpPr>
        <p:spPr/>
        <p:txBody>
          <a:bodyPr/>
          <a:lstStyle>
            <a:lvl1pPr>
              <a:defRPr/>
            </a:lvl1pPr>
          </a:lstStyle>
          <a:p>
            <a:fld id="{0885F017-290C-4771-84CC-715241CB46C6}" type="slidenum">
              <a:rPr lang="cs-CZ" altLang="en-US"/>
              <a:pPr/>
              <a:t>‹#›</a:t>
            </a:fld>
            <a:endParaRPr lang="cs-CZ" altLang="en-US"/>
          </a:p>
        </p:txBody>
      </p:sp>
    </p:spTree>
    <p:extLst>
      <p:ext uri="{BB962C8B-B14F-4D97-AF65-F5344CB8AC3E}">
        <p14:creationId xmlns:p14="http://schemas.microsoft.com/office/powerpoint/2010/main" val="2293332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en-US" smtClean="0"/>
              <a:t>Klepnutím lze upravit styl předlohy nadpisů.</a:t>
            </a:r>
          </a:p>
        </p:txBody>
      </p:sp>
      <p:sp>
        <p:nvSpPr>
          <p:cNvPr id="4099"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en-US" smtClean="0"/>
              <a:t>zuu</a:t>
            </a:r>
          </a:p>
          <a:p>
            <a:pPr lvl="1"/>
            <a:r>
              <a:rPr lang="cs-CZ" altLang="en-US" smtClean="0"/>
              <a:t>Druhá úroveň</a:t>
            </a:r>
          </a:p>
          <a:p>
            <a:pPr lvl="2"/>
            <a:r>
              <a:rPr lang="cs-CZ" altLang="en-US" smtClean="0"/>
              <a:t>Třetí úroveň</a:t>
            </a:r>
          </a:p>
          <a:p>
            <a:pPr lvl="3"/>
            <a:r>
              <a:rPr lang="cs-CZ" altLang="en-US" smtClean="0"/>
              <a:t>Čtvrtá úroveň</a:t>
            </a:r>
          </a:p>
          <a:p>
            <a:pPr lvl="4"/>
            <a:r>
              <a:rPr lang="cs-CZ" altLang="en-US" smtClean="0"/>
              <a:t>Pátá úroveň</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latin typeface="+mj-lt"/>
              </a:defRPr>
            </a:lvl1pPr>
          </a:lstStyle>
          <a:p>
            <a:endParaRPr lang="cs-CZ"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latin typeface="+mj-lt"/>
              </a:defRPr>
            </a:lvl1pPr>
          </a:lstStyle>
          <a:p>
            <a:endParaRPr lang="cs-CZ"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latin typeface="+mj-lt"/>
              </a:defRPr>
            </a:lvl1pPr>
          </a:lstStyle>
          <a:p>
            <a:fld id="{FA9202FA-8B39-47AD-9674-33AEEA581DA7}" type="slidenum">
              <a:rPr lang="cs-CZ" altLang="en-US"/>
              <a:pPr/>
              <a:t>‹#›</a:t>
            </a:fld>
            <a:endParaRPr lang="cs-CZ" altLang="en-US"/>
          </a:p>
        </p:txBody>
      </p:sp>
      <p:sp>
        <p:nvSpPr>
          <p:cNvPr id="4103"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rgbClr val="FF66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4104" name="Line 8"/>
          <p:cNvSpPr>
            <a:spLocks noChangeShapeType="1"/>
          </p:cNvSpPr>
          <p:nvPr/>
        </p:nvSpPr>
        <p:spPr bwMode="auto">
          <a:xfrm>
            <a:off x="457200" y="6172200"/>
            <a:ext cx="8229600" cy="0"/>
          </a:xfrm>
          <a:prstGeom prst="line">
            <a:avLst/>
          </a:prstGeom>
          <a:noFill/>
          <a:ln w="190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hf hdr="0" ftr="0" dt="0"/>
  <p:txStyles>
    <p:titleStyle>
      <a:lvl1pPr algn="l" rtl="0" fontAlgn="base">
        <a:spcBef>
          <a:spcPct val="0"/>
        </a:spcBef>
        <a:spcAft>
          <a:spcPct val="0"/>
        </a:spcAft>
        <a:defRPr sz="3200" b="0" i="0" u="none">
          <a:solidFill>
            <a:srgbClr val="008080"/>
          </a:solidFill>
          <a:latin typeface="+mj-lt"/>
          <a:ea typeface="+mj-ea"/>
          <a:cs typeface="+mj-cs"/>
        </a:defRPr>
      </a:lvl1pPr>
      <a:lvl2pPr algn="l" rtl="0" fontAlgn="base">
        <a:spcBef>
          <a:spcPct val="0"/>
        </a:spcBef>
        <a:spcAft>
          <a:spcPct val="0"/>
        </a:spcAft>
        <a:defRPr sz="3200">
          <a:solidFill>
            <a:srgbClr val="008080"/>
          </a:solidFill>
          <a:latin typeface="Garamond" pitchFamily="18" charset="0"/>
        </a:defRPr>
      </a:lvl2pPr>
      <a:lvl3pPr algn="l" rtl="0" fontAlgn="base">
        <a:spcBef>
          <a:spcPct val="0"/>
        </a:spcBef>
        <a:spcAft>
          <a:spcPct val="0"/>
        </a:spcAft>
        <a:defRPr sz="3200">
          <a:solidFill>
            <a:srgbClr val="008080"/>
          </a:solidFill>
          <a:latin typeface="Garamond" pitchFamily="18" charset="0"/>
        </a:defRPr>
      </a:lvl3pPr>
      <a:lvl4pPr algn="l" rtl="0" fontAlgn="base">
        <a:spcBef>
          <a:spcPct val="0"/>
        </a:spcBef>
        <a:spcAft>
          <a:spcPct val="0"/>
        </a:spcAft>
        <a:defRPr sz="3200">
          <a:solidFill>
            <a:srgbClr val="008080"/>
          </a:solidFill>
          <a:latin typeface="Garamond" pitchFamily="18" charset="0"/>
        </a:defRPr>
      </a:lvl4pPr>
      <a:lvl5pPr algn="l" rtl="0" fontAlgn="base">
        <a:spcBef>
          <a:spcPct val="0"/>
        </a:spcBef>
        <a:spcAft>
          <a:spcPct val="0"/>
        </a:spcAft>
        <a:defRPr sz="3200">
          <a:solidFill>
            <a:srgbClr val="008080"/>
          </a:solidFill>
          <a:latin typeface="Garamond" pitchFamily="18" charset="0"/>
        </a:defRPr>
      </a:lvl5pPr>
      <a:lvl6pPr marL="457200" algn="l" rtl="0" fontAlgn="base">
        <a:spcBef>
          <a:spcPct val="0"/>
        </a:spcBef>
        <a:spcAft>
          <a:spcPct val="0"/>
        </a:spcAft>
        <a:defRPr sz="3200">
          <a:solidFill>
            <a:srgbClr val="008080"/>
          </a:solidFill>
          <a:latin typeface="Garamond" pitchFamily="18" charset="0"/>
        </a:defRPr>
      </a:lvl6pPr>
      <a:lvl7pPr marL="914400" algn="l" rtl="0" fontAlgn="base">
        <a:spcBef>
          <a:spcPct val="0"/>
        </a:spcBef>
        <a:spcAft>
          <a:spcPct val="0"/>
        </a:spcAft>
        <a:defRPr sz="3200">
          <a:solidFill>
            <a:srgbClr val="008080"/>
          </a:solidFill>
          <a:latin typeface="Garamond" pitchFamily="18" charset="0"/>
        </a:defRPr>
      </a:lvl7pPr>
      <a:lvl8pPr marL="1371600" algn="l" rtl="0" fontAlgn="base">
        <a:spcBef>
          <a:spcPct val="0"/>
        </a:spcBef>
        <a:spcAft>
          <a:spcPct val="0"/>
        </a:spcAft>
        <a:defRPr sz="3200">
          <a:solidFill>
            <a:srgbClr val="008080"/>
          </a:solidFill>
          <a:latin typeface="Garamond" pitchFamily="18" charset="0"/>
        </a:defRPr>
      </a:lvl8pPr>
      <a:lvl9pPr marL="1828800" algn="l" rtl="0" fontAlgn="base">
        <a:spcBef>
          <a:spcPct val="0"/>
        </a:spcBef>
        <a:spcAft>
          <a:spcPct val="0"/>
        </a:spcAft>
        <a:defRPr sz="3200">
          <a:solidFill>
            <a:srgbClr val="008080"/>
          </a:solidFill>
          <a:latin typeface="Garamond" pitchFamily="18" charset="0"/>
        </a:defRPr>
      </a:lvl9pPr>
    </p:titleStyle>
    <p:bodyStyle>
      <a:lvl1pPr marL="342900" indent="-342900" algn="l" rtl="0" fontAlgn="base">
        <a:spcBef>
          <a:spcPct val="20000"/>
        </a:spcBef>
        <a:spcAft>
          <a:spcPct val="0"/>
        </a:spcAft>
        <a:buClr>
          <a:srgbClr val="FF6600"/>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rgbClr val="008080"/>
        </a:buClr>
        <a:buSzPct val="60000"/>
        <a:buFont typeface="Wingdings" pitchFamily="2" charset="2"/>
        <a:buChar char="q"/>
        <a:defRPr sz="2600" b="0" i="0" u="none">
          <a:solidFill>
            <a:schemeClr val="tx1"/>
          </a:solidFill>
          <a:latin typeface="+mn-lt"/>
        </a:defRPr>
      </a:lvl2pPr>
      <a:lvl3pPr marL="1022350" indent="-350838" algn="l" rtl="0" fontAlgn="base">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ltLang="cs-CZ" b="1" dirty="0" smtClean="0"/>
              <a:t>Social and Employment Policies</a:t>
            </a:r>
            <a:endParaRPr lang="en-GB" altLang="cs-CZ" b="1" dirty="0"/>
          </a:p>
        </p:txBody>
      </p:sp>
      <p:sp>
        <p:nvSpPr>
          <p:cNvPr id="2051" name="Rectangle 3"/>
          <p:cNvSpPr>
            <a:spLocks noGrp="1" noChangeArrowheads="1"/>
          </p:cNvSpPr>
          <p:nvPr>
            <p:ph type="subTitle" idx="1"/>
          </p:nvPr>
        </p:nvSpPr>
        <p:spPr>
          <a:xfrm>
            <a:off x="1814513" y="4076700"/>
            <a:ext cx="7024687" cy="1512888"/>
          </a:xfrm>
        </p:spPr>
        <p:txBody>
          <a:bodyPr/>
          <a:lstStyle/>
          <a:p>
            <a:r>
              <a:rPr lang="cs-CZ" altLang="cs-CZ" b="1" dirty="0"/>
              <a:t>Oldřich Dědek</a:t>
            </a:r>
          </a:p>
          <a:p>
            <a:endParaRPr lang="cs-CZ" altLang="cs-CZ" sz="2400" dirty="0"/>
          </a:p>
          <a:p>
            <a:r>
              <a:rPr lang="en-GB" altLang="cs-CZ" sz="2400" dirty="0"/>
              <a:t>Institute of Economic Studies</a:t>
            </a:r>
            <a:r>
              <a:rPr lang="cs-CZ" altLang="cs-CZ" sz="2400" dirty="0"/>
              <a:t>, </a:t>
            </a:r>
            <a:r>
              <a:rPr lang="en-GB" altLang="cs-CZ" sz="2400" dirty="0"/>
              <a:t>Charles University</a:t>
            </a:r>
            <a:endParaRPr lang="cs-CZ" altLang="cs-CZ" sz="2400" dirty="0"/>
          </a:p>
          <a:p>
            <a:endParaRPr lang="cs-CZ" altLang="cs-CZ"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F248B8FE-C974-4FB1-BF71-405BACEF887E}" type="slidenum">
              <a:rPr lang="cs-CZ" altLang="en-US"/>
              <a:pPr/>
              <a:t>10</a:t>
            </a:fld>
            <a:endParaRPr lang="cs-CZ" altLang="en-US" dirty="0"/>
          </a:p>
        </p:txBody>
      </p:sp>
      <p:sp>
        <p:nvSpPr>
          <p:cNvPr id="103426" name="Rectangle 2"/>
          <p:cNvSpPr>
            <a:spLocks noGrp="1" noChangeArrowheads="1"/>
          </p:cNvSpPr>
          <p:nvPr>
            <p:ph type="title"/>
          </p:nvPr>
        </p:nvSpPr>
        <p:spPr>
          <a:xfrm>
            <a:off x="457200" y="277813"/>
            <a:ext cx="8229600" cy="747712"/>
          </a:xfrm>
        </p:spPr>
        <p:txBody>
          <a:bodyPr/>
          <a:lstStyle/>
          <a:p>
            <a:r>
              <a:rPr lang="en-GB" altLang="cs-CZ" dirty="0"/>
              <a:t>EU social policy</a:t>
            </a:r>
          </a:p>
        </p:txBody>
      </p:sp>
      <p:sp>
        <p:nvSpPr>
          <p:cNvPr id="103427" name="Rectangle 3"/>
          <p:cNvSpPr>
            <a:spLocks noGrp="1" noChangeArrowheads="1"/>
          </p:cNvSpPr>
          <p:nvPr>
            <p:ph type="body" idx="1"/>
          </p:nvPr>
        </p:nvSpPr>
        <p:spPr>
          <a:xfrm>
            <a:off x="457200" y="1168400"/>
            <a:ext cx="8229600" cy="5143500"/>
          </a:xfrm>
        </p:spPr>
        <p:txBody>
          <a:bodyPr/>
          <a:lstStyle/>
          <a:p>
            <a:r>
              <a:rPr lang="en-GB" altLang="cs-CZ" sz="2400" dirty="0" smtClean="0"/>
              <a:t>Obstacles to EU social policy</a:t>
            </a:r>
          </a:p>
          <a:p>
            <a:pPr lvl="1"/>
            <a:r>
              <a:rPr lang="en-GB" altLang="cs-CZ" sz="2000" dirty="0" smtClean="0"/>
              <a:t>Huge differences in national welfare systems</a:t>
            </a:r>
          </a:p>
          <a:p>
            <a:pPr lvl="1"/>
            <a:r>
              <a:rPr lang="en-GB" altLang="cs-CZ" sz="2000" dirty="0" smtClean="0"/>
              <a:t>Different ideological conceptions about the role of the state in the economy</a:t>
            </a:r>
          </a:p>
          <a:p>
            <a:pPr lvl="1"/>
            <a:r>
              <a:rPr lang="en-GB" altLang="cs-CZ" sz="2000" dirty="0" smtClean="0"/>
              <a:t>Different socio-economic traditions in individual member states</a:t>
            </a:r>
          </a:p>
          <a:p>
            <a:pPr lvl="1"/>
            <a:r>
              <a:rPr lang="en-GB" altLang="cs-CZ" sz="2000" dirty="0" smtClean="0"/>
              <a:t>Unwillingness of member state to give up national sovereignty </a:t>
            </a:r>
          </a:p>
          <a:p>
            <a:r>
              <a:rPr lang="en-GB" altLang="cs-CZ" sz="2400" dirty="0" smtClean="0"/>
              <a:t>Perspectives of EU social policy</a:t>
            </a:r>
          </a:p>
          <a:p>
            <a:pPr lvl="1"/>
            <a:r>
              <a:rPr lang="en-GB" altLang="cs-CZ" sz="2000" dirty="0" smtClean="0"/>
              <a:t>Employment policies are going to remain almost entirely in the hands of MS  </a:t>
            </a:r>
          </a:p>
          <a:p>
            <a:pPr lvl="1"/>
            <a:r>
              <a:rPr lang="en-GB" altLang="cs-CZ" sz="2000" dirty="0" smtClean="0"/>
              <a:t>EU social policy can only serve as a complement to national measures</a:t>
            </a:r>
          </a:p>
          <a:p>
            <a:pPr lvl="1"/>
            <a:r>
              <a:rPr lang="en-GB" altLang="cs-CZ" sz="2000" dirty="0" smtClean="0"/>
              <a:t>Huge gap between European rhetoric and what the EU level is exactly doing in social issues</a:t>
            </a:r>
            <a:endParaRPr lang="cs-CZ" altLang="cs-CZ" sz="2000" dirty="0" smtClean="0"/>
          </a:p>
        </p:txBody>
      </p:sp>
    </p:spTree>
    <p:extLst>
      <p:ext uri="{BB962C8B-B14F-4D97-AF65-F5344CB8AC3E}">
        <p14:creationId xmlns:p14="http://schemas.microsoft.com/office/powerpoint/2010/main" val="713033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5F17DF0-67E6-4068-B8B8-D30F8B1763DA}" type="slidenum">
              <a:rPr lang="cs-CZ" altLang="en-US"/>
              <a:pPr/>
              <a:t>11</a:t>
            </a:fld>
            <a:endParaRPr lang="cs-CZ" altLang="en-US"/>
          </a:p>
        </p:txBody>
      </p:sp>
      <p:sp>
        <p:nvSpPr>
          <p:cNvPr id="115714" name="Rectangle 2"/>
          <p:cNvSpPr>
            <a:spLocks noGrp="1" noChangeArrowheads="1"/>
          </p:cNvSpPr>
          <p:nvPr>
            <p:ph type="title"/>
          </p:nvPr>
        </p:nvSpPr>
        <p:spPr>
          <a:xfrm>
            <a:off x="457200" y="277813"/>
            <a:ext cx="8229600" cy="676275"/>
          </a:xfrm>
        </p:spPr>
        <p:txBody>
          <a:bodyPr/>
          <a:lstStyle/>
          <a:p>
            <a:r>
              <a:rPr lang="en-GB" altLang="cs-CZ" dirty="0"/>
              <a:t>Evolution of EU social policy</a:t>
            </a:r>
            <a:r>
              <a:rPr lang="cs-CZ" altLang="cs-CZ" dirty="0"/>
              <a:t> (1)</a:t>
            </a:r>
            <a:endParaRPr lang="en-GB" altLang="cs-CZ" dirty="0"/>
          </a:p>
        </p:txBody>
      </p:sp>
      <p:sp>
        <p:nvSpPr>
          <p:cNvPr id="115715" name="Rectangle 3"/>
          <p:cNvSpPr>
            <a:spLocks noGrp="1" noChangeArrowheads="1"/>
          </p:cNvSpPr>
          <p:nvPr>
            <p:ph type="body" idx="1"/>
          </p:nvPr>
        </p:nvSpPr>
        <p:spPr>
          <a:xfrm>
            <a:off x="457200" y="946150"/>
            <a:ext cx="8229600" cy="5568950"/>
          </a:xfrm>
        </p:spPr>
        <p:txBody>
          <a:bodyPr/>
          <a:lstStyle/>
          <a:p>
            <a:pPr>
              <a:lnSpc>
                <a:spcPct val="80000"/>
              </a:lnSpc>
              <a:spcBef>
                <a:spcPts val="200"/>
              </a:spcBef>
            </a:pPr>
            <a:r>
              <a:rPr lang="en-GB" altLang="cs-CZ" sz="2400" dirty="0" smtClean="0"/>
              <a:t>Early years</a:t>
            </a:r>
          </a:p>
          <a:p>
            <a:pPr lvl="1">
              <a:lnSpc>
                <a:spcPct val="80000"/>
              </a:lnSpc>
              <a:spcBef>
                <a:spcPts val="200"/>
              </a:spcBef>
            </a:pPr>
            <a:r>
              <a:rPr lang="en-GB" altLang="cs-CZ" sz="2000" dirty="0" smtClean="0"/>
              <a:t>Ambitious objectives set out in Rome Treaty: free movement of workers, improvement in working conditions and standards of living, equal opportunities for men and women</a:t>
            </a:r>
          </a:p>
          <a:p>
            <a:pPr lvl="1">
              <a:lnSpc>
                <a:spcPct val="80000"/>
              </a:lnSpc>
              <a:spcBef>
                <a:spcPts val="200"/>
              </a:spcBef>
            </a:pPr>
            <a:r>
              <a:rPr lang="en-GB" altLang="cs-CZ" sz="2000" dirty="0" smtClean="0"/>
              <a:t>High growth and low unemployment in 1960s did not press on fixed timetable for actions</a:t>
            </a:r>
          </a:p>
          <a:p>
            <a:pPr lvl="1">
              <a:lnSpc>
                <a:spcPct val="80000"/>
              </a:lnSpc>
              <a:spcBef>
                <a:spcPts val="200"/>
              </a:spcBef>
            </a:pPr>
            <a:r>
              <a:rPr lang="en-GB" altLang="cs-CZ" sz="2000" dirty="0" smtClean="0"/>
              <a:t>Principal EEC activity was concentrated on coordination of national security systems with the aim to facilitate free movement of labour </a:t>
            </a:r>
          </a:p>
          <a:p>
            <a:pPr lvl="1">
              <a:lnSpc>
                <a:spcPct val="80000"/>
              </a:lnSpc>
              <a:spcBef>
                <a:spcPts val="200"/>
              </a:spcBef>
            </a:pPr>
            <a:r>
              <a:rPr lang="en-GB" altLang="cs-CZ" sz="2000" dirty="0" smtClean="0"/>
              <a:t>Development of internal market was seen as a key instrument for achieving RT goals</a:t>
            </a:r>
          </a:p>
          <a:p>
            <a:pPr lvl="1">
              <a:lnSpc>
                <a:spcPct val="80000"/>
              </a:lnSpc>
              <a:spcBef>
                <a:spcPts val="200"/>
              </a:spcBef>
            </a:pPr>
            <a:r>
              <a:rPr lang="en-GB" altLang="cs-CZ" sz="2000" dirty="0" smtClean="0"/>
              <a:t>Establishment of European Social Fund (low profile, lack of flexile programmes, replacement of national financing) </a:t>
            </a:r>
          </a:p>
          <a:p>
            <a:pPr>
              <a:lnSpc>
                <a:spcPct val="80000"/>
              </a:lnSpc>
              <a:spcBef>
                <a:spcPts val="200"/>
              </a:spcBef>
            </a:pPr>
            <a:r>
              <a:rPr lang="en-GB" altLang="cs-CZ" sz="2400" dirty="0" smtClean="0"/>
              <a:t>European Social Charter</a:t>
            </a:r>
          </a:p>
          <a:p>
            <a:pPr lvl="1">
              <a:lnSpc>
                <a:spcPct val="80000"/>
              </a:lnSpc>
              <a:spcBef>
                <a:spcPts val="200"/>
              </a:spcBef>
            </a:pPr>
            <a:r>
              <a:rPr lang="en-GB" altLang="cs-CZ" sz="2000" dirty="0" smtClean="0"/>
              <a:t>Adopted by Council of Europe in 1961 (</a:t>
            </a:r>
            <a:r>
              <a:rPr lang="en-GB" altLang="cs-CZ" sz="2000" dirty="0" err="1" smtClean="0"/>
              <a:t>CoE</a:t>
            </a:r>
            <a:r>
              <a:rPr lang="en-GB" altLang="cs-CZ" sz="2000" dirty="0" smtClean="0"/>
              <a:t> is not EU institution)</a:t>
            </a:r>
          </a:p>
          <a:p>
            <a:pPr lvl="1">
              <a:lnSpc>
                <a:spcPct val="80000"/>
              </a:lnSpc>
              <a:spcBef>
                <a:spcPts val="200"/>
              </a:spcBef>
            </a:pPr>
            <a:r>
              <a:rPr lang="en-GB" altLang="cs-CZ" sz="2000" dirty="0" smtClean="0"/>
              <a:t>International agreement about </a:t>
            </a:r>
            <a:r>
              <a:rPr lang="en-GB" sz="2000" dirty="0" smtClean="0"/>
              <a:t>social and economic human rights (housing, health, education, employment, social protection, free movement of persons, non-discrimination)</a:t>
            </a:r>
          </a:p>
          <a:p>
            <a:pPr lvl="1">
              <a:lnSpc>
                <a:spcPct val="80000"/>
              </a:lnSpc>
              <a:spcBef>
                <a:spcPts val="200"/>
              </a:spcBef>
            </a:pPr>
            <a:r>
              <a:rPr lang="en-GB" sz="2000" dirty="0" smtClean="0"/>
              <a:t>Starting point for future harmonization of national social policies in EEC countries</a:t>
            </a:r>
            <a:r>
              <a:rPr lang="en-GB" altLang="cs-CZ" sz="2000"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CCEBED29-7542-463E-BEAB-851047A1AF72}" type="slidenum">
              <a:rPr lang="cs-CZ" altLang="en-US"/>
              <a:pPr/>
              <a:t>12</a:t>
            </a:fld>
            <a:endParaRPr lang="cs-CZ" altLang="en-US" dirty="0"/>
          </a:p>
        </p:txBody>
      </p:sp>
      <p:sp>
        <p:nvSpPr>
          <p:cNvPr id="135170" name="Rectangle 2"/>
          <p:cNvSpPr>
            <a:spLocks noGrp="1" noChangeArrowheads="1"/>
          </p:cNvSpPr>
          <p:nvPr>
            <p:ph type="title"/>
          </p:nvPr>
        </p:nvSpPr>
        <p:spPr>
          <a:xfrm>
            <a:off x="457200" y="277813"/>
            <a:ext cx="8229600" cy="676275"/>
          </a:xfrm>
        </p:spPr>
        <p:txBody>
          <a:bodyPr/>
          <a:lstStyle/>
          <a:p>
            <a:r>
              <a:rPr lang="en-GB" altLang="cs-CZ" dirty="0" smtClean="0"/>
              <a:t>Social Charter</a:t>
            </a:r>
            <a:endParaRPr lang="en-GB" altLang="cs-CZ" dirty="0"/>
          </a:p>
        </p:txBody>
      </p:sp>
      <p:sp>
        <p:nvSpPr>
          <p:cNvPr id="135171" name="Rectangle 3"/>
          <p:cNvSpPr>
            <a:spLocks noGrp="1" noChangeArrowheads="1"/>
          </p:cNvSpPr>
          <p:nvPr>
            <p:ph type="body" idx="1"/>
          </p:nvPr>
        </p:nvSpPr>
        <p:spPr>
          <a:xfrm>
            <a:off x="457200" y="1003300"/>
            <a:ext cx="8229600" cy="5502275"/>
          </a:xfrm>
        </p:spPr>
        <p:txBody>
          <a:bodyPr/>
          <a:lstStyle/>
          <a:p>
            <a:pPr>
              <a:lnSpc>
                <a:spcPct val="80000"/>
              </a:lnSpc>
              <a:spcBef>
                <a:spcPts val="600"/>
              </a:spcBef>
            </a:pPr>
            <a:r>
              <a:rPr lang="en-GB" altLang="cs-CZ" sz="2400" dirty="0" smtClean="0"/>
              <a:t>The improvement of living and working conditions</a:t>
            </a:r>
          </a:p>
          <a:p>
            <a:pPr>
              <a:lnSpc>
                <a:spcPct val="80000"/>
              </a:lnSpc>
              <a:spcBef>
                <a:spcPts val="600"/>
              </a:spcBef>
            </a:pPr>
            <a:r>
              <a:rPr lang="en-GB" altLang="cs-CZ" sz="2400" dirty="0" smtClean="0"/>
              <a:t>The right to freedom of movement</a:t>
            </a:r>
          </a:p>
          <a:p>
            <a:pPr>
              <a:lnSpc>
                <a:spcPct val="80000"/>
              </a:lnSpc>
              <a:spcBef>
                <a:spcPts val="600"/>
              </a:spcBef>
            </a:pPr>
            <a:r>
              <a:rPr lang="en-GB" altLang="cs-CZ" sz="2400" dirty="0" smtClean="0"/>
              <a:t>The right to employment with adequate remuneration</a:t>
            </a:r>
          </a:p>
          <a:p>
            <a:pPr>
              <a:lnSpc>
                <a:spcPct val="80000"/>
              </a:lnSpc>
              <a:spcBef>
                <a:spcPts val="600"/>
              </a:spcBef>
            </a:pPr>
            <a:r>
              <a:rPr lang="en-GB" altLang="cs-CZ" sz="2400" dirty="0" smtClean="0"/>
              <a:t>The right to social protection</a:t>
            </a:r>
          </a:p>
          <a:p>
            <a:pPr>
              <a:lnSpc>
                <a:spcPct val="80000"/>
              </a:lnSpc>
              <a:spcBef>
                <a:spcPts val="600"/>
              </a:spcBef>
            </a:pPr>
            <a:r>
              <a:rPr lang="en-GB" altLang="cs-CZ" sz="2400" dirty="0" smtClean="0"/>
              <a:t>The right to freedom and collective bargaining</a:t>
            </a:r>
          </a:p>
          <a:p>
            <a:pPr>
              <a:lnSpc>
                <a:spcPct val="80000"/>
              </a:lnSpc>
              <a:spcBef>
                <a:spcPts val="600"/>
              </a:spcBef>
            </a:pPr>
            <a:r>
              <a:rPr lang="en-GB" altLang="cs-CZ" sz="2400" dirty="0" smtClean="0"/>
              <a:t>The right to vocational training</a:t>
            </a:r>
          </a:p>
          <a:p>
            <a:pPr>
              <a:lnSpc>
                <a:spcPct val="80000"/>
              </a:lnSpc>
              <a:spcBef>
                <a:spcPts val="600"/>
              </a:spcBef>
            </a:pPr>
            <a:r>
              <a:rPr lang="en-GB" altLang="cs-CZ" sz="2400" dirty="0" smtClean="0"/>
              <a:t>The right of men and women to equal treatment</a:t>
            </a:r>
          </a:p>
          <a:p>
            <a:pPr>
              <a:lnSpc>
                <a:spcPct val="80000"/>
              </a:lnSpc>
              <a:spcBef>
                <a:spcPts val="600"/>
              </a:spcBef>
            </a:pPr>
            <a:r>
              <a:rPr lang="en-GB" altLang="cs-CZ" sz="2400" dirty="0" smtClean="0"/>
              <a:t>The right to information, consultation and worker participation</a:t>
            </a:r>
          </a:p>
          <a:p>
            <a:pPr>
              <a:lnSpc>
                <a:spcPct val="80000"/>
              </a:lnSpc>
              <a:spcBef>
                <a:spcPts val="600"/>
              </a:spcBef>
            </a:pPr>
            <a:r>
              <a:rPr lang="en-GB" altLang="cs-CZ" sz="2400" dirty="0" smtClean="0"/>
              <a:t>The right to health, protection and safety at the workplace</a:t>
            </a:r>
          </a:p>
          <a:p>
            <a:pPr>
              <a:lnSpc>
                <a:spcPct val="80000"/>
              </a:lnSpc>
              <a:spcBef>
                <a:spcPts val="600"/>
              </a:spcBef>
            </a:pPr>
            <a:r>
              <a:rPr lang="en-GB" altLang="cs-CZ" sz="2400" dirty="0" smtClean="0"/>
              <a:t>The protection of children and adolescents</a:t>
            </a:r>
          </a:p>
          <a:p>
            <a:pPr>
              <a:lnSpc>
                <a:spcPct val="80000"/>
              </a:lnSpc>
              <a:spcBef>
                <a:spcPts val="600"/>
              </a:spcBef>
            </a:pPr>
            <a:r>
              <a:rPr lang="en-GB" altLang="cs-CZ" sz="2400" dirty="0" smtClean="0"/>
              <a:t>The protection of elderly persons</a:t>
            </a:r>
          </a:p>
          <a:p>
            <a:pPr>
              <a:lnSpc>
                <a:spcPct val="80000"/>
              </a:lnSpc>
              <a:spcBef>
                <a:spcPts val="600"/>
              </a:spcBef>
            </a:pPr>
            <a:r>
              <a:rPr lang="en-GB" altLang="cs-CZ" sz="2400" dirty="0" smtClean="0"/>
              <a:t>Specific measure</a:t>
            </a:r>
            <a:r>
              <a:rPr lang="cs-CZ" altLang="cs-CZ" sz="2400" dirty="0" smtClean="0"/>
              <a:t>s</a:t>
            </a:r>
            <a:r>
              <a:rPr lang="en-GB" altLang="cs-CZ" sz="2400" dirty="0" smtClean="0"/>
              <a:t> for disabled people</a:t>
            </a:r>
            <a:endParaRPr lang="en-GB" altLang="cs-CZ" sz="2000" dirty="0"/>
          </a:p>
        </p:txBody>
      </p:sp>
    </p:spTree>
    <p:extLst>
      <p:ext uri="{BB962C8B-B14F-4D97-AF65-F5344CB8AC3E}">
        <p14:creationId xmlns:p14="http://schemas.microsoft.com/office/powerpoint/2010/main" val="2429497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CCEBED29-7542-463E-BEAB-851047A1AF72}" type="slidenum">
              <a:rPr lang="cs-CZ" altLang="en-US"/>
              <a:pPr/>
              <a:t>13</a:t>
            </a:fld>
            <a:endParaRPr lang="cs-CZ" altLang="en-US" dirty="0"/>
          </a:p>
        </p:txBody>
      </p:sp>
      <p:sp>
        <p:nvSpPr>
          <p:cNvPr id="135170" name="Rectangle 2"/>
          <p:cNvSpPr>
            <a:spLocks noGrp="1" noChangeArrowheads="1"/>
          </p:cNvSpPr>
          <p:nvPr>
            <p:ph type="title"/>
          </p:nvPr>
        </p:nvSpPr>
        <p:spPr>
          <a:xfrm>
            <a:off x="457200" y="277813"/>
            <a:ext cx="8229600" cy="676275"/>
          </a:xfrm>
        </p:spPr>
        <p:txBody>
          <a:bodyPr/>
          <a:lstStyle/>
          <a:p>
            <a:r>
              <a:rPr lang="en-GB" altLang="cs-CZ"/>
              <a:t>Evolution of EU social policy (2)</a:t>
            </a:r>
          </a:p>
        </p:txBody>
      </p:sp>
      <p:sp>
        <p:nvSpPr>
          <p:cNvPr id="135171" name="Rectangle 3"/>
          <p:cNvSpPr>
            <a:spLocks noGrp="1" noChangeArrowheads="1"/>
          </p:cNvSpPr>
          <p:nvPr>
            <p:ph type="body" idx="1"/>
          </p:nvPr>
        </p:nvSpPr>
        <p:spPr>
          <a:xfrm>
            <a:off x="457200" y="1117600"/>
            <a:ext cx="8229600" cy="5502275"/>
          </a:xfrm>
        </p:spPr>
        <p:txBody>
          <a:bodyPr/>
          <a:lstStyle/>
          <a:p>
            <a:pPr>
              <a:lnSpc>
                <a:spcPct val="80000"/>
              </a:lnSpc>
              <a:spcBef>
                <a:spcPts val="0"/>
              </a:spcBef>
            </a:pPr>
            <a:r>
              <a:rPr lang="en-GB" altLang="cs-CZ" sz="2400" dirty="0" smtClean="0"/>
              <a:t>Social Dimension to Single Market (1985-92)</a:t>
            </a:r>
          </a:p>
          <a:p>
            <a:pPr lvl="1">
              <a:lnSpc>
                <a:spcPct val="80000"/>
              </a:lnSpc>
              <a:spcBef>
                <a:spcPts val="0"/>
              </a:spcBef>
            </a:pPr>
            <a:r>
              <a:rPr lang="en-GB" altLang="cs-CZ" sz="2000" dirty="0" smtClean="0"/>
              <a:t>Social cohesion is necessary for correcting negative impacts of increased competition and deregulation on the weaker and more vulnerable regions and sections of population</a:t>
            </a:r>
          </a:p>
          <a:p>
            <a:pPr lvl="1">
              <a:lnSpc>
                <a:spcPct val="80000"/>
              </a:lnSpc>
              <a:spcBef>
                <a:spcPts val="0"/>
              </a:spcBef>
            </a:pPr>
            <a:r>
              <a:rPr lang="en-GB" altLang="cs-CZ" sz="2000" dirty="0" smtClean="0"/>
              <a:t>Fears of social dumping </a:t>
            </a:r>
            <a:r>
              <a:rPr lang="en-GB" altLang="cs-CZ" sz="2000" dirty="0" smtClean="0">
                <a:sym typeface="Wingdings"/>
              </a:rPr>
              <a:t> </a:t>
            </a:r>
            <a:r>
              <a:rPr lang="en-GB" altLang="cs-CZ" sz="2000" dirty="0" smtClean="0"/>
              <a:t>minimum social standards for working conditions, health and safety </a:t>
            </a:r>
          </a:p>
          <a:p>
            <a:pPr>
              <a:lnSpc>
                <a:spcPct val="80000"/>
              </a:lnSpc>
              <a:spcBef>
                <a:spcPts val="0"/>
              </a:spcBef>
            </a:pPr>
            <a:r>
              <a:rPr lang="en-GB" altLang="cs-CZ" sz="2400" dirty="0" smtClean="0"/>
              <a:t>European Social Space</a:t>
            </a:r>
          </a:p>
          <a:p>
            <a:pPr lvl="1">
              <a:lnSpc>
                <a:spcPct val="80000"/>
              </a:lnSpc>
              <a:spcBef>
                <a:spcPts val="0"/>
              </a:spcBef>
            </a:pPr>
            <a:r>
              <a:rPr lang="en-GB" altLang="cs-CZ" sz="2000" dirty="0" smtClean="0"/>
              <a:t>Vision advocated by the president of EC Jacques </a:t>
            </a:r>
            <a:r>
              <a:rPr lang="en-GB" altLang="cs-CZ" sz="2000" dirty="0" err="1" smtClean="0"/>
              <a:t>Delors</a:t>
            </a:r>
            <a:endParaRPr lang="en-GB" altLang="cs-CZ" sz="2000" dirty="0" smtClean="0"/>
          </a:p>
          <a:p>
            <a:pPr lvl="1">
              <a:lnSpc>
                <a:spcPct val="80000"/>
              </a:lnSpc>
              <a:spcBef>
                <a:spcPts val="0"/>
              </a:spcBef>
            </a:pPr>
            <a:r>
              <a:rPr lang="en-GB" altLang="cs-CZ" sz="2000" dirty="0" smtClean="0"/>
              <a:t>Social dialogue:</a:t>
            </a:r>
            <a:r>
              <a:rPr lang="en-GB" altLang="cs-CZ" sz="2000" i="1" dirty="0" smtClean="0"/>
              <a:t> </a:t>
            </a:r>
            <a:r>
              <a:rPr lang="en-GB" altLang="cs-CZ" sz="2000" dirty="0" smtClean="0"/>
              <a:t>involvement of social partners in the EC decision-making process that affects the life of consumers and citizens</a:t>
            </a:r>
            <a:r>
              <a:rPr lang="cs-CZ" altLang="cs-CZ" sz="2000" dirty="0" smtClean="0"/>
              <a:t>, </a:t>
            </a:r>
            <a:r>
              <a:rPr lang="en-GB" altLang="cs-CZ" sz="2000" dirty="0" smtClean="0"/>
              <a:t>prominent role of EESC (European Economic and Social Committee) </a:t>
            </a:r>
          </a:p>
          <a:p>
            <a:pPr lvl="1">
              <a:lnSpc>
                <a:spcPct val="80000"/>
              </a:lnSpc>
              <a:spcBef>
                <a:spcPts val="0"/>
              </a:spcBef>
            </a:pPr>
            <a:r>
              <a:rPr lang="en-GB" altLang="cs-CZ" sz="2000" dirty="0" smtClean="0"/>
              <a:t>Social Charter (Community Charter of the Fundamental Social Rights of Workers): non-binding declaration about social rights of worker</a:t>
            </a:r>
            <a:r>
              <a:rPr lang="cs-CZ" altLang="cs-CZ" sz="2000" dirty="0" smtClean="0"/>
              <a:t>s</a:t>
            </a:r>
            <a:r>
              <a:rPr lang="en-GB" altLang="cs-CZ" sz="2000" dirty="0" smtClean="0"/>
              <a:t> (not accepted by UK – excessive regulation undermining competitiveness and employment)</a:t>
            </a:r>
          </a:p>
          <a:p>
            <a:pPr lvl="1">
              <a:lnSpc>
                <a:spcPct val="80000"/>
              </a:lnSpc>
              <a:spcBef>
                <a:spcPts val="0"/>
              </a:spcBef>
            </a:pPr>
            <a:r>
              <a:rPr lang="en-GB" altLang="cs-CZ" sz="2000" dirty="0" smtClean="0"/>
              <a:t>Europe of the citizens: ide</a:t>
            </a:r>
            <a:r>
              <a:rPr lang="cs-CZ" altLang="cs-CZ" sz="2000" dirty="0" smtClean="0"/>
              <a:t>a</a:t>
            </a:r>
            <a:r>
              <a:rPr lang="en-GB" altLang="cs-CZ" sz="2000" dirty="0" smtClean="0"/>
              <a:t> of bringing Community closer to the people</a:t>
            </a:r>
          </a:p>
          <a:p>
            <a:pPr lvl="1">
              <a:lnSpc>
                <a:spcPct val="80000"/>
              </a:lnSpc>
              <a:spcBef>
                <a:spcPts val="0"/>
              </a:spcBef>
            </a:pPr>
            <a:r>
              <a:rPr lang="en-GB" altLang="cs-CZ" sz="2000" dirty="0" smtClean="0"/>
              <a:t>European Company Statute: unified set of rules, management and reporting provisions for safeguarding workers’ rights</a:t>
            </a:r>
            <a:endParaRPr lang="en-GB" altLang="cs-CZ"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08253FD6-27D3-4E79-ABFD-D6C856100553}" type="slidenum">
              <a:rPr lang="cs-CZ" altLang="en-US"/>
              <a:pPr/>
              <a:t>14</a:t>
            </a:fld>
            <a:endParaRPr lang="cs-CZ" altLang="en-US"/>
          </a:p>
        </p:txBody>
      </p:sp>
      <p:sp>
        <p:nvSpPr>
          <p:cNvPr id="141314" name="Rectangle 2"/>
          <p:cNvSpPr>
            <a:spLocks noGrp="1" noChangeArrowheads="1"/>
          </p:cNvSpPr>
          <p:nvPr>
            <p:ph type="title"/>
          </p:nvPr>
        </p:nvSpPr>
        <p:spPr>
          <a:xfrm>
            <a:off x="457200" y="277813"/>
            <a:ext cx="8229600" cy="668337"/>
          </a:xfrm>
        </p:spPr>
        <p:txBody>
          <a:bodyPr/>
          <a:lstStyle/>
          <a:p>
            <a:r>
              <a:rPr lang="en-GB" altLang="cs-CZ"/>
              <a:t> Schengen Agreement</a:t>
            </a:r>
          </a:p>
        </p:txBody>
      </p:sp>
      <p:sp>
        <p:nvSpPr>
          <p:cNvPr id="141315" name="Rectangle 3"/>
          <p:cNvSpPr>
            <a:spLocks noGrp="1" noChangeArrowheads="1"/>
          </p:cNvSpPr>
          <p:nvPr>
            <p:ph type="body" idx="1"/>
          </p:nvPr>
        </p:nvSpPr>
        <p:spPr>
          <a:xfrm>
            <a:off x="457200" y="1112839"/>
            <a:ext cx="8229600" cy="5154612"/>
          </a:xfrm>
        </p:spPr>
        <p:txBody>
          <a:bodyPr/>
          <a:lstStyle/>
          <a:p>
            <a:pPr>
              <a:lnSpc>
                <a:spcPct val="80000"/>
              </a:lnSpc>
              <a:spcBef>
                <a:spcPts val="300"/>
              </a:spcBef>
            </a:pPr>
            <a:r>
              <a:rPr lang="en-GB" altLang="cs-CZ" sz="2400" dirty="0" smtClean="0"/>
              <a:t>Schengen Area </a:t>
            </a:r>
          </a:p>
          <a:p>
            <a:pPr lvl="1">
              <a:lnSpc>
                <a:spcPct val="80000"/>
              </a:lnSpc>
              <a:spcBef>
                <a:spcPts val="300"/>
              </a:spcBef>
            </a:pPr>
            <a:r>
              <a:rPr lang="en-GB" altLang="cs-CZ" sz="2000" dirty="0" smtClean="0"/>
              <a:t>Founded in 1985: Benelux countries, France, Germany</a:t>
            </a:r>
          </a:p>
          <a:p>
            <a:pPr lvl="1">
              <a:lnSpc>
                <a:spcPct val="80000"/>
              </a:lnSpc>
              <a:spcBef>
                <a:spcPts val="300"/>
              </a:spcBef>
            </a:pPr>
            <a:r>
              <a:rPr lang="en-GB" altLang="cs-CZ" sz="2000" dirty="0" smtClean="0"/>
              <a:t>Elimination of border controls and removal of all control on people when they cross frontiers between Schengen countries</a:t>
            </a:r>
          </a:p>
          <a:p>
            <a:pPr lvl="1">
              <a:lnSpc>
                <a:spcPct val="80000"/>
              </a:lnSpc>
              <a:spcBef>
                <a:spcPts val="300"/>
              </a:spcBef>
            </a:pPr>
            <a:r>
              <a:rPr lang="en-GB" altLang="cs-CZ" sz="2000" dirty="0" smtClean="0"/>
              <a:t>Safeguard clause: reinstatement of controls in case of serious threat to public policy, public health or public security </a:t>
            </a:r>
          </a:p>
          <a:p>
            <a:pPr>
              <a:lnSpc>
                <a:spcPct val="80000"/>
              </a:lnSpc>
              <a:spcBef>
                <a:spcPts val="300"/>
              </a:spcBef>
            </a:pPr>
            <a:r>
              <a:rPr lang="en-GB" altLang="cs-CZ" sz="2400" dirty="0" smtClean="0"/>
              <a:t>Schengen group</a:t>
            </a:r>
          </a:p>
          <a:p>
            <a:pPr lvl="1">
              <a:lnSpc>
                <a:spcPct val="80000"/>
              </a:lnSpc>
              <a:spcBef>
                <a:spcPts val="300"/>
              </a:spcBef>
            </a:pPr>
            <a:r>
              <a:rPr lang="en-GB" altLang="cs-CZ" sz="2000" dirty="0" smtClean="0"/>
              <a:t>EU members except for UK, Ireland, Cyprus, blocking accession of Romania and Bulgaria </a:t>
            </a:r>
          </a:p>
          <a:p>
            <a:pPr lvl="1">
              <a:lnSpc>
                <a:spcPct val="80000"/>
              </a:lnSpc>
              <a:spcBef>
                <a:spcPts val="300"/>
              </a:spcBef>
            </a:pPr>
            <a:r>
              <a:rPr lang="en-GB" altLang="cs-CZ" sz="2000" dirty="0" smtClean="0"/>
              <a:t>Some non EU members (Iceland, Norway, Switzerland)</a:t>
            </a:r>
            <a:endParaRPr lang="cs-CZ" altLang="cs-CZ" sz="2000" dirty="0" smtClean="0"/>
          </a:p>
          <a:p>
            <a:pPr>
              <a:lnSpc>
                <a:spcPct val="80000"/>
              </a:lnSpc>
              <a:spcBef>
                <a:spcPts val="300"/>
              </a:spcBef>
            </a:pPr>
            <a:r>
              <a:rPr lang="en-GB" altLang="cs-CZ" sz="2400" dirty="0"/>
              <a:t>Provisions</a:t>
            </a:r>
          </a:p>
          <a:p>
            <a:pPr lvl="1">
              <a:lnSpc>
                <a:spcPct val="80000"/>
              </a:lnSpc>
              <a:spcBef>
                <a:spcPts val="300"/>
              </a:spcBef>
            </a:pPr>
            <a:r>
              <a:rPr lang="en-GB" altLang="cs-CZ" sz="2000" dirty="0"/>
              <a:t>Schengen Information System (access to data files on persons, stolen or lost vehicles, bank notes, official documents, etc.)</a:t>
            </a:r>
          </a:p>
          <a:p>
            <a:pPr lvl="1">
              <a:lnSpc>
                <a:spcPct val="80000"/>
              </a:lnSpc>
              <a:spcBef>
                <a:spcPts val="300"/>
              </a:spcBef>
            </a:pPr>
            <a:r>
              <a:rPr lang="en-GB" altLang="cs-CZ" sz="2000" dirty="0"/>
              <a:t>Common rules and procedures for checks at external borders</a:t>
            </a:r>
          </a:p>
          <a:p>
            <a:pPr lvl="1">
              <a:lnSpc>
                <a:spcPct val="80000"/>
              </a:lnSpc>
              <a:spcBef>
                <a:spcPts val="300"/>
              </a:spcBef>
            </a:pPr>
            <a:r>
              <a:rPr lang="en-GB" altLang="cs-CZ" sz="2000" dirty="0"/>
              <a:t>Increased cooperation between customs authorities</a:t>
            </a:r>
          </a:p>
          <a:p>
            <a:pPr lvl="1">
              <a:lnSpc>
                <a:spcPct val="80000"/>
              </a:lnSpc>
              <a:spcBef>
                <a:spcPts val="300"/>
              </a:spcBef>
            </a:pPr>
            <a:r>
              <a:rPr lang="en-GB" altLang="cs-CZ" sz="2000" dirty="0"/>
              <a:t>Common list of countries requiring </a:t>
            </a:r>
            <a:r>
              <a:rPr lang="en-GB" altLang="cs-CZ" sz="2000" dirty="0" smtClean="0"/>
              <a:t>visas</a:t>
            </a:r>
            <a:endParaRPr lang="en-GB" altLang="cs-CZ" sz="2000" dirty="0"/>
          </a:p>
        </p:txBody>
      </p:sp>
    </p:spTree>
    <p:extLst>
      <p:ext uri="{BB962C8B-B14F-4D97-AF65-F5344CB8AC3E}">
        <p14:creationId xmlns:p14="http://schemas.microsoft.com/office/powerpoint/2010/main" val="2259870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34982693-4AFD-4F60-8001-9152E8630ED5}" type="slidenum">
              <a:rPr lang="cs-CZ" altLang="en-US"/>
              <a:pPr/>
              <a:t>15</a:t>
            </a:fld>
            <a:endParaRPr lang="cs-CZ" altLang="en-US"/>
          </a:p>
        </p:txBody>
      </p:sp>
      <p:sp>
        <p:nvSpPr>
          <p:cNvPr id="137218" name="Rectangle 2"/>
          <p:cNvSpPr>
            <a:spLocks noGrp="1" noChangeArrowheads="1"/>
          </p:cNvSpPr>
          <p:nvPr>
            <p:ph type="title"/>
          </p:nvPr>
        </p:nvSpPr>
        <p:spPr>
          <a:xfrm>
            <a:off x="457200" y="277813"/>
            <a:ext cx="8229600" cy="676275"/>
          </a:xfrm>
        </p:spPr>
        <p:txBody>
          <a:bodyPr/>
          <a:lstStyle/>
          <a:p>
            <a:r>
              <a:rPr lang="en-GB" altLang="cs-CZ"/>
              <a:t>Evolution of EU social policy (</a:t>
            </a:r>
            <a:r>
              <a:rPr lang="cs-CZ" altLang="cs-CZ"/>
              <a:t>3</a:t>
            </a:r>
            <a:r>
              <a:rPr lang="en-GB" altLang="cs-CZ"/>
              <a:t>)</a:t>
            </a:r>
          </a:p>
        </p:txBody>
      </p:sp>
      <p:sp>
        <p:nvSpPr>
          <p:cNvPr id="137219" name="Rectangle 3"/>
          <p:cNvSpPr>
            <a:spLocks noGrp="1" noChangeArrowheads="1"/>
          </p:cNvSpPr>
          <p:nvPr>
            <p:ph type="body" idx="1"/>
          </p:nvPr>
        </p:nvSpPr>
        <p:spPr>
          <a:xfrm>
            <a:off x="457200" y="877887"/>
            <a:ext cx="8229600" cy="5589588"/>
          </a:xfrm>
        </p:spPr>
        <p:txBody>
          <a:bodyPr/>
          <a:lstStyle/>
          <a:p>
            <a:pPr>
              <a:lnSpc>
                <a:spcPct val="80000"/>
              </a:lnSpc>
              <a:spcBef>
                <a:spcPts val="200"/>
              </a:spcBef>
            </a:pPr>
            <a:r>
              <a:rPr lang="en-GB" altLang="cs-CZ" sz="2000" dirty="0" smtClean="0"/>
              <a:t>Social Chapter of Maastricht Treaty (1985-92)</a:t>
            </a:r>
          </a:p>
          <a:p>
            <a:pPr lvl="1">
              <a:lnSpc>
                <a:spcPct val="80000"/>
              </a:lnSpc>
              <a:spcBef>
                <a:spcPts val="200"/>
              </a:spcBef>
            </a:pPr>
            <a:r>
              <a:rPr lang="en-GB" altLang="cs-CZ" sz="1800" dirty="0" smtClean="0"/>
              <a:t>Intention to incorporate the Social Charter into the MT</a:t>
            </a:r>
          </a:p>
          <a:p>
            <a:pPr lvl="1">
              <a:lnSpc>
                <a:spcPct val="80000"/>
              </a:lnSpc>
              <a:spcBef>
                <a:spcPts val="200"/>
              </a:spcBef>
            </a:pPr>
            <a:r>
              <a:rPr lang="en-GB" altLang="cs-CZ" sz="1800" dirty="0" smtClean="0"/>
              <a:t>Strong opposition of UK Thatcher government (policy reversed under Blair administration)</a:t>
            </a:r>
          </a:p>
          <a:p>
            <a:pPr lvl="1">
              <a:lnSpc>
                <a:spcPct val="80000"/>
              </a:lnSpc>
              <a:spcBef>
                <a:spcPts val="200"/>
              </a:spcBef>
            </a:pPr>
            <a:r>
              <a:rPr lang="en-GB" altLang="cs-CZ" sz="1800" dirty="0" smtClean="0"/>
              <a:t>Social Chapter added as a separate protocol</a:t>
            </a:r>
          </a:p>
          <a:p>
            <a:pPr>
              <a:lnSpc>
                <a:spcPct val="80000"/>
              </a:lnSpc>
              <a:spcBef>
                <a:spcPts val="200"/>
              </a:spcBef>
            </a:pPr>
            <a:r>
              <a:rPr lang="en-GB" altLang="cs-CZ" sz="2000" dirty="0" smtClean="0"/>
              <a:t>Amsterdam Treaty</a:t>
            </a:r>
          </a:p>
          <a:p>
            <a:pPr lvl="1">
              <a:lnSpc>
                <a:spcPct val="80000"/>
              </a:lnSpc>
              <a:spcBef>
                <a:spcPts val="200"/>
              </a:spcBef>
            </a:pPr>
            <a:r>
              <a:rPr lang="en-GB" altLang="cs-CZ" sz="1800" dirty="0" smtClean="0"/>
              <a:t>Idea of balancing price stability in EMU with an explicit priority for high level of employment</a:t>
            </a:r>
          </a:p>
          <a:p>
            <a:pPr lvl="1">
              <a:lnSpc>
                <a:spcPct val="80000"/>
              </a:lnSpc>
              <a:spcBef>
                <a:spcPts val="200"/>
              </a:spcBef>
            </a:pPr>
            <a:r>
              <a:rPr lang="en-GB" altLang="cs-CZ" sz="1800" dirty="0" smtClean="0"/>
              <a:t>Legal basis for European Employment Strategy as a new major area for EU policy </a:t>
            </a:r>
          </a:p>
          <a:p>
            <a:pPr lvl="1">
              <a:lnSpc>
                <a:spcPct val="80000"/>
              </a:lnSpc>
              <a:spcBef>
                <a:spcPts val="200"/>
              </a:spcBef>
            </a:pPr>
            <a:r>
              <a:rPr lang="en-GB" altLang="cs-CZ" sz="1800" dirty="0" smtClean="0"/>
              <a:t>Substantial parts of Social Charter incorporated in the Treaty</a:t>
            </a:r>
          </a:p>
          <a:p>
            <a:pPr>
              <a:lnSpc>
                <a:spcPct val="80000"/>
              </a:lnSpc>
              <a:spcBef>
                <a:spcPts val="200"/>
              </a:spcBef>
            </a:pPr>
            <a:r>
              <a:rPr lang="en-GB" altLang="cs-CZ" sz="2000" dirty="0" smtClean="0"/>
              <a:t>Nice Treaty</a:t>
            </a:r>
          </a:p>
          <a:p>
            <a:pPr lvl="1">
              <a:lnSpc>
                <a:spcPct val="80000"/>
              </a:lnSpc>
              <a:spcBef>
                <a:spcPts val="200"/>
              </a:spcBef>
            </a:pPr>
            <a:r>
              <a:rPr lang="en-GB" altLang="cs-CZ" sz="1800" dirty="0" smtClean="0"/>
              <a:t>European Social Agenda: </a:t>
            </a:r>
            <a:r>
              <a:rPr lang="en-GB" sz="1800" dirty="0" smtClean="0"/>
              <a:t>promotion of employment, improvement of living and working conditions, appropriate level of social protection, dialogue with social partners, development of human resources, measures to combat exclusion</a:t>
            </a:r>
            <a:endParaRPr lang="en-GB" altLang="cs-CZ" sz="1800" dirty="0" smtClean="0"/>
          </a:p>
          <a:p>
            <a:pPr>
              <a:lnSpc>
                <a:spcPct val="80000"/>
              </a:lnSpc>
              <a:spcBef>
                <a:spcPts val="200"/>
              </a:spcBef>
            </a:pPr>
            <a:r>
              <a:rPr lang="en-GB" altLang="cs-CZ" sz="2000" dirty="0" smtClean="0"/>
              <a:t>Lisbon Treaty</a:t>
            </a:r>
          </a:p>
          <a:p>
            <a:pPr lvl="1">
              <a:lnSpc>
                <a:spcPct val="80000"/>
              </a:lnSpc>
              <a:spcBef>
                <a:spcPts val="200"/>
              </a:spcBef>
            </a:pPr>
            <a:r>
              <a:rPr lang="en-GB" altLang="cs-CZ" sz="1800" dirty="0" smtClean="0"/>
              <a:t>Legally binding reference to the Social Charter (UK and Poland obtained opt-out)</a:t>
            </a:r>
          </a:p>
          <a:p>
            <a:pPr lvl="1">
              <a:lnSpc>
                <a:spcPct val="80000"/>
              </a:lnSpc>
              <a:spcBef>
                <a:spcPts val="200"/>
              </a:spcBef>
            </a:pPr>
            <a:r>
              <a:rPr lang="en-GB" altLang="cs-CZ" sz="1800" dirty="0" smtClean="0"/>
              <a:t>Authority of Commission to support and complement activities of MS in selected social areas (working conditions, social security, collective actions, combating social exclusion, etc.)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34982693-4AFD-4F60-8001-9152E8630ED5}" type="slidenum">
              <a:rPr lang="cs-CZ" altLang="en-US"/>
              <a:pPr/>
              <a:t>16</a:t>
            </a:fld>
            <a:endParaRPr lang="cs-CZ" altLang="en-US"/>
          </a:p>
        </p:txBody>
      </p:sp>
      <p:sp>
        <p:nvSpPr>
          <p:cNvPr id="137218" name="Rectangle 2"/>
          <p:cNvSpPr>
            <a:spLocks noGrp="1" noChangeArrowheads="1"/>
          </p:cNvSpPr>
          <p:nvPr>
            <p:ph type="title"/>
          </p:nvPr>
        </p:nvSpPr>
        <p:spPr>
          <a:xfrm>
            <a:off x="457200" y="277813"/>
            <a:ext cx="8229600" cy="676275"/>
          </a:xfrm>
        </p:spPr>
        <p:txBody>
          <a:bodyPr/>
          <a:lstStyle/>
          <a:p>
            <a:r>
              <a:rPr lang="en-GB" altLang="cs-CZ" dirty="0" smtClean="0"/>
              <a:t>European Employment Strategy</a:t>
            </a:r>
            <a:endParaRPr lang="en-GB" altLang="cs-CZ" dirty="0"/>
          </a:p>
        </p:txBody>
      </p:sp>
      <p:sp>
        <p:nvSpPr>
          <p:cNvPr id="137219" name="Rectangle 3"/>
          <p:cNvSpPr>
            <a:spLocks noGrp="1" noChangeArrowheads="1"/>
          </p:cNvSpPr>
          <p:nvPr>
            <p:ph type="body" idx="1"/>
          </p:nvPr>
        </p:nvSpPr>
        <p:spPr>
          <a:xfrm>
            <a:off x="457200" y="915987"/>
            <a:ext cx="8229600" cy="5360987"/>
          </a:xfrm>
        </p:spPr>
        <p:txBody>
          <a:bodyPr/>
          <a:lstStyle/>
          <a:p>
            <a:pPr>
              <a:lnSpc>
                <a:spcPct val="80000"/>
              </a:lnSpc>
              <a:spcBef>
                <a:spcPts val="300"/>
              </a:spcBef>
            </a:pPr>
            <a:r>
              <a:rPr lang="en-GB" altLang="cs-CZ" sz="2400" dirty="0" smtClean="0"/>
              <a:t>Underlying idea</a:t>
            </a:r>
          </a:p>
          <a:p>
            <a:pPr lvl="1">
              <a:lnSpc>
                <a:spcPct val="80000"/>
              </a:lnSpc>
              <a:spcBef>
                <a:spcPts val="300"/>
              </a:spcBef>
            </a:pPr>
            <a:r>
              <a:rPr lang="en-GB" altLang="cs-CZ" sz="2000" dirty="0" smtClean="0"/>
              <a:t>Structural problems in European labour markets require </a:t>
            </a:r>
            <a:r>
              <a:rPr lang="en-GB" altLang="cs-CZ" sz="2000" dirty="0" smtClean="0">
                <a:sym typeface="Wingdings"/>
              </a:rPr>
              <a:t>collective action through more coordination and convergence of labour policies</a:t>
            </a:r>
            <a:endParaRPr lang="en-GB" altLang="cs-CZ" sz="2000" dirty="0" smtClean="0"/>
          </a:p>
          <a:p>
            <a:pPr>
              <a:lnSpc>
                <a:spcPct val="80000"/>
              </a:lnSpc>
              <a:spcBef>
                <a:spcPts val="300"/>
              </a:spcBef>
            </a:pPr>
            <a:r>
              <a:rPr lang="en-GB" altLang="cs-CZ" sz="2400" dirty="0" smtClean="0"/>
              <a:t>Objectives</a:t>
            </a:r>
          </a:p>
          <a:p>
            <a:pPr lvl="1">
              <a:lnSpc>
                <a:spcPct val="80000"/>
              </a:lnSpc>
              <a:spcBef>
                <a:spcPts val="300"/>
              </a:spcBef>
            </a:pPr>
            <a:r>
              <a:rPr lang="en-GB" altLang="cs-CZ" sz="2000" dirty="0" smtClean="0"/>
              <a:t>Improving employability through active labour market policies (training for young and long-term unemployed, keep unemployed in touch with labour market, etc.) </a:t>
            </a:r>
          </a:p>
          <a:p>
            <a:pPr lvl="1">
              <a:lnSpc>
                <a:spcPct val="80000"/>
              </a:lnSpc>
              <a:spcBef>
                <a:spcPts val="300"/>
              </a:spcBef>
            </a:pPr>
            <a:r>
              <a:rPr lang="en-GB" altLang="cs-CZ" sz="2000" dirty="0" smtClean="0"/>
              <a:t>Encouraging adaptability of business and their employees (union-negotiated work reorganization)</a:t>
            </a:r>
          </a:p>
          <a:p>
            <a:pPr lvl="1">
              <a:lnSpc>
                <a:spcPct val="80000"/>
              </a:lnSpc>
              <a:spcBef>
                <a:spcPts val="300"/>
              </a:spcBef>
            </a:pPr>
            <a:r>
              <a:rPr lang="en-GB" altLang="cs-CZ" sz="2000" dirty="0" smtClean="0"/>
              <a:t>Strengthening policies for equal opportunities (between men and women, job opportunities for disabled)</a:t>
            </a:r>
          </a:p>
          <a:p>
            <a:pPr lvl="1">
              <a:lnSpc>
                <a:spcPct val="80000"/>
              </a:lnSpc>
              <a:spcBef>
                <a:spcPts val="300"/>
              </a:spcBef>
            </a:pPr>
            <a:r>
              <a:rPr lang="en-GB" altLang="cs-CZ" sz="2000" dirty="0" smtClean="0"/>
              <a:t>Developing entrepreneurship (deregulation and simplification of market access for small firms)</a:t>
            </a:r>
          </a:p>
          <a:p>
            <a:pPr>
              <a:lnSpc>
                <a:spcPct val="80000"/>
              </a:lnSpc>
              <a:spcBef>
                <a:spcPts val="300"/>
              </a:spcBef>
            </a:pPr>
            <a:r>
              <a:rPr lang="en-GB" altLang="cs-CZ" sz="2400" dirty="0" smtClean="0"/>
              <a:t>Europe 2020 quantitative target</a:t>
            </a:r>
            <a:r>
              <a:rPr lang="cs-CZ" altLang="cs-CZ" sz="2400" dirty="0" smtClean="0"/>
              <a:t>s</a:t>
            </a:r>
            <a:r>
              <a:rPr lang="en-GB" altLang="cs-CZ" sz="2400" dirty="0" smtClean="0"/>
              <a:t> related to EES</a:t>
            </a:r>
          </a:p>
          <a:p>
            <a:pPr lvl="1">
              <a:lnSpc>
                <a:spcPct val="80000"/>
              </a:lnSpc>
              <a:spcBef>
                <a:spcPts val="300"/>
              </a:spcBef>
            </a:pPr>
            <a:r>
              <a:rPr lang="en-GB" altLang="cs-CZ" sz="2100" dirty="0" smtClean="0"/>
              <a:t>75 % of people aged 20-64 in work</a:t>
            </a:r>
          </a:p>
          <a:p>
            <a:pPr lvl="1">
              <a:lnSpc>
                <a:spcPct val="80000"/>
              </a:lnSpc>
              <a:spcBef>
                <a:spcPts val="300"/>
              </a:spcBef>
            </a:pPr>
            <a:r>
              <a:rPr lang="en-GB" altLang="cs-CZ" sz="2100" dirty="0" smtClean="0"/>
              <a:t>School dropouts rates below 10 %</a:t>
            </a:r>
          </a:p>
          <a:p>
            <a:pPr lvl="1">
              <a:lnSpc>
                <a:spcPct val="80000"/>
              </a:lnSpc>
              <a:spcBef>
                <a:spcPts val="300"/>
              </a:spcBef>
            </a:pPr>
            <a:r>
              <a:rPr lang="en-GB" altLang="cs-CZ" sz="2100" dirty="0" smtClean="0"/>
              <a:t>At least 40 % of 30-34 year-olds completing third-level education</a:t>
            </a:r>
          </a:p>
        </p:txBody>
      </p:sp>
    </p:spTree>
    <p:extLst>
      <p:ext uri="{BB962C8B-B14F-4D97-AF65-F5344CB8AC3E}">
        <p14:creationId xmlns:p14="http://schemas.microsoft.com/office/powerpoint/2010/main" val="3430051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20726F5-3D6F-43B8-A3C9-1ECC94E01609}" type="slidenum">
              <a:rPr lang="cs-CZ" altLang="en-US"/>
              <a:pPr/>
              <a:t>17</a:t>
            </a:fld>
            <a:endParaRPr lang="cs-CZ" altLang="en-US" dirty="0"/>
          </a:p>
        </p:txBody>
      </p:sp>
      <p:sp>
        <p:nvSpPr>
          <p:cNvPr id="106498" name="Rectangle 2"/>
          <p:cNvSpPr>
            <a:spLocks noGrp="1" noChangeArrowheads="1"/>
          </p:cNvSpPr>
          <p:nvPr>
            <p:ph type="title"/>
          </p:nvPr>
        </p:nvSpPr>
        <p:spPr>
          <a:xfrm>
            <a:off x="457200" y="277813"/>
            <a:ext cx="8229600" cy="742950"/>
          </a:xfrm>
        </p:spPr>
        <p:txBody>
          <a:bodyPr/>
          <a:lstStyle/>
          <a:p>
            <a:r>
              <a:rPr lang="en-GB" altLang="cs-CZ" dirty="0" smtClean="0"/>
              <a:t>Unemployment rates during the crisis </a:t>
            </a:r>
            <a:r>
              <a:rPr lang="cs-CZ" altLang="cs-CZ" dirty="0" smtClean="0"/>
              <a:t>period</a:t>
            </a:r>
            <a:endParaRPr lang="en-GB" altLang="cs-CZ" dirty="0"/>
          </a:p>
        </p:txBody>
      </p:sp>
      <p:graphicFrame>
        <p:nvGraphicFramePr>
          <p:cNvPr id="4" name="Tabulka 3"/>
          <p:cNvGraphicFramePr>
            <a:graphicFrameLocks noGrp="1"/>
          </p:cNvGraphicFramePr>
          <p:nvPr>
            <p:extLst>
              <p:ext uri="{D42A27DB-BD31-4B8C-83A1-F6EECF244321}">
                <p14:modId xmlns:p14="http://schemas.microsoft.com/office/powerpoint/2010/main" val="3208803122"/>
              </p:ext>
            </p:extLst>
          </p:nvPr>
        </p:nvGraphicFramePr>
        <p:xfrm>
          <a:off x="1028703" y="914412"/>
          <a:ext cx="6267446" cy="5219680"/>
        </p:xfrm>
        <a:graphic>
          <a:graphicData uri="http://schemas.openxmlformats.org/drawingml/2006/table">
            <a:tbl>
              <a:tblPr firstRow="1" firstCol="1" bandRow="1">
                <a:tableStyleId>{21E4AEA4-8DFA-4A89-87EB-49C32662AFE0}</a:tableStyleId>
              </a:tblPr>
              <a:tblGrid>
                <a:gridCol w="1941257"/>
                <a:gridCol w="618027"/>
                <a:gridCol w="618027"/>
                <a:gridCol w="618027"/>
                <a:gridCol w="618027"/>
                <a:gridCol w="618027"/>
                <a:gridCol w="618027"/>
                <a:gridCol w="618027"/>
              </a:tblGrid>
              <a:tr h="163115">
                <a:tc>
                  <a:txBody>
                    <a:bodyPr/>
                    <a:lstStyle/>
                    <a:p>
                      <a:endParaRPr lang="cs-CZ" sz="800" dirty="0">
                        <a:effectLst/>
                        <a:latin typeface="Times New Roman"/>
                      </a:endParaRPr>
                    </a:p>
                  </a:txBody>
                  <a:tcPr marL="52957" marR="52957" marT="0" marB="0"/>
                </a:tc>
                <a:tc>
                  <a:txBody>
                    <a:bodyPr/>
                    <a:lstStyle/>
                    <a:p>
                      <a:pPr algn="ctr">
                        <a:spcAft>
                          <a:spcPts val="0"/>
                        </a:spcAft>
                      </a:pPr>
                      <a:r>
                        <a:rPr lang="cs-CZ" sz="800">
                          <a:effectLst/>
                        </a:rPr>
                        <a:t>2006</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2007</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2008</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2009</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2010</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2011</a:t>
                      </a:r>
                      <a:endParaRPr lang="cs-CZ" sz="900">
                        <a:effectLst/>
                        <a:latin typeface="Times New Roman"/>
                        <a:ea typeface="Times New Roman"/>
                      </a:endParaRPr>
                    </a:p>
                  </a:txBody>
                  <a:tcPr marL="52957" marR="52957" marT="0" marB="0" anchor="ctr"/>
                </a:tc>
                <a:tc>
                  <a:txBody>
                    <a:bodyPr/>
                    <a:lstStyle/>
                    <a:p>
                      <a:pPr algn="ctr">
                        <a:spcAft>
                          <a:spcPts val="0"/>
                        </a:spcAft>
                      </a:pPr>
                      <a:r>
                        <a:rPr lang="cs-CZ" sz="800">
                          <a:effectLst/>
                        </a:rPr>
                        <a:t>2012</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European Union (EU-27)</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10,5</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Eurozone</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11,4</a:t>
                      </a:r>
                      <a:endParaRPr lang="cs-CZ" sz="900">
                        <a:effectLst/>
                        <a:latin typeface="Times New Roman"/>
                        <a:ea typeface="Times New Roman"/>
                      </a:endParaRPr>
                    </a:p>
                  </a:txBody>
                  <a:tcPr marL="52957" marR="52957" marT="0" marB="0"/>
                </a:tc>
              </a:tr>
              <a:tr h="163115">
                <a:tc gridSpan="8">
                  <a:txBody>
                    <a:bodyPr/>
                    <a:lstStyle/>
                    <a:p>
                      <a:pPr algn="ctr">
                        <a:spcAft>
                          <a:spcPts val="0"/>
                        </a:spcAft>
                      </a:pPr>
                      <a:r>
                        <a:rPr lang="en-GB" sz="800" noProof="0" dirty="0" smtClean="0">
                          <a:effectLst/>
                        </a:rPr>
                        <a:t>Eurozone members</a:t>
                      </a:r>
                      <a:endParaRPr lang="en-GB" sz="900" noProof="0" dirty="0">
                        <a:effectLst/>
                        <a:latin typeface="Times New Roman"/>
                        <a:ea typeface="Times New Roman"/>
                      </a:endParaRPr>
                    </a:p>
                  </a:txBody>
                  <a:tcPr marL="52957" marR="52957" marT="0" marB="0" anchor="ct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r>
              <a:tr h="163115">
                <a:tc>
                  <a:txBody>
                    <a:bodyPr/>
                    <a:lstStyle/>
                    <a:p>
                      <a:pPr>
                        <a:spcAft>
                          <a:spcPts val="0"/>
                        </a:spcAft>
                      </a:pPr>
                      <a:r>
                        <a:rPr lang="en-GB" sz="800" noProof="0" dirty="0" smtClean="0">
                          <a:effectLst/>
                        </a:rPr>
                        <a:t>Belgium</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7,6</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Estonia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5,9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13,8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16,9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10,2</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Finland</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7,7</a:t>
                      </a:r>
                      <a:endParaRPr lang="cs-CZ" sz="900">
                        <a:effectLst/>
                        <a:latin typeface="Times New Roman"/>
                        <a:ea typeface="Times New Roman"/>
                      </a:endParaRPr>
                    </a:p>
                  </a:txBody>
                  <a:tcPr marL="52957" marR="52957" marT="0" marB="0"/>
                </a:tc>
              </a:tr>
              <a:tr h="163115">
                <a:tc>
                  <a:txBody>
                    <a:bodyPr/>
                    <a:lstStyle/>
                    <a:p>
                      <a:pPr>
                        <a:spcAft>
                          <a:spcPts val="0"/>
                        </a:spcAft>
                        <a:tabLst>
                          <a:tab pos="723265" algn="l"/>
                        </a:tabLst>
                      </a:pPr>
                      <a:r>
                        <a:rPr lang="en-GB" sz="800" noProof="0" dirty="0" smtClean="0">
                          <a:effectLst/>
                        </a:rPr>
                        <a:t>France</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9,2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10,2</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Ireland</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4,5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13,9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14,7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14,7</a:t>
                      </a:r>
                      <a:endParaRPr lang="cs-CZ" sz="900">
                        <a:effectLst/>
                        <a:latin typeface="Times New Roman"/>
                        <a:ea typeface="Times New Roman"/>
                      </a:endParaRPr>
                    </a:p>
                  </a:txBody>
                  <a:tcPr marL="52957" marR="52957" marT="0" marB="0"/>
                </a:tc>
              </a:tr>
              <a:tr h="163115">
                <a:tc>
                  <a:txBody>
                    <a:bodyPr/>
                    <a:lstStyle/>
                    <a:p>
                      <a:pPr>
                        <a:spcAft>
                          <a:spcPts val="0"/>
                        </a:spcAft>
                        <a:tabLst>
                          <a:tab pos="752475" algn="ctr"/>
                        </a:tabLst>
                      </a:pPr>
                      <a:r>
                        <a:rPr lang="en-GB" sz="800" noProof="0" dirty="0" smtClean="0">
                          <a:effectLst/>
                        </a:rPr>
                        <a:t>Italy</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6,8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10,7</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Cyprus</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4,6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7,9</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11,9</a:t>
                      </a:r>
                      <a:endParaRPr lang="cs-CZ" sz="900" dirty="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Luxemburg</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4,6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5,1</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Malta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6,9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6,0</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6,9</a:t>
                      </a:r>
                      <a:endParaRPr lang="cs-CZ" sz="900" dirty="0">
                        <a:effectLst/>
                        <a:latin typeface="Times New Roman"/>
                        <a:ea typeface="Times New Roman"/>
                      </a:endParaRPr>
                    </a:p>
                  </a:txBody>
                  <a:tcPr marL="52957" marR="52957" marT="0" marB="0"/>
                </a:tc>
                <a:tc>
                  <a:txBody>
                    <a:bodyPr/>
                    <a:lstStyle/>
                    <a:p>
                      <a:pPr algn="r">
                        <a:spcAft>
                          <a:spcPts val="0"/>
                        </a:spcAft>
                      </a:pPr>
                      <a:r>
                        <a:rPr lang="cs-CZ" sz="800">
                          <a:effectLst/>
                        </a:rPr>
                        <a:t>6,9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6,4</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Germany</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10,3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5,5</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Netherlands</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5,3</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Portugal</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15,9</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Austria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4,8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4,3</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Greece</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17,7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24,3</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Slovakia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13,5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11,2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12,1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14,5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13,6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14,0</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Slovenia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6,0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8,9</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Spain</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8,5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11,3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18,0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20,1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21,7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25,0</a:t>
                      </a:r>
                      <a:endParaRPr lang="cs-CZ" sz="900">
                        <a:effectLst/>
                        <a:latin typeface="Times New Roman"/>
                        <a:ea typeface="Times New Roman"/>
                      </a:endParaRPr>
                    </a:p>
                  </a:txBody>
                  <a:tcPr marL="52957" marR="52957" marT="0" marB="0"/>
                </a:tc>
              </a:tr>
              <a:tr h="163115">
                <a:tc gridSpan="8">
                  <a:txBody>
                    <a:bodyPr/>
                    <a:lstStyle/>
                    <a:p>
                      <a:pPr algn="ctr">
                        <a:spcAft>
                          <a:spcPts val="0"/>
                        </a:spcAft>
                      </a:pPr>
                      <a:r>
                        <a:rPr lang="en-GB" sz="800" noProof="0" dirty="0" smtClean="0">
                          <a:effectLst/>
                        </a:rPr>
                        <a:t>Non-Eurozone members</a:t>
                      </a:r>
                      <a:endParaRPr lang="en-GB" sz="900" noProof="0" dirty="0">
                        <a:effectLst/>
                        <a:latin typeface="Times New Roman"/>
                        <a:ea typeface="Times New Roman"/>
                      </a:endParaRPr>
                    </a:p>
                  </a:txBody>
                  <a:tcPr marL="52957" marR="52957" marT="0" marB="0" anchor="ct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r>
              <a:tr h="163115">
                <a:tc>
                  <a:txBody>
                    <a:bodyPr/>
                    <a:lstStyle/>
                    <a:p>
                      <a:pPr>
                        <a:spcAft>
                          <a:spcPts val="0"/>
                        </a:spcAft>
                      </a:pPr>
                      <a:r>
                        <a:rPr lang="en-GB" sz="800" noProof="0" dirty="0" smtClean="0">
                          <a:effectLst/>
                        </a:rPr>
                        <a:t>Bulgaria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9,0</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6,9</a:t>
                      </a:r>
                      <a:endParaRPr lang="cs-CZ" sz="900" dirty="0">
                        <a:effectLst/>
                        <a:latin typeface="Times New Roman"/>
                        <a:ea typeface="Times New Roman"/>
                      </a:endParaRPr>
                    </a:p>
                  </a:txBody>
                  <a:tcPr marL="52957" marR="52957" marT="0" marB="0"/>
                </a:tc>
                <a:tc>
                  <a:txBody>
                    <a:bodyPr/>
                    <a:lstStyle/>
                    <a:p>
                      <a:pPr algn="r">
                        <a:spcAft>
                          <a:spcPts val="0"/>
                        </a:spcAft>
                      </a:pPr>
                      <a:r>
                        <a:rPr lang="cs-CZ" sz="800" dirty="0">
                          <a:effectLst/>
                        </a:rPr>
                        <a:t>5,6</a:t>
                      </a:r>
                      <a:endParaRPr lang="cs-CZ" sz="900" dirty="0">
                        <a:effectLst/>
                        <a:latin typeface="Times New Roman"/>
                        <a:ea typeface="Times New Roman"/>
                      </a:endParaRPr>
                    </a:p>
                  </a:txBody>
                  <a:tcPr marL="52957" marR="52957" marT="0" marB="0"/>
                </a:tc>
                <a:tc>
                  <a:txBody>
                    <a:bodyPr/>
                    <a:lstStyle/>
                    <a:p>
                      <a:pPr algn="r">
                        <a:spcAft>
                          <a:spcPts val="0"/>
                        </a:spcAft>
                      </a:pPr>
                      <a:r>
                        <a:rPr lang="cs-CZ" sz="800" dirty="0">
                          <a:effectLst/>
                        </a:rPr>
                        <a:t>6,8</a:t>
                      </a:r>
                      <a:endParaRPr lang="cs-CZ" sz="900" dirty="0">
                        <a:effectLst/>
                        <a:latin typeface="Times New Roman"/>
                        <a:ea typeface="Times New Roman"/>
                      </a:endParaRPr>
                    </a:p>
                  </a:txBody>
                  <a:tcPr marL="52957" marR="52957" marT="0" marB="0"/>
                </a:tc>
                <a:tc>
                  <a:txBody>
                    <a:bodyPr/>
                    <a:lstStyle/>
                    <a:p>
                      <a:pPr algn="r">
                        <a:spcAft>
                          <a:spcPts val="0"/>
                        </a:spcAft>
                      </a:pPr>
                      <a:r>
                        <a:rPr lang="cs-CZ" sz="800" dirty="0">
                          <a:effectLst/>
                        </a:rPr>
                        <a:t>10,3</a:t>
                      </a:r>
                      <a:endParaRPr lang="cs-CZ" sz="900" dirty="0">
                        <a:effectLst/>
                        <a:latin typeface="Times New Roman"/>
                        <a:ea typeface="Times New Roman"/>
                      </a:endParaRPr>
                    </a:p>
                  </a:txBody>
                  <a:tcPr marL="52957" marR="52957" marT="0" marB="0"/>
                </a:tc>
                <a:tc>
                  <a:txBody>
                    <a:bodyPr/>
                    <a:lstStyle/>
                    <a:p>
                      <a:pPr algn="r">
                        <a:spcAft>
                          <a:spcPts val="0"/>
                        </a:spcAft>
                      </a:pPr>
                      <a:r>
                        <a:rPr lang="cs-CZ" sz="800" dirty="0">
                          <a:effectLst/>
                        </a:rPr>
                        <a:t>11,3</a:t>
                      </a:r>
                      <a:endParaRPr lang="cs-CZ" sz="900" dirty="0">
                        <a:effectLst/>
                        <a:latin typeface="Times New Roman"/>
                        <a:ea typeface="Times New Roman"/>
                      </a:endParaRPr>
                    </a:p>
                  </a:txBody>
                  <a:tcPr marL="52957" marR="52957" marT="0" marB="0"/>
                </a:tc>
                <a:tc>
                  <a:txBody>
                    <a:bodyPr/>
                    <a:lstStyle/>
                    <a:p>
                      <a:pPr algn="r">
                        <a:spcAft>
                          <a:spcPts val="0"/>
                        </a:spcAft>
                      </a:pPr>
                      <a:r>
                        <a:rPr lang="cs-CZ" sz="800" dirty="0">
                          <a:effectLst/>
                        </a:rPr>
                        <a:t>12,3</a:t>
                      </a:r>
                      <a:endParaRPr lang="cs-CZ" sz="900" dirty="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Czech Republic</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4,4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7,0</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Denmark</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3,9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3,4</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6,0</a:t>
                      </a:r>
                      <a:endParaRPr lang="cs-CZ" sz="900" dirty="0">
                        <a:effectLst/>
                        <a:latin typeface="Times New Roman"/>
                        <a:ea typeface="Times New Roman"/>
                      </a:endParaRPr>
                    </a:p>
                  </a:txBody>
                  <a:tcPr marL="52957" marR="52957" marT="0" marB="0"/>
                </a:tc>
                <a:tc>
                  <a:txBody>
                    <a:bodyPr/>
                    <a:lstStyle/>
                    <a:p>
                      <a:pPr algn="r">
                        <a:spcAft>
                          <a:spcPts val="0"/>
                        </a:spcAft>
                      </a:pPr>
                      <a:r>
                        <a:rPr lang="cs-CZ" sz="800">
                          <a:effectLst/>
                        </a:rPr>
                        <a:t>7,5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7,5</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Lithuania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5,2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3,8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13,6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18,0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15,3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13,3</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Latvia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8,0</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18,2</a:t>
                      </a:r>
                      <a:endParaRPr lang="cs-CZ" sz="900" dirty="0">
                        <a:effectLst/>
                        <a:latin typeface="Times New Roman"/>
                        <a:ea typeface="Times New Roman"/>
                      </a:endParaRPr>
                    </a:p>
                  </a:txBody>
                  <a:tcPr marL="52957" marR="52957" marT="0" marB="0"/>
                </a:tc>
                <a:tc>
                  <a:txBody>
                    <a:bodyPr/>
                    <a:lstStyle/>
                    <a:p>
                      <a:pPr algn="r">
                        <a:spcAft>
                          <a:spcPts val="0"/>
                        </a:spcAft>
                      </a:pPr>
                      <a:r>
                        <a:rPr lang="cs-CZ" sz="800">
                          <a:effectLst/>
                        </a:rPr>
                        <a:t>19,8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16,2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14,9</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Hungary</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7,5</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10,0</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11,2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10,9</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Poland</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13,9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7,1</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8,1</a:t>
                      </a:r>
                      <a:endParaRPr lang="cs-CZ" sz="900" dirty="0">
                        <a:effectLst/>
                        <a:latin typeface="Times New Roman"/>
                        <a:ea typeface="Times New Roman"/>
                      </a:endParaRPr>
                    </a:p>
                  </a:txBody>
                  <a:tcPr marL="52957" marR="52957" marT="0" marB="0"/>
                </a:tc>
                <a:tc>
                  <a:txBody>
                    <a:bodyPr/>
                    <a:lstStyle/>
                    <a:p>
                      <a:pPr algn="r">
                        <a:spcAft>
                          <a:spcPts val="0"/>
                        </a:spcAft>
                      </a:pPr>
                      <a:r>
                        <a:rPr lang="cs-CZ" sz="800">
                          <a:effectLst/>
                        </a:rPr>
                        <a:t>9,7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9,7</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10,1</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Rumania</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6,9</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7,0</a:t>
                      </a:r>
                      <a:endParaRPr lang="cs-CZ" sz="90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Sweden</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7,1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6,1</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6,2</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8,0</a:t>
                      </a:r>
                      <a:endParaRPr lang="cs-CZ" sz="900" dirty="0">
                        <a:effectLst/>
                        <a:latin typeface="Times New Roman"/>
                        <a:ea typeface="Times New Roman"/>
                      </a:endParaRPr>
                    </a:p>
                  </a:txBody>
                  <a:tcPr marL="52957" marR="52957" marT="0" marB="0"/>
                </a:tc>
              </a:tr>
              <a:tr h="163115">
                <a:tc>
                  <a:txBody>
                    <a:bodyPr/>
                    <a:lstStyle/>
                    <a:p>
                      <a:pPr>
                        <a:spcAft>
                          <a:spcPts val="0"/>
                        </a:spcAft>
                      </a:pPr>
                      <a:r>
                        <a:rPr lang="en-GB" sz="800" noProof="0" dirty="0" smtClean="0">
                          <a:effectLst/>
                        </a:rPr>
                        <a:t>United Kingdom</a:t>
                      </a:r>
                      <a:endParaRPr lang="en-GB" sz="900" noProof="0" dirty="0">
                        <a:effectLst/>
                        <a:latin typeface="Times New Roman"/>
                        <a:ea typeface="Times New Roman"/>
                      </a:endParaRPr>
                    </a:p>
                  </a:txBody>
                  <a:tcPr marL="52957" marR="52957" marT="0" marB="0" anchor="ctr"/>
                </a:tc>
                <a:tc>
                  <a:txBody>
                    <a:bodyPr/>
                    <a:lstStyle/>
                    <a:p>
                      <a:pPr algn="r">
                        <a:spcAft>
                          <a:spcPts val="0"/>
                        </a:spcAft>
                      </a:pPr>
                      <a:r>
                        <a:rPr lang="cs-CZ" sz="800">
                          <a:effectLst/>
                        </a:rPr>
                        <a:t>5,4</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5,3</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5,6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7,6</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7,8</a:t>
                      </a:r>
                      <a:endParaRPr lang="cs-CZ" sz="900">
                        <a:effectLst/>
                        <a:latin typeface="Times New Roman"/>
                        <a:ea typeface="Times New Roman"/>
                      </a:endParaRPr>
                    </a:p>
                  </a:txBody>
                  <a:tcPr marL="52957" marR="52957" marT="0" marB="0"/>
                </a:tc>
                <a:tc>
                  <a:txBody>
                    <a:bodyPr/>
                    <a:lstStyle/>
                    <a:p>
                      <a:pPr algn="r">
                        <a:spcAft>
                          <a:spcPts val="0"/>
                        </a:spcAft>
                      </a:pPr>
                      <a:r>
                        <a:rPr lang="cs-CZ" sz="800">
                          <a:effectLst/>
                        </a:rPr>
                        <a:t>8,0</a:t>
                      </a:r>
                      <a:endParaRPr lang="cs-CZ" sz="900">
                        <a:effectLst/>
                        <a:latin typeface="Times New Roman"/>
                        <a:ea typeface="Times New Roman"/>
                      </a:endParaRPr>
                    </a:p>
                  </a:txBody>
                  <a:tcPr marL="52957" marR="52957" marT="0" marB="0"/>
                </a:tc>
                <a:tc>
                  <a:txBody>
                    <a:bodyPr/>
                    <a:lstStyle/>
                    <a:p>
                      <a:pPr algn="r">
                        <a:spcAft>
                          <a:spcPts val="0"/>
                        </a:spcAft>
                      </a:pPr>
                      <a:r>
                        <a:rPr lang="cs-CZ" sz="800" dirty="0">
                          <a:effectLst/>
                        </a:rPr>
                        <a:t>7,9</a:t>
                      </a:r>
                      <a:endParaRPr lang="cs-CZ" sz="900" dirty="0">
                        <a:effectLst/>
                        <a:latin typeface="Times New Roman"/>
                        <a:ea typeface="Times New Roman"/>
                      </a:endParaRPr>
                    </a:p>
                  </a:txBody>
                  <a:tcPr marL="52957" marR="52957" marT="0" marB="0"/>
                </a:tc>
              </a:tr>
            </a:tbl>
          </a:graphicData>
        </a:graphic>
      </p:graphicFrame>
    </p:spTree>
    <p:extLst>
      <p:ext uri="{BB962C8B-B14F-4D97-AF65-F5344CB8AC3E}">
        <p14:creationId xmlns:p14="http://schemas.microsoft.com/office/powerpoint/2010/main" val="97348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93CDD841-62F5-4342-B526-D583190AF9C7}" type="slidenum">
              <a:rPr lang="cs-CZ" altLang="en-US"/>
              <a:pPr/>
              <a:t>18</a:t>
            </a:fld>
            <a:endParaRPr lang="cs-CZ" altLang="en-US"/>
          </a:p>
        </p:txBody>
      </p:sp>
      <p:sp>
        <p:nvSpPr>
          <p:cNvPr id="108546" name="Rectangle 2"/>
          <p:cNvSpPr>
            <a:spLocks noGrp="1" noChangeArrowheads="1"/>
          </p:cNvSpPr>
          <p:nvPr>
            <p:ph type="title"/>
          </p:nvPr>
        </p:nvSpPr>
        <p:spPr>
          <a:xfrm>
            <a:off x="457200" y="277813"/>
            <a:ext cx="8229600" cy="741362"/>
          </a:xfrm>
        </p:spPr>
        <p:txBody>
          <a:bodyPr/>
          <a:lstStyle/>
          <a:p>
            <a:r>
              <a:rPr lang="en-GB" altLang="cs-CZ" dirty="0" smtClean="0"/>
              <a:t>Challenges of deeper monetary integration</a:t>
            </a:r>
            <a:endParaRPr lang="en-GB" altLang="cs-CZ" dirty="0"/>
          </a:p>
        </p:txBody>
      </p:sp>
      <p:sp>
        <p:nvSpPr>
          <p:cNvPr id="108547" name="Rectangle 3"/>
          <p:cNvSpPr>
            <a:spLocks noGrp="1" noChangeArrowheads="1"/>
          </p:cNvSpPr>
          <p:nvPr>
            <p:ph type="body" idx="1"/>
          </p:nvPr>
        </p:nvSpPr>
        <p:spPr>
          <a:xfrm>
            <a:off x="457200" y="979488"/>
            <a:ext cx="8229600" cy="5383212"/>
          </a:xfrm>
        </p:spPr>
        <p:txBody>
          <a:bodyPr/>
          <a:lstStyle/>
          <a:p>
            <a:pPr>
              <a:lnSpc>
                <a:spcPct val="80000"/>
              </a:lnSpc>
              <a:spcBef>
                <a:spcPts val="300"/>
              </a:spcBef>
            </a:pPr>
            <a:r>
              <a:rPr lang="en-GB" altLang="cs-CZ" sz="2400" dirty="0" smtClean="0"/>
              <a:t>Labour mobility was identified as one of prerequisites of optimum currency area (</a:t>
            </a:r>
            <a:r>
              <a:rPr lang="en-GB" altLang="cs-CZ" sz="2400" dirty="0" err="1" smtClean="0"/>
              <a:t>Mundell</a:t>
            </a:r>
            <a:r>
              <a:rPr lang="en-GB" altLang="cs-CZ" sz="2400" dirty="0" smtClean="0"/>
              <a:t> criterion) </a:t>
            </a:r>
          </a:p>
          <a:p>
            <a:pPr lvl="1">
              <a:lnSpc>
                <a:spcPct val="80000"/>
              </a:lnSpc>
              <a:spcBef>
                <a:spcPts val="300"/>
              </a:spcBef>
            </a:pPr>
            <a:r>
              <a:rPr lang="en-GB" altLang="cs-CZ" sz="2000" dirty="0" smtClean="0"/>
              <a:t>Loss in competitiveness caused by excessive wage growth cannot be compensated through exchange rate devaluation</a:t>
            </a:r>
          </a:p>
          <a:p>
            <a:pPr lvl="1">
              <a:lnSpc>
                <a:spcPct val="80000"/>
              </a:lnSpc>
              <a:spcBef>
                <a:spcPts val="300"/>
              </a:spcBef>
            </a:pPr>
            <a:r>
              <a:rPr lang="en-GB" altLang="cs-CZ" sz="2000" dirty="0" smtClean="0"/>
              <a:t>Without the exchange rate a country must undergo painful internal devaluation – restoration of competitiveness through depressed wage costs that unavoidably triggers recession</a:t>
            </a:r>
          </a:p>
          <a:p>
            <a:pPr lvl="1">
              <a:lnSpc>
                <a:spcPct val="80000"/>
              </a:lnSpc>
              <a:spcBef>
                <a:spcPts val="300"/>
              </a:spcBef>
            </a:pPr>
            <a:r>
              <a:rPr lang="en-GB" altLang="cs-CZ" sz="2000" dirty="0" smtClean="0"/>
              <a:t>Benefits of labour mobility: reallocation of labour from high unemployment country to low unemployment country following asymmetric shock  avoids the need for prices and wages to change </a:t>
            </a:r>
          </a:p>
          <a:p>
            <a:pPr>
              <a:lnSpc>
                <a:spcPct val="80000"/>
              </a:lnSpc>
              <a:spcBef>
                <a:spcPts val="300"/>
              </a:spcBef>
            </a:pPr>
            <a:r>
              <a:rPr lang="en-GB" altLang="cs-CZ" sz="2400" dirty="0" smtClean="0"/>
              <a:t>Complex nature of migration</a:t>
            </a:r>
          </a:p>
          <a:p>
            <a:pPr lvl="1">
              <a:lnSpc>
                <a:spcPct val="80000"/>
              </a:lnSpc>
              <a:spcBef>
                <a:spcPts val="300"/>
              </a:spcBef>
            </a:pPr>
            <a:r>
              <a:rPr lang="en-GB" altLang="cs-CZ" sz="2000" dirty="0" smtClean="0"/>
              <a:t>Economic incentives: wage gap, employment possibilities</a:t>
            </a:r>
          </a:p>
          <a:p>
            <a:pPr lvl="1">
              <a:lnSpc>
                <a:spcPct val="80000"/>
              </a:lnSpc>
              <a:spcBef>
                <a:spcPts val="300"/>
              </a:spcBef>
            </a:pPr>
            <a:r>
              <a:rPr lang="en-GB" altLang="cs-CZ" sz="2000" dirty="0" smtClean="0"/>
              <a:t>Non-economic aspects: linguistic and cultural links, geographical proximity, family networks</a:t>
            </a:r>
          </a:p>
          <a:p>
            <a:pPr lvl="1">
              <a:lnSpc>
                <a:spcPct val="80000"/>
              </a:lnSpc>
              <a:spcBef>
                <a:spcPts val="300"/>
              </a:spcBef>
            </a:pPr>
            <a:r>
              <a:rPr lang="en-GB" altLang="cs-CZ" sz="2000" dirty="0" smtClean="0"/>
              <a:t>Possible negative by-products: social tensions due to cultural differences, increased unemployment in certain jobs in receiving countries, pressures on welfare systems, impact on balance of payments due to remittances, increased regional disparities</a:t>
            </a:r>
            <a:endParaRPr lang="en-GB" altLang="cs-CZ"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60735DE4-9535-4115-8D8B-5C53B891123B}" type="slidenum">
              <a:rPr lang="cs-CZ" altLang="en-US"/>
              <a:pPr/>
              <a:t>2</a:t>
            </a:fld>
            <a:endParaRPr lang="cs-CZ" altLang="en-US" dirty="0"/>
          </a:p>
        </p:txBody>
      </p:sp>
      <p:sp>
        <p:nvSpPr>
          <p:cNvPr id="104450" name="Rectangle 2"/>
          <p:cNvSpPr>
            <a:spLocks noGrp="1" noChangeArrowheads="1"/>
          </p:cNvSpPr>
          <p:nvPr>
            <p:ph type="title"/>
          </p:nvPr>
        </p:nvSpPr>
        <p:spPr>
          <a:xfrm>
            <a:off x="457200" y="277813"/>
            <a:ext cx="8229600" cy="733425"/>
          </a:xfrm>
        </p:spPr>
        <p:txBody>
          <a:bodyPr/>
          <a:lstStyle/>
          <a:p>
            <a:r>
              <a:rPr lang="en-GB" altLang="cs-CZ" dirty="0" smtClean="0"/>
              <a:t>Components of social policy</a:t>
            </a:r>
            <a:endParaRPr lang="en-GB" altLang="cs-CZ" dirty="0"/>
          </a:p>
        </p:txBody>
      </p:sp>
      <p:sp>
        <p:nvSpPr>
          <p:cNvPr id="104451" name="Rectangle 3"/>
          <p:cNvSpPr>
            <a:spLocks noGrp="1" noChangeArrowheads="1"/>
          </p:cNvSpPr>
          <p:nvPr>
            <p:ph type="body" idx="1"/>
          </p:nvPr>
        </p:nvSpPr>
        <p:spPr>
          <a:xfrm>
            <a:off x="457200" y="931356"/>
            <a:ext cx="8229600" cy="5524501"/>
          </a:xfrm>
        </p:spPr>
        <p:txBody>
          <a:bodyPr/>
          <a:lstStyle/>
          <a:p>
            <a:pPr>
              <a:lnSpc>
                <a:spcPct val="80000"/>
              </a:lnSpc>
              <a:spcBef>
                <a:spcPts val="200"/>
              </a:spcBef>
            </a:pPr>
            <a:r>
              <a:rPr lang="en-GB" altLang="cs-CZ" sz="2400" dirty="0" smtClean="0"/>
              <a:t>Labour market regulation</a:t>
            </a:r>
          </a:p>
          <a:p>
            <a:pPr lvl="1">
              <a:lnSpc>
                <a:spcPct val="80000"/>
              </a:lnSpc>
              <a:spcBef>
                <a:spcPts val="200"/>
              </a:spcBef>
            </a:pPr>
            <a:r>
              <a:rPr lang="en-GB" altLang="cs-CZ" sz="2000" dirty="0" smtClean="0"/>
              <a:t>Employment conditions (job protection, working hours, vacation days, minimum wages, etc.)</a:t>
            </a:r>
          </a:p>
          <a:p>
            <a:pPr lvl="1">
              <a:lnSpc>
                <a:spcPct val="80000"/>
              </a:lnSpc>
              <a:spcBef>
                <a:spcPts val="200"/>
              </a:spcBef>
            </a:pPr>
            <a:r>
              <a:rPr lang="en-GB" altLang="cs-CZ" sz="2000" dirty="0" smtClean="0"/>
              <a:t>Equal treatment of men and women</a:t>
            </a:r>
          </a:p>
          <a:p>
            <a:pPr lvl="1">
              <a:lnSpc>
                <a:spcPct val="80000"/>
              </a:lnSpc>
              <a:spcBef>
                <a:spcPts val="200"/>
              </a:spcBef>
            </a:pPr>
            <a:r>
              <a:rPr lang="en-GB" altLang="cs-CZ" sz="2000" dirty="0" smtClean="0"/>
              <a:t>Young employees</a:t>
            </a:r>
          </a:p>
          <a:p>
            <a:pPr>
              <a:lnSpc>
                <a:spcPct val="80000"/>
              </a:lnSpc>
              <a:spcBef>
                <a:spcPts val="200"/>
              </a:spcBef>
            </a:pPr>
            <a:r>
              <a:rPr lang="en-GB" altLang="cs-CZ" sz="2400" dirty="0" smtClean="0"/>
              <a:t>Social expenditures</a:t>
            </a:r>
          </a:p>
          <a:p>
            <a:pPr lvl="1">
              <a:lnSpc>
                <a:spcPct val="80000"/>
              </a:lnSpc>
              <a:spcBef>
                <a:spcPts val="200"/>
              </a:spcBef>
            </a:pPr>
            <a:r>
              <a:rPr lang="en-GB" altLang="cs-CZ" sz="2000" dirty="0" smtClean="0"/>
              <a:t>Direct payments (old-age pensions, disabled and health benefits, housing subsidies, etc.)</a:t>
            </a:r>
          </a:p>
          <a:p>
            <a:pPr lvl="1">
              <a:lnSpc>
                <a:spcPct val="80000"/>
              </a:lnSpc>
              <a:spcBef>
                <a:spcPts val="200"/>
              </a:spcBef>
            </a:pPr>
            <a:r>
              <a:rPr lang="en-GB" altLang="cs-CZ" sz="2000" dirty="0" smtClean="0"/>
              <a:t>Insurance arrangements (unemployment benefits, sickness benefits, etc.)</a:t>
            </a:r>
          </a:p>
          <a:p>
            <a:pPr lvl="1">
              <a:lnSpc>
                <a:spcPct val="80000"/>
              </a:lnSpc>
              <a:spcBef>
                <a:spcPts val="200"/>
              </a:spcBef>
            </a:pPr>
            <a:r>
              <a:rPr lang="en-GB" altLang="cs-CZ" sz="2000" dirty="0" smtClean="0"/>
              <a:t>Active labour market policies (wage subsidies, retraining, etc.)</a:t>
            </a:r>
            <a:endParaRPr lang="en-GB" altLang="cs-CZ" sz="2400" dirty="0" smtClean="0"/>
          </a:p>
          <a:p>
            <a:pPr>
              <a:lnSpc>
                <a:spcPct val="80000"/>
              </a:lnSpc>
              <a:spcBef>
                <a:spcPts val="200"/>
              </a:spcBef>
            </a:pPr>
            <a:r>
              <a:rPr lang="en-GB" altLang="cs-CZ" sz="2400" dirty="0" smtClean="0"/>
              <a:t>Relationship between workers and employers (industrial relations)</a:t>
            </a:r>
          </a:p>
          <a:p>
            <a:pPr lvl="1">
              <a:lnSpc>
                <a:spcPct val="80000"/>
              </a:lnSpc>
              <a:spcBef>
                <a:spcPts val="200"/>
              </a:spcBef>
            </a:pPr>
            <a:r>
              <a:rPr lang="en-GB" altLang="cs-CZ" sz="2000" dirty="0" smtClean="0"/>
              <a:t>Wage bargaining</a:t>
            </a:r>
          </a:p>
          <a:p>
            <a:pPr lvl="1">
              <a:lnSpc>
                <a:spcPct val="80000"/>
              </a:lnSpc>
              <a:spcBef>
                <a:spcPts val="200"/>
              </a:spcBef>
            </a:pPr>
            <a:r>
              <a:rPr lang="en-GB" altLang="cs-CZ" sz="2000" dirty="0" smtClean="0"/>
              <a:t>Extensions of collective agreements</a:t>
            </a:r>
          </a:p>
          <a:p>
            <a:pPr lvl="1">
              <a:lnSpc>
                <a:spcPct val="80000"/>
              </a:lnSpc>
              <a:spcBef>
                <a:spcPts val="200"/>
              </a:spcBef>
            </a:pPr>
            <a:r>
              <a:rPr lang="en-GB" altLang="cs-CZ" sz="2000" dirty="0" smtClean="0"/>
              <a:t>Codetermination (representation of workers in company boards)</a:t>
            </a:r>
          </a:p>
          <a:p>
            <a:pPr>
              <a:lnSpc>
                <a:spcPct val="80000"/>
              </a:lnSpc>
              <a:spcBef>
                <a:spcPts val="200"/>
              </a:spcBef>
            </a:pPr>
            <a:r>
              <a:rPr lang="en-GB" altLang="cs-CZ" sz="2400" dirty="0" smtClean="0"/>
              <a:t>Subsidiarity test</a:t>
            </a:r>
          </a:p>
          <a:p>
            <a:pPr lvl="1">
              <a:lnSpc>
                <a:spcPct val="80000"/>
              </a:lnSpc>
              <a:spcBef>
                <a:spcPts val="200"/>
              </a:spcBef>
            </a:pPr>
            <a:r>
              <a:rPr lang="en-GB" altLang="cs-CZ" sz="2000" dirty="0" smtClean="0"/>
              <a:t>What role in social policy should be assigned to the European level?</a:t>
            </a:r>
            <a:endParaRPr lang="en-GB" altLang="cs-CZ"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Zástupný symbol pro číslo snímku 5"/>
          <p:cNvSpPr>
            <a:spLocks noGrp="1"/>
          </p:cNvSpPr>
          <p:nvPr>
            <p:ph type="sldNum" sz="quarter" idx="12"/>
          </p:nvPr>
        </p:nvSpPr>
        <p:spPr/>
        <p:txBody>
          <a:bodyPr/>
          <a:lstStyle/>
          <a:p>
            <a:fld id="{68F32E17-2017-4A0F-B0CB-0B47E255A17E}" type="slidenum">
              <a:rPr lang="cs-CZ" altLang="en-US"/>
              <a:pPr/>
              <a:t>3</a:t>
            </a:fld>
            <a:endParaRPr lang="cs-CZ" altLang="en-US"/>
          </a:p>
        </p:txBody>
      </p:sp>
      <p:sp>
        <p:nvSpPr>
          <p:cNvPr id="99354" name="Rectangle 26"/>
          <p:cNvSpPr>
            <a:spLocks noChangeArrowheads="1"/>
          </p:cNvSpPr>
          <p:nvPr/>
        </p:nvSpPr>
        <p:spPr bwMode="auto">
          <a:xfrm>
            <a:off x="1582738" y="2682875"/>
            <a:ext cx="1420812" cy="1006475"/>
          </a:xfrm>
          <a:prstGeom prst="rect">
            <a:avLst/>
          </a:prstGeom>
          <a:solidFill>
            <a:srgbClr val="CCFFFF"/>
          </a:solidFill>
          <a:ln>
            <a:noFill/>
          </a:ln>
          <a:effectLst/>
          <a:extLs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99368" name="Rectangle 40"/>
          <p:cNvSpPr>
            <a:spLocks noChangeArrowheads="1"/>
          </p:cNvSpPr>
          <p:nvPr/>
        </p:nvSpPr>
        <p:spPr bwMode="auto">
          <a:xfrm>
            <a:off x="1555750" y="1219200"/>
            <a:ext cx="1447800" cy="1431925"/>
          </a:xfrm>
          <a:prstGeom prst="rect">
            <a:avLst/>
          </a:prstGeom>
          <a:solidFill>
            <a:srgbClr val="FFCC99"/>
          </a:solidFill>
          <a:ln w="25400" algn="ctr">
            <a:no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99330" name="Rectangle 2"/>
          <p:cNvSpPr>
            <a:spLocks noGrp="1" noChangeArrowheads="1"/>
          </p:cNvSpPr>
          <p:nvPr>
            <p:ph type="title"/>
          </p:nvPr>
        </p:nvSpPr>
        <p:spPr>
          <a:xfrm>
            <a:off x="457200" y="277813"/>
            <a:ext cx="8229600" cy="819150"/>
          </a:xfrm>
        </p:spPr>
        <p:txBody>
          <a:bodyPr/>
          <a:lstStyle/>
          <a:p>
            <a:r>
              <a:rPr lang="en-GB" altLang="cs-CZ" dirty="0" smtClean="0"/>
              <a:t>Distribution of income between labour and capital</a:t>
            </a:r>
            <a:endParaRPr lang="en-GB" altLang="cs-CZ" dirty="0"/>
          </a:p>
        </p:txBody>
      </p:sp>
      <p:sp>
        <p:nvSpPr>
          <p:cNvPr id="99331" name="Rectangle 3"/>
          <p:cNvSpPr>
            <a:spLocks noGrp="1" noChangeArrowheads="1"/>
          </p:cNvSpPr>
          <p:nvPr>
            <p:ph type="body" idx="1"/>
          </p:nvPr>
        </p:nvSpPr>
        <p:spPr>
          <a:xfrm>
            <a:off x="457200" y="4251325"/>
            <a:ext cx="8229600" cy="1879600"/>
          </a:xfrm>
        </p:spPr>
        <p:txBody>
          <a:bodyPr/>
          <a:lstStyle/>
          <a:p>
            <a:pPr>
              <a:lnSpc>
                <a:spcPct val="90000"/>
              </a:lnSpc>
            </a:pPr>
            <a:r>
              <a:rPr lang="en-GB" altLang="cs-CZ" dirty="0"/>
              <a:t>MPL … marginal product of labour</a:t>
            </a:r>
          </a:p>
          <a:p>
            <a:pPr lvl="1">
              <a:lnSpc>
                <a:spcPct val="90000"/>
              </a:lnSpc>
            </a:pPr>
            <a:r>
              <a:rPr lang="en-GB" altLang="cs-CZ" i="1" dirty="0"/>
              <a:t>a + b </a:t>
            </a:r>
            <a:r>
              <a:rPr lang="en-GB" altLang="cs-CZ" dirty="0"/>
              <a:t>… value of total production</a:t>
            </a:r>
            <a:r>
              <a:rPr lang="en-GB" altLang="cs-CZ" i="1" dirty="0"/>
              <a:t> </a:t>
            </a:r>
          </a:p>
          <a:p>
            <a:pPr lvl="1">
              <a:lnSpc>
                <a:spcPct val="90000"/>
              </a:lnSpc>
            </a:pPr>
            <a:r>
              <a:rPr lang="en-GB" altLang="cs-CZ" i="1" dirty="0"/>
              <a:t>a</a:t>
            </a:r>
            <a:r>
              <a:rPr lang="en-GB" altLang="cs-CZ" dirty="0"/>
              <a:t> … payment to labour</a:t>
            </a:r>
          </a:p>
          <a:p>
            <a:pPr lvl="1">
              <a:lnSpc>
                <a:spcPct val="90000"/>
              </a:lnSpc>
            </a:pPr>
            <a:r>
              <a:rPr lang="en-GB" altLang="cs-CZ" i="1" dirty="0"/>
              <a:t>b</a:t>
            </a:r>
            <a:r>
              <a:rPr lang="en-GB" altLang="cs-CZ" dirty="0"/>
              <a:t> … payment to capital (residual variable)</a:t>
            </a:r>
          </a:p>
        </p:txBody>
      </p:sp>
      <p:sp>
        <p:nvSpPr>
          <p:cNvPr id="99332" name="Text Box 4"/>
          <p:cNvSpPr txBox="1">
            <a:spLocks noChangeArrowheads="1"/>
          </p:cNvSpPr>
          <p:nvPr/>
        </p:nvSpPr>
        <p:spPr bwMode="auto">
          <a:xfrm>
            <a:off x="1017588" y="2458244"/>
            <a:ext cx="6413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smtClean="0">
                <a:effectLst/>
              </a:rPr>
              <a:t>w</a:t>
            </a:r>
            <a:endParaRPr lang="cs-CZ" altLang="cs-CZ" sz="1800" dirty="0">
              <a:effectLst/>
            </a:endParaRPr>
          </a:p>
        </p:txBody>
      </p:sp>
      <p:sp>
        <p:nvSpPr>
          <p:cNvPr id="99335" name="Line 7"/>
          <p:cNvSpPr>
            <a:spLocks noChangeShapeType="1"/>
          </p:cNvSpPr>
          <p:nvPr/>
        </p:nvSpPr>
        <p:spPr bwMode="auto">
          <a:xfrm>
            <a:off x="1525588" y="2665413"/>
            <a:ext cx="1481137" cy="1587"/>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99336" name="Text Box 8"/>
          <p:cNvSpPr txBox="1">
            <a:spLocks noChangeArrowheads="1"/>
          </p:cNvSpPr>
          <p:nvPr/>
        </p:nvSpPr>
        <p:spPr bwMode="auto">
          <a:xfrm>
            <a:off x="2663825" y="3668713"/>
            <a:ext cx="7683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L</a:t>
            </a:r>
          </a:p>
        </p:txBody>
      </p:sp>
      <p:sp>
        <p:nvSpPr>
          <p:cNvPr id="99340" name="Line 12"/>
          <p:cNvSpPr>
            <a:spLocks noChangeShapeType="1"/>
          </p:cNvSpPr>
          <p:nvPr/>
        </p:nvSpPr>
        <p:spPr bwMode="auto">
          <a:xfrm>
            <a:off x="1536700" y="993775"/>
            <a:ext cx="15875" cy="27193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99341" name="Line 13"/>
          <p:cNvSpPr>
            <a:spLocks noChangeShapeType="1"/>
          </p:cNvSpPr>
          <p:nvPr/>
        </p:nvSpPr>
        <p:spPr bwMode="auto">
          <a:xfrm flipV="1">
            <a:off x="1552575" y="3697288"/>
            <a:ext cx="4456113"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99342" name="Line 14"/>
          <p:cNvSpPr>
            <a:spLocks noChangeShapeType="1"/>
          </p:cNvSpPr>
          <p:nvPr/>
        </p:nvSpPr>
        <p:spPr bwMode="auto">
          <a:xfrm rot="16200000" flipV="1">
            <a:off x="2499520" y="3161506"/>
            <a:ext cx="1008062" cy="22225"/>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99343" name="Text Box 15"/>
          <p:cNvSpPr txBox="1">
            <a:spLocks noChangeArrowheads="1"/>
          </p:cNvSpPr>
          <p:nvPr/>
        </p:nvSpPr>
        <p:spPr bwMode="auto">
          <a:xfrm>
            <a:off x="5051425" y="2916238"/>
            <a:ext cx="981075"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MPL</a:t>
            </a:r>
          </a:p>
        </p:txBody>
      </p:sp>
      <p:graphicFrame>
        <p:nvGraphicFramePr>
          <p:cNvPr id="99350" name="Object 22"/>
          <p:cNvGraphicFramePr>
            <a:graphicFrameLocks noChangeAspect="1"/>
          </p:cNvGraphicFramePr>
          <p:nvPr/>
        </p:nvGraphicFramePr>
        <p:xfrm>
          <a:off x="5410200" y="2936875"/>
          <a:ext cx="101600" cy="190500"/>
        </p:xfrm>
        <a:graphic>
          <a:graphicData uri="http://schemas.openxmlformats.org/presentationml/2006/ole">
            <mc:AlternateContent xmlns:mc="http://schemas.openxmlformats.org/markup-compatibility/2006">
              <mc:Choice xmlns:v="urn:schemas-microsoft-com:vml" Requires="v">
                <p:oleObj spid="_x0000_s99416" name="Rovnice" r:id="rId4" imgW="101520" imgH="190440" progId="Equation.3">
                  <p:embed/>
                </p:oleObj>
              </mc:Choice>
              <mc:Fallback>
                <p:oleObj name="Rovnice" r:id="rId4" imgW="101520" imgH="190440" progId="Equation.3">
                  <p:embed/>
                  <p:pic>
                    <p:nvPicPr>
                      <p:cNvPr id="0" name="Object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936875"/>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9353" name="Freeform 25"/>
          <p:cNvSpPr>
            <a:spLocks/>
          </p:cNvSpPr>
          <p:nvPr/>
        </p:nvSpPr>
        <p:spPr bwMode="auto">
          <a:xfrm>
            <a:off x="1539875" y="1212850"/>
            <a:ext cx="4479925" cy="2149475"/>
          </a:xfrm>
          <a:custGeom>
            <a:avLst/>
            <a:gdLst>
              <a:gd name="T0" fmla="*/ 0 w 2822"/>
              <a:gd name="T1" fmla="*/ 0 h 1354"/>
              <a:gd name="T2" fmla="*/ 844 w 2822"/>
              <a:gd name="T3" fmla="*/ 874 h 1354"/>
              <a:gd name="T4" fmla="*/ 2822 w 2822"/>
              <a:gd name="T5" fmla="*/ 1354 h 1354"/>
            </a:gdLst>
            <a:ahLst/>
            <a:cxnLst>
              <a:cxn ang="0">
                <a:pos x="T0" y="T1"/>
              </a:cxn>
              <a:cxn ang="0">
                <a:pos x="T2" y="T3"/>
              </a:cxn>
              <a:cxn ang="0">
                <a:pos x="T4" y="T5"/>
              </a:cxn>
            </a:cxnLst>
            <a:rect l="0" t="0" r="r" b="b"/>
            <a:pathLst>
              <a:path w="2822" h="1354">
                <a:moveTo>
                  <a:pt x="0" y="0"/>
                </a:moveTo>
                <a:cubicBezTo>
                  <a:pt x="187" y="324"/>
                  <a:pt x="374" y="648"/>
                  <a:pt x="844" y="874"/>
                </a:cubicBezTo>
                <a:cubicBezTo>
                  <a:pt x="1314" y="1100"/>
                  <a:pt x="2068" y="1227"/>
                  <a:pt x="2822" y="1354"/>
                </a:cubicBezTo>
              </a:path>
            </a:pathLst>
          </a:custGeom>
          <a:noFill/>
          <a:ln w="25400" cap="flat" cmpd="sng">
            <a:solidFill>
              <a:schemeClr val="folHlink"/>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99367" name="Text Box 39"/>
          <p:cNvSpPr txBox="1">
            <a:spLocks noChangeArrowheads="1"/>
          </p:cNvSpPr>
          <p:nvPr/>
        </p:nvSpPr>
        <p:spPr bwMode="auto">
          <a:xfrm>
            <a:off x="1728788" y="3001963"/>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a</a:t>
            </a:r>
          </a:p>
        </p:txBody>
      </p:sp>
      <p:sp>
        <p:nvSpPr>
          <p:cNvPr id="99374" name="Freeform 46"/>
          <p:cNvSpPr>
            <a:spLocks/>
          </p:cNvSpPr>
          <p:nvPr/>
        </p:nvSpPr>
        <p:spPr bwMode="auto">
          <a:xfrm>
            <a:off x="1539875" y="1203325"/>
            <a:ext cx="1463675" cy="1447800"/>
          </a:xfrm>
          <a:custGeom>
            <a:avLst/>
            <a:gdLst>
              <a:gd name="T0" fmla="*/ 0 w 922"/>
              <a:gd name="T1" fmla="*/ 0 h 922"/>
              <a:gd name="T2" fmla="*/ 336 w 922"/>
              <a:gd name="T3" fmla="*/ 586 h 922"/>
              <a:gd name="T4" fmla="*/ 922 w 922"/>
              <a:gd name="T5" fmla="*/ 922 h 922"/>
            </a:gdLst>
            <a:ahLst/>
            <a:cxnLst>
              <a:cxn ang="0">
                <a:pos x="T0" y="T1"/>
              </a:cxn>
              <a:cxn ang="0">
                <a:pos x="T2" y="T3"/>
              </a:cxn>
              <a:cxn ang="0">
                <a:pos x="T4" y="T5"/>
              </a:cxn>
            </a:cxnLst>
            <a:rect l="0" t="0" r="r" b="b"/>
            <a:pathLst>
              <a:path w="922" h="922">
                <a:moveTo>
                  <a:pt x="0" y="0"/>
                </a:moveTo>
                <a:cubicBezTo>
                  <a:pt x="91" y="216"/>
                  <a:pt x="182" y="432"/>
                  <a:pt x="336" y="586"/>
                </a:cubicBezTo>
                <a:cubicBezTo>
                  <a:pt x="490" y="740"/>
                  <a:pt x="706" y="831"/>
                  <a:pt x="922" y="922"/>
                </a:cubicBezTo>
              </a:path>
            </a:pathLst>
          </a:custGeom>
          <a:solidFill>
            <a:schemeClr val="bg1"/>
          </a:solidFill>
          <a:ln w="25400" cap="flat" cmpd="sng">
            <a:solidFill>
              <a:schemeClr val="folHlink"/>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99379" name="AutoShape 51"/>
          <p:cNvSpPr>
            <a:spLocks noChangeArrowheads="1"/>
          </p:cNvSpPr>
          <p:nvPr/>
        </p:nvSpPr>
        <p:spPr bwMode="auto">
          <a:xfrm rot="10800000">
            <a:off x="1554163" y="1203325"/>
            <a:ext cx="1447800" cy="1447800"/>
          </a:xfrm>
          <a:prstGeom prst="rtTriangle">
            <a:avLst/>
          </a:prstGeom>
          <a:solidFill>
            <a:schemeClr val="bg1"/>
          </a:solidFill>
          <a:ln>
            <a:noFill/>
          </a:ln>
          <a:effectLst/>
          <a:extLs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99380" name="Text Box 52"/>
          <p:cNvSpPr txBox="1">
            <a:spLocks noChangeArrowheads="1"/>
          </p:cNvSpPr>
          <p:nvPr/>
        </p:nvSpPr>
        <p:spPr bwMode="auto">
          <a:xfrm>
            <a:off x="1728787" y="2246313"/>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b</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Zástupný symbol pro číslo snímku 5"/>
          <p:cNvSpPr>
            <a:spLocks noGrp="1"/>
          </p:cNvSpPr>
          <p:nvPr>
            <p:ph type="sldNum" sz="quarter" idx="12"/>
          </p:nvPr>
        </p:nvSpPr>
        <p:spPr/>
        <p:txBody>
          <a:bodyPr/>
          <a:lstStyle/>
          <a:p>
            <a:fld id="{E94945E4-B1FF-4EC8-9B8A-01493D31EC76}" type="slidenum">
              <a:rPr lang="cs-CZ" altLang="en-US"/>
              <a:pPr/>
              <a:t>4</a:t>
            </a:fld>
            <a:endParaRPr lang="cs-CZ" altLang="en-US"/>
          </a:p>
        </p:txBody>
      </p:sp>
      <p:sp>
        <p:nvSpPr>
          <p:cNvPr id="100354" name="Rectangle 2"/>
          <p:cNvSpPr>
            <a:spLocks noGrp="1" noChangeArrowheads="1"/>
          </p:cNvSpPr>
          <p:nvPr>
            <p:ph type="title"/>
          </p:nvPr>
        </p:nvSpPr>
        <p:spPr>
          <a:xfrm>
            <a:off x="457200" y="277813"/>
            <a:ext cx="8229600" cy="715962"/>
          </a:xfrm>
        </p:spPr>
        <p:txBody>
          <a:bodyPr/>
          <a:lstStyle/>
          <a:p>
            <a:r>
              <a:rPr lang="en-GB" altLang="cs-CZ" dirty="0" smtClean="0"/>
              <a:t>Benefits from labour market liberalisation</a:t>
            </a:r>
            <a:endParaRPr lang="en-GB" altLang="cs-CZ" dirty="0"/>
          </a:p>
        </p:txBody>
      </p:sp>
      <p:sp>
        <p:nvSpPr>
          <p:cNvPr id="100355" name="Rectangle 3"/>
          <p:cNvSpPr>
            <a:spLocks noGrp="1" noChangeArrowheads="1"/>
          </p:cNvSpPr>
          <p:nvPr>
            <p:ph type="body" idx="1"/>
          </p:nvPr>
        </p:nvSpPr>
        <p:spPr>
          <a:xfrm>
            <a:off x="377825" y="4437063"/>
            <a:ext cx="8229600" cy="1858962"/>
          </a:xfrm>
        </p:spPr>
        <p:txBody>
          <a:bodyPr/>
          <a:lstStyle/>
          <a:p>
            <a:pPr>
              <a:lnSpc>
                <a:spcPct val="80000"/>
              </a:lnSpc>
            </a:pPr>
            <a:r>
              <a:rPr lang="en-GB" altLang="cs-CZ" sz="2000" dirty="0"/>
              <a:t>Effects on home economy: losses for labour (</a:t>
            </a:r>
            <a:r>
              <a:rPr lang="en-GB" altLang="cs-CZ" sz="2000" i="1" dirty="0"/>
              <a:t>a</a:t>
            </a:r>
            <a:r>
              <a:rPr lang="en-GB" altLang="cs-CZ" sz="2000" dirty="0"/>
              <a:t>), gains for capital (</a:t>
            </a:r>
            <a:r>
              <a:rPr lang="en-GB" altLang="cs-CZ" sz="2000" i="1" dirty="0" err="1"/>
              <a:t>a</a:t>
            </a:r>
            <a:r>
              <a:rPr lang="en-GB" altLang="cs-CZ" sz="2000" dirty="0" err="1"/>
              <a:t>+</a:t>
            </a:r>
            <a:r>
              <a:rPr lang="en-GB" altLang="cs-CZ" sz="2000" i="1" dirty="0" err="1"/>
              <a:t>b</a:t>
            </a:r>
            <a:r>
              <a:rPr lang="en-GB" altLang="cs-CZ" sz="2000" dirty="0"/>
              <a:t>), </a:t>
            </a:r>
            <a:r>
              <a:rPr lang="en-GB" altLang="cs-CZ" sz="2000" dirty="0">
                <a:sym typeface="Wingdings" pitchFamily="2" charset="2"/>
              </a:rPr>
              <a:t> total net gain = </a:t>
            </a:r>
            <a:r>
              <a:rPr lang="en-GB" altLang="cs-CZ" sz="2000" i="1" dirty="0">
                <a:sym typeface="Wingdings" pitchFamily="2" charset="2"/>
              </a:rPr>
              <a:t>b</a:t>
            </a:r>
            <a:endParaRPr lang="en-GB" altLang="cs-CZ" sz="2000" i="1" dirty="0"/>
          </a:p>
          <a:p>
            <a:pPr>
              <a:lnSpc>
                <a:spcPct val="80000"/>
              </a:lnSpc>
            </a:pPr>
            <a:r>
              <a:rPr lang="en-GB" altLang="cs-CZ" sz="2000" dirty="0"/>
              <a:t>Effects on foreign economy: gains for migrating (</a:t>
            </a:r>
            <a:r>
              <a:rPr lang="en-GB" altLang="cs-CZ" sz="2000" i="1" dirty="0" err="1"/>
              <a:t>c</a:t>
            </a:r>
            <a:r>
              <a:rPr lang="en-GB" altLang="cs-CZ" sz="2000" dirty="0" err="1"/>
              <a:t>+</a:t>
            </a:r>
            <a:r>
              <a:rPr lang="en-GB" altLang="cs-CZ" sz="2000" i="1" dirty="0" err="1"/>
              <a:t>d</a:t>
            </a:r>
            <a:r>
              <a:rPr lang="en-GB" altLang="cs-CZ" sz="2000" dirty="0"/>
              <a:t>) and non-migrating labour (</a:t>
            </a:r>
            <a:r>
              <a:rPr lang="en-GB" altLang="cs-CZ" sz="2000" i="1" dirty="0"/>
              <a:t>e</a:t>
            </a:r>
            <a:r>
              <a:rPr lang="en-GB" altLang="cs-CZ" sz="2000" dirty="0"/>
              <a:t>), losses for capital (</a:t>
            </a:r>
            <a:r>
              <a:rPr lang="en-GB" altLang="cs-CZ" sz="2000" i="1" dirty="0" err="1"/>
              <a:t>d</a:t>
            </a:r>
            <a:r>
              <a:rPr lang="en-GB" altLang="cs-CZ" sz="2000" dirty="0" err="1"/>
              <a:t>+</a:t>
            </a:r>
            <a:r>
              <a:rPr lang="en-GB" altLang="cs-CZ" sz="2000" i="1" dirty="0" err="1"/>
              <a:t>e</a:t>
            </a:r>
            <a:r>
              <a:rPr lang="en-GB" altLang="cs-CZ" sz="2000" dirty="0"/>
              <a:t>) </a:t>
            </a:r>
            <a:r>
              <a:rPr lang="en-GB" altLang="cs-CZ" sz="2000" dirty="0">
                <a:sym typeface="Wingdings" pitchFamily="2" charset="2"/>
              </a:rPr>
              <a:t> total net gain = </a:t>
            </a:r>
            <a:r>
              <a:rPr lang="en-GB" altLang="cs-CZ" sz="2000" i="1" dirty="0">
                <a:sym typeface="Wingdings" pitchFamily="2" charset="2"/>
              </a:rPr>
              <a:t>c </a:t>
            </a:r>
          </a:p>
          <a:p>
            <a:pPr>
              <a:lnSpc>
                <a:spcPct val="80000"/>
              </a:lnSpc>
            </a:pPr>
            <a:r>
              <a:rPr lang="en-GB" altLang="cs-CZ" sz="2000" dirty="0">
                <a:sym typeface="Wingdings" pitchFamily="2" charset="2"/>
              </a:rPr>
              <a:t>Convergence of wages and unemployment rates in home and foreign countries</a:t>
            </a:r>
          </a:p>
        </p:txBody>
      </p:sp>
      <p:sp>
        <p:nvSpPr>
          <p:cNvPr id="100358" name="Text Box 6"/>
          <p:cNvSpPr txBox="1">
            <a:spLocks noChangeArrowheads="1"/>
          </p:cNvSpPr>
          <p:nvPr/>
        </p:nvSpPr>
        <p:spPr bwMode="auto">
          <a:xfrm>
            <a:off x="1025525" y="2347913"/>
            <a:ext cx="59531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err="1" smtClean="0">
                <a:effectLst/>
              </a:rPr>
              <a:t>w</a:t>
            </a:r>
            <a:r>
              <a:rPr lang="cs-CZ" altLang="cs-CZ" sz="1800" baseline="-25000" dirty="0" err="1" smtClean="0">
                <a:effectLst/>
              </a:rPr>
              <a:t>H</a:t>
            </a:r>
            <a:endParaRPr lang="cs-CZ" altLang="cs-CZ" sz="1800" dirty="0">
              <a:effectLst/>
            </a:endParaRPr>
          </a:p>
        </p:txBody>
      </p:sp>
      <p:sp>
        <p:nvSpPr>
          <p:cNvPr id="100359" name="Line 7"/>
          <p:cNvSpPr>
            <a:spLocks noChangeShapeType="1"/>
          </p:cNvSpPr>
          <p:nvPr/>
        </p:nvSpPr>
        <p:spPr bwMode="auto">
          <a:xfrm>
            <a:off x="1525588" y="2598738"/>
            <a:ext cx="1481137" cy="1587"/>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60" name="Text Box 8"/>
          <p:cNvSpPr txBox="1">
            <a:spLocks noChangeArrowheads="1"/>
          </p:cNvSpPr>
          <p:nvPr/>
        </p:nvSpPr>
        <p:spPr bwMode="auto">
          <a:xfrm>
            <a:off x="4864100" y="3859213"/>
            <a:ext cx="7683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L</a:t>
            </a:r>
            <a:r>
              <a:rPr lang="cs-CZ" altLang="cs-CZ" sz="1800" baseline="-25000">
                <a:effectLst/>
              </a:rPr>
              <a:t>F</a:t>
            </a:r>
            <a:endParaRPr lang="cs-CZ" altLang="cs-CZ" sz="1800">
              <a:effectLst/>
            </a:endParaRPr>
          </a:p>
        </p:txBody>
      </p:sp>
      <p:sp>
        <p:nvSpPr>
          <p:cNvPr id="100361" name="Line 9"/>
          <p:cNvSpPr>
            <a:spLocks noChangeShapeType="1"/>
          </p:cNvSpPr>
          <p:nvPr/>
        </p:nvSpPr>
        <p:spPr bwMode="auto">
          <a:xfrm>
            <a:off x="1536700" y="927100"/>
            <a:ext cx="15875" cy="27193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00362" name="Line 10"/>
          <p:cNvSpPr>
            <a:spLocks noChangeShapeType="1"/>
          </p:cNvSpPr>
          <p:nvPr/>
        </p:nvSpPr>
        <p:spPr bwMode="auto">
          <a:xfrm flipV="1">
            <a:off x="1552575" y="3630613"/>
            <a:ext cx="5754688"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00364" name="Text Box 12"/>
          <p:cNvSpPr txBox="1">
            <a:spLocks noChangeArrowheads="1"/>
          </p:cNvSpPr>
          <p:nvPr/>
        </p:nvSpPr>
        <p:spPr bwMode="auto">
          <a:xfrm>
            <a:off x="1978025" y="1566863"/>
            <a:ext cx="981075"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cs-CZ" altLang="cs-CZ" sz="1800">
                <a:effectLst/>
              </a:rPr>
              <a:t>MPL</a:t>
            </a:r>
            <a:r>
              <a:rPr lang="cs-CZ" altLang="cs-CZ" sz="1800" baseline="-25000">
                <a:effectLst/>
              </a:rPr>
              <a:t>H</a:t>
            </a:r>
            <a:endParaRPr lang="cs-CZ" altLang="cs-CZ" sz="1800">
              <a:effectLst/>
            </a:endParaRPr>
          </a:p>
        </p:txBody>
      </p:sp>
      <p:graphicFrame>
        <p:nvGraphicFramePr>
          <p:cNvPr id="100365" name="Object 13"/>
          <p:cNvGraphicFramePr>
            <a:graphicFrameLocks noChangeAspect="1"/>
          </p:cNvGraphicFramePr>
          <p:nvPr>
            <p:extLst>
              <p:ext uri="{D42A27DB-BD31-4B8C-83A1-F6EECF244321}">
                <p14:modId xmlns:p14="http://schemas.microsoft.com/office/powerpoint/2010/main" val="613297235"/>
              </p:ext>
            </p:extLst>
          </p:nvPr>
        </p:nvGraphicFramePr>
        <p:xfrm>
          <a:off x="5410200" y="2870200"/>
          <a:ext cx="101600" cy="190500"/>
        </p:xfrm>
        <a:graphic>
          <a:graphicData uri="http://schemas.openxmlformats.org/presentationml/2006/ole">
            <mc:AlternateContent xmlns:mc="http://schemas.openxmlformats.org/markup-compatibility/2006">
              <mc:Choice xmlns:v="urn:schemas-microsoft-com:vml" Requires="v">
                <p:oleObj spid="_x0000_s100429" name="Rovnice" r:id="rId4" imgW="101520" imgH="190440" progId="Equation.3">
                  <p:embed/>
                </p:oleObj>
              </mc:Choice>
              <mc:Fallback>
                <p:oleObj name="Rovnice" r:id="rId4" imgW="101520" imgH="190440" progId="Equation.3">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870200"/>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0366" name="Freeform 14"/>
          <p:cNvSpPr>
            <a:spLocks/>
          </p:cNvSpPr>
          <p:nvPr/>
        </p:nvSpPr>
        <p:spPr bwMode="auto">
          <a:xfrm>
            <a:off x="1539875" y="1146175"/>
            <a:ext cx="4479925" cy="2149475"/>
          </a:xfrm>
          <a:custGeom>
            <a:avLst/>
            <a:gdLst>
              <a:gd name="T0" fmla="*/ 0 w 2822"/>
              <a:gd name="T1" fmla="*/ 0 h 1354"/>
              <a:gd name="T2" fmla="*/ 844 w 2822"/>
              <a:gd name="T3" fmla="*/ 874 h 1354"/>
              <a:gd name="T4" fmla="*/ 2822 w 2822"/>
              <a:gd name="T5" fmla="*/ 1354 h 1354"/>
            </a:gdLst>
            <a:ahLst/>
            <a:cxnLst>
              <a:cxn ang="0">
                <a:pos x="T0" y="T1"/>
              </a:cxn>
              <a:cxn ang="0">
                <a:pos x="T2" y="T3"/>
              </a:cxn>
              <a:cxn ang="0">
                <a:pos x="T4" y="T5"/>
              </a:cxn>
            </a:cxnLst>
            <a:rect l="0" t="0" r="r" b="b"/>
            <a:pathLst>
              <a:path w="2822" h="1354">
                <a:moveTo>
                  <a:pt x="0" y="0"/>
                </a:moveTo>
                <a:cubicBezTo>
                  <a:pt x="187" y="324"/>
                  <a:pt x="374" y="648"/>
                  <a:pt x="844" y="874"/>
                </a:cubicBezTo>
                <a:cubicBezTo>
                  <a:pt x="1314" y="1100"/>
                  <a:pt x="2068" y="1227"/>
                  <a:pt x="2822" y="1354"/>
                </a:cubicBezTo>
              </a:path>
            </a:pathLst>
          </a:custGeom>
          <a:noFill/>
          <a:ln w="38100" cap="flat" cmpd="sng">
            <a:solidFill>
              <a:schemeClr val="folHlink"/>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71" name="Line 19"/>
          <p:cNvSpPr>
            <a:spLocks noChangeShapeType="1"/>
          </p:cNvSpPr>
          <p:nvPr/>
        </p:nvSpPr>
        <p:spPr bwMode="auto">
          <a:xfrm>
            <a:off x="7262813" y="911225"/>
            <a:ext cx="42862" cy="27066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00372" name="Freeform 20"/>
          <p:cNvSpPr>
            <a:spLocks/>
          </p:cNvSpPr>
          <p:nvPr/>
        </p:nvSpPr>
        <p:spPr bwMode="auto">
          <a:xfrm>
            <a:off x="2824163" y="1014413"/>
            <a:ext cx="4440237" cy="2386012"/>
          </a:xfrm>
          <a:custGeom>
            <a:avLst/>
            <a:gdLst>
              <a:gd name="T0" fmla="*/ 2797 w 2797"/>
              <a:gd name="T1" fmla="*/ 0 h 1503"/>
              <a:gd name="T2" fmla="*/ 1979 w 2797"/>
              <a:gd name="T3" fmla="*/ 802 h 1503"/>
              <a:gd name="T4" fmla="*/ 0 w 2797"/>
              <a:gd name="T5" fmla="*/ 1503 h 1503"/>
            </a:gdLst>
            <a:ahLst/>
            <a:cxnLst>
              <a:cxn ang="0">
                <a:pos x="T0" y="T1"/>
              </a:cxn>
              <a:cxn ang="0">
                <a:pos x="T2" y="T3"/>
              </a:cxn>
              <a:cxn ang="0">
                <a:pos x="T4" y="T5"/>
              </a:cxn>
            </a:cxnLst>
            <a:rect l="0" t="0" r="r" b="b"/>
            <a:pathLst>
              <a:path w="2797" h="1503">
                <a:moveTo>
                  <a:pt x="2797" y="0"/>
                </a:moveTo>
                <a:cubicBezTo>
                  <a:pt x="2621" y="275"/>
                  <a:pt x="2445" y="551"/>
                  <a:pt x="1979" y="802"/>
                </a:cubicBezTo>
                <a:cubicBezTo>
                  <a:pt x="1513" y="1053"/>
                  <a:pt x="330" y="1388"/>
                  <a:pt x="0" y="1503"/>
                </a:cubicBezTo>
              </a:path>
            </a:pathLst>
          </a:custGeom>
          <a:noFill/>
          <a:ln w="38100" cap="flat" cmpd="sng">
            <a:solidFill>
              <a:schemeClr val="folHlink"/>
            </a:solidFill>
            <a:prstDash val="solid"/>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73" name="AutoShape 21"/>
          <p:cNvSpPr>
            <a:spLocks/>
          </p:cNvSpPr>
          <p:nvPr/>
        </p:nvSpPr>
        <p:spPr bwMode="auto">
          <a:xfrm rot="16200000">
            <a:off x="5026025" y="1633538"/>
            <a:ext cx="265113" cy="4281487"/>
          </a:xfrm>
          <a:prstGeom prst="leftBrace">
            <a:avLst>
              <a:gd name="adj1" fmla="val 134581"/>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00374" name="Text Box 22"/>
          <p:cNvSpPr txBox="1">
            <a:spLocks noChangeArrowheads="1"/>
          </p:cNvSpPr>
          <p:nvPr/>
        </p:nvSpPr>
        <p:spPr bwMode="auto">
          <a:xfrm>
            <a:off x="5495925" y="1744663"/>
            <a:ext cx="981075"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cs-CZ" altLang="cs-CZ" sz="1800">
                <a:effectLst/>
              </a:rPr>
              <a:t>MPL</a:t>
            </a:r>
            <a:r>
              <a:rPr lang="cs-CZ" altLang="cs-CZ" sz="1800" baseline="-25000">
                <a:effectLst/>
              </a:rPr>
              <a:t>F</a:t>
            </a:r>
            <a:endParaRPr lang="cs-CZ" altLang="cs-CZ" sz="1800">
              <a:effectLst/>
            </a:endParaRPr>
          </a:p>
        </p:txBody>
      </p:sp>
      <p:sp>
        <p:nvSpPr>
          <p:cNvPr id="100376" name="AutoShape 24"/>
          <p:cNvSpPr>
            <a:spLocks/>
          </p:cNvSpPr>
          <p:nvPr/>
        </p:nvSpPr>
        <p:spPr bwMode="auto">
          <a:xfrm rot="16200000">
            <a:off x="2154237" y="3070226"/>
            <a:ext cx="252413" cy="1446212"/>
          </a:xfrm>
          <a:prstGeom prst="leftBrace">
            <a:avLst>
              <a:gd name="adj1" fmla="val 47746"/>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00377" name="Text Box 25"/>
          <p:cNvSpPr txBox="1">
            <a:spLocks noChangeArrowheads="1"/>
          </p:cNvSpPr>
          <p:nvPr/>
        </p:nvSpPr>
        <p:spPr bwMode="auto">
          <a:xfrm>
            <a:off x="1981200" y="3859213"/>
            <a:ext cx="7683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L</a:t>
            </a:r>
            <a:r>
              <a:rPr lang="cs-CZ" altLang="cs-CZ" sz="1800" baseline="-25000">
                <a:effectLst/>
              </a:rPr>
              <a:t>H</a:t>
            </a:r>
            <a:endParaRPr lang="cs-CZ" altLang="cs-CZ" sz="1800">
              <a:effectLst/>
            </a:endParaRPr>
          </a:p>
        </p:txBody>
      </p:sp>
      <p:sp>
        <p:nvSpPr>
          <p:cNvPr id="100378" name="Line 26"/>
          <p:cNvSpPr>
            <a:spLocks noChangeShapeType="1"/>
          </p:cNvSpPr>
          <p:nvPr/>
        </p:nvSpPr>
        <p:spPr bwMode="auto">
          <a:xfrm>
            <a:off x="3011488" y="3348038"/>
            <a:ext cx="4251325" cy="1587"/>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79" name="Text Box 27"/>
          <p:cNvSpPr txBox="1">
            <a:spLocks noChangeArrowheads="1"/>
          </p:cNvSpPr>
          <p:nvPr/>
        </p:nvSpPr>
        <p:spPr bwMode="auto">
          <a:xfrm>
            <a:off x="7210425" y="3186113"/>
            <a:ext cx="59531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err="1" smtClean="0">
                <a:effectLst/>
              </a:rPr>
              <a:t>w</a:t>
            </a:r>
            <a:r>
              <a:rPr lang="cs-CZ" altLang="cs-CZ" sz="1800" baseline="-25000" dirty="0" err="1" smtClean="0">
                <a:effectLst/>
              </a:rPr>
              <a:t>F</a:t>
            </a:r>
            <a:endParaRPr lang="cs-CZ" altLang="cs-CZ" sz="1800" dirty="0">
              <a:effectLst/>
            </a:endParaRPr>
          </a:p>
        </p:txBody>
      </p:sp>
      <p:sp>
        <p:nvSpPr>
          <p:cNvPr id="100380" name="Line 28"/>
          <p:cNvSpPr>
            <a:spLocks noChangeShapeType="1"/>
          </p:cNvSpPr>
          <p:nvPr/>
        </p:nvSpPr>
        <p:spPr bwMode="auto">
          <a:xfrm rot="16200000" flipV="1">
            <a:off x="3354388" y="2743200"/>
            <a:ext cx="1709737" cy="4921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81" name="Line 29"/>
          <p:cNvSpPr>
            <a:spLocks noChangeShapeType="1"/>
          </p:cNvSpPr>
          <p:nvPr/>
        </p:nvSpPr>
        <p:spPr bwMode="auto">
          <a:xfrm flipV="1">
            <a:off x="2968625" y="2100263"/>
            <a:ext cx="1246188" cy="12700"/>
          </a:xfrm>
          <a:prstGeom prst="line">
            <a:avLst/>
          </a:prstGeom>
          <a:noFill/>
          <a:ln w="12700">
            <a:solidFill>
              <a:schemeClr val="tx1"/>
            </a:solidFill>
            <a:round/>
            <a:headEnd type="triangle" w="lg" len="me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82" name="Line 30"/>
          <p:cNvSpPr>
            <a:spLocks noChangeShapeType="1"/>
          </p:cNvSpPr>
          <p:nvPr/>
        </p:nvSpPr>
        <p:spPr bwMode="auto">
          <a:xfrm rot="16200000" flipV="1">
            <a:off x="2109788" y="2743200"/>
            <a:ext cx="1709737" cy="4921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83" name="Text Box 31"/>
          <p:cNvSpPr txBox="1">
            <a:spLocks noChangeArrowheads="1"/>
          </p:cNvSpPr>
          <p:nvPr/>
        </p:nvSpPr>
        <p:spPr bwMode="auto">
          <a:xfrm>
            <a:off x="2613025" y="1766888"/>
            <a:ext cx="1920875" cy="230187"/>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nSpc>
                <a:spcPct val="50000"/>
              </a:lnSpc>
              <a:spcBef>
                <a:spcPct val="50000"/>
              </a:spcBef>
            </a:pPr>
            <a:r>
              <a:rPr lang="en-GB" altLang="cs-CZ" sz="1800">
                <a:effectLst/>
              </a:rPr>
              <a:t>Migration</a:t>
            </a:r>
          </a:p>
        </p:txBody>
      </p:sp>
      <p:sp>
        <p:nvSpPr>
          <p:cNvPr id="100384" name="Line 32"/>
          <p:cNvSpPr>
            <a:spLocks noChangeShapeType="1"/>
          </p:cNvSpPr>
          <p:nvPr/>
        </p:nvSpPr>
        <p:spPr bwMode="auto">
          <a:xfrm>
            <a:off x="1579563" y="2954338"/>
            <a:ext cx="5708650" cy="1587"/>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00385" name="Text Box 33"/>
          <p:cNvSpPr txBox="1">
            <a:spLocks noChangeArrowheads="1"/>
          </p:cNvSpPr>
          <p:nvPr/>
        </p:nvSpPr>
        <p:spPr bwMode="auto">
          <a:xfrm>
            <a:off x="7177088" y="2767013"/>
            <a:ext cx="849312"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err="1" smtClean="0">
                <a:effectLst/>
              </a:rPr>
              <a:t>w</a:t>
            </a:r>
            <a:r>
              <a:rPr lang="cs-CZ" altLang="cs-CZ" sz="1800" baseline="-25000" dirty="0" err="1" smtClean="0">
                <a:effectLst/>
              </a:rPr>
              <a:t>FM</a:t>
            </a:r>
            <a:endParaRPr lang="cs-CZ" altLang="cs-CZ" sz="1800" dirty="0">
              <a:effectLst/>
            </a:endParaRPr>
          </a:p>
        </p:txBody>
      </p:sp>
      <p:sp>
        <p:nvSpPr>
          <p:cNvPr id="100386" name="Text Box 34"/>
          <p:cNvSpPr txBox="1">
            <a:spLocks noChangeArrowheads="1"/>
          </p:cNvSpPr>
          <p:nvPr/>
        </p:nvSpPr>
        <p:spPr bwMode="auto">
          <a:xfrm>
            <a:off x="946150" y="2643188"/>
            <a:ext cx="700088"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err="1" smtClean="0">
                <a:effectLst/>
              </a:rPr>
              <a:t>w</a:t>
            </a:r>
            <a:r>
              <a:rPr lang="cs-CZ" altLang="cs-CZ" sz="1800" baseline="-25000" dirty="0" err="1" smtClean="0">
                <a:effectLst/>
              </a:rPr>
              <a:t>FM</a:t>
            </a:r>
            <a:endParaRPr lang="cs-CZ" altLang="cs-CZ" sz="1800" dirty="0">
              <a:effectLst/>
            </a:endParaRPr>
          </a:p>
        </p:txBody>
      </p:sp>
      <p:sp>
        <p:nvSpPr>
          <p:cNvPr id="100387" name="Text Box 35"/>
          <p:cNvSpPr txBox="1">
            <a:spLocks noChangeArrowheads="1"/>
          </p:cNvSpPr>
          <p:nvPr/>
        </p:nvSpPr>
        <p:spPr bwMode="auto">
          <a:xfrm>
            <a:off x="4094163" y="3284538"/>
            <a:ext cx="7683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L</a:t>
            </a:r>
            <a:r>
              <a:rPr lang="cs-CZ" altLang="cs-CZ" sz="1800" baseline="-25000">
                <a:effectLst/>
              </a:rPr>
              <a:t>FM</a:t>
            </a:r>
            <a:endParaRPr lang="cs-CZ" altLang="cs-CZ" sz="1800">
              <a:effectLst/>
            </a:endParaRPr>
          </a:p>
        </p:txBody>
      </p:sp>
      <p:sp>
        <p:nvSpPr>
          <p:cNvPr id="100388" name="Text Box 36"/>
          <p:cNvSpPr txBox="1">
            <a:spLocks noChangeArrowheads="1"/>
          </p:cNvSpPr>
          <p:nvPr/>
        </p:nvSpPr>
        <p:spPr bwMode="auto">
          <a:xfrm>
            <a:off x="1928813" y="2592388"/>
            <a:ext cx="4445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a</a:t>
            </a:r>
          </a:p>
        </p:txBody>
      </p:sp>
      <p:sp>
        <p:nvSpPr>
          <p:cNvPr id="100389" name="Text Box 37"/>
          <p:cNvSpPr txBox="1">
            <a:spLocks noChangeArrowheads="1"/>
          </p:cNvSpPr>
          <p:nvPr/>
        </p:nvSpPr>
        <p:spPr bwMode="auto">
          <a:xfrm>
            <a:off x="2814638" y="2611438"/>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b</a:t>
            </a:r>
          </a:p>
        </p:txBody>
      </p:sp>
      <p:sp>
        <p:nvSpPr>
          <p:cNvPr id="100390" name="Text Box 38"/>
          <p:cNvSpPr txBox="1">
            <a:spLocks noChangeArrowheads="1"/>
          </p:cNvSpPr>
          <p:nvPr/>
        </p:nvSpPr>
        <p:spPr bwMode="auto">
          <a:xfrm>
            <a:off x="2844800" y="2913063"/>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c</a:t>
            </a:r>
          </a:p>
        </p:txBody>
      </p:sp>
      <p:sp>
        <p:nvSpPr>
          <p:cNvPr id="100391" name="Text Box 39"/>
          <p:cNvSpPr txBox="1">
            <a:spLocks noChangeArrowheads="1"/>
          </p:cNvSpPr>
          <p:nvPr/>
        </p:nvSpPr>
        <p:spPr bwMode="auto">
          <a:xfrm>
            <a:off x="3730625" y="2998788"/>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d</a:t>
            </a:r>
          </a:p>
        </p:txBody>
      </p:sp>
      <p:sp>
        <p:nvSpPr>
          <p:cNvPr id="100392" name="Text Box 40"/>
          <p:cNvSpPr txBox="1">
            <a:spLocks noChangeArrowheads="1"/>
          </p:cNvSpPr>
          <p:nvPr/>
        </p:nvSpPr>
        <p:spPr bwMode="auto">
          <a:xfrm>
            <a:off x="6102350" y="2970213"/>
            <a:ext cx="669925" cy="395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i="1">
                <a:effectLst/>
              </a:rPr>
              <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8C0F1EA1-8A92-44DF-859A-BA8E09DA1158}" type="slidenum">
              <a:rPr lang="cs-CZ" altLang="en-US"/>
              <a:pPr/>
              <a:t>5</a:t>
            </a:fld>
            <a:endParaRPr lang="cs-CZ" altLang="en-US" dirty="0"/>
          </a:p>
        </p:txBody>
      </p:sp>
      <p:sp>
        <p:nvSpPr>
          <p:cNvPr id="133122" name="Rectangle 2"/>
          <p:cNvSpPr>
            <a:spLocks noGrp="1" noChangeArrowheads="1"/>
          </p:cNvSpPr>
          <p:nvPr>
            <p:ph type="title"/>
          </p:nvPr>
        </p:nvSpPr>
        <p:spPr>
          <a:xfrm>
            <a:off x="457200" y="277813"/>
            <a:ext cx="8229600" cy="668337"/>
          </a:xfrm>
        </p:spPr>
        <p:txBody>
          <a:bodyPr/>
          <a:lstStyle/>
          <a:p>
            <a:r>
              <a:rPr lang="en-GB" altLang="cs-CZ"/>
              <a:t> Market rigidities</a:t>
            </a:r>
          </a:p>
        </p:txBody>
      </p:sp>
      <p:sp>
        <p:nvSpPr>
          <p:cNvPr id="133123" name="Rectangle 3"/>
          <p:cNvSpPr>
            <a:spLocks noGrp="1" noChangeArrowheads="1"/>
          </p:cNvSpPr>
          <p:nvPr>
            <p:ph type="body" idx="1"/>
          </p:nvPr>
        </p:nvSpPr>
        <p:spPr>
          <a:xfrm>
            <a:off x="457200" y="964843"/>
            <a:ext cx="8229600" cy="5466097"/>
          </a:xfrm>
        </p:spPr>
        <p:txBody>
          <a:bodyPr/>
          <a:lstStyle/>
          <a:p>
            <a:pPr>
              <a:lnSpc>
                <a:spcPct val="80000"/>
              </a:lnSpc>
              <a:spcBef>
                <a:spcPts val="300"/>
              </a:spcBef>
            </a:pPr>
            <a:r>
              <a:rPr lang="en-GB" altLang="cs-CZ" sz="2200" dirty="0" smtClean="0"/>
              <a:t>Working conditions are highly regulated by law and collective bargaining</a:t>
            </a:r>
          </a:p>
          <a:p>
            <a:pPr>
              <a:lnSpc>
                <a:spcPct val="80000"/>
              </a:lnSpc>
              <a:spcBef>
                <a:spcPts val="300"/>
              </a:spcBef>
            </a:pPr>
            <a:r>
              <a:rPr lang="en-GB" altLang="cs-CZ" sz="2200" dirty="0" smtClean="0"/>
              <a:t>Market failures</a:t>
            </a:r>
          </a:p>
          <a:p>
            <a:pPr lvl="1">
              <a:lnSpc>
                <a:spcPct val="80000"/>
              </a:lnSpc>
              <a:spcBef>
                <a:spcPts val="300"/>
              </a:spcBef>
            </a:pPr>
            <a:r>
              <a:rPr lang="en-GB" altLang="cs-CZ" sz="1800" dirty="0" smtClean="0"/>
              <a:t>Abuse of excessive market power </a:t>
            </a:r>
            <a:r>
              <a:rPr lang="en-GB" altLang="cs-CZ" sz="1800" dirty="0" smtClean="0">
                <a:sym typeface="Wingdings"/>
              </a:rPr>
              <a:t> </a:t>
            </a:r>
            <a:r>
              <a:rPr lang="en-GB" altLang="cs-CZ" sz="1800" dirty="0" smtClean="0"/>
              <a:t>wage distortions created by dominant firms and dominant trade unions</a:t>
            </a:r>
          </a:p>
          <a:p>
            <a:pPr lvl="1">
              <a:lnSpc>
                <a:spcPct val="80000"/>
              </a:lnSpc>
              <a:spcBef>
                <a:spcPts val="300"/>
              </a:spcBef>
            </a:pPr>
            <a:r>
              <a:rPr lang="en-GB" altLang="cs-CZ" sz="1800" dirty="0" smtClean="0"/>
              <a:t>Information asymmetries </a:t>
            </a:r>
            <a:r>
              <a:rPr lang="en-GB" altLang="cs-CZ" sz="1800" dirty="0" smtClean="0">
                <a:sym typeface="Wingdings"/>
              </a:rPr>
              <a:t></a:t>
            </a:r>
            <a:r>
              <a:rPr lang="en-GB" altLang="cs-CZ" sz="1800" dirty="0" smtClean="0"/>
              <a:t> difficulties in proper monitoring of labour contracts, individual work effort, contributions to productivity, etc. </a:t>
            </a:r>
          </a:p>
          <a:p>
            <a:pPr lvl="1">
              <a:lnSpc>
                <a:spcPct val="80000"/>
              </a:lnSpc>
              <a:spcBef>
                <a:spcPts val="300"/>
              </a:spcBef>
            </a:pPr>
            <a:r>
              <a:rPr lang="en-GB" altLang="cs-CZ" sz="1800" dirty="0" smtClean="0"/>
              <a:t>Negative externalities </a:t>
            </a:r>
            <a:r>
              <a:rPr lang="en-GB" altLang="cs-CZ" sz="1800" dirty="0" smtClean="0">
                <a:sym typeface="Wingdings"/>
              </a:rPr>
              <a:t> </a:t>
            </a:r>
            <a:r>
              <a:rPr lang="en-GB" altLang="cs-CZ" sz="1800" dirty="0" smtClean="0"/>
              <a:t>impact of work professions on health and job security</a:t>
            </a:r>
          </a:p>
          <a:p>
            <a:pPr>
              <a:lnSpc>
                <a:spcPct val="80000"/>
              </a:lnSpc>
              <a:spcBef>
                <a:spcPts val="300"/>
              </a:spcBef>
            </a:pPr>
            <a:r>
              <a:rPr lang="en-GB" altLang="cs-CZ" sz="2200" dirty="0" smtClean="0"/>
              <a:t>Broader social considerations</a:t>
            </a:r>
          </a:p>
          <a:p>
            <a:pPr lvl="1">
              <a:lnSpc>
                <a:spcPct val="80000"/>
              </a:lnSpc>
              <a:spcBef>
                <a:spcPts val="300"/>
              </a:spcBef>
            </a:pPr>
            <a:r>
              <a:rPr lang="en-GB" altLang="cs-CZ" sz="1800" dirty="0" smtClean="0"/>
              <a:t>Equal education opportunities and decent working conditions are seen as human rights, different ability of people to perform in LM, high unemployment increases crime and insecurity, losing job affects whole family</a:t>
            </a:r>
          </a:p>
          <a:p>
            <a:pPr>
              <a:lnSpc>
                <a:spcPct val="80000"/>
              </a:lnSpc>
              <a:spcBef>
                <a:spcPts val="300"/>
              </a:spcBef>
            </a:pPr>
            <a:r>
              <a:rPr lang="en-GB" altLang="cs-CZ" sz="2200" dirty="0" smtClean="0"/>
              <a:t>Social dumping argument</a:t>
            </a:r>
          </a:p>
          <a:p>
            <a:pPr lvl="1">
              <a:lnSpc>
                <a:spcPct val="80000"/>
              </a:lnSpc>
              <a:spcBef>
                <a:spcPts val="300"/>
              </a:spcBef>
            </a:pPr>
            <a:r>
              <a:rPr lang="en-GB" altLang="cs-CZ" sz="1800" dirty="0" smtClean="0"/>
              <a:t>Incentives of firms to locate in countries with lowest cost of social protection</a:t>
            </a:r>
          </a:p>
          <a:p>
            <a:pPr lvl="1">
              <a:lnSpc>
                <a:spcPct val="80000"/>
              </a:lnSpc>
              <a:spcBef>
                <a:spcPts val="300"/>
              </a:spcBef>
            </a:pPr>
            <a:r>
              <a:rPr lang="en-GB" altLang="cs-CZ" sz="1800" dirty="0" smtClean="0"/>
              <a:t>Countries with higher social standards may be forced to reduce these standards</a:t>
            </a:r>
          </a:p>
          <a:p>
            <a:pPr lvl="1">
              <a:lnSpc>
                <a:spcPct val="80000"/>
              </a:lnSpc>
              <a:spcBef>
                <a:spcPts val="300"/>
              </a:spcBef>
            </a:pPr>
            <a:r>
              <a:rPr lang="en-GB" altLang="cs-CZ" sz="1800" dirty="0" smtClean="0"/>
              <a:t>Worries about the „race to bottom“</a:t>
            </a:r>
            <a:endParaRPr lang="en-GB" altLang="cs-CZ" sz="1800" dirty="0"/>
          </a:p>
        </p:txBody>
      </p:sp>
    </p:spTree>
    <p:extLst>
      <p:ext uri="{BB962C8B-B14F-4D97-AF65-F5344CB8AC3E}">
        <p14:creationId xmlns:p14="http://schemas.microsoft.com/office/powerpoint/2010/main" val="961585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B45A2E4-3A58-4551-B688-DE6BE20AC15D}" type="slidenum">
              <a:rPr lang="cs-CZ" altLang="en-US"/>
              <a:pPr/>
              <a:t>6</a:t>
            </a:fld>
            <a:endParaRPr lang="cs-CZ" altLang="en-US" dirty="0"/>
          </a:p>
        </p:txBody>
      </p:sp>
      <p:sp>
        <p:nvSpPr>
          <p:cNvPr id="129026" name="Rectangle 2"/>
          <p:cNvSpPr>
            <a:spLocks noGrp="1" noChangeArrowheads="1"/>
          </p:cNvSpPr>
          <p:nvPr>
            <p:ph type="title"/>
          </p:nvPr>
        </p:nvSpPr>
        <p:spPr>
          <a:xfrm>
            <a:off x="457200" y="277813"/>
            <a:ext cx="8229600" cy="715962"/>
          </a:xfrm>
        </p:spPr>
        <p:txBody>
          <a:bodyPr/>
          <a:lstStyle/>
          <a:p>
            <a:r>
              <a:rPr lang="en-GB" altLang="cs-CZ"/>
              <a:t>Labour market concepts</a:t>
            </a:r>
          </a:p>
        </p:txBody>
      </p:sp>
      <p:sp>
        <p:nvSpPr>
          <p:cNvPr id="129027" name="Rectangle 3"/>
          <p:cNvSpPr>
            <a:spLocks noGrp="1" noChangeArrowheads="1"/>
          </p:cNvSpPr>
          <p:nvPr>
            <p:ph type="body" idx="1"/>
          </p:nvPr>
        </p:nvSpPr>
        <p:spPr>
          <a:xfrm>
            <a:off x="377825" y="1079500"/>
            <a:ext cx="8229600" cy="5271058"/>
          </a:xfrm>
        </p:spPr>
        <p:txBody>
          <a:bodyPr/>
          <a:lstStyle/>
          <a:p>
            <a:pPr>
              <a:lnSpc>
                <a:spcPct val="80000"/>
              </a:lnSpc>
              <a:spcBef>
                <a:spcPts val="600"/>
              </a:spcBef>
            </a:pPr>
            <a:r>
              <a:rPr lang="en-GB" altLang="cs-CZ" sz="2600" dirty="0" smtClean="0"/>
              <a:t>Working age (</a:t>
            </a:r>
            <a:r>
              <a:rPr lang="en-GB" altLang="cs-CZ" sz="2600" i="1" dirty="0" smtClean="0"/>
              <a:t>N</a:t>
            </a:r>
            <a:r>
              <a:rPr lang="en-GB" altLang="cs-CZ" sz="2600" dirty="0" smtClean="0"/>
              <a:t>) = Labour force (</a:t>
            </a:r>
            <a:r>
              <a:rPr lang="en-GB" altLang="cs-CZ" sz="2600" i="1" dirty="0" smtClean="0"/>
              <a:t>L</a:t>
            </a:r>
            <a:r>
              <a:rPr lang="en-GB" altLang="cs-CZ" sz="2600" dirty="0" smtClean="0"/>
              <a:t>) + Drop-outs (</a:t>
            </a:r>
            <a:r>
              <a:rPr lang="en-GB" altLang="cs-CZ" sz="2600" i="1" dirty="0" smtClean="0"/>
              <a:t>O</a:t>
            </a:r>
            <a:r>
              <a:rPr lang="en-GB" altLang="cs-CZ" sz="2600" dirty="0" smtClean="0"/>
              <a:t>)</a:t>
            </a:r>
          </a:p>
          <a:p>
            <a:pPr lvl="1">
              <a:lnSpc>
                <a:spcPct val="80000"/>
              </a:lnSpc>
              <a:spcBef>
                <a:spcPts val="600"/>
              </a:spcBef>
            </a:pPr>
            <a:r>
              <a:rPr lang="en-GB" altLang="cs-CZ" sz="2200" dirty="0" smtClean="0"/>
              <a:t>Working age = 15 - 65 years-old</a:t>
            </a:r>
          </a:p>
          <a:p>
            <a:pPr lvl="1">
              <a:lnSpc>
                <a:spcPct val="80000"/>
              </a:lnSpc>
              <a:spcBef>
                <a:spcPts val="600"/>
              </a:spcBef>
            </a:pPr>
            <a:r>
              <a:rPr lang="en-GB" altLang="cs-CZ" sz="2200" dirty="0" smtClean="0"/>
              <a:t>People discouraged by searching are counted in </a:t>
            </a:r>
            <a:r>
              <a:rPr lang="en-GB" altLang="cs-CZ" sz="2200" i="1" dirty="0" smtClean="0"/>
              <a:t>O</a:t>
            </a:r>
            <a:r>
              <a:rPr lang="en-GB" altLang="cs-CZ" sz="2200" dirty="0" smtClean="0"/>
              <a:t> whereas they should be in </a:t>
            </a:r>
            <a:r>
              <a:rPr lang="en-GB" altLang="cs-CZ" sz="2200" i="1" dirty="0" smtClean="0"/>
              <a:t>L</a:t>
            </a:r>
          </a:p>
          <a:p>
            <a:pPr>
              <a:lnSpc>
                <a:spcPct val="80000"/>
              </a:lnSpc>
              <a:spcBef>
                <a:spcPts val="600"/>
              </a:spcBef>
            </a:pPr>
            <a:r>
              <a:rPr lang="en-GB" altLang="cs-CZ" sz="2600" dirty="0" smtClean="0"/>
              <a:t>Labour force (</a:t>
            </a:r>
            <a:r>
              <a:rPr lang="en-GB" altLang="cs-CZ" sz="2600" i="1" dirty="0" smtClean="0"/>
              <a:t>L</a:t>
            </a:r>
            <a:r>
              <a:rPr lang="en-GB" altLang="cs-CZ" sz="2600" dirty="0" smtClean="0"/>
              <a:t>)= Employed (</a:t>
            </a:r>
            <a:r>
              <a:rPr lang="en-GB" altLang="cs-CZ" sz="2600" i="1" dirty="0" smtClean="0"/>
              <a:t>E</a:t>
            </a:r>
            <a:r>
              <a:rPr lang="en-GB" altLang="cs-CZ" sz="2600" dirty="0" smtClean="0"/>
              <a:t>) + Unemployed (</a:t>
            </a:r>
            <a:r>
              <a:rPr lang="en-GB" altLang="cs-CZ" sz="2600" i="1" dirty="0" smtClean="0"/>
              <a:t>U</a:t>
            </a:r>
            <a:r>
              <a:rPr lang="en-GB" altLang="cs-CZ" sz="2600" dirty="0" smtClean="0"/>
              <a:t>)</a:t>
            </a:r>
          </a:p>
          <a:p>
            <a:pPr lvl="1">
              <a:lnSpc>
                <a:spcPct val="80000"/>
              </a:lnSpc>
              <a:spcBef>
                <a:spcPts val="600"/>
              </a:spcBef>
            </a:pPr>
            <a:r>
              <a:rPr lang="en-GB" altLang="cs-CZ" sz="2200" dirty="0" smtClean="0"/>
              <a:t>Unemployed people have no job but are actively looking for one</a:t>
            </a:r>
          </a:p>
          <a:p>
            <a:pPr lvl="1">
              <a:lnSpc>
                <a:spcPct val="80000"/>
              </a:lnSpc>
              <a:spcBef>
                <a:spcPts val="600"/>
              </a:spcBef>
            </a:pPr>
            <a:r>
              <a:rPr lang="en-GB" altLang="cs-CZ" sz="2200" dirty="0" smtClean="0"/>
              <a:t>Black market is part of </a:t>
            </a:r>
            <a:r>
              <a:rPr lang="en-GB" altLang="cs-CZ" sz="2200" i="1" dirty="0" smtClean="0"/>
              <a:t>U</a:t>
            </a:r>
            <a:r>
              <a:rPr lang="en-GB" altLang="cs-CZ" sz="2200" dirty="0" smtClean="0"/>
              <a:t> whereas it should be in </a:t>
            </a:r>
            <a:r>
              <a:rPr lang="en-GB" altLang="cs-CZ" sz="2200" i="1" dirty="0" smtClean="0"/>
              <a:t>E</a:t>
            </a:r>
            <a:r>
              <a:rPr lang="en-GB" altLang="cs-CZ" dirty="0" smtClean="0"/>
              <a:t>  </a:t>
            </a:r>
          </a:p>
          <a:p>
            <a:pPr>
              <a:lnSpc>
                <a:spcPct val="80000"/>
              </a:lnSpc>
              <a:spcBef>
                <a:spcPts val="600"/>
              </a:spcBef>
            </a:pPr>
            <a:r>
              <a:rPr lang="en-GB" altLang="cs-CZ" sz="2600" dirty="0" smtClean="0"/>
              <a:t>Unemployment = Involuntary + Voluntary </a:t>
            </a:r>
          </a:p>
          <a:p>
            <a:pPr lvl="1">
              <a:lnSpc>
                <a:spcPct val="80000"/>
              </a:lnSpc>
              <a:spcBef>
                <a:spcPts val="600"/>
              </a:spcBef>
            </a:pPr>
            <a:r>
              <a:rPr lang="en-GB" altLang="cs-CZ" sz="2200" dirty="0" smtClean="0"/>
              <a:t>Involuntary </a:t>
            </a:r>
            <a:r>
              <a:rPr lang="en-GB" altLang="cs-CZ" sz="2200" i="1" dirty="0" smtClean="0"/>
              <a:t>U </a:t>
            </a:r>
            <a:r>
              <a:rPr lang="en-GB" altLang="cs-CZ" sz="2200" dirty="0" smtClean="0"/>
              <a:t>= people willing to work but cannot find a job</a:t>
            </a:r>
          </a:p>
          <a:p>
            <a:pPr lvl="1">
              <a:lnSpc>
                <a:spcPct val="80000"/>
              </a:lnSpc>
              <a:spcBef>
                <a:spcPts val="600"/>
              </a:spcBef>
            </a:pPr>
            <a:r>
              <a:rPr lang="en-GB" altLang="cs-CZ" sz="2200" dirty="0" smtClean="0"/>
              <a:t>Voluntary </a:t>
            </a:r>
            <a:r>
              <a:rPr lang="en-GB" altLang="cs-CZ" sz="2200" i="1" dirty="0" smtClean="0"/>
              <a:t>U</a:t>
            </a:r>
            <a:r>
              <a:rPr lang="en-GB" altLang="cs-CZ" sz="2200" dirty="0" smtClean="0"/>
              <a:t> = people refusing to work under given wages</a:t>
            </a:r>
          </a:p>
          <a:p>
            <a:pPr>
              <a:lnSpc>
                <a:spcPct val="80000"/>
              </a:lnSpc>
              <a:spcBef>
                <a:spcPts val="600"/>
              </a:spcBef>
            </a:pPr>
            <a:r>
              <a:rPr lang="en-GB" altLang="cs-CZ" sz="2600" dirty="0" smtClean="0"/>
              <a:t>Participation rate = </a:t>
            </a:r>
            <a:r>
              <a:rPr lang="en-GB" altLang="cs-CZ" sz="2600" i="1" dirty="0" smtClean="0"/>
              <a:t>p </a:t>
            </a:r>
            <a:r>
              <a:rPr lang="en-GB" altLang="cs-CZ" sz="2600" dirty="0" smtClean="0"/>
              <a:t>= </a:t>
            </a:r>
            <a:r>
              <a:rPr lang="en-GB" altLang="cs-CZ" sz="2600" i="1" dirty="0" smtClean="0"/>
              <a:t>L </a:t>
            </a:r>
            <a:r>
              <a:rPr lang="en-GB" altLang="cs-CZ" sz="2600" dirty="0" smtClean="0"/>
              <a:t>/ </a:t>
            </a:r>
            <a:r>
              <a:rPr lang="en-GB" altLang="cs-CZ" sz="2600" i="1" dirty="0" smtClean="0"/>
              <a:t>N = 1 – O </a:t>
            </a:r>
            <a:r>
              <a:rPr lang="en-GB" altLang="cs-CZ" sz="2600" dirty="0" smtClean="0"/>
              <a:t>/ </a:t>
            </a:r>
            <a:r>
              <a:rPr lang="en-GB" altLang="cs-CZ" sz="2600" i="1" dirty="0" smtClean="0"/>
              <a:t>N</a:t>
            </a:r>
          </a:p>
          <a:p>
            <a:pPr>
              <a:lnSpc>
                <a:spcPct val="80000"/>
              </a:lnSpc>
              <a:spcBef>
                <a:spcPts val="600"/>
              </a:spcBef>
            </a:pPr>
            <a:r>
              <a:rPr lang="en-GB" altLang="cs-CZ" sz="2600" dirty="0" smtClean="0"/>
              <a:t>Unemployment rate = </a:t>
            </a:r>
            <a:r>
              <a:rPr lang="en-GB" altLang="cs-CZ" sz="2600" i="1" dirty="0" smtClean="0"/>
              <a:t>u</a:t>
            </a:r>
            <a:r>
              <a:rPr lang="en-GB" altLang="cs-CZ" sz="2600" dirty="0" smtClean="0"/>
              <a:t> = </a:t>
            </a:r>
            <a:r>
              <a:rPr lang="en-GB" altLang="cs-CZ" sz="2600" i="1" dirty="0" smtClean="0"/>
              <a:t>U </a:t>
            </a:r>
            <a:r>
              <a:rPr lang="en-GB" altLang="cs-CZ" sz="2600" dirty="0" smtClean="0"/>
              <a:t>/</a:t>
            </a:r>
            <a:r>
              <a:rPr lang="en-GB" altLang="cs-CZ" sz="2600" i="1" dirty="0" smtClean="0"/>
              <a:t> L</a:t>
            </a:r>
          </a:p>
          <a:p>
            <a:pPr>
              <a:lnSpc>
                <a:spcPct val="80000"/>
              </a:lnSpc>
              <a:spcBef>
                <a:spcPts val="600"/>
              </a:spcBef>
            </a:pPr>
            <a:r>
              <a:rPr lang="en-GB" altLang="cs-CZ" sz="2600" dirty="0" smtClean="0"/>
              <a:t>Employment rate = </a:t>
            </a:r>
            <a:r>
              <a:rPr lang="en-GB" altLang="cs-CZ" sz="2600" i="1" dirty="0" smtClean="0"/>
              <a:t>e</a:t>
            </a:r>
            <a:r>
              <a:rPr lang="en-GB" altLang="cs-CZ" sz="2600" dirty="0" smtClean="0"/>
              <a:t> = </a:t>
            </a:r>
            <a:r>
              <a:rPr lang="en-GB" altLang="cs-CZ" sz="2600" i="1" dirty="0" smtClean="0"/>
              <a:t>E </a:t>
            </a:r>
            <a:r>
              <a:rPr lang="en-GB" altLang="cs-CZ" sz="2600" dirty="0" smtClean="0"/>
              <a:t>/ </a:t>
            </a:r>
            <a:r>
              <a:rPr lang="en-GB" altLang="cs-CZ" sz="2600" i="1" dirty="0" smtClean="0"/>
              <a:t>L</a:t>
            </a:r>
            <a:r>
              <a:rPr lang="en-GB" altLang="cs-CZ" sz="2600" dirty="0" smtClean="0"/>
              <a:t> = 1 - </a:t>
            </a:r>
            <a:r>
              <a:rPr lang="en-GB" altLang="cs-CZ" sz="2600" i="1" dirty="0" smtClean="0"/>
              <a:t>u</a:t>
            </a:r>
            <a:endParaRPr lang="en-GB" altLang="cs-CZ" sz="2600" i="1" dirty="0">
              <a:sym typeface="Wingdings" pitchFamily="2" charset="2"/>
            </a:endParaRPr>
          </a:p>
        </p:txBody>
      </p:sp>
    </p:spTree>
    <p:extLst>
      <p:ext uri="{BB962C8B-B14F-4D97-AF65-F5344CB8AC3E}">
        <p14:creationId xmlns:p14="http://schemas.microsoft.com/office/powerpoint/2010/main" val="1860590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Zástupný symbol pro číslo snímku 5"/>
          <p:cNvSpPr>
            <a:spLocks noGrp="1"/>
          </p:cNvSpPr>
          <p:nvPr>
            <p:ph type="sldNum" sz="quarter" idx="12"/>
          </p:nvPr>
        </p:nvSpPr>
        <p:spPr/>
        <p:txBody>
          <a:bodyPr/>
          <a:lstStyle/>
          <a:p>
            <a:fld id="{C069B930-B35A-4268-ADA2-E80B75B09E0C}" type="slidenum">
              <a:rPr lang="cs-CZ" altLang="en-US"/>
              <a:pPr/>
              <a:t>7</a:t>
            </a:fld>
            <a:endParaRPr lang="cs-CZ" altLang="en-US"/>
          </a:p>
        </p:txBody>
      </p:sp>
      <p:sp>
        <p:nvSpPr>
          <p:cNvPr id="131074" name="Rectangle 2"/>
          <p:cNvSpPr>
            <a:spLocks noGrp="1" noChangeArrowheads="1"/>
          </p:cNvSpPr>
          <p:nvPr>
            <p:ph type="title"/>
          </p:nvPr>
        </p:nvSpPr>
        <p:spPr>
          <a:xfrm>
            <a:off x="457200" y="277813"/>
            <a:ext cx="8229600" cy="657225"/>
          </a:xfrm>
        </p:spPr>
        <p:txBody>
          <a:bodyPr/>
          <a:lstStyle/>
          <a:p>
            <a:r>
              <a:rPr lang="en-GB" altLang="cs-CZ" dirty="0" smtClean="0"/>
              <a:t>Voluntary and involuntary unemployment</a:t>
            </a:r>
            <a:endParaRPr lang="en-GB" altLang="cs-CZ" dirty="0"/>
          </a:p>
        </p:txBody>
      </p:sp>
      <p:sp>
        <p:nvSpPr>
          <p:cNvPr id="131075" name="Rectangle 3"/>
          <p:cNvSpPr>
            <a:spLocks noGrp="1" noChangeArrowheads="1"/>
          </p:cNvSpPr>
          <p:nvPr>
            <p:ph type="body" idx="1"/>
          </p:nvPr>
        </p:nvSpPr>
        <p:spPr>
          <a:xfrm>
            <a:off x="377825" y="5099612"/>
            <a:ext cx="8229600" cy="1106487"/>
          </a:xfrm>
        </p:spPr>
        <p:txBody>
          <a:bodyPr/>
          <a:lstStyle/>
          <a:p>
            <a:pPr>
              <a:lnSpc>
                <a:spcPct val="80000"/>
              </a:lnSpc>
            </a:pPr>
            <a:r>
              <a:rPr lang="en-GB" altLang="cs-CZ" sz="2000" dirty="0" smtClean="0"/>
              <a:t>In fully flexible markets the downward shift in D results in lower wages and no unemployment (all unemployment is voluntary)</a:t>
            </a:r>
          </a:p>
          <a:p>
            <a:pPr>
              <a:lnSpc>
                <a:spcPct val="80000"/>
              </a:lnSpc>
            </a:pPr>
            <a:r>
              <a:rPr lang="en-GB" altLang="cs-CZ" sz="2000" dirty="0" smtClean="0"/>
              <a:t>In rigid markets the downward shift in D causes involuntary unemployment</a:t>
            </a:r>
            <a:endParaRPr lang="en-GB" altLang="cs-CZ" sz="2000" dirty="0">
              <a:sym typeface="Wingdings" pitchFamily="2" charset="2"/>
            </a:endParaRPr>
          </a:p>
        </p:txBody>
      </p:sp>
      <p:sp>
        <p:nvSpPr>
          <p:cNvPr id="131076" name="Text Box 4"/>
          <p:cNvSpPr txBox="1">
            <a:spLocks noChangeArrowheads="1"/>
          </p:cNvSpPr>
          <p:nvPr/>
        </p:nvSpPr>
        <p:spPr bwMode="auto">
          <a:xfrm>
            <a:off x="1054100" y="1185863"/>
            <a:ext cx="59531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w</a:t>
            </a:r>
            <a:r>
              <a:rPr lang="cs-CZ" altLang="cs-CZ" sz="1800" baseline="30000">
                <a:effectLst/>
              </a:rPr>
              <a:t>0</a:t>
            </a:r>
            <a:endParaRPr lang="cs-CZ" altLang="cs-CZ" sz="1800">
              <a:effectLst/>
            </a:endParaRPr>
          </a:p>
        </p:txBody>
      </p:sp>
      <p:sp>
        <p:nvSpPr>
          <p:cNvPr id="131079" name="Line 7"/>
          <p:cNvSpPr>
            <a:spLocks noChangeShapeType="1"/>
          </p:cNvSpPr>
          <p:nvPr/>
        </p:nvSpPr>
        <p:spPr bwMode="auto">
          <a:xfrm>
            <a:off x="1526868" y="1059477"/>
            <a:ext cx="44450" cy="3371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31080" name="Line 8"/>
          <p:cNvSpPr>
            <a:spLocks noChangeShapeType="1"/>
          </p:cNvSpPr>
          <p:nvPr/>
        </p:nvSpPr>
        <p:spPr bwMode="auto">
          <a:xfrm flipV="1">
            <a:off x="1552575" y="3235325"/>
            <a:ext cx="5754688"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aphicFrame>
        <p:nvGraphicFramePr>
          <p:cNvPr id="131082" name="Object 10"/>
          <p:cNvGraphicFramePr>
            <a:graphicFrameLocks noChangeAspect="1"/>
          </p:cNvGraphicFramePr>
          <p:nvPr/>
        </p:nvGraphicFramePr>
        <p:xfrm>
          <a:off x="5410200" y="2474913"/>
          <a:ext cx="101600" cy="190500"/>
        </p:xfrm>
        <a:graphic>
          <a:graphicData uri="http://schemas.openxmlformats.org/presentationml/2006/ole">
            <mc:AlternateContent xmlns:mc="http://schemas.openxmlformats.org/markup-compatibility/2006">
              <mc:Choice xmlns:v="urn:schemas-microsoft-com:vml" Requires="v">
                <p:oleObj spid="_x0000_s132129" name="Rovnice" r:id="rId4" imgW="101520" imgH="190440" progId="Equation.3">
                  <p:embed/>
                </p:oleObj>
              </mc:Choice>
              <mc:Fallback>
                <p:oleObj name="Rovnice" r:id="rId4" imgW="101520" imgH="1904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474913"/>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1087" name="Text Box 15"/>
          <p:cNvSpPr txBox="1">
            <a:spLocks noChangeArrowheads="1"/>
          </p:cNvSpPr>
          <p:nvPr/>
        </p:nvSpPr>
        <p:spPr bwMode="auto">
          <a:xfrm>
            <a:off x="4924425" y="849313"/>
            <a:ext cx="48736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spcBef>
                <a:spcPct val="50000"/>
              </a:spcBef>
            </a:pPr>
            <a:r>
              <a:rPr lang="cs-CZ" altLang="cs-CZ" sz="1800">
                <a:effectLst/>
              </a:rPr>
              <a:t>S</a:t>
            </a:r>
            <a:r>
              <a:rPr lang="cs-CZ" altLang="cs-CZ" sz="1800" baseline="30000">
                <a:effectLst/>
              </a:rPr>
              <a:t>0</a:t>
            </a:r>
            <a:endParaRPr lang="cs-CZ" altLang="cs-CZ" sz="1800">
              <a:effectLst/>
            </a:endParaRPr>
          </a:p>
        </p:txBody>
      </p:sp>
      <p:sp>
        <p:nvSpPr>
          <p:cNvPr id="131088" name="AutoShape 16"/>
          <p:cNvSpPr>
            <a:spLocks/>
          </p:cNvSpPr>
          <p:nvPr/>
        </p:nvSpPr>
        <p:spPr bwMode="auto">
          <a:xfrm rot="-5400000">
            <a:off x="2892425" y="1935163"/>
            <a:ext cx="280988" cy="2925762"/>
          </a:xfrm>
          <a:prstGeom prst="leftBrace">
            <a:avLst>
              <a:gd name="adj1" fmla="val 86770"/>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090" name="Line 18"/>
          <p:cNvSpPr>
            <a:spLocks noChangeShapeType="1"/>
          </p:cNvSpPr>
          <p:nvPr/>
        </p:nvSpPr>
        <p:spPr bwMode="auto">
          <a:xfrm>
            <a:off x="1589088" y="1358900"/>
            <a:ext cx="2859087" cy="1588"/>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091" name="Text Box 19"/>
          <p:cNvSpPr txBox="1">
            <a:spLocks noChangeArrowheads="1"/>
          </p:cNvSpPr>
          <p:nvPr/>
        </p:nvSpPr>
        <p:spPr bwMode="auto">
          <a:xfrm>
            <a:off x="4238625" y="1000125"/>
            <a:ext cx="595313"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A</a:t>
            </a:r>
            <a:r>
              <a:rPr lang="cs-CZ" altLang="cs-CZ" sz="1800" baseline="30000">
                <a:effectLst/>
              </a:rPr>
              <a:t>0</a:t>
            </a:r>
            <a:endParaRPr lang="cs-CZ" altLang="cs-CZ" sz="1800">
              <a:effectLst/>
            </a:endParaRPr>
          </a:p>
        </p:txBody>
      </p:sp>
      <p:sp>
        <p:nvSpPr>
          <p:cNvPr id="131092" name="Line 20"/>
          <p:cNvSpPr>
            <a:spLocks noChangeShapeType="1"/>
          </p:cNvSpPr>
          <p:nvPr/>
        </p:nvSpPr>
        <p:spPr bwMode="auto">
          <a:xfrm rot="16200000" flipV="1">
            <a:off x="2963069" y="2874169"/>
            <a:ext cx="3044825" cy="4921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094" name="Line 22"/>
          <p:cNvSpPr>
            <a:spLocks noChangeShapeType="1"/>
          </p:cNvSpPr>
          <p:nvPr/>
        </p:nvSpPr>
        <p:spPr bwMode="auto">
          <a:xfrm rot="16200000" flipV="1">
            <a:off x="2618582" y="2902743"/>
            <a:ext cx="1854200" cy="4921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096" name="Line 24"/>
          <p:cNvSpPr>
            <a:spLocks noChangeShapeType="1"/>
          </p:cNvSpPr>
          <p:nvPr/>
        </p:nvSpPr>
        <p:spPr bwMode="auto">
          <a:xfrm>
            <a:off x="1563688" y="1968500"/>
            <a:ext cx="1963737" cy="1746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097" name="Text Box 25"/>
          <p:cNvSpPr txBox="1">
            <a:spLocks noChangeArrowheads="1"/>
          </p:cNvSpPr>
          <p:nvPr/>
        </p:nvSpPr>
        <p:spPr bwMode="auto">
          <a:xfrm>
            <a:off x="6094413" y="2243138"/>
            <a:ext cx="530225"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D</a:t>
            </a:r>
            <a:r>
              <a:rPr lang="cs-CZ" altLang="cs-CZ" sz="1800" baseline="30000">
                <a:effectLst/>
              </a:rPr>
              <a:t>0</a:t>
            </a:r>
            <a:endParaRPr lang="cs-CZ" altLang="cs-CZ" sz="1800">
              <a:effectLst/>
            </a:endParaRPr>
          </a:p>
        </p:txBody>
      </p:sp>
      <p:sp>
        <p:nvSpPr>
          <p:cNvPr id="131098" name="Text Box 26"/>
          <p:cNvSpPr txBox="1">
            <a:spLocks noChangeArrowheads="1"/>
          </p:cNvSpPr>
          <p:nvPr/>
        </p:nvSpPr>
        <p:spPr bwMode="auto">
          <a:xfrm>
            <a:off x="1103313" y="1828800"/>
            <a:ext cx="5683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w</a:t>
            </a:r>
            <a:r>
              <a:rPr lang="cs-CZ" altLang="cs-CZ" sz="1800" baseline="30000">
                <a:effectLst/>
              </a:rPr>
              <a:t>1</a:t>
            </a:r>
            <a:endParaRPr lang="cs-CZ" altLang="cs-CZ" sz="1800">
              <a:effectLst/>
            </a:endParaRPr>
          </a:p>
        </p:txBody>
      </p:sp>
      <p:sp>
        <p:nvSpPr>
          <p:cNvPr id="131105" name="Line 33"/>
          <p:cNvSpPr>
            <a:spLocks noChangeShapeType="1"/>
          </p:cNvSpPr>
          <p:nvPr/>
        </p:nvSpPr>
        <p:spPr bwMode="auto">
          <a:xfrm flipV="1">
            <a:off x="2438400" y="981075"/>
            <a:ext cx="2568575" cy="1712913"/>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106" name="Line 34"/>
          <p:cNvSpPr>
            <a:spLocks noChangeShapeType="1"/>
          </p:cNvSpPr>
          <p:nvPr/>
        </p:nvSpPr>
        <p:spPr bwMode="auto">
          <a:xfrm>
            <a:off x="3789363" y="909638"/>
            <a:ext cx="2349500" cy="1595437"/>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107" name="Line 35"/>
          <p:cNvSpPr>
            <a:spLocks noChangeShapeType="1"/>
          </p:cNvSpPr>
          <p:nvPr/>
        </p:nvSpPr>
        <p:spPr bwMode="auto">
          <a:xfrm>
            <a:off x="2309813" y="1147763"/>
            <a:ext cx="2597150" cy="1741487"/>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108" name="Text Box 36"/>
          <p:cNvSpPr txBox="1">
            <a:spLocks noChangeArrowheads="1"/>
          </p:cNvSpPr>
          <p:nvPr/>
        </p:nvSpPr>
        <p:spPr bwMode="auto">
          <a:xfrm>
            <a:off x="4838700" y="2616200"/>
            <a:ext cx="5302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D</a:t>
            </a:r>
            <a:r>
              <a:rPr lang="cs-CZ" altLang="cs-CZ" sz="1800" baseline="30000">
                <a:effectLst/>
              </a:rPr>
              <a:t>1</a:t>
            </a:r>
            <a:endParaRPr lang="cs-CZ" altLang="cs-CZ" sz="1800">
              <a:effectLst/>
            </a:endParaRPr>
          </a:p>
        </p:txBody>
      </p:sp>
      <p:sp>
        <p:nvSpPr>
          <p:cNvPr id="131109" name="Line 37"/>
          <p:cNvSpPr>
            <a:spLocks noChangeShapeType="1"/>
          </p:cNvSpPr>
          <p:nvPr/>
        </p:nvSpPr>
        <p:spPr bwMode="auto">
          <a:xfrm rot="16200000" flipV="1">
            <a:off x="1107282" y="2890043"/>
            <a:ext cx="3073400" cy="49213"/>
          </a:xfrm>
          <a:prstGeom prst="line">
            <a:avLst/>
          </a:prstGeom>
          <a:noFill/>
          <a:ln w="31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110" name="Line 38"/>
          <p:cNvSpPr>
            <a:spLocks noChangeShapeType="1"/>
          </p:cNvSpPr>
          <p:nvPr/>
        </p:nvSpPr>
        <p:spPr bwMode="auto">
          <a:xfrm>
            <a:off x="5527675" y="1125538"/>
            <a:ext cx="57150" cy="3324225"/>
          </a:xfrm>
          <a:prstGeom prst="line">
            <a:avLst/>
          </a:prstGeom>
          <a:noFill/>
          <a:ln w="38100">
            <a:solidFill>
              <a:srgbClr val="0070C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cs-CZ"/>
          </a:p>
        </p:txBody>
      </p:sp>
      <p:sp>
        <p:nvSpPr>
          <p:cNvPr id="131111" name="Text Box 39"/>
          <p:cNvSpPr txBox="1">
            <a:spLocks noChangeArrowheads="1"/>
          </p:cNvSpPr>
          <p:nvPr/>
        </p:nvSpPr>
        <p:spPr bwMode="auto">
          <a:xfrm>
            <a:off x="5510213" y="901700"/>
            <a:ext cx="5302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a:effectLst/>
              </a:rPr>
              <a:t>N</a:t>
            </a:r>
          </a:p>
        </p:txBody>
      </p:sp>
      <p:sp>
        <p:nvSpPr>
          <p:cNvPr id="131112" name="AutoShape 40"/>
          <p:cNvSpPr>
            <a:spLocks/>
          </p:cNvSpPr>
          <p:nvPr/>
        </p:nvSpPr>
        <p:spPr bwMode="auto">
          <a:xfrm rot="-5400000">
            <a:off x="4880769" y="2878932"/>
            <a:ext cx="282575" cy="1011237"/>
          </a:xfrm>
          <a:prstGeom prst="leftBrace">
            <a:avLst>
              <a:gd name="adj1" fmla="val 29822"/>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113" name="Text Box 41"/>
          <p:cNvSpPr txBox="1">
            <a:spLocks noChangeArrowheads="1"/>
          </p:cNvSpPr>
          <p:nvPr/>
        </p:nvSpPr>
        <p:spPr bwMode="auto">
          <a:xfrm>
            <a:off x="4683125" y="3475038"/>
            <a:ext cx="69056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dirty="0">
                <a:effectLst/>
              </a:rPr>
              <a:t>VU</a:t>
            </a:r>
            <a:r>
              <a:rPr lang="cs-CZ" altLang="cs-CZ" sz="1800" baseline="30000" dirty="0">
                <a:effectLst/>
              </a:rPr>
              <a:t>0</a:t>
            </a:r>
            <a:endParaRPr lang="cs-CZ" altLang="cs-CZ" sz="1800" dirty="0">
              <a:effectLst/>
            </a:endParaRPr>
          </a:p>
        </p:txBody>
      </p:sp>
      <p:sp>
        <p:nvSpPr>
          <p:cNvPr id="131114" name="Text Box 42"/>
          <p:cNvSpPr txBox="1">
            <a:spLocks noChangeArrowheads="1"/>
          </p:cNvSpPr>
          <p:nvPr/>
        </p:nvSpPr>
        <p:spPr bwMode="auto">
          <a:xfrm>
            <a:off x="2582863" y="3503613"/>
            <a:ext cx="9080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E</a:t>
            </a:r>
            <a:r>
              <a:rPr lang="cs-CZ" altLang="cs-CZ" sz="1800" baseline="30000">
                <a:effectLst/>
              </a:rPr>
              <a:t>0 </a:t>
            </a:r>
            <a:r>
              <a:rPr lang="cs-CZ" altLang="cs-CZ" sz="1800">
                <a:effectLst/>
              </a:rPr>
              <a:t>= L</a:t>
            </a:r>
            <a:r>
              <a:rPr lang="cs-CZ" altLang="cs-CZ" sz="1800" baseline="30000">
                <a:effectLst/>
              </a:rPr>
              <a:t>0</a:t>
            </a:r>
            <a:endParaRPr lang="cs-CZ" altLang="cs-CZ" sz="1800">
              <a:effectLst/>
            </a:endParaRPr>
          </a:p>
        </p:txBody>
      </p:sp>
      <p:sp>
        <p:nvSpPr>
          <p:cNvPr id="131115" name="Line 43"/>
          <p:cNvSpPr>
            <a:spLocks noChangeShapeType="1"/>
          </p:cNvSpPr>
          <p:nvPr/>
        </p:nvSpPr>
        <p:spPr bwMode="auto">
          <a:xfrm flipV="1">
            <a:off x="1582738" y="3836988"/>
            <a:ext cx="5754687"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31116" name="Line 44"/>
          <p:cNvSpPr>
            <a:spLocks noChangeShapeType="1"/>
          </p:cNvSpPr>
          <p:nvPr/>
        </p:nvSpPr>
        <p:spPr bwMode="auto">
          <a:xfrm flipV="1">
            <a:off x="1570038" y="4424363"/>
            <a:ext cx="5754687"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31117" name="AutoShape 45"/>
          <p:cNvSpPr>
            <a:spLocks/>
          </p:cNvSpPr>
          <p:nvPr/>
        </p:nvSpPr>
        <p:spPr bwMode="auto">
          <a:xfrm rot="-5400000">
            <a:off x="4446588" y="3016250"/>
            <a:ext cx="268287" cy="1954213"/>
          </a:xfrm>
          <a:prstGeom prst="leftBrace">
            <a:avLst>
              <a:gd name="adj1" fmla="val 60700"/>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118" name="Text Box 46"/>
          <p:cNvSpPr txBox="1">
            <a:spLocks noChangeArrowheads="1"/>
          </p:cNvSpPr>
          <p:nvPr/>
        </p:nvSpPr>
        <p:spPr bwMode="auto">
          <a:xfrm>
            <a:off x="4356100" y="4076700"/>
            <a:ext cx="820738"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VU</a:t>
            </a:r>
            <a:r>
              <a:rPr lang="cs-CZ" altLang="cs-CZ" sz="1800" baseline="30000">
                <a:effectLst/>
              </a:rPr>
              <a:t>1</a:t>
            </a:r>
            <a:endParaRPr lang="cs-CZ" altLang="cs-CZ" sz="1800">
              <a:effectLst/>
            </a:endParaRPr>
          </a:p>
        </p:txBody>
      </p:sp>
      <p:sp>
        <p:nvSpPr>
          <p:cNvPr id="131119" name="Text Box 47"/>
          <p:cNvSpPr txBox="1">
            <a:spLocks noChangeArrowheads="1"/>
          </p:cNvSpPr>
          <p:nvPr/>
        </p:nvSpPr>
        <p:spPr bwMode="auto">
          <a:xfrm>
            <a:off x="3297238" y="1601788"/>
            <a:ext cx="595312"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A</a:t>
            </a:r>
            <a:r>
              <a:rPr lang="cs-CZ" altLang="cs-CZ" sz="1800" baseline="30000">
                <a:effectLst/>
              </a:rPr>
              <a:t>1</a:t>
            </a:r>
            <a:endParaRPr lang="cs-CZ" altLang="cs-CZ" sz="1800">
              <a:effectLst/>
            </a:endParaRPr>
          </a:p>
        </p:txBody>
      </p:sp>
      <p:sp>
        <p:nvSpPr>
          <p:cNvPr id="131120" name="AutoShape 48"/>
          <p:cNvSpPr>
            <a:spLocks/>
          </p:cNvSpPr>
          <p:nvPr/>
        </p:nvSpPr>
        <p:spPr bwMode="auto">
          <a:xfrm rot="16200000">
            <a:off x="2434252" y="2998787"/>
            <a:ext cx="268288" cy="1992313"/>
          </a:xfrm>
          <a:prstGeom prst="leftBrace">
            <a:avLst>
              <a:gd name="adj1" fmla="val 59813"/>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121" name="Text Box 49"/>
          <p:cNvSpPr txBox="1">
            <a:spLocks noChangeArrowheads="1"/>
          </p:cNvSpPr>
          <p:nvPr/>
        </p:nvSpPr>
        <p:spPr bwMode="auto">
          <a:xfrm>
            <a:off x="2112963" y="4062413"/>
            <a:ext cx="9080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E</a:t>
            </a:r>
            <a:r>
              <a:rPr lang="cs-CZ" altLang="cs-CZ" sz="1800" baseline="30000">
                <a:effectLst/>
              </a:rPr>
              <a:t>1 </a:t>
            </a:r>
            <a:r>
              <a:rPr lang="cs-CZ" altLang="cs-CZ" sz="1800">
                <a:effectLst/>
              </a:rPr>
              <a:t>= L</a:t>
            </a:r>
            <a:r>
              <a:rPr lang="cs-CZ" altLang="cs-CZ" sz="1800" baseline="30000">
                <a:effectLst/>
              </a:rPr>
              <a:t>1</a:t>
            </a:r>
            <a:endParaRPr lang="cs-CZ" altLang="cs-CZ" sz="1800">
              <a:effectLst/>
            </a:endParaRPr>
          </a:p>
        </p:txBody>
      </p:sp>
      <p:sp>
        <p:nvSpPr>
          <p:cNvPr id="131122" name="Text Box 50"/>
          <p:cNvSpPr txBox="1">
            <a:spLocks noChangeArrowheads="1"/>
          </p:cNvSpPr>
          <p:nvPr/>
        </p:nvSpPr>
        <p:spPr bwMode="auto">
          <a:xfrm>
            <a:off x="2497138" y="1044575"/>
            <a:ext cx="595312"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A</a:t>
            </a:r>
            <a:r>
              <a:rPr lang="cs-CZ" altLang="cs-CZ" sz="1800" baseline="30000">
                <a:effectLst/>
              </a:rPr>
              <a:t>*</a:t>
            </a:r>
            <a:endParaRPr lang="cs-CZ" altLang="cs-CZ" sz="1800">
              <a:effectLst/>
            </a:endParaRPr>
          </a:p>
        </p:txBody>
      </p:sp>
      <p:sp>
        <p:nvSpPr>
          <p:cNvPr id="131123" name="AutoShape 51"/>
          <p:cNvSpPr>
            <a:spLocks/>
          </p:cNvSpPr>
          <p:nvPr/>
        </p:nvSpPr>
        <p:spPr bwMode="auto">
          <a:xfrm rot="-5400000">
            <a:off x="4912519" y="4082256"/>
            <a:ext cx="268288" cy="1025525"/>
          </a:xfrm>
          <a:prstGeom prst="leftBrace">
            <a:avLst>
              <a:gd name="adj1" fmla="val 31854"/>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124" name="Text Box 52"/>
          <p:cNvSpPr txBox="1">
            <a:spLocks noChangeArrowheads="1"/>
          </p:cNvSpPr>
          <p:nvPr/>
        </p:nvSpPr>
        <p:spPr bwMode="auto">
          <a:xfrm>
            <a:off x="4672013" y="4664075"/>
            <a:ext cx="820737"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VU</a:t>
            </a:r>
            <a:r>
              <a:rPr lang="cs-CZ" altLang="cs-CZ" sz="1800" baseline="30000">
                <a:effectLst/>
              </a:rPr>
              <a:t>*</a:t>
            </a:r>
            <a:endParaRPr lang="cs-CZ" altLang="cs-CZ" sz="1800">
              <a:effectLst/>
            </a:endParaRPr>
          </a:p>
        </p:txBody>
      </p:sp>
      <p:sp>
        <p:nvSpPr>
          <p:cNvPr id="131125" name="AutoShape 53"/>
          <p:cNvSpPr>
            <a:spLocks/>
          </p:cNvSpPr>
          <p:nvPr/>
        </p:nvSpPr>
        <p:spPr bwMode="auto">
          <a:xfrm rot="-5400000">
            <a:off x="3458369" y="3713956"/>
            <a:ext cx="268288" cy="1793875"/>
          </a:xfrm>
          <a:prstGeom prst="leftBrace">
            <a:avLst>
              <a:gd name="adj1" fmla="val 55720"/>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31126" name="Text Box 54"/>
          <p:cNvSpPr txBox="1">
            <a:spLocks noChangeArrowheads="1"/>
          </p:cNvSpPr>
          <p:nvPr/>
        </p:nvSpPr>
        <p:spPr bwMode="auto">
          <a:xfrm>
            <a:off x="3201988" y="4651375"/>
            <a:ext cx="820737"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IU</a:t>
            </a:r>
            <a:r>
              <a:rPr lang="cs-CZ" altLang="cs-CZ" sz="1800" baseline="30000">
                <a:effectLst/>
              </a:rPr>
              <a:t>*</a:t>
            </a:r>
            <a:endParaRPr lang="cs-CZ" altLang="cs-CZ" sz="1800">
              <a:effectLst/>
            </a:endParaRPr>
          </a:p>
        </p:txBody>
      </p:sp>
      <p:sp>
        <p:nvSpPr>
          <p:cNvPr id="131127" name="Text Box 55"/>
          <p:cNvSpPr txBox="1">
            <a:spLocks noChangeArrowheads="1"/>
          </p:cNvSpPr>
          <p:nvPr/>
        </p:nvSpPr>
        <p:spPr bwMode="auto">
          <a:xfrm>
            <a:off x="1717675" y="4667250"/>
            <a:ext cx="820738"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ct val="50000"/>
              </a:spcBef>
            </a:pPr>
            <a:r>
              <a:rPr lang="cs-CZ" altLang="cs-CZ" sz="1800">
                <a:effectLst/>
              </a:rPr>
              <a:t>E</a:t>
            </a:r>
            <a:r>
              <a:rPr lang="cs-CZ" altLang="cs-CZ" sz="1800" baseline="30000">
                <a:effectLst/>
              </a:rPr>
              <a:t>*</a:t>
            </a:r>
            <a:endParaRPr lang="cs-CZ" altLang="cs-CZ" sz="1800">
              <a:effectLst/>
            </a:endParaRPr>
          </a:p>
        </p:txBody>
      </p:sp>
      <p:sp>
        <p:nvSpPr>
          <p:cNvPr id="131129" name="AutoShape 57"/>
          <p:cNvSpPr>
            <a:spLocks/>
          </p:cNvSpPr>
          <p:nvPr/>
        </p:nvSpPr>
        <p:spPr bwMode="auto">
          <a:xfrm rot="-5400000">
            <a:off x="1985169" y="4098131"/>
            <a:ext cx="268288" cy="1025525"/>
          </a:xfrm>
          <a:prstGeom prst="leftBrace">
            <a:avLst>
              <a:gd name="adj1" fmla="val 31854"/>
              <a:gd name="adj2" fmla="val 50000"/>
            </a:avLst>
          </a:prstGeom>
          <a:noFill/>
          <a:ln w="3175">
            <a:solidFill>
              <a:schemeClr val="tx1"/>
            </a:solidFill>
            <a:round/>
            <a:headEnd/>
            <a:tailEn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Tree>
    <p:extLst>
      <p:ext uri="{BB962C8B-B14F-4D97-AF65-F5344CB8AC3E}">
        <p14:creationId xmlns:p14="http://schemas.microsoft.com/office/powerpoint/2010/main" val="3073385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20726F5-3D6F-43B8-A3C9-1ECC94E01609}" type="slidenum">
              <a:rPr lang="cs-CZ" altLang="en-US"/>
              <a:pPr/>
              <a:t>8</a:t>
            </a:fld>
            <a:endParaRPr lang="cs-CZ" altLang="en-US"/>
          </a:p>
        </p:txBody>
      </p:sp>
      <p:sp>
        <p:nvSpPr>
          <p:cNvPr id="106498" name="Rectangle 2"/>
          <p:cNvSpPr>
            <a:spLocks noGrp="1" noChangeArrowheads="1"/>
          </p:cNvSpPr>
          <p:nvPr>
            <p:ph type="title"/>
          </p:nvPr>
        </p:nvSpPr>
        <p:spPr>
          <a:xfrm>
            <a:off x="457200" y="277813"/>
            <a:ext cx="8229600" cy="742950"/>
          </a:xfrm>
        </p:spPr>
        <p:txBody>
          <a:bodyPr/>
          <a:lstStyle/>
          <a:p>
            <a:r>
              <a:rPr lang="en-GB" altLang="cs-CZ" dirty="0" smtClean="0"/>
              <a:t>Characteristics of European labour markets</a:t>
            </a:r>
            <a:endParaRPr lang="en-GB" altLang="cs-CZ" dirty="0"/>
          </a:p>
        </p:txBody>
      </p:sp>
      <p:sp>
        <p:nvSpPr>
          <p:cNvPr id="106499" name="Rectangle 3"/>
          <p:cNvSpPr>
            <a:spLocks noGrp="1" noChangeArrowheads="1"/>
          </p:cNvSpPr>
          <p:nvPr>
            <p:ph type="body" idx="1"/>
          </p:nvPr>
        </p:nvSpPr>
        <p:spPr>
          <a:xfrm>
            <a:off x="457200" y="843524"/>
            <a:ext cx="8229600" cy="5366776"/>
          </a:xfrm>
        </p:spPr>
        <p:txBody>
          <a:bodyPr/>
          <a:lstStyle/>
          <a:p>
            <a:pPr>
              <a:lnSpc>
                <a:spcPct val="80000"/>
              </a:lnSpc>
              <a:spcBef>
                <a:spcPts val="200"/>
              </a:spcBef>
            </a:pPr>
            <a:r>
              <a:rPr lang="en-GB" altLang="cs-CZ" sz="2400" dirty="0" smtClean="0"/>
              <a:t>US economy as a benchmark </a:t>
            </a:r>
            <a:r>
              <a:rPr lang="en-GB" altLang="cs-CZ" sz="2400" dirty="0" smtClean="0">
                <a:sym typeface="Wingdings" pitchFamily="2" charset="2"/>
              </a:rPr>
              <a:t> </a:t>
            </a:r>
            <a:r>
              <a:rPr lang="en-GB" altLang="cs-CZ" sz="2400" dirty="0" smtClean="0"/>
              <a:t>European labour markets are inflexible and rigid</a:t>
            </a:r>
            <a:endParaRPr lang="en-GB" altLang="cs-CZ" sz="2400" dirty="0" smtClean="0">
              <a:sym typeface="Wingdings" pitchFamily="2" charset="2"/>
            </a:endParaRPr>
          </a:p>
          <a:p>
            <a:pPr>
              <a:lnSpc>
                <a:spcPct val="80000"/>
              </a:lnSpc>
              <a:spcBef>
                <a:spcPts val="200"/>
              </a:spcBef>
            </a:pPr>
            <a:r>
              <a:rPr lang="en-GB" altLang="cs-CZ" sz="2400" dirty="0" smtClean="0"/>
              <a:t>Relatively high unemployment rates</a:t>
            </a:r>
          </a:p>
          <a:p>
            <a:pPr lvl="1">
              <a:lnSpc>
                <a:spcPct val="80000"/>
              </a:lnSpc>
              <a:spcBef>
                <a:spcPts val="200"/>
              </a:spcBef>
            </a:pPr>
            <a:r>
              <a:rPr lang="en-GB" altLang="cs-CZ" sz="2000" dirty="0" smtClean="0"/>
              <a:t>General tendency towards higher unemployment rates unrelated to business cycle fluctuations</a:t>
            </a:r>
          </a:p>
          <a:p>
            <a:pPr lvl="1">
              <a:lnSpc>
                <a:spcPct val="80000"/>
              </a:lnSpc>
              <a:spcBef>
                <a:spcPts val="200"/>
              </a:spcBef>
            </a:pPr>
            <a:r>
              <a:rPr lang="en-GB" altLang="cs-CZ" sz="2000" dirty="0" smtClean="0"/>
              <a:t>Difficult recovery from adverse shocks</a:t>
            </a:r>
          </a:p>
          <a:p>
            <a:pPr>
              <a:lnSpc>
                <a:spcPct val="80000"/>
              </a:lnSpc>
              <a:spcBef>
                <a:spcPts val="200"/>
              </a:spcBef>
            </a:pPr>
            <a:r>
              <a:rPr lang="en-GB" altLang="cs-CZ" sz="2400" dirty="0" smtClean="0"/>
              <a:t>High rate of long-term unemployment </a:t>
            </a:r>
          </a:p>
          <a:p>
            <a:pPr lvl="1">
              <a:lnSpc>
                <a:spcPct val="80000"/>
              </a:lnSpc>
              <a:spcBef>
                <a:spcPts val="200"/>
              </a:spcBef>
            </a:pPr>
            <a:r>
              <a:rPr lang="en-GB" altLang="cs-CZ" sz="2000" dirty="0" smtClean="0"/>
              <a:t>People out of work for one year of more</a:t>
            </a:r>
          </a:p>
          <a:p>
            <a:pPr lvl="1">
              <a:lnSpc>
                <a:spcPct val="80000"/>
              </a:lnSpc>
              <a:spcBef>
                <a:spcPts val="200"/>
              </a:spcBef>
            </a:pPr>
            <a:r>
              <a:rPr lang="en-GB" altLang="cs-CZ" sz="2000" dirty="0" smtClean="0"/>
              <a:t>Labour markets do not allow people to find jobs easily</a:t>
            </a:r>
          </a:p>
          <a:p>
            <a:pPr>
              <a:lnSpc>
                <a:spcPct val="80000"/>
              </a:lnSpc>
              <a:spcBef>
                <a:spcPts val="200"/>
              </a:spcBef>
            </a:pPr>
            <a:r>
              <a:rPr lang="en-GB" altLang="cs-CZ" sz="2400" dirty="0" smtClean="0"/>
              <a:t>Relatively low participation rates</a:t>
            </a:r>
          </a:p>
          <a:p>
            <a:pPr lvl="1">
              <a:lnSpc>
                <a:spcPct val="80000"/>
              </a:lnSpc>
              <a:spcBef>
                <a:spcPts val="200"/>
              </a:spcBef>
            </a:pPr>
            <a:r>
              <a:rPr lang="en-GB" altLang="cs-CZ" sz="2000" dirty="0" smtClean="0"/>
              <a:t>Large segments of population do not work (unemployed, not trying to find a job, participation in black market)</a:t>
            </a:r>
          </a:p>
          <a:p>
            <a:pPr>
              <a:lnSpc>
                <a:spcPct val="80000"/>
              </a:lnSpc>
              <a:spcBef>
                <a:spcPts val="200"/>
              </a:spcBef>
            </a:pPr>
            <a:r>
              <a:rPr lang="en-GB" altLang="cs-CZ" sz="2400" dirty="0" smtClean="0"/>
              <a:t>Aging of European population</a:t>
            </a:r>
          </a:p>
          <a:p>
            <a:pPr>
              <a:lnSpc>
                <a:spcPct val="80000"/>
              </a:lnSpc>
              <a:spcBef>
                <a:spcPts val="200"/>
              </a:spcBef>
            </a:pPr>
            <a:r>
              <a:rPr lang="en-GB" altLang="cs-CZ" sz="2400" dirty="0" smtClean="0"/>
              <a:t>Dilemmas of LM reforms</a:t>
            </a:r>
          </a:p>
          <a:p>
            <a:pPr lvl="1">
              <a:lnSpc>
                <a:spcPct val="80000"/>
              </a:lnSpc>
              <a:spcBef>
                <a:spcPts val="200"/>
              </a:spcBef>
            </a:pPr>
            <a:r>
              <a:rPr lang="en-GB" altLang="cs-CZ" sz="2000" dirty="0" smtClean="0"/>
              <a:t>Pursuing greater flexibility is met with resistance and augments feeling of social insecurity</a:t>
            </a:r>
          </a:p>
          <a:p>
            <a:pPr lvl="1">
              <a:lnSpc>
                <a:spcPct val="80000"/>
              </a:lnSpc>
              <a:spcBef>
                <a:spcPts val="200"/>
              </a:spcBef>
            </a:pPr>
            <a:r>
              <a:rPr lang="en-GB" altLang="cs-CZ" sz="2000" dirty="0" smtClean="0"/>
              <a:t>Further constraints are imposed by low-growth climate and concerns about sustainability of public finances</a:t>
            </a:r>
          </a:p>
          <a:p>
            <a:pPr lvl="1">
              <a:lnSpc>
                <a:spcPct val="80000"/>
              </a:lnSpc>
              <a:spcBef>
                <a:spcPts val="200"/>
              </a:spcBef>
            </a:pPr>
            <a:r>
              <a:rPr lang="en-GB" altLang="cs-CZ" sz="2000" dirty="0" smtClean="0"/>
              <a:t>How to reform and be re-elected?</a:t>
            </a:r>
            <a:endParaRPr lang="en-GB" altLang="cs-CZ" sz="2400" dirty="0"/>
          </a:p>
        </p:txBody>
      </p:sp>
    </p:spTree>
    <p:extLst>
      <p:ext uri="{BB962C8B-B14F-4D97-AF65-F5344CB8AC3E}">
        <p14:creationId xmlns:p14="http://schemas.microsoft.com/office/powerpoint/2010/main" val="1939683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0075A083-BFE0-4186-BBA0-2EB0B067AF22}" type="slidenum">
              <a:rPr lang="cs-CZ" altLang="en-US"/>
              <a:pPr/>
              <a:t>9</a:t>
            </a:fld>
            <a:endParaRPr lang="cs-CZ" altLang="en-US" dirty="0"/>
          </a:p>
        </p:txBody>
      </p:sp>
      <p:sp>
        <p:nvSpPr>
          <p:cNvPr id="98306" name="Rectangle 2"/>
          <p:cNvSpPr>
            <a:spLocks noGrp="1" noChangeArrowheads="1"/>
          </p:cNvSpPr>
          <p:nvPr>
            <p:ph type="title"/>
          </p:nvPr>
        </p:nvSpPr>
        <p:spPr>
          <a:xfrm>
            <a:off x="457200" y="277813"/>
            <a:ext cx="8229600" cy="644525"/>
          </a:xfrm>
        </p:spPr>
        <p:txBody>
          <a:bodyPr/>
          <a:lstStyle/>
          <a:p>
            <a:r>
              <a:rPr lang="en-GB" altLang="cs-CZ"/>
              <a:t>Typology of European social models</a:t>
            </a:r>
          </a:p>
        </p:txBody>
      </p:sp>
      <p:sp>
        <p:nvSpPr>
          <p:cNvPr id="98307" name="Rectangle 3"/>
          <p:cNvSpPr>
            <a:spLocks noGrp="1" noChangeArrowheads="1"/>
          </p:cNvSpPr>
          <p:nvPr>
            <p:ph type="body" idx="1"/>
          </p:nvPr>
        </p:nvSpPr>
        <p:spPr>
          <a:xfrm>
            <a:off x="427038" y="904875"/>
            <a:ext cx="8229600" cy="5253038"/>
          </a:xfrm>
        </p:spPr>
        <p:txBody>
          <a:bodyPr/>
          <a:lstStyle/>
          <a:p>
            <a:pPr>
              <a:lnSpc>
                <a:spcPct val="80000"/>
              </a:lnSpc>
              <a:spcBef>
                <a:spcPts val="600"/>
              </a:spcBef>
            </a:pPr>
            <a:r>
              <a:rPr lang="en-GB" altLang="cs-CZ" sz="2000" dirty="0" smtClean="0"/>
              <a:t>Nordic (Denmark, Finland, Sweden, Netherlands)</a:t>
            </a:r>
          </a:p>
          <a:p>
            <a:pPr lvl="1">
              <a:lnSpc>
                <a:spcPct val="80000"/>
              </a:lnSpc>
              <a:spcBef>
                <a:spcPts val="600"/>
              </a:spcBef>
            </a:pPr>
            <a:r>
              <a:rPr lang="en-GB" altLang="cs-CZ" sz="1800" dirty="0" smtClean="0"/>
              <a:t>High taxation and social spending, strong redistribution</a:t>
            </a:r>
          </a:p>
          <a:p>
            <a:pPr lvl="1">
              <a:lnSpc>
                <a:spcPct val="80000"/>
              </a:lnSpc>
              <a:spcBef>
                <a:spcPts val="600"/>
              </a:spcBef>
            </a:pPr>
            <a:r>
              <a:rPr lang="en-GB" altLang="cs-CZ" sz="1800" dirty="0" smtClean="0"/>
              <a:t>Soft hiring and firing regulation coupled with generous unemployment benefits (</a:t>
            </a:r>
            <a:r>
              <a:rPr lang="en-GB" altLang="cs-CZ" sz="1800" i="1" dirty="0" err="1" smtClean="0"/>
              <a:t>flexicurity</a:t>
            </a:r>
            <a:r>
              <a:rPr lang="en-GB" altLang="cs-CZ" sz="1800" dirty="0" smtClean="0"/>
              <a:t>)</a:t>
            </a:r>
          </a:p>
          <a:p>
            <a:pPr lvl="1">
              <a:lnSpc>
                <a:spcPct val="80000"/>
              </a:lnSpc>
              <a:spcBef>
                <a:spcPts val="600"/>
              </a:spcBef>
            </a:pPr>
            <a:r>
              <a:rPr lang="en-GB" altLang="cs-CZ" sz="1800" dirty="0" smtClean="0"/>
              <a:t>Active labour market policies  </a:t>
            </a:r>
          </a:p>
          <a:p>
            <a:pPr>
              <a:lnSpc>
                <a:spcPct val="80000"/>
              </a:lnSpc>
              <a:spcBef>
                <a:spcPts val="600"/>
              </a:spcBef>
            </a:pPr>
            <a:r>
              <a:rPr lang="en-GB" altLang="cs-CZ" sz="2000" dirty="0" smtClean="0"/>
              <a:t>Anglo-Saxon (Ireland, UK)</a:t>
            </a:r>
          </a:p>
          <a:p>
            <a:pPr lvl="1">
              <a:lnSpc>
                <a:spcPct val="80000"/>
              </a:lnSpc>
              <a:spcBef>
                <a:spcPts val="600"/>
              </a:spcBef>
            </a:pPr>
            <a:r>
              <a:rPr lang="en-GB" altLang="cs-CZ" sz="1800" dirty="0" smtClean="0"/>
              <a:t>Large safety net with basic level of benefits, moderate redistribution</a:t>
            </a:r>
          </a:p>
          <a:p>
            <a:pPr lvl="1">
              <a:lnSpc>
                <a:spcPct val="80000"/>
              </a:lnSpc>
              <a:spcBef>
                <a:spcPts val="600"/>
              </a:spcBef>
            </a:pPr>
            <a:r>
              <a:rPr lang="en-GB" altLang="cs-CZ" sz="1800" dirty="0" smtClean="0"/>
              <a:t>Active labour market polices, tough conditioning of benefits</a:t>
            </a:r>
          </a:p>
          <a:p>
            <a:pPr lvl="1">
              <a:lnSpc>
                <a:spcPct val="80000"/>
              </a:lnSpc>
              <a:spcBef>
                <a:spcPts val="600"/>
              </a:spcBef>
            </a:pPr>
            <a:r>
              <a:rPr lang="en-GB" altLang="cs-CZ" sz="1800" dirty="0" smtClean="0"/>
              <a:t>Relatively pronounced inequality of incomes, „working poor“ phenomenon  </a:t>
            </a:r>
          </a:p>
          <a:p>
            <a:pPr>
              <a:lnSpc>
                <a:spcPct val="80000"/>
              </a:lnSpc>
              <a:spcBef>
                <a:spcPts val="600"/>
              </a:spcBef>
            </a:pPr>
            <a:r>
              <a:rPr lang="en-GB" altLang="cs-CZ" sz="2000" dirty="0" smtClean="0"/>
              <a:t>Continental (Austria, Belgium, France, Germany)</a:t>
            </a:r>
          </a:p>
          <a:p>
            <a:pPr lvl="1">
              <a:lnSpc>
                <a:spcPct val="80000"/>
              </a:lnSpc>
              <a:spcBef>
                <a:spcPts val="600"/>
              </a:spcBef>
            </a:pPr>
            <a:r>
              <a:rPr lang="en-GB" altLang="cs-CZ" sz="1800" dirty="0" smtClean="0"/>
              <a:t>Considerable social spending, moderate redistribution</a:t>
            </a:r>
          </a:p>
          <a:p>
            <a:pPr lvl="1">
              <a:lnSpc>
                <a:spcPct val="80000"/>
              </a:lnSpc>
              <a:spcBef>
                <a:spcPts val="600"/>
              </a:spcBef>
            </a:pPr>
            <a:r>
              <a:rPr lang="en-GB" altLang="cs-CZ" sz="1800" dirty="0" smtClean="0"/>
              <a:t>Wide role of collective agreements</a:t>
            </a:r>
          </a:p>
          <a:p>
            <a:pPr lvl="1">
              <a:lnSpc>
                <a:spcPct val="80000"/>
              </a:lnSpc>
              <a:spcBef>
                <a:spcPts val="600"/>
              </a:spcBef>
            </a:pPr>
            <a:r>
              <a:rPr lang="en-GB" altLang="cs-CZ" sz="1800" dirty="0" smtClean="0"/>
              <a:t>Strict employment regulation, generous unemployment benefits</a:t>
            </a:r>
          </a:p>
          <a:p>
            <a:pPr>
              <a:lnSpc>
                <a:spcPct val="80000"/>
              </a:lnSpc>
              <a:spcBef>
                <a:spcPts val="600"/>
              </a:spcBef>
            </a:pPr>
            <a:r>
              <a:rPr lang="en-GB" altLang="cs-CZ" sz="2000" dirty="0" smtClean="0"/>
              <a:t>Mediterranean (Greece, Italy, Portugal, Spain)</a:t>
            </a:r>
          </a:p>
          <a:p>
            <a:pPr lvl="1">
              <a:lnSpc>
                <a:spcPct val="80000"/>
              </a:lnSpc>
              <a:spcBef>
                <a:spcPts val="600"/>
              </a:spcBef>
            </a:pPr>
            <a:r>
              <a:rPr lang="en-GB" altLang="cs-CZ" sz="1800" dirty="0" smtClean="0"/>
              <a:t>Social spending focused on pensions (prominent early retirement)</a:t>
            </a:r>
          </a:p>
          <a:p>
            <a:pPr lvl="1">
              <a:lnSpc>
                <a:spcPct val="80000"/>
              </a:lnSpc>
              <a:spcBef>
                <a:spcPts val="600"/>
              </a:spcBef>
            </a:pPr>
            <a:r>
              <a:rPr lang="en-GB" altLang="cs-CZ" sz="1800" dirty="0" smtClean="0"/>
              <a:t>Strict employment protection, low unemployment benefits</a:t>
            </a:r>
          </a:p>
          <a:p>
            <a:pPr lvl="1">
              <a:lnSpc>
                <a:spcPct val="80000"/>
              </a:lnSpc>
              <a:spcBef>
                <a:spcPts val="600"/>
              </a:spcBef>
            </a:pPr>
            <a:r>
              <a:rPr lang="en-GB" altLang="cs-CZ" sz="1800" dirty="0" smtClean="0"/>
              <a:t>Compressed wage structures</a:t>
            </a:r>
            <a:endParaRPr lang="en-GB" altLang="cs-CZ" sz="1800" dirty="0"/>
          </a:p>
        </p:txBody>
      </p:sp>
    </p:spTree>
    <p:extLst>
      <p:ext uri="{BB962C8B-B14F-4D97-AF65-F5344CB8AC3E}">
        <p14:creationId xmlns:p14="http://schemas.microsoft.com/office/powerpoint/2010/main" val="22958369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Social and Employment Policies&amp;quot;&quot;/&gt;&lt;property id=&quot;20307&quot; value=&quot;256&quot;/&gt;&lt;/object&gt;&lt;object type=&quot;3&quot; unique_id=&quot;10004&quot;&gt;&lt;property id=&quot;20148&quot; value=&quot;5&quot;/&gt;&lt;property id=&quot;20300&quot; value=&quot;Slide 2 - &amp;quot;Components of social policy&amp;quot;&quot;/&gt;&lt;property id=&quot;20307&quot; value=&quot;295&quot;/&gt;&lt;/object&gt;&lt;object type=&quot;3&quot; unique_id=&quot;10005&quot;&gt;&lt;property id=&quot;20148&quot; value=&quot;5&quot;/&gt;&lt;property id=&quot;20300&quot; value=&quot;Slide 3 - &amp;quot;Distribution of income between labour and capital&amp;quot;&quot;/&gt;&lt;property id=&quot;20307&quot; value=&quot;292&quot;/&gt;&lt;/object&gt;&lt;object type=&quot;3&quot; unique_id=&quot;10006&quot;&gt;&lt;property id=&quot;20148&quot; value=&quot;5&quot;/&gt;&lt;property id=&quot;20300&quot; value=&quot;Slide 4 - &amp;quot;Benefits from labour market liberalisation&amp;quot;&quot;/&gt;&lt;property id=&quot;20307&quot; value=&quot;293&quot;/&gt;&lt;/object&gt;&lt;object type=&quot;3&quot; unique_id=&quot;10007&quot;&gt;&lt;property id=&quot;20148&quot; value=&quot;5&quot;/&gt;&lt;property id=&quot;20300&quot; value=&quot;Slide 5 - &amp;quot; Market rigidities&amp;quot;&quot;/&gt;&lt;property id=&quot;20307&quot; value=&quot;314&quot;/&gt;&lt;/object&gt;&lt;object type=&quot;3&quot; unique_id=&quot;10008&quot;&gt;&lt;property id=&quot;20148&quot; value=&quot;5&quot;/&gt;&lt;property id=&quot;20300&quot; value=&quot;Slide 6 - &amp;quot;Labour market concepts&amp;quot;&quot;/&gt;&lt;property id=&quot;20307&quot; value=&quot;316&quot;/&gt;&lt;/object&gt;&lt;object type=&quot;3&quot; unique_id=&quot;10009&quot;&gt;&lt;property id=&quot;20148&quot; value=&quot;5&quot;/&gt;&lt;property id=&quot;20300&quot; value=&quot;Slide 7 - &amp;quot;Voluntary and involuntary unemployment&amp;quot;&quot;/&gt;&lt;property id=&quot;20307&quot; value=&quot;315&quot;/&gt;&lt;/object&gt;&lt;object type=&quot;3&quot; unique_id=&quot;10010&quot;&gt;&lt;property id=&quot;20148&quot; value=&quot;5&quot;/&gt;&lt;property id=&quot;20300&quot; value=&quot;Slide 8 - &amp;quot;Characteristics of European labour markets&amp;quot;&quot;/&gt;&lt;property id=&quot;20307&quot; value=&quot;329&quot;/&gt;&lt;/object&gt;&lt;object type=&quot;3&quot; unique_id=&quot;10011&quot;&gt;&lt;property id=&quot;20148&quot; value=&quot;5&quot;/&gt;&lt;property id=&quot;20300&quot; value=&quot;Slide 9 - &amp;quot;Typology of European social models&amp;quot;&quot;/&gt;&lt;property id=&quot;20307&quot; value=&quot;318&quot;/&gt;&lt;/object&gt;&lt;object type=&quot;3&quot; unique_id=&quot;10012&quot;&gt;&lt;property id=&quot;20148&quot; value=&quot;5&quot;/&gt;&lt;property id=&quot;20300&quot; value=&quot;Slide 10 - &amp;quot;EU social policy&amp;quot;&quot;/&gt;&lt;property id=&quot;20307&quot; value=&quot;319&quot;/&gt;&lt;/object&gt;&lt;object type=&quot;3&quot; unique_id=&quot;10013&quot;&gt;&lt;property id=&quot;20148&quot; value=&quot;5&quot;/&gt;&lt;property id=&quot;20300&quot; value=&quot;Slide 11 - &amp;quot;Evolution of EU social policy (1)&amp;quot;&quot;/&gt;&lt;property id=&quot;20307&quot; value=&quot;303&quot;/&gt;&lt;/object&gt;&lt;object type=&quot;3&quot; unique_id=&quot;10014&quot;&gt;&lt;property id=&quot;20148&quot; value=&quot;5&quot;/&gt;&lt;property id=&quot;20300&quot; value=&quot;Slide 12 - &amp;quot;Social Charter&amp;quot;&quot;/&gt;&lt;property id=&quot;20307&quot; value=&quot;324&quot;/&gt;&lt;/object&gt;&lt;object type=&quot;3&quot; unique_id=&quot;10015&quot;&gt;&lt;property id=&quot;20148&quot; value=&quot;5&quot;/&gt;&lt;property id=&quot;20300&quot; value=&quot;Slide 13 - &amp;quot;Evolution of EU social policy (2)&amp;quot;&quot;/&gt;&lt;property id=&quot;20307&quot; value=&quot;309&quot;/&gt;&lt;/object&gt;&lt;object type=&quot;3&quot; unique_id=&quot;10016&quot;&gt;&lt;property id=&quot;20148&quot; value=&quot;5&quot;/&gt;&lt;property id=&quot;20300&quot; value=&quot;Slide 14 - &amp;quot; Schengen Agreement&amp;quot;&quot;/&gt;&lt;property id=&quot;20307&quot; value=&quot;328&quot;/&gt;&lt;/object&gt;&lt;object type=&quot;3&quot; unique_id=&quot;10017&quot;&gt;&lt;property id=&quot;20148&quot; value=&quot;5&quot;/&gt;&lt;property id=&quot;20300&quot; value=&quot;Slide 15 - &amp;quot;Evolution of EU social policy (3)&amp;quot;&quot;/&gt;&lt;property id=&quot;20307&quot; value=&quot;310&quot;/&gt;&lt;/object&gt;&lt;object type=&quot;3&quot; unique_id=&quot;10018&quot;&gt;&lt;property id=&quot;20148&quot; value=&quot;5&quot;/&gt;&lt;property id=&quot;20300&quot; value=&quot;Slide 16 - &amp;quot;European Employment Strategy&amp;quot;&quot;/&gt;&lt;property id=&quot;20307&quot; value=&quot;325&quot;/&gt;&lt;/object&gt;&lt;object type=&quot;3&quot; unique_id=&quot;10019&quot;&gt;&lt;property id=&quot;20148&quot; value=&quot;5&quot;/&gt;&lt;property id=&quot;20300&quot; value=&quot;Slide 17 - &amp;quot;Unemployment rates during the crisis period&amp;quot;&quot;/&gt;&lt;property id=&quot;20307&quot; value=&quot;327&quot;/&gt;&lt;/object&gt;&lt;object type=&quot;3&quot; unique_id=&quot;10020&quot;&gt;&lt;property id=&quot;20148&quot; value=&quot;5&quot;/&gt;&lt;property id=&quot;20300&quot; value=&quot;Slide 18 - &amp;quot;Challenges of deeper monetary integration&amp;quot;&quot;/&gt;&lt;property id=&quot;20307&quot; value=&quot;299&quot;/&gt;&lt;/object&gt;&lt;/object&gt;&lt;object type=&quot;8&quot; unique_id=&quot;10040&quot;&gt;&lt;/object&gt;&lt;/object&gt;&lt;/database&gt;"/>
  <p:tag name="SECTOMILLISECCONVERTED" val="1"/>
</p:tagLst>
</file>

<file path=ppt/theme/theme1.xml><?xml version="1.0" encoding="utf-8"?>
<a:theme xmlns:a="http://schemas.openxmlformats.org/drawingml/2006/main" name="Hrany">
  <a:themeElements>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Hrany">
      <a:majorFont>
        <a:latin typeface="Garamond"/>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folHlink"/>
          </a:solidFill>
          <a:prstDash val="solid"/>
          <a:round/>
          <a:headEnd type="none" w="med" len="med"/>
          <a:tailEnd type="none" w="med" len="me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alt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25400" cap="flat" cmpd="sng" algn="ctr">
          <a:solidFill>
            <a:schemeClr val="folHlink"/>
          </a:solidFill>
          <a:prstDash val="solid"/>
          <a:round/>
          <a:headEnd type="none" w="med" len="med"/>
          <a:tailEnd type="none" w="med" len="med"/>
        </a:ln>
        <a:effectLst/>
        <a:extLst>
          <a:ext uri="{909E8E84-426E-40DD-AFC4-6F175D3DCCD1}">
            <a14:hiddenFill xmlns:a14="http://schemas.microsoft.com/office/drawing/2010/main">
              <a:solidFill>
                <a:srgbClr val="CC99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alt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Hrany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Hrany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Hrany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Hrany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Hrany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0</TotalTime>
  <Words>2344</Words>
  <Application>Microsoft Office PowerPoint</Application>
  <PresentationFormat>Předvádění na obrazovce (4:3)</PresentationFormat>
  <Paragraphs>506</Paragraphs>
  <Slides>18</Slides>
  <Notes>18</Notes>
  <HiddenSlides>0</HiddenSlides>
  <MMClips>0</MMClips>
  <ScaleCrop>false</ScaleCrop>
  <HeadingPairs>
    <vt:vector size="6" baseType="variant">
      <vt:variant>
        <vt:lpstr>Motiv</vt:lpstr>
      </vt:variant>
      <vt:variant>
        <vt:i4>1</vt:i4>
      </vt:variant>
      <vt:variant>
        <vt:lpstr>Vložené servery OLE</vt:lpstr>
      </vt:variant>
      <vt:variant>
        <vt:i4>1</vt:i4>
      </vt:variant>
      <vt:variant>
        <vt:lpstr>Nadpisy snímků</vt:lpstr>
      </vt:variant>
      <vt:variant>
        <vt:i4>18</vt:i4>
      </vt:variant>
    </vt:vector>
  </HeadingPairs>
  <TitlesOfParts>
    <vt:vector size="20" baseType="lpstr">
      <vt:lpstr>Hrany</vt:lpstr>
      <vt:lpstr>Rovnice</vt:lpstr>
      <vt:lpstr>Social and Employment Policies</vt:lpstr>
      <vt:lpstr>Components of social policy</vt:lpstr>
      <vt:lpstr>Distribution of income between labour and capital</vt:lpstr>
      <vt:lpstr>Benefits from labour market liberalisation</vt:lpstr>
      <vt:lpstr> Market rigidities</vt:lpstr>
      <vt:lpstr>Labour market concepts</vt:lpstr>
      <vt:lpstr>Voluntary and involuntary unemployment</vt:lpstr>
      <vt:lpstr>Characteristics of European labour markets</vt:lpstr>
      <vt:lpstr>Typology of European social models</vt:lpstr>
      <vt:lpstr>EU social policy</vt:lpstr>
      <vt:lpstr>Evolution of EU social policy (1)</vt:lpstr>
      <vt:lpstr>Social Charter</vt:lpstr>
      <vt:lpstr>Evolution of EU social policy (2)</vt:lpstr>
      <vt:lpstr> Schengen Agreement</vt:lpstr>
      <vt:lpstr>Evolution of EU social policy (3)</vt:lpstr>
      <vt:lpstr>European Employment Strategy</vt:lpstr>
      <vt:lpstr>Unemployment rates during the crisis period</vt:lpstr>
      <vt:lpstr>Challenges of deeper monetary integration</vt:lpstr>
    </vt:vector>
  </TitlesOfParts>
  <Company>Bašteckého 2556</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and Employment Policies</dc:title>
  <dc:creator>Oldřich Dědek</dc:creator>
  <cp:lastModifiedBy>vaio</cp:lastModifiedBy>
  <cp:revision>177</cp:revision>
  <dcterms:created xsi:type="dcterms:W3CDTF">2005-10-08T06:13:51Z</dcterms:created>
  <dcterms:modified xsi:type="dcterms:W3CDTF">2015-02-28T08:49:38Z</dcterms:modified>
</cp:coreProperties>
</file>