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7"/>
  </p:notesMasterIdLst>
  <p:handoutMasterIdLst>
    <p:handoutMasterId r:id="rId28"/>
  </p:handoutMasterIdLst>
  <p:sldIdLst>
    <p:sldId id="256" r:id="rId2"/>
    <p:sldId id="295" r:id="rId3"/>
    <p:sldId id="305" r:id="rId4"/>
    <p:sldId id="324" r:id="rId5"/>
    <p:sldId id="288" r:id="rId6"/>
    <p:sldId id="323" r:id="rId7"/>
    <p:sldId id="315" r:id="rId8"/>
    <p:sldId id="306" r:id="rId9"/>
    <p:sldId id="316" r:id="rId10"/>
    <p:sldId id="330" r:id="rId11"/>
    <p:sldId id="301" r:id="rId12"/>
    <p:sldId id="307" r:id="rId13"/>
    <p:sldId id="308" r:id="rId14"/>
    <p:sldId id="311" r:id="rId15"/>
    <p:sldId id="309" r:id="rId16"/>
    <p:sldId id="320" r:id="rId17"/>
    <p:sldId id="310" r:id="rId18"/>
    <p:sldId id="313" r:id="rId19"/>
    <p:sldId id="329" r:id="rId20"/>
    <p:sldId id="327" r:id="rId21"/>
    <p:sldId id="318" r:id="rId22"/>
    <p:sldId id="325" r:id="rId23"/>
    <p:sldId id="312" r:id="rId24"/>
    <p:sldId id="321" r:id="rId25"/>
    <p:sldId id="314" r:id="rId26"/>
  </p:sldIdLst>
  <p:sldSz cx="9144000" cy="6858000" type="screen4x3"/>
  <p:notesSz cx="6873875" cy="9713913"/>
  <p:custDataLst>
    <p:tags r:id="rId29"/>
  </p:custDataLst>
  <p:defaultTextStyle>
    <a:defPPr>
      <a:defRPr lang="cs-CZ"/>
    </a:defPPr>
    <a:lvl1pPr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0066"/>
    <a:srgbClr val="FF6600"/>
    <a:srgbClr val="00FFFF"/>
    <a:srgbClr val="3399FF"/>
    <a:srgbClr val="00FF00"/>
    <a:srgbClr val="008000"/>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98" autoAdjust="0"/>
    <p:restoredTop sz="89829" autoAdjust="0"/>
  </p:normalViewPr>
  <p:slideViewPr>
    <p:cSldViewPr snapToGrid="0">
      <p:cViewPr varScale="1">
        <p:scale>
          <a:sx n="101" d="100"/>
          <a:sy n="101" d="100"/>
        </p:scale>
        <p:origin x="-2058" y="-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notesViewPr>
    <p:cSldViewPr snapToGrid="0">
      <p:cViewPr varScale="1">
        <p:scale>
          <a:sx n="80" d="100"/>
          <a:sy n="80" d="100"/>
        </p:scale>
        <p:origin x="-3894" y="-102"/>
      </p:cViewPr>
      <p:guideLst>
        <p:guide orient="horz" pos="3060"/>
        <p:guide pos="216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defTabSz="947738">
              <a:defRPr sz="1200">
                <a:effectLst/>
              </a:defRPr>
            </a:lvl1pPr>
          </a:lstStyle>
          <a:p>
            <a:pPr>
              <a:defRPr/>
            </a:pPr>
            <a:endParaRPr lang="cs-CZ"/>
          </a:p>
        </p:txBody>
      </p:sp>
      <p:sp>
        <p:nvSpPr>
          <p:cNvPr id="6147" name="Rectangle 3"/>
          <p:cNvSpPr>
            <a:spLocks noGrp="1" noChangeArrowheads="1"/>
          </p:cNvSpPr>
          <p:nvPr>
            <p:ph type="dt" sz="quarter"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effectLst/>
              </a:defRPr>
            </a:lvl1pPr>
          </a:lstStyle>
          <a:p>
            <a:pPr>
              <a:defRPr/>
            </a:pPr>
            <a:endParaRPr lang="cs-CZ"/>
          </a:p>
        </p:txBody>
      </p:sp>
      <p:sp>
        <p:nvSpPr>
          <p:cNvPr id="6148" name="Rectangle 4"/>
          <p:cNvSpPr>
            <a:spLocks noGrp="1" noChangeArrowheads="1"/>
          </p:cNvSpPr>
          <p:nvPr>
            <p:ph type="ftr" sz="quarter" idx="2"/>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defTabSz="947738">
              <a:defRPr sz="1200">
                <a:effectLst/>
              </a:defRPr>
            </a:lvl1pPr>
          </a:lstStyle>
          <a:p>
            <a:pPr>
              <a:defRPr/>
            </a:pPr>
            <a:endParaRPr lang="cs-CZ"/>
          </a:p>
        </p:txBody>
      </p:sp>
      <p:sp>
        <p:nvSpPr>
          <p:cNvPr id="6149" name="Rectangle 5"/>
          <p:cNvSpPr>
            <a:spLocks noGrp="1" noChangeArrowheads="1"/>
          </p:cNvSpPr>
          <p:nvPr>
            <p:ph type="sldNum" sz="quarter" idx="3"/>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effectLst/>
              </a:defRPr>
            </a:lvl1pPr>
          </a:lstStyle>
          <a:p>
            <a:pPr>
              <a:defRPr/>
            </a:pPr>
            <a:fld id="{5300C618-300C-4562-8221-4A8C6B19A5AA}" type="slidenum">
              <a:rPr lang="cs-CZ"/>
              <a:pPr>
                <a:defRPr/>
              </a:pPr>
              <a:t>‹#›</a:t>
            </a:fld>
            <a:endParaRPr lang="cs-CZ"/>
          </a:p>
        </p:txBody>
      </p:sp>
    </p:spTree>
    <p:extLst>
      <p:ext uri="{BB962C8B-B14F-4D97-AF65-F5344CB8AC3E}">
        <p14:creationId xmlns:p14="http://schemas.microsoft.com/office/powerpoint/2010/main" val="29120065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defTabSz="947738">
              <a:defRPr sz="1200">
                <a:effectLst/>
              </a:defRPr>
            </a:lvl1pPr>
          </a:lstStyle>
          <a:p>
            <a:pPr>
              <a:defRPr/>
            </a:pPr>
            <a:endParaRPr lang="cs-CZ"/>
          </a:p>
        </p:txBody>
      </p:sp>
      <p:sp>
        <p:nvSpPr>
          <p:cNvPr id="8195" name="Rectangle 3"/>
          <p:cNvSpPr>
            <a:spLocks noGrp="1" noChangeArrowheads="1"/>
          </p:cNvSpPr>
          <p:nvPr>
            <p:ph type="dt"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effectLst/>
              </a:defRPr>
            </a:lvl1pPr>
          </a:lstStyle>
          <a:p>
            <a:pPr>
              <a:defRPr/>
            </a:pPr>
            <a:endParaRPr lang="cs-CZ"/>
          </a:p>
        </p:txBody>
      </p:sp>
      <p:sp>
        <p:nvSpPr>
          <p:cNvPr id="24580" name="Rectangle 4"/>
          <p:cNvSpPr>
            <a:spLocks noGrp="1" noRot="1" noChangeAspect="1" noChangeArrowheads="1" noTextEdit="1"/>
          </p:cNvSpPr>
          <p:nvPr>
            <p:ph type="sldImg" idx="2"/>
          </p:nvPr>
        </p:nvSpPr>
        <p:spPr bwMode="auto">
          <a:xfrm>
            <a:off x="1008063" y="728663"/>
            <a:ext cx="4857750" cy="36433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7388" y="4614863"/>
            <a:ext cx="5499100" cy="4370387"/>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8198" name="Rectangle 6"/>
          <p:cNvSpPr>
            <a:spLocks noGrp="1" noChangeArrowheads="1"/>
          </p:cNvSpPr>
          <p:nvPr>
            <p:ph type="ftr" sz="quarter" idx="4"/>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defTabSz="947738">
              <a:defRPr sz="1200">
                <a:effectLst/>
              </a:defRPr>
            </a:lvl1pPr>
          </a:lstStyle>
          <a:p>
            <a:pPr>
              <a:defRPr/>
            </a:pPr>
            <a:endParaRPr lang="cs-CZ"/>
          </a:p>
        </p:txBody>
      </p:sp>
      <p:sp>
        <p:nvSpPr>
          <p:cNvPr id="8199" name="Rectangle 7"/>
          <p:cNvSpPr>
            <a:spLocks noGrp="1" noChangeArrowheads="1"/>
          </p:cNvSpPr>
          <p:nvPr>
            <p:ph type="sldNum" sz="quarter" idx="5"/>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effectLst/>
              </a:defRPr>
            </a:lvl1pPr>
          </a:lstStyle>
          <a:p>
            <a:pPr>
              <a:defRPr/>
            </a:pPr>
            <a:fld id="{E46AF875-CA73-46A4-BBA3-96752D4C2BEC}" type="slidenum">
              <a:rPr lang="cs-CZ"/>
              <a:pPr>
                <a:defRPr/>
              </a:pPr>
              <a:t>‹#›</a:t>
            </a:fld>
            <a:endParaRPr lang="cs-CZ"/>
          </a:p>
        </p:txBody>
      </p:sp>
    </p:spTree>
    <p:extLst>
      <p:ext uri="{BB962C8B-B14F-4D97-AF65-F5344CB8AC3E}">
        <p14:creationId xmlns:p14="http://schemas.microsoft.com/office/powerpoint/2010/main" val="336159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906F57BE-F44A-4E51-B7AE-31B7A0517E86}" type="slidenum">
              <a:rPr lang="cs-CZ" altLang="cs-CZ" sz="1200" smtClean="0"/>
              <a:pPr eaLnBrk="1" hangingPunct="1"/>
              <a:t>1</a:t>
            </a:fld>
            <a:endParaRPr lang="cs-CZ" altLang="cs-CZ" sz="120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E58E7A8D-8865-4771-83C1-2B04A45EB428}" type="slidenum">
              <a:rPr lang="cs-CZ" altLang="cs-CZ" sz="1200" smtClean="0"/>
              <a:pPr eaLnBrk="1" hangingPunct="1"/>
              <a:t>10</a:t>
            </a:fld>
            <a:endParaRPr lang="cs-CZ" altLang="cs-CZ" sz="120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Historical background</a:t>
            </a:r>
          </a:p>
          <a:p>
            <a:pPr marL="228600" indent="-228600" eaLnBrk="1" hangingPunct="1">
              <a:buFontTx/>
              <a:buChar char="•"/>
            </a:pPr>
            <a:r>
              <a:rPr lang="en-GB" altLang="cs-CZ" noProof="0" dirty="0" smtClean="0"/>
              <a:t>August 1969 – devaluation of French frank (negative MCA in France) </a:t>
            </a:r>
          </a:p>
          <a:p>
            <a:pPr marL="228600" indent="-228600" eaLnBrk="1" hangingPunct="1">
              <a:buFontTx/>
              <a:buChar char="•"/>
            </a:pPr>
            <a:r>
              <a:rPr lang="en-GB" altLang="cs-CZ" noProof="0" dirty="0" smtClean="0"/>
              <a:t>October 1969 – revaluation of German mark (positive MCA in Germany)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E58E7A8D-8865-4771-83C1-2B04A45EB428}" type="slidenum">
              <a:rPr lang="cs-CZ" altLang="cs-CZ" sz="1200" smtClean="0"/>
              <a:pPr eaLnBrk="1" hangingPunct="1"/>
              <a:t>11</a:t>
            </a:fld>
            <a:endParaRPr lang="cs-CZ" altLang="cs-CZ" sz="120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cs-CZ" noProof="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4FEA96A3-96D6-416A-8EC3-2BED98849065}" type="slidenum">
              <a:rPr lang="cs-CZ" altLang="cs-CZ" sz="1200" smtClean="0"/>
              <a:pPr eaLnBrk="1" hangingPunct="1"/>
              <a:t>12</a:t>
            </a:fld>
            <a:endParaRPr lang="cs-CZ" altLang="cs-CZ"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Green revolution in the post-war period</a:t>
            </a:r>
          </a:p>
          <a:p>
            <a:pPr marL="228600" indent="-228600" eaLnBrk="1" hangingPunct="1">
              <a:buFont typeface="Arial" panose="020B0604020202020204" pitchFamily="34" charset="0"/>
              <a:buChar char="•"/>
            </a:pPr>
            <a:r>
              <a:rPr lang="en-GB" altLang="cs-CZ" u="none" noProof="0" dirty="0" smtClean="0"/>
              <a:t>Development of superior strains of wheat</a:t>
            </a:r>
          </a:p>
          <a:p>
            <a:pPr marL="228600" indent="-228600" eaLnBrk="1" hangingPunct="1">
              <a:buFont typeface="Arial" panose="020B0604020202020204" pitchFamily="34" charset="0"/>
              <a:buChar char="•"/>
            </a:pPr>
            <a:r>
              <a:rPr lang="en-GB" altLang="cs-CZ" u="none" noProof="0" dirty="0" smtClean="0"/>
              <a:t>Development of effective pesticides to control insect damages</a:t>
            </a:r>
          </a:p>
          <a:p>
            <a:pPr marL="228600" indent="-228600" eaLnBrk="1" hangingPunct="1">
              <a:buFont typeface="Arial" panose="020B0604020202020204" pitchFamily="34" charset="0"/>
              <a:buChar char="•"/>
            </a:pPr>
            <a:r>
              <a:rPr lang="en-GB" altLang="cs-CZ" u="none" noProof="0" dirty="0" smtClean="0"/>
              <a:t>Development of effective herbicides to control weeds</a:t>
            </a:r>
          </a:p>
          <a:p>
            <a:pPr marL="228600" indent="-228600" eaLnBrk="1" hangingPunct="1">
              <a:buFont typeface="Arial" panose="020B0604020202020204" pitchFamily="34" charset="0"/>
              <a:buChar char="•"/>
            </a:pPr>
            <a:r>
              <a:rPr lang="en-GB" altLang="cs-CZ" u="none" noProof="0" dirty="0" smtClean="0"/>
              <a:t>Development of highly efficient chemical fertilizers</a:t>
            </a:r>
          </a:p>
          <a:p>
            <a:pPr marL="228600" indent="-228600" eaLnBrk="1" hangingPunct="1">
              <a:buFont typeface="Arial" panose="020B0604020202020204" pitchFamily="34" charset="0"/>
              <a:buChar char="•"/>
            </a:pPr>
            <a:r>
              <a:rPr lang="en-GB" altLang="cs-CZ" u="none" noProof="0" dirty="0" smtClean="0"/>
              <a:t>Development of effective</a:t>
            </a:r>
            <a:r>
              <a:rPr lang="en-GB" altLang="cs-CZ" u="none" baseline="0" noProof="0" dirty="0" smtClean="0"/>
              <a:t> and affordable farm machines that radically reduced the labour needed to sow, tend and harvest</a:t>
            </a:r>
            <a:endParaRPr lang="cs-CZ" altLang="cs-CZ" u="none"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C3E88B52-1008-4D66-8225-6FE14D41EBEC}" type="slidenum">
              <a:rPr lang="cs-CZ" altLang="cs-CZ" sz="1200" smtClean="0"/>
              <a:pPr eaLnBrk="1" hangingPunct="1"/>
              <a:t>13</a:t>
            </a:fld>
            <a:endParaRPr lang="cs-CZ" altLang="cs-CZ" sz="120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FC687EE2-DE3C-4E3E-956C-6BF7A53C21A0}" type="slidenum">
              <a:rPr lang="cs-CZ" altLang="cs-CZ" sz="1200" smtClean="0"/>
              <a:pPr eaLnBrk="1" hangingPunct="1"/>
              <a:t>14</a:t>
            </a:fld>
            <a:endParaRPr lang="cs-CZ" altLang="cs-CZ" sz="120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Cairns Group</a:t>
            </a:r>
          </a:p>
          <a:p>
            <a:pPr marL="228600" indent="-228600" eaLnBrk="1" hangingPunct="1">
              <a:buFontTx/>
              <a:buChar char="•"/>
            </a:pPr>
            <a:r>
              <a:rPr lang="en-GB" altLang="cs-CZ" noProof="0" dirty="0" smtClean="0"/>
              <a:t>Organization whose members are leading exporters of agricultural commodities</a:t>
            </a:r>
          </a:p>
          <a:p>
            <a:pPr marL="228600" indent="-228600" eaLnBrk="1" hangingPunct="1">
              <a:buFontTx/>
              <a:buChar char="•"/>
            </a:pPr>
            <a:r>
              <a:rPr lang="en-GB" altLang="cs-CZ" noProof="0" dirty="0" smtClean="0"/>
              <a:t>Argentina, Australia, Brazil, Chile, South Africa, New Zealand, Uruguay</a:t>
            </a:r>
            <a:r>
              <a:rPr lang="cs-CZ" altLang="cs-CZ" noProof="0" dirty="0" smtClean="0"/>
              <a:t> </a:t>
            </a:r>
            <a:r>
              <a:rPr lang="en-GB" altLang="cs-CZ" noProof="0" dirty="0" smtClean="0"/>
              <a:t>and and others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7A1C6C6E-3BE2-4E6A-9FA7-A47AFF0CE857}" type="slidenum">
              <a:rPr lang="cs-CZ" altLang="cs-CZ" sz="1200" smtClean="0"/>
              <a:pPr eaLnBrk="1" hangingPunct="1"/>
              <a:t>15</a:t>
            </a:fld>
            <a:endParaRPr lang="cs-CZ" altLang="cs-CZ" sz="1200"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8B2053C9-556A-4D31-B3B0-312377D1BB62}" type="slidenum">
              <a:rPr lang="cs-CZ" altLang="cs-CZ" sz="1200" smtClean="0"/>
              <a:pPr eaLnBrk="1" hangingPunct="1"/>
              <a:t>16</a:t>
            </a:fld>
            <a:endParaRPr lang="cs-CZ" altLang="cs-CZ"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8D4C14B-17D7-4192-A95E-5EA357C68A18}" type="slidenum">
              <a:rPr lang="cs-CZ" altLang="cs-CZ" sz="1200" smtClean="0"/>
              <a:pPr eaLnBrk="1" hangingPunct="1"/>
              <a:t>17</a:t>
            </a:fld>
            <a:endParaRPr lang="cs-CZ" altLang="cs-CZ"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Size distribution of farms (1987)</a:t>
            </a:r>
          </a:p>
          <a:p>
            <a:pPr marL="228600" indent="-228600" eaLnBrk="1" hangingPunct="1">
              <a:buFontTx/>
              <a:buChar char="•"/>
            </a:pPr>
            <a:r>
              <a:rPr lang="en-GB" altLang="cs-CZ" noProof="0" dirty="0" smtClean="0"/>
              <a:t>About half the EU12 farmland was owned by just 7 % o</a:t>
            </a:r>
            <a:r>
              <a:rPr lang="cs-CZ" altLang="cs-CZ" noProof="0" dirty="0" smtClean="0"/>
              <a:t>f</a:t>
            </a:r>
            <a:r>
              <a:rPr lang="en-GB" altLang="cs-CZ" noProof="0" dirty="0" smtClean="0"/>
              <a:t> the farmers</a:t>
            </a:r>
          </a:p>
          <a:p>
            <a:pPr marL="228600" indent="-228600" eaLnBrk="1" hangingPunct="1">
              <a:buFontTx/>
              <a:buChar char="•"/>
            </a:pPr>
            <a:r>
              <a:rPr lang="en-GB" altLang="cs-CZ" noProof="0" dirty="0" smtClean="0"/>
              <a:t>About 7 % of small-farm farmland (up to 5 hectares) was split among 50 % of the farmers </a:t>
            </a:r>
          </a:p>
          <a:p>
            <a:pPr marL="228600" indent="-228600" eaLnBrk="1" hangingPunct="1"/>
            <a:r>
              <a:rPr lang="en-GB" altLang="cs-CZ" u="sng" noProof="0" dirty="0" smtClean="0"/>
              <a:t>Analogy with support of food stores</a:t>
            </a:r>
          </a:p>
          <a:p>
            <a:pPr marL="228600" indent="-228600" eaLnBrk="1" hangingPunct="1">
              <a:buFontTx/>
              <a:buChar char="•"/>
            </a:pPr>
            <a:r>
              <a:rPr lang="en-GB" altLang="cs-CZ" noProof="0" dirty="0" smtClean="0"/>
              <a:t>Food sales are dominated by huge supermarket chains</a:t>
            </a:r>
          </a:p>
          <a:p>
            <a:pPr marL="228600" indent="-228600" eaLnBrk="1" hangingPunct="1">
              <a:buFontTx/>
              <a:buChar char="•"/>
            </a:pPr>
            <a:r>
              <a:rPr lang="en-GB" altLang="cs-CZ" noProof="0" dirty="0" smtClean="0"/>
              <a:t>If the</a:t>
            </a:r>
            <a:r>
              <a:rPr lang="en-GB" altLang="cs-CZ" baseline="0" noProof="0" dirty="0" smtClean="0"/>
              <a:t> income support is linked to the total value of sales then a lion share of subsidies would go to supermarkets that did not need them</a:t>
            </a:r>
            <a:endParaRPr lang="en-GB" altLang="cs-CZ" noProof="0"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42ABCA4C-0F9A-49D1-BD09-B026FB839C47}" type="slidenum">
              <a:rPr lang="cs-CZ" altLang="cs-CZ" sz="1200" smtClean="0"/>
              <a:pPr eaLnBrk="1" hangingPunct="1"/>
              <a:t>18</a:t>
            </a:fld>
            <a:endParaRPr lang="cs-CZ" altLang="cs-CZ"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5F936288-06CB-412E-B6E8-EB172C1FD6E1}" type="slidenum">
              <a:rPr lang="cs-CZ" altLang="cs-CZ" sz="1200">
                <a:effectLst/>
              </a:rPr>
              <a:pPr algn="r" eaLnBrk="1" hangingPunct="1"/>
              <a:t>19</a:t>
            </a:fld>
            <a:endParaRPr lang="cs-CZ" altLang="cs-CZ" sz="1200">
              <a:effectLst/>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Italian milk quotas</a:t>
            </a:r>
          </a:p>
          <a:p>
            <a:pPr marL="228600" indent="-228600" eaLnBrk="1" hangingPunct="1">
              <a:buFontTx/>
              <a:buChar char="•"/>
            </a:pPr>
            <a:r>
              <a:rPr lang="en-GB" altLang="cs-CZ" noProof="0" dirty="0" smtClean="0"/>
              <a:t>Disagreements over the actual level of production, first attempts to collect data were made nine years after the measure was introduced</a:t>
            </a:r>
          </a:p>
          <a:p>
            <a:pPr marL="228600" indent="-228600" eaLnBrk="1" hangingPunct="1">
              <a:buFontTx/>
              <a:buChar char="•"/>
            </a:pPr>
            <a:r>
              <a:rPr lang="en-GB" altLang="cs-CZ" noProof="0" dirty="0" smtClean="0"/>
              <a:t>System of auto certification whereby farmers provided their own data on production (invitation</a:t>
            </a:r>
            <a:r>
              <a:rPr lang="en-GB" altLang="cs-CZ" baseline="0" noProof="0" dirty="0" smtClean="0"/>
              <a:t> to fraudulent practices, a herd of 1500 cattle based in the centre of Rome)</a:t>
            </a:r>
          </a:p>
          <a:p>
            <a:pPr marL="228600" indent="-228600" eaLnBrk="1" hangingPunct="1">
              <a:buFontTx/>
              <a:buChar char="•"/>
            </a:pPr>
            <a:r>
              <a:rPr lang="en-GB" altLang="cs-CZ" baseline="0" noProof="0" dirty="0" smtClean="0"/>
              <a:t>Non-application of the system resulted in annual fines around 150 million ECU, by 1992 the fine reached 2 billion ECU</a:t>
            </a:r>
          </a:p>
          <a:p>
            <a:pPr marL="228600" indent="-228600" eaLnBrk="1" hangingPunct="1">
              <a:buFontTx/>
              <a:buChar char="•"/>
            </a:pPr>
            <a:r>
              <a:rPr lang="en-GB" altLang="cs-CZ" baseline="0" noProof="0" dirty="0" smtClean="0"/>
              <a:t>Italy requested backdated increase of quota, compromise increase was negotiated</a:t>
            </a:r>
          </a:p>
          <a:p>
            <a:pPr marL="228600" indent="-228600" eaLnBrk="1" hangingPunct="1">
              <a:buFontTx/>
              <a:buChar char="•"/>
            </a:pPr>
            <a:r>
              <a:rPr lang="en-GB" altLang="cs-CZ" baseline="0" noProof="0" dirty="0" smtClean="0"/>
              <a:t>Fine was lower and paid by taxpayers, not by farmers in the face of </a:t>
            </a:r>
            <a:r>
              <a:rPr lang="en-GB" altLang="cs-CZ" baseline="0" noProof="0" smtClean="0"/>
              <a:t>violent protests</a:t>
            </a:r>
            <a:endParaRPr lang="cs-CZ" altLang="cs-CZ" baseline="0" noProof="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3CA0C163-1367-49AB-95F4-F09EC5A108BC}" type="slidenum">
              <a:rPr lang="cs-CZ" altLang="cs-CZ" sz="1200" smtClean="0"/>
              <a:pPr eaLnBrk="1" hangingPunct="1"/>
              <a:t>2</a:t>
            </a:fld>
            <a:endParaRPr lang="cs-CZ" altLang="cs-CZ"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763" lvl="1" eaLnBrk="1" hangingPunct="1">
              <a:lnSpc>
                <a:spcPct val="80000"/>
              </a:lnSpc>
            </a:pPr>
            <a:r>
              <a:rPr lang="en-GB" altLang="cs-CZ" u="sng" noProof="0" dirty="0" smtClean="0"/>
              <a:t>Dependence on weather conditions</a:t>
            </a:r>
          </a:p>
          <a:p>
            <a:pPr marL="176213" lvl="1" indent="-171450" eaLnBrk="1" hangingPunct="1">
              <a:lnSpc>
                <a:spcPct val="80000"/>
              </a:lnSpc>
              <a:buFont typeface="Arial" panose="020B0604020202020204" pitchFamily="34" charset="0"/>
              <a:buChar char="•"/>
            </a:pPr>
            <a:r>
              <a:rPr lang="en-GB" altLang="cs-CZ" noProof="0" dirty="0" smtClean="0"/>
              <a:t>Bad crop increases price but not necessarily farmers’ incomes due to lower quantity produced</a:t>
            </a:r>
          </a:p>
          <a:p>
            <a:pPr marL="171450" lvl="1" indent="-171450" eaLnBrk="1" hangingPunct="1">
              <a:lnSpc>
                <a:spcPct val="80000"/>
              </a:lnSpc>
              <a:buFont typeface="Arial" panose="020B0604020202020204" pitchFamily="34" charset="0"/>
              <a:buChar char="•"/>
            </a:pPr>
            <a:r>
              <a:rPr lang="en-GB" altLang="cs-CZ" noProof="0" dirty="0" smtClean="0"/>
              <a:t>Good crop leads to overproduction that causes decline in farm prices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4382B9F0-A01D-4A9D-A308-02A25369CAFC}" type="slidenum">
              <a:rPr lang="cs-CZ" altLang="cs-CZ" sz="1200">
                <a:effectLst/>
              </a:rPr>
              <a:pPr algn="r" eaLnBrk="1" hangingPunct="1"/>
              <a:t>20</a:t>
            </a:fld>
            <a:endParaRPr lang="cs-CZ" altLang="cs-CZ" sz="1200">
              <a:effectLst/>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8CA00D5F-2638-4622-884E-B87D3900F8B7}" type="slidenum">
              <a:rPr lang="cs-CZ" altLang="cs-CZ" sz="1200" smtClean="0"/>
              <a:pPr eaLnBrk="1" hangingPunct="1"/>
              <a:t>21</a:t>
            </a:fld>
            <a:endParaRPr lang="cs-CZ" altLang="cs-CZ"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cs-CZ"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C8D9D458-FD2B-4AEF-811E-E5F929806C86}" type="slidenum">
              <a:rPr lang="cs-CZ" altLang="cs-CZ" sz="1200">
                <a:effectLst/>
              </a:rPr>
              <a:pPr algn="r" eaLnBrk="1" hangingPunct="1"/>
              <a:t>22</a:t>
            </a:fld>
            <a:endParaRPr lang="cs-CZ" altLang="cs-CZ" sz="1200">
              <a:effectLst/>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214BB84-51BA-4328-950E-54919A3D0ABF}" type="slidenum">
              <a:rPr lang="cs-CZ" altLang="cs-CZ" sz="1200" smtClean="0"/>
              <a:pPr eaLnBrk="1" hangingPunct="1"/>
              <a:t>23</a:t>
            </a:fld>
            <a:endParaRPr lang="cs-CZ" altLang="cs-CZ"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85800" lvl="1" indent="-228600" eaLnBrk="1" hangingPunct="1"/>
            <a:endParaRPr lang="cs-CZ" altLang="cs-CZ" dirty="0" smtClean="0">
              <a:cs typeface="Arial" charset="0"/>
            </a:endParaRPr>
          </a:p>
          <a:p>
            <a:pPr marL="228600" indent="-228600" eaLnBrk="1" hangingPunct="1"/>
            <a:endParaRPr lang="cs-CZ" altLang="cs-CZ"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41B1553-5F0B-406D-B82F-2DFB9F7C22B7}" type="slidenum">
              <a:rPr lang="cs-CZ" altLang="cs-CZ" sz="1200" smtClean="0"/>
              <a:pPr eaLnBrk="1" hangingPunct="1"/>
              <a:t>24</a:t>
            </a:fld>
            <a:endParaRPr lang="cs-CZ" altLang="cs-CZ"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cs-CZ"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66BAFE0D-291B-4BA1-8739-571CFAF0B449}" type="slidenum">
              <a:rPr lang="cs-CZ" altLang="cs-CZ" sz="1200" smtClean="0"/>
              <a:pPr eaLnBrk="1" hangingPunct="1"/>
              <a:t>25</a:t>
            </a:fld>
            <a:endParaRPr lang="cs-CZ" altLang="cs-CZ"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EB5C5C90-A62F-46F9-9D68-D675C8EEF151}" type="slidenum">
              <a:rPr lang="cs-CZ" altLang="cs-CZ" sz="1200" smtClean="0"/>
              <a:pPr eaLnBrk="1" hangingPunct="1"/>
              <a:t>3</a:t>
            </a:fld>
            <a:endParaRPr lang="cs-CZ" altLang="cs-CZ" sz="120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endParaRPr lang="el-GR" altLang="cs-CZ" dirty="0" smtClean="0">
              <a:cs typeface="Arial" charset="0"/>
              <a:sym typeface="Wingdings" pitchFamily="2" charset="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5D07B3C4-0F0B-4CDF-A6DF-58DB70E5B724}" type="slidenum">
              <a:rPr lang="cs-CZ" altLang="cs-CZ" sz="1200">
                <a:effectLst/>
              </a:rPr>
              <a:pPr algn="r" eaLnBrk="1" hangingPunct="1"/>
              <a:t>4</a:t>
            </a:fld>
            <a:endParaRPr lang="cs-CZ" altLang="cs-CZ" sz="1200">
              <a:effectLst/>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FDC7718A-A156-40E7-8309-DEEED9139058}" type="slidenum">
              <a:rPr lang="cs-CZ" altLang="cs-CZ" sz="1200" smtClean="0"/>
              <a:pPr eaLnBrk="1" hangingPunct="1"/>
              <a:t>5</a:t>
            </a:fld>
            <a:endParaRPr lang="cs-CZ" altLang="cs-CZ"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62939E5E-BAC5-4D72-A6B5-8B40F2CE2054}" type="slidenum">
              <a:rPr lang="cs-CZ" altLang="cs-CZ" sz="1200">
                <a:effectLst/>
              </a:rPr>
              <a:pPr algn="r" eaLnBrk="1" hangingPunct="1"/>
              <a:t>6</a:t>
            </a:fld>
            <a:endParaRPr lang="cs-CZ" altLang="cs-CZ" sz="1200">
              <a:effectLst/>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8E8EA832-52EA-41DD-AC94-2A3DD448199E}" type="slidenum">
              <a:rPr lang="cs-CZ" altLang="cs-CZ" sz="1200" smtClean="0"/>
              <a:pPr eaLnBrk="1" hangingPunct="1"/>
              <a:t>7</a:t>
            </a:fld>
            <a:endParaRPr lang="cs-CZ" altLang="cs-CZ" sz="120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E0FF3F86-DC50-40B0-A315-3F3B8805469C}" type="slidenum">
              <a:rPr lang="cs-CZ" altLang="cs-CZ" sz="1200" smtClean="0"/>
              <a:pPr eaLnBrk="1" hangingPunct="1"/>
              <a:t>8</a:t>
            </a:fld>
            <a:endParaRPr lang="cs-CZ" altLang="cs-CZ" sz="120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687388" y="4422775"/>
            <a:ext cx="5499100" cy="4370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Target price</a:t>
            </a:r>
          </a:p>
          <a:p>
            <a:pPr marL="228600" marR="0" indent="-228600" algn="l" defTabSz="914400" rtl="0" eaLnBrk="1" fontAlgn="base" latinLnBrk="0" hangingPunct="1">
              <a:lnSpc>
                <a:spcPct val="100000"/>
              </a:lnSpc>
              <a:spcBef>
                <a:spcPct val="30000"/>
              </a:spcBef>
              <a:spcAft>
                <a:spcPct val="0"/>
              </a:spcAft>
              <a:buClrTx/>
              <a:buSzTx/>
              <a:buFontTx/>
              <a:buChar char="•"/>
              <a:tabLst/>
              <a:defRPr/>
            </a:pPr>
            <a:r>
              <a:rPr lang="en-GB" altLang="cs-CZ" noProof="0" dirty="0" smtClean="0"/>
              <a:t>The term was used in support schemes for cereals, poultry and pig meat, schemes for other </a:t>
            </a:r>
            <a:r>
              <a:rPr lang="en-GB" altLang="cs-CZ" baseline="0" noProof="0" dirty="0" smtClean="0"/>
              <a:t>commodities used other expressions </a:t>
            </a:r>
            <a:r>
              <a:rPr lang="en-GB" altLang="cs-CZ" noProof="0" dirty="0" smtClean="0"/>
              <a:t>(</a:t>
            </a:r>
            <a:r>
              <a:rPr lang="en-GB" altLang="cs-CZ" i="1" noProof="0" dirty="0" smtClean="0"/>
              <a:t>guide price, basic price, norm price</a:t>
            </a:r>
            <a:r>
              <a:rPr lang="en-GB" altLang="cs-CZ" noProof="0" dirty="0" smtClean="0"/>
              <a:t>)</a:t>
            </a:r>
          </a:p>
          <a:p>
            <a:pPr marL="228600" indent="-228600" eaLnBrk="1" hangingPunct="1">
              <a:buFontTx/>
              <a:buChar char="•"/>
            </a:pPr>
            <a:r>
              <a:rPr lang="en-GB" altLang="cs-CZ" noProof="0" dirty="0" smtClean="0"/>
              <a:t>Basis for calculating all other common prices (50 – 100 % above world price)</a:t>
            </a:r>
          </a:p>
          <a:p>
            <a:pPr marL="228600" indent="-228600" eaLnBrk="1" hangingPunct="1"/>
            <a:r>
              <a:rPr lang="en-GB" altLang="cs-CZ" u="sng" noProof="0" dirty="0" smtClean="0"/>
              <a:t>Threshold price</a:t>
            </a:r>
          </a:p>
          <a:p>
            <a:pPr marL="228600" marR="0" indent="-228600" algn="l" defTabSz="914400" rtl="0" eaLnBrk="1" fontAlgn="base" latinLnBrk="0" hangingPunct="1">
              <a:lnSpc>
                <a:spcPct val="100000"/>
              </a:lnSpc>
              <a:spcBef>
                <a:spcPct val="30000"/>
              </a:spcBef>
              <a:spcAft>
                <a:spcPct val="0"/>
              </a:spcAft>
              <a:buClrTx/>
              <a:buSzTx/>
              <a:buFontTx/>
              <a:buChar char="•"/>
              <a:tabLst/>
              <a:defRPr/>
            </a:pPr>
            <a:r>
              <a:rPr lang="en-GB" altLang="cs-CZ" noProof="0" dirty="0" smtClean="0"/>
              <a:t>Initial construction (wheat)</a:t>
            </a:r>
            <a:r>
              <a:rPr lang="en-GB" altLang="cs-CZ" dirty="0" smtClean="0"/>
              <a:t>: target price minus transport cost from Rotterdam (main point of entry) to Duisburg (main consumption area)</a:t>
            </a:r>
            <a:endParaRPr lang="cs-CZ" altLang="cs-CZ" dirty="0" smtClean="0"/>
          </a:p>
          <a:p>
            <a:pPr marL="228600" marR="0" indent="-228600" algn="l" defTabSz="914400" rtl="0" eaLnBrk="1" fontAlgn="base" latinLnBrk="0" hangingPunct="1">
              <a:lnSpc>
                <a:spcPct val="100000"/>
              </a:lnSpc>
              <a:spcBef>
                <a:spcPct val="30000"/>
              </a:spcBef>
              <a:spcAft>
                <a:spcPct val="0"/>
              </a:spcAft>
              <a:buClrTx/>
              <a:buSzTx/>
              <a:buFontTx/>
              <a:buChar char="•"/>
              <a:tabLst/>
              <a:defRPr/>
            </a:pPr>
            <a:r>
              <a:rPr lang="en-GB" altLang="cs-CZ" dirty="0" smtClean="0"/>
              <a:t>Later construction: subject to </a:t>
            </a:r>
            <a:r>
              <a:rPr lang="en-GB" altLang="cs-CZ" noProof="0" dirty="0" smtClean="0"/>
              <a:t>negotiations</a:t>
            </a:r>
            <a:endParaRPr lang="en-GB" altLang="cs-CZ" dirty="0" smtClean="0"/>
          </a:p>
          <a:p>
            <a:pPr marL="228600" indent="-228600" eaLnBrk="1" hangingPunct="1">
              <a:buFontTx/>
              <a:buChar char="•"/>
            </a:pPr>
            <a:r>
              <a:rPr lang="en-GB" altLang="cs-CZ" dirty="0" smtClean="0"/>
              <a:t>Other names for other commodity schemes (</a:t>
            </a:r>
            <a:r>
              <a:rPr lang="en-GB" altLang="cs-CZ" i="1" dirty="0" smtClean="0"/>
              <a:t>gate price, reference price</a:t>
            </a:r>
            <a:r>
              <a:rPr lang="en-GB" altLang="cs-CZ" dirty="0" smtClean="0"/>
              <a:t>) </a:t>
            </a:r>
          </a:p>
          <a:p>
            <a:pPr marL="228600" indent="-228600" eaLnBrk="1" hangingPunct="1"/>
            <a:r>
              <a:rPr lang="en-GB" altLang="cs-CZ" u="sng" dirty="0" smtClean="0"/>
              <a:t>Intervention price</a:t>
            </a:r>
          </a:p>
          <a:p>
            <a:pPr marL="228600" indent="-228600" eaLnBrk="1" hangingPunct="1">
              <a:buFontTx/>
              <a:buChar char="•"/>
            </a:pPr>
            <a:r>
              <a:rPr lang="en-GB" altLang="cs-CZ" noProof="0" dirty="0" smtClean="0"/>
              <a:t>Must be set bellow threshold price to avoid purchases of imported </a:t>
            </a:r>
            <a:r>
              <a:rPr lang="en-GB" altLang="cs-CZ" dirty="0" smtClean="0"/>
              <a:t>products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468BE554-FDC7-4CB6-BD8D-A966764C9149}" type="slidenum">
              <a:rPr lang="cs-CZ" altLang="cs-CZ" sz="1200" smtClean="0"/>
              <a:pPr eaLnBrk="1" hangingPunct="1"/>
              <a:t>9</a:t>
            </a:fld>
            <a:endParaRPr lang="cs-CZ" altLang="cs-CZ" sz="120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spcBef>
                <a:spcPts val="300"/>
              </a:spcBef>
            </a:pPr>
            <a:r>
              <a:rPr lang="en-GB" altLang="cs-CZ" sz="2000" dirty="0" smtClean="0"/>
              <a:t>Direct payments</a:t>
            </a:r>
          </a:p>
          <a:p>
            <a:pPr lvl="1" eaLnBrk="1" hangingPunct="1">
              <a:lnSpc>
                <a:spcPct val="80000"/>
              </a:lnSpc>
              <a:spcBef>
                <a:spcPts val="300"/>
              </a:spcBef>
            </a:pPr>
            <a:r>
              <a:rPr lang="en-GB" altLang="cs-CZ" sz="1800" dirty="0" smtClean="0"/>
              <a:t>Less intrusive regulation into efficient allocation </a:t>
            </a:r>
          </a:p>
          <a:p>
            <a:pPr lvl="1" eaLnBrk="1" hangingPunct="1">
              <a:lnSpc>
                <a:spcPct val="80000"/>
              </a:lnSpc>
              <a:spcBef>
                <a:spcPts val="300"/>
              </a:spcBef>
            </a:pPr>
            <a:r>
              <a:rPr lang="en-GB" altLang="cs-CZ" sz="1800" dirty="0" smtClean="0"/>
              <a:t>Higher transparency (budget expenditure versus deformed prices)</a:t>
            </a:r>
          </a:p>
          <a:p>
            <a:pPr lvl="1" eaLnBrk="1" hangingPunct="1">
              <a:lnSpc>
                <a:spcPct val="80000"/>
              </a:lnSpc>
              <a:spcBef>
                <a:spcPts val="300"/>
              </a:spcBef>
            </a:pPr>
            <a:r>
              <a:rPr lang="en-GB" altLang="cs-CZ" sz="1800" dirty="0" smtClean="0"/>
              <a:t>Direct payments per hectare (leakages of support to land owners), per farm, per animal head </a:t>
            </a:r>
          </a:p>
          <a:p>
            <a:pPr lvl="1" eaLnBrk="1" hangingPunct="1">
              <a:lnSpc>
                <a:spcPct val="80000"/>
              </a:lnSpc>
              <a:spcBef>
                <a:spcPts val="300"/>
              </a:spcBef>
            </a:pPr>
            <a:r>
              <a:rPr lang="en-GB" altLang="cs-CZ" sz="1800" dirty="0" smtClean="0"/>
              <a:t>High bureaucracy (reporting duties of farmers, different implementation standards in MS, costly monitoring)</a:t>
            </a:r>
            <a:endParaRPr lang="cs-CZ" altLang="cs-CZ" sz="1800" dirty="0" smtClean="0"/>
          </a:p>
          <a:p>
            <a:pPr lvl="1" eaLnBrk="1" hangingPunct="1">
              <a:lnSpc>
                <a:spcPct val="80000"/>
              </a:lnSpc>
              <a:spcBef>
                <a:spcPts val="300"/>
              </a:spcBef>
            </a:pPr>
            <a:endParaRPr lang="cs-CZ" altLang="cs-CZ" sz="1800" dirty="0" smtClean="0"/>
          </a:p>
          <a:p>
            <a:pPr marL="228600" indent="-228600" eaLnBrk="1" hangingPunct="1"/>
            <a:r>
              <a:rPr lang="cs-CZ" altLang="cs-CZ" u="sng" dirty="0" smtClean="0"/>
              <a:t>Přímé platby:</a:t>
            </a:r>
          </a:p>
          <a:p>
            <a:pPr marL="228600" indent="-228600" eaLnBrk="1" hangingPunct="1">
              <a:buFontTx/>
              <a:buChar char="•"/>
            </a:pPr>
            <a:r>
              <a:rPr lang="cs-CZ" altLang="cs-CZ" dirty="0" smtClean="0"/>
              <a:t>Tituly vázané na objem produkce jsou svými účinky obdobné vyrovnávacím platbám</a:t>
            </a:r>
          </a:p>
          <a:p>
            <a:pPr marL="228600" indent="-228600" eaLnBrk="1" hangingPunct="1">
              <a:buFontTx/>
              <a:buChar char="•"/>
            </a:pPr>
            <a:r>
              <a:rPr lang="cs-CZ" altLang="cs-CZ" dirty="0" smtClean="0"/>
              <a:t>Přímé platby na hektar zvyšují cenu půdy a </a:t>
            </a:r>
            <a:r>
              <a:rPr lang="cs-CZ" altLang="cs-CZ" dirty="0" err="1" smtClean="0"/>
              <a:t>pachtovné</a:t>
            </a:r>
            <a:r>
              <a:rPr lang="cs-CZ" altLang="cs-CZ" dirty="0" smtClean="0"/>
              <a:t>, čímž přelévají podporu od farmářů k vlastníkům půdy</a:t>
            </a:r>
          </a:p>
          <a:p>
            <a:pPr marL="228600" indent="-228600" eaLnBrk="1" hangingPunct="1">
              <a:buFontTx/>
              <a:buChar char="•"/>
            </a:pPr>
            <a:r>
              <a:rPr lang="cs-CZ" altLang="cs-CZ" dirty="0" smtClean="0"/>
              <a:t>Nejméně deformující jsou přímé platby na farmu (paušální platba nezkresluje informační obsah cen, nemění nutné podmínky optima výrobce)</a:t>
            </a:r>
          </a:p>
          <a:p>
            <a:pPr marL="228600" indent="-228600" eaLnBrk="1" hangingPunct="1">
              <a:buFontTx/>
              <a:buChar char="•"/>
            </a:pPr>
            <a:r>
              <a:rPr lang="cs-CZ" altLang="cs-CZ" dirty="0" smtClean="0"/>
              <a:t>Vyšší transparence (výše podpor součástí rozpočtových výdajů a nikoli skryta v deformovaných cenách)</a:t>
            </a:r>
          </a:p>
          <a:p>
            <a:pPr marL="228600" indent="-228600" eaLnBrk="1" hangingPunct="1">
              <a:buFontTx/>
              <a:buChar char="•"/>
            </a:pPr>
            <a:r>
              <a:rPr lang="cs-CZ" altLang="cs-CZ" dirty="0" smtClean="0"/>
              <a:t>Problémem jsou vysoké náklady na implementaci a byrokratizace důchodových politik (rozsáhlé </a:t>
            </a:r>
            <a:r>
              <a:rPr lang="cs-CZ" altLang="cs-CZ" dirty="0" err="1" smtClean="0"/>
              <a:t>reportovací</a:t>
            </a:r>
            <a:r>
              <a:rPr lang="cs-CZ" altLang="cs-CZ" dirty="0" smtClean="0"/>
              <a:t> povinnosti farmářů, rozdílné administrativní standardy v členských zemích, nákladný monitoring dodržování kritérií, aj.)  </a:t>
            </a:r>
          </a:p>
          <a:p>
            <a:pPr lvl="1" eaLnBrk="1" hangingPunct="1">
              <a:lnSpc>
                <a:spcPct val="80000"/>
              </a:lnSpc>
              <a:spcBef>
                <a:spcPts val="300"/>
              </a:spcBef>
            </a:pPr>
            <a:endParaRPr lang="en-GB" altLang="cs-CZ" sz="1800"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rgbClr val="008000"/>
            </a:solidFill>
            <a:prstDash val="solid"/>
            <a:miter lim="800000"/>
            <a:headEnd/>
            <a:tailEnd/>
          </a:ln>
        </p:spPr>
        <p:txBody>
          <a:bodyPr/>
          <a:lstStyle/>
          <a:p>
            <a:pPr>
              <a:defRPr/>
            </a:pPr>
            <a:endParaRPr lang="cs-CZ"/>
          </a:p>
        </p:txBody>
      </p:sp>
      <p:sp>
        <p:nvSpPr>
          <p:cNvPr id="5" name="Line 8"/>
          <p:cNvSpPr>
            <a:spLocks noChangeShapeType="1"/>
          </p:cNvSpPr>
          <p:nvPr/>
        </p:nvSpPr>
        <p:spPr bwMode="auto">
          <a:xfrm>
            <a:off x="1981200" y="3962400"/>
            <a:ext cx="6511925" cy="0"/>
          </a:xfrm>
          <a:prstGeom prst="line">
            <a:avLst/>
          </a:prstGeom>
          <a:noFill/>
          <a:ln w="19050">
            <a:solidFill>
              <a:srgbClr val="008000"/>
            </a:solidFill>
            <a:round/>
            <a:headEnd/>
            <a:tailEnd/>
          </a:ln>
          <a:effectLst/>
        </p:spPr>
        <p:txBody>
          <a:bodyPr/>
          <a:lstStyle/>
          <a:p>
            <a:pPr>
              <a:defRPr/>
            </a:pPr>
            <a:endParaRPr lang="cs-CZ"/>
          </a:p>
        </p:txBody>
      </p:sp>
      <p:pic>
        <p:nvPicPr>
          <p:cNvPr id="6"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313" y="5564188"/>
            <a:ext cx="112395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j039179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92988" y="5843588"/>
            <a:ext cx="1295400"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p:cNvSpPr txBox="1">
            <a:spLocks noChangeArrowheads="1"/>
          </p:cNvSpPr>
          <p:nvPr userDrawn="1"/>
        </p:nvSpPr>
        <p:spPr bwMode="auto">
          <a:xfrm>
            <a:off x="4689475" y="3589338"/>
            <a:ext cx="3889375" cy="396875"/>
          </a:xfrm>
          <a:prstGeom prst="rect">
            <a:avLst/>
          </a:prstGeom>
          <a:noFill/>
          <a:ln w="25400" algn="ctr">
            <a:noFill/>
            <a:miter lim="800000"/>
            <a:headEnd/>
            <a:tailEnd/>
          </a:ln>
          <a:effectLst/>
        </p:spPr>
        <p:txBody>
          <a:bodyPr>
            <a:spAutoFit/>
          </a:bodyPr>
          <a:lstStyle/>
          <a:p>
            <a:pPr algn="r">
              <a:spcBef>
                <a:spcPct val="50000"/>
              </a:spcBef>
              <a:defRPr/>
            </a:pPr>
            <a:r>
              <a:rPr lang="en-GB" dirty="0">
                <a:effectLst/>
              </a:rPr>
              <a:t>European Economic Integration</a:t>
            </a:r>
          </a:p>
        </p:txBody>
      </p:sp>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cs-CZ" altLang="en-US"/>
              <a:t>Klepnutím lze upravit styl předlohy nadpisů.</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cs-CZ" altLang="en-US"/>
              <a:t>Klepnutím lze upravit styl předlohy podnadpisů.</a:t>
            </a:r>
          </a:p>
        </p:txBody>
      </p:sp>
      <p:sp>
        <p:nvSpPr>
          <p:cNvPr id="9" name="Rectangle 4"/>
          <p:cNvSpPr>
            <a:spLocks noGrp="1" noChangeArrowheads="1"/>
          </p:cNvSpPr>
          <p:nvPr>
            <p:ph type="dt" sz="half" idx="10"/>
          </p:nvPr>
        </p:nvSpPr>
        <p:spPr/>
        <p:txBody>
          <a:bodyPr/>
          <a:lstStyle>
            <a:lvl1pPr>
              <a:defRPr/>
            </a:lvl1pPr>
          </a:lstStyle>
          <a:p>
            <a:pPr>
              <a:defRPr/>
            </a:pPr>
            <a:endParaRPr lang="cs-CZ" altLang="en-US"/>
          </a:p>
        </p:txBody>
      </p:sp>
      <p:sp>
        <p:nvSpPr>
          <p:cNvPr id="10"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cs-CZ" altLang="en-US"/>
          </a:p>
        </p:txBody>
      </p:sp>
      <p:sp>
        <p:nvSpPr>
          <p:cNvPr id="11" name="Rectangle 6"/>
          <p:cNvSpPr>
            <a:spLocks noGrp="1" noChangeArrowheads="1"/>
          </p:cNvSpPr>
          <p:nvPr>
            <p:ph type="sldNum" sz="quarter" idx="12"/>
          </p:nvPr>
        </p:nvSpPr>
        <p:spPr/>
        <p:txBody>
          <a:bodyPr/>
          <a:lstStyle>
            <a:lvl1pPr>
              <a:defRPr/>
            </a:lvl1pPr>
          </a:lstStyle>
          <a:p>
            <a:pPr>
              <a:defRPr/>
            </a:pPr>
            <a:fld id="{A9F8AC8C-7B45-478D-8EEE-B8C74376BD8B}" type="slidenum">
              <a:rPr lang="cs-CZ" altLang="en-US"/>
              <a:pPr>
                <a:defRPr/>
              </a:pPr>
              <a:t>‹#›</a:t>
            </a:fld>
            <a:endParaRPr lang="cs-CZ" altLang="en-US"/>
          </a:p>
        </p:txBody>
      </p:sp>
    </p:spTree>
    <p:extLst>
      <p:ext uri="{BB962C8B-B14F-4D97-AF65-F5344CB8AC3E}">
        <p14:creationId xmlns:p14="http://schemas.microsoft.com/office/powerpoint/2010/main" val="979332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05A5EE35-2CD7-4361-9D5D-F7E757D56541}" type="slidenum">
              <a:rPr lang="cs-CZ" altLang="en-US"/>
              <a:pPr>
                <a:defRPr/>
              </a:pPr>
              <a:t>‹#›</a:t>
            </a:fld>
            <a:endParaRPr lang="cs-CZ" altLang="en-US"/>
          </a:p>
        </p:txBody>
      </p:sp>
    </p:spTree>
    <p:extLst>
      <p:ext uri="{BB962C8B-B14F-4D97-AF65-F5344CB8AC3E}">
        <p14:creationId xmlns:p14="http://schemas.microsoft.com/office/powerpoint/2010/main" val="439078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531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7813"/>
            <a:ext cx="6019800" cy="58531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3F37ADAD-FA4E-4B36-9A6D-045E9BCF0ECF}" type="slidenum">
              <a:rPr lang="cs-CZ" altLang="en-US"/>
              <a:pPr>
                <a:defRPr/>
              </a:pPr>
              <a:t>‹#›</a:t>
            </a:fld>
            <a:endParaRPr lang="cs-CZ" altLang="en-US"/>
          </a:p>
        </p:txBody>
      </p:sp>
    </p:spTree>
    <p:extLst>
      <p:ext uri="{BB962C8B-B14F-4D97-AF65-F5344CB8AC3E}">
        <p14:creationId xmlns:p14="http://schemas.microsoft.com/office/powerpoint/2010/main" val="2953050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F356D82B-846C-4509-9B24-5BA96D29011E}" type="slidenum">
              <a:rPr lang="cs-CZ" altLang="en-US"/>
              <a:pPr>
                <a:defRPr/>
              </a:pPr>
              <a:t>‹#›</a:t>
            </a:fld>
            <a:endParaRPr lang="cs-CZ" altLang="en-US"/>
          </a:p>
        </p:txBody>
      </p:sp>
    </p:spTree>
    <p:extLst>
      <p:ext uri="{BB962C8B-B14F-4D97-AF65-F5344CB8AC3E}">
        <p14:creationId xmlns:p14="http://schemas.microsoft.com/office/powerpoint/2010/main" val="670940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FF442880-86A8-4052-89F6-17391732116A}" type="slidenum">
              <a:rPr lang="cs-CZ" altLang="en-US"/>
              <a:pPr>
                <a:defRPr/>
              </a:pPr>
              <a:t>‹#›</a:t>
            </a:fld>
            <a:endParaRPr lang="cs-CZ" altLang="en-US"/>
          </a:p>
        </p:txBody>
      </p:sp>
    </p:spTree>
    <p:extLst>
      <p:ext uri="{BB962C8B-B14F-4D97-AF65-F5344CB8AC3E}">
        <p14:creationId xmlns:p14="http://schemas.microsoft.com/office/powerpoint/2010/main" val="77281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54DC60D6-9059-4820-A6B4-B45A97FB8C91}" type="slidenum">
              <a:rPr lang="cs-CZ" altLang="en-US"/>
              <a:pPr>
                <a:defRPr/>
              </a:pPr>
              <a:t>‹#›</a:t>
            </a:fld>
            <a:endParaRPr lang="cs-CZ" altLang="en-US"/>
          </a:p>
        </p:txBody>
      </p:sp>
    </p:spTree>
    <p:extLst>
      <p:ext uri="{BB962C8B-B14F-4D97-AF65-F5344CB8AC3E}">
        <p14:creationId xmlns:p14="http://schemas.microsoft.com/office/powerpoint/2010/main" val="1288692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9" name="Rectangle 6"/>
          <p:cNvSpPr>
            <a:spLocks noGrp="1" noChangeArrowheads="1"/>
          </p:cNvSpPr>
          <p:nvPr>
            <p:ph type="sldNum" sz="quarter" idx="12"/>
          </p:nvPr>
        </p:nvSpPr>
        <p:spPr>
          <a:ln/>
        </p:spPr>
        <p:txBody>
          <a:bodyPr/>
          <a:lstStyle>
            <a:lvl1pPr>
              <a:defRPr/>
            </a:lvl1pPr>
          </a:lstStyle>
          <a:p>
            <a:pPr>
              <a:defRPr/>
            </a:pPr>
            <a:fld id="{06CE39A4-CFB6-46BB-BC15-C46712436616}" type="slidenum">
              <a:rPr lang="cs-CZ" altLang="en-US"/>
              <a:pPr>
                <a:defRPr/>
              </a:pPr>
              <a:t>‹#›</a:t>
            </a:fld>
            <a:endParaRPr lang="cs-CZ" altLang="en-US"/>
          </a:p>
        </p:txBody>
      </p:sp>
    </p:spTree>
    <p:extLst>
      <p:ext uri="{BB962C8B-B14F-4D97-AF65-F5344CB8AC3E}">
        <p14:creationId xmlns:p14="http://schemas.microsoft.com/office/powerpoint/2010/main" val="918443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5" name="Rectangle 6"/>
          <p:cNvSpPr>
            <a:spLocks noGrp="1" noChangeArrowheads="1"/>
          </p:cNvSpPr>
          <p:nvPr>
            <p:ph type="sldNum" sz="quarter" idx="12"/>
          </p:nvPr>
        </p:nvSpPr>
        <p:spPr>
          <a:ln/>
        </p:spPr>
        <p:txBody>
          <a:bodyPr/>
          <a:lstStyle>
            <a:lvl1pPr>
              <a:defRPr/>
            </a:lvl1pPr>
          </a:lstStyle>
          <a:p>
            <a:pPr>
              <a:defRPr/>
            </a:pPr>
            <a:fld id="{12BB9A0F-EDE8-4F93-B700-EE8CD3851B53}" type="slidenum">
              <a:rPr lang="cs-CZ" altLang="en-US"/>
              <a:pPr>
                <a:defRPr/>
              </a:pPr>
              <a:t>‹#›</a:t>
            </a:fld>
            <a:endParaRPr lang="cs-CZ" altLang="en-US"/>
          </a:p>
        </p:txBody>
      </p:sp>
    </p:spTree>
    <p:extLst>
      <p:ext uri="{BB962C8B-B14F-4D97-AF65-F5344CB8AC3E}">
        <p14:creationId xmlns:p14="http://schemas.microsoft.com/office/powerpoint/2010/main" val="363913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4" name="Rectangle 6"/>
          <p:cNvSpPr>
            <a:spLocks noGrp="1" noChangeArrowheads="1"/>
          </p:cNvSpPr>
          <p:nvPr>
            <p:ph type="sldNum" sz="quarter" idx="12"/>
          </p:nvPr>
        </p:nvSpPr>
        <p:spPr>
          <a:ln/>
        </p:spPr>
        <p:txBody>
          <a:bodyPr/>
          <a:lstStyle>
            <a:lvl1pPr>
              <a:defRPr/>
            </a:lvl1pPr>
          </a:lstStyle>
          <a:p>
            <a:pPr>
              <a:defRPr/>
            </a:pPr>
            <a:fld id="{12B4BE2A-487D-41FE-8C3E-4349354AA3CE}" type="slidenum">
              <a:rPr lang="cs-CZ" altLang="en-US"/>
              <a:pPr>
                <a:defRPr/>
              </a:pPr>
              <a:t>‹#›</a:t>
            </a:fld>
            <a:endParaRPr lang="cs-CZ" altLang="en-US"/>
          </a:p>
        </p:txBody>
      </p:sp>
    </p:spTree>
    <p:extLst>
      <p:ext uri="{BB962C8B-B14F-4D97-AF65-F5344CB8AC3E}">
        <p14:creationId xmlns:p14="http://schemas.microsoft.com/office/powerpoint/2010/main" val="151896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D1F2911A-3170-40E9-8393-362741B7DB9B}" type="slidenum">
              <a:rPr lang="cs-CZ" altLang="en-US"/>
              <a:pPr>
                <a:defRPr/>
              </a:pPr>
              <a:t>‹#›</a:t>
            </a:fld>
            <a:endParaRPr lang="cs-CZ" altLang="en-US"/>
          </a:p>
        </p:txBody>
      </p:sp>
    </p:spTree>
    <p:extLst>
      <p:ext uri="{BB962C8B-B14F-4D97-AF65-F5344CB8AC3E}">
        <p14:creationId xmlns:p14="http://schemas.microsoft.com/office/powerpoint/2010/main" val="4106349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E1D233B3-1EE8-462A-B441-C5F4423C4300}" type="slidenum">
              <a:rPr lang="cs-CZ" altLang="en-US"/>
              <a:pPr>
                <a:defRPr/>
              </a:pPr>
              <a:t>‹#›</a:t>
            </a:fld>
            <a:endParaRPr lang="cs-CZ" altLang="en-US"/>
          </a:p>
        </p:txBody>
      </p:sp>
    </p:spTree>
    <p:extLst>
      <p:ext uri="{BB962C8B-B14F-4D97-AF65-F5344CB8AC3E}">
        <p14:creationId xmlns:p14="http://schemas.microsoft.com/office/powerpoint/2010/main" val="1935320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Klepnutím lze upravit styl předlohy nadpisů.</a:t>
            </a:r>
          </a:p>
        </p:txBody>
      </p:sp>
      <p:sp>
        <p:nvSpPr>
          <p:cNvPr id="5123"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zuu</a:t>
            </a:r>
          </a:p>
          <a:p>
            <a:pPr lvl="1"/>
            <a:r>
              <a:rPr lang="cs-CZ" altLang="en-US" smtClean="0"/>
              <a:t>Druhá úroveň</a:t>
            </a:r>
          </a:p>
          <a:p>
            <a:pPr lvl="2"/>
            <a:r>
              <a:rPr lang="cs-CZ" altLang="en-US" smtClean="0"/>
              <a:t>Třetí úroveň</a:t>
            </a:r>
          </a:p>
          <a:p>
            <a:pPr lvl="3"/>
            <a:r>
              <a:rPr lang="cs-CZ" altLang="en-US" smtClean="0"/>
              <a:t>Čtvrtá úroveň</a:t>
            </a:r>
          </a:p>
          <a:p>
            <a:pPr lvl="4"/>
            <a:r>
              <a:rPr lang="cs-CZ" altLang="en-US" smtClean="0"/>
              <a:t>Pátá úroveň</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mj-lt"/>
              </a:defRPr>
            </a:lvl1pPr>
          </a:lstStyle>
          <a:p>
            <a:pPr>
              <a:defRPr/>
            </a:pPr>
            <a:endParaRPr lang="cs-CZ"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latin typeface="+mj-lt"/>
              </a:defRPr>
            </a:lvl1pPr>
          </a:lstStyle>
          <a:p>
            <a:pPr>
              <a:defRPr/>
            </a:pPr>
            <a:endParaRPr lang="cs-CZ"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mj-lt"/>
              </a:defRPr>
            </a:lvl1pPr>
          </a:lstStyle>
          <a:p>
            <a:pPr>
              <a:defRPr/>
            </a:pPr>
            <a:fld id="{6CB72ED3-9955-41D1-8FB8-292B7CA34308}" type="slidenum">
              <a:rPr lang="cs-CZ" altLang="en-US"/>
              <a:pPr>
                <a:defRPr/>
              </a:pPr>
              <a:t>‹#›</a:t>
            </a:fld>
            <a:endParaRPr lang="cs-CZ"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008000"/>
            </a:solidFill>
            <a:prstDash val="solid"/>
            <a:miter lim="800000"/>
            <a:headEnd/>
            <a:tailEnd/>
          </a:ln>
        </p:spPr>
        <p:txBody>
          <a:bodyPr/>
          <a:lstStyle/>
          <a:p>
            <a:pPr>
              <a:defRPr/>
            </a:pPr>
            <a:endParaRPr lang="cs-CZ"/>
          </a:p>
        </p:txBody>
      </p:sp>
      <p:sp>
        <p:nvSpPr>
          <p:cNvPr id="4104" name="Line 8"/>
          <p:cNvSpPr>
            <a:spLocks noChangeShapeType="1"/>
          </p:cNvSpPr>
          <p:nvPr/>
        </p:nvSpPr>
        <p:spPr bwMode="auto">
          <a:xfrm>
            <a:off x="457200" y="6172200"/>
            <a:ext cx="8229600" cy="0"/>
          </a:xfrm>
          <a:prstGeom prst="line">
            <a:avLst/>
          </a:prstGeom>
          <a:noFill/>
          <a:ln w="19050">
            <a:solidFill>
              <a:srgbClr val="008000"/>
            </a:solidFill>
            <a:round/>
            <a:headEnd/>
            <a:tailEnd/>
          </a:ln>
          <a:effectLst/>
        </p:spPr>
        <p:txBody>
          <a:bodyPr/>
          <a:lstStyle/>
          <a:p>
            <a:pPr>
              <a:defRPr/>
            </a:pPr>
            <a:endParaRPr lang="cs-CZ"/>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2" r:id="rId3"/>
    <p:sldLayoutId id="2147483681" r:id="rId4"/>
    <p:sldLayoutId id="2147483680" r:id="rId5"/>
    <p:sldLayoutId id="2147483679" r:id="rId6"/>
    <p:sldLayoutId id="2147483678" r:id="rId7"/>
    <p:sldLayoutId id="2147483677" r:id="rId8"/>
    <p:sldLayoutId id="2147483676" r:id="rId9"/>
    <p:sldLayoutId id="2147483675" r:id="rId10"/>
    <p:sldLayoutId id="2147483674"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200" b="0" i="0" u="none">
          <a:solidFill>
            <a:srgbClr val="990099"/>
          </a:solidFill>
          <a:latin typeface="+mj-lt"/>
          <a:ea typeface="+mj-ea"/>
          <a:cs typeface="+mj-cs"/>
        </a:defRPr>
      </a:lvl1pPr>
      <a:lvl2pPr algn="l" rtl="0" eaLnBrk="0" fontAlgn="base" hangingPunct="0">
        <a:spcBef>
          <a:spcPct val="0"/>
        </a:spcBef>
        <a:spcAft>
          <a:spcPct val="0"/>
        </a:spcAft>
        <a:defRPr sz="3200">
          <a:solidFill>
            <a:srgbClr val="990099"/>
          </a:solidFill>
          <a:latin typeface="Garamond" pitchFamily="18" charset="0"/>
        </a:defRPr>
      </a:lvl2pPr>
      <a:lvl3pPr algn="l" rtl="0" eaLnBrk="0" fontAlgn="base" hangingPunct="0">
        <a:spcBef>
          <a:spcPct val="0"/>
        </a:spcBef>
        <a:spcAft>
          <a:spcPct val="0"/>
        </a:spcAft>
        <a:defRPr sz="3200">
          <a:solidFill>
            <a:srgbClr val="990099"/>
          </a:solidFill>
          <a:latin typeface="Garamond" pitchFamily="18" charset="0"/>
        </a:defRPr>
      </a:lvl3pPr>
      <a:lvl4pPr algn="l" rtl="0" eaLnBrk="0" fontAlgn="base" hangingPunct="0">
        <a:spcBef>
          <a:spcPct val="0"/>
        </a:spcBef>
        <a:spcAft>
          <a:spcPct val="0"/>
        </a:spcAft>
        <a:defRPr sz="3200">
          <a:solidFill>
            <a:srgbClr val="990099"/>
          </a:solidFill>
          <a:latin typeface="Garamond" pitchFamily="18" charset="0"/>
        </a:defRPr>
      </a:lvl4pPr>
      <a:lvl5pPr algn="l" rtl="0" eaLnBrk="0" fontAlgn="base" hangingPunct="0">
        <a:spcBef>
          <a:spcPct val="0"/>
        </a:spcBef>
        <a:spcAft>
          <a:spcPct val="0"/>
        </a:spcAft>
        <a:defRPr sz="3200">
          <a:solidFill>
            <a:srgbClr val="990099"/>
          </a:solidFill>
          <a:latin typeface="Garamond" pitchFamily="18" charset="0"/>
        </a:defRPr>
      </a:lvl5pPr>
      <a:lvl6pPr marL="457200" algn="l" rtl="0" fontAlgn="base">
        <a:spcBef>
          <a:spcPct val="0"/>
        </a:spcBef>
        <a:spcAft>
          <a:spcPct val="0"/>
        </a:spcAft>
        <a:defRPr sz="3200">
          <a:solidFill>
            <a:srgbClr val="990099"/>
          </a:solidFill>
          <a:latin typeface="Garamond" pitchFamily="18" charset="0"/>
        </a:defRPr>
      </a:lvl6pPr>
      <a:lvl7pPr marL="914400" algn="l" rtl="0" fontAlgn="base">
        <a:spcBef>
          <a:spcPct val="0"/>
        </a:spcBef>
        <a:spcAft>
          <a:spcPct val="0"/>
        </a:spcAft>
        <a:defRPr sz="3200">
          <a:solidFill>
            <a:srgbClr val="990099"/>
          </a:solidFill>
          <a:latin typeface="Garamond" pitchFamily="18" charset="0"/>
        </a:defRPr>
      </a:lvl7pPr>
      <a:lvl8pPr marL="1371600" algn="l" rtl="0" fontAlgn="base">
        <a:spcBef>
          <a:spcPct val="0"/>
        </a:spcBef>
        <a:spcAft>
          <a:spcPct val="0"/>
        </a:spcAft>
        <a:defRPr sz="3200">
          <a:solidFill>
            <a:srgbClr val="990099"/>
          </a:solidFill>
          <a:latin typeface="Garamond" pitchFamily="18" charset="0"/>
        </a:defRPr>
      </a:lvl8pPr>
      <a:lvl9pPr marL="1828800" algn="l" rtl="0" fontAlgn="base">
        <a:spcBef>
          <a:spcPct val="0"/>
        </a:spcBef>
        <a:spcAft>
          <a:spcPct val="0"/>
        </a:spcAft>
        <a:defRPr sz="3200">
          <a:solidFill>
            <a:srgbClr val="990099"/>
          </a:solidFill>
          <a:latin typeface="Garamond" pitchFamily="18" charset="0"/>
        </a:defRPr>
      </a:lvl9pPr>
    </p:titleStyle>
    <p:bodyStyle>
      <a:lvl1pPr marL="342900" indent="-342900" algn="l" rtl="0" eaLnBrk="0" fontAlgn="base" hangingPunct="0">
        <a:spcBef>
          <a:spcPct val="20000"/>
        </a:spcBef>
        <a:spcAft>
          <a:spcPct val="0"/>
        </a:spcAft>
        <a:buClr>
          <a:srgbClr val="008000"/>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990099"/>
        </a:buClr>
        <a:buSzPct val="60000"/>
        <a:buFont typeface="Wingdings" pitchFamily="2" charset="2"/>
        <a:buChar char="q"/>
        <a:defRPr sz="2600" b="0" i="0" u="none">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Microsoft_Excel_97-2003_Worksheet1.xls"/><Relationship Id="rId4"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Microsoft_Word_97_-_2003_Document2.doc"/><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r>
              <a:rPr lang="en-GB" altLang="cs-CZ" b="1" smtClean="0"/>
              <a:t>Common Agricultural Policy</a:t>
            </a:r>
          </a:p>
        </p:txBody>
      </p:sp>
      <p:sp>
        <p:nvSpPr>
          <p:cNvPr id="7171" name="Rectangle 3"/>
          <p:cNvSpPr>
            <a:spLocks noGrp="1" noChangeArrowheads="1"/>
          </p:cNvSpPr>
          <p:nvPr>
            <p:ph type="subTitle" idx="1"/>
          </p:nvPr>
        </p:nvSpPr>
        <p:spPr>
          <a:xfrm>
            <a:off x="1860550" y="4076700"/>
            <a:ext cx="6802438" cy="1512888"/>
          </a:xfrm>
        </p:spPr>
        <p:txBody>
          <a:bodyPr/>
          <a:lstStyle/>
          <a:p>
            <a:pPr eaLnBrk="1" hangingPunct="1"/>
            <a:r>
              <a:rPr lang="en-GB" altLang="cs-CZ" b="1" smtClean="0"/>
              <a:t>Oldřich Dědek</a:t>
            </a:r>
          </a:p>
          <a:p>
            <a:pPr eaLnBrk="1" hangingPunct="1"/>
            <a:endParaRPr lang="en-GB" altLang="cs-CZ" sz="2400" smtClean="0"/>
          </a:p>
          <a:p>
            <a:pPr eaLnBrk="1" hangingPunct="1"/>
            <a:r>
              <a:rPr lang="en-GB" altLang="cs-CZ" sz="2400" smtClean="0"/>
              <a:t>Institute of Economic Studies, Charles University</a:t>
            </a:r>
          </a:p>
          <a:p>
            <a:pPr eaLnBrk="1" hangingPunct="1"/>
            <a:endParaRPr lang="en-GB" altLang="cs-CZ"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DBE678F3-B626-454B-91FF-0C31C3C2716D}" type="slidenum">
              <a:rPr lang="en-GB" altLang="en-US"/>
              <a:pPr>
                <a:defRPr/>
              </a:pPr>
              <a:t>10</a:t>
            </a:fld>
            <a:endParaRPr lang="en-GB" altLang="en-US"/>
          </a:p>
        </p:txBody>
      </p:sp>
      <p:sp>
        <p:nvSpPr>
          <p:cNvPr id="15363" name="Rectangle 2"/>
          <p:cNvSpPr>
            <a:spLocks noGrp="1" noChangeArrowheads="1"/>
          </p:cNvSpPr>
          <p:nvPr>
            <p:ph type="title"/>
          </p:nvPr>
        </p:nvSpPr>
        <p:spPr>
          <a:xfrm>
            <a:off x="457200" y="277813"/>
            <a:ext cx="8229600" cy="715962"/>
          </a:xfrm>
        </p:spPr>
        <p:txBody>
          <a:bodyPr/>
          <a:lstStyle/>
          <a:p>
            <a:pPr eaLnBrk="1" hangingPunct="1"/>
            <a:r>
              <a:rPr lang="en-GB" altLang="cs-CZ" smtClean="0"/>
              <a:t>Green currencies </a:t>
            </a:r>
          </a:p>
        </p:txBody>
      </p:sp>
      <p:sp>
        <p:nvSpPr>
          <p:cNvPr id="15364" name="Rectangle 3"/>
          <p:cNvSpPr>
            <a:spLocks noGrp="1" noChangeArrowheads="1"/>
          </p:cNvSpPr>
          <p:nvPr>
            <p:ph type="body" idx="1"/>
          </p:nvPr>
        </p:nvSpPr>
        <p:spPr>
          <a:xfrm>
            <a:off x="457200" y="942414"/>
            <a:ext cx="8229600" cy="5641975"/>
          </a:xfrm>
        </p:spPr>
        <p:txBody>
          <a:bodyPr/>
          <a:lstStyle/>
          <a:p>
            <a:pPr eaLnBrk="1" hangingPunct="1">
              <a:lnSpc>
                <a:spcPct val="80000"/>
              </a:lnSpc>
              <a:spcBef>
                <a:spcPts val="300"/>
              </a:spcBef>
            </a:pPr>
            <a:r>
              <a:rPr lang="en-GB" altLang="cs-CZ" sz="2000" dirty="0" smtClean="0"/>
              <a:t>Impact of exchange rate changes on intervention prices</a:t>
            </a:r>
          </a:p>
          <a:p>
            <a:pPr lvl="1" eaLnBrk="1" hangingPunct="1">
              <a:lnSpc>
                <a:spcPct val="80000"/>
              </a:lnSpc>
              <a:spcBef>
                <a:spcPts val="300"/>
              </a:spcBef>
            </a:pPr>
            <a:r>
              <a:rPr lang="en-GB" altLang="cs-CZ" sz="1800" dirty="0" smtClean="0"/>
              <a:t>Uniform level of intervention prices (expressed in ECU)</a:t>
            </a:r>
          </a:p>
          <a:p>
            <a:pPr marL="344487" lvl="1" indent="0" eaLnBrk="1" hangingPunct="1">
              <a:lnSpc>
                <a:spcPct val="80000"/>
              </a:lnSpc>
              <a:spcBef>
                <a:spcPts val="300"/>
              </a:spcBef>
              <a:buNone/>
            </a:pPr>
            <a:r>
              <a:rPr lang="en-GB" altLang="cs-CZ" sz="1800" dirty="0" smtClean="0"/>
              <a:t>			P</a:t>
            </a:r>
            <a:r>
              <a:rPr lang="en-GB" altLang="cs-CZ" sz="1800" baseline="-25000" dirty="0" smtClean="0"/>
              <a:t>FRF </a:t>
            </a:r>
            <a:r>
              <a:rPr lang="en-GB" altLang="cs-CZ" sz="1800" dirty="0" smtClean="0"/>
              <a:t>= P</a:t>
            </a:r>
            <a:r>
              <a:rPr lang="en-GB" altLang="cs-CZ" sz="1800" baseline="-25000" dirty="0" smtClean="0"/>
              <a:t>ECU </a:t>
            </a:r>
            <a:r>
              <a:rPr lang="en-GB" altLang="cs-CZ" sz="1800" dirty="0" smtClean="0"/>
              <a:t>× E</a:t>
            </a:r>
            <a:r>
              <a:rPr lang="en-GB" altLang="cs-CZ" sz="1800" baseline="-25000" dirty="0" smtClean="0"/>
              <a:t>FRF/ECU</a:t>
            </a:r>
            <a:endParaRPr lang="en-GB" altLang="cs-CZ" sz="1800" dirty="0" smtClean="0"/>
          </a:p>
          <a:p>
            <a:pPr lvl="1" eaLnBrk="1" hangingPunct="1">
              <a:lnSpc>
                <a:spcPct val="80000"/>
              </a:lnSpc>
              <a:spcBef>
                <a:spcPts val="300"/>
              </a:spcBef>
            </a:pPr>
            <a:r>
              <a:rPr lang="en-GB" altLang="cs-CZ" sz="1800" dirty="0" smtClean="0"/>
              <a:t>Devaluation leads to automatic increase in intervention prices </a:t>
            </a:r>
            <a:r>
              <a:rPr lang="en-GB" altLang="cs-CZ" sz="1800" dirty="0" smtClean="0">
                <a:sym typeface="Wingdings"/>
              </a:rPr>
              <a:t> concerns about higher </a:t>
            </a:r>
            <a:r>
              <a:rPr lang="en-GB" altLang="cs-CZ" sz="1800" dirty="0" smtClean="0"/>
              <a:t>food prices and larger overproduction, exports became more competitive</a:t>
            </a:r>
          </a:p>
          <a:p>
            <a:pPr lvl="1" eaLnBrk="1" hangingPunct="1">
              <a:lnSpc>
                <a:spcPct val="80000"/>
              </a:lnSpc>
              <a:spcBef>
                <a:spcPts val="300"/>
              </a:spcBef>
            </a:pPr>
            <a:r>
              <a:rPr lang="en-GB" altLang="cs-CZ" sz="1800" dirty="0" smtClean="0"/>
              <a:t>Revaluation leads to automatic decline in intervention prices </a:t>
            </a:r>
            <a:r>
              <a:rPr lang="en-GB" altLang="cs-CZ" sz="1800" dirty="0" smtClean="0">
                <a:sym typeface="Wingdings"/>
              </a:rPr>
              <a:t> concerns about lower </a:t>
            </a:r>
            <a:r>
              <a:rPr lang="en-GB" altLang="cs-CZ" sz="1800" dirty="0" smtClean="0"/>
              <a:t>farmer incomes, exports became less competitive </a:t>
            </a:r>
          </a:p>
          <a:p>
            <a:pPr eaLnBrk="1" hangingPunct="1">
              <a:lnSpc>
                <a:spcPct val="80000"/>
              </a:lnSpc>
              <a:spcBef>
                <a:spcPts val="300"/>
              </a:spcBef>
            </a:pPr>
            <a:r>
              <a:rPr lang="en-GB" altLang="cs-CZ" sz="2000" dirty="0" smtClean="0"/>
              <a:t>Monetary Compensatory Amounts (MCA)</a:t>
            </a:r>
          </a:p>
          <a:p>
            <a:pPr lvl="1" eaLnBrk="1" hangingPunct="1">
              <a:lnSpc>
                <a:spcPct val="80000"/>
              </a:lnSpc>
              <a:spcBef>
                <a:spcPts val="300"/>
              </a:spcBef>
            </a:pPr>
            <a:r>
              <a:rPr lang="en-GB" altLang="cs-CZ" sz="1800" dirty="0" smtClean="0"/>
              <a:t>Separate exchange rates (green rates) for agricultural products shielding  intervention prices against exchange rate changes (appreciation of green rate in devaluing country and vice versa)</a:t>
            </a:r>
          </a:p>
          <a:p>
            <a:pPr lvl="1" eaLnBrk="1" hangingPunct="1">
              <a:lnSpc>
                <a:spcPct val="80000"/>
              </a:lnSpc>
              <a:spcBef>
                <a:spcPts val="300"/>
              </a:spcBef>
            </a:pPr>
            <a:r>
              <a:rPr lang="en-GB" altLang="cs-CZ" sz="1800" dirty="0" smtClean="0"/>
              <a:t>Exports from devaluing country to the rest of EU were discouraged by export tariff (negative MCA) and exports from revaluing country to the rest of EU were supported by export subsidy (positive MCA)  </a:t>
            </a:r>
          </a:p>
          <a:p>
            <a:pPr lvl="1" eaLnBrk="1" hangingPunct="1">
              <a:lnSpc>
                <a:spcPct val="80000"/>
              </a:lnSpc>
              <a:spcBef>
                <a:spcPts val="300"/>
              </a:spcBef>
            </a:pPr>
            <a:r>
              <a:rPr lang="en-GB" altLang="cs-CZ" sz="1800" dirty="0" smtClean="0"/>
              <a:t>Intervention mechanism managed by national authorities, since 1973 financed by Commission </a:t>
            </a:r>
          </a:p>
          <a:p>
            <a:pPr eaLnBrk="1" hangingPunct="1">
              <a:lnSpc>
                <a:spcPct val="80000"/>
              </a:lnSpc>
              <a:spcBef>
                <a:spcPts val="300"/>
              </a:spcBef>
            </a:pPr>
            <a:r>
              <a:rPr lang="en-GB" altLang="cs-CZ" sz="2000" dirty="0" smtClean="0"/>
              <a:t>Evaluation</a:t>
            </a:r>
          </a:p>
          <a:p>
            <a:pPr lvl="1" eaLnBrk="1" hangingPunct="1">
              <a:lnSpc>
                <a:spcPct val="80000"/>
              </a:lnSpc>
              <a:spcBef>
                <a:spcPts val="300"/>
              </a:spcBef>
            </a:pPr>
            <a:r>
              <a:rPr lang="en-GB" altLang="cs-CZ" sz="1800" dirty="0" smtClean="0"/>
              <a:t>Existence of distortive dual exchange rate regimes</a:t>
            </a:r>
            <a:r>
              <a:rPr lang="cs-CZ" altLang="cs-CZ" sz="1800" dirty="0" smtClean="0"/>
              <a:t> </a:t>
            </a:r>
            <a:r>
              <a:rPr lang="en-GB" altLang="cs-CZ" sz="1800" dirty="0" smtClean="0"/>
              <a:t>  </a:t>
            </a:r>
          </a:p>
          <a:p>
            <a:pPr lvl="1" eaLnBrk="1" hangingPunct="1">
              <a:lnSpc>
                <a:spcPct val="80000"/>
              </a:lnSpc>
              <a:spcBef>
                <a:spcPts val="300"/>
              </a:spcBef>
            </a:pPr>
            <a:r>
              <a:rPr lang="en-GB" altLang="cs-CZ" sz="1800" dirty="0" smtClean="0"/>
              <a:t>Administratively extremely costly and cumbersome scheme</a:t>
            </a:r>
          </a:p>
          <a:p>
            <a:pPr lvl="1" eaLnBrk="1" hangingPunct="1">
              <a:lnSpc>
                <a:spcPct val="80000"/>
              </a:lnSpc>
              <a:spcBef>
                <a:spcPts val="300"/>
              </a:spcBef>
            </a:pPr>
            <a:r>
              <a:rPr lang="en-GB" altLang="cs-CZ" sz="1800" dirty="0" smtClean="0"/>
              <a:t>The scheme was abandoned with the emergence of euro</a:t>
            </a:r>
          </a:p>
        </p:txBody>
      </p:sp>
    </p:spTree>
    <p:extLst>
      <p:ext uri="{BB962C8B-B14F-4D97-AF65-F5344CB8AC3E}">
        <p14:creationId xmlns:p14="http://schemas.microsoft.com/office/powerpoint/2010/main" val="5365491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DBE678F3-B626-454B-91FF-0C31C3C2716D}" type="slidenum">
              <a:rPr lang="en-GB" altLang="en-US"/>
              <a:pPr>
                <a:defRPr/>
              </a:pPr>
              <a:t>11</a:t>
            </a:fld>
            <a:endParaRPr lang="en-GB" altLang="en-US"/>
          </a:p>
        </p:txBody>
      </p:sp>
      <p:sp>
        <p:nvSpPr>
          <p:cNvPr id="15363" name="Rectangle 2"/>
          <p:cNvSpPr>
            <a:spLocks noGrp="1" noChangeArrowheads="1"/>
          </p:cNvSpPr>
          <p:nvPr>
            <p:ph type="title"/>
          </p:nvPr>
        </p:nvSpPr>
        <p:spPr>
          <a:xfrm>
            <a:off x="457200" y="277813"/>
            <a:ext cx="8229600" cy="715962"/>
          </a:xfrm>
        </p:spPr>
        <p:txBody>
          <a:bodyPr/>
          <a:lstStyle/>
          <a:p>
            <a:pPr eaLnBrk="1" hangingPunct="1"/>
            <a:r>
              <a:rPr lang="en-GB" altLang="cs-CZ" dirty="0" smtClean="0"/>
              <a:t>CAP instruments – direct payments </a:t>
            </a:r>
          </a:p>
        </p:txBody>
      </p:sp>
      <p:sp>
        <p:nvSpPr>
          <p:cNvPr id="15364" name="Rectangle 3"/>
          <p:cNvSpPr>
            <a:spLocks noGrp="1" noChangeArrowheads="1"/>
          </p:cNvSpPr>
          <p:nvPr>
            <p:ph type="body" idx="1"/>
          </p:nvPr>
        </p:nvSpPr>
        <p:spPr>
          <a:xfrm>
            <a:off x="457200" y="1014332"/>
            <a:ext cx="8229600" cy="5641975"/>
          </a:xfrm>
        </p:spPr>
        <p:txBody>
          <a:bodyPr/>
          <a:lstStyle/>
          <a:p>
            <a:pPr eaLnBrk="1" hangingPunct="1">
              <a:lnSpc>
                <a:spcPct val="80000"/>
              </a:lnSpc>
              <a:spcBef>
                <a:spcPts val="0"/>
              </a:spcBef>
            </a:pPr>
            <a:r>
              <a:rPr lang="en-GB" altLang="cs-CZ" sz="2000" dirty="0" smtClean="0"/>
              <a:t>Direct payments are payments granted directly to farmers under certain support scheme</a:t>
            </a:r>
          </a:p>
          <a:p>
            <a:pPr eaLnBrk="1" hangingPunct="1">
              <a:lnSpc>
                <a:spcPct val="80000"/>
              </a:lnSpc>
              <a:spcBef>
                <a:spcPts val="0"/>
              </a:spcBef>
            </a:pPr>
            <a:r>
              <a:rPr lang="en-GB" altLang="cs-CZ" sz="2000" dirty="0" smtClean="0"/>
              <a:t>Key CAP support policy introduced in the </a:t>
            </a:r>
            <a:r>
              <a:rPr lang="en-GB" altLang="cs-CZ" sz="2000" dirty="0" err="1" smtClean="0"/>
              <a:t>MacSharry</a:t>
            </a:r>
            <a:r>
              <a:rPr lang="en-GB" altLang="cs-CZ" sz="2000" dirty="0" smtClean="0"/>
              <a:t> reform in 1992</a:t>
            </a:r>
          </a:p>
          <a:p>
            <a:pPr eaLnBrk="1" hangingPunct="1">
              <a:lnSpc>
                <a:spcPct val="80000"/>
              </a:lnSpc>
              <a:spcBef>
                <a:spcPts val="0"/>
              </a:spcBef>
            </a:pPr>
            <a:r>
              <a:rPr lang="en-GB" altLang="cs-CZ" sz="2000" dirty="0" smtClean="0"/>
              <a:t>Construction: usually linked to the acreage of agricultural land, other possible titles are DP per farm, DP per animal head</a:t>
            </a:r>
          </a:p>
          <a:p>
            <a:pPr eaLnBrk="1" hangingPunct="1">
              <a:lnSpc>
                <a:spcPct val="80000"/>
              </a:lnSpc>
              <a:spcBef>
                <a:spcPts val="0"/>
              </a:spcBef>
            </a:pPr>
            <a:r>
              <a:rPr lang="en-GB" altLang="cs-CZ" sz="2000" dirty="0" smtClean="0"/>
              <a:t>Advantages</a:t>
            </a:r>
          </a:p>
          <a:p>
            <a:pPr lvl="1" eaLnBrk="1" hangingPunct="1">
              <a:lnSpc>
                <a:spcPct val="80000"/>
              </a:lnSpc>
              <a:spcBef>
                <a:spcPts val="0"/>
              </a:spcBef>
            </a:pPr>
            <a:r>
              <a:rPr lang="en-GB" altLang="cs-CZ" sz="1800" dirty="0" smtClean="0"/>
              <a:t>Less controversial instrument compared with intervention purchases (no direct interference with the price system) and export subsidies (no direct interference with world trade flows)</a:t>
            </a:r>
          </a:p>
          <a:p>
            <a:pPr lvl="1" eaLnBrk="1" hangingPunct="1">
              <a:lnSpc>
                <a:spcPct val="80000"/>
              </a:lnSpc>
              <a:spcBef>
                <a:spcPts val="0"/>
              </a:spcBef>
            </a:pPr>
            <a:r>
              <a:rPr lang="en-GB" altLang="cs-CZ" sz="1800" dirty="0" smtClean="0"/>
              <a:t>Greater exposure of farmers to market signals </a:t>
            </a:r>
            <a:endParaRPr lang="en-GB" altLang="cs-CZ" sz="2000" dirty="0" smtClean="0"/>
          </a:p>
          <a:p>
            <a:pPr eaLnBrk="1" hangingPunct="1">
              <a:lnSpc>
                <a:spcPct val="80000"/>
              </a:lnSpc>
              <a:spcBef>
                <a:spcPts val="0"/>
              </a:spcBef>
            </a:pPr>
            <a:r>
              <a:rPr lang="en-GB" altLang="cs-CZ" sz="2000" dirty="0" smtClean="0"/>
              <a:t>Disadvantages</a:t>
            </a:r>
          </a:p>
          <a:p>
            <a:pPr lvl="1" eaLnBrk="1" hangingPunct="1">
              <a:lnSpc>
                <a:spcPct val="80000"/>
              </a:lnSpc>
              <a:spcBef>
                <a:spcPts val="0"/>
              </a:spcBef>
            </a:pPr>
            <a:r>
              <a:rPr lang="en-GB" altLang="cs-CZ" sz="1800" dirty="0" smtClean="0"/>
              <a:t>Leakages of the support to landowners through higher land prices and rents (DP per hectare) </a:t>
            </a:r>
            <a:r>
              <a:rPr lang="en-GB" altLang="cs-CZ" sz="1800" dirty="0" smtClean="0">
                <a:sym typeface="Wingdings"/>
              </a:rPr>
              <a:t> barrier to entry for new entrants</a:t>
            </a:r>
          </a:p>
          <a:p>
            <a:pPr lvl="1" eaLnBrk="1" hangingPunct="1">
              <a:lnSpc>
                <a:spcPct val="80000"/>
              </a:lnSpc>
              <a:spcBef>
                <a:spcPts val="0"/>
              </a:spcBef>
            </a:pPr>
            <a:r>
              <a:rPr lang="en-GB" altLang="cs-CZ" sz="1800" dirty="0" smtClean="0"/>
              <a:t>High red tape (reporting duties of farmers, different implementation standards in MS, costly monitoring of compliance with criteria)</a:t>
            </a:r>
          </a:p>
          <a:p>
            <a:pPr lvl="1" eaLnBrk="1" hangingPunct="1">
              <a:lnSpc>
                <a:spcPct val="80000"/>
              </a:lnSpc>
              <a:spcBef>
                <a:spcPts val="0"/>
              </a:spcBef>
            </a:pPr>
            <a:r>
              <a:rPr lang="en-GB" altLang="cs-CZ" sz="1800" dirty="0" smtClean="0"/>
              <a:t>Development of farmers‘ dependency on income from DP</a:t>
            </a:r>
          </a:p>
          <a:p>
            <a:pPr eaLnBrk="1" hangingPunct="1">
              <a:lnSpc>
                <a:spcPct val="80000"/>
              </a:lnSpc>
              <a:spcBef>
                <a:spcPts val="0"/>
              </a:spcBef>
            </a:pPr>
            <a:r>
              <a:rPr lang="en-GB" altLang="cs-CZ" sz="2000" dirty="0" smtClean="0"/>
              <a:t>Cross-compliance</a:t>
            </a:r>
          </a:p>
          <a:p>
            <a:pPr lvl="1" eaLnBrk="1" hangingPunct="1">
              <a:lnSpc>
                <a:spcPct val="80000"/>
              </a:lnSpc>
              <a:spcBef>
                <a:spcPts val="0"/>
              </a:spcBef>
            </a:pPr>
            <a:r>
              <a:rPr lang="en-GB" altLang="cs-CZ" sz="1800" dirty="0" smtClean="0"/>
              <a:t>Farmers have to meet certain requirements to receive direct payments in full</a:t>
            </a:r>
          </a:p>
          <a:p>
            <a:pPr lvl="1" eaLnBrk="1" hangingPunct="1">
              <a:lnSpc>
                <a:spcPct val="80000"/>
              </a:lnSpc>
              <a:spcBef>
                <a:spcPts val="0"/>
              </a:spcBef>
            </a:pPr>
            <a:r>
              <a:rPr lang="en-GB" altLang="cs-CZ" sz="1800" dirty="0" smtClean="0"/>
              <a:t>Greening: reorientation of payments on using practices beneficial for the climate and the environment (permanent grassland, crop diversification, ecological focus)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Zástupný symbol pro číslo snímku 5"/>
          <p:cNvSpPr>
            <a:spLocks noGrp="1"/>
          </p:cNvSpPr>
          <p:nvPr>
            <p:ph type="sldNum" sz="quarter" idx="12"/>
          </p:nvPr>
        </p:nvSpPr>
        <p:spPr/>
        <p:txBody>
          <a:bodyPr/>
          <a:lstStyle/>
          <a:p>
            <a:pPr>
              <a:defRPr/>
            </a:pPr>
            <a:fld id="{A6344536-187B-46EF-BF90-5FE2A1F38616}" type="slidenum">
              <a:rPr lang="cs-CZ" altLang="en-US"/>
              <a:pPr>
                <a:defRPr/>
              </a:pPr>
              <a:t>12</a:t>
            </a:fld>
            <a:endParaRPr lang="cs-CZ" altLang="en-US"/>
          </a:p>
        </p:txBody>
      </p:sp>
      <p:sp>
        <p:nvSpPr>
          <p:cNvPr id="128080" name="Rectangle 80"/>
          <p:cNvSpPr>
            <a:spLocks noChangeArrowheads="1"/>
          </p:cNvSpPr>
          <p:nvPr/>
        </p:nvSpPr>
        <p:spPr bwMode="auto">
          <a:xfrm>
            <a:off x="1887538" y="3125788"/>
            <a:ext cx="1039812" cy="309562"/>
          </a:xfrm>
          <a:prstGeom prst="rect">
            <a:avLst/>
          </a:prstGeom>
          <a:solidFill>
            <a:srgbClr val="C0C0C0"/>
          </a:solidFill>
          <a:ln w="25400" algn="ctr">
            <a:noFill/>
            <a:miter lim="800000"/>
            <a:headEnd/>
            <a:tailEnd/>
          </a:ln>
          <a:effectLst/>
        </p:spPr>
        <p:txBody>
          <a:bodyPr wrap="none" anchor="ctr"/>
          <a:lstStyle/>
          <a:p>
            <a:pPr>
              <a:defRPr/>
            </a:pPr>
            <a:endParaRPr lang="cs-CZ"/>
          </a:p>
        </p:txBody>
      </p:sp>
      <p:sp>
        <p:nvSpPr>
          <p:cNvPr id="128078" name="Rectangle 78"/>
          <p:cNvSpPr>
            <a:spLocks noChangeArrowheads="1"/>
          </p:cNvSpPr>
          <p:nvPr/>
        </p:nvSpPr>
        <p:spPr bwMode="auto">
          <a:xfrm>
            <a:off x="1885950" y="2095500"/>
            <a:ext cx="1039813" cy="998538"/>
          </a:xfrm>
          <a:prstGeom prst="rect">
            <a:avLst/>
          </a:prstGeom>
          <a:solidFill>
            <a:srgbClr val="C0C0C0"/>
          </a:solidFill>
          <a:ln w="25400" algn="ctr">
            <a:noFill/>
            <a:miter lim="800000"/>
            <a:headEnd/>
            <a:tailEnd/>
          </a:ln>
          <a:effectLst/>
        </p:spPr>
        <p:txBody>
          <a:bodyPr wrap="none" anchor="ctr"/>
          <a:lstStyle/>
          <a:p>
            <a:pPr>
              <a:defRPr/>
            </a:pPr>
            <a:endParaRPr lang="cs-CZ"/>
          </a:p>
        </p:txBody>
      </p:sp>
      <p:sp>
        <p:nvSpPr>
          <p:cNvPr id="16389" name="Rectangle 2"/>
          <p:cNvSpPr>
            <a:spLocks noGrp="1" noChangeArrowheads="1"/>
          </p:cNvSpPr>
          <p:nvPr>
            <p:ph type="title"/>
          </p:nvPr>
        </p:nvSpPr>
        <p:spPr>
          <a:xfrm>
            <a:off x="457200" y="277813"/>
            <a:ext cx="8431213" cy="668337"/>
          </a:xfrm>
        </p:spPr>
        <p:txBody>
          <a:bodyPr/>
          <a:lstStyle/>
          <a:p>
            <a:pPr eaLnBrk="1" hangingPunct="1"/>
            <a:r>
              <a:rPr lang="en-GB" altLang="cs-CZ" smtClean="0"/>
              <a:t>Problems of CAP – production surpluses </a:t>
            </a:r>
          </a:p>
        </p:txBody>
      </p:sp>
      <p:sp>
        <p:nvSpPr>
          <p:cNvPr id="16390" name="Text Box 44"/>
          <p:cNvSpPr txBox="1">
            <a:spLocks noChangeArrowheads="1"/>
          </p:cNvSpPr>
          <p:nvPr/>
        </p:nvSpPr>
        <p:spPr bwMode="auto">
          <a:xfrm>
            <a:off x="5427663" y="1436688"/>
            <a:ext cx="3146425" cy="1554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spcBef>
                <a:spcPts val="600"/>
              </a:spcBef>
            </a:pPr>
            <a:r>
              <a:rPr lang="en-GB" altLang="cs-CZ" dirty="0">
                <a:effectLst/>
              </a:rPr>
              <a:t>P</a:t>
            </a:r>
            <a:r>
              <a:rPr lang="en-GB" altLang="cs-CZ" baseline="-25000" dirty="0">
                <a:effectLst/>
              </a:rPr>
              <a:t>X</a:t>
            </a:r>
            <a:r>
              <a:rPr lang="en-GB" altLang="cs-CZ" dirty="0">
                <a:effectLst/>
              </a:rPr>
              <a:t>  …  target price</a:t>
            </a:r>
          </a:p>
          <a:p>
            <a:pPr eaLnBrk="1" hangingPunct="1">
              <a:spcBef>
                <a:spcPts val="600"/>
              </a:spcBef>
            </a:pPr>
            <a:r>
              <a:rPr lang="en-GB" altLang="cs-CZ" dirty="0">
                <a:effectLst/>
              </a:rPr>
              <a:t>P</a:t>
            </a:r>
            <a:r>
              <a:rPr lang="en-GB" altLang="cs-CZ" baseline="-25000" dirty="0">
                <a:effectLst/>
              </a:rPr>
              <a:t>T</a:t>
            </a:r>
            <a:r>
              <a:rPr lang="en-GB" altLang="cs-CZ" dirty="0">
                <a:effectLst/>
              </a:rPr>
              <a:t>  …  threshold price</a:t>
            </a:r>
          </a:p>
          <a:p>
            <a:pPr eaLnBrk="1" hangingPunct="1">
              <a:spcBef>
                <a:spcPts val="600"/>
              </a:spcBef>
            </a:pPr>
            <a:r>
              <a:rPr lang="en-GB" altLang="cs-CZ" dirty="0">
                <a:effectLst/>
              </a:rPr>
              <a:t>P</a:t>
            </a:r>
            <a:r>
              <a:rPr lang="en-GB" altLang="cs-CZ" baseline="-25000" dirty="0">
                <a:effectLst/>
              </a:rPr>
              <a:t>I     </a:t>
            </a:r>
            <a:r>
              <a:rPr lang="en-GB" altLang="cs-CZ" dirty="0">
                <a:effectLst/>
              </a:rPr>
              <a:t>… intervention price</a:t>
            </a:r>
          </a:p>
          <a:p>
            <a:pPr eaLnBrk="1" hangingPunct="1">
              <a:spcBef>
                <a:spcPts val="600"/>
              </a:spcBef>
            </a:pPr>
            <a:r>
              <a:rPr lang="en-GB" altLang="cs-CZ" dirty="0">
                <a:effectLst/>
              </a:rPr>
              <a:t>P</a:t>
            </a:r>
            <a:r>
              <a:rPr lang="en-GB" altLang="cs-CZ" baseline="-25000" dirty="0">
                <a:effectLst/>
              </a:rPr>
              <a:t>W</a:t>
            </a:r>
            <a:r>
              <a:rPr lang="en-GB" altLang="cs-CZ" dirty="0">
                <a:effectLst/>
              </a:rPr>
              <a:t>  … world price</a:t>
            </a:r>
          </a:p>
        </p:txBody>
      </p:sp>
      <p:sp>
        <p:nvSpPr>
          <p:cNvPr id="16391" name="Rectangle 45"/>
          <p:cNvSpPr>
            <a:spLocks noGrp="1" noChangeArrowheads="1"/>
          </p:cNvSpPr>
          <p:nvPr>
            <p:ph type="body" idx="1"/>
          </p:nvPr>
        </p:nvSpPr>
        <p:spPr>
          <a:xfrm>
            <a:off x="457200" y="3873363"/>
            <a:ext cx="8229600" cy="2408167"/>
          </a:xfrm>
          <a:noFill/>
        </p:spPr>
        <p:txBody>
          <a:bodyPr/>
          <a:lstStyle/>
          <a:p>
            <a:pPr eaLnBrk="1" hangingPunct="1">
              <a:lnSpc>
                <a:spcPct val="80000"/>
              </a:lnSpc>
              <a:spcBef>
                <a:spcPts val="200"/>
              </a:spcBef>
            </a:pPr>
            <a:r>
              <a:rPr lang="en-GB" altLang="cs-CZ" sz="2000" dirty="0" smtClean="0"/>
              <a:t>Rising productivity of agricultural production shifted supply curve to the right (development of chemical and machine intensive technologies called green revolution)</a:t>
            </a:r>
          </a:p>
          <a:p>
            <a:pPr eaLnBrk="1" hangingPunct="1">
              <a:lnSpc>
                <a:spcPct val="80000"/>
              </a:lnSpc>
              <a:spcBef>
                <a:spcPts val="200"/>
              </a:spcBef>
            </a:pPr>
            <a:r>
              <a:rPr lang="en-GB" altLang="cs-CZ" sz="2000" dirty="0" smtClean="0"/>
              <a:t>Political commitment to preserve farmers incomes shifted intervention price up</a:t>
            </a:r>
          </a:p>
          <a:p>
            <a:pPr eaLnBrk="1" hangingPunct="1">
              <a:lnSpc>
                <a:spcPct val="80000"/>
              </a:lnSpc>
              <a:spcBef>
                <a:spcPts val="200"/>
              </a:spcBef>
            </a:pPr>
            <a:r>
              <a:rPr lang="en-GB" altLang="cs-CZ" sz="2000" dirty="0" smtClean="0"/>
              <a:t>Permanent accumulation of agricultural surpluses, which can be disposed of by </a:t>
            </a:r>
          </a:p>
          <a:p>
            <a:pPr lvl="1" eaLnBrk="1" hangingPunct="1">
              <a:lnSpc>
                <a:spcPct val="80000"/>
              </a:lnSpc>
              <a:spcBef>
                <a:spcPts val="200"/>
              </a:spcBef>
            </a:pPr>
            <a:r>
              <a:rPr lang="en-GB" altLang="cs-CZ" sz="1800" dirty="0" smtClean="0"/>
              <a:t>deterioration and liquidation of stored products (loss </a:t>
            </a:r>
            <a:r>
              <a:rPr lang="en-GB" altLang="cs-CZ" sz="1800" i="1" dirty="0" smtClean="0"/>
              <a:t>a</a:t>
            </a:r>
            <a:r>
              <a:rPr lang="en-GB" altLang="cs-CZ" sz="1800" dirty="0" smtClean="0"/>
              <a:t> +</a:t>
            </a:r>
            <a:r>
              <a:rPr lang="en-GB" altLang="cs-CZ" sz="1800" i="1" dirty="0" smtClean="0"/>
              <a:t>b</a:t>
            </a:r>
            <a:r>
              <a:rPr lang="en-GB" altLang="cs-CZ" sz="1800" dirty="0" smtClean="0"/>
              <a:t>)</a:t>
            </a:r>
          </a:p>
          <a:p>
            <a:pPr lvl="1" eaLnBrk="1" hangingPunct="1">
              <a:lnSpc>
                <a:spcPct val="80000"/>
              </a:lnSpc>
              <a:spcBef>
                <a:spcPts val="200"/>
              </a:spcBef>
            </a:pPr>
            <a:r>
              <a:rPr lang="en-GB" altLang="cs-CZ" sz="1800" dirty="0" smtClean="0"/>
              <a:t>subsidised exports or dumping (loss </a:t>
            </a:r>
            <a:r>
              <a:rPr lang="en-GB" altLang="cs-CZ" sz="1800" i="1" dirty="0" smtClean="0"/>
              <a:t>a</a:t>
            </a:r>
            <a:r>
              <a:rPr lang="en-GB" altLang="cs-CZ" sz="1800" dirty="0" smtClean="0"/>
              <a:t>)</a:t>
            </a:r>
          </a:p>
        </p:txBody>
      </p:sp>
      <p:sp>
        <p:nvSpPr>
          <p:cNvPr id="128048" name="Line 48"/>
          <p:cNvSpPr>
            <a:spLocks noChangeShapeType="1"/>
          </p:cNvSpPr>
          <p:nvPr/>
        </p:nvSpPr>
        <p:spPr bwMode="auto">
          <a:xfrm>
            <a:off x="690563" y="768350"/>
            <a:ext cx="41275" cy="2689225"/>
          </a:xfrm>
          <a:prstGeom prst="line">
            <a:avLst/>
          </a:prstGeom>
          <a:noFill/>
          <a:ln w="9525">
            <a:solidFill>
              <a:schemeClr val="tx1"/>
            </a:solidFill>
            <a:round/>
            <a:headEnd/>
            <a:tailEnd/>
          </a:ln>
          <a:effectLst/>
        </p:spPr>
        <p:txBody>
          <a:bodyPr/>
          <a:lstStyle/>
          <a:p>
            <a:pPr>
              <a:defRPr/>
            </a:pPr>
            <a:endParaRPr lang="cs-CZ"/>
          </a:p>
        </p:txBody>
      </p:sp>
      <p:sp>
        <p:nvSpPr>
          <p:cNvPr id="128049" name="Line 49"/>
          <p:cNvSpPr>
            <a:spLocks noChangeShapeType="1"/>
          </p:cNvSpPr>
          <p:nvPr/>
        </p:nvSpPr>
        <p:spPr bwMode="auto">
          <a:xfrm>
            <a:off x="731838" y="3457575"/>
            <a:ext cx="3454400" cy="0"/>
          </a:xfrm>
          <a:prstGeom prst="line">
            <a:avLst/>
          </a:prstGeom>
          <a:noFill/>
          <a:ln w="9525">
            <a:solidFill>
              <a:schemeClr val="tx1"/>
            </a:solidFill>
            <a:round/>
            <a:headEnd/>
            <a:tailEnd/>
          </a:ln>
          <a:effectLst/>
        </p:spPr>
        <p:txBody>
          <a:bodyPr/>
          <a:lstStyle/>
          <a:p>
            <a:pPr>
              <a:defRPr/>
            </a:pPr>
            <a:endParaRPr lang="cs-CZ"/>
          </a:p>
        </p:txBody>
      </p:sp>
      <p:sp>
        <p:nvSpPr>
          <p:cNvPr id="128050" name="Text Box 50"/>
          <p:cNvSpPr txBox="1">
            <a:spLocks noChangeArrowheads="1"/>
          </p:cNvSpPr>
          <p:nvPr/>
        </p:nvSpPr>
        <p:spPr bwMode="auto">
          <a:xfrm>
            <a:off x="252413" y="1587500"/>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P</a:t>
            </a:r>
            <a:r>
              <a:rPr lang="cs-CZ" sz="1800" baseline="-25000">
                <a:effectLst/>
              </a:rPr>
              <a:t>T</a:t>
            </a:r>
            <a:endParaRPr lang="cs-CZ" sz="1800">
              <a:effectLst/>
            </a:endParaRPr>
          </a:p>
        </p:txBody>
      </p:sp>
      <p:sp>
        <p:nvSpPr>
          <p:cNvPr id="128051" name="Line 51"/>
          <p:cNvSpPr>
            <a:spLocks noChangeShapeType="1"/>
          </p:cNvSpPr>
          <p:nvPr/>
        </p:nvSpPr>
        <p:spPr bwMode="auto">
          <a:xfrm flipV="1">
            <a:off x="736600" y="2081213"/>
            <a:ext cx="2246313" cy="1587"/>
          </a:xfrm>
          <a:prstGeom prst="line">
            <a:avLst/>
          </a:prstGeom>
          <a:noFill/>
          <a:ln w="3175">
            <a:solidFill>
              <a:schemeClr val="tx1"/>
            </a:solidFill>
            <a:prstDash val="dash"/>
            <a:round/>
            <a:headEnd/>
            <a:tailEnd/>
          </a:ln>
          <a:effectLst/>
        </p:spPr>
        <p:txBody>
          <a:bodyPr/>
          <a:lstStyle/>
          <a:p>
            <a:pPr>
              <a:defRPr/>
            </a:pPr>
            <a:endParaRPr lang="cs-CZ"/>
          </a:p>
        </p:txBody>
      </p:sp>
      <p:sp>
        <p:nvSpPr>
          <p:cNvPr id="128052" name="Text Box 52"/>
          <p:cNvSpPr txBox="1">
            <a:spLocks noChangeArrowheads="1"/>
          </p:cNvSpPr>
          <p:nvPr/>
        </p:nvSpPr>
        <p:spPr bwMode="auto">
          <a:xfrm>
            <a:off x="3884613" y="3403600"/>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Q</a:t>
            </a:r>
          </a:p>
        </p:txBody>
      </p:sp>
      <p:sp>
        <p:nvSpPr>
          <p:cNvPr id="128053" name="Text Box 53"/>
          <p:cNvSpPr txBox="1">
            <a:spLocks noChangeArrowheads="1"/>
          </p:cNvSpPr>
          <p:nvPr/>
        </p:nvSpPr>
        <p:spPr bwMode="auto">
          <a:xfrm>
            <a:off x="927100" y="82391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D</a:t>
            </a:r>
          </a:p>
        </p:txBody>
      </p:sp>
      <p:sp>
        <p:nvSpPr>
          <p:cNvPr id="128054" name="Line 54"/>
          <p:cNvSpPr>
            <a:spLocks noChangeShapeType="1"/>
          </p:cNvSpPr>
          <p:nvPr/>
        </p:nvSpPr>
        <p:spPr bwMode="auto">
          <a:xfrm rot="-5400000" flipH="1" flipV="1">
            <a:off x="815181" y="912020"/>
            <a:ext cx="1463675" cy="1465262"/>
          </a:xfrm>
          <a:prstGeom prst="line">
            <a:avLst/>
          </a:prstGeom>
          <a:noFill/>
          <a:ln w="19050">
            <a:solidFill>
              <a:schemeClr val="tx1"/>
            </a:solidFill>
            <a:prstDash val="lgDash"/>
            <a:round/>
            <a:headEnd/>
            <a:tailEnd/>
          </a:ln>
          <a:effectLst/>
        </p:spPr>
        <p:txBody>
          <a:bodyPr/>
          <a:lstStyle/>
          <a:p>
            <a:pPr>
              <a:defRPr/>
            </a:pPr>
            <a:endParaRPr lang="cs-CZ"/>
          </a:p>
        </p:txBody>
      </p:sp>
      <p:sp>
        <p:nvSpPr>
          <p:cNvPr id="128055" name="Text Box 55"/>
          <p:cNvSpPr txBox="1">
            <a:spLocks noChangeArrowheads="1"/>
          </p:cNvSpPr>
          <p:nvPr/>
        </p:nvSpPr>
        <p:spPr bwMode="auto">
          <a:xfrm>
            <a:off x="3722688" y="1103313"/>
            <a:ext cx="503237" cy="366712"/>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S</a:t>
            </a:r>
          </a:p>
        </p:txBody>
      </p:sp>
      <p:sp>
        <p:nvSpPr>
          <p:cNvPr id="128056" name="Text Box 56"/>
          <p:cNvSpPr txBox="1">
            <a:spLocks noChangeArrowheads="1"/>
          </p:cNvSpPr>
          <p:nvPr/>
        </p:nvSpPr>
        <p:spPr bwMode="auto">
          <a:xfrm>
            <a:off x="222250" y="197961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P</a:t>
            </a:r>
            <a:r>
              <a:rPr lang="cs-CZ" sz="1800" baseline="-25000">
                <a:effectLst/>
              </a:rPr>
              <a:t>I</a:t>
            </a:r>
            <a:endParaRPr lang="cs-CZ" sz="1800">
              <a:effectLst/>
            </a:endParaRPr>
          </a:p>
        </p:txBody>
      </p:sp>
      <p:sp>
        <p:nvSpPr>
          <p:cNvPr id="128058" name="Text Box 58"/>
          <p:cNvSpPr txBox="1">
            <a:spLocks noChangeArrowheads="1"/>
          </p:cNvSpPr>
          <p:nvPr/>
        </p:nvSpPr>
        <p:spPr bwMode="auto">
          <a:xfrm>
            <a:off x="2809875" y="3406775"/>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S</a:t>
            </a:r>
            <a:r>
              <a:rPr lang="cs-CZ" sz="1800" baseline="-25000">
                <a:effectLst/>
              </a:rPr>
              <a:t>H</a:t>
            </a:r>
            <a:endParaRPr lang="cs-CZ" sz="1800">
              <a:effectLst/>
            </a:endParaRPr>
          </a:p>
        </p:txBody>
      </p:sp>
      <p:sp>
        <p:nvSpPr>
          <p:cNvPr id="128059" name="Line 59"/>
          <p:cNvSpPr>
            <a:spLocks noChangeShapeType="1"/>
          </p:cNvSpPr>
          <p:nvPr/>
        </p:nvSpPr>
        <p:spPr bwMode="auto">
          <a:xfrm>
            <a:off x="749300" y="3089275"/>
            <a:ext cx="2225675" cy="25400"/>
          </a:xfrm>
          <a:prstGeom prst="line">
            <a:avLst/>
          </a:prstGeom>
          <a:noFill/>
          <a:ln w="3175">
            <a:solidFill>
              <a:schemeClr val="tx1"/>
            </a:solidFill>
            <a:prstDash val="dash"/>
            <a:round/>
            <a:headEnd/>
            <a:tailEnd/>
          </a:ln>
          <a:effectLst/>
        </p:spPr>
        <p:txBody>
          <a:bodyPr/>
          <a:lstStyle/>
          <a:p>
            <a:pPr>
              <a:defRPr/>
            </a:pPr>
            <a:endParaRPr lang="cs-CZ"/>
          </a:p>
        </p:txBody>
      </p:sp>
      <p:sp>
        <p:nvSpPr>
          <p:cNvPr id="128060" name="Text Box 60"/>
          <p:cNvSpPr txBox="1">
            <a:spLocks noChangeArrowheads="1"/>
          </p:cNvSpPr>
          <p:nvPr/>
        </p:nvSpPr>
        <p:spPr bwMode="auto">
          <a:xfrm>
            <a:off x="277813" y="2881313"/>
            <a:ext cx="503237" cy="366712"/>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P</a:t>
            </a:r>
            <a:r>
              <a:rPr lang="cs-CZ" sz="1800" baseline="-25000">
                <a:effectLst/>
              </a:rPr>
              <a:t>W</a:t>
            </a:r>
            <a:endParaRPr lang="cs-CZ" sz="1800">
              <a:effectLst/>
            </a:endParaRPr>
          </a:p>
        </p:txBody>
      </p:sp>
      <p:sp>
        <p:nvSpPr>
          <p:cNvPr id="128061" name="Line 61"/>
          <p:cNvSpPr>
            <a:spLocks noChangeShapeType="1"/>
          </p:cNvSpPr>
          <p:nvPr/>
        </p:nvSpPr>
        <p:spPr bwMode="auto">
          <a:xfrm rot="5400000" flipV="1">
            <a:off x="764381" y="1164432"/>
            <a:ext cx="2424113" cy="2076450"/>
          </a:xfrm>
          <a:prstGeom prst="line">
            <a:avLst/>
          </a:prstGeom>
          <a:noFill/>
          <a:ln w="19050">
            <a:solidFill>
              <a:schemeClr val="tx1"/>
            </a:solidFill>
            <a:round/>
            <a:headEnd/>
            <a:tailEnd/>
          </a:ln>
          <a:effectLst/>
        </p:spPr>
        <p:txBody>
          <a:bodyPr/>
          <a:lstStyle/>
          <a:p>
            <a:pPr>
              <a:defRPr/>
            </a:pPr>
            <a:endParaRPr lang="cs-CZ"/>
          </a:p>
        </p:txBody>
      </p:sp>
      <p:sp>
        <p:nvSpPr>
          <p:cNvPr id="128063" name="Text Box 63"/>
          <p:cNvSpPr txBox="1">
            <a:spLocks noChangeArrowheads="1"/>
          </p:cNvSpPr>
          <p:nvPr/>
        </p:nvSpPr>
        <p:spPr bwMode="auto">
          <a:xfrm>
            <a:off x="1685925" y="3411538"/>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a:effectLst/>
              </a:rPr>
              <a:t>D</a:t>
            </a:r>
            <a:r>
              <a:rPr lang="cs-CZ" sz="1800" baseline="-25000">
                <a:effectLst/>
              </a:rPr>
              <a:t>H</a:t>
            </a:r>
            <a:endParaRPr lang="cs-CZ" sz="1800">
              <a:effectLst/>
            </a:endParaRPr>
          </a:p>
        </p:txBody>
      </p:sp>
      <p:sp>
        <p:nvSpPr>
          <p:cNvPr id="128064" name="Text Box 64"/>
          <p:cNvSpPr txBox="1">
            <a:spLocks noChangeArrowheads="1"/>
          </p:cNvSpPr>
          <p:nvPr/>
        </p:nvSpPr>
        <p:spPr bwMode="auto">
          <a:xfrm>
            <a:off x="254000" y="1260475"/>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X</a:t>
            </a:r>
            <a:endParaRPr lang="cs-CZ" sz="1800" dirty="0">
              <a:effectLst/>
            </a:endParaRPr>
          </a:p>
        </p:txBody>
      </p:sp>
      <p:sp>
        <p:nvSpPr>
          <p:cNvPr id="128066" name="Line 66"/>
          <p:cNvSpPr>
            <a:spLocks noChangeShapeType="1"/>
          </p:cNvSpPr>
          <p:nvPr/>
        </p:nvSpPr>
        <p:spPr bwMode="auto">
          <a:xfrm>
            <a:off x="722313" y="1847850"/>
            <a:ext cx="2478087" cy="11113"/>
          </a:xfrm>
          <a:prstGeom prst="line">
            <a:avLst/>
          </a:prstGeom>
          <a:noFill/>
          <a:ln w="3175">
            <a:solidFill>
              <a:schemeClr val="tx1"/>
            </a:solidFill>
            <a:prstDash val="dash"/>
            <a:round/>
            <a:headEnd/>
            <a:tailEnd/>
          </a:ln>
          <a:effectLst/>
        </p:spPr>
        <p:txBody>
          <a:bodyPr/>
          <a:lstStyle/>
          <a:p>
            <a:pPr>
              <a:defRPr/>
            </a:pPr>
            <a:endParaRPr lang="cs-CZ"/>
          </a:p>
        </p:txBody>
      </p:sp>
      <p:sp>
        <p:nvSpPr>
          <p:cNvPr id="128070" name="Line 70"/>
          <p:cNvSpPr>
            <a:spLocks noChangeShapeType="1"/>
          </p:cNvSpPr>
          <p:nvPr/>
        </p:nvSpPr>
        <p:spPr bwMode="auto">
          <a:xfrm>
            <a:off x="695325" y="1549400"/>
            <a:ext cx="2746375" cy="11113"/>
          </a:xfrm>
          <a:prstGeom prst="line">
            <a:avLst/>
          </a:prstGeom>
          <a:noFill/>
          <a:ln w="3175">
            <a:solidFill>
              <a:schemeClr val="tx1"/>
            </a:solidFill>
            <a:prstDash val="dash"/>
            <a:round/>
            <a:headEnd/>
            <a:tailEnd/>
          </a:ln>
          <a:effectLst/>
        </p:spPr>
        <p:txBody>
          <a:bodyPr/>
          <a:lstStyle/>
          <a:p>
            <a:pPr>
              <a:defRPr/>
            </a:pPr>
            <a:endParaRPr lang="cs-CZ"/>
          </a:p>
        </p:txBody>
      </p:sp>
      <p:sp>
        <p:nvSpPr>
          <p:cNvPr id="128074" name="Line 74"/>
          <p:cNvSpPr>
            <a:spLocks noChangeShapeType="1"/>
          </p:cNvSpPr>
          <p:nvPr/>
        </p:nvSpPr>
        <p:spPr bwMode="auto">
          <a:xfrm rot="-5400000" flipH="1" flipV="1">
            <a:off x="1760538" y="1195388"/>
            <a:ext cx="2109787" cy="2084387"/>
          </a:xfrm>
          <a:prstGeom prst="line">
            <a:avLst/>
          </a:prstGeom>
          <a:noFill/>
          <a:ln w="19050">
            <a:solidFill>
              <a:schemeClr val="tx1"/>
            </a:solidFill>
            <a:round/>
            <a:headEnd/>
            <a:tailEnd/>
          </a:ln>
          <a:effectLst/>
        </p:spPr>
        <p:txBody>
          <a:bodyPr/>
          <a:lstStyle/>
          <a:p>
            <a:pPr>
              <a:defRPr/>
            </a:pPr>
            <a:endParaRPr lang="cs-CZ"/>
          </a:p>
        </p:txBody>
      </p:sp>
      <p:sp>
        <p:nvSpPr>
          <p:cNvPr id="128075" name="Line 75"/>
          <p:cNvSpPr>
            <a:spLocks noChangeShapeType="1"/>
          </p:cNvSpPr>
          <p:nvPr/>
        </p:nvSpPr>
        <p:spPr bwMode="auto">
          <a:xfrm>
            <a:off x="1858963" y="2103438"/>
            <a:ext cx="12700" cy="1314450"/>
          </a:xfrm>
          <a:prstGeom prst="line">
            <a:avLst/>
          </a:prstGeom>
          <a:noFill/>
          <a:ln w="3175">
            <a:solidFill>
              <a:schemeClr val="tx1"/>
            </a:solidFill>
            <a:prstDash val="dash"/>
            <a:round/>
            <a:headEnd/>
            <a:tailEnd/>
          </a:ln>
          <a:effectLst/>
        </p:spPr>
        <p:txBody>
          <a:bodyPr/>
          <a:lstStyle/>
          <a:p>
            <a:pPr>
              <a:defRPr/>
            </a:pPr>
            <a:endParaRPr lang="cs-CZ"/>
          </a:p>
        </p:txBody>
      </p:sp>
      <p:sp>
        <p:nvSpPr>
          <p:cNvPr id="128077" name="Line 77"/>
          <p:cNvSpPr>
            <a:spLocks noChangeShapeType="1"/>
          </p:cNvSpPr>
          <p:nvPr/>
        </p:nvSpPr>
        <p:spPr bwMode="auto">
          <a:xfrm>
            <a:off x="2946400" y="2105025"/>
            <a:ext cx="12700" cy="1314450"/>
          </a:xfrm>
          <a:prstGeom prst="line">
            <a:avLst/>
          </a:prstGeom>
          <a:noFill/>
          <a:ln w="3175">
            <a:solidFill>
              <a:schemeClr val="tx1"/>
            </a:solidFill>
            <a:prstDash val="dash"/>
            <a:round/>
            <a:headEnd/>
            <a:tailEnd/>
          </a:ln>
          <a:effectLst/>
        </p:spPr>
        <p:txBody>
          <a:bodyPr/>
          <a:lstStyle/>
          <a:p>
            <a:pPr>
              <a:defRPr/>
            </a:pPr>
            <a:endParaRPr lang="cs-CZ"/>
          </a:p>
        </p:txBody>
      </p:sp>
      <p:sp>
        <p:nvSpPr>
          <p:cNvPr id="16412" name="Text Box 79"/>
          <p:cNvSpPr txBox="1">
            <a:spLocks noChangeArrowheads="1"/>
          </p:cNvSpPr>
          <p:nvPr/>
        </p:nvSpPr>
        <p:spPr bwMode="auto">
          <a:xfrm>
            <a:off x="2143125" y="2176463"/>
            <a:ext cx="5032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cs-CZ" altLang="cs-CZ" sz="1800" i="1">
                <a:effectLst/>
              </a:rPr>
              <a:t>a</a:t>
            </a:r>
          </a:p>
        </p:txBody>
      </p:sp>
      <p:sp>
        <p:nvSpPr>
          <p:cNvPr id="16413" name="Text Box 81"/>
          <p:cNvSpPr txBox="1">
            <a:spLocks noChangeArrowheads="1"/>
          </p:cNvSpPr>
          <p:nvPr/>
        </p:nvSpPr>
        <p:spPr bwMode="auto">
          <a:xfrm>
            <a:off x="2159000" y="3092450"/>
            <a:ext cx="503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cs-CZ" altLang="cs-CZ" sz="1800" i="1">
                <a:effectLst/>
              </a:rPr>
              <a:t>b</a:t>
            </a:r>
          </a:p>
        </p:txBody>
      </p:sp>
      <p:sp>
        <p:nvSpPr>
          <p:cNvPr id="128082" name="AutoShape 82"/>
          <p:cNvSpPr>
            <a:spLocks/>
          </p:cNvSpPr>
          <p:nvPr/>
        </p:nvSpPr>
        <p:spPr bwMode="auto">
          <a:xfrm>
            <a:off x="3057525" y="2114550"/>
            <a:ext cx="88900" cy="998538"/>
          </a:xfrm>
          <a:prstGeom prst="rightBrace">
            <a:avLst>
              <a:gd name="adj1" fmla="val 93601"/>
              <a:gd name="adj2" fmla="val 50000"/>
            </a:avLst>
          </a:prstGeom>
          <a:noFill/>
          <a:ln w="25400">
            <a:solidFill>
              <a:schemeClr val="folHlink"/>
            </a:solidFill>
            <a:round/>
            <a:headEnd/>
            <a:tailEnd/>
          </a:ln>
          <a:effectLst/>
        </p:spPr>
        <p:txBody>
          <a:bodyPr wrap="none" anchor="ctr"/>
          <a:lstStyle/>
          <a:p>
            <a:pPr>
              <a:defRPr/>
            </a:pPr>
            <a:endParaRPr lang="cs-CZ"/>
          </a:p>
        </p:txBody>
      </p:sp>
      <p:sp>
        <p:nvSpPr>
          <p:cNvPr id="16415" name="Text Box 83"/>
          <p:cNvSpPr txBox="1">
            <a:spLocks noChangeArrowheads="1"/>
          </p:cNvSpPr>
          <p:nvPr/>
        </p:nvSpPr>
        <p:spPr bwMode="auto">
          <a:xfrm>
            <a:off x="3101975" y="2370138"/>
            <a:ext cx="20748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en-GB" altLang="cs-CZ" sz="1600">
                <a:effectLst/>
              </a:rPr>
              <a:t>Export subsidy</a:t>
            </a:r>
          </a:p>
        </p:txBody>
      </p:sp>
      <p:sp>
        <p:nvSpPr>
          <p:cNvPr id="128086" name="Line 86"/>
          <p:cNvSpPr>
            <a:spLocks noChangeShapeType="1"/>
          </p:cNvSpPr>
          <p:nvPr/>
        </p:nvSpPr>
        <p:spPr bwMode="auto">
          <a:xfrm>
            <a:off x="2255838" y="1030288"/>
            <a:ext cx="398462" cy="0"/>
          </a:xfrm>
          <a:prstGeom prst="line">
            <a:avLst/>
          </a:prstGeom>
          <a:noFill/>
          <a:ln w="25400">
            <a:solidFill>
              <a:schemeClr val="folHlink"/>
            </a:solidFill>
            <a:round/>
            <a:headEnd/>
            <a:tailEnd type="triangle" w="med" len="med"/>
          </a:ln>
          <a:effectLst/>
        </p:spPr>
        <p:txBody>
          <a:bodyPr/>
          <a:lstStyle/>
          <a:p>
            <a:pPr>
              <a:defRPr/>
            </a:pPr>
            <a:endParaRPr lang="cs-CZ"/>
          </a:p>
        </p:txBody>
      </p:sp>
      <p:sp>
        <p:nvSpPr>
          <p:cNvPr id="128087" name="Line 87"/>
          <p:cNvSpPr>
            <a:spLocks noChangeShapeType="1"/>
          </p:cNvSpPr>
          <p:nvPr/>
        </p:nvSpPr>
        <p:spPr bwMode="auto">
          <a:xfrm>
            <a:off x="995363" y="2293938"/>
            <a:ext cx="398462" cy="0"/>
          </a:xfrm>
          <a:prstGeom prst="line">
            <a:avLst/>
          </a:prstGeom>
          <a:noFill/>
          <a:ln w="25400">
            <a:solidFill>
              <a:schemeClr val="folHlink"/>
            </a:solidFill>
            <a:round/>
            <a:headEnd/>
            <a:tailEnd type="triangle" w="med" len="med"/>
          </a:ln>
          <a:effectLst/>
        </p:spPr>
        <p:txBody>
          <a:bodyPr/>
          <a:lstStyle/>
          <a:p>
            <a:pPr>
              <a:defRPr/>
            </a:pPr>
            <a:endParaRPr lang="cs-CZ"/>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pPr>
              <a:defRPr/>
            </a:pPr>
            <a:fld id="{EB650D42-5836-4E3A-9509-F4D48BFCDAB2}" type="slidenum">
              <a:rPr lang="cs-CZ" altLang="en-US"/>
              <a:pPr>
                <a:defRPr/>
              </a:pPr>
              <a:t>13</a:t>
            </a:fld>
            <a:endParaRPr lang="cs-CZ" altLang="en-US"/>
          </a:p>
        </p:txBody>
      </p:sp>
      <p:sp>
        <p:nvSpPr>
          <p:cNvPr id="2052" name="Rectangle 2"/>
          <p:cNvSpPr>
            <a:spLocks noGrp="1" noChangeArrowheads="1"/>
          </p:cNvSpPr>
          <p:nvPr>
            <p:ph type="title"/>
          </p:nvPr>
        </p:nvSpPr>
        <p:spPr>
          <a:xfrm>
            <a:off x="457200" y="277813"/>
            <a:ext cx="8229600" cy="750887"/>
          </a:xfrm>
        </p:spPr>
        <p:txBody>
          <a:bodyPr/>
          <a:lstStyle/>
          <a:p>
            <a:pPr eaLnBrk="1" hangingPunct="1"/>
            <a:r>
              <a:rPr lang="en-GB" altLang="cs-CZ" dirty="0" smtClean="0"/>
              <a:t>Butter mountains and wine lakes</a:t>
            </a:r>
          </a:p>
        </p:txBody>
      </p:sp>
      <p:graphicFrame>
        <p:nvGraphicFramePr>
          <p:cNvPr id="2050" name="Object 6"/>
          <p:cNvGraphicFramePr>
            <a:graphicFrameLocks noChangeAspect="1"/>
          </p:cNvGraphicFramePr>
          <p:nvPr>
            <p:extLst>
              <p:ext uri="{D42A27DB-BD31-4B8C-83A1-F6EECF244321}">
                <p14:modId xmlns:p14="http://schemas.microsoft.com/office/powerpoint/2010/main" val="2036326867"/>
              </p:ext>
            </p:extLst>
          </p:nvPr>
        </p:nvGraphicFramePr>
        <p:xfrm>
          <a:off x="609600" y="1001437"/>
          <a:ext cx="7793038" cy="5000107"/>
        </p:xfrm>
        <a:graphic>
          <a:graphicData uri="http://schemas.openxmlformats.org/presentationml/2006/ole">
            <mc:AlternateContent xmlns:mc="http://schemas.openxmlformats.org/markup-compatibility/2006">
              <mc:Choice xmlns:v="urn:schemas-microsoft-com:vml" Requires="v">
                <p:oleObj spid="_x0000_s2094" name="Graf" r:id="rId4" imgW="6115118" imgH="4505190" progId="Excel.Chart.8">
                  <p:embed followColorScheme="full"/>
                </p:oleObj>
              </mc:Choice>
              <mc:Fallback>
                <p:oleObj name="Graf" r:id="rId4" imgW="6115118" imgH="4505190" progId="Excel.Chart.8">
                  <p:embed followColorScheme="full"/>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001437"/>
                        <a:ext cx="7793038" cy="5000107"/>
                      </a:xfrm>
                      <a:prstGeom prst="rect">
                        <a:avLst/>
                      </a:prstGeom>
                      <a:noFill/>
                      <a:ln>
                        <a:noFill/>
                      </a:ln>
                      <a:effectLst/>
                      <a:extLst/>
                    </p:spPr>
                  </p:pic>
                </p:oleObj>
              </mc:Fallback>
            </mc:AlternateContent>
          </a:graphicData>
        </a:graphic>
      </p:graphicFrame>
      <p:sp>
        <p:nvSpPr>
          <p:cNvPr id="2053" name="Text Box 7"/>
          <p:cNvSpPr txBox="1">
            <a:spLocks noChangeArrowheads="1"/>
          </p:cNvSpPr>
          <p:nvPr/>
        </p:nvSpPr>
        <p:spPr bwMode="auto">
          <a:xfrm>
            <a:off x="609600" y="5818188"/>
            <a:ext cx="82169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spcBef>
                <a:spcPct val="50000"/>
              </a:spcBef>
            </a:pPr>
            <a:r>
              <a:rPr lang="cs-CZ" altLang="cs-CZ" sz="1800" i="1">
                <a:effectLst/>
              </a:rPr>
              <a:t>Source</a:t>
            </a:r>
            <a:r>
              <a:rPr lang="cs-CZ" altLang="cs-CZ" sz="1800">
                <a:effectLst/>
              </a:rPr>
              <a:t>: </a:t>
            </a:r>
            <a:r>
              <a:rPr lang="en-GB" altLang="cs-CZ" sz="1800">
                <a:effectLst/>
              </a:rPr>
              <a:t>Baldwin, Wyyplosz: The Economics of European Integration,</a:t>
            </a:r>
            <a:r>
              <a:rPr lang="cs-CZ" altLang="cs-CZ" sz="1800">
                <a:effectLst/>
              </a:rPr>
              <a:t> </a:t>
            </a:r>
            <a:r>
              <a:rPr lang="en-US" altLang="cs-CZ" sz="1800">
                <a:effectLst/>
              </a:rPr>
              <a:t>p</a:t>
            </a:r>
            <a:r>
              <a:rPr lang="cs-CZ" altLang="cs-CZ" sz="1800">
                <a:effectLst/>
              </a:rPr>
              <a:t>. 222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B9806696-EC88-4C28-A472-24E29B45E7DA}" type="slidenum">
              <a:rPr lang="cs-CZ" altLang="en-US"/>
              <a:pPr>
                <a:defRPr/>
              </a:pPr>
              <a:t>14</a:t>
            </a:fld>
            <a:endParaRPr lang="cs-CZ" altLang="en-US"/>
          </a:p>
        </p:txBody>
      </p:sp>
      <p:sp>
        <p:nvSpPr>
          <p:cNvPr id="17411" name="Rectangle 2"/>
          <p:cNvSpPr>
            <a:spLocks noGrp="1" noChangeArrowheads="1"/>
          </p:cNvSpPr>
          <p:nvPr>
            <p:ph type="title"/>
          </p:nvPr>
        </p:nvSpPr>
        <p:spPr>
          <a:xfrm>
            <a:off x="457200" y="277813"/>
            <a:ext cx="8229600" cy="674687"/>
          </a:xfrm>
        </p:spPr>
        <p:txBody>
          <a:bodyPr/>
          <a:lstStyle/>
          <a:p>
            <a:pPr eaLnBrk="1" hangingPunct="1"/>
            <a:r>
              <a:rPr lang="en-GB" altLang="cs-CZ" dirty="0" smtClean="0"/>
              <a:t>Problems of CAP – subsidized exports</a:t>
            </a:r>
            <a:endParaRPr lang="en-GB" altLang="cs-CZ" b="1" dirty="0" smtClean="0">
              <a:solidFill>
                <a:srgbClr val="FF0000"/>
              </a:solidFill>
            </a:endParaRPr>
          </a:p>
        </p:txBody>
      </p:sp>
      <p:sp>
        <p:nvSpPr>
          <p:cNvPr id="17412" name="Rectangle 3"/>
          <p:cNvSpPr>
            <a:spLocks noGrp="1" noChangeArrowheads="1"/>
          </p:cNvSpPr>
          <p:nvPr>
            <p:ph type="body" idx="1"/>
          </p:nvPr>
        </p:nvSpPr>
        <p:spPr>
          <a:xfrm>
            <a:off x="457200" y="1053395"/>
            <a:ext cx="8229600" cy="5398774"/>
          </a:xfrm>
        </p:spPr>
        <p:txBody>
          <a:bodyPr/>
          <a:lstStyle/>
          <a:p>
            <a:pPr eaLnBrk="1" hangingPunct="1">
              <a:lnSpc>
                <a:spcPct val="90000"/>
              </a:lnSpc>
              <a:spcBef>
                <a:spcPts val="200"/>
              </a:spcBef>
            </a:pPr>
            <a:r>
              <a:rPr lang="en-GB" altLang="cs-CZ" sz="2000" dirty="0" smtClean="0"/>
              <a:t>Negative consequences</a:t>
            </a:r>
          </a:p>
          <a:p>
            <a:pPr lvl="1" eaLnBrk="1" hangingPunct="1">
              <a:lnSpc>
                <a:spcPct val="90000"/>
              </a:lnSpc>
              <a:spcBef>
                <a:spcPts val="200"/>
              </a:spcBef>
            </a:pPr>
            <a:r>
              <a:rPr lang="en-GB" altLang="cs-CZ" sz="1800" dirty="0" smtClean="0"/>
              <a:t>Downward pressure on world prices (lower demand for imports from the rest of the world and higher supply of exports)</a:t>
            </a:r>
          </a:p>
          <a:p>
            <a:pPr lvl="1" eaLnBrk="1" hangingPunct="1">
              <a:lnSpc>
                <a:spcPct val="90000"/>
              </a:lnSpc>
              <a:spcBef>
                <a:spcPts val="200"/>
              </a:spcBef>
            </a:pPr>
            <a:r>
              <a:rPr lang="en-GB" altLang="cs-CZ" sz="1800" dirty="0" smtClean="0"/>
              <a:t>Harmful impact on less developed countries whose agriculture products represent their dominant export articles</a:t>
            </a:r>
          </a:p>
          <a:p>
            <a:pPr lvl="1" eaLnBrk="1" hangingPunct="1">
              <a:lnSpc>
                <a:spcPct val="90000"/>
              </a:lnSpc>
              <a:spcBef>
                <a:spcPts val="200"/>
              </a:spcBef>
            </a:pPr>
            <a:r>
              <a:rPr lang="en-GB" altLang="cs-CZ" sz="1800" dirty="0" smtClean="0"/>
              <a:t>Accusation of dumping: practice of exporting goods at a price that is below cost (not permitted under WTO rules) </a:t>
            </a:r>
          </a:p>
          <a:p>
            <a:pPr lvl="1" eaLnBrk="1" hangingPunct="1">
              <a:lnSpc>
                <a:spcPct val="90000"/>
              </a:lnSpc>
              <a:spcBef>
                <a:spcPts val="200"/>
              </a:spcBef>
            </a:pPr>
            <a:r>
              <a:rPr lang="en-GB" altLang="cs-CZ" sz="1800" dirty="0" smtClean="0"/>
              <a:t>Tensions and trade conflicts with other important exporters of farm products (USA, Canada, Cairns Group)</a:t>
            </a:r>
          </a:p>
          <a:p>
            <a:pPr lvl="1" eaLnBrk="1" hangingPunct="1">
              <a:lnSpc>
                <a:spcPct val="90000"/>
              </a:lnSpc>
              <a:spcBef>
                <a:spcPts val="200"/>
              </a:spcBef>
            </a:pPr>
            <a:r>
              <a:rPr lang="en-GB" sz="1800" dirty="0" smtClean="0"/>
              <a:t>Chicken War (first conflict arising from CAP): 25% tariff on potato starch, dextrin, brandy and light trucks imposed in 1963 by the United States in response to tariffs placed by France and West Germany on importation of US chicken</a:t>
            </a:r>
            <a:endParaRPr lang="en-GB" altLang="cs-CZ" sz="1800" dirty="0" smtClean="0"/>
          </a:p>
          <a:p>
            <a:pPr eaLnBrk="1" hangingPunct="1">
              <a:lnSpc>
                <a:spcPct val="90000"/>
              </a:lnSpc>
              <a:spcBef>
                <a:spcPts val="200"/>
              </a:spcBef>
            </a:pPr>
            <a:r>
              <a:rPr lang="en-GB" altLang="cs-CZ" sz="2000" dirty="0" smtClean="0"/>
              <a:t>Countervailing arguments</a:t>
            </a:r>
          </a:p>
          <a:p>
            <a:pPr lvl="1" eaLnBrk="1" hangingPunct="1">
              <a:lnSpc>
                <a:spcPct val="90000"/>
              </a:lnSpc>
              <a:spcBef>
                <a:spcPts val="200"/>
              </a:spcBef>
            </a:pPr>
            <a:r>
              <a:rPr lang="en-GB" altLang="cs-CZ" sz="1800" dirty="0" smtClean="0"/>
              <a:t>Protectionist practices in agriculture were a typical norm outside EU</a:t>
            </a:r>
          </a:p>
          <a:p>
            <a:pPr lvl="1" eaLnBrk="1" hangingPunct="1">
              <a:lnSpc>
                <a:spcPct val="90000"/>
              </a:lnSpc>
              <a:spcBef>
                <a:spcPts val="200"/>
              </a:spcBef>
            </a:pPr>
            <a:r>
              <a:rPr lang="en-GB" altLang="cs-CZ" sz="1800" dirty="0" smtClean="0"/>
              <a:t>Support per farmer in EU was comparable with that in USA and Japan, half of that in Switzerland and Norway (OECD 2004)</a:t>
            </a:r>
          </a:p>
          <a:p>
            <a:pPr lvl="1" eaLnBrk="1" hangingPunct="1">
              <a:lnSpc>
                <a:spcPct val="90000"/>
              </a:lnSpc>
              <a:spcBef>
                <a:spcPts val="200"/>
              </a:spcBef>
            </a:pPr>
            <a:r>
              <a:rPr lang="en-GB" altLang="cs-CZ" sz="1800" dirty="0" smtClean="0"/>
              <a:t>Preferential treatment of former colonies (ACP countries) and GSP programmes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pPr>
              <a:defRPr/>
            </a:pPr>
            <a:fld id="{F012BB08-1E46-4F89-8F94-AE46806C0CC8}" type="slidenum">
              <a:rPr lang="cs-CZ" altLang="en-US"/>
              <a:pPr>
                <a:defRPr/>
              </a:pPr>
              <a:t>15</a:t>
            </a:fld>
            <a:endParaRPr lang="cs-CZ" altLang="en-US"/>
          </a:p>
        </p:txBody>
      </p:sp>
      <p:sp>
        <p:nvSpPr>
          <p:cNvPr id="3076" name="Rectangle 2"/>
          <p:cNvSpPr>
            <a:spLocks noGrp="1" noChangeArrowheads="1"/>
          </p:cNvSpPr>
          <p:nvPr>
            <p:ph type="title"/>
          </p:nvPr>
        </p:nvSpPr>
        <p:spPr>
          <a:xfrm>
            <a:off x="457200" y="277813"/>
            <a:ext cx="8229600" cy="633412"/>
          </a:xfrm>
        </p:spPr>
        <p:txBody>
          <a:bodyPr/>
          <a:lstStyle/>
          <a:p>
            <a:pPr eaLnBrk="1" hangingPunct="1"/>
            <a:r>
              <a:rPr lang="en-GB" altLang="cs-CZ" dirty="0" smtClean="0"/>
              <a:t>Problems of CAP – costs to EC budget</a:t>
            </a:r>
          </a:p>
        </p:txBody>
      </p:sp>
      <p:graphicFrame>
        <p:nvGraphicFramePr>
          <p:cNvPr id="3074" name="Object 6"/>
          <p:cNvGraphicFramePr>
            <a:graphicFrameLocks noChangeAspect="1"/>
          </p:cNvGraphicFramePr>
          <p:nvPr>
            <p:extLst>
              <p:ext uri="{D42A27DB-BD31-4B8C-83A1-F6EECF244321}">
                <p14:modId xmlns:p14="http://schemas.microsoft.com/office/powerpoint/2010/main" val="2421388354"/>
              </p:ext>
            </p:extLst>
          </p:nvPr>
        </p:nvGraphicFramePr>
        <p:xfrm>
          <a:off x="330200" y="1192696"/>
          <a:ext cx="8304213" cy="4293704"/>
        </p:xfrm>
        <a:graphic>
          <a:graphicData uri="http://schemas.openxmlformats.org/presentationml/2006/ole">
            <mc:AlternateContent xmlns:mc="http://schemas.openxmlformats.org/markup-compatibility/2006">
              <mc:Choice xmlns:v="urn:schemas-microsoft-com:vml" Requires="v">
                <p:oleObj spid="_x0000_s3118" name="Graf" r:id="rId5" imgW="7134211" imgH="4543560" progId="Excel.Chart.8">
                  <p:embed followColorScheme="full"/>
                </p:oleObj>
              </mc:Choice>
              <mc:Fallback>
                <p:oleObj name="Graf" r:id="rId5" imgW="7134211" imgH="4543560" progId="Excel.Chart.8">
                  <p:embed followColorScheme="full"/>
                  <p:pic>
                    <p:nvPicPr>
                      <p:cNvPr id="0" name="Object 6"/>
                      <p:cNvPicPr>
                        <a:picLocks noChangeAspect="1" noChangeArrowheads="1"/>
                      </p:cNvPicPr>
                      <p:nvPr/>
                    </p:nvPicPr>
                    <p:blipFill>
                      <a:blip r:embed="rId6"/>
                      <a:srcRect/>
                      <a:stretch>
                        <a:fillRect/>
                      </a:stretch>
                    </p:blipFill>
                    <p:spPr bwMode="auto">
                      <a:xfrm>
                        <a:off x="330200" y="1192696"/>
                        <a:ext cx="8304213" cy="4293704"/>
                      </a:xfrm>
                      <a:prstGeom prst="rect">
                        <a:avLst/>
                      </a:prstGeom>
                      <a:noFill/>
                      <a:ln>
                        <a:noFill/>
                      </a:ln>
                      <a:effectLst/>
                      <a:extLst/>
                    </p:spPr>
                  </p:pic>
                </p:oleObj>
              </mc:Fallback>
            </mc:AlternateContent>
          </a:graphicData>
        </a:graphic>
      </p:graphicFrame>
      <p:sp>
        <p:nvSpPr>
          <p:cNvPr id="132103" name="Text Box 7"/>
          <p:cNvSpPr txBox="1">
            <a:spLocks noChangeArrowheads="1"/>
          </p:cNvSpPr>
          <p:nvPr/>
        </p:nvSpPr>
        <p:spPr bwMode="auto">
          <a:xfrm>
            <a:off x="538163" y="5695950"/>
            <a:ext cx="8418512" cy="249812"/>
          </a:xfrm>
          <a:prstGeom prst="rect">
            <a:avLst/>
          </a:prstGeom>
          <a:noFill/>
          <a:ln w="25400" algn="ctr">
            <a:noFill/>
            <a:miter lim="800000"/>
            <a:headEnd/>
            <a:tailEnd/>
          </a:ln>
          <a:effectLst/>
        </p:spPr>
        <p:txBody>
          <a:bodyPr>
            <a:spAutoFit/>
          </a:bodyPr>
          <a:lstStyle/>
          <a:p>
            <a:pPr>
              <a:lnSpc>
                <a:spcPct val="60000"/>
              </a:lnSpc>
              <a:spcBef>
                <a:spcPct val="50000"/>
              </a:spcBef>
              <a:defRPr/>
            </a:pPr>
            <a:r>
              <a:rPr lang="en-GB" sz="1600" dirty="0" smtClean="0">
                <a:effectLst/>
              </a:rPr>
              <a:t>European </a:t>
            </a:r>
            <a:r>
              <a:rPr lang="en-GB" sz="1600" dirty="0">
                <a:effectLst/>
              </a:rPr>
              <a:t>Commission: Financial Perspective 1993-1999, Financial Perspective 2000-2006</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4C0EE012-4298-4D00-967E-10620E711044}" type="slidenum">
              <a:rPr lang="cs-CZ" altLang="en-US"/>
              <a:pPr>
                <a:defRPr/>
              </a:pPr>
              <a:t>16</a:t>
            </a:fld>
            <a:endParaRPr lang="cs-CZ" altLang="en-US"/>
          </a:p>
        </p:txBody>
      </p:sp>
      <p:sp>
        <p:nvSpPr>
          <p:cNvPr id="18435" name="Rectangle 2"/>
          <p:cNvSpPr>
            <a:spLocks noGrp="1" noChangeArrowheads="1"/>
          </p:cNvSpPr>
          <p:nvPr>
            <p:ph type="title"/>
          </p:nvPr>
        </p:nvSpPr>
        <p:spPr>
          <a:xfrm>
            <a:off x="457200" y="277813"/>
            <a:ext cx="8229600" cy="682625"/>
          </a:xfrm>
        </p:spPr>
        <p:txBody>
          <a:bodyPr/>
          <a:lstStyle/>
          <a:p>
            <a:pPr eaLnBrk="1" hangingPunct="1"/>
            <a:r>
              <a:rPr lang="en-GB" altLang="cs-CZ" dirty="0" smtClean="0"/>
              <a:t>Organisation of financing</a:t>
            </a:r>
          </a:p>
        </p:txBody>
      </p:sp>
      <p:sp>
        <p:nvSpPr>
          <p:cNvPr id="18436" name="Rectangle 3"/>
          <p:cNvSpPr>
            <a:spLocks noGrp="1" noChangeArrowheads="1"/>
          </p:cNvSpPr>
          <p:nvPr>
            <p:ph type="body" idx="1"/>
          </p:nvPr>
        </p:nvSpPr>
        <p:spPr>
          <a:xfrm>
            <a:off x="457200" y="902346"/>
            <a:ext cx="8229600" cy="5327650"/>
          </a:xfrm>
        </p:spPr>
        <p:txBody>
          <a:bodyPr/>
          <a:lstStyle/>
          <a:p>
            <a:pPr eaLnBrk="1" hangingPunct="1">
              <a:lnSpc>
                <a:spcPct val="80000"/>
              </a:lnSpc>
              <a:spcBef>
                <a:spcPts val="300"/>
              </a:spcBef>
            </a:pPr>
            <a:r>
              <a:rPr lang="en-GB" altLang="cs-CZ" sz="2400" smtClean="0"/>
              <a:t>European Agricultural Guidance and Guarantee Fund (EAGGF)</a:t>
            </a:r>
          </a:p>
          <a:p>
            <a:pPr lvl="1" eaLnBrk="1" hangingPunct="1">
              <a:lnSpc>
                <a:spcPct val="80000"/>
              </a:lnSpc>
              <a:spcBef>
                <a:spcPts val="300"/>
              </a:spcBef>
            </a:pPr>
            <a:r>
              <a:rPr lang="en-GB" altLang="cs-CZ" sz="2000" smtClean="0"/>
              <a:t>Set up in 1962, one of the four structural funds</a:t>
            </a:r>
          </a:p>
          <a:p>
            <a:pPr lvl="1" eaLnBrk="1" hangingPunct="1">
              <a:lnSpc>
                <a:spcPct val="80000"/>
              </a:lnSpc>
              <a:spcBef>
                <a:spcPts val="300"/>
              </a:spcBef>
            </a:pPr>
            <a:r>
              <a:rPr lang="en-GB" altLang="cs-CZ" sz="2000" smtClean="0"/>
              <a:t>Guarantee section financed income policies of CAP (intervention purchases, export and producer subsidies, direct payments, etc.)</a:t>
            </a:r>
          </a:p>
          <a:p>
            <a:pPr lvl="1" eaLnBrk="1" hangingPunct="1">
              <a:lnSpc>
                <a:spcPct val="80000"/>
              </a:lnSpc>
              <a:spcBef>
                <a:spcPts val="300"/>
              </a:spcBef>
            </a:pPr>
            <a:r>
              <a:rPr lang="en-GB" altLang="cs-CZ" sz="2000" smtClean="0"/>
              <a:t>Guidance section financed structural reforms in agriculture and programmes for rural development</a:t>
            </a:r>
          </a:p>
          <a:p>
            <a:pPr lvl="1" eaLnBrk="1" hangingPunct="1">
              <a:lnSpc>
                <a:spcPct val="80000"/>
              </a:lnSpc>
              <a:spcBef>
                <a:spcPts val="300"/>
              </a:spcBef>
            </a:pPr>
            <a:r>
              <a:rPr lang="en-GB" altLang="cs-CZ" sz="2000" smtClean="0"/>
              <a:t>Ratio of expenditures in guidance section to guarantee section in 2000</a:t>
            </a:r>
            <a:r>
              <a:rPr lang="en-GB" altLang="cs-CZ" sz="2000" smtClean="0">
                <a:cs typeface="Arial" charset="0"/>
              </a:rPr>
              <a:t>–</a:t>
            </a:r>
            <a:r>
              <a:rPr lang="en-GB" altLang="cs-CZ" sz="2000" smtClean="0"/>
              <a:t>2004 approx. 3-6%</a:t>
            </a:r>
          </a:p>
          <a:p>
            <a:pPr eaLnBrk="1" hangingPunct="1">
              <a:lnSpc>
                <a:spcPct val="80000"/>
              </a:lnSpc>
              <a:spcBef>
                <a:spcPts val="300"/>
              </a:spcBef>
            </a:pPr>
            <a:r>
              <a:rPr lang="en-GB" altLang="cs-CZ" sz="2400" smtClean="0"/>
              <a:t>New arrangement since 2007</a:t>
            </a:r>
          </a:p>
          <a:p>
            <a:pPr lvl="1" eaLnBrk="1" hangingPunct="1">
              <a:lnSpc>
                <a:spcPct val="80000"/>
              </a:lnSpc>
              <a:spcBef>
                <a:spcPts val="300"/>
              </a:spcBef>
            </a:pPr>
            <a:r>
              <a:rPr lang="en-GB" sz="2000" kern="1200" smtClean="0">
                <a:latin typeface="Arial" charset="0"/>
              </a:rPr>
              <a:t>European Agricultural Guarantee Fund (EAGF): replaced the guarantee section of EAGGF</a:t>
            </a:r>
          </a:p>
          <a:p>
            <a:pPr lvl="1" eaLnBrk="1" hangingPunct="1">
              <a:lnSpc>
                <a:spcPct val="80000"/>
              </a:lnSpc>
              <a:spcBef>
                <a:spcPts val="300"/>
              </a:spcBef>
            </a:pPr>
            <a:r>
              <a:rPr lang="en-GB" sz="2000" kern="1200" smtClean="0">
                <a:latin typeface="Arial" charset="0"/>
              </a:rPr>
              <a:t>European Agricultural Fund for Rural Development (EAFRD): replaced the guidance section of EAGGF</a:t>
            </a:r>
          </a:p>
          <a:p>
            <a:pPr lvl="1" eaLnBrk="1" hangingPunct="1">
              <a:lnSpc>
                <a:spcPct val="80000"/>
              </a:lnSpc>
              <a:spcBef>
                <a:spcPts val="300"/>
              </a:spcBef>
            </a:pPr>
            <a:r>
              <a:rPr lang="en-GB" sz="2000" kern="1200" smtClean="0">
                <a:latin typeface="Arial" charset="0"/>
              </a:rPr>
              <a:t>Spending on EAFRD measures account around 10 % of agricultural budget</a:t>
            </a:r>
          </a:p>
          <a:p>
            <a:pPr eaLnBrk="1" hangingPunct="1">
              <a:lnSpc>
                <a:spcPct val="80000"/>
              </a:lnSpc>
              <a:spcBef>
                <a:spcPts val="300"/>
              </a:spcBef>
            </a:pPr>
            <a:r>
              <a:rPr lang="en-GB" altLang="cs-CZ" sz="2400" kern="1200" smtClean="0">
                <a:latin typeface="Arial" charset="0"/>
              </a:rPr>
              <a:t>Fund management</a:t>
            </a:r>
          </a:p>
          <a:p>
            <a:pPr lvl="1" eaLnBrk="1" hangingPunct="1">
              <a:lnSpc>
                <a:spcPct val="80000"/>
              </a:lnSpc>
              <a:spcBef>
                <a:spcPts val="300"/>
              </a:spcBef>
            </a:pPr>
            <a:r>
              <a:rPr lang="en-GB" altLang="cs-CZ" sz="2000" smtClean="0"/>
              <a:t>Fund Committee consists of the Commission and representatives of MS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AA51E1E6-1015-4C00-B265-648AB184FBAE}" type="slidenum">
              <a:rPr lang="cs-CZ" altLang="en-US"/>
              <a:pPr>
                <a:defRPr/>
              </a:pPr>
              <a:t>17</a:t>
            </a:fld>
            <a:endParaRPr lang="cs-CZ" altLang="en-US"/>
          </a:p>
        </p:txBody>
      </p:sp>
      <p:sp>
        <p:nvSpPr>
          <p:cNvPr id="19459" name="Rectangle 2"/>
          <p:cNvSpPr>
            <a:spLocks noGrp="1" noChangeArrowheads="1"/>
          </p:cNvSpPr>
          <p:nvPr>
            <p:ph type="title"/>
          </p:nvPr>
        </p:nvSpPr>
        <p:spPr>
          <a:xfrm>
            <a:off x="457200" y="277813"/>
            <a:ext cx="8229600" cy="752475"/>
          </a:xfrm>
        </p:spPr>
        <p:txBody>
          <a:bodyPr/>
          <a:lstStyle/>
          <a:p>
            <a:pPr eaLnBrk="1" hangingPunct="1"/>
            <a:r>
              <a:rPr lang="en-GB" altLang="cs-CZ" dirty="0" smtClean="0"/>
              <a:t>Problems of CAP – inequitable support </a:t>
            </a:r>
          </a:p>
        </p:txBody>
      </p:sp>
      <p:sp>
        <p:nvSpPr>
          <p:cNvPr id="19460" name="Rectangle 3"/>
          <p:cNvSpPr>
            <a:spLocks noGrp="1" noChangeArrowheads="1"/>
          </p:cNvSpPr>
          <p:nvPr>
            <p:ph type="body" idx="1"/>
          </p:nvPr>
        </p:nvSpPr>
        <p:spPr>
          <a:xfrm>
            <a:off x="457200" y="902606"/>
            <a:ext cx="8229600" cy="5449554"/>
          </a:xfrm>
        </p:spPr>
        <p:txBody>
          <a:bodyPr/>
          <a:lstStyle/>
          <a:p>
            <a:pPr eaLnBrk="1" hangingPunct="1">
              <a:lnSpc>
                <a:spcPct val="80000"/>
              </a:lnSpc>
              <a:spcBef>
                <a:spcPts val="300"/>
              </a:spcBef>
            </a:pPr>
            <a:r>
              <a:rPr lang="en-GB" altLang="cs-CZ" sz="2000" dirty="0" smtClean="0"/>
              <a:t>Paradox of CAP</a:t>
            </a:r>
          </a:p>
          <a:p>
            <a:pPr lvl="1" eaLnBrk="1" hangingPunct="1">
              <a:lnSpc>
                <a:spcPct val="80000"/>
              </a:lnSpc>
              <a:spcBef>
                <a:spcPts val="300"/>
              </a:spcBef>
            </a:pPr>
            <a:r>
              <a:rPr lang="en-GB" altLang="cs-CZ" sz="1800" dirty="0" smtClean="0"/>
              <a:t>Despite massive budgetary costs farm incomes were not keeping up with those in the rest of economy </a:t>
            </a:r>
            <a:r>
              <a:rPr lang="en-GB" altLang="cs-CZ" sz="1800" dirty="0" smtClean="0">
                <a:sym typeface="Wingdings"/>
              </a:rPr>
              <a:t> feeling of many farmers that CAP was not providing sufficient support</a:t>
            </a:r>
          </a:p>
          <a:p>
            <a:pPr lvl="1" eaLnBrk="1" hangingPunct="1">
              <a:lnSpc>
                <a:spcPct val="80000"/>
              </a:lnSpc>
              <a:spcBef>
                <a:spcPts val="300"/>
              </a:spcBef>
            </a:pPr>
            <a:r>
              <a:rPr lang="en-GB" altLang="cs-CZ" sz="1800" dirty="0" smtClean="0"/>
              <a:t>Declining number of family farms and rising share of farming as second job, negative social impacts were mitigated by generous welfare net </a:t>
            </a:r>
          </a:p>
          <a:p>
            <a:pPr lvl="1" eaLnBrk="1" hangingPunct="1">
              <a:lnSpc>
                <a:spcPct val="80000"/>
              </a:lnSpc>
              <a:spcBef>
                <a:spcPts val="300"/>
              </a:spcBef>
            </a:pPr>
            <a:r>
              <a:rPr lang="en-GB" altLang="cs-CZ" sz="1800" dirty="0" smtClean="0"/>
              <a:t>More favoured farmers in Northern Europe over Mediterranean farmers (measured for individual commodities by the difference between the share in production value and the share in CAP spending)</a:t>
            </a:r>
          </a:p>
          <a:p>
            <a:pPr eaLnBrk="1" hangingPunct="1">
              <a:lnSpc>
                <a:spcPct val="80000"/>
              </a:lnSpc>
              <a:spcBef>
                <a:spcPts val="300"/>
              </a:spcBef>
            </a:pPr>
            <a:r>
              <a:rPr lang="en-GB" altLang="cs-CZ" sz="2000" dirty="0" smtClean="0"/>
              <a:t>Explanation</a:t>
            </a:r>
          </a:p>
          <a:p>
            <a:pPr lvl="1" eaLnBrk="1" hangingPunct="1">
              <a:lnSpc>
                <a:spcPct val="80000"/>
              </a:lnSpc>
              <a:spcBef>
                <a:spcPts val="300"/>
              </a:spcBef>
            </a:pPr>
            <a:r>
              <a:rPr lang="en-GB" altLang="cs-CZ" sz="1800" dirty="0" smtClean="0"/>
              <a:t>CAP instruments that were linked to efficiency indicators preferred limited number of large producer units mostly owned by rich people</a:t>
            </a:r>
          </a:p>
          <a:p>
            <a:pPr lvl="3" eaLnBrk="1" hangingPunct="1">
              <a:lnSpc>
                <a:spcPct val="80000"/>
              </a:lnSpc>
              <a:spcBef>
                <a:spcPts val="300"/>
              </a:spcBef>
              <a:buFont typeface="Wingdings" pitchFamily="2" charset="2"/>
              <a:buNone/>
            </a:pPr>
            <a:r>
              <a:rPr lang="en-GB" altLang="cs-CZ" sz="1600" dirty="0" smtClean="0"/>
              <a:t>EC (1993): in pre-reformed CAP approx. 20% of farmers got approx. 80% of CAP assistance</a:t>
            </a:r>
          </a:p>
          <a:p>
            <a:pPr lvl="3" eaLnBrk="1" hangingPunct="1">
              <a:lnSpc>
                <a:spcPct val="80000"/>
              </a:lnSpc>
              <a:spcBef>
                <a:spcPts val="300"/>
              </a:spcBef>
              <a:buFont typeface="Wingdings" pitchFamily="2" charset="2"/>
              <a:buNone/>
            </a:pPr>
            <a:r>
              <a:rPr lang="en-GB" altLang="cs-CZ" sz="1600" dirty="0" smtClean="0"/>
              <a:t>OECD (2003): approx. 25% of farmers get approx. 70% of CAP assistance</a:t>
            </a:r>
          </a:p>
          <a:p>
            <a:pPr lvl="1" eaLnBrk="1" hangingPunct="1">
              <a:lnSpc>
                <a:spcPct val="80000"/>
              </a:lnSpc>
              <a:spcBef>
                <a:spcPts val="300"/>
              </a:spcBef>
            </a:pPr>
            <a:r>
              <a:rPr lang="en-GB" altLang="cs-CZ" sz="1800" dirty="0" smtClean="0"/>
              <a:t>CAP instruments linked to acreage of cultivated land caused leakages to land owners via higher rents</a:t>
            </a:r>
            <a:r>
              <a:rPr lang="en-GB" altLang="cs-CZ" sz="2000" dirty="0" smtClean="0"/>
              <a:t> </a:t>
            </a:r>
          </a:p>
          <a:p>
            <a:pPr lvl="3" eaLnBrk="1" hangingPunct="1">
              <a:lnSpc>
                <a:spcPct val="80000"/>
              </a:lnSpc>
              <a:spcBef>
                <a:spcPts val="300"/>
              </a:spcBef>
              <a:buFont typeface="Wingdings" pitchFamily="2" charset="2"/>
              <a:buNone/>
            </a:pPr>
            <a:r>
              <a:rPr lang="en-GB" altLang="cs-CZ" sz="1600" dirty="0" smtClean="0"/>
              <a:t>OECD (2003): approx. 40% of farmers are not owners of cultivated land</a:t>
            </a:r>
          </a:p>
          <a:p>
            <a:pPr lvl="1" eaLnBrk="1" hangingPunct="1">
              <a:lnSpc>
                <a:spcPct val="80000"/>
              </a:lnSpc>
              <a:spcBef>
                <a:spcPts val="300"/>
              </a:spcBef>
            </a:pPr>
            <a:r>
              <a:rPr lang="en-GB" altLang="cs-CZ" sz="1800" dirty="0" smtClean="0"/>
              <a:t>High leakages of income support to farmers’ suppliers</a:t>
            </a:r>
          </a:p>
          <a:p>
            <a:pPr lvl="1" eaLnBrk="1" hangingPunct="1">
              <a:lnSpc>
                <a:spcPct val="80000"/>
              </a:lnSpc>
              <a:spcBef>
                <a:spcPts val="300"/>
              </a:spcBef>
            </a:pPr>
            <a:r>
              <a:rPr lang="en-GB" altLang="cs-CZ" sz="1800" dirty="0" smtClean="0"/>
              <a:t>Higher relative spending on products produced mainly in the North (diary products, grain) than on products</a:t>
            </a:r>
            <a:r>
              <a:rPr lang="cs-CZ" altLang="cs-CZ" sz="1800" dirty="0" smtClean="0"/>
              <a:t> </a:t>
            </a:r>
            <a:r>
              <a:rPr lang="en-GB" altLang="cs-CZ" sz="1800" dirty="0" smtClean="0"/>
              <a:t>produced mainly in the South (wine, fruit, vegetables)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83126B55-14A3-474C-AB57-71155C94B1BD}" type="slidenum">
              <a:rPr lang="cs-CZ" altLang="en-US"/>
              <a:pPr>
                <a:defRPr/>
              </a:pPr>
              <a:t>18</a:t>
            </a:fld>
            <a:endParaRPr lang="cs-CZ" altLang="en-US"/>
          </a:p>
        </p:txBody>
      </p:sp>
      <p:sp>
        <p:nvSpPr>
          <p:cNvPr id="20483" name="Rectangle 2"/>
          <p:cNvSpPr>
            <a:spLocks noGrp="1" noChangeArrowheads="1"/>
          </p:cNvSpPr>
          <p:nvPr>
            <p:ph type="title"/>
          </p:nvPr>
        </p:nvSpPr>
        <p:spPr>
          <a:xfrm>
            <a:off x="457200" y="277813"/>
            <a:ext cx="8229600" cy="631825"/>
          </a:xfrm>
        </p:spPr>
        <p:txBody>
          <a:bodyPr/>
          <a:lstStyle/>
          <a:p>
            <a:pPr eaLnBrk="1" hangingPunct="1"/>
            <a:r>
              <a:rPr lang="en-GB" altLang="cs-CZ" dirty="0" smtClean="0"/>
              <a:t>Problems of CAP – industrialization of farming</a:t>
            </a:r>
            <a:endParaRPr lang="en-GB" altLang="cs-CZ" b="1" dirty="0" smtClean="0">
              <a:solidFill>
                <a:srgbClr val="FF0000"/>
              </a:solidFill>
            </a:endParaRPr>
          </a:p>
        </p:txBody>
      </p:sp>
      <p:sp>
        <p:nvSpPr>
          <p:cNvPr id="20484" name="Rectangle 3"/>
          <p:cNvSpPr>
            <a:spLocks noGrp="1" noChangeArrowheads="1"/>
          </p:cNvSpPr>
          <p:nvPr>
            <p:ph type="body" idx="1"/>
          </p:nvPr>
        </p:nvSpPr>
        <p:spPr>
          <a:xfrm>
            <a:off x="457200" y="1243013"/>
            <a:ext cx="8229600" cy="4530725"/>
          </a:xfrm>
        </p:spPr>
        <p:txBody>
          <a:bodyPr/>
          <a:lstStyle/>
          <a:p>
            <a:pPr eaLnBrk="1" hangingPunct="1">
              <a:lnSpc>
                <a:spcPct val="90000"/>
              </a:lnSpc>
              <a:spcBef>
                <a:spcPts val="600"/>
              </a:spcBef>
            </a:pPr>
            <a:r>
              <a:rPr lang="en-GB" altLang="cs-CZ" sz="2400" dirty="0" smtClean="0"/>
              <a:t>Negative environmental impact</a:t>
            </a:r>
          </a:p>
          <a:p>
            <a:pPr lvl="1" eaLnBrk="1" hangingPunct="1">
              <a:lnSpc>
                <a:spcPct val="90000"/>
              </a:lnSpc>
              <a:spcBef>
                <a:spcPts val="600"/>
              </a:spcBef>
            </a:pPr>
            <a:r>
              <a:rPr lang="en-GB" altLang="cs-CZ" sz="2000" dirty="0" smtClean="0"/>
              <a:t>Intensive chemical fertilisation and use of pesticides  </a:t>
            </a:r>
            <a:r>
              <a:rPr lang="en-GB" altLang="cs-CZ" sz="2000" dirty="0" smtClean="0">
                <a:sym typeface="Wingdings" pitchFamily="2" charset="2"/>
              </a:rPr>
              <a:t> nitrates and phosphate in soil, water pollution, damage to atmosphere, decline in natural fertility of land, reduced biodiversity</a:t>
            </a:r>
            <a:endParaRPr lang="en-GB" altLang="cs-CZ" sz="2000" dirty="0" smtClean="0"/>
          </a:p>
          <a:p>
            <a:pPr lvl="1" eaLnBrk="1" hangingPunct="1">
              <a:lnSpc>
                <a:spcPct val="90000"/>
              </a:lnSpc>
              <a:spcBef>
                <a:spcPts val="600"/>
              </a:spcBef>
            </a:pPr>
            <a:r>
              <a:rPr lang="en-GB" altLang="cs-CZ" sz="2000" dirty="0" smtClean="0"/>
              <a:t>Mechanisation </a:t>
            </a:r>
            <a:r>
              <a:rPr lang="en-GB" altLang="cs-CZ" sz="2000" dirty="0" smtClean="0">
                <a:sym typeface="Wingdings" pitchFamily="2" charset="2"/>
              </a:rPr>
              <a:t> large fields, land erosion, reduction in wildlife</a:t>
            </a:r>
          </a:p>
          <a:p>
            <a:pPr eaLnBrk="1" hangingPunct="1">
              <a:lnSpc>
                <a:spcPct val="90000"/>
              </a:lnSpc>
              <a:spcBef>
                <a:spcPts val="600"/>
              </a:spcBef>
            </a:pPr>
            <a:r>
              <a:rPr lang="en-GB" altLang="cs-CZ" sz="2400" dirty="0" smtClean="0">
                <a:sym typeface="Wingdings" pitchFamily="2" charset="2"/>
              </a:rPr>
              <a:t>Factory farming </a:t>
            </a:r>
          </a:p>
          <a:p>
            <a:pPr lvl="1" eaLnBrk="1" hangingPunct="1">
              <a:lnSpc>
                <a:spcPct val="90000"/>
              </a:lnSpc>
              <a:spcBef>
                <a:spcPts val="600"/>
              </a:spcBef>
            </a:pPr>
            <a:r>
              <a:rPr lang="en-GB" altLang="cs-CZ" sz="2000" dirty="0" smtClean="0">
                <a:sym typeface="Wingdings" pitchFamily="2" charset="2"/>
              </a:rPr>
              <a:t>Animal diseases: mad cow disease, foot and mouth disease</a:t>
            </a:r>
          </a:p>
          <a:p>
            <a:pPr lvl="1" eaLnBrk="1" hangingPunct="1">
              <a:lnSpc>
                <a:spcPct val="90000"/>
              </a:lnSpc>
              <a:spcBef>
                <a:spcPts val="600"/>
              </a:spcBef>
            </a:pPr>
            <a:r>
              <a:rPr lang="en-GB" altLang="cs-CZ" sz="2000" dirty="0" smtClean="0">
                <a:sym typeface="Wingdings" pitchFamily="2" charset="2"/>
              </a:rPr>
              <a:t>Animal suffering: overcrowded buildings, cage breeding, transport over long distances, etc.)</a:t>
            </a:r>
          </a:p>
          <a:p>
            <a:pPr lvl="1" eaLnBrk="1" hangingPunct="1">
              <a:lnSpc>
                <a:spcPct val="90000"/>
              </a:lnSpc>
              <a:spcBef>
                <a:spcPts val="600"/>
              </a:spcBef>
            </a:pPr>
            <a:r>
              <a:rPr lang="en-GB" altLang="cs-CZ" sz="2000" dirty="0" smtClean="0">
                <a:sym typeface="Wingdings" pitchFamily="2" charset="2"/>
              </a:rPr>
              <a:t>Treaty of Amsterdam: EU should pay full regard to the welfare requirements of animals </a:t>
            </a:r>
          </a:p>
          <a:p>
            <a:pPr eaLnBrk="1" hangingPunct="1">
              <a:lnSpc>
                <a:spcPct val="90000"/>
              </a:lnSpc>
              <a:spcBef>
                <a:spcPts val="600"/>
              </a:spcBef>
            </a:pPr>
            <a:r>
              <a:rPr lang="en-GB" altLang="cs-CZ" sz="2400" dirty="0" smtClean="0">
                <a:sym typeface="Wingdings" pitchFamily="2" charset="2"/>
              </a:rPr>
              <a:t>Worldwide problems, in EU encouraged by generous CAP policies</a:t>
            </a:r>
            <a:endParaRPr lang="en-GB" altLang="cs-CZ" sz="24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A173A7FB-2265-4F92-BC2A-F8F6C7D2AB8A}" type="slidenum">
              <a:rPr lang="cs-CZ" altLang="en-US" sz="1200">
                <a:effectLst/>
                <a:latin typeface="+mj-lt"/>
              </a:rPr>
              <a:pPr algn="r">
                <a:defRPr/>
              </a:pPr>
              <a:t>19</a:t>
            </a:fld>
            <a:endParaRPr lang="cs-CZ" altLang="en-US" sz="1200" dirty="0">
              <a:effectLst/>
              <a:latin typeface="+mj-lt"/>
            </a:endParaRPr>
          </a:p>
        </p:txBody>
      </p:sp>
      <p:sp>
        <p:nvSpPr>
          <p:cNvPr id="75779" name="Rectangle 2"/>
          <p:cNvSpPr>
            <a:spLocks noGrp="1" noChangeArrowheads="1"/>
          </p:cNvSpPr>
          <p:nvPr>
            <p:ph type="title" idx="4294967295"/>
          </p:nvPr>
        </p:nvSpPr>
        <p:spPr>
          <a:xfrm>
            <a:off x="457200" y="277813"/>
            <a:ext cx="8229600" cy="646315"/>
          </a:xfrm>
        </p:spPr>
        <p:txBody>
          <a:bodyPr/>
          <a:lstStyle/>
          <a:p>
            <a:pPr eaLnBrk="1" hangingPunct="1"/>
            <a:r>
              <a:rPr lang="en-GB" altLang="cs-CZ" dirty="0" smtClean="0"/>
              <a:t>Attempts to limit support (1)</a:t>
            </a:r>
          </a:p>
        </p:txBody>
      </p:sp>
      <p:sp>
        <p:nvSpPr>
          <p:cNvPr id="75780" name="Rectangle 3"/>
          <p:cNvSpPr>
            <a:spLocks noGrp="1" noChangeArrowheads="1"/>
          </p:cNvSpPr>
          <p:nvPr>
            <p:ph type="body" idx="4294967295"/>
          </p:nvPr>
        </p:nvSpPr>
        <p:spPr>
          <a:xfrm>
            <a:off x="457200" y="974725"/>
            <a:ext cx="8229600" cy="5356225"/>
          </a:xfrm>
        </p:spPr>
        <p:txBody>
          <a:bodyPr/>
          <a:lstStyle/>
          <a:p>
            <a:pPr eaLnBrk="1" hangingPunct="1">
              <a:lnSpc>
                <a:spcPct val="80000"/>
              </a:lnSpc>
              <a:spcBef>
                <a:spcPts val="300"/>
              </a:spcBef>
            </a:pPr>
            <a:r>
              <a:rPr lang="en-GB" altLang="cs-CZ" sz="2400" dirty="0" smtClean="0"/>
              <a:t>Co-responsibility levies</a:t>
            </a:r>
          </a:p>
          <a:p>
            <a:pPr lvl="1" eaLnBrk="1" hangingPunct="1">
              <a:lnSpc>
                <a:spcPct val="80000"/>
              </a:lnSpc>
              <a:spcBef>
                <a:spcPts val="300"/>
              </a:spcBef>
            </a:pPr>
            <a:r>
              <a:rPr lang="en-GB" altLang="cs-CZ" sz="2000" dirty="0" smtClean="0"/>
              <a:t>Excess production over agreed fixed limit are excluded (totally or partially) from support scheme</a:t>
            </a:r>
          </a:p>
          <a:p>
            <a:pPr lvl="1" eaLnBrk="1" hangingPunct="1">
              <a:lnSpc>
                <a:spcPct val="80000"/>
              </a:lnSpc>
              <a:spcBef>
                <a:spcPts val="300"/>
              </a:spcBef>
            </a:pPr>
            <a:r>
              <a:rPr lang="en-GB" altLang="cs-CZ" sz="2000" dirty="0" smtClean="0"/>
              <a:t>Positive impact on budget but failure to resolve the problem of surpluses (limits are subject to political negotiations)</a:t>
            </a:r>
          </a:p>
          <a:p>
            <a:pPr lvl="1" eaLnBrk="1" hangingPunct="1">
              <a:lnSpc>
                <a:spcPct val="80000"/>
              </a:lnSpc>
              <a:spcBef>
                <a:spcPts val="300"/>
              </a:spcBef>
            </a:pPr>
            <a:r>
              <a:rPr lang="en-GB" altLang="cs-CZ" sz="2000" dirty="0" smtClean="0"/>
              <a:t>Introduced for milk from 1977 and for cereals from 1986</a:t>
            </a:r>
          </a:p>
          <a:p>
            <a:pPr eaLnBrk="1" hangingPunct="1">
              <a:lnSpc>
                <a:spcPct val="80000"/>
              </a:lnSpc>
              <a:spcBef>
                <a:spcPts val="300"/>
              </a:spcBef>
            </a:pPr>
            <a:r>
              <a:rPr lang="en-GB" altLang="cs-CZ" sz="2400" dirty="0" smtClean="0"/>
              <a:t>Production quotas</a:t>
            </a:r>
          </a:p>
          <a:p>
            <a:pPr lvl="1" eaLnBrk="1" hangingPunct="1">
              <a:lnSpc>
                <a:spcPct val="80000"/>
              </a:lnSpc>
              <a:spcBef>
                <a:spcPts val="300"/>
              </a:spcBef>
            </a:pPr>
            <a:r>
              <a:rPr lang="en-GB" altLang="cs-CZ" sz="2000" dirty="0" smtClean="0"/>
              <a:t>Introduced for milk since 1983 as a lesser evil compared to cuts in intervention price </a:t>
            </a:r>
          </a:p>
          <a:p>
            <a:pPr lvl="1" eaLnBrk="1" hangingPunct="1">
              <a:lnSpc>
                <a:spcPct val="80000"/>
              </a:lnSpc>
              <a:spcBef>
                <a:spcPts val="300"/>
              </a:spcBef>
            </a:pPr>
            <a:r>
              <a:rPr lang="en-GB" altLang="cs-CZ" sz="2000" dirty="0" smtClean="0"/>
              <a:t>Price intervention is restricted to predetermined quantity of production,  production over the quota is penalize by a fine</a:t>
            </a:r>
          </a:p>
          <a:p>
            <a:pPr lvl="1" eaLnBrk="1" hangingPunct="1">
              <a:lnSpc>
                <a:spcPct val="80000"/>
              </a:lnSpc>
              <a:spcBef>
                <a:spcPts val="300"/>
              </a:spcBef>
            </a:pPr>
            <a:r>
              <a:rPr lang="en-GB" altLang="cs-CZ" sz="2000" dirty="0" smtClean="0"/>
              <a:t>Fines can be paid or by single farmers (system A) or by milk processors (system B), unused quotas were later permitted to sell to other producers</a:t>
            </a:r>
          </a:p>
          <a:p>
            <a:pPr lvl="1" eaLnBrk="1" hangingPunct="1">
              <a:lnSpc>
                <a:spcPct val="80000"/>
              </a:lnSpc>
              <a:spcBef>
                <a:spcPts val="300"/>
              </a:spcBef>
            </a:pPr>
            <a:r>
              <a:rPr lang="en-GB" altLang="cs-CZ" sz="2000" dirty="0" smtClean="0"/>
              <a:t>Contentious allocation of quotas by country and then by single farmers</a:t>
            </a:r>
          </a:p>
          <a:p>
            <a:pPr lvl="1" eaLnBrk="1" hangingPunct="1">
              <a:lnSpc>
                <a:spcPct val="80000"/>
              </a:lnSpc>
              <a:spcBef>
                <a:spcPts val="300"/>
              </a:spcBef>
            </a:pPr>
            <a:r>
              <a:rPr lang="en-GB" altLang="cs-CZ" sz="2000" dirty="0" smtClean="0"/>
              <a:t>Italian milk quotas is blatant case of long delays in applying Community legislation, huge fines, fraudulent activity and violent protests of farmers</a:t>
            </a:r>
          </a:p>
          <a:p>
            <a:pPr lvl="1" eaLnBrk="1" hangingPunct="1">
              <a:lnSpc>
                <a:spcPct val="80000"/>
              </a:lnSpc>
              <a:spcBef>
                <a:spcPts val="300"/>
              </a:spcBef>
            </a:pPr>
            <a:endParaRPr lang="en-GB" altLang="cs-CZ"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13E67B5F-3398-4DD0-B0C5-9E85A1702A5F}" type="slidenum">
              <a:rPr lang="cs-CZ" altLang="en-US"/>
              <a:pPr>
                <a:defRPr/>
              </a:pPr>
              <a:t>2</a:t>
            </a:fld>
            <a:endParaRPr lang="cs-CZ" altLang="en-US" dirty="0"/>
          </a:p>
        </p:txBody>
      </p:sp>
      <p:sp>
        <p:nvSpPr>
          <p:cNvPr id="9219" name="Rectangle 2"/>
          <p:cNvSpPr>
            <a:spLocks noGrp="1" noChangeArrowheads="1"/>
          </p:cNvSpPr>
          <p:nvPr>
            <p:ph type="title"/>
          </p:nvPr>
        </p:nvSpPr>
        <p:spPr>
          <a:xfrm>
            <a:off x="457200" y="277813"/>
            <a:ext cx="8229600" cy="744537"/>
          </a:xfrm>
        </p:spPr>
        <p:txBody>
          <a:bodyPr/>
          <a:lstStyle/>
          <a:p>
            <a:pPr eaLnBrk="1" hangingPunct="1"/>
            <a:r>
              <a:rPr lang="en-GB" altLang="cs-CZ" dirty="0" smtClean="0"/>
              <a:t>Justification for public intervention in agriculture</a:t>
            </a:r>
          </a:p>
        </p:txBody>
      </p:sp>
      <p:sp>
        <p:nvSpPr>
          <p:cNvPr id="9220" name="Rectangle 3"/>
          <p:cNvSpPr>
            <a:spLocks noGrp="1" noChangeArrowheads="1"/>
          </p:cNvSpPr>
          <p:nvPr>
            <p:ph type="body" idx="1"/>
          </p:nvPr>
        </p:nvSpPr>
        <p:spPr>
          <a:xfrm>
            <a:off x="457200" y="968209"/>
            <a:ext cx="8229600" cy="5362575"/>
          </a:xfrm>
        </p:spPr>
        <p:txBody>
          <a:bodyPr/>
          <a:lstStyle/>
          <a:p>
            <a:pPr eaLnBrk="1" hangingPunct="1">
              <a:lnSpc>
                <a:spcPct val="80000"/>
              </a:lnSpc>
              <a:spcBef>
                <a:spcPts val="0"/>
              </a:spcBef>
            </a:pPr>
            <a:r>
              <a:rPr lang="en-GB" altLang="cs-CZ" sz="2000" dirty="0" smtClean="0"/>
              <a:t>Income vulnerability as a result of specifics of production processes  </a:t>
            </a:r>
          </a:p>
          <a:p>
            <a:pPr lvl="1" eaLnBrk="1" hangingPunct="1">
              <a:lnSpc>
                <a:spcPct val="80000"/>
              </a:lnSpc>
              <a:spcBef>
                <a:spcPts val="0"/>
              </a:spcBef>
            </a:pPr>
            <a:r>
              <a:rPr lang="en-GB" altLang="cs-CZ" sz="1800" dirty="0" smtClean="0"/>
              <a:t>Strong influence of weather conditions (good and bad crops)</a:t>
            </a:r>
          </a:p>
          <a:p>
            <a:pPr lvl="1" eaLnBrk="1" hangingPunct="1">
              <a:lnSpc>
                <a:spcPct val="80000"/>
              </a:lnSpc>
              <a:spcBef>
                <a:spcPts val="0"/>
              </a:spcBef>
            </a:pPr>
            <a:r>
              <a:rPr lang="en-GB" altLang="cs-CZ" sz="1800" dirty="0" smtClean="0"/>
              <a:t>High share of mutually dependent processes (beef and milk, links between plant and animal products, etc.)</a:t>
            </a:r>
          </a:p>
          <a:p>
            <a:pPr lvl="1" eaLnBrk="1" hangingPunct="1">
              <a:lnSpc>
                <a:spcPct val="80000"/>
              </a:lnSpc>
              <a:spcBef>
                <a:spcPts val="0"/>
              </a:spcBef>
            </a:pPr>
            <a:r>
              <a:rPr lang="en-GB" altLang="cs-CZ" sz="1800" dirty="0" smtClean="0"/>
              <a:t>Autonomous production cycles (biologically determined reproduction of herd, annual cycle of plant production, etc.) </a:t>
            </a:r>
          </a:p>
          <a:p>
            <a:pPr lvl="1" eaLnBrk="1" hangingPunct="1">
              <a:lnSpc>
                <a:spcPct val="80000"/>
              </a:lnSpc>
              <a:spcBef>
                <a:spcPts val="0"/>
              </a:spcBef>
            </a:pPr>
            <a:r>
              <a:rPr lang="en-GB" altLang="cs-CZ" sz="1800" dirty="0" smtClean="0"/>
              <a:t>High share of single purpose machinery (combine harvesters, etc.)</a:t>
            </a:r>
          </a:p>
          <a:p>
            <a:pPr lvl="1" eaLnBrk="1" hangingPunct="1">
              <a:lnSpc>
                <a:spcPct val="80000"/>
              </a:lnSpc>
              <a:spcBef>
                <a:spcPts val="0"/>
              </a:spcBef>
            </a:pPr>
            <a:r>
              <a:rPr lang="en-GB" altLang="cs-CZ" sz="1800" dirty="0" smtClean="0"/>
              <a:t>Impossibility to reverse some output decisions in a changed market situation </a:t>
            </a:r>
          </a:p>
          <a:p>
            <a:pPr eaLnBrk="1" hangingPunct="1">
              <a:lnSpc>
                <a:spcPct val="80000"/>
              </a:lnSpc>
              <a:spcBef>
                <a:spcPts val="0"/>
              </a:spcBef>
            </a:pPr>
            <a:r>
              <a:rPr lang="en-GB" altLang="cs-CZ" sz="2000" dirty="0" smtClean="0"/>
              <a:t>Farming is a long-term declining industry</a:t>
            </a:r>
          </a:p>
          <a:p>
            <a:pPr lvl="1" eaLnBrk="1" hangingPunct="1">
              <a:lnSpc>
                <a:spcPct val="80000"/>
              </a:lnSpc>
              <a:spcBef>
                <a:spcPts val="0"/>
              </a:spcBef>
            </a:pPr>
            <a:r>
              <a:rPr lang="en-GB" altLang="cs-CZ" sz="1800" dirty="0" smtClean="0"/>
              <a:t>Relative drop in household expenditure on food as incomes rise in wealthier societies</a:t>
            </a:r>
            <a:r>
              <a:rPr lang="cs-CZ" altLang="cs-CZ" sz="1800" dirty="0" smtClean="0"/>
              <a:t> </a:t>
            </a:r>
            <a:r>
              <a:rPr lang="en-GB" altLang="cs-CZ" sz="1800" dirty="0" smtClean="0"/>
              <a:t>(Engel’s law)</a:t>
            </a:r>
          </a:p>
          <a:p>
            <a:pPr lvl="1" eaLnBrk="1" hangingPunct="1">
              <a:lnSpc>
                <a:spcPct val="80000"/>
              </a:lnSpc>
              <a:spcBef>
                <a:spcPts val="0"/>
              </a:spcBef>
            </a:pPr>
            <a:r>
              <a:rPr lang="en-GB" altLang="cs-CZ" sz="1800" dirty="0" smtClean="0"/>
              <a:t>Declining demand as a result of stagnant population </a:t>
            </a:r>
          </a:p>
          <a:p>
            <a:pPr eaLnBrk="1" hangingPunct="1">
              <a:lnSpc>
                <a:spcPct val="80000"/>
              </a:lnSpc>
              <a:spcBef>
                <a:spcPts val="0"/>
              </a:spcBef>
            </a:pPr>
            <a:r>
              <a:rPr lang="en-GB" altLang="cs-CZ" sz="2000" dirty="0" smtClean="0"/>
              <a:t>Social cohesion </a:t>
            </a:r>
          </a:p>
          <a:p>
            <a:pPr lvl="1" eaLnBrk="1" hangingPunct="1">
              <a:lnSpc>
                <a:spcPct val="80000"/>
              </a:lnSpc>
              <a:spcBef>
                <a:spcPts val="0"/>
              </a:spcBef>
            </a:pPr>
            <a:r>
              <a:rPr lang="en-GB" altLang="cs-CZ" sz="1800" dirty="0" smtClean="0"/>
              <a:t>Farming is highly competitive industry with a large number of small producers</a:t>
            </a:r>
          </a:p>
          <a:p>
            <a:pPr lvl="1" eaLnBrk="1" hangingPunct="1">
              <a:lnSpc>
                <a:spcPct val="80000"/>
              </a:lnSpc>
              <a:spcBef>
                <a:spcPts val="0"/>
              </a:spcBef>
            </a:pPr>
            <a:r>
              <a:rPr lang="en-GB" altLang="cs-CZ" sz="1800" dirty="0" smtClean="0"/>
              <a:t>Social tensions caused by income differentiation between rural and urban areas</a:t>
            </a:r>
          </a:p>
          <a:p>
            <a:pPr eaLnBrk="1" hangingPunct="1">
              <a:lnSpc>
                <a:spcPct val="80000"/>
              </a:lnSpc>
              <a:spcBef>
                <a:spcPts val="0"/>
              </a:spcBef>
            </a:pPr>
            <a:r>
              <a:rPr lang="en-GB" altLang="cs-CZ" sz="2000" dirty="0" smtClean="0"/>
              <a:t>Externalities</a:t>
            </a:r>
          </a:p>
          <a:p>
            <a:pPr lvl="1" eaLnBrk="1" hangingPunct="1">
              <a:lnSpc>
                <a:spcPct val="80000"/>
              </a:lnSpc>
              <a:spcBef>
                <a:spcPts val="0"/>
              </a:spcBef>
            </a:pPr>
            <a:r>
              <a:rPr lang="en-GB" altLang="cs-CZ" sz="1800" dirty="0" smtClean="0"/>
              <a:t>Impact of agriculture on the environment (soil and water pollution, elimination of biodiversity)</a:t>
            </a:r>
          </a:p>
          <a:p>
            <a:pPr lvl="1" eaLnBrk="1" hangingPunct="1">
              <a:lnSpc>
                <a:spcPct val="80000"/>
              </a:lnSpc>
              <a:spcBef>
                <a:spcPts val="0"/>
              </a:spcBef>
            </a:pPr>
            <a:r>
              <a:rPr lang="en-GB" altLang="cs-CZ" sz="1800" dirty="0" smtClean="0"/>
              <a:t>Care of landscape, protection of animal welfare, preservation of endangered breeds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826BF596-8FD7-4A17-9E23-9EA372488282}" type="slidenum">
              <a:rPr lang="cs-CZ" altLang="en-US" sz="1200">
                <a:effectLst/>
                <a:latin typeface="+mj-lt"/>
              </a:rPr>
              <a:pPr algn="r">
                <a:defRPr/>
              </a:pPr>
              <a:t>20</a:t>
            </a:fld>
            <a:endParaRPr lang="cs-CZ" altLang="en-US" sz="1200" dirty="0">
              <a:effectLst/>
              <a:latin typeface="+mj-lt"/>
            </a:endParaRPr>
          </a:p>
        </p:txBody>
      </p:sp>
      <p:sp>
        <p:nvSpPr>
          <p:cNvPr id="71683" name="Rectangle 2"/>
          <p:cNvSpPr>
            <a:spLocks noGrp="1" noChangeArrowheads="1"/>
          </p:cNvSpPr>
          <p:nvPr>
            <p:ph type="title" idx="4294967295"/>
          </p:nvPr>
        </p:nvSpPr>
        <p:spPr>
          <a:xfrm>
            <a:off x="457200" y="277813"/>
            <a:ext cx="8229600" cy="665770"/>
          </a:xfrm>
        </p:spPr>
        <p:txBody>
          <a:bodyPr/>
          <a:lstStyle/>
          <a:p>
            <a:pPr eaLnBrk="1" hangingPunct="1"/>
            <a:r>
              <a:rPr lang="en-GB" altLang="cs-CZ" dirty="0"/>
              <a:t>Attempts to limit </a:t>
            </a:r>
            <a:r>
              <a:rPr lang="en-GB" altLang="cs-CZ" dirty="0" smtClean="0"/>
              <a:t>support</a:t>
            </a:r>
            <a:r>
              <a:rPr lang="cs-CZ" altLang="cs-CZ" dirty="0" smtClean="0"/>
              <a:t> </a:t>
            </a:r>
            <a:r>
              <a:rPr lang="en-GB" altLang="cs-CZ" dirty="0" smtClean="0"/>
              <a:t>(</a:t>
            </a:r>
            <a:r>
              <a:rPr lang="en-GB" altLang="cs-CZ" dirty="0"/>
              <a:t>2</a:t>
            </a:r>
            <a:r>
              <a:rPr lang="en-GB" altLang="cs-CZ" dirty="0" smtClean="0"/>
              <a:t>)</a:t>
            </a:r>
          </a:p>
        </p:txBody>
      </p:sp>
      <p:sp>
        <p:nvSpPr>
          <p:cNvPr id="71684" name="Rectangle 3"/>
          <p:cNvSpPr>
            <a:spLocks noGrp="1" noChangeArrowheads="1"/>
          </p:cNvSpPr>
          <p:nvPr>
            <p:ph type="body" idx="4294967295"/>
          </p:nvPr>
        </p:nvSpPr>
        <p:spPr>
          <a:xfrm>
            <a:off x="457200" y="1033722"/>
            <a:ext cx="8229600" cy="5160962"/>
          </a:xfrm>
        </p:spPr>
        <p:txBody>
          <a:bodyPr/>
          <a:lstStyle/>
          <a:p>
            <a:pPr eaLnBrk="1" hangingPunct="1">
              <a:lnSpc>
                <a:spcPct val="80000"/>
              </a:lnSpc>
              <a:spcBef>
                <a:spcPts val="300"/>
              </a:spcBef>
            </a:pPr>
            <a:r>
              <a:rPr lang="en-GB" altLang="cs-CZ" sz="2400" dirty="0" smtClean="0"/>
              <a:t>Set-asides</a:t>
            </a:r>
          </a:p>
          <a:p>
            <a:pPr lvl="1" eaLnBrk="1" hangingPunct="1">
              <a:lnSpc>
                <a:spcPct val="80000"/>
              </a:lnSpc>
              <a:spcBef>
                <a:spcPts val="300"/>
              </a:spcBef>
            </a:pPr>
            <a:r>
              <a:rPr lang="en-GB" altLang="cs-CZ" sz="2000" dirty="0" smtClean="0"/>
              <a:t>Compensation of farmers for withdrawing arable land from production of subsidised products</a:t>
            </a:r>
          </a:p>
          <a:p>
            <a:pPr lvl="1" eaLnBrk="1" hangingPunct="1">
              <a:lnSpc>
                <a:spcPct val="80000"/>
              </a:lnSpc>
              <a:spcBef>
                <a:spcPts val="300"/>
              </a:spcBef>
            </a:pPr>
            <a:r>
              <a:rPr lang="en-GB" altLang="cs-CZ" sz="2000" dirty="0" smtClean="0"/>
              <a:t>Alternative use of land: totally idle, non-food production, pasture, special production (chickpeas, lentils, vetches)</a:t>
            </a:r>
          </a:p>
          <a:p>
            <a:pPr lvl="1" eaLnBrk="1" hangingPunct="1">
              <a:lnSpc>
                <a:spcPct val="80000"/>
              </a:lnSpc>
              <a:spcBef>
                <a:spcPts val="300"/>
              </a:spcBef>
            </a:pPr>
            <a:r>
              <a:rPr lang="en-GB" altLang="cs-CZ" sz="2000" dirty="0" smtClean="0"/>
              <a:t>Slippage: only marginal land tends to be removed from production, more intensified methods of production are used on cultivated land</a:t>
            </a:r>
          </a:p>
          <a:p>
            <a:pPr eaLnBrk="1" hangingPunct="1">
              <a:lnSpc>
                <a:spcPct val="80000"/>
              </a:lnSpc>
              <a:spcBef>
                <a:spcPts val="300"/>
              </a:spcBef>
            </a:pPr>
            <a:r>
              <a:rPr lang="en-GB" altLang="cs-CZ" sz="2400" dirty="0" smtClean="0"/>
              <a:t>Budget stabilisers</a:t>
            </a:r>
          </a:p>
          <a:p>
            <a:pPr lvl="1" eaLnBrk="1" hangingPunct="1">
              <a:lnSpc>
                <a:spcPct val="80000"/>
              </a:lnSpc>
              <a:spcBef>
                <a:spcPts val="300"/>
              </a:spcBef>
            </a:pPr>
            <a:r>
              <a:rPr lang="en-GB" altLang="cs-CZ" sz="2000" dirty="0" smtClean="0"/>
              <a:t>Automatic checks on agricultural spending</a:t>
            </a:r>
          </a:p>
          <a:p>
            <a:pPr lvl="1" eaLnBrk="1" hangingPunct="1">
              <a:lnSpc>
                <a:spcPct val="80000"/>
              </a:lnSpc>
              <a:spcBef>
                <a:spcPts val="300"/>
              </a:spcBef>
            </a:pPr>
            <a:r>
              <a:rPr lang="en-GB" altLang="cs-CZ" sz="2000" dirty="0" smtClean="0"/>
              <a:t>Maximum guaranteed quantities for individual products, cuts in prices and subsidies in the following year if limits are exceeded</a:t>
            </a:r>
          </a:p>
          <a:p>
            <a:pPr lvl="1" eaLnBrk="1" hangingPunct="1">
              <a:lnSpc>
                <a:spcPct val="80000"/>
              </a:lnSpc>
              <a:spcBef>
                <a:spcPts val="300"/>
              </a:spcBef>
            </a:pPr>
            <a:r>
              <a:rPr lang="en-GB" altLang="cs-CZ" sz="2000" dirty="0" smtClean="0"/>
              <a:t>Control undermined by high levels of guaranteed quantities and small price cuts relative to the level of price support </a:t>
            </a:r>
          </a:p>
          <a:p>
            <a:pPr eaLnBrk="1" hangingPunct="1">
              <a:lnSpc>
                <a:spcPct val="80000"/>
              </a:lnSpc>
              <a:spcBef>
                <a:spcPts val="300"/>
              </a:spcBef>
            </a:pPr>
            <a:r>
              <a:rPr lang="en-GB" altLang="cs-CZ" sz="2400" dirty="0" smtClean="0"/>
              <a:t>Accompanying measures</a:t>
            </a:r>
          </a:p>
          <a:p>
            <a:pPr lvl="1" eaLnBrk="1" hangingPunct="1">
              <a:lnSpc>
                <a:spcPct val="80000"/>
              </a:lnSpc>
              <a:spcBef>
                <a:spcPts val="300"/>
              </a:spcBef>
            </a:pPr>
            <a:r>
              <a:rPr lang="en-GB" altLang="cs-CZ" sz="2000" dirty="0" smtClean="0"/>
              <a:t>Incentives for early retirement</a:t>
            </a:r>
          </a:p>
          <a:p>
            <a:pPr lvl="1" eaLnBrk="1" hangingPunct="1">
              <a:lnSpc>
                <a:spcPct val="80000"/>
              </a:lnSpc>
              <a:spcBef>
                <a:spcPts val="300"/>
              </a:spcBef>
            </a:pPr>
            <a:r>
              <a:rPr lang="en-GB" altLang="cs-CZ" sz="2000" dirty="0" smtClean="0"/>
              <a:t>Incentives for using more extensive production methods</a:t>
            </a:r>
          </a:p>
          <a:p>
            <a:pPr lvl="1" eaLnBrk="1" hangingPunct="1">
              <a:lnSpc>
                <a:spcPct val="80000"/>
              </a:lnSpc>
              <a:spcBef>
                <a:spcPts val="300"/>
              </a:spcBef>
            </a:pPr>
            <a:r>
              <a:rPr lang="en-GB" altLang="cs-CZ" sz="2000" dirty="0" smtClean="0"/>
              <a:t>Reforestation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84F427B8-B9CD-480E-903C-D57ED9E427BD}" type="slidenum">
              <a:rPr lang="cs-CZ" altLang="en-US"/>
              <a:pPr>
                <a:defRPr/>
              </a:pPr>
              <a:t>21</a:t>
            </a:fld>
            <a:endParaRPr lang="cs-CZ" altLang="en-US"/>
          </a:p>
        </p:txBody>
      </p:sp>
      <p:sp>
        <p:nvSpPr>
          <p:cNvPr id="21507" name="Rectangle 2"/>
          <p:cNvSpPr>
            <a:spLocks noGrp="1" noChangeArrowheads="1"/>
          </p:cNvSpPr>
          <p:nvPr>
            <p:ph type="title"/>
          </p:nvPr>
        </p:nvSpPr>
        <p:spPr>
          <a:xfrm>
            <a:off x="457200" y="277813"/>
            <a:ext cx="8229600" cy="703262"/>
          </a:xfrm>
        </p:spPr>
        <p:txBody>
          <a:bodyPr/>
          <a:lstStyle/>
          <a:p>
            <a:pPr eaLnBrk="1" hangingPunct="1"/>
            <a:r>
              <a:rPr lang="en-GB" altLang="cs-CZ" dirty="0" smtClean="0"/>
              <a:t>Reforms of CAP – </a:t>
            </a:r>
            <a:r>
              <a:rPr lang="en-GB" altLang="cs-CZ" dirty="0" err="1" smtClean="0"/>
              <a:t>Mansholt</a:t>
            </a:r>
            <a:r>
              <a:rPr lang="en-GB" altLang="cs-CZ" dirty="0" smtClean="0"/>
              <a:t> plan</a:t>
            </a:r>
          </a:p>
        </p:txBody>
      </p:sp>
      <p:sp>
        <p:nvSpPr>
          <p:cNvPr id="21508" name="Rectangle 3"/>
          <p:cNvSpPr>
            <a:spLocks noGrp="1" noChangeArrowheads="1"/>
          </p:cNvSpPr>
          <p:nvPr>
            <p:ph type="body" idx="1"/>
          </p:nvPr>
        </p:nvSpPr>
        <p:spPr>
          <a:xfrm>
            <a:off x="457200" y="1116013"/>
            <a:ext cx="8229600" cy="5226050"/>
          </a:xfrm>
        </p:spPr>
        <p:txBody>
          <a:bodyPr/>
          <a:lstStyle/>
          <a:p>
            <a:pPr eaLnBrk="1" hangingPunct="1">
              <a:lnSpc>
                <a:spcPct val="80000"/>
              </a:lnSpc>
              <a:spcBef>
                <a:spcPts val="600"/>
              </a:spcBef>
            </a:pPr>
            <a:r>
              <a:rPr lang="en-GB" altLang="cs-CZ" sz="2400" dirty="0" smtClean="0"/>
              <a:t>Objectives</a:t>
            </a:r>
          </a:p>
          <a:p>
            <a:pPr lvl="1" eaLnBrk="1" hangingPunct="1">
              <a:lnSpc>
                <a:spcPct val="80000"/>
              </a:lnSpc>
              <a:spcBef>
                <a:spcPts val="600"/>
              </a:spcBef>
            </a:pPr>
            <a:r>
              <a:rPr lang="en-GB" altLang="cs-CZ" sz="2000" dirty="0" smtClean="0"/>
              <a:t>Presented by European Commission in 1968</a:t>
            </a:r>
          </a:p>
          <a:p>
            <a:pPr lvl="1" eaLnBrk="1" hangingPunct="1">
              <a:lnSpc>
                <a:spcPct val="80000"/>
              </a:lnSpc>
              <a:spcBef>
                <a:spcPts val="600"/>
              </a:spcBef>
            </a:pPr>
            <a:r>
              <a:rPr lang="en-GB" altLang="cs-CZ" sz="2000" dirty="0" smtClean="0"/>
              <a:t>One of the most controversial proposals to resolve the problem of agricultural surpluses and inadequate farm incomes </a:t>
            </a:r>
          </a:p>
          <a:p>
            <a:pPr lvl="1" eaLnBrk="1" hangingPunct="1">
              <a:lnSpc>
                <a:spcPct val="80000"/>
              </a:lnSpc>
              <a:spcBef>
                <a:spcPts val="600"/>
              </a:spcBef>
            </a:pPr>
            <a:r>
              <a:rPr lang="en-GB" altLang="cs-CZ" sz="2000" dirty="0" smtClean="0"/>
              <a:t>Central concept: modern farm enterprise comparable with those in other sectors (including working hours and holidays)</a:t>
            </a:r>
          </a:p>
          <a:p>
            <a:pPr lvl="1" eaLnBrk="1" hangingPunct="1">
              <a:lnSpc>
                <a:spcPct val="80000"/>
              </a:lnSpc>
              <a:spcBef>
                <a:spcPts val="600"/>
              </a:spcBef>
            </a:pPr>
            <a:r>
              <a:rPr lang="en-GB" altLang="cs-CZ" sz="2000" dirty="0" smtClean="0"/>
              <a:t>Creation of co-operatives should be encouraged in order to concentrate supply and ensure the use of modern technologies</a:t>
            </a:r>
          </a:p>
          <a:p>
            <a:pPr lvl="1" eaLnBrk="1" hangingPunct="1">
              <a:lnSpc>
                <a:spcPct val="80000"/>
              </a:lnSpc>
              <a:spcBef>
                <a:spcPts val="600"/>
              </a:spcBef>
            </a:pPr>
            <a:r>
              <a:rPr lang="en-GB" altLang="cs-CZ" sz="2000" dirty="0" smtClean="0"/>
              <a:t>Quantitative objectives: 5 million people to leave farming (4 million to be persuaded to retire), 5 million hectares to release from agricultural production, reduce the number of cows by 3 million</a:t>
            </a:r>
          </a:p>
          <a:p>
            <a:pPr eaLnBrk="1" hangingPunct="1">
              <a:lnSpc>
                <a:spcPct val="80000"/>
              </a:lnSpc>
              <a:spcBef>
                <a:spcPts val="600"/>
              </a:spcBef>
            </a:pPr>
            <a:r>
              <a:rPr lang="en-GB" altLang="cs-CZ" sz="2400" dirty="0" smtClean="0"/>
              <a:t>Strong reaction of the farming community</a:t>
            </a:r>
          </a:p>
          <a:p>
            <a:pPr lvl="1" eaLnBrk="1" hangingPunct="1">
              <a:lnSpc>
                <a:spcPct val="80000"/>
              </a:lnSpc>
              <a:spcBef>
                <a:spcPts val="600"/>
              </a:spcBef>
            </a:pPr>
            <a:r>
              <a:rPr lang="en-GB" altLang="cs-CZ" sz="2000" dirty="0" smtClean="0"/>
              <a:t>Proposals too radical and far removed from reality </a:t>
            </a:r>
          </a:p>
          <a:p>
            <a:pPr lvl="1" eaLnBrk="1" hangingPunct="1">
              <a:lnSpc>
                <a:spcPct val="80000"/>
              </a:lnSpc>
              <a:spcBef>
                <a:spcPts val="600"/>
              </a:spcBef>
            </a:pPr>
            <a:r>
              <a:rPr lang="en-GB" altLang="cs-CZ" sz="2000" dirty="0" smtClean="0"/>
              <a:t>Attack on the family farms through back-door collectivization</a:t>
            </a:r>
          </a:p>
          <a:p>
            <a:pPr eaLnBrk="1" hangingPunct="1">
              <a:lnSpc>
                <a:spcPct val="80000"/>
              </a:lnSpc>
              <a:spcBef>
                <a:spcPts val="600"/>
              </a:spcBef>
            </a:pPr>
            <a:r>
              <a:rPr lang="en-GB" altLang="cs-CZ" sz="2400" dirty="0" smtClean="0"/>
              <a:t>CAP continued with exclusive reliance on price support for many subsequent years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17EB9069-35CC-42BB-A91A-CD0DC52989F5}" type="slidenum">
              <a:rPr lang="cs-CZ" altLang="en-US" sz="1200">
                <a:effectLst/>
                <a:latin typeface="+mj-lt"/>
              </a:rPr>
              <a:pPr algn="r">
                <a:defRPr/>
              </a:pPr>
              <a:t>22</a:t>
            </a:fld>
            <a:endParaRPr lang="cs-CZ" altLang="en-US" sz="1200">
              <a:effectLst/>
              <a:latin typeface="+mj-lt"/>
            </a:endParaRPr>
          </a:p>
        </p:txBody>
      </p:sp>
      <p:sp>
        <p:nvSpPr>
          <p:cNvPr id="67587" name="Rectangle 2"/>
          <p:cNvSpPr>
            <a:spLocks noGrp="1" noChangeArrowheads="1"/>
          </p:cNvSpPr>
          <p:nvPr>
            <p:ph type="title" idx="4294967295"/>
          </p:nvPr>
        </p:nvSpPr>
        <p:spPr>
          <a:xfrm>
            <a:off x="457200" y="277813"/>
            <a:ext cx="8229600" cy="703262"/>
          </a:xfrm>
        </p:spPr>
        <p:txBody>
          <a:bodyPr/>
          <a:lstStyle/>
          <a:p>
            <a:pPr eaLnBrk="1" hangingPunct="1"/>
            <a:r>
              <a:rPr lang="en-GB" altLang="cs-CZ" dirty="0" smtClean="0"/>
              <a:t>Reforms of CAP</a:t>
            </a:r>
            <a:r>
              <a:rPr lang="cs-CZ" altLang="cs-CZ" dirty="0" smtClean="0"/>
              <a:t> – </a:t>
            </a:r>
            <a:r>
              <a:rPr lang="en-GB" altLang="cs-CZ" dirty="0" err="1" smtClean="0"/>
              <a:t>MacSharry</a:t>
            </a:r>
            <a:r>
              <a:rPr lang="en-GB" altLang="cs-CZ" sz="3100" dirty="0" smtClean="0"/>
              <a:t> reform</a:t>
            </a:r>
            <a:endParaRPr lang="en-GB" altLang="cs-CZ" sz="3100" b="1" dirty="0" smtClean="0">
              <a:solidFill>
                <a:srgbClr val="FF0000"/>
              </a:solidFill>
            </a:endParaRPr>
          </a:p>
        </p:txBody>
      </p:sp>
      <p:sp>
        <p:nvSpPr>
          <p:cNvPr id="67588" name="Rectangle 3"/>
          <p:cNvSpPr>
            <a:spLocks noGrp="1" noChangeArrowheads="1"/>
          </p:cNvSpPr>
          <p:nvPr>
            <p:ph type="body" idx="4294967295"/>
          </p:nvPr>
        </p:nvSpPr>
        <p:spPr>
          <a:xfrm>
            <a:off x="457200" y="854868"/>
            <a:ext cx="8229600" cy="5403850"/>
          </a:xfrm>
        </p:spPr>
        <p:txBody>
          <a:bodyPr/>
          <a:lstStyle/>
          <a:p>
            <a:pPr eaLnBrk="1" hangingPunct="1">
              <a:lnSpc>
                <a:spcPct val="80000"/>
              </a:lnSpc>
              <a:spcBef>
                <a:spcPts val="200"/>
              </a:spcBef>
            </a:pPr>
            <a:r>
              <a:rPr lang="en-GB" altLang="cs-CZ" sz="2400" dirty="0" smtClean="0"/>
              <a:t>Pressures to reform CAP at the beginning of 1990s </a:t>
            </a:r>
          </a:p>
          <a:p>
            <a:pPr lvl="1" eaLnBrk="1" hangingPunct="1">
              <a:lnSpc>
                <a:spcPct val="80000"/>
              </a:lnSpc>
              <a:spcBef>
                <a:spcPts val="200"/>
              </a:spcBef>
            </a:pPr>
            <a:r>
              <a:rPr lang="en-GB" altLang="cs-CZ" sz="2000" dirty="0" smtClean="0"/>
              <a:t>Previous failed attempts to solve the problem of surpluses of main CAP products</a:t>
            </a:r>
          </a:p>
          <a:p>
            <a:pPr lvl="1" eaLnBrk="1" hangingPunct="1">
              <a:lnSpc>
                <a:spcPct val="80000"/>
              </a:lnSpc>
              <a:spcBef>
                <a:spcPts val="200"/>
              </a:spcBef>
            </a:pPr>
            <a:r>
              <a:rPr lang="en-GB" altLang="cs-CZ" sz="2000" dirty="0" smtClean="0"/>
              <a:t>Imminent collapse of the Uruguay round (started in 1986): US backed farm trade liberalization, EU concessions were enforced under the threat to paralyse trade in industrial products (80% of EU exports)</a:t>
            </a:r>
          </a:p>
          <a:p>
            <a:pPr lvl="1" eaLnBrk="1" hangingPunct="1">
              <a:lnSpc>
                <a:spcPct val="80000"/>
              </a:lnSpc>
              <a:spcBef>
                <a:spcPts val="200"/>
              </a:spcBef>
            </a:pPr>
            <a:r>
              <a:rPr lang="en-GB" altLang="cs-CZ" sz="2000" dirty="0" smtClean="0"/>
              <a:t>Manageable extension of CAP with Eastern enlargement</a:t>
            </a:r>
          </a:p>
          <a:p>
            <a:pPr eaLnBrk="1" hangingPunct="1">
              <a:lnSpc>
                <a:spcPct val="80000"/>
              </a:lnSpc>
              <a:spcBef>
                <a:spcPts val="200"/>
              </a:spcBef>
            </a:pPr>
            <a:r>
              <a:rPr lang="en-GB" altLang="cs-CZ" sz="2400" dirty="0" smtClean="0"/>
              <a:t>Reform package was adopted in mid</a:t>
            </a:r>
            <a:r>
              <a:rPr lang="cs-CZ" altLang="cs-CZ" sz="2400" dirty="0" smtClean="0"/>
              <a:t> </a:t>
            </a:r>
            <a:r>
              <a:rPr lang="en-GB" altLang="cs-CZ" sz="2400" dirty="0" smtClean="0"/>
              <a:t>1992 under the Agriculture Commissioner Ray </a:t>
            </a:r>
            <a:r>
              <a:rPr lang="en-GB" altLang="cs-CZ" sz="2400" dirty="0" err="1" smtClean="0"/>
              <a:t>MacSharry</a:t>
            </a:r>
            <a:r>
              <a:rPr lang="en-GB" altLang="cs-CZ" sz="2400" dirty="0" smtClean="0"/>
              <a:t>  </a:t>
            </a:r>
          </a:p>
          <a:p>
            <a:pPr eaLnBrk="1" hangingPunct="1">
              <a:lnSpc>
                <a:spcPct val="80000"/>
              </a:lnSpc>
              <a:spcBef>
                <a:spcPts val="200"/>
              </a:spcBef>
            </a:pPr>
            <a:r>
              <a:rPr lang="en-GB" altLang="cs-CZ" sz="2400" dirty="0" smtClean="0"/>
              <a:t>Major elements</a:t>
            </a:r>
          </a:p>
          <a:p>
            <a:pPr lvl="1" eaLnBrk="1" hangingPunct="1">
              <a:lnSpc>
                <a:spcPct val="80000"/>
              </a:lnSpc>
              <a:spcBef>
                <a:spcPts val="200"/>
              </a:spcBef>
            </a:pPr>
            <a:r>
              <a:rPr lang="en-GB" altLang="cs-CZ" sz="2000" dirty="0" smtClean="0"/>
              <a:t>Cuts in intervention prices for certain products: cereal prices lowered by 35 %, beef prices by 15 %, butter price by 5 %</a:t>
            </a:r>
          </a:p>
          <a:p>
            <a:pPr lvl="1" eaLnBrk="1" hangingPunct="1">
              <a:lnSpc>
                <a:spcPct val="80000"/>
              </a:lnSpc>
              <a:spcBef>
                <a:spcPts val="200"/>
              </a:spcBef>
            </a:pPr>
            <a:r>
              <a:rPr lang="en-GB" altLang="cs-CZ" sz="2000" dirty="0" smtClean="0"/>
              <a:t>Reduction in the price support was compensated by direct payments (</a:t>
            </a:r>
            <a:r>
              <a:rPr lang="cs-CZ" altLang="cs-CZ" sz="2000" dirty="0" smtClean="0"/>
              <a:t>EU </a:t>
            </a:r>
            <a:r>
              <a:rPr lang="en-GB" altLang="cs-CZ" sz="2000" dirty="0" smtClean="0"/>
              <a:t>budget devoted to agriculture remained very high)</a:t>
            </a:r>
          </a:p>
          <a:p>
            <a:pPr lvl="1" eaLnBrk="1" hangingPunct="1">
              <a:lnSpc>
                <a:spcPct val="80000"/>
              </a:lnSpc>
              <a:spcBef>
                <a:spcPts val="200"/>
              </a:spcBef>
            </a:pPr>
            <a:r>
              <a:rPr lang="en-GB" sz="2000" dirty="0" smtClean="0"/>
              <a:t>Compulsory set-asides and other accompanying measures (environment</a:t>
            </a:r>
            <a:r>
              <a:rPr lang="cs-CZ" sz="2000" dirty="0" smtClean="0"/>
              <a:t>al</a:t>
            </a:r>
            <a:r>
              <a:rPr lang="en-GB" sz="2000" dirty="0" smtClean="0"/>
              <a:t> programmes, afforestation, early retirement)</a:t>
            </a:r>
          </a:p>
          <a:p>
            <a:pPr lvl="1" eaLnBrk="1" hangingPunct="1">
              <a:lnSpc>
                <a:spcPct val="80000"/>
              </a:lnSpc>
              <a:spcBef>
                <a:spcPts val="200"/>
              </a:spcBef>
            </a:pPr>
            <a:r>
              <a:rPr lang="en-GB" altLang="cs-CZ" sz="2000" dirty="0" smtClean="0"/>
              <a:t>Concessions in Uruguay round: transformation of variable levies and import quotas into fixed tariff (neutralised by high tariffs 40-150 %), commitment to phase out subsidised exports</a:t>
            </a:r>
          </a:p>
          <a:p>
            <a:pPr lvl="1" eaLnBrk="1" hangingPunct="1">
              <a:lnSpc>
                <a:spcPct val="80000"/>
              </a:lnSpc>
              <a:spcBef>
                <a:spcPts val="200"/>
              </a:spcBef>
            </a:pPr>
            <a:endParaRPr lang="en-GB" altLang="cs-CZ"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pPr>
              <a:defRPr/>
            </a:pPr>
            <a:fld id="{1A0AE8D0-A449-49D7-BF25-AC31A8CAFD51}" type="slidenum">
              <a:rPr lang="cs-CZ" altLang="en-US"/>
              <a:pPr>
                <a:defRPr/>
              </a:pPr>
              <a:t>23</a:t>
            </a:fld>
            <a:endParaRPr lang="cs-CZ" altLang="en-US"/>
          </a:p>
        </p:txBody>
      </p:sp>
      <p:sp>
        <p:nvSpPr>
          <p:cNvPr id="4100" name="Rectangle 2"/>
          <p:cNvSpPr>
            <a:spLocks noGrp="1" noChangeArrowheads="1"/>
          </p:cNvSpPr>
          <p:nvPr>
            <p:ph type="title"/>
          </p:nvPr>
        </p:nvSpPr>
        <p:spPr>
          <a:xfrm>
            <a:off x="457200" y="277813"/>
            <a:ext cx="8229600" cy="790575"/>
          </a:xfrm>
        </p:spPr>
        <p:txBody>
          <a:bodyPr/>
          <a:lstStyle/>
          <a:p>
            <a:pPr eaLnBrk="1" hangingPunct="1"/>
            <a:r>
              <a:rPr lang="en-GB" altLang="cs-CZ" smtClean="0"/>
              <a:t>CAP and Eastern enlargement</a:t>
            </a:r>
          </a:p>
        </p:txBody>
      </p:sp>
      <p:graphicFrame>
        <p:nvGraphicFramePr>
          <p:cNvPr id="4098" name="Object 4"/>
          <p:cNvGraphicFramePr>
            <a:graphicFrameLocks noChangeAspect="1"/>
          </p:cNvGraphicFramePr>
          <p:nvPr>
            <p:extLst>
              <p:ext uri="{D42A27DB-BD31-4B8C-83A1-F6EECF244321}">
                <p14:modId xmlns:p14="http://schemas.microsoft.com/office/powerpoint/2010/main" val="462195436"/>
              </p:ext>
            </p:extLst>
          </p:nvPr>
        </p:nvGraphicFramePr>
        <p:xfrm>
          <a:off x="522288" y="1033373"/>
          <a:ext cx="7577137" cy="3713287"/>
        </p:xfrm>
        <a:graphic>
          <a:graphicData uri="http://schemas.openxmlformats.org/presentationml/2006/ole">
            <mc:AlternateContent xmlns:mc="http://schemas.openxmlformats.org/markup-compatibility/2006">
              <mc:Choice xmlns:v="urn:schemas-microsoft-com:vml" Requires="v">
                <p:oleObj spid="_x0000_s4144" name="Document" r:id="rId5" imgW="6506174" imgH="3153331" progId="Word.Document.8">
                  <p:embed/>
                </p:oleObj>
              </mc:Choice>
              <mc:Fallback>
                <p:oleObj name="Document" r:id="rId5" imgW="6506174" imgH="3153331" progId="Word.Document.8">
                  <p:embed/>
                  <p:pic>
                    <p:nvPicPr>
                      <p:cNvPr id="0" name="Object 4"/>
                      <p:cNvPicPr>
                        <a:picLocks noChangeAspect="1" noChangeArrowheads="1"/>
                      </p:cNvPicPr>
                      <p:nvPr/>
                    </p:nvPicPr>
                    <p:blipFill>
                      <a:blip r:embed="rId6"/>
                      <a:srcRect/>
                      <a:stretch>
                        <a:fillRect/>
                      </a:stretch>
                    </p:blipFill>
                    <p:spPr bwMode="auto">
                      <a:xfrm>
                        <a:off x="522288" y="1033373"/>
                        <a:ext cx="7577137" cy="3713287"/>
                      </a:xfrm>
                      <a:prstGeom prst="rect">
                        <a:avLst/>
                      </a:prstGeom>
                      <a:noFill/>
                      <a:ln>
                        <a:noFill/>
                      </a:ln>
                      <a:effectLst/>
                      <a:extLst/>
                    </p:spPr>
                  </p:pic>
                </p:oleObj>
              </mc:Fallback>
            </mc:AlternateContent>
          </a:graphicData>
        </a:graphic>
      </p:graphicFrame>
      <p:sp>
        <p:nvSpPr>
          <p:cNvPr id="4101" name="Text Box 5"/>
          <p:cNvSpPr txBox="1">
            <a:spLocks noChangeArrowheads="1"/>
          </p:cNvSpPr>
          <p:nvPr/>
        </p:nvSpPr>
        <p:spPr bwMode="auto">
          <a:xfrm>
            <a:off x="481192" y="3686693"/>
            <a:ext cx="7953375"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lnSpc>
                <a:spcPct val="80000"/>
              </a:lnSpc>
              <a:spcBef>
                <a:spcPts val="0"/>
              </a:spcBef>
            </a:pPr>
            <a:r>
              <a:rPr lang="en-GB" altLang="cs-CZ" sz="1400" dirty="0">
                <a:effectLst/>
              </a:rPr>
              <a:t>Baldwin, </a:t>
            </a:r>
            <a:r>
              <a:rPr lang="en-GB" altLang="cs-CZ" sz="1400" dirty="0" err="1">
                <a:effectLst/>
              </a:rPr>
              <a:t>Wyplosz</a:t>
            </a:r>
            <a:r>
              <a:rPr lang="en-GB" altLang="cs-CZ" sz="1400" dirty="0">
                <a:effectLst/>
              </a:rPr>
              <a:t>: The Economics of European Integration, p. 237 (Data for new members and EU-15 in 2001)</a:t>
            </a:r>
          </a:p>
          <a:p>
            <a:pPr eaLnBrk="1" hangingPunct="1">
              <a:lnSpc>
                <a:spcPct val="80000"/>
              </a:lnSpc>
              <a:spcBef>
                <a:spcPts val="0"/>
              </a:spcBef>
            </a:pPr>
            <a:r>
              <a:rPr lang="en-GB" altLang="cs-CZ" sz="1400" dirty="0">
                <a:effectLst/>
              </a:rPr>
              <a:t>Wallace et al.: Policy-making in the European Union, p. 182 (data for USA in 2002)</a:t>
            </a:r>
          </a:p>
        </p:txBody>
      </p:sp>
      <p:sp>
        <p:nvSpPr>
          <p:cNvPr id="7" name="Rectangle 3"/>
          <p:cNvSpPr txBox="1">
            <a:spLocks noChangeArrowheads="1"/>
          </p:cNvSpPr>
          <p:nvPr/>
        </p:nvSpPr>
        <p:spPr bwMode="auto">
          <a:xfrm>
            <a:off x="457200" y="4487775"/>
            <a:ext cx="8229600" cy="1522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08000"/>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990099"/>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pPr eaLnBrk="1" hangingPunct="1">
              <a:lnSpc>
                <a:spcPct val="80000"/>
              </a:lnSpc>
              <a:spcBef>
                <a:spcPts val="200"/>
              </a:spcBef>
            </a:pPr>
            <a:r>
              <a:rPr lang="en-GB" altLang="cs-CZ" sz="2400" kern="0" dirty="0" smtClean="0">
                <a:effectLst/>
              </a:rPr>
              <a:t>Dilemmas of Eastern enlargement</a:t>
            </a:r>
          </a:p>
          <a:p>
            <a:pPr lvl="1" eaLnBrk="1" hangingPunct="1">
              <a:lnSpc>
                <a:spcPct val="80000"/>
              </a:lnSpc>
              <a:spcBef>
                <a:spcPts val="200"/>
              </a:spcBef>
            </a:pPr>
            <a:r>
              <a:rPr lang="en-GB" altLang="cs-CZ" sz="2000" kern="0" dirty="0" smtClean="0">
                <a:effectLst/>
              </a:rPr>
              <a:t>Unsustainable CAP under existing rules (too much new land for products covered by CAP, too many new farmers eligible for aid)</a:t>
            </a:r>
          </a:p>
          <a:p>
            <a:pPr lvl="1" eaLnBrk="1" hangingPunct="1">
              <a:lnSpc>
                <a:spcPct val="80000"/>
              </a:lnSpc>
              <a:spcBef>
                <a:spcPts val="200"/>
              </a:spcBef>
            </a:pPr>
            <a:r>
              <a:rPr lang="en-GB" altLang="cs-CZ" sz="2000" kern="0" dirty="0" smtClean="0">
                <a:effectLst/>
              </a:rPr>
              <a:t>Aggravated problems between small and large farms </a:t>
            </a:r>
          </a:p>
          <a:p>
            <a:pPr lvl="1" eaLnBrk="1" hangingPunct="1">
              <a:lnSpc>
                <a:spcPct val="80000"/>
              </a:lnSpc>
              <a:spcBef>
                <a:spcPts val="200"/>
              </a:spcBef>
            </a:pPr>
            <a:r>
              <a:rPr lang="en-GB" altLang="cs-CZ" sz="2000" kern="0" dirty="0" smtClean="0">
                <a:effectLst/>
              </a:rPr>
              <a:t>Absence of administrative capacity in new members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58E0F090-4345-45F9-BE8E-5F0D9FB3A9B9}" type="slidenum">
              <a:rPr lang="cs-CZ" altLang="en-US"/>
              <a:pPr>
                <a:defRPr/>
              </a:pPr>
              <a:t>24</a:t>
            </a:fld>
            <a:endParaRPr lang="cs-CZ" altLang="en-US"/>
          </a:p>
        </p:txBody>
      </p:sp>
      <p:sp>
        <p:nvSpPr>
          <p:cNvPr id="22531" name="Rectangle 2"/>
          <p:cNvSpPr>
            <a:spLocks noGrp="1" noChangeArrowheads="1"/>
          </p:cNvSpPr>
          <p:nvPr>
            <p:ph type="title"/>
          </p:nvPr>
        </p:nvSpPr>
        <p:spPr>
          <a:xfrm>
            <a:off x="457200" y="277813"/>
            <a:ext cx="8318500" cy="785812"/>
          </a:xfrm>
        </p:spPr>
        <p:txBody>
          <a:bodyPr/>
          <a:lstStyle/>
          <a:p>
            <a:pPr eaLnBrk="1" hangingPunct="1"/>
            <a:r>
              <a:rPr lang="en-GB" altLang="cs-CZ" dirty="0" smtClean="0"/>
              <a:t>Key issues of Eastern enlargement</a:t>
            </a:r>
          </a:p>
        </p:txBody>
      </p:sp>
      <p:sp>
        <p:nvSpPr>
          <p:cNvPr id="22532" name="Rectangle 3"/>
          <p:cNvSpPr>
            <a:spLocks noGrp="1" noChangeArrowheads="1"/>
          </p:cNvSpPr>
          <p:nvPr>
            <p:ph type="body" idx="1"/>
          </p:nvPr>
        </p:nvSpPr>
        <p:spPr>
          <a:xfrm>
            <a:off x="457200" y="891874"/>
            <a:ext cx="8229600" cy="5642489"/>
          </a:xfrm>
        </p:spPr>
        <p:txBody>
          <a:bodyPr/>
          <a:lstStyle/>
          <a:p>
            <a:pPr eaLnBrk="1" hangingPunct="1">
              <a:lnSpc>
                <a:spcPct val="80000"/>
              </a:lnSpc>
              <a:spcBef>
                <a:spcPts val="100"/>
              </a:spcBef>
            </a:pPr>
            <a:r>
              <a:rPr lang="en-GB" altLang="cs-CZ" sz="2400" dirty="0" smtClean="0"/>
              <a:t>Extension of direct payments</a:t>
            </a:r>
          </a:p>
          <a:p>
            <a:pPr lvl="1" eaLnBrk="1" hangingPunct="1">
              <a:lnSpc>
                <a:spcPct val="80000"/>
              </a:lnSpc>
              <a:spcBef>
                <a:spcPts val="100"/>
              </a:spcBef>
            </a:pPr>
            <a:r>
              <a:rPr lang="en-GB" altLang="cs-CZ" sz="2000" dirty="0" smtClean="0"/>
              <a:t>Commission position</a:t>
            </a:r>
          </a:p>
          <a:p>
            <a:pPr marL="895350" lvl="2" indent="0" eaLnBrk="1" hangingPunct="1">
              <a:lnSpc>
                <a:spcPct val="80000"/>
              </a:lnSpc>
              <a:spcBef>
                <a:spcPts val="100"/>
              </a:spcBef>
              <a:buNone/>
            </a:pPr>
            <a:r>
              <a:rPr lang="en-GB" altLang="cs-CZ" sz="1800" dirty="0" smtClean="0"/>
              <a:t>Farmers in CEEC will not experience price cuts so they should not benefit from direct payments</a:t>
            </a:r>
          </a:p>
          <a:p>
            <a:pPr marL="895350" lvl="2" indent="0" eaLnBrk="1" hangingPunct="1">
              <a:lnSpc>
                <a:spcPct val="80000"/>
              </a:lnSpc>
              <a:spcBef>
                <a:spcPts val="100"/>
              </a:spcBef>
              <a:buNone/>
            </a:pPr>
            <a:r>
              <a:rPr lang="en-GB" altLang="cs-CZ" sz="1800" dirty="0" smtClean="0"/>
              <a:t>Full direct payments would be too high for CEEC farmers that would create social distortions and inequalities</a:t>
            </a:r>
          </a:p>
          <a:p>
            <a:pPr marL="895350" lvl="2" indent="0" eaLnBrk="1" hangingPunct="1">
              <a:lnSpc>
                <a:spcPct val="80000"/>
              </a:lnSpc>
              <a:spcBef>
                <a:spcPts val="100"/>
              </a:spcBef>
              <a:buNone/>
            </a:pPr>
            <a:r>
              <a:rPr lang="en-GB" altLang="cs-CZ" sz="1800" dirty="0" smtClean="0"/>
              <a:t>Leakages of support to non-rural beneficiaries as a result of privatization processes in agriculture</a:t>
            </a:r>
          </a:p>
          <a:p>
            <a:pPr lvl="1" eaLnBrk="1" hangingPunct="1">
              <a:lnSpc>
                <a:spcPct val="80000"/>
              </a:lnSpc>
              <a:spcBef>
                <a:spcPts val="100"/>
              </a:spcBef>
            </a:pPr>
            <a:r>
              <a:rPr lang="en-GB" altLang="cs-CZ" sz="2000" dirty="0" smtClean="0"/>
              <a:t>Position of new members: differential treatment between rich Western farmers and poorer Eastern farmers </a:t>
            </a:r>
          </a:p>
          <a:p>
            <a:pPr lvl="1" eaLnBrk="1" hangingPunct="1">
              <a:lnSpc>
                <a:spcPct val="80000"/>
              </a:lnSpc>
              <a:spcBef>
                <a:spcPts val="100"/>
              </a:spcBef>
            </a:pPr>
            <a:r>
              <a:rPr lang="en-GB" altLang="cs-CZ" sz="2000" dirty="0" smtClean="0"/>
              <a:t>Agreement in Copenhagen European Council (December 2002)</a:t>
            </a:r>
          </a:p>
          <a:p>
            <a:pPr marL="896938" lvl="1" indent="0" eaLnBrk="1" hangingPunct="1">
              <a:lnSpc>
                <a:spcPct val="80000"/>
              </a:lnSpc>
              <a:spcBef>
                <a:spcPts val="100"/>
              </a:spcBef>
              <a:buNone/>
            </a:pPr>
            <a:r>
              <a:rPr lang="en-GB" altLang="cs-CZ" sz="1800" dirty="0" smtClean="0"/>
              <a:t>Gradual convergence of direct payments spread over 10 years starting from 25 % level</a:t>
            </a:r>
          </a:p>
          <a:p>
            <a:pPr marL="896938" lvl="1" indent="0" eaLnBrk="1" hangingPunct="1">
              <a:lnSpc>
                <a:spcPct val="80000"/>
              </a:lnSpc>
              <a:spcBef>
                <a:spcPts val="100"/>
              </a:spcBef>
              <a:buNone/>
            </a:pPr>
            <a:r>
              <a:rPr lang="en-GB" altLang="cs-CZ" sz="1800" dirty="0" smtClean="0"/>
              <a:t>Possibility for new members to top up the assistance from national funds</a:t>
            </a:r>
          </a:p>
          <a:p>
            <a:pPr eaLnBrk="1" hangingPunct="1">
              <a:lnSpc>
                <a:spcPct val="80000"/>
              </a:lnSpc>
              <a:spcBef>
                <a:spcPts val="100"/>
              </a:spcBef>
            </a:pPr>
            <a:r>
              <a:rPr lang="en-GB" altLang="cs-CZ" sz="2400" dirty="0" smtClean="0"/>
              <a:t>Distribution of quotas for milk and sugar</a:t>
            </a:r>
          </a:p>
          <a:p>
            <a:pPr lvl="1" eaLnBrk="1" hangingPunct="1">
              <a:lnSpc>
                <a:spcPct val="80000"/>
              </a:lnSpc>
              <a:spcBef>
                <a:spcPts val="100"/>
              </a:spcBef>
            </a:pPr>
            <a:r>
              <a:rPr lang="en-GB" altLang="cs-CZ" sz="2000" dirty="0" smtClean="0"/>
              <a:t>Non-representative reference period for quota determination due to sharp output decline at the beginning of economic transition </a:t>
            </a:r>
          </a:p>
          <a:p>
            <a:pPr eaLnBrk="1" hangingPunct="1">
              <a:lnSpc>
                <a:spcPct val="80000"/>
              </a:lnSpc>
              <a:spcBef>
                <a:spcPts val="100"/>
              </a:spcBef>
            </a:pPr>
            <a:r>
              <a:rPr lang="en-GB" altLang="cs-CZ" sz="2400" dirty="0" smtClean="0"/>
              <a:t>Land ownership by non-residents</a:t>
            </a:r>
          </a:p>
          <a:p>
            <a:pPr lvl="1" eaLnBrk="1" hangingPunct="1">
              <a:lnSpc>
                <a:spcPct val="80000"/>
              </a:lnSpc>
              <a:spcBef>
                <a:spcPts val="100"/>
              </a:spcBef>
            </a:pPr>
            <a:r>
              <a:rPr lang="en-GB" altLang="cs-CZ" sz="2000" dirty="0" smtClean="0"/>
              <a:t>Fear of selling off land as a result of its low price</a:t>
            </a:r>
          </a:p>
          <a:p>
            <a:pPr lvl="1" eaLnBrk="1" hangingPunct="1">
              <a:lnSpc>
                <a:spcPct val="80000"/>
              </a:lnSpc>
              <a:spcBef>
                <a:spcPts val="100"/>
              </a:spcBef>
            </a:pPr>
            <a:r>
              <a:rPr lang="en-GB" altLang="cs-CZ" sz="2000" dirty="0" smtClean="0"/>
              <a:t>Derogation granted on foreign land ownership</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DC2F8A43-96A7-49B5-B8FC-507B6C151903}" type="slidenum">
              <a:rPr lang="cs-CZ" altLang="en-US"/>
              <a:pPr>
                <a:defRPr/>
              </a:pPr>
              <a:t>25</a:t>
            </a:fld>
            <a:endParaRPr lang="cs-CZ" altLang="en-US"/>
          </a:p>
        </p:txBody>
      </p:sp>
      <p:sp>
        <p:nvSpPr>
          <p:cNvPr id="23555" name="Rectangle 2"/>
          <p:cNvSpPr>
            <a:spLocks noGrp="1" noChangeArrowheads="1"/>
          </p:cNvSpPr>
          <p:nvPr>
            <p:ph type="title"/>
          </p:nvPr>
        </p:nvSpPr>
        <p:spPr>
          <a:xfrm>
            <a:off x="457200" y="277813"/>
            <a:ext cx="8229600" cy="666750"/>
          </a:xfrm>
        </p:spPr>
        <p:txBody>
          <a:bodyPr/>
          <a:lstStyle/>
          <a:p>
            <a:pPr eaLnBrk="1" hangingPunct="1"/>
            <a:r>
              <a:rPr lang="en-GB" altLang="cs-CZ" dirty="0" smtClean="0"/>
              <a:t>Recent trends in CAP</a:t>
            </a:r>
          </a:p>
        </p:txBody>
      </p:sp>
      <p:sp>
        <p:nvSpPr>
          <p:cNvPr id="23556" name="Rectangle 3"/>
          <p:cNvSpPr>
            <a:spLocks noGrp="1" noChangeArrowheads="1"/>
          </p:cNvSpPr>
          <p:nvPr>
            <p:ph type="body" idx="1"/>
          </p:nvPr>
        </p:nvSpPr>
        <p:spPr>
          <a:xfrm>
            <a:off x="323850" y="854813"/>
            <a:ext cx="8451850" cy="5575171"/>
          </a:xfrm>
        </p:spPr>
        <p:txBody>
          <a:bodyPr/>
          <a:lstStyle/>
          <a:p>
            <a:pPr eaLnBrk="1" hangingPunct="1">
              <a:lnSpc>
                <a:spcPct val="80000"/>
              </a:lnSpc>
              <a:spcBef>
                <a:spcPts val="200"/>
              </a:spcBef>
            </a:pPr>
            <a:r>
              <a:rPr lang="en-GB" altLang="cs-CZ" sz="2000" dirty="0" smtClean="0"/>
              <a:t>Leading ideas: orientation towards more cost-efficient and less distorting forms of farm support, resistance towards the return of old costly price support schemes and distortions on international markets </a:t>
            </a:r>
          </a:p>
          <a:p>
            <a:pPr eaLnBrk="1" hangingPunct="1">
              <a:lnSpc>
                <a:spcPct val="80000"/>
              </a:lnSpc>
              <a:spcBef>
                <a:spcPts val="200"/>
              </a:spcBef>
            </a:pPr>
            <a:r>
              <a:rPr lang="en-GB" altLang="cs-CZ" sz="2000" dirty="0" smtClean="0"/>
              <a:t>First pillar of CAP: income support for farmers</a:t>
            </a:r>
          </a:p>
          <a:p>
            <a:pPr lvl="1" eaLnBrk="1" hangingPunct="1">
              <a:lnSpc>
                <a:spcPct val="80000"/>
              </a:lnSpc>
              <a:spcBef>
                <a:spcPts val="200"/>
              </a:spcBef>
            </a:pPr>
            <a:r>
              <a:rPr lang="en-GB" altLang="cs-CZ" sz="1800" dirty="0" smtClean="0"/>
              <a:t>Support policy is now entirely based on direct payments</a:t>
            </a:r>
          </a:p>
          <a:p>
            <a:pPr lvl="1" eaLnBrk="1" hangingPunct="1">
              <a:lnSpc>
                <a:spcPct val="80000"/>
              </a:lnSpc>
              <a:spcBef>
                <a:spcPts val="200"/>
              </a:spcBef>
            </a:pPr>
            <a:r>
              <a:rPr lang="en-GB" altLang="cs-CZ" sz="1800" dirty="0" smtClean="0"/>
              <a:t>Decoupling (removal of links between direct payments granted to farmers and agricultural production), strong cross-compliance</a:t>
            </a:r>
          </a:p>
          <a:p>
            <a:pPr lvl="1" eaLnBrk="1" hangingPunct="1">
              <a:lnSpc>
                <a:spcPct val="80000"/>
              </a:lnSpc>
              <a:spcBef>
                <a:spcPts val="200"/>
              </a:spcBef>
            </a:pPr>
            <a:r>
              <a:rPr lang="en-GB" altLang="cs-CZ" sz="1800" dirty="0" smtClean="0"/>
              <a:t>Direct payments should serve as a safety net for farmers, not as a large-scale subsidy programmes  </a:t>
            </a:r>
          </a:p>
          <a:p>
            <a:pPr lvl="1" eaLnBrk="1" hangingPunct="1">
              <a:lnSpc>
                <a:spcPct val="80000"/>
              </a:lnSpc>
              <a:spcBef>
                <a:spcPts val="200"/>
              </a:spcBef>
            </a:pPr>
            <a:r>
              <a:rPr lang="en-GB" altLang="cs-CZ" sz="1800" dirty="0" smtClean="0"/>
              <a:t>Elimination of discrimination between old and new members (orientation on phasing out benefits rather than achieving equally generous benefits)</a:t>
            </a:r>
          </a:p>
          <a:p>
            <a:pPr lvl="1" eaLnBrk="1" hangingPunct="1">
              <a:lnSpc>
                <a:spcPct val="80000"/>
              </a:lnSpc>
              <a:spcBef>
                <a:spcPts val="200"/>
              </a:spcBef>
            </a:pPr>
            <a:r>
              <a:rPr lang="en-GB" altLang="cs-CZ" sz="1800" dirty="0" smtClean="0"/>
              <a:t>Measures in Pillar 1 are fully financed by EU   </a:t>
            </a:r>
          </a:p>
          <a:p>
            <a:pPr eaLnBrk="1" hangingPunct="1">
              <a:lnSpc>
                <a:spcPct val="80000"/>
              </a:lnSpc>
              <a:spcBef>
                <a:spcPts val="200"/>
              </a:spcBef>
            </a:pPr>
            <a:r>
              <a:rPr lang="en-GB" altLang="cs-CZ" sz="2000" dirty="0" smtClean="0"/>
              <a:t>Second pillar of CAP: rural development</a:t>
            </a:r>
          </a:p>
          <a:p>
            <a:pPr lvl="1" eaLnBrk="1" hangingPunct="1">
              <a:lnSpc>
                <a:spcPct val="80000"/>
              </a:lnSpc>
              <a:spcBef>
                <a:spcPts val="200"/>
              </a:spcBef>
            </a:pPr>
            <a:r>
              <a:rPr lang="en-GB" altLang="cs-CZ" sz="1800" dirty="0" smtClean="0"/>
              <a:t>Agriculture provides public goods and positive externalities that deserve to be funded</a:t>
            </a:r>
          </a:p>
          <a:p>
            <a:pPr lvl="1" eaLnBrk="1" hangingPunct="1">
              <a:lnSpc>
                <a:spcPct val="80000"/>
              </a:lnSpc>
              <a:spcBef>
                <a:spcPts val="200"/>
              </a:spcBef>
            </a:pPr>
            <a:r>
              <a:rPr lang="en-GB" altLang="cs-CZ" sz="1800" dirty="0" smtClean="0"/>
              <a:t>Wide range of measures aimed at improving competitiveness, land managements and </a:t>
            </a:r>
            <a:r>
              <a:rPr lang="en-GB" sz="1800" dirty="0" smtClean="0"/>
              <a:t>development of rural areas</a:t>
            </a:r>
          </a:p>
          <a:p>
            <a:pPr lvl="1" eaLnBrk="1" hangingPunct="1">
              <a:lnSpc>
                <a:spcPct val="80000"/>
              </a:lnSpc>
              <a:spcBef>
                <a:spcPts val="200"/>
              </a:spcBef>
            </a:pPr>
            <a:r>
              <a:rPr lang="en-GB" altLang="cs-CZ" sz="1800" dirty="0" smtClean="0"/>
              <a:t>Measures in Pillar 2 are co-financed by MS to ensure good supervision and control by local authorities </a:t>
            </a:r>
            <a:r>
              <a:rPr lang="en-GB" altLang="cs-CZ" sz="1800" dirty="0" smtClean="0">
                <a:sym typeface="Wingdings"/>
              </a:rPr>
              <a:t> high administrative costs</a:t>
            </a:r>
            <a:endParaRPr lang="en-GB" altLang="cs-CZ" sz="1800" dirty="0" smtClean="0"/>
          </a:p>
          <a:p>
            <a:pPr eaLnBrk="1" hangingPunct="1">
              <a:lnSpc>
                <a:spcPct val="80000"/>
              </a:lnSpc>
              <a:spcBef>
                <a:spcPts val="200"/>
              </a:spcBef>
            </a:pPr>
            <a:r>
              <a:rPr lang="en-GB" altLang="cs-CZ" sz="2000" dirty="0" smtClean="0"/>
              <a:t>Further liberalisation of world trade in agricultural products</a:t>
            </a:r>
          </a:p>
          <a:p>
            <a:pPr lvl="1" eaLnBrk="1" hangingPunct="1">
              <a:lnSpc>
                <a:spcPct val="80000"/>
              </a:lnSpc>
              <a:spcBef>
                <a:spcPts val="200"/>
              </a:spcBef>
            </a:pPr>
            <a:r>
              <a:rPr lang="en-GB" altLang="cs-CZ" sz="1800" dirty="0" smtClean="0"/>
              <a:t>Easier access to EU markets for agricultural products from developing countries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ástupný symbol pro číslo snímku 5"/>
          <p:cNvSpPr>
            <a:spLocks noGrp="1"/>
          </p:cNvSpPr>
          <p:nvPr>
            <p:ph type="sldNum" sz="quarter" idx="12"/>
          </p:nvPr>
        </p:nvSpPr>
        <p:spPr/>
        <p:txBody>
          <a:bodyPr/>
          <a:lstStyle/>
          <a:p>
            <a:pPr>
              <a:defRPr/>
            </a:pPr>
            <a:fld id="{EB161DB6-AECD-4D78-8B02-18CB66AE9B97}" type="slidenum">
              <a:rPr lang="cs-CZ" altLang="en-US"/>
              <a:pPr>
                <a:defRPr/>
              </a:pPr>
              <a:t>3</a:t>
            </a:fld>
            <a:endParaRPr lang="cs-CZ" altLang="en-US" dirty="0"/>
          </a:p>
        </p:txBody>
      </p:sp>
      <p:sp>
        <p:nvSpPr>
          <p:cNvPr id="1028" name="Rectangle 2"/>
          <p:cNvSpPr>
            <a:spLocks noGrp="1" noChangeArrowheads="1"/>
          </p:cNvSpPr>
          <p:nvPr>
            <p:ph type="title"/>
          </p:nvPr>
        </p:nvSpPr>
        <p:spPr>
          <a:xfrm>
            <a:off x="457200" y="277813"/>
            <a:ext cx="8229600" cy="766762"/>
          </a:xfrm>
        </p:spPr>
        <p:txBody>
          <a:bodyPr/>
          <a:lstStyle/>
          <a:p>
            <a:pPr eaLnBrk="1" hangingPunct="1"/>
            <a:r>
              <a:rPr lang="en-GB" altLang="cs-CZ" smtClean="0"/>
              <a:t>Cobweb theorem</a:t>
            </a:r>
          </a:p>
        </p:txBody>
      </p:sp>
      <p:sp>
        <p:nvSpPr>
          <p:cNvPr id="125958" name="Line 6"/>
          <p:cNvSpPr>
            <a:spLocks noChangeShapeType="1"/>
          </p:cNvSpPr>
          <p:nvPr/>
        </p:nvSpPr>
        <p:spPr bwMode="auto">
          <a:xfrm>
            <a:off x="1233488" y="996950"/>
            <a:ext cx="41275" cy="2689225"/>
          </a:xfrm>
          <a:prstGeom prst="line">
            <a:avLst/>
          </a:prstGeom>
          <a:noFill/>
          <a:ln w="9525">
            <a:solidFill>
              <a:schemeClr val="tx1"/>
            </a:solidFill>
            <a:round/>
            <a:headEnd/>
            <a:tailEnd/>
          </a:ln>
          <a:effectLst/>
        </p:spPr>
        <p:txBody>
          <a:bodyPr/>
          <a:lstStyle/>
          <a:p>
            <a:pPr>
              <a:defRPr/>
            </a:pPr>
            <a:endParaRPr lang="cs-CZ" dirty="0"/>
          </a:p>
        </p:txBody>
      </p:sp>
      <p:sp>
        <p:nvSpPr>
          <p:cNvPr id="125959" name="Line 7"/>
          <p:cNvSpPr>
            <a:spLocks noChangeShapeType="1"/>
          </p:cNvSpPr>
          <p:nvPr/>
        </p:nvSpPr>
        <p:spPr bwMode="auto">
          <a:xfrm>
            <a:off x="1274763" y="3686175"/>
            <a:ext cx="3454400" cy="0"/>
          </a:xfrm>
          <a:prstGeom prst="line">
            <a:avLst/>
          </a:prstGeom>
          <a:noFill/>
          <a:ln w="9525">
            <a:solidFill>
              <a:schemeClr val="tx1"/>
            </a:solidFill>
            <a:round/>
            <a:headEnd/>
            <a:tailEnd/>
          </a:ln>
          <a:effectLst/>
        </p:spPr>
        <p:txBody>
          <a:bodyPr/>
          <a:lstStyle/>
          <a:p>
            <a:pPr>
              <a:defRPr/>
            </a:pPr>
            <a:endParaRPr lang="cs-CZ" dirty="0"/>
          </a:p>
        </p:txBody>
      </p:sp>
      <p:sp>
        <p:nvSpPr>
          <p:cNvPr id="125960" name="Line 8"/>
          <p:cNvSpPr>
            <a:spLocks noChangeShapeType="1"/>
          </p:cNvSpPr>
          <p:nvPr/>
        </p:nvSpPr>
        <p:spPr bwMode="auto">
          <a:xfrm rot="5400000" flipV="1">
            <a:off x="1573213" y="1033463"/>
            <a:ext cx="2687637" cy="2281237"/>
          </a:xfrm>
          <a:prstGeom prst="line">
            <a:avLst/>
          </a:prstGeom>
          <a:noFill/>
          <a:ln w="19050">
            <a:solidFill>
              <a:schemeClr val="tx1"/>
            </a:solidFill>
            <a:round/>
            <a:headEnd/>
            <a:tailEnd/>
          </a:ln>
          <a:effectLst/>
        </p:spPr>
        <p:txBody>
          <a:bodyPr/>
          <a:lstStyle/>
          <a:p>
            <a:pPr>
              <a:defRPr/>
            </a:pPr>
            <a:endParaRPr lang="cs-CZ" dirty="0"/>
          </a:p>
        </p:txBody>
      </p:sp>
      <p:sp>
        <p:nvSpPr>
          <p:cNvPr id="125965" name="Line 13"/>
          <p:cNvSpPr>
            <a:spLocks noChangeShapeType="1"/>
          </p:cNvSpPr>
          <p:nvPr/>
        </p:nvSpPr>
        <p:spPr bwMode="auto">
          <a:xfrm flipV="1">
            <a:off x="1279525" y="2222500"/>
            <a:ext cx="1666875" cy="3175"/>
          </a:xfrm>
          <a:prstGeom prst="line">
            <a:avLst/>
          </a:prstGeom>
          <a:noFill/>
          <a:ln w="3175">
            <a:solidFill>
              <a:schemeClr val="tx1"/>
            </a:solidFill>
            <a:prstDash val="dash"/>
            <a:round/>
            <a:headEnd/>
            <a:tailEnd/>
          </a:ln>
          <a:effectLst/>
        </p:spPr>
        <p:txBody>
          <a:bodyPr/>
          <a:lstStyle/>
          <a:p>
            <a:pPr>
              <a:defRPr/>
            </a:pPr>
            <a:endParaRPr lang="cs-CZ" dirty="0"/>
          </a:p>
        </p:txBody>
      </p:sp>
      <p:sp>
        <p:nvSpPr>
          <p:cNvPr id="125967" name="Text Box 15"/>
          <p:cNvSpPr txBox="1">
            <a:spLocks noChangeArrowheads="1"/>
          </p:cNvSpPr>
          <p:nvPr/>
        </p:nvSpPr>
        <p:spPr bwMode="auto">
          <a:xfrm>
            <a:off x="4427538" y="3689350"/>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Q</a:t>
            </a:r>
          </a:p>
        </p:txBody>
      </p:sp>
      <p:sp>
        <p:nvSpPr>
          <p:cNvPr id="125969" name="Line 17"/>
          <p:cNvSpPr>
            <a:spLocks noChangeShapeType="1"/>
          </p:cNvSpPr>
          <p:nvPr/>
        </p:nvSpPr>
        <p:spPr bwMode="auto">
          <a:xfrm>
            <a:off x="2947988" y="2212975"/>
            <a:ext cx="41275" cy="1498600"/>
          </a:xfrm>
          <a:prstGeom prst="line">
            <a:avLst/>
          </a:prstGeom>
          <a:noFill/>
          <a:ln w="3175">
            <a:solidFill>
              <a:schemeClr val="tx1"/>
            </a:solidFill>
            <a:prstDash val="dash"/>
            <a:round/>
            <a:headEnd/>
            <a:tailEnd/>
          </a:ln>
          <a:effectLst/>
        </p:spPr>
        <p:txBody>
          <a:bodyPr/>
          <a:lstStyle/>
          <a:p>
            <a:pPr>
              <a:defRPr/>
            </a:pPr>
            <a:endParaRPr lang="cs-CZ" dirty="0"/>
          </a:p>
        </p:txBody>
      </p:sp>
      <p:sp>
        <p:nvSpPr>
          <p:cNvPr id="125975" name="Text Box 23"/>
          <p:cNvSpPr txBox="1">
            <a:spLocks noChangeArrowheads="1"/>
          </p:cNvSpPr>
          <p:nvPr/>
        </p:nvSpPr>
        <p:spPr bwMode="auto">
          <a:xfrm>
            <a:off x="3927475" y="3238500"/>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p>
        </p:txBody>
      </p:sp>
      <p:sp>
        <p:nvSpPr>
          <p:cNvPr id="125978" name="Line 26"/>
          <p:cNvSpPr>
            <a:spLocks noChangeShapeType="1"/>
          </p:cNvSpPr>
          <p:nvPr/>
        </p:nvSpPr>
        <p:spPr bwMode="auto">
          <a:xfrm rot="-5400000" flipH="1" flipV="1">
            <a:off x="1693862" y="1030288"/>
            <a:ext cx="2257425" cy="2603500"/>
          </a:xfrm>
          <a:prstGeom prst="line">
            <a:avLst/>
          </a:prstGeom>
          <a:noFill/>
          <a:ln w="19050">
            <a:solidFill>
              <a:schemeClr val="tx1"/>
            </a:solidFill>
            <a:round/>
            <a:headEnd/>
            <a:tailEnd/>
          </a:ln>
          <a:effectLst/>
        </p:spPr>
        <p:txBody>
          <a:bodyPr/>
          <a:lstStyle/>
          <a:p>
            <a:pPr>
              <a:defRPr/>
            </a:pPr>
            <a:endParaRPr lang="cs-CZ" dirty="0"/>
          </a:p>
        </p:txBody>
      </p:sp>
      <p:sp>
        <p:nvSpPr>
          <p:cNvPr id="125979" name="Text Box 27"/>
          <p:cNvSpPr txBox="1">
            <a:spLocks noChangeArrowheads="1"/>
          </p:cNvSpPr>
          <p:nvPr/>
        </p:nvSpPr>
        <p:spPr bwMode="auto">
          <a:xfrm>
            <a:off x="3851275" y="889000"/>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p>
        </p:txBody>
      </p:sp>
      <p:sp>
        <p:nvSpPr>
          <p:cNvPr id="1039" name="Rectangle 28"/>
          <p:cNvSpPr>
            <a:spLocks noGrp="1" noChangeArrowheads="1"/>
          </p:cNvSpPr>
          <p:nvPr>
            <p:ph type="body" idx="1"/>
          </p:nvPr>
        </p:nvSpPr>
        <p:spPr>
          <a:xfrm>
            <a:off x="403225" y="4191000"/>
            <a:ext cx="8229600" cy="2154238"/>
          </a:xfrm>
          <a:noFill/>
        </p:spPr>
        <p:txBody>
          <a:bodyPr/>
          <a:lstStyle/>
          <a:p>
            <a:pPr eaLnBrk="1" hangingPunct="1">
              <a:lnSpc>
                <a:spcPct val="80000"/>
              </a:lnSpc>
              <a:spcBef>
                <a:spcPts val="200"/>
              </a:spcBef>
            </a:pPr>
            <a:r>
              <a:rPr lang="en-GB" altLang="cs-CZ" sz="1800" dirty="0" smtClean="0"/>
              <a:t>Non-agricultural industries</a:t>
            </a:r>
          </a:p>
          <a:p>
            <a:pPr lvl="1" eaLnBrk="1" hangingPunct="1">
              <a:lnSpc>
                <a:spcPct val="80000"/>
              </a:lnSpc>
              <a:spcBef>
                <a:spcPts val="200"/>
              </a:spcBef>
            </a:pPr>
            <a:r>
              <a:rPr lang="en-GB" altLang="cs-CZ" sz="1600" dirty="0" smtClean="0"/>
              <a:t>Supplied quantity Q</a:t>
            </a:r>
            <a:r>
              <a:rPr lang="en-GB" altLang="cs-CZ" sz="1600" baseline="-25000" dirty="0" smtClean="0"/>
              <a:t>E</a:t>
            </a:r>
            <a:r>
              <a:rPr lang="en-GB" altLang="cs-CZ" sz="1600" dirty="0" smtClean="0"/>
              <a:t> adjusts smoothly to equilibrium price P</a:t>
            </a:r>
            <a:r>
              <a:rPr lang="en-GB" altLang="cs-CZ" sz="1600" baseline="-25000" dirty="0" smtClean="0"/>
              <a:t>E</a:t>
            </a:r>
            <a:r>
              <a:rPr lang="en-GB" altLang="cs-CZ" sz="1600" dirty="0" smtClean="0"/>
              <a:t> and market tends to stay in equilibrium  </a:t>
            </a:r>
          </a:p>
          <a:p>
            <a:pPr eaLnBrk="1" hangingPunct="1">
              <a:lnSpc>
                <a:spcPct val="80000"/>
              </a:lnSpc>
              <a:spcBef>
                <a:spcPts val="200"/>
              </a:spcBef>
            </a:pPr>
            <a:r>
              <a:rPr lang="en-GB" altLang="cs-CZ" sz="1800" dirty="0" smtClean="0"/>
              <a:t>Agriculture</a:t>
            </a:r>
          </a:p>
          <a:p>
            <a:pPr lvl="1" eaLnBrk="1" hangingPunct="1">
              <a:lnSpc>
                <a:spcPct val="80000"/>
              </a:lnSpc>
              <a:spcBef>
                <a:spcPts val="200"/>
              </a:spcBef>
            </a:pPr>
            <a:r>
              <a:rPr lang="en-GB" altLang="cs-CZ" sz="1600" dirty="0" smtClean="0"/>
              <a:t>Divergence from equilibrium in case of lower elasticity of demand than supply</a:t>
            </a:r>
          </a:p>
          <a:p>
            <a:pPr lvl="1" eaLnBrk="1" hangingPunct="1">
              <a:lnSpc>
                <a:spcPct val="80000"/>
              </a:lnSpc>
              <a:spcBef>
                <a:spcPts val="200"/>
              </a:spcBef>
            </a:pPr>
            <a:r>
              <a:rPr lang="en-GB" altLang="cs-CZ" sz="1600" dirty="0" smtClean="0"/>
              <a:t>Initial shock leading to excess demand </a:t>
            </a:r>
            <a:r>
              <a:rPr lang="en-GB" altLang="cs-CZ" sz="1600" dirty="0" smtClean="0">
                <a:sym typeface="Wingdings"/>
              </a:rPr>
              <a:t> shortage pushes the price up  with a time lag </a:t>
            </a:r>
            <a:r>
              <a:rPr lang="en-GB" altLang="cs-CZ" sz="1600" dirty="0" smtClean="0"/>
              <a:t>farmers adjust production to a higher price </a:t>
            </a:r>
            <a:r>
              <a:rPr lang="en-GB" altLang="cs-CZ" sz="1600" dirty="0" smtClean="0">
                <a:sym typeface="Wingdings"/>
              </a:rPr>
              <a:t> higher price leads to </a:t>
            </a:r>
            <a:r>
              <a:rPr lang="en-GB" altLang="cs-CZ" sz="1600" dirty="0" smtClean="0"/>
              <a:t>excess supply </a:t>
            </a:r>
            <a:r>
              <a:rPr lang="en-GB" altLang="cs-CZ" sz="1600" dirty="0" smtClean="0">
                <a:sym typeface="Wingdings"/>
              </a:rPr>
              <a:t> surplus pushes the price down  with a time lag farmers adjust production to a lower price  lower price leads to excess demand</a:t>
            </a:r>
            <a:endParaRPr lang="en-GB" altLang="cs-CZ" sz="1600" dirty="0" smtClean="0"/>
          </a:p>
        </p:txBody>
      </p:sp>
      <p:sp>
        <p:nvSpPr>
          <p:cNvPr id="125981" name="Text Box 29"/>
          <p:cNvSpPr txBox="1">
            <a:spLocks noChangeArrowheads="1"/>
          </p:cNvSpPr>
          <p:nvPr/>
        </p:nvSpPr>
        <p:spPr bwMode="auto">
          <a:xfrm>
            <a:off x="808038" y="1979613"/>
            <a:ext cx="503237"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E</a:t>
            </a:r>
            <a:endParaRPr lang="cs-CZ" sz="1800" dirty="0">
              <a:effectLst/>
            </a:endParaRPr>
          </a:p>
        </p:txBody>
      </p:sp>
      <p:sp>
        <p:nvSpPr>
          <p:cNvPr id="125982" name="Text Box 30"/>
          <p:cNvSpPr txBox="1">
            <a:spLocks noChangeArrowheads="1"/>
          </p:cNvSpPr>
          <p:nvPr/>
        </p:nvSpPr>
        <p:spPr bwMode="auto">
          <a:xfrm>
            <a:off x="2789238" y="3663950"/>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Q</a:t>
            </a:r>
            <a:r>
              <a:rPr lang="cs-CZ" sz="1800" baseline="-25000" dirty="0">
                <a:effectLst/>
              </a:rPr>
              <a:t>E</a:t>
            </a:r>
            <a:endParaRPr lang="cs-CZ" sz="1800" dirty="0">
              <a:effectLst/>
            </a:endParaRPr>
          </a:p>
        </p:txBody>
      </p:sp>
      <p:sp>
        <p:nvSpPr>
          <p:cNvPr id="125983" name="Line 31"/>
          <p:cNvSpPr>
            <a:spLocks noChangeShapeType="1"/>
          </p:cNvSpPr>
          <p:nvPr/>
        </p:nvSpPr>
        <p:spPr bwMode="auto">
          <a:xfrm flipH="1">
            <a:off x="2503488" y="2670175"/>
            <a:ext cx="779462" cy="1588"/>
          </a:xfrm>
          <a:prstGeom prst="line">
            <a:avLst/>
          </a:prstGeom>
          <a:noFill/>
          <a:ln w="12700">
            <a:solidFill>
              <a:schemeClr val="folHlink"/>
            </a:solidFill>
            <a:round/>
            <a:headEnd/>
            <a:tailEnd type="triangle" w="med" len="med"/>
          </a:ln>
          <a:effectLst/>
        </p:spPr>
        <p:txBody>
          <a:bodyPr/>
          <a:lstStyle/>
          <a:p>
            <a:pPr>
              <a:defRPr/>
            </a:pPr>
            <a:endParaRPr lang="cs-CZ" dirty="0"/>
          </a:p>
        </p:txBody>
      </p:sp>
      <p:sp>
        <p:nvSpPr>
          <p:cNvPr id="125984" name="Line 32"/>
          <p:cNvSpPr>
            <a:spLocks noChangeShapeType="1"/>
          </p:cNvSpPr>
          <p:nvPr/>
        </p:nvSpPr>
        <p:spPr bwMode="auto">
          <a:xfrm flipV="1">
            <a:off x="2465388" y="1690688"/>
            <a:ext cx="1587" cy="914400"/>
          </a:xfrm>
          <a:prstGeom prst="line">
            <a:avLst/>
          </a:prstGeom>
          <a:noFill/>
          <a:ln w="12700">
            <a:solidFill>
              <a:schemeClr val="folHlink"/>
            </a:solidFill>
            <a:round/>
            <a:headEnd/>
            <a:tailEnd type="triangle" w="med" len="med"/>
          </a:ln>
          <a:effectLst/>
        </p:spPr>
        <p:txBody>
          <a:bodyPr/>
          <a:lstStyle/>
          <a:p>
            <a:pPr>
              <a:defRPr/>
            </a:pPr>
            <a:endParaRPr lang="cs-CZ" dirty="0"/>
          </a:p>
        </p:txBody>
      </p:sp>
      <p:sp>
        <p:nvSpPr>
          <p:cNvPr id="125985" name="Line 33"/>
          <p:cNvSpPr>
            <a:spLocks noChangeShapeType="1"/>
          </p:cNvSpPr>
          <p:nvPr/>
        </p:nvSpPr>
        <p:spPr bwMode="auto">
          <a:xfrm flipV="1">
            <a:off x="2546350" y="1682750"/>
            <a:ext cx="981075" cy="1588"/>
          </a:xfrm>
          <a:prstGeom prst="line">
            <a:avLst/>
          </a:prstGeom>
          <a:noFill/>
          <a:ln w="12700">
            <a:solidFill>
              <a:schemeClr val="folHlink"/>
            </a:solidFill>
            <a:round/>
            <a:headEnd/>
            <a:tailEnd type="triangle" w="med" len="med"/>
          </a:ln>
          <a:effectLst/>
        </p:spPr>
        <p:txBody>
          <a:bodyPr/>
          <a:lstStyle/>
          <a:p>
            <a:pPr>
              <a:defRPr/>
            </a:pPr>
            <a:endParaRPr lang="cs-CZ" dirty="0"/>
          </a:p>
        </p:txBody>
      </p:sp>
      <p:sp>
        <p:nvSpPr>
          <p:cNvPr id="125986" name="Line 34"/>
          <p:cNvSpPr>
            <a:spLocks noChangeShapeType="1"/>
          </p:cNvSpPr>
          <p:nvPr/>
        </p:nvSpPr>
        <p:spPr bwMode="auto">
          <a:xfrm>
            <a:off x="3521075" y="1766888"/>
            <a:ext cx="12700" cy="1116012"/>
          </a:xfrm>
          <a:prstGeom prst="line">
            <a:avLst/>
          </a:prstGeom>
          <a:noFill/>
          <a:ln w="12700">
            <a:solidFill>
              <a:schemeClr val="folHlink"/>
            </a:solidFill>
            <a:round/>
            <a:headEnd/>
            <a:tailEnd type="triangle" w="med" len="med"/>
          </a:ln>
          <a:effectLst/>
        </p:spPr>
        <p:txBody>
          <a:bodyPr/>
          <a:lstStyle/>
          <a:p>
            <a:pPr>
              <a:defRPr/>
            </a:pPr>
            <a:endParaRPr lang="cs-CZ" dirty="0"/>
          </a:p>
        </p:txBody>
      </p:sp>
      <p:sp>
        <p:nvSpPr>
          <p:cNvPr id="125987" name="Line 35"/>
          <p:cNvSpPr>
            <a:spLocks noChangeShapeType="1"/>
          </p:cNvSpPr>
          <p:nvPr/>
        </p:nvSpPr>
        <p:spPr bwMode="auto">
          <a:xfrm flipH="1">
            <a:off x="2224088" y="2873375"/>
            <a:ext cx="1249362" cy="1588"/>
          </a:xfrm>
          <a:prstGeom prst="line">
            <a:avLst/>
          </a:prstGeom>
          <a:noFill/>
          <a:ln w="12700">
            <a:solidFill>
              <a:schemeClr val="folHlink"/>
            </a:solidFill>
            <a:round/>
            <a:headEnd/>
            <a:tailEnd type="triangle" w="med" len="med"/>
          </a:ln>
          <a:effectLst/>
        </p:spPr>
        <p:txBody>
          <a:bodyPr/>
          <a:lstStyle/>
          <a:p>
            <a:pPr>
              <a:defRPr/>
            </a:pPr>
            <a:endParaRPr lang="cs-CZ" dirty="0"/>
          </a:p>
        </p:txBody>
      </p:sp>
      <p:sp>
        <p:nvSpPr>
          <p:cNvPr id="125988" name="Line 36"/>
          <p:cNvSpPr>
            <a:spLocks noChangeShapeType="1"/>
          </p:cNvSpPr>
          <p:nvPr/>
        </p:nvSpPr>
        <p:spPr bwMode="auto">
          <a:xfrm flipV="1">
            <a:off x="2224088" y="1450975"/>
            <a:ext cx="1587" cy="1357313"/>
          </a:xfrm>
          <a:prstGeom prst="line">
            <a:avLst/>
          </a:prstGeom>
          <a:noFill/>
          <a:ln w="12700">
            <a:solidFill>
              <a:schemeClr val="folHlink"/>
            </a:solidFill>
            <a:round/>
            <a:headEnd/>
            <a:tailEnd type="triangle" w="med" len="med"/>
          </a:ln>
          <a:effectLst/>
        </p:spPr>
        <p:txBody>
          <a:bodyPr/>
          <a:lstStyle/>
          <a:p>
            <a:pPr>
              <a:defRPr/>
            </a:pPr>
            <a:endParaRPr lang="cs-CZ" dirty="0"/>
          </a:p>
        </p:txBody>
      </p:sp>
      <p:sp>
        <p:nvSpPr>
          <p:cNvPr id="1055" name="Text Box 46"/>
          <p:cNvSpPr txBox="1">
            <a:spLocks noChangeArrowheads="1"/>
          </p:cNvSpPr>
          <p:nvPr/>
        </p:nvSpPr>
        <p:spPr bwMode="auto">
          <a:xfrm>
            <a:off x="5197475" y="1128972"/>
            <a:ext cx="3484188" cy="232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lnSpc>
                <a:spcPct val="80000"/>
              </a:lnSpc>
              <a:spcBef>
                <a:spcPts val="600"/>
              </a:spcBef>
            </a:pPr>
            <a:r>
              <a:rPr lang="en-GB" altLang="cs-CZ" dirty="0" smtClean="0">
                <a:effectLst/>
              </a:rPr>
              <a:t>Price elasticity</a:t>
            </a:r>
          </a:p>
          <a:p>
            <a:pPr marL="174625" eaLnBrk="1" hangingPunct="1">
              <a:lnSpc>
                <a:spcPct val="80000"/>
              </a:lnSpc>
              <a:spcBef>
                <a:spcPts val="600"/>
              </a:spcBef>
            </a:pPr>
            <a:r>
              <a:rPr lang="en-GB" altLang="cs-CZ" dirty="0" smtClean="0">
                <a:effectLst/>
              </a:rPr>
              <a:t> </a:t>
            </a:r>
            <a:r>
              <a:rPr lang="en-GB" altLang="cs-CZ" dirty="0" smtClean="0">
                <a:effectLst/>
                <a:cs typeface="Arial" charset="0"/>
              </a:rPr>
              <a:t>η </a:t>
            </a:r>
            <a:r>
              <a:rPr lang="en-GB" altLang="cs-CZ" dirty="0" smtClean="0">
                <a:effectLst/>
              </a:rPr>
              <a:t>= </a:t>
            </a:r>
            <a:r>
              <a:rPr lang="en-GB" altLang="cs-CZ" dirty="0" smtClean="0">
                <a:effectLst/>
                <a:cs typeface="Arial" charset="0"/>
              </a:rPr>
              <a:t>(ΔQ/Q)/(ΔP/P) </a:t>
            </a:r>
          </a:p>
          <a:p>
            <a:pPr marL="266700" eaLnBrk="1" hangingPunct="1">
              <a:lnSpc>
                <a:spcPct val="80000"/>
              </a:lnSpc>
              <a:spcBef>
                <a:spcPts val="600"/>
              </a:spcBef>
            </a:pPr>
            <a:r>
              <a:rPr lang="en-GB" altLang="cs-CZ" dirty="0" err="1" smtClean="0">
                <a:effectLst/>
                <a:sym typeface="Wingdings" pitchFamily="2" charset="2"/>
              </a:rPr>
              <a:t>η</a:t>
            </a:r>
            <a:r>
              <a:rPr lang="en-GB" altLang="cs-CZ" baseline="-25000" dirty="0" err="1" smtClean="0">
                <a:effectLst/>
                <a:sym typeface="Wingdings" pitchFamily="2" charset="2"/>
              </a:rPr>
              <a:t>S</a:t>
            </a:r>
            <a:r>
              <a:rPr lang="en-GB" altLang="cs-CZ" dirty="0" smtClean="0">
                <a:effectLst/>
                <a:sym typeface="Wingdings" pitchFamily="2" charset="2"/>
              </a:rPr>
              <a:t> &gt; </a:t>
            </a:r>
            <a:r>
              <a:rPr lang="en-GB" altLang="cs-CZ" dirty="0" err="1" smtClean="0">
                <a:effectLst/>
                <a:sym typeface="Wingdings" pitchFamily="2" charset="2"/>
              </a:rPr>
              <a:t>η</a:t>
            </a:r>
            <a:r>
              <a:rPr lang="en-GB" altLang="cs-CZ" baseline="-25000" dirty="0" err="1" smtClean="0">
                <a:effectLst/>
                <a:sym typeface="Wingdings" pitchFamily="2" charset="2"/>
              </a:rPr>
              <a:t>D</a:t>
            </a:r>
            <a:r>
              <a:rPr lang="en-GB" altLang="cs-CZ" dirty="0" smtClean="0">
                <a:effectLst/>
                <a:sym typeface="Wingdings" pitchFamily="2" charset="2"/>
              </a:rPr>
              <a:t>  explosive</a:t>
            </a:r>
            <a:r>
              <a:rPr lang="en-GB" altLang="cs-CZ" dirty="0" smtClean="0">
                <a:effectLst/>
                <a:cs typeface="Arial" charset="0"/>
                <a:sym typeface="Wingdings" pitchFamily="2" charset="2"/>
              </a:rPr>
              <a:t> cycle</a:t>
            </a:r>
          </a:p>
          <a:p>
            <a:pPr eaLnBrk="1" hangingPunct="1">
              <a:lnSpc>
                <a:spcPct val="80000"/>
              </a:lnSpc>
              <a:spcBef>
                <a:spcPts val="1200"/>
              </a:spcBef>
            </a:pPr>
            <a:r>
              <a:rPr lang="en-GB" altLang="cs-CZ" dirty="0" smtClean="0">
                <a:effectLst/>
                <a:cs typeface="Arial" charset="0"/>
                <a:sym typeface="Wingdings" pitchFamily="2" charset="2"/>
              </a:rPr>
              <a:t>Limit values</a:t>
            </a:r>
          </a:p>
          <a:p>
            <a:pPr marL="266700"/>
            <a:r>
              <a:rPr lang="en-GB" altLang="cs-CZ" dirty="0" smtClean="0">
                <a:effectLst/>
              </a:rPr>
              <a:t>horizontal line </a:t>
            </a:r>
            <a:r>
              <a:rPr lang="en-GB" altLang="cs-CZ" dirty="0" smtClean="0">
                <a:effectLst/>
                <a:sym typeface="Wingdings" pitchFamily="2" charset="2"/>
              </a:rPr>
              <a:t> η = ∞</a:t>
            </a:r>
          </a:p>
          <a:p>
            <a:pPr marL="266700"/>
            <a:r>
              <a:rPr lang="en-GB" altLang="cs-CZ" dirty="0" smtClean="0">
                <a:effectLst/>
                <a:sym typeface="Wingdings" pitchFamily="2" charset="2"/>
              </a:rPr>
              <a:t>vertical line  η = 0</a:t>
            </a:r>
          </a:p>
          <a:p>
            <a:pPr eaLnBrk="1" hangingPunct="1">
              <a:lnSpc>
                <a:spcPct val="80000"/>
              </a:lnSpc>
              <a:spcBef>
                <a:spcPts val="600"/>
              </a:spcBef>
            </a:pPr>
            <a:endParaRPr lang="en-GB" altLang="cs-CZ" dirty="0">
              <a:effectLst/>
              <a:cs typeface="Arial" charset="0"/>
              <a:sym typeface="Wingdings" pitchFamily="2" charset="2"/>
            </a:endParaRPr>
          </a:p>
        </p:txBody>
      </p:sp>
      <p:graphicFrame>
        <p:nvGraphicFramePr>
          <p:cNvPr id="1026" name="Object 4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099" name="Rovnice" r:id="rId4" imgW="114120" imgH="215640" progId="Equation.3">
                  <p:embed/>
                </p:oleObj>
              </mc:Choice>
              <mc:Fallback>
                <p:oleObj name="Rovnice" r:id="rId4" imgW="114120" imgH="215640" progId="Equation.3">
                  <p:embed/>
                  <p:pic>
                    <p:nvPicPr>
                      <p:cNvPr id="0" name="Object 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10979ECC-62C0-4780-B096-BD0632063BC4}" type="slidenum">
              <a:rPr lang="cs-CZ" altLang="en-US" sz="1200">
                <a:effectLst/>
                <a:latin typeface="+mj-lt"/>
              </a:rPr>
              <a:pPr algn="r">
                <a:defRPr/>
              </a:pPr>
              <a:t>4</a:t>
            </a:fld>
            <a:endParaRPr lang="cs-CZ" altLang="en-US" sz="1200" dirty="0">
              <a:effectLst/>
              <a:latin typeface="+mj-lt"/>
            </a:endParaRPr>
          </a:p>
        </p:txBody>
      </p:sp>
      <p:sp>
        <p:nvSpPr>
          <p:cNvPr id="63491" name="Rectangle 2"/>
          <p:cNvSpPr>
            <a:spLocks noGrp="1" noChangeArrowheads="1"/>
          </p:cNvSpPr>
          <p:nvPr>
            <p:ph type="title" idx="4294967295"/>
          </p:nvPr>
        </p:nvSpPr>
        <p:spPr>
          <a:xfrm>
            <a:off x="457200" y="277813"/>
            <a:ext cx="8229600" cy="611187"/>
          </a:xfrm>
        </p:spPr>
        <p:txBody>
          <a:bodyPr/>
          <a:lstStyle/>
          <a:p>
            <a:pPr eaLnBrk="1" hangingPunct="1"/>
            <a:r>
              <a:rPr lang="en-GB" altLang="cs-CZ" dirty="0" smtClean="0"/>
              <a:t>Formation of CAP –</a:t>
            </a:r>
            <a:r>
              <a:rPr lang="cs-CZ" altLang="cs-CZ" dirty="0" smtClean="0"/>
              <a:t> </a:t>
            </a:r>
            <a:r>
              <a:rPr lang="en-GB" altLang="cs-CZ" dirty="0" smtClean="0"/>
              <a:t>historical circumstances</a:t>
            </a:r>
          </a:p>
        </p:txBody>
      </p:sp>
      <p:sp>
        <p:nvSpPr>
          <p:cNvPr id="63492" name="Rectangle 3"/>
          <p:cNvSpPr>
            <a:spLocks noGrp="1" noChangeArrowheads="1"/>
          </p:cNvSpPr>
          <p:nvPr>
            <p:ph type="body" idx="4294967295"/>
          </p:nvPr>
        </p:nvSpPr>
        <p:spPr>
          <a:xfrm>
            <a:off x="457200" y="1501775"/>
            <a:ext cx="8229600" cy="4637088"/>
          </a:xfrm>
        </p:spPr>
        <p:txBody>
          <a:bodyPr/>
          <a:lstStyle/>
          <a:p>
            <a:pPr eaLnBrk="1" hangingPunct="1">
              <a:lnSpc>
                <a:spcPct val="90000"/>
              </a:lnSpc>
            </a:pPr>
            <a:r>
              <a:rPr lang="en-GB" altLang="cs-CZ" sz="2800" dirty="0" smtClean="0"/>
              <a:t>Traditional high share of protection of farmers in continental Europe (France, Germany); also common outside Europe (USA, Japan)</a:t>
            </a:r>
          </a:p>
          <a:p>
            <a:pPr eaLnBrk="1" hangingPunct="1">
              <a:lnSpc>
                <a:spcPct val="90000"/>
              </a:lnSpc>
            </a:pPr>
            <a:r>
              <a:rPr lang="en-GB" altLang="cs-CZ" sz="2800" dirty="0" smtClean="0"/>
              <a:t>High diversity of intervention measures called for a kind of common policy </a:t>
            </a:r>
          </a:p>
          <a:p>
            <a:pPr eaLnBrk="1" hangingPunct="1">
              <a:lnSpc>
                <a:spcPct val="90000"/>
              </a:lnSpc>
            </a:pPr>
            <a:r>
              <a:rPr lang="en-GB" altLang="cs-CZ" sz="2800" dirty="0" smtClean="0"/>
              <a:t>High share of European labour force working in agriculture (approx. 20% when CAP was founded)</a:t>
            </a:r>
          </a:p>
          <a:p>
            <a:pPr eaLnBrk="1" hangingPunct="1">
              <a:lnSpc>
                <a:spcPct val="90000"/>
              </a:lnSpc>
            </a:pPr>
            <a:r>
              <a:rPr lang="en-GB" altLang="cs-CZ" sz="2800" dirty="0" smtClean="0"/>
              <a:t>High dependency (thus vulnerability) of post-war Europe on food imports </a:t>
            </a:r>
            <a:r>
              <a:rPr lang="en-GB" altLang="cs-CZ" sz="2800" dirty="0" smtClean="0">
                <a:sym typeface="Wingdings" pitchFamily="2" charset="2"/>
              </a:rPr>
              <a:t> </a:t>
            </a:r>
            <a:r>
              <a:rPr lang="en-GB" altLang="cs-CZ" sz="2800" dirty="0" smtClean="0"/>
              <a:t>self-sufficiency among policy priorities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0BDE85F3-A8EC-4B44-9821-D45D739D671F}" type="slidenum">
              <a:rPr lang="cs-CZ" altLang="en-US"/>
              <a:pPr>
                <a:defRPr/>
              </a:pPr>
              <a:t>5</a:t>
            </a:fld>
            <a:endParaRPr lang="cs-CZ" altLang="en-US" dirty="0"/>
          </a:p>
        </p:txBody>
      </p:sp>
      <p:sp>
        <p:nvSpPr>
          <p:cNvPr id="10243" name="Rectangle 2"/>
          <p:cNvSpPr>
            <a:spLocks noGrp="1" noChangeArrowheads="1"/>
          </p:cNvSpPr>
          <p:nvPr>
            <p:ph type="title"/>
          </p:nvPr>
        </p:nvSpPr>
        <p:spPr>
          <a:xfrm>
            <a:off x="457200" y="277813"/>
            <a:ext cx="8229600" cy="611187"/>
          </a:xfrm>
        </p:spPr>
        <p:txBody>
          <a:bodyPr/>
          <a:lstStyle/>
          <a:p>
            <a:pPr eaLnBrk="1" hangingPunct="1"/>
            <a:r>
              <a:rPr lang="en-GB" altLang="cs-CZ" dirty="0" smtClean="0"/>
              <a:t>Agriculture in Rome Treaty</a:t>
            </a:r>
          </a:p>
        </p:txBody>
      </p:sp>
      <p:sp>
        <p:nvSpPr>
          <p:cNvPr id="10244" name="Rectangle 3"/>
          <p:cNvSpPr>
            <a:spLocks noGrp="1" noChangeArrowheads="1"/>
          </p:cNvSpPr>
          <p:nvPr>
            <p:ph type="body" idx="1"/>
          </p:nvPr>
        </p:nvSpPr>
        <p:spPr>
          <a:xfrm>
            <a:off x="457200" y="1120775"/>
            <a:ext cx="8229600" cy="5116513"/>
          </a:xfrm>
        </p:spPr>
        <p:txBody>
          <a:bodyPr/>
          <a:lstStyle/>
          <a:p>
            <a:pPr eaLnBrk="1" hangingPunct="1">
              <a:lnSpc>
                <a:spcPct val="80000"/>
              </a:lnSpc>
              <a:spcBef>
                <a:spcPts val="600"/>
              </a:spcBef>
            </a:pPr>
            <a:r>
              <a:rPr lang="en-GB" altLang="cs-CZ" sz="2400" dirty="0" smtClean="0"/>
              <a:t>Rome Treaty (1958) envisaged the agriculture being part of integration process </a:t>
            </a:r>
          </a:p>
          <a:p>
            <a:pPr eaLnBrk="1" hangingPunct="1">
              <a:lnSpc>
                <a:spcPct val="80000"/>
              </a:lnSpc>
              <a:spcBef>
                <a:spcPts val="600"/>
              </a:spcBef>
            </a:pPr>
            <a:r>
              <a:rPr lang="en-GB" altLang="cs-CZ" sz="2400" dirty="0" smtClean="0"/>
              <a:t>Objectives</a:t>
            </a:r>
          </a:p>
          <a:p>
            <a:pPr lvl="1" eaLnBrk="1" hangingPunct="1">
              <a:lnSpc>
                <a:spcPct val="80000"/>
              </a:lnSpc>
              <a:spcBef>
                <a:spcPts val="600"/>
              </a:spcBef>
            </a:pPr>
            <a:r>
              <a:rPr lang="en-GB" altLang="cs-CZ" sz="2000" dirty="0" smtClean="0"/>
              <a:t>Raising productivity of agricultural production</a:t>
            </a:r>
          </a:p>
          <a:p>
            <a:pPr lvl="1" eaLnBrk="1" hangingPunct="1">
              <a:lnSpc>
                <a:spcPct val="80000"/>
              </a:lnSpc>
              <a:spcBef>
                <a:spcPts val="600"/>
              </a:spcBef>
            </a:pPr>
            <a:r>
              <a:rPr lang="en-GB" altLang="cs-CZ" sz="2000" dirty="0" smtClean="0"/>
              <a:t>Assuring appropriate living standards for farmers</a:t>
            </a:r>
          </a:p>
          <a:p>
            <a:pPr lvl="1" eaLnBrk="1" hangingPunct="1">
              <a:lnSpc>
                <a:spcPct val="80000"/>
              </a:lnSpc>
              <a:spcBef>
                <a:spcPts val="600"/>
              </a:spcBef>
            </a:pPr>
            <a:r>
              <a:rPr lang="en-GB" altLang="cs-CZ" sz="2000" dirty="0" smtClean="0"/>
              <a:t>Stabilisation of markets in farm products</a:t>
            </a:r>
          </a:p>
          <a:p>
            <a:pPr lvl="1" eaLnBrk="1" hangingPunct="1">
              <a:lnSpc>
                <a:spcPct val="80000"/>
              </a:lnSpc>
              <a:spcBef>
                <a:spcPts val="600"/>
              </a:spcBef>
            </a:pPr>
            <a:r>
              <a:rPr lang="en-GB" altLang="cs-CZ" sz="2000" dirty="0" smtClean="0"/>
              <a:t>General availability of farm products</a:t>
            </a:r>
          </a:p>
          <a:p>
            <a:pPr lvl="1" eaLnBrk="1" hangingPunct="1">
              <a:lnSpc>
                <a:spcPct val="80000"/>
              </a:lnSpc>
              <a:spcBef>
                <a:spcPts val="600"/>
              </a:spcBef>
            </a:pPr>
            <a:r>
              <a:rPr lang="en-GB" altLang="cs-CZ" sz="2000" dirty="0" smtClean="0"/>
              <a:t>Affordable prices for consumers</a:t>
            </a:r>
          </a:p>
          <a:p>
            <a:pPr eaLnBrk="1" hangingPunct="1">
              <a:lnSpc>
                <a:spcPct val="80000"/>
              </a:lnSpc>
              <a:spcBef>
                <a:spcPts val="600"/>
              </a:spcBef>
            </a:pPr>
            <a:r>
              <a:rPr lang="en-GB" altLang="cs-CZ" sz="2400" dirty="0" smtClean="0"/>
              <a:t>Implicit contradictions in objectives</a:t>
            </a:r>
          </a:p>
          <a:p>
            <a:pPr lvl="1" eaLnBrk="1" hangingPunct="1">
              <a:lnSpc>
                <a:spcPct val="80000"/>
              </a:lnSpc>
              <a:spcBef>
                <a:spcPts val="600"/>
              </a:spcBef>
            </a:pPr>
            <a:r>
              <a:rPr lang="en-GB" altLang="cs-CZ" sz="2000" dirty="0" smtClean="0"/>
              <a:t>Reconciliation of improving efficiency with the support of small size family farms (as opposed to post-war collectivization in the Eastern block)</a:t>
            </a:r>
          </a:p>
          <a:p>
            <a:pPr lvl="1" eaLnBrk="1" hangingPunct="1">
              <a:lnSpc>
                <a:spcPct val="80000"/>
              </a:lnSpc>
              <a:spcBef>
                <a:spcPts val="600"/>
              </a:spcBef>
            </a:pPr>
            <a:r>
              <a:rPr lang="en-GB" altLang="cs-CZ" sz="2000" dirty="0" smtClean="0"/>
              <a:t>Reconciliation of the support for agricultural prices with reasonable prices for consumers</a:t>
            </a:r>
          </a:p>
          <a:p>
            <a:pPr lvl="1" eaLnBrk="1" hangingPunct="1">
              <a:lnSpc>
                <a:spcPct val="80000"/>
              </a:lnSpc>
              <a:spcBef>
                <a:spcPts val="600"/>
              </a:spcBef>
            </a:pPr>
            <a:r>
              <a:rPr lang="en-GB" altLang="cs-CZ" sz="2000" dirty="0" smtClean="0"/>
              <a:t>Reconciliation of available supplies with already emerging surpluses of certain products by the late of 1950s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B6B69FA9-23A3-4888-AC12-506FE771F45B}" type="slidenum">
              <a:rPr lang="cs-CZ" altLang="en-US" sz="1200">
                <a:effectLst/>
                <a:latin typeface="+mj-lt"/>
              </a:rPr>
              <a:pPr algn="r">
                <a:defRPr/>
              </a:pPr>
              <a:t>6</a:t>
            </a:fld>
            <a:endParaRPr lang="cs-CZ" altLang="en-US" sz="1200" dirty="0">
              <a:effectLst/>
              <a:latin typeface="+mj-lt"/>
            </a:endParaRPr>
          </a:p>
        </p:txBody>
      </p:sp>
      <p:sp>
        <p:nvSpPr>
          <p:cNvPr id="61443" name="Rectangle 2"/>
          <p:cNvSpPr>
            <a:spLocks noGrp="1" noChangeArrowheads="1"/>
          </p:cNvSpPr>
          <p:nvPr>
            <p:ph type="title" idx="4294967295"/>
          </p:nvPr>
        </p:nvSpPr>
        <p:spPr>
          <a:xfrm>
            <a:off x="457200" y="277813"/>
            <a:ext cx="8229600" cy="611187"/>
          </a:xfrm>
        </p:spPr>
        <p:txBody>
          <a:bodyPr/>
          <a:lstStyle/>
          <a:p>
            <a:pPr eaLnBrk="1" hangingPunct="1"/>
            <a:r>
              <a:rPr lang="en-GB" altLang="cs-CZ" dirty="0" smtClean="0"/>
              <a:t>Formation of CAP</a:t>
            </a:r>
            <a:endParaRPr lang="en-GB" altLang="cs-CZ" b="1" dirty="0" smtClean="0">
              <a:solidFill>
                <a:srgbClr val="FF0000"/>
              </a:solidFill>
            </a:endParaRPr>
          </a:p>
        </p:txBody>
      </p:sp>
      <p:sp>
        <p:nvSpPr>
          <p:cNvPr id="61444" name="Rectangle 3"/>
          <p:cNvSpPr>
            <a:spLocks noGrp="1" noChangeArrowheads="1"/>
          </p:cNvSpPr>
          <p:nvPr>
            <p:ph type="body" idx="4294967295"/>
          </p:nvPr>
        </p:nvSpPr>
        <p:spPr>
          <a:xfrm>
            <a:off x="457200" y="1284288"/>
            <a:ext cx="8229600" cy="5022850"/>
          </a:xfrm>
        </p:spPr>
        <p:txBody>
          <a:bodyPr/>
          <a:lstStyle/>
          <a:p>
            <a:pPr eaLnBrk="1" hangingPunct="1">
              <a:lnSpc>
                <a:spcPct val="80000"/>
              </a:lnSpc>
              <a:spcBef>
                <a:spcPts val="600"/>
              </a:spcBef>
            </a:pPr>
            <a:r>
              <a:rPr lang="en-GB" altLang="cs-CZ" sz="2400" dirty="0" smtClean="0"/>
              <a:t>Founding of CAP in 1962</a:t>
            </a:r>
          </a:p>
          <a:p>
            <a:pPr lvl="1" eaLnBrk="1" hangingPunct="1">
              <a:lnSpc>
                <a:spcPct val="80000"/>
              </a:lnSpc>
              <a:spcBef>
                <a:spcPts val="600"/>
              </a:spcBef>
            </a:pPr>
            <a:r>
              <a:rPr lang="en-GB" altLang="cs-CZ" sz="2000" dirty="0" smtClean="0"/>
              <a:t>Agreement reached after difficult negotiations (23-day marathon of Council of Ministers meetings)</a:t>
            </a:r>
          </a:p>
          <a:p>
            <a:pPr lvl="1" eaLnBrk="1" hangingPunct="1">
              <a:lnSpc>
                <a:spcPct val="80000"/>
              </a:lnSpc>
              <a:spcBef>
                <a:spcPts val="600"/>
              </a:spcBef>
            </a:pPr>
            <a:r>
              <a:rPr lang="en-GB" altLang="cs-CZ" sz="2000" dirty="0" smtClean="0"/>
              <a:t>Insufficient progress on CAP jeopardized transition to the second stage of forming customs union (conflicting interests between Germany and France)</a:t>
            </a:r>
          </a:p>
          <a:p>
            <a:pPr eaLnBrk="1" hangingPunct="1">
              <a:lnSpc>
                <a:spcPct val="80000"/>
              </a:lnSpc>
              <a:spcBef>
                <a:spcPts val="600"/>
              </a:spcBef>
            </a:pPr>
            <a:r>
              <a:rPr lang="en-GB" altLang="cs-CZ" sz="2400" dirty="0" smtClean="0"/>
              <a:t>Fundamental principles of CAP</a:t>
            </a:r>
          </a:p>
          <a:p>
            <a:pPr lvl="1" eaLnBrk="1" hangingPunct="1">
              <a:lnSpc>
                <a:spcPct val="80000"/>
              </a:lnSpc>
              <a:spcBef>
                <a:spcPts val="600"/>
              </a:spcBef>
            </a:pPr>
            <a:r>
              <a:rPr lang="en-GB" altLang="cs-CZ" sz="2000" b="1" dirty="0" smtClean="0"/>
              <a:t>Unity of markets</a:t>
            </a:r>
            <a:r>
              <a:rPr lang="en-GB" altLang="cs-CZ" sz="2000" dirty="0" smtClean="0"/>
              <a:t>: progressive liberalisation of trade with farm products among MS, common prices for main agricultural products throughout Community markets</a:t>
            </a:r>
          </a:p>
          <a:p>
            <a:pPr lvl="1" eaLnBrk="1" hangingPunct="1">
              <a:lnSpc>
                <a:spcPct val="80000"/>
              </a:lnSpc>
              <a:spcBef>
                <a:spcPts val="600"/>
              </a:spcBef>
            </a:pPr>
            <a:r>
              <a:rPr lang="en-GB" altLang="cs-CZ" sz="2000" b="1" dirty="0" smtClean="0"/>
              <a:t>Community preference</a:t>
            </a:r>
            <a:r>
              <a:rPr lang="en-GB" altLang="cs-CZ" sz="2000" dirty="0" smtClean="0"/>
              <a:t>: advantage given to EC farmers over producers from third countries in a form of levies on agricultural products </a:t>
            </a:r>
          </a:p>
          <a:p>
            <a:pPr lvl="1" eaLnBrk="1" hangingPunct="1">
              <a:lnSpc>
                <a:spcPct val="80000"/>
              </a:lnSpc>
              <a:spcBef>
                <a:spcPts val="600"/>
              </a:spcBef>
            </a:pPr>
            <a:r>
              <a:rPr lang="en-GB" altLang="cs-CZ" sz="2000" b="1" dirty="0" smtClean="0"/>
              <a:t>Financial solidarity</a:t>
            </a:r>
            <a:r>
              <a:rPr lang="en-GB" altLang="cs-CZ" sz="2000" dirty="0" smtClean="0"/>
              <a:t>: creation of a special fund for financing market interventions and structural measures in agriculture (Agricultural Guidance and Guarantee Fund)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ástupný symbol pro číslo snímku 5"/>
          <p:cNvSpPr>
            <a:spLocks noGrp="1"/>
          </p:cNvSpPr>
          <p:nvPr>
            <p:ph type="sldNum" sz="quarter" idx="12"/>
          </p:nvPr>
        </p:nvSpPr>
        <p:spPr/>
        <p:txBody>
          <a:bodyPr/>
          <a:lstStyle/>
          <a:p>
            <a:pPr>
              <a:defRPr/>
            </a:pPr>
            <a:fld id="{EA2B87D6-6EA9-4B2B-9C15-FE24729EE5D9}" type="slidenum">
              <a:rPr lang="cs-CZ" altLang="en-US"/>
              <a:pPr>
                <a:defRPr/>
              </a:pPr>
              <a:t>7</a:t>
            </a:fld>
            <a:endParaRPr lang="cs-CZ" altLang="en-US" dirty="0"/>
          </a:p>
        </p:txBody>
      </p:sp>
      <p:sp>
        <p:nvSpPr>
          <p:cNvPr id="144452" name="AutoShape 68"/>
          <p:cNvSpPr>
            <a:spLocks noChangeArrowheads="1"/>
          </p:cNvSpPr>
          <p:nvPr/>
        </p:nvSpPr>
        <p:spPr bwMode="auto">
          <a:xfrm flipH="1">
            <a:off x="1062038" y="2551113"/>
            <a:ext cx="554037" cy="568325"/>
          </a:xfrm>
          <a:prstGeom prst="rtTriangle">
            <a:avLst/>
          </a:prstGeom>
          <a:solidFill>
            <a:srgbClr val="C0C0C0"/>
          </a:solidFill>
          <a:ln w="25400" algn="ctr">
            <a:noFill/>
            <a:miter lim="800000"/>
            <a:headEnd/>
            <a:tailEnd/>
          </a:ln>
          <a:effectLst/>
        </p:spPr>
        <p:txBody>
          <a:bodyPr wrap="none" anchor="ctr"/>
          <a:lstStyle/>
          <a:p>
            <a:pPr>
              <a:defRPr/>
            </a:pPr>
            <a:endParaRPr lang="cs-CZ" dirty="0"/>
          </a:p>
        </p:txBody>
      </p:sp>
      <p:sp>
        <p:nvSpPr>
          <p:cNvPr id="144449" name="AutoShape 65"/>
          <p:cNvSpPr>
            <a:spLocks noChangeArrowheads="1"/>
          </p:cNvSpPr>
          <p:nvPr/>
        </p:nvSpPr>
        <p:spPr bwMode="auto">
          <a:xfrm>
            <a:off x="3221038" y="2563813"/>
            <a:ext cx="493712" cy="584200"/>
          </a:xfrm>
          <a:prstGeom prst="rtTriangle">
            <a:avLst/>
          </a:prstGeom>
          <a:solidFill>
            <a:srgbClr val="C0C0C0"/>
          </a:solidFill>
          <a:ln w="25400" algn="ctr">
            <a:noFill/>
            <a:miter lim="800000"/>
            <a:headEnd/>
            <a:tailEnd/>
          </a:ln>
          <a:effectLst/>
        </p:spPr>
        <p:txBody>
          <a:bodyPr wrap="none" anchor="ctr"/>
          <a:lstStyle/>
          <a:p>
            <a:pPr>
              <a:defRPr/>
            </a:pPr>
            <a:endParaRPr lang="cs-CZ" dirty="0"/>
          </a:p>
        </p:txBody>
      </p:sp>
      <p:sp>
        <p:nvSpPr>
          <p:cNvPr id="11269" name="Rectangle 2"/>
          <p:cNvSpPr>
            <a:spLocks noGrp="1" noChangeArrowheads="1"/>
          </p:cNvSpPr>
          <p:nvPr>
            <p:ph type="title"/>
          </p:nvPr>
        </p:nvSpPr>
        <p:spPr>
          <a:xfrm>
            <a:off x="457200" y="277813"/>
            <a:ext cx="8229600" cy="711200"/>
          </a:xfrm>
        </p:spPr>
        <p:txBody>
          <a:bodyPr/>
          <a:lstStyle/>
          <a:p>
            <a:pPr eaLnBrk="1" hangingPunct="1"/>
            <a:r>
              <a:rPr lang="en-GB" altLang="cs-CZ" smtClean="0"/>
              <a:t>CAP instruments – import levy and export subsidy</a:t>
            </a:r>
          </a:p>
        </p:txBody>
      </p:sp>
      <p:sp>
        <p:nvSpPr>
          <p:cNvPr id="144389" name="Line 5"/>
          <p:cNvSpPr>
            <a:spLocks noChangeShapeType="1"/>
          </p:cNvSpPr>
          <p:nvPr/>
        </p:nvSpPr>
        <p:spPr bwMode="auto">
          <a:xfrm>
            <a:off x="733425" y="811213"/>
            <a:ext cx="41275" cy="2689225"/>
          </a:xfrm>
          <a:prstGeom prst="line">
            <a:avLst/>
          </a:prstGeom>
          <a:noFill/>
          <a:ln w="9525">
            <a:solidFill>
              <a:schemeClr val="tx1"/>
            </a:solidFill>
            <a:round/>
            <a:headEnd/>
            <a:tailEnd/>
          </a:ln>
          <a:effectLst/>
        </p:spPr>
        <p:txBody>
          <a:bodyPr/>
          <a:lstStyle/>
          <a:p>
            <a:pPr>
              <a:defRPr/>
            </a:pPr>
            <a:endParaRPr lang="cs-CZ" dirty="0"/>
          </a:p>
        </p:txBody>
      </p:sp>
      <p:sp>
        <p:nvSpPr>
          <p:cNvPr id="144390" name="Line 6"/>
          <p:cNvSpPr>
            <a:spLocks noChangeShapeType="1"/>
          </p:cNvSpPr>
          <p:nvPr/>
        </p:nvSpPr>
        <p:spPr bwMode="auto">
          <a:xfrm>
            <a:off x="774700" y="3500438"/>
            <a:ext cx="3454400" cy="0"/>
          </a:xfrm>
          <a:prstGeom prst="line">
            <a:avLst/>
          </a:prstGeom>
          <a:noFill/>
          <a:ln w="9525">
            <a:solidFill>
              <a:schemeClr val="tx1"/>
            </a:solidFill>
            <a:round/>
            <a:headEnd/>
            <a:tailEnd/>
          </a:ln>
          <a:effectLst/>
        </p:spPr>
        <p:txBody>
          <a:bodyPr/>
          <a:lstStyle/>
          <a:p>
            <a:pPr>
              <a:defRPr/>
            </a:pPr>
            <a:endParaRPr lang="cs-CZ" dirty="0"/>
          </a:p>
        </p:txBody>
      </p:sp>
      <p:sp>
        <p:nvSpPr>
          <p:cNvPr id="144391" name="Text Box 7"/>
          <p:cNvSpPr txBox="1">
            <a:spLocks noChangeArrowheads="1"/>
          </p:cNvSpPr>
          <p:nvPr/>
        </p:nvSpPr>
        <p:spPr bwMode="auto">
          <a:xfrm>
            <a:off x="295275" y="2344738"/>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M</a:t>
            </a:r>
            <a:endParaRPr lang="cs-CZ" sz="1800" dirty="0">
              <a:effectLst/>
            </a:endParaRPr>
          </a:p>
        </p:txBody>
      </p:sp>
      <p:sp>
        <p:nvSpPr>
          <p:cNvPr id="144394" name="Text Box 10"/>
          <p:cNvSpPr txBox="1">
            <a:spLocks noChangeArrowheads="1"/>
          </p:cNvSpPr>
          <p:nvPr/>
        </p:nvSpPr>
        <p:spPr bwMode="auto">
          <a:xfrm>
            <a:off x="3670300" y="288131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p>
        </p:txBody>
      </p:sp>
      <p:sp>
        <p:nvSpPr>
          <p:cNvPr id="144395" name="Line 11"/>
          <p:cNvSpPr>
            <a:spLocks noChangeShapeType="1"/>
          </p:cNvSpPr>
          <p:nvPr/>
        </p:nvSpPr>
        <p:spPr bwMode="auto">
          <a:xfrm rot="-5400000" flipH="1" flipV="1">
            <a:off x="834232" y="951706"/>
            <a:ext cx="2362200" cy="2363787"/>
          </a:xfrm>
          <a:prstGeom prst="line">
            <a:avLst/>
          </a:prstGeom>
          <a:noFill/>
          <a:ln w="19050">
            <a:solidFill>
              <a:schemeClr val="tx1"/>
            </a:solidFill>
            <a:round/>
            <a:headEnd/>
            <a:tailEnd/>
          </a:ln>
          <a:effectLst/>
        </p:spPr>
        <p:txBody>
          <a:bodyPr/>
          <a:lstStyle/>
          <a:p>
            <a:pPr>
              <a:defRPr/>
            </a:pPr>
            <a:endParaRPr lang="cs-CZ" dirty="0"/>
          </a:p>
        </p:txBody>
      </p:sp>
      <p:sp>
        <p:nvSpPr>
          <p:cNvPr id="144396" name="Text Box 12"/>
          <p:cNvSpPr txBox="1">
            <a:spLocks noChangeArrowheads="1"/>
          </p:cNvSpPr>
          <p:nvPr/>
        </p:nvSpPr>
        <p:spPr bwMode="auto">
          <a:xfrm>
            <a:off x="2965450" y="974725"/>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p>
        </p:txBody>
      </p:sp>
      <p:sp>
        <p:nvSpPr>
          <p:cNvPr id="144398" name="Line 14"/>
          <p:cNvSpPr>
            <a:spLocks noChangeShapeType="1"/>
          </p:cNvSpPr>
          <p:nvPr/>
        </p:nvSpPr>
        <p:spPr bwMode="auto">
          <a:xfrm flipH="1">
            <a:off x="1041400" y="3146425"/>
            <a:ext cx="1588" cy="328613"/>
          </a:xfrm>
          <a:prstGeom prst="line">
            <a:avLst/>
          </a:prstGeom>
          <a:noFill/>
          <a:ln w="3175">
            <a:solidFill>
              <a:schemeClr val="tx1"/>
            </a:solidFill>
            <a:prstDash val="dash"/>
            <a:round/>
            <a:headEnd/>
            <a:tailEnd/>
          </a:ln>
          <a:effectLst/>
        </p:spPr>
        <p:txBody>
          <a:bodyPr/>
          <a:lstStyle/>
          <a:p>
            <a:pPr>
              <a:defRPr/>
            </a:pPr>
            <a:endParaRPr lang="cs-CZ" dirty="0"/>
          </a:p>
        </p:txBody>
      </p:sp>
      <p:sp>
        <p:nvSpPr>
          <p:cNvPr id="144399" name="Text Box 15"/>
          <p:cNvSpPr txBox="1">
            <a:spLocks noChangeArrowheads="1"/>
          </p:cNvSpPr>
          <p:nvPr/>
        </p:nvSpPr>
        <p:spPr bwMode="auto">
          <a:xfrm>
            <a:off x="766763" y="3478213"/>
            <a:ext cx="655637"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r>
              <a:rPr lang="cs-CZ" sz="1800" baseline="-25000" dirty="0">
                <a:effectLst/>
              </a:rPr>
              <a:t>FT</a:t>
            </a:r>
            <a:endParaRPr lang="cs-CZ" sz="1800" dirty="0">
              <a:effectLst/>
            </a:endParaRPr>
          </a:p>
        </p:txBody>
      </p:sp>
      <p:sp>
        <p:nvSpPr>
          <p:cNvPr id="144400" name="Line 16"/>
          <p:cNvSpPr>
            <a:spLocks noChangeShapeType="1"/>
          </p:cNvSpPr>
          <p:nvPr/>
        </p:nvSpPr>
        <p:spPr bwMode="auto">
          <a:xfrm flipV="1">
            <a:off x="792163" y="3128963"/>
            <a:ext cx="2959100" cy="3175"/>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01" name="Text Box 17"/>
          <p:cNvSpPr txBox="1">
            <a:spLocks noChangeArrowheads="1"/>
          </p:cNvSpPr>
          <p:nvPr/>
        </p:nvSpPr>
        <p:spPr bwMode="auto">
          <a:xfrm>
            <a:off x="320675" y="2924175"/>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W</a:t>
            </a:r>
            <a:endParaRPr lang="cs-CZ" sz="1800" dirty="0">
              <a:effectLst/>
            </a:endParaRPr>
          </a:p>
        </p:txBody>
      </p:sp>
      <p:sp>
        <p:nvSpPr>
          <p:cNvPr id="144402" name="Line 18"/>
          <p:cNvSpPr>
            <a:spLocks noChangeShapeType="1"/>
          </p:cNvSpPr>
          <p:nvPr/>
        </p:nvSpPr>
        <p:spPr bwMode="auto">
          <a:xfrm rot="5400000" flipV="1">
            <a:off x="1709738" y="1138237"/>
            <a:ext cx="2349500" cy="2003425"/>
          </a:xfrm>
          <a:prstGeom prst="line">
            <a:avLst/>
          </a:prstGeom>
          <a:noFill/>
          <a:ln w="19050">
            <a:solidFill>
              <a:schemeClr val="tx1"/>
            </a:solidFill>
            <a:round/>
            <a:headEnd/>
            <a:tailEnd/>
          </a:ln>
          <a:effectLst/>
        </p:spPr>
        <p:txBody>
          <a:bodyPr/>
          <a:lstStyle/>
          <a:p>
            <a:pPr>
              <a:defRPr/>
            </a:pPr>
            <a:endParaRPr lang="cs-CZ" dirty="0"/>
          </a:p>
        </p:txBody>
      </p:sp>
      <p:sp>
        <p:nvSpPr>
          <p:cNvPr id="144403" name="Line 19"/>
          <p:cNvSpPr>
            <a:spLocks noChangeShapeType="1"/>
          </p:cNvSpPr>
          <p:nvPr/>
        </p:nvSpPr>
        <p:spPr bwMode="auto">
          <a:xfrm>
            <a:off x="2016125" y="1152525"/>
            <a:ext cx="12700" cy="2322513"/>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04" name="Text Box 20"/>
          <p:cNvSpPr txBox="1">
            <a:spLocks noChangeArrowheads="1"/>
          </p:cNvSpPr>
          <p:nvPr/>
        </p:nvSpPr>
        <p:spPr bwMode="auto">
          <a:xfrm>
            <a:off x="3500438" y="3468688"/>
            <a:ext cx="682625"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r>
              <a:rPr lang="cs-CZ" sz="1800" baseline="-25000" dirty="0">
                <a:effectLst/>
              </a:rPr>
              <a:t>FT</a:t>
            </a:r>
            <a:endParaRPr lang="cs-CZ" sz="1800" dirty="0">
              <a:effectLst/>
            </a:endParaRPr>
          </a:p>
        </p:txBody>
      </p:sp>
      <p:sp>
        <p:nvSpPr>
          <p:cNvPr id="144405" name="Text Box 21"/>
          <p:cNvSpPr txBox="1">
            <a:spLocks noChangeArrowheads="1"/>
          </p:cNvSpPr>
          <p:nvPr/>
        </p:nvSpPr>
        <p:spPr bwMode="auto">
          <a:xfrm>
            <a:off x="282575" y="1017588"/>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X</a:t>
            </a:r>
            <a:endParaRPr lang="cs-CZ" sz="1800" dirty="0">
              <a:effectLst/>
            </a:endParaRPr>
          </a:p>
        </p:txBody>
      </p:sp>
      <p:sp>
        <p:nvSpPr>
          <p:cNvPr id="144406" name="AutoShape 22"/>
          <p:cNvSpPr>
            <a:spLocks/>
          </p:cNvSpPr>
          <p:nvPr/>
        </p:nvSpPr>
        <p:spPr bwMode="auto">
          <a:xfrm>
            <a:off x="822325" y="2559050"/>
            <a:ext cx="76200" cy="538163"/>
          </a:xfrm>
          <a:prstGeom prst="rightBrace">
            <a:avLst>
              <a:gd name="adj1" fmla="val 58854"/>
              <a:gd name="adj2" fmla="val 50000"/>
            </a:avLst>
          </a:prstGeom>
          <a:noFill/>
          <a:ln w="25400">
            <a:solidFill>
              <a:schemeClr val="folHlink"/>
            </a:solidFill>
            <a:round/>
            <a:headEnd/>
            <a:tailEnd/>
          </a:ln>
          <a:effectLst/>
        </p:spPr>
        <p:txBody>
          <a:bodyPr wrap="none" anchor="ctr"/>
          <a:lstStyle/>
          <a:p>
            <a:pPr>
              <a:defRPr/>
            </a:pPr>
            <a:endParaRPr lang="cs-CZ" dirty="0"/>
          </a:p>
        </p:txBody>
      </p:sp>
      <p:sp>
        <p:nvSpPr>
          <p:cNvPr id="144407" name="Line 23"/>
          <p:cNvSpPr>
            <a:spLocks noChangeShapeType="1"/>
          </p:cNvSpPr>
          <p:nvPr/>
        </p:nvSpPr>
        <p:spPr bwMode="auto">
          <a:xfrm>
            <a:off x="765175" y="2533650"/>
            <a:ext cx="2432050" cy="11113"/>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09" name="Line 25"/>
          <p:cNvSpPr>
            <a:spLocks noChangeShapeType="1"/>
          </p:cNvSpPr>
          <p:nvPr/>
        </p:nvSpPr>
        <p:spPr bwMode="auto">
          <a:xfrm>
            <a:off x="738188" y="1135063"/>
            <a:ext cx="2232025" cy="11112"/>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10" name="AutoShape 26"/>
          <p:cNvSpPr>
            <a:spLocks/>
          </p:cNvSpPr>
          <p:nvPr/>
        </p:nvSpPr>
        <p:spPr bwMode="auto">
          <a:xfrm>
            <a:off x="990600" y="1158875"/>
            <a:ext cx="42863" cy="1944688"/>
          </a:xfrm>
          <a:prstGeom prst="rightBrace">
            <a:avLst>
              <a:gd name="adj1" fmla="val 378082"/>
              <a:gd name="adj2" fmla="val 50000"/>
            </a:avLst>
          </a:prstGeom>
          <a:noFill/>
          <a:ln w="25400">
            <a:solidFill>
              <a:schemeClr val="folHlink"/>
            </a:solidFill>
            <a:round/>
            <a:headEnd/>
            <a:tailEnd/>
          </a:ln>
          <a:effectLst/>
        </p:spPr>
        <p:txBody>
          <a:bodyPr wrap="none" anchor="ctr"/>
          <a:lstStyle/>
          <a:p>
            <a:pPr>
              <a:defRPr/>
            </a:pPr>
            <a:endParaRPr lang="cs-CZ" dirty="0"/>
          </a:p>
        </p:txBody>
      </p:sp>
      <p:sp>
        <p:nvSpPr>
          <p:cNvPr id="11288" name="Text Box 30"/>
          <p:cNvSpPr txBox="1">
            <a:spLocks noChangeArrowheads="1"/>
          </p:cNvSpPr>
          <p:nvPr/>
        </p:nvSpPr>
        <p:spPr bwMode="auto">
          <a:xfrm>
            <a:off x="4870450" y="1092200"/>
            <a:ext cx="3673475" cy="2374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lnSpc>
                <a:spcPct val="70000"/>
              </a:lnSpc>
              <a:spcBef>
                <a:spcPts val="1000"/>
              </a:spcBef>
            </a:pPr>
            <a:r>
              <a:rPr lang="en-GB" altLang="cs-CZ" dirty="0" smtClean="0">
                <a:effectLst/>
              </a:rPr>
              <a:t>P</a:t>
            </a:r>
            <a:r>
              <a:rPr lang="en-GB" altLang="cs-CZ" baseline="-25000" dirty="0" smtClean="0">
                <a:effectLst/>
              </a:rPr>
              <a:t>W</a:t>
            </a:r>
            <a:r>
              <a:rPr lang="en-GB" altLang="cs-CZ" dirty="0" smtClean="0">
                <a:effectLst/>
              </a:rPr>
              <a:t>  … world price</a:t>
            </a:r>
          </a:p>
          <a:p>
            <a:pPr eaLnBrk="1" hangingPunct="1">
              <a:lnSpc>
                <a:spcPct val="70000"/>
              </a:lnSpc>
              <a:spcBef>
                <a:spcPts val="1000"/>
              </a:spcBef>
            </a:pPr>
            <a:r>
              <a:rPr lang="en-GB" altLang="cs-CZ" dirty="0" smtClean="0">
                <a:effectLst/>
              </a:rPr>
              <a:t>L</a:t>
            </a:r>
            <a:r>
              <a:rPr lang="en-GB" altLang="cs-CZ" baseline="-25000" dirty="0" smtClean="0">
                <a:effectLst/>
              </a:rPr>
              <a:t>M</a:t>
            </a:r>
            <a:r>
              <a:rPr lang="en-GB" altLang="cs-CZ" dirty="0" smtClean="0">
                <a:effectLst/>
              </a:rPr>
              <a:t> </a:t>
            </a:r>
            <a:r>
              <a:rPr lang="en-GB" altLang="cs-CZ" baseline="-25000" dirty="0" smtClean="0">
                <a:effectLst/>
              </a:rPr>
              <a:t>  </a:t>
            </a:r>
            <a:r>
              <a:rPr lang="en-GB" altLang="cs-CZ" dirty="0" smtClean="0">
                <a:effectLst/>
              </a:rPr>
              <a:t>… import levy (tariff)</a:t>
            </a:r>
          </a:p>
          <a:p>
            <a:pPr eaLnBrk="1" hangingPunct="1">
              <a:lnSpc>
                <a:spcPct val="70000"/>
              </a:lnSpc>
              <a:spcBef>
                <a:spcPts val="1000"/>
              </a:spcBef>
            </a:pPr>
            <a:r>
              <a:rPr lang="en-GB" altLang="cs-CZ" dirty="0" smtClean="0">
                <a:effectLst/>
              </a:rPr>
              <a:t>P</a:t>
            </a:r>
            <a:r>
              <a:rPr lang="en-GB" altLang="cs-CZ" baseline="-25000" dirty="0" smtClean="0">
                <a:effectLst/>
              </a:rPr>
              <a:t>M</a:t>
            </a:r>
            <a:r>
              <a:rPr lang="en-GB" altLang="cs-CZ" dirty="0" smtClean="0">
                <a:effectLst/>
              </a:rPr>
              <a:t>  … import price (P</a:t>
            </a:r>
            <a:r>
              <a:rPr lang="en-GB" altLang="cs-CZ" baseline="-25000" dirty="0" smtClean="0">
                <a:effectLst/>
              </a:rPr>
              <a:t>W </a:t>
            </a:r>
            <a:r>
              <a:rPr lang="en-GB" altLang="cs-CZ" dirty="0" smtClean="0">
                <a:effectLst/>
              </a:rPr>
              <a:t>+ L</a:t>
            </a:r>
            <a:r>
              <a:rPr lang="en-GB" altLang="cs-CZ" baseline="-25000" dirty="0" smtClean="0">
                <a:effectLst/>
              </a:rPr>
              <a:t>M</a:t>
            </a:r>
            <a:r>
              <a:rPr lang="en-GB" altLang="cs-CZ" dirty="0" smtClean="0">
                <a:effectLst/>
              </a:rPr>
              <a:t>)</a:t>
            </a:r>
          </a:p>
          <a:p>
            <a:pPr eaLnBrk="1" hangingPunct="1">
              <a:lnSpc>
                <a:spcPct val="70000"/>
              </a:lnSpc>
              <a:spcBef>
                <a:spcPts val="1000"/>
              </a:spcBef>
            </a:pPr>
            <a:r>
              <a:rPr lang="en-GB" altLang="cs-CZ" dirty="0" smtClean="0">
                <a:effectLst/>
              </a:rPr>
              <a:t>L</a:t>
            </a:r>
            <a:r>
              <a:rPr lang="en-GB" altLang="cs-CZ" baseline="-25000" dirty="0" smtClean="0">
                <a:effectLst/>
              </a:rPr>
              <a:t>X</a:t>
            </a:r>
            <a:r>
              <a:rPr lang="en-GB" altLang="cs-CZ" dirty="0" smtClean="0">
                <a:effectLst/>
              </a:rPr>
              <a:t>  …  export subsidy</a:t>
            </a:r>
          </a:p>
          <a:p>
            <a:pPr eaLnBrk="1" hangingPunct="1">
              <a:lnSpc>
                <a:spcPct val="70000"/>
              </a:lnSpc>
              <a:spcBef>
                <a:spcPts val="1000"/>
              </a:spcBef>
            </a:pPr>
            <a:r>
              <a:rPr lang="en-GB" altLang="cs-CZ" dirty="0" smtClean="0">
                <a:effectLst/>
              </a:rPr>
              <a:t>P</a:t>
            </a:r>
            <a:r>
              <a:rPr lang="en-GB" altLang="cs-CZ" baseline="-25000" dirty="0" smtClean="0">
                <a:effectLst/>
              </a:rPr>
              <a:t>X</a:t>
            </a:r>
            <a:r>
              <a:rPr lang="en-GB" altLang="cs-CZ" dirty="0" smtClean="0">
                <a:effectLst/>
              </a:rPr>
              <a:t>  … export price (P</a:t>
            </a:r>
            <a:r>
              <a:rPr lang="en-GB" altLang="cs-CZ" baseline="-25000" dirty="0" smtClean="0">
                <a:effectLst/>
              </a:rPr>
              <a:t>W</a:t>
            </a:r>
            <a:r>
              <a:rPr lang="en-GB" altLang="cs-CZ" dirty="0" smtClean="0">
                <a:effectLst/>
              </a:rPr>
              <a:t> + L</a:t>
            </a:r>
            <a:r>
              <a:rPr lang="en-GB" altLang="cs-CZ" baseline="-25000" dirty="0" smtClean="0">
                <a:effectLst/>
              </a:rPr>
              <a:t>X</a:t>
            </a:r>
            <a:r>
              <a:rPr lang="en-GB" altLang="cs-CZ" dirty="0" smtClean="0">
                <a:effectLst/>
              </a:rPr>
              <a:t>)</a:t>
            </a:r>
          </a:p>
          <a:p>
            <a:pPr eaLnBrk="1" hangingPunct="1">
              <a:lnSpc>
                <a:spcPct val="70000"/>
              </a:lnSpc>
              <a:spcBef>
                <a:spcPts val="1000"/>
              </a:spcBef>
            </a:pPr>
            <a:r>
              <a:rPr lang="en-GB" altLang="cs-CZ" dirty="0" smtClean="0">
                <a:effectLst/>
              </a:rPr>
              <a:t>M   … imports, X … exports </a:t>
            </a:r>
          </a:p>
          <a:p>
            <a:pPr eaLnBrk="1" hangingPunct="1">
              <a:lnSpc>
                <a:spcPct val="70000"/>
              </a:lnSpc>
              <a:spcBef>
                <a:spcPts val="1000"/>
              </a:spcBef>
            </a:pPr>
            <a:r>
              <a:rPr lang="en-GB" altLang="cs-CZ" i="1" dirty="0" smtClean="0">
                <a:effectLst/>
              </a:rPr>
              <a:t>a</a:t>
            </a:r>
            <a:r>
              <a:rPr lang="en-GB" altLang="cs-CZ" dirty="0" smtClean="0">
                <a:effectLst/>
              </a:rPr>
              <a:t> + </a:t>
            </a:r>
            <a:r>
              <a:rPr lang="en-GB" altLang="cs-CZ" i="1" dirty="0" smtClean="0">
                <a:effectLst/>
              </a:rPr>
              <a:t>b</a:t>
            </a:r>
            <a:r>
              <a:rPr lang="en-GB" altLang="cs-CZ" dirty="0" smtClean="0">
                <a:effectLst/>
              </a:rPr>
              <a:t> … total welfare loss</a:t>
            </a:r>
            <a:endParaRPr lang="en-GB" altLang="cs-CZ" dirty="0">
              <a:effectLst/>
            </a:endParaRPr>
          </a:p>
        </p:txBody>
      </p:sp>
      <p:sp>
        <p:nvSpPr>
          <p:cNvPr id="144415" name="Line 31"/>
          <p:cNvSpPr>
            <a:spLocks noChangeShapeType="1"/>
          </p:cNvSpPr>
          <p:nvPr/>
        </p:nvSpPr>
        <p:spPr bwMode="auto">
          <a:xfrm>
            <a:off x="3716338" y="3148013"/>
            <a:ext cx="12700" cy="328612"/>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16" name="Line 32"/>
          <p:cNvSpPr>
            <a:spLocks noChangeShapeType="1"/>
          </p:cNvSpPr>
          <p:nvPr/>
        </p:nvSpPr>
        <p:spPr bwMode="auto">
          <a:xfrm>
            <a:off x="2976563" y="1168400"/>
            <a:ext cx="53975" cy="2322513"/>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40" name="Line 56"/>
          <p:cNvSpPr>
            <a:spLocks noChangeShapeType="1"/>
          </p:cNvSpPr>
          <p:nvPr/>
        </p:nvSpPr>
        <p:spPr bwMode="auto">
          <a:xfrm>
            <a:off x="3206750" y="2540000"/>
            <a:ext cx="25400" cy="954088"/>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41" name="Line 57"/>
          <p:cNvSpPr>
            <a:spLocks noChangeShapeType="1"/>
          </p:cNvSpPr>
          <p:nvPr/>
        </p:nvSpPr>
        <p:spPr bwMode="auto">
          <a:xfrm>
            <a:off x="1622425" y="2555875"/>
            <a:ext cx="25400" cy="954088"/>
          </a:xfrm>
          <a:prstGeom prst="line">
            <a:avLst/>
          </a:prstGeom>
          <a:noFill/>
          <a:ln w="3175">
            <a:solidFill>
              <a:schemeClr val="tx1"/>
            </a:solidFill>
            <a:prstDash val="dash"/>
            <a:round/>
            <a:headEnd/>
            <a:tailEnd/>
          </a:ln>
          <a:effectLst/>
        </p:spPr>
        <p:txBody>
          <a:bodyPr/>
          <a:lstStyle/>
          <a:p>
            <a:pPr>
              <a:defRPr/>
            </a:pPr>
            <a:endParaRPr lang="cs-CZ" dirty="0"/>
          </a:p>
        </p:txBody>
      </p:sp>
      <p:sp>
        <p:nvSpPr>
          <p:cNvPr id="144442" name="Text Box 58"/>
          <p:cNvSpPr txBox="1">
            <a:spLocks noChangeArrowheads="1"/>
          </p:cNvSpPr>
          <p:nvPr/>
        </p:nvSpPr>
        <p:spPr bwMode="auto">
          <a:xfrm>
            <a:off x="814388" y="2619375"/>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L</a:t>
            </a:r>
            <a:r>
              <a:rPr lang="cs-CZ" sz="1800" baseline="-25000" dirty="0">
                <a:effectLst/>
              </a:rPr>
              <a:t>M</a:t>
            </a:r>
            <a:endParaRPr lang="cs-CZ" sz="1800" dirty="0">
              <a:effectLst/>
            </a:endParaRPr>
          </a:p>
        </p:txBody>
      </p:sp>
      <p:sp>
        <p:nvSpPr>
          <p:cNvPr id="144443" name="Text Box 59"/>
          <p:cNvSpPr txBox="1">
            <a:spLocks noChangeArrowheads="1"/>
          </p:cNvSpPr>
          <p:nvPr/>
        </p:nvSpPr>
        <p:spPr bwMode="auto">
          <a:xfrm>
            <a:off x="958850" y="216376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L</a:t>
            </a:r>
            <a:r>
              <a:rPr lang="cs-CZ" sz="1800" baseline="-25000" dirty="0">
                <a:effectLst/>
              </a:rPr>
              <a:t>X</a:t>
            </a:r>
            <a:endParaRPr lang="cs-CZ" sz="1800" dirty="0">
              <a:effectLst/>
            </a:endParaRPr>
          </a:p>
        </p:txBody>
      </p:sp>
      <p:sp>
        <p:nvSpPr>
          <p:cNvPr id="144444" name="Line 60"/>
          <p:cNvSpPr>
            <a:spLocks noChangeShapeType="1"/>
          </p:cNvSpPr>
          <p:nvPr/>
        </p:nvSpPr>
        <p:spPr bwMode="auto">
          <a:xfrm>
            <a:off x="1998663" y="1470025"/>
            <a:ext cx="987425" cy="0"/>
          </a:xfrm>
          <a:prstGeom prst="line">
            <a:avLst/>
          </a:prstGeom>
          <a:noFill/>
          <a:ln w="25400">
            <a:solidFill>
              <a:schemeClr val="folHlink"/>
            </a:solidFill>
            <a:round/>
            <a:headEnd type="triangle" w="med" len="med"/>
            <a:tailEnd type="triangle" w="med" len="med"/>
          </a:ln>
          <a:effectLst/>
        </p:spPr>
        <p:txBody>
          <a:bodyPr/>
          <a:lstStyle/>
          <a:p>
            <a:pPr>
              <a:defRPr/>
            </a:pPr>
            <a:endParaRPr lang="cs-CZ" dirty="0"/>
          </a:p>
        </p:txBody>
      </p:sp>
      <p:sp>
        <p:nvSpPr>
          <p:cNvPr id="144445" name="Line 61"/>
          <p:cNvSpPr>
            <a:spLocks noChangeShapeType="1"/>
          </p:cNvSpPr>
          <p:nvPr/>
        </p:nvSpPr>
        <p:spPr bwMode="auto">
          <a:xfrm>
            <a:off x="1635125" y="2922588"/>
            <a:ext cx="1582738" cy="0"/>
          </a:xfrm>
          <a:prstGeom prst="line">
            <a:avLst/>
          </a:prstGeom>
          <a:noFill/>
          <a:ln w="25400">
            <a:solidFill>
              <a:schemeClr val="folHlink"/>
            </a:solidFill>
            <a:round/>
            <a:headEnd type="triangle" w="med" len="med"/>
            <a:tailEnd type="triangle" w="med" len="med"/>
          </a:ln>
          <a:effectLst/>
        </p:spPr>
        <p:txBody>
          <a:bodyPr/>
          <a:lstStyle/>
          <a:p>
            <a:pPr>
              <a:defRPr/>
            </a:pPr>
            <a:endParaRPr lang="cs-CZ" dirty="0"/>
          </a:p>
        </p:txBody>
      </p:sp>
      <p:sp>
        <p:nvSpPr>
          <p:cNvPr id="144446" name="Text Box 62"/>
          <p:cNvSpPr txBox="1">
            <a:spLocks noChangeArrowheads="1"/>
          </p:cNvSpPr>
          <p:nvPr/>
        </p:nvSpPr>
        <p:spPr bwMode="auto">
          <a:xfrm>
            <a:off x="2286000" y="1162050"/>
            <a:ext cx="42068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X</a:t>
            </a:r>
          </a:p>
        </p:txBody>
      </p:sp>
      <p:sp>
        <p:nvSpPr>
          <p:cNvPr id="144447" name="Text Box 63"/>
          <p:cNvSpPr txBox="1">
            <a:spLocks noChangeArrowheads="1"/>
          </p:cNvSpPr>
          <p:nvPr/>
        </p:nvSpPr>
        <p:spPr bwMode="auto">
          <a:xfrm>
            <a:off x="2273300" y="2592388"/>
            <a:ext cx="42068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M</a:t>
            </a:r>
          </a:p>
        </p:txBody>
      </p:sp>
      <p:sp>
        <p:nvSpPr>
          <p:cNvPr id="11299" name="Rectangle 64"/>
          <p:cNvSpPr>
            <a:spLocks noGrp="1" noChangeArrowheads="1"/>
          </p:cNvSpPr>
          <p:nvPr>
            <p:ph type="body" idx="1"/>
          </p:nvPr>
        </p:nvSpPr>
        <p:spPr>
          <a:xfrm>
            <a:off x="512763" y="4016444"/>
            <a:ext cx="8229600" cy="2330450"/>
          </a:xfrm>
          <a:noFill/>
        </p:spPr>
        <p:txBody>
          <a:bodyPr/>
          <a:lstStyle/>
          <a:p>
            <a:pPr eaLnBrk="1" hangingPunct="1">
              <a:lnSpc>
                <a:spcPct val="80000"/>
              </a:lnSpc>
              <a:spcBef>
                <a:spcPts val="300"/>
              </a:spcBef>
            </a:pPr>
            <a:r>
              <a:rPr lang="en-GB" altLang="cs-CZ" sz="1800" dirty="0" smtClean="0"/>
              <a:t>Fixed import prices, variable levies (VL)</a:t>
            </a:r>
          </a:p>
          <a:p>
            <a:pPr lvl="1" eaLnBrk="1" hangingPunct="1">
              <a:lnSpc>
                <a:spcPct val="80000"/>
              </a:lnSpc>
              <a:spcBef>
                <a:spcPts val="300"/>
              </a:spcBef>
            </a:pPr>
            <a:r>
              <a:rPr lang="en-GB" altLang="cs-CZ" sz="1600" dirty="0" smtClean="0"/>
              <a:t>VL used until 1995, abolished during Uruguay round </a:t>
            </a:r>
          </a:p>
          <a:p>
            <a:pPr lvl="1" eaLnBrk="1" hangingPunct="1">
              <a:lnSpc>
                <a:spcPct val="80000"/>
              </a:lnSpc>
              <a:spcBef>
                <a:spcPts val="300"/>
              </a:spcBef>
            </a:pPr>
            <a:r>
              <a:rPr lang="en-GB" altLang="cs-CZ" sz="1600" dirty="0" smtClean="0"/>
              <a:t>VL were adjusted on daily basis (in line with world price fluctuations) in order to keep unchanged an agreed level of price protection (fixed import price P</a:t>
            </a:r>
            <a:r>
              <a:rPr lang="en-GB" altLang="cs-CZ" sz="1600" baseline="-25000" dirty="0" smtClean="0"/>
              <a:t>M</a:t>
            </a:r>
            <a:r>
              <a:rPr lang="en-GB" altLang="cs-CZ" sz="1600" dirty="0" smtClean="0"/>
              <a:t>) </a:t>
            </a:r>
          </a:p>
          <a:p>
            <a:pPr lvl="1" eaLnBrk="1" hangingPunct="1">
              <a:lnSpc>
                <a:spcPct val="80000"/>
              </a:lnSpc>
              <a:spcBef>
                <a:spcPts val="300"/>
              </a:spcBef>
            </a:pPr>
            <a:r>
              <a:rPr lang="en-GB" altLang="cs-CZ" sz="1600" dirty="0" smtClean="0"/>
              <a:t>Internal prices may undergo substantial fluctuations but cannot be exposed to cheaper imports</a:t>
            </a:r>
          </a:p>
          <a:p>
            <a:pPr eaLnBrk="1" hangingPunct="1">
              <a:lnSpc>
                <a:spcPct val="80000"/>
              </a:lnSpc>
              <a:spcBef>
                <a:spcPts val="300"/>
              </a:spcBef>
            </a:pPr>
            <a:r>
              <a:rPr lang="en-GB" altLang="cs-CZ" sz="1800" dirty="0" smtClean="0"/>
              <a:t>Flexible import prices, fixed levies</a:t>
            </a:r>
          </a:p>
          <a:p>
            <a:pPr lvl="1" eaLnBrk="1" hangingPunct="1">
              <a:lnSpc>
                <a:spcPct val="80000"/>
              </a:lnSpc>
              <a:spcBef>
                <a:spcPts val="300"/>
              </a:spcBef>
            </a:pPr>
            <a:r>
              <a:rPr lang="en-GB" altLang="cs-CZ" sz="1600" dirty="0" smtClean="0"/>
              <a:t>Internal prices copy movement of world prices</a:t>
            </a:r>
          </a:p>
          <a:p>
            <a:pPr lvl="1" eaLnBrk="1" hangingPunct="1">
              <a:lnSpc>
                <a:spcPct val="80000"/>
              </a:lnSpc>
              <a:spcBef>
                <a:spcPts val="300"/>
              </a:spcBef>
            </a:pPr>
            <a:r>
              <a:rPr lang="en-GB" altLang="cs-CZ" sz="1600" dirty="0" smtClean="0"/>
              <a:t>Competitive pressure can be eliminated by high level of tariffs</a:t>
            </a:r>
          </a:p>
        </p:txBody>
      </p:sp>
      <p:sp>
        <p:nvSpPr>
          <p:cNvPr id="144451" name="Text Box 67"/>
          <p:cNvSpPr txBox="1">
            <a:spLocks noChangeArrowheads="1"/>
          </p:cNvSpPr>
          <p:nvPr/>
        </p:nvSpPr>
        <p:spPr bwMode="auto">
          <a:xfrm>
            <a:off x="3243263" y="2790825"/>
            <a:ext cx="420687" cy="366713"/>
          </a:xfrm>
          <a:prstGeom prst="rect">
            <a:avLst/>
          </a:prstGeom>
          <a:noFill/>
          <a:ln w="25400" algn="ctr">
            <a:noFill/>
            <a:miter lim="800000"/>
            <a:headEnd/>
            <a:tailEnd/>
          </a:ln>
          <a:effectLst/>
        </p:spPr>
        <p:txBody>
          <a:bodyPr>
            <a:spAutoFit/>
          </a:bodyPr>
          <a:lstStyle/>
          <a:p>
            <a:pPr algn="ctr">
              <a:spcBef>
                <a:spcPct val="50000"/>
              </a:spcBef>
              <a:defRPr/>
            </a:pPr>
            <a:r>
              <a:rPr lang="cs-CZ" sz="1800" i="1" dirty="0">
                <a:effectLst/>
              </a:rPr>
              <a:t>b</a:t>
            </a:r>
          </a:p>
        </p:txBody>
      </p:sp>
      <p:sp>
        <p:nvSpPr>
          <p:cNvPr id="144453" name="Text Box 69"/>
          <p:cNvSpPr txBox="1">
            <a:spLocks noChangeArrowheads="1"/>
          </p:cNvSpPr>
          <p:nvPr/>
        </p:nvSpPr>
        <p:spPr bwMode="auto">
          <a:xfrm>
            <a:off x="1212850" y="2792413"/>
            <a:ext cx="420688" cy="366712"/>
          </a:xfrm>
          <a:prstGeom prst="rect">
            <a:avLst/>
          </a:prstGeom>
          <a:noFill/>
          <a:ln w="25400" algn="ctr">
            <a:noFill/>
            <a:miter lim="800000"/>
            <a:headEnd/>
            <a:tailEnd/>
          </a:ln>
          <a:effectLst/>
        </p:spPr>
        <p:txBody>
          <a:bodyPr>
            <a:spAutoFit/>
          </a:bodyPr>
          <a:lstStyle/>
          <a:p>
            <a:pPr algn="ctr">
              <a:spcBef>
                <a:spcPct val="50000"/>
              </a:spcBef>
              <a:defRPr/>
            </a:pPr>
            <a:r>
              <a:rPr lang="cs-CZ" sz="1800" i="1" dirty="0">
                <a:effectLst/>
              </a:rPr>
              <a:t>a</a:t>
            </a:r>
          </a:p>
        </p:txBody>
      </p:sp>
      <p:sp>
        <p:nvSpPr>
          <p:cNvPr id="144454" name="Text Box 70"/>
          <p:cNvSpPr txBox="1">
            <a:spLocks noChangeArrowheads="1"/>
          </p:cNvSpPr>
          <p:nvPr/>
        </p:nvSpPr>
        <p:spPr bwMode="auto">
          <a:xfrm>
            <a:off x="1539875" y="3479800"/>
            <a:ext cx="6556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r>
              <a:rPr lang="cs-CZ" sz="1800" baseline="-25000" dirty="0">
                <a:effectLst/>
              </a:rPr>
              <a:t>H</a:t>
            </a:r>
            <a:endParaRPr lang="cs-CZ" sz="1800" dirty="0">
              <a:effectLst/>
            </a:endParaRPr>
          </a:p>
        </p:txBody>
      </p:sp>
      <p:sp>
        <p:nvSpPr>
          <p:cNvPr id="144455" name="Text Box 71"/>
          <p:cNvSpPr txBox="1">
            <a:spLocks noChangeArrowheads="1"/>
          </p:cNvSpPr>
          <p:nvPr/>
        </p:nvSpPr>
        <p:spPr bwMode="auto">
          <a:xfrm>
            <a:off x="2844800" y="3470275"/>
            <a:ext cx="682625"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r>
              <a:rPr lang="cs-CZ" sz="1800" baseline="-25000" dirty="0">
                <a:effectLst/>
              </a:rPr>
              <a:t>H</a:t>
            </a:r>
            <a:endParaRPr lang="cs-CZ" sz="1800" dirty="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Zástupný symbol pro číslo snímku 5"/>
          <p:cNvSpPr>
            <a:spLocks noGrp="1"/>
          </p:cNvSpPr>
          <p:nvPr>
            <p:ph type="sldNum" sz="quarter" idx="12"/>
          </p:nvPr>
        </p:nvSpPr>
        <p:spPr/>
        <p:txBody>
          <a:bodyPr/>
          <a:lstStyle/>
          <a:p>
            <a:pPr>
              <a:defRPr/>
            </a:pPr>
            <a:fld id="{7B63F490-81D9-4F2C-8A90-D225F91193CF}" type="slidenum">
              <a:rPr lang="cs-CZ" altLang="en-US"/>
              <a:pPr>
                <a:defRPr/>
              </a:pPr>
              <a:t>8</a:t>
            </a:fld>
            <a:endParaRPr lang="cs-CZ" altLang="en-US" dirty="0"/>
          </a:p>
        </p:txBody>
      </p:sp>
      <p:sp>
        <p:nvSpPr>
          <p:cNvPr id="127102" name="Rectangle 126"/>
          <p:cNvSpPr>
            <a:spLocks noChangeArrowheads="1"/>
          </p:cNvSpPr>
          <p:nvPr/>
        </p:nvSpPr>
        <p:spPr bwMode="auto">
          <a:xfrm>
            <a:off x="1887538" y="2400300"/>
            <a:ext cx="1106487" cy="846138"/>
          </a:xfrm>
          <a:prstGeom prst="rect">
            <a:avLst/>
          </a:prstGeom>
          <a:solidFill>
            <a:srgbClr val="C0C0C0"/>
          </a:solidFill>
          <a:ln w="25400" algn="ctr">
            <a:noFill/>
            <a:miter lim="800000"/>
            <a:headEnd/>
            <a:tailEnd/>
          </a:ln>
          <a:effectLst/>
        </p:spPr>
        <p:txBody>
          <a:bodyPr wrap="none" anchor="ctr"/>
          <a:lstStyle/>
          <a:p>
            <a:pPr>
              <a:defRPr/>
            </a:pPr>
            <a:endParaRPr lang="cs-CZ" dirty="0"/>
          </a:p>
        </p:txBody>
      </p:sp>
      <p:sp>
        <p:nvSpPr>
          <p:cNvPr id="12292" name="Rectangle 2"/>
          <p:cNvSpPr>
            <a:spLocks noGrp="1" noChangeArrowheads="1"/>
          </p:cNvSpPr>
          <p:nvPr>
            <p:ph type="title"/>
          </p:nvPr>
        </p:nvSpPr>
        <p:spPr>
          <a:xfrm>
            <a:off x="457200" y="277813"/>
            <a:ext cx="8229600" cy="655637"/>
          </a:xfrm>
        </p:spPr>
        <p:txBody>
          <a:bodyPr/>
          <a:lstStyle/>
          <a:p>
            <a:pPr eaLnBrk="1" hangingPunct="1"/>
            <a:r>
              <a:rPr lang="en-GB" altLang="cs-CZ" smtClean="0"/>
              <a:t>CAP instruments – intervention purchases</a:t>
            </a:r>
          </a:p>
        </p:txBody>
      </p:sp>
      <p:sp>
        <p:nvSpPr>
          <p:cNvPr id="12293" name="Text Box 35"/>
          <p:cNvSpPr txBox="1">
            <a:spLocks noChangeArrowheads="1"/>
          </p:cNvSpPr>
          <p:nvPr/>
        </p:nvSpPr>
        <p:spPr bwMode="auto">
          <a:xfrm>
            <a:off x="5341938" y="1025291"/>
            <a:ext cx="3389107" cy="2343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lnSpc>
                <a:spcPct val="70000"/>
              </a:lnSpc>
              <a:spcBef>
                <a:spcPts val="300"/>
              </a:spcBef>
            </a:pPr>
            <a:r>
              <a:rPr lang="en-GB" altLang="cs-CZ" dirty="0">
                <a:effectLst/>
              </a:rPr>
              <a:t>P</a:t>
            </a:r>
            <a:r>
              <a:rPr lang="en-GB" altLang="cs-CZ" baseline="-25000" dirty="0">
                <a:effectLst/>
              </a:rPr>
              <a:t>G</a:t>
            </a:r>
            <a:r>
              <a:rPr lang="en-GB" altLang="cs-CZ" dirty="0">
                <a:effectLst/>
              </a:rPr>
              <a:t>  … </a:t>
            </a:r>
            <a:r>
              <a:rPr lang="en-GB" altLang="cs-CZ" dirty="0" smtClean="0">
                <a:effectLst/>
              </a:rPr>
              <a:t>target </a:t>
            </a:r>
            <a:r>
              <a:rPr lang="en-GB" altLang="cs-CZ" dirty="0">
                <a:effectLst/>
              </a:rPr>
              <a:t>price</a:t>
            </a:r>
          </a:p>
          <a:p>
            <a:pPr eaLnBrk="1" hangingPunct="1">
              <a:lnSpc>
                <a:spcPct val="70000"/>
              </a:lnSpc>
              <a:spcBef>
                <a:spcPts val="300"/>
              </a:spcBef>
            </a:pPr>
            <a:r>
              <a:rPr lang="en-GB" altLang="cs-CZ" dirty="0">
                <a:effectLst/>
              </a:rPr>
              <a:t>P</a:t>
            </a:r>
            <a:r>
              <a:rPr lang="en-GB" altLang="cs-CZ" baseline="-25000" dirty="0">
                <a:effectLst/>
              </a:rPr>
              <a:t>T</a:t>
            </a:r>
            <a:r>
              <a:rPr lang="en-GB" altLang="cs-CZ" dirty="0">
                <a:effectLst/>
              </a:rPr>
              <a:t>  … </a:t>
            </a:r>
            <a:r>
              <a:rPr lang="cs-CZ" altLang="cs-CZ" dirty="0" smtClean="0">
                <a:effectLst/>
              </a:rPr>
              <a:t> </a:t>
            </a:r>
            <a:r>
              <a:rPr lang="en-GB" altLang="cs-CZ" dirty="0" smtClean="0">
                <a:effectLst/>
              </a:rPr>
              <a:t>threshold </a:t>
            </a:r>
            <a:r>
              <a:rPr lang="en-GB" altLang="cs-CZ" dirty="0">
                <a:effectLst/>
              </a:rPr>
              <a:t>price</a:t>
            </a:r>
          </a:p>
          <a:p>
            <a:pPr eaLnBrk="1" hangingPunct="1">
              <a:lnSpc>
                <a:spcPct val="70000"/>
              </a:lnSpc>
              <a:spcBef>
                <a:spcPts val="300"/>
              </a:spcBef>
            </a:pPr>
            <a:r>
              <a:rPr lang="en-GB" altLang="cs-CZ" dirty="0">
                <a:effectLst/>
              </a:rPr>
              <a:t>P</a:t>
            </a:r>
            <a:r>
              <a:rPr lang="en-GB" altLang="cs-CZ" baseline="-25000" dirty="0">
                <a:effectLst/>
              </a:rPr>
              <a:t>I     </a:t>
            </a:r>
            <a:r>
              <a:rPr lang="en-GB" altLang="cs-CZ" dirty="0">
                <a:effectLst/>
              </a:rPr>
              <a:t>… intervention price </a:t>
            </a:r>
          </a:p>
          <a:p>
            <a:pPr eaLnBrk="1" hangingPunct="1">
              <a:lnSpc>
                <a:spcPct val="70000"/>
              </a:lnSpc>
              <a:spcBef>
                <a:spcPts val="300"/>
              </a:spcBef>
            </a:pPr>
            <a:r>
              <a:rPr lang="en-GB" altLang="cs-CZ" dirty="0">
                <a:effectLst/>
              </a:rPr>
              <a:t>P</a:t>
            </a:r>
            <a:r>
              <a:rPr lang="en-GB" altLang="cs-CZ" baseline="-25000" dirty="0">
                <a:effectLst/>
              </a:rPr>
              <a:t>W</a:t>
            </a:r>
            <a:r>
              <a:rPr lang="en-GB" altLang="cs-CZ" dirty="0">
                <a:effectLst/>
              </a:rPr>
              <a:t>  … world price</a:t>
            </a:r>
          </a:p>
          <a:p>
            <a:pPr eaLnBrk="1" hangingPunct="1">
              <a:lnSpc>
                <a:spcPct val="70000"/>
              </a:lnSpc>
              <a:spcBef>
                <a:spcPts val="300"/>
              </a:spcBef>
            </a:pPr>
            <a:r>
              <a:rPr lang="en-GB" altLang="cs-CZ" dirty="0">
                <a:effectLst/>
              </a:rPr>
              <a:t>L     … import levy </a:t>
            </a:r>
          </a:p>
          <a:p>
            <a:pPr eaLnBrk="1" hangingPunct="1">
              <a:lnSpc>
                <a:spcPct val="70000"/>
              </a:lnSpc>
              <a:spcBef>
                <a:spcPts val="300"/>
              </a:spcBef>
            </a:pPr>
            <a:r>
              <a:rPr lang="en-GB" altLang="cs-CZ" dirty="0">
                <a:effectLst/>
              </a:rPr>
              <a:t>C    … transport cost</a:t>
            </a:r>
          </a:p>
          <a:p>
            <a:pPr eaLnBrk="1" hangingPunct="1">
              <a:lnSpc>
                <a:spcPct val="70000"/>
              </a:lnSpc>
              <a:spcBef>
                <a:spcPts val="300"/>
              </a:spcBef>
            </a:pPr>
            <a:r>
              <a:rPr lang="en-GB" altLang="cs-CZ" i="1" dirty="0">
                <a:effectLst/>
              </a:rPr>
              <a:t>a</a:t>
            </a:r>
            <a:r>
              <a:rPr lang="en-GB" altLang="cs-CZ" dirty="0">
                <a:effectLst/>
              </a:rPr>
              <a:t>     … tariff </a:t>
            </a:r>
            <a:r>
              <a:rPr lang="en-GB" altLang="cs-CZ" dirty="0" smtClean="0">
                <a:effectLst/>
              </a:rPr>
              <a:t>revenue</a:t>
            </a:r>
            <a:endParaRPr lang="cs-CZ" altLang="cs-CZ" dirty="0" smtClean="0">
              <a:effectLst/>
            </a:endParaRPr>
          </a:p>
          <a:p>
            <a:pPr eaLnBrk="1" hangingPunct="1">
              <a:lnSpc>
                <a:spcPct val="70000"/>
              </a:lnSpc>
              <a:spcBef>
                <a:spcPts val="300"/>
              </a:spcBef>
            </a:pPr>
            <a:endParaRPr lang="cs-CZ" altLang="cs-CZ" dirty="0">
              <a:effectLst/>
            </a:endParaRPr>
          </a:p>
          <a:p>
            <a:pPr eaLnBrk="1" hangingPunct="1">
              <a:lnSpc>
                <a:spcPct val="70000"/>
              </a:lnSpc>
              <a:spcBef>
                <a:spcPts val="300"/>
              </a:spcBef>
            </a:pPr>
            <a:r>
              <a:rPr lang="en-GB" altLang="cs-CZ" dirty="0" smtClean="0">
                <a:effectLst/>
              </a:rPr>
              <a:t>P</a:t>
            </a:r>
            <a:r>
              <a:rPr lang="en-GB" altLang="cs-CZ" baseline="-25000" dirty="0" smtClean="0">
                <a:effectLst/>
              </a:rPr>
              <a:t>I</a:t>
            </a:r>
            <a:r>
              <a:rPr lang="cs-CZ" altLang="cs-CZ" baseline="-25000" dirty="0" smtClean="0">
                <a:effectLst/>
              </a:rPr>
              <a:t> </a:t>
            </a:r>
            <a:r>
              <a:rPr lang="en-US" altLang="cs-CZ" dirty="0" smtClean="0">
                <a:effectLst/>
              </a:rPr>
              <a:t>&lt; </a:t>
            </a:r>
            <a:r>
              <a:rPr lang="cs-CZ" altLang="cs-CZ" dirty="0" smtClean="0">
                <a:effectLst/>
              </a:rPr>
              <a:t>EC </a:t>
            </a:r>
            <a:r>
              <a:rPr lang="en-US" altLang="cs-CZ" dirty="0" smtClean="0">
                <a:effectLst/>
              </a:rPr>
              <a:t>market price &lt; </a:t>
            </a:r>
            <a:r>
              <a:rPr lang="en-GB" altLang="cs-CZ" dirty="0">
                <a:effectLst/>
              </a:rPr>
              <a:t>P</a:t>
            </a:r>
            <a:r>
              <a:rPr lang="en-GB" altLang="cs-CZ" baseline="-25000" dirty="0">
                <a:effectLst/>
              </a:rPr>
              <a:t>T</a:t>
            </a:r>
            <a:endParaRPr lang="en-GB" altLang="cs-CZ" dirty="0">
              <a:effectLst/>
            </a:endParaRPr>
          </a:p>
        </p:txBody>
      </p:sp>
      <p:sp>
        <p:nvSpPr>
          <p:cNvPr id="12294" name="Rectangle 39"/>
          <p:cNvSpPr>
            <a:spLocks noGrp="1" noChangeArrowheads="1"/>
          </p:cNvSpPr>
          <p:nvPr>
            <p:ph type="body" idx="1"/>
          </p:nvPr>
        </p:nvSpPr>
        <p:spPr>
          <a:xfrm>
            <a:off x="457200" y="4138386"/>
            <a:ext cx="8229600" cy="2227263"/>
          </a:xfrm>
          <a:noFill/>
        </p:spPr>
        <p:txBody>
          <a:bodyPr/>
          <a:lstStyle/>
          <a:p>
            <a:pPr eaLnBrk="1" hangingPunct="1">
              <a:lnSpc>
                <a:spcPct val="80000"/>
              </a:lnSpc>
              <a:spcBef>
                <a:spcPts val="300"/>
              </a:spcBef>
            </a:pPr>
            <a:r>
              <a:rPr lang="en-GB" altLang="cs-CZ" sz="1800" b="1" dirty="0" smtClean="0"/>
              <a:t>Target price</a:t>
            </a:r>
            <a:r>
              <a:rPr lang="en-GB" altLang="cs-CZ" sz="1800" dirty="0" smtClean="0"/>
              <a:t> represents level of price support for domestic farmers (political decision of ministers of agriculture ensuring that farm incomes are in line with other sectors</a:t>
            </a:r>
            <a:r>
              <a:rPr lang="cs-CZ" altLang="cs-CZ" sz="1800" dirty="0" smtClean="0"/>
              <a:t>)</a:t>
            </a:r>
            <a:endParaRPr lang="en-GB" altLang="cs-CZ" sz="1800" dirty="0" smtClean="0"/>
          </a:p>
          <a:p>
            <a:pPr eaLnBrk="1" hangingPunct="1">
              <a:lnSpc>
                <a:spcPct val="80000"/>
              </a:lnSpc>
              <a:spcBef>
                <a:spcPts val="300"/>
              </a:spcBef>
            </a:pPr>
            <a:r>
              <a:rPr lang="en-GB" altLang="cs-CZ" sz="1800" b="1" dirty="0" smtClean="0"/>
              <a:t>Threshold price</a:t>
            </a:r>
            <a:r>
              <a:rPr lang="en-GB" altLang="cs-CZ" sz="1800" dirty="0" smtClean="0"/>
              <a:t> is minimum price applied on imports from the rest of the world at the point of entry to EC</a:t>
            </a:r>
          </a:p>
          <a:p>
            <a:pPr eaLnBrk="1" hangingPunct="1">
              <a:lnSpc>
                <a:spcPct val="80000"/>
              </a:lnSpc>
              <a:spcBef>
                <a:spcPts val="300"/>
              </a:spcBef>
            </a:pPr>
            <a:r>
              <a:rPr lang="en-GB" altLang="cs-CZ" sz="1800" b="1" dirty="0" smtClean="0"/>
              <a:t>Intervention price </a:t>
            </a:r>
            <a:r>
              <a:rPr lang="en-GB" altLang="cs-CZ" sz="1800" dirty="0" smtClean="0"/>
              <a:t>is minimum guaranteed price at which farmers can sell any quantity of given commodity of specified quality to intervention agencies </a:t>
            </a:r>
          </a:p>
          <a:p>
            <a:pPr eaLnBrk="1" hangingPunct="1">
              <a:lnSpc>
                <a:spcPct val="80000"/>
              </a:lnSpc>
              <a:spcBef>
                <a:spcPts val="300"/>
              </a:spcBef>
            </a:pPr>
            <a:r>
              <a:rPr lang="en-GB" altLang="cs-CZ" sz="1800" b="1" dirty="0" smtClean="0"/>
              <a:t>World price </a:t>
            </a:r>
            <a:r>
              <a:rPr lang="en-GB" altLang="cs-CZ" sz="1800" dirty="0" smtClean="0"/>
              <a:t>is price of cheapest imports of given commodity on EU market </a:t>
            </a:r>
          </a:p>
        </p:txBody>
      </p:sp>
      <p:sp>
        <p:nvSpPr>
          <p:cNvPr id="127064" name="Line 88"/>
          <p:cNvSpPr>
            <a:spLocks noChangeShapeType="1"/>
          </p:cNvSpPr>
          <p:nvPr/>
        </p:nvSpPr>
        <p:spPr bwMode="auto">
          <a:xfrm>
            <a:off x="733425" y="925513"/>
            <a:ext cx="41275" cy="2689225"/>
          </a:xfrm>
          <a:prstGeom prst="line">
            <a:avLst/>
          </a:prstGeom>
          <a:noFill/>
          <a:ln w="9525">
            <a:solidFill>
              <a:schemeClr val="tx1"/>
            </a:solidFill>
            <a:round/>
            <a:headEnd/>
            <a:tailEnd/>
          </a:ln>
          <a:effectLst/>
        </p:spPr>
        <p:txBody>
          <a:bodyPr/>
          <a:lstStyle/>
          <a:p>
            <a:pPr>
              <a:defRPr/>
            </a:pPr>
            <a:endParaRPr lang="cs-CZ" dirty="0"/>
          </a:p>
        </p:txBody>
      </p:sp>
      <p:sp>
        <p:nvSpPr>
          <p:cNvPr id="127065" name="Line 89"/>
          <p:cNvSpPr>
            <a:spLocks noChangeShapeType="1"/>
          </p:cNvSpPr>
          <p:nvPr/>
        </p:nvSpPr>
        <p:spPr bwMode="auto">
          <a:xfrm>
            <a:off x="774700" y="3614738"/>
            <a:ext cx="3454400" cy="0"/>
          </a:xfrm>
          <a:prstGeom prst="line">
            <a:avLst/>
          </a:prstGeom>
          <a:noFill/>
          <a:ln w="9525">
            <a:solidFill>
              <a:schemeClr val="tx1"/>
            </a:solidFill>
            <a:round/>
            <a:headEnd/>
            <a:tailEnd/>
          </a:ln>
          <a:effectLst/>
        </p:spPr>
        <p:txBody>
          <a:bodyPr/>
          <a:lstStyle/>
          <a:p>
            <a:pPr>
              <a:defRPr/>
            </a:pPr>
            <a:endParaRPr lang="cs-CZ" dirty="0"/>
          </a:p>
        </p:txBody>
      </p:sp>
      <p:sp>
        <p:nvSpPr>
          <p:cNvPr id="127066" name="Text Box 90"/>
          <p:cNvSpPr txBox="1">
            <a:spLocks noChangeArrowheads="1"/>
          </p:cNvSpPr>
          <p:nvPr/>
        </p:nvSpPr>
        <p:spPr bwMode="auto">
          <a:xfrm>
            <a:off x="280988" y="2159000"/>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T</a:t>
            </a:r>
            <a:endParaRPr lang="cs-CZ" sz="1800" dirty="0">
              <a:effectLst/>
            </a:endParaRPr>
          </a:p>
        </p:txBody>
      </p:sp>
      <p:sp>
        <p:nvSpPr>
          <p:cNvPr id="127068" name="Text Box 92"/>
          <p:cNvSpPr txBox="1">
            <a:spLocks noChangeArrowheads="1"/>
          </p:cNvSpPr>
          <p:nvPr/>
        </p:nvSpPr>
        <p:spPr bwMode="auto">
          <a:xfrm>
            <a:off x="3756025" y="3081338"/>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p>
        </p:txBody>
      </p:sp>
      <p:sp>
        <p:nvSpPr>
          <p:cNvPr id="127069" name="Line 93"/>
          <p:cNvSpPr>
            <a:spLocks noChangeShapeType="1"/>
          </p:cNvSpPr>
          <p:nvPr/>
        </p:nvSpPr>
        <p:spPr bwMode="auto">
          <a:xfrm rot="-5400000" flipH="1" flipV="1">
            <a:off x="834232" y="1066006"/>
            <a:ext cx="2362200" cy="2363787"/>
          </a:xfrm>
          <a:prstGeom prst="line">
            <a:avLst/>
          </a:prstGeom>
          <a:noFill/>
          <a:ln w="19050">
            <a:solidFill>
              <a:schemeClr val="tx1"/>
            </a:solidFill>
            <a:round/>
            <a:headEnd/>
            <a:tailEnd/>
          </a:ln>
          <a:effectLst/>
        </p:spPr>
        <p:txBody>
          <a:bodyPr/>
          <a:lstStyle/>
          <a:p>
            <a:pPr>
              <a:defRPr/>
            </a:pPr>
            <a:endParaRPr lang="cs-CZ" dirty="0"/>
          </a:p>
        </p:txBody>
      </p:sp>
      <p:sp>
        <p:nvSpPr>
          <p:cNvPr id="127070" name="Text Box 94"/>
          <p:cNvSpPr txBox="1">
            <a:spLocks noChangeArrowheads="1"/>
          </p:cNvSpPr>
          <p:nvPr/>
        </p:nvSpPr>
        <p:spPr bwMode="auto">
          <a:xfrm>
            <a:off x="2965450" y="1089025"/>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p>
        </p:txBody>
      </p:sp>
      <p:sp>
        <p:nvSpPr>
          <p:cNvPr id="127071" name="Line 95"/>
          <p:cNvSpPr>
            <a:spLocks noChangeShapeType="1"/>
          </p:cNvSpPr>
          <p:nvPr/>
        </p:nvSpPr>
        <p:spPr bwMode="auto">
          <a:xfrm flipH="1">
            <a:off x="1041400" y="3260725"/>
            <a:ext cx="1588" cy="328613"/>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72" name="Text Box 96"/>
          <p:cNvSpPr txBox="1">
            <a:spLocks noChangeArrowheads="1"/>
          </p:cNvSpPr>
          <p:nvPr/>
        </p:nvSpPr>
        <p:spPr bwMode="auto">
          <a:xfrm>
            <a:off x="766763" y="3592513"/>
            <a:ext cx="655637"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r>
              <a:rPr lang="cs-CZ" sz="1800" baseline="-25000" dirty="0">
                <a:effectLst/>
              </a:rPr>
              <a:t>FT</a:t>
            </a:r>
            <a:endParaRPr lang="cs-CZ" sz="1800" dirty="0">
              <a:effectLst/>
            </a:endParaRPr>
          </a:p>
        </p:txBody>
      </p:sp>
      <p:sp>
        <p:nvSpPr>
          <p:cNvPr id="127073" name="Line 97"/>
          <p:cNvSpPr>
            <a:spLocks noChangeShapeType="1"/>
          </p:cNvSpPr>
          <p:nvPr/>
        </p:nvSpPr>
        <p:spPr bwMode="auto">
          <a:xfrm flipV="1">
            <a:off x="792163" y="3243263"/>
            <a:ext cx="2959100" cy="3175"/>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74" name="Text Box 98"/>
          <p:cNvSpPr txBox="1">
            <a:spLocks noChangeArrowheads="1"/>
          </p:cNvSpPr>
          <p:nvPr/>
        </p:nvSpPr>
        <p:spPr bwMode="auto">
          <a:xfrm>
            <a:off x="292100" y="3024188"/>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W</a:t>
            </a:r>
            <a:endParaRPr lang="cs-CZ" sz="1800" dirty="0">
              <a:effectLst/>
            </a:endParaRPr>
          </a:p>
        </p:txBody>
      </p:sp>
      <p:sp>
        <p:nvSpPr>
          <p:cNvPr id="127075" name="Line 99"/>
          <p:cNvSpPr>
            <a:spLocks noChangeShapeType="1"/>
          </p:cNvSpPr>
          <p:nvPr/>
        </p:nvSpPr>
        <p:spPr bwMode="auto">
          <a:xfrm rot="5400000" flipV="1">
            <a:off x="1709738" y="1252537"/>
            <a:ext cx="2349500" cy="2003425"/>
          </a:xfrm>
          <a:prstGeom prst="line">
            <a:avLst/>
          </a:prstGeom>
          <a:noFill/>
          <a:ln w="19050">
            <a:solidFill>
              <a:schemeClr val="tx1"/>
            </a:solidFill>
            <a:round/>
            <a:headEnd/>
            <a:tailEnd/>
          </a:ln>
          <a:effectLst/>
        </p:spPr>
        <p:txBody>
          <a:bodyPr/>
          <a:lstStyle/>
          <a:p>
            <a:pPr>
              <a:defRPr/>
            </a:pPr>
            <a:endParaRPr lang="cs-CZ" dirty="0"/>
          </a:p>
        </p:txBody>
      </p:sp>
      <p:sp>
        <p:nvSpPr>
          <p:cNvPr id="127076" name="Line 100"/>
          <p:cNvSpPr>
            <a:spLocks noChangeShapeType="1"/>
          </p:cNvSpPr>
          <p:nvPr/>
        </p:nvSpPr>
        <p:spPr bwMode="auto">
          <a:xfrm>
            <a:off x="1874838" y="2417763"/>
            <a:ext cx="26987" cy="1171575"/>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77" name="Text Box 101"/>
          <p:cNvSpPr txBox="1">
            <a:spLocks noChangeArrowheads="1"/>
          </p:cNvSpPr>
          <p:nvPr/>
        </p:nvSpPr>
        <p:spPr bwMode="auto">
          <a:xfrm>
            <a:off x="3500438" y="3582988"/>
            <a:ext cx="682625"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r>
              <a:rPr lang="cs-CZ" sz="1800" baseline="-25000" dirty="0">
                <a:effectLst/>
              </a:rPr>
              <a:t>FT</a:t>
            </a:r>
            <a:endParaRPr lang="cs-CZ" sz="1800" dirty="0">
              <a:effectLst/>
            </a:endParaRPr>
          </a:p>
        </p:txBody>
      </p:sp>
      <p:sp>
        <p:nvSpPr>
          <p:cNvPr id="127078" name="Text Box 102"/>
          <p:cNvSpPr txBox="1">
            <a:spLocks noChangeArrowheads="1"/>
          </p:cNvSpPr>
          <p:nvPr/>
        </p:nvSpPr>
        <p:spPr bwMode="auto">
          <a:xfrm>
            <a:off x="296863" y="1760538"/>
            <a:ext cx="503237"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G</a:t>
            </a:r>
            <a:endParaRPr lang="cs-CZ" sz="1800" dirty="0">
              <a:effectLst/>
            </a:endParaRPr>
          </a:p>
        </p:txBody>
      </p:sp>
      <p:sp>
        <p:nvSpPr>
          <p:cNvPr id="127080" name="Line 104"/>
          <p:cNvSpPr>
            <a:spLocks noChangeShapeType="1"/>
          </p:cNvSpPr>
          <p:nvPr/>
        </p:nvSpPr>
        <p:spPr bwMode="auto">
          <a:xfrm>
            <a:off x="765175" y="2376488"/>
            <a:ext cx="2225675" cy="11112"/>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81" name="Line 105"/>
          <p:cNvSpPr>
            <a:spLocks noChangeShapeType="1"/>
          </p:cNvSpPr>
          <p:nvPr/>
        </p:nvSpPr>
        <p:spPr bwMode="auto">
          <a:xfrm>
            <a:off x="738188" y="2063750"/>
            <a:ext cx="1981200" cy="11113"/>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82" name="AutoShape 106"/>
          <p:cNvSpPr>
            <a:spLocks/>
          </p:cNvSpPr>
          <p:nvPr/>
        </p:nvSpPr>
        <p:spPr bwMode="auto">
          <a:xfrm>
            <a:off x="788988" y="2408238"/>
            <a:ext cx="101600" cy="823912"/>
          </a:xfrm>
          <a:prstGeom prst="rightBrace">
            <a:avLst>
              <a:gd name="adj1" fmla="val 67578"/>
              <a:gd name="adj2" fmla="val 50000"/>
            </a:avLst>
          </a:prstGeom>
          <a:noFill/>
          <a:ln w="25400">
            <a:solidFill>
              <a:schemeClr val="folHlink"/>
            </a:solidFill>
            <a:round/>
            <a:headEnd/>
            <a:tailEnd/>
          </a:ln>
          <a:effectLst/>
        </p:spPr>
        <p:txBody>
          <a:bodyPr wrap="none" anchor="ctr"/>
          <a:lstStyle/>
          <a:p>
            <a:pPr>
              <a:defRPr/>
            </a:pPr>
            <a:endParaRPr lang="cs-CZ" dirty="0"/>
          </a:p>
        </p:txBody>
      </p:sp>
      <p:sp>
        <p:nvSpPr>
          <p:cNvPr id="127083" name="Line 107"/>
          <p:cNvSpPr>
            <a:spLocks noChangeShapeType="1"/>
          </p:cNvSpPr>
          <p:nvPr/>
        </p:nvSpPr>
        <p:spPr bwMode="auto">
          <a:xfrm>
            <a:off x="3716338" y="3262313"/>
            <a:ext cx="12700" cy="328612"/>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95" name="Line 119"/>
          <p:cNvSpPr>
            <a:spLocks noChangeShapeType="1"/>
          </p:cNvSpPr>
          <p:nvPr/>
        </p:nvSpPr>
        <p:spPr bwMode="auto">
          <a:xfrm>
            <a:off x="2976563" y="2419350"/>
            <a:ext cx="26987" cy="1171575"/>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96" name="Text Box 120"/>
          <p:cNvSpPr txBox="1">
            <a:spLocks noChangeArrowheads="1"/>
          </p:cNvSpPr>
          <p:nvPr/>
        </p:nvSpPr>
        <p:spPr bwMode="auto">
          <a:xfrm>
            <a:off x="1668463" y="3594100"/>
            <a:ext cx="655637"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r>
              <a:rPr lang="cs-CZ" sz="1800" baseline="-25000" dirty="0">
                <a:effectLst/>
              </a:rPr>
              <a:t>H</a:t>
            </a:r>
            <a:endParaRPr lang="cs-CZ" sz="1800" dirty="0">
              <a:effectLst/>
            </a:endParaRPr>
          </a:p>
        </p:txBody>
      </p:sp>
      <p:sp>
        <p:nvSpPr>
          <p:cNvPr id="127097" name="Text Box 121"/>
          <p:cNvSpPr txBox="1">
            <a:spLocks noChangeArrowheads="1"/>
          </p:cNvSpPr>
          <p:nvPr/>
        </p:nvSpPr>
        <p:spPr bwMode="auto">
          <a:xfrm>
            <a:off x="2744788" y="3584575"/>
            <a:ext cx="682625"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r>
              <a:rPr lang="cs-CZ" sz="1800" baseline="-25000" dirty="0">
                <a:effectLst/>
              </a:rPr>
              <a:t>H</a:t>
            </a:r>
            <a:endParaRPr lang="cs-CZ" sz="1800" dirty="0">
              <a:effectLst/>
            </a:endParaRPr>
          </a:p>
        </p:txBody>
      </p:sp>
      <p:sp>
        <p:nvSpPr>
          <p:cNvPr id="127098" name="Line 122"/>
          <p:cNvSpPr>
            <a:spLocks noChangeShapeType="1"/>
          </p:cNvSpPr>
          <p:nvPr/>
        </p:nvSpPr>
        <p:spPr bwMode="auto">
          <a:xfrm flipV="1">
            <a:off x="766763" y="2589213"/>
            <a:ext cx="2387600" cy="3175"/>
          </a:xfrm>
          <a:prstGeom prst="line">
            <a:avLst/>
          </a:prstGeom>
          <a:noFill/>
          <a:ln w="3175">
            <a:solidFill>
              <a:schemeClr val="tx1"/>
            </a:solidFill>
            <a:prstDash val="dash"/>
            <a:round/>
            <a:headEnd/>
            <a:tailEnd/>
          </a:ln>
          <a:effectLst/>
        </p:spPr>
        <p:txBody>
          <a:bodyPr/>
          <a:lstStyle/>
          <a:p>
            <a:pPr>
              <a:defRPr/>
            </a:pPr>
            <a:endParaRPr lang="cs-CZ" dirty="0"/>
          </a:p>
        </p:txBody>
      </p:sp>
      <p:sp>
        <p:nvSpPr>
          <p:cNvPr id="127099" name="Text Box 123"/>
          <p:cNvSpPr txBox="1">
            <a:spLocks noChangeArrowheads="1"/>
          </p:cNvSpPr>
          <p:nvPr/>
        </p:nvSpPr>
        <p:spPr bwMode="auto">
          <a:xfrm>
            <a:off x="254000" y="2432050"/>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I</a:t>
            </a:r>
            <a:endParaRPr lang="cs-CZ" sz="1800" dirty="0">
              <a:effectLst/>
            </a:endParaRPr>
          </a:p>
        </p:txBody>
      </p:sp>
      <p:sp>
        <p:nvSpPr>
          <p:cNvPr id="127100" name="Text Box 124"/>
          <p:cNvSpPr txBox="1">
            <a:spLocks noChangeArrowheads="1"/>
          </p:cNvSpPr>
          <p:nvPr/>
        </p:nvSpPr>
        <p:spPr bwMode="auto">
          <a:xfrm>
            <a:off x="760413" y="2643188"/>
            <a:ext cx="534987"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L</a:t>
            </a:r>
          </a:p>
        </p:txBody>
      </p:sp>
      <p:sp>
        <p:nvSpPr>
          <p:cNvPr id="127101" name="AutoShape 125"/>
          <p:cNvSpPr>
            <a:spLocks/>
          </p:cNvSpPr>
          <p:nvPr/>
        </p:nvSpPr>
        <p:spPr bwMode="auto">
          <a:xfrm>
            <a:off x="776288" y="2070100"/>
            <a:ext cx="115887" cy="277813"/>
          </a:xfrm>
          <a:prstGeom prst="rightBrace">
            <a:avLst>
              <a:gd name="adj1" fmla="val 19977"/>
              <a:gd name="adj2" fmla="val 50000"/>
            </a:avLst>
          </a:prstGeom>
          <a:noFill/>
          <a:ln w="25400">
            <a:solidFill>
              <a:schemeClr val="folHlink"/>
            </a:solidFill>
            <a:round/>
            <a:headEnd/>
            <a:tailEnd/>
          </a:ln>
          <a:effectLst/>
        </p:spPr>
        <p:txBody>
          <a:bodyPr wrap="none" anchor="ctr"/>
          <a:lstStyle/>
          <a:p>
            <a:pPr>
              <a:defRPr/>
            </a:pPr>
            <a:endParaRPr lang="cs-CZ" dirty="0"/>
          </a:p>
        </p:txBody>
      </p:sp>
      <p:sp>
        <p:nvSpPr>
          <p:cNvPr id="127103" name="Text Box 127"/>
          <p:cNvSpPr txBox="1">
            <a:spLocks noChangeArrowheads="1"/>
          </p:cNvSpPr>
          <p:nvPr/>
        </p:nvSpPr>
        <p:spPr bwMode="auto">
          <a:xfrm>
            <a:off x="2185988" y="2654300"/>
            <a:ext cx="503237" cy="366713"/>
          </a:xfrm>
          <a:prstGeom prst="rect">
            <a:avLst/>
          </a:prstGeom>
          <a:noFill/>
          <a:ln w="25400" algn="ctr">
            <a:noFill/>
            <a:miter lim="800000"/>
            <a:headEnd/>
            <a:tailEnd/>
          </a:ln>
          <a:effectLst/>
        </p:spPr>
        <p:txBody>
          <a:bodyPr>
            <a:spAutoFit/>
          </a:bodyPr>
          <a:lstStyle/>
          <a:p>
            <a:pPr algn="ctr">
              <a:spcBef>
                <a:spcPct val="50000"/>
              </a:spcBef>
              <a:defRPr/>
            </a:pPr>
            <a:r>
              <a:rPr lang="cs-CZ" sz="1800" i="1" dirty="0">
                <a:effectLst/>
              </a:rPr>
              <a:t>a</a:t>
            </a:r>
          </a:p>
        </p:txBody>
      </p:sp>
      <p:sp>
        <p:nvSpPr>
          <p:cNvPr id="127104" name="Text Box 128"/>
          <p:cNvSpPr txBox="1">
            <a:spLocks noChangeArrowheads="1"/>
          </p:cNvSpPr>
          <p:nvPr/>
        </p:nvSpPr>
        <p:spPr bwMode="auto">
          <a:xfrm>
            <a:off x="762000" y="2044700"/>
            <a:ext cx="53498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C</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ástupný symbol pro číslo snímku 5"/>
          <p:cNvSpPr>
            <a:spLocks noGrp="1"/>
          </p:cNvSpPr>
          <p:nvPr>
            <p:ph type="sldNum" sz="quarter" idx="12"/>
          </p:nvPr>
        </p:nvSpPr>
        <p:spPr/>
        <p:txBody>
          <a:bodyPr/>
          <a:lstStyle/>
          <a:p>
            <a:pPr>
              <a:defRPr/>
            </a:pPr>
            <a:fld id="{E5BB9EC3-3C0A-451F-BD82-91283D5021EC}" type="slidenum">
              <a:rPr lang="cs-CZ" altLang="en-US"/>
              <a:pPr>
                <a:defRPr/>
              </a:pPr>
              <a:t>9</a:t>
            </a:fld>
            <a:endParaRPr lang="cs-CZ" altLang="en-US" dirty="0"/>
          </a:p>
        </p:txBody>
      </p:sp>
      <p:sp>
        <p:nvSpPr>
          <p:cNvPr id="147558" name="AutoShape 102"/>
          <p:cNvSpPr>
            <a:spLocks noChangeArrowheads="1"/>
          </p:cNvSpPr>
          <p:nvPr/>
        </p:nvSpPr>
        <p:spPr bwMode="auto">
          <a:xfrm rot="5400000">
            <a:off x="1002506" y="2455070"/>
            <a:ext cx="841375" cy="855662"/>
          </a:xfrm>
          <a:prstGeom prst="rtTriangle">
            <a:avLst/>
          </a:prstGeom>
          <a:solidFill>
            <a:srgbClr val="C0C0C0"/>
          </a:solidFill>
          <a:ln w="25400" algn="ctr">
            <a:noFill/>
            <a:miter lim="800000"/>
            <a:headEnd/>
            <a:tailEnd/>
          </a:ln>
          <a:effectLst/>
        </p:spPr>
        <p:txBody>
          <a:bodyPr wrap="none" anchor="ctr"/>
          <a:lstStyle/>
          <a:p>
            <a:pPr>
              <a:defRPr/>
            </a:pPr>
            <a:endParaRPr lang="cs-CZ" dirty="0"/>
          </a:p>
        </p:txBody>
      </p:sp>
      <p:sp>
        <p:nvSpPr>
          <p:cNvPr id="147559" name="Rectangle 103"/>
          <p:cNvSpPr>
            <a:spLocks noChangeArrowheads="1"/>
          </p:cNvSpPr>
          <p:nvPr/>
        </p:nvSpPr>
        <p:spPr bwMode="auto">
          <a:xfrm>
            <a:off x="766763" y="2457450"/>
            <a:ext cx="236537" cy="855663"/>
          </a:xfrm>
          <a:prstGeom prst="rect">
            <a:avLst/>
          </a:prstGeom>
          <a:solidFill>
            <a:srgbClr val="C0C0C0"/>
          </a:solidFill>
          <a:ln w="25400" algn="ctr">
            <a:noFill/>
            <a:miter lim="800000"/>
            <a:headEnd/>
            <a:tailEnd/>
          </a:ln>
          <a:effectLst/>
        </p:spPr>
        <p:txBody>
          <a:bodyPr wrap="none" anchor="ctr"/>
          <a:lstStyle/>
          <a:p>
            <a:pPr>
              <a:defRPr/>
            </a:pPr>
            <a:endParaRPr lang="cs-CZ" dirty="0"/>
          </a:p>
        </p:txBody>
      </p:sp>
      <p:sp>
        <p:nvSpPr>
          <p:cNvPr id="13317" name="Rectangle 2"/>
          <p:cNvSpPr>
            <a:spLocks noGrp="1" noChangeArrowheads="1"/>
          </p:cNvSpPr>
          <p:nvPr>
            <p:ph type="title"/>
          </p:nvPr>
        </p:nvSpPr>
        <p:spPr>
          <a:xfrm>
            <a:off x="457200" y="277813"/>
            <a:ext cx="8229600" cy="744537"/>
          </a:xfrm>
        </p:spPr>
        <p:txBody>
          <a:bodyPr/>
          <a:lstStyle/>
          <a:p>
            <a:pPr eaLnBrk="1" hangingPunct="1"/>
            <a:r>
              <a:rPr lang="en-GB" altLang="cs-CZ" dirty="0" smtClean="0"/>
              <a:t>CAP instruments – producer subsidies</a:t>
            </a:r>
            <a:endParaRPr lang="en-GB" altLang="cs-CZ" b="1" dirty="0" smtClean="0">
              <a:solidFill>
                <a:srgbClr val="FF0000"/>
              </a:solidFill>
            </a:endParaRPr>
          </a:p>
        </p:txBody>
      </p:sp>
      <p:sp>
        <p:nvSpPr>
          <p:cNvPr id="13318" name="Rectangle 30"/>
          <p:cNvSpPr>
            <a:spLocks noGrp="1" noChangeArrowheads="1"/>
          </p:cNvSpPr>
          <p:nvPr>
            <p:ph type="body" idx="1"/>
          </p:nvPr>
        </p:nvSpPr>
        <p:spPr>
          <a:xfrm>
            <a:off x="457200" y="4200525"/>
            <a:ext cx="8229600" cy="1872898"/>
          </a:xfrm>
          <a:noFill/>
        </p:spPr>
        <p:txBody>
          <a:bodyPr/>
          <a:lstStyle/>
          <a:p>
            <a:pPr eaLnBrk="1" hangingPunct="1">
              <a:lnSpc>
                <a:spcPct val="80000"/>
              </a:lnSpc>
              <a:spcBef>
                <a:spcPts val="600"/>
              </a:spcBef>
            </a:pPr>
            <a:r>
              <a:rPr lang="en-GB" altLang="cs-CZ" sz="2000" dirty="0" smtClean="0"/>
              <a:t>Producer subsidies (deficiency payments) consist in paying farmers the difference between world price and guaranteed price (volume  of subsidy is </a:t>
            </a:r>
            <a:r>
              <a:rPr lang="en-GB" altLang="cs-CZ" sz="2000" i="1" dirty="0" smtClean="0"/>
              <a:t>a</a:t>
            </a:r>
            <a:r>
              <a:rPr lang="en-GB" altLang="cs-CZ" sz="2000" dirty="0" smtClean="0"/>
              <a:t> + </a:t>
            </a:r>
            <a:r>
              <a:rPr lang="en-GB" altLang="cs-CZ" sz="2000" i="1" dirty="0" smtClean="0"/>
              <a:t>b</a:t>
            </a:r>
            <a:r>
              <a:rPr lang="en-GB" altLang="cs-CZ" sz="2000" dirty="0" smtClean="0"/>
              <a:t>)</a:t>
            </a:r>
          </a:p>
          <a:p>
            <a:pPr eaLnBrk="1" hangingPunct="1">
              <a:lnSpc>
                <a:spcPct val="80000"/>
              </a:lnSpc>
              <a:spcBef>
                <a:spcPts val="600"/>
              </a:spcBef>
            </a:pPr>
            <a:r>
              <a:rPr lang="en-GB" altLang="cs-CZ" sz="2000" dirty="0" smtClean="0"/>
              <a:t>Consumers pay lower world price while farmers receive higher subsidized price</a:t>
            </a:r>
          </a:p>
          <a:p>
            <a:pPr eaLnBrk="1" hangingPunct="1">
              <a:lnSpc>
                <a:spcPct val="80000"/>
              </a:lnSpc>
              <a:spcBef>
                <a:spcPts val="600"/>
              </a:spcBef>
            </a:pPr>
            <a:r>
              <a:rPr lang="en-GB" altLang="cs-CZ" sz="2000" dirty="0" smtClean="0"/>
              <a:t>Less distortive income policy (welfare loss is </a:t>
            </a:r>
            <a:r>
              <a:rPr lang="en-GB" altLang="cs-CZ" sz="2000" i="1" dirty="0" smtClean="0"/>
              <a:t>b</a:t>
            </a:r>
            <a:r>
              <a:rPr lang="en-GB" altLang="cs-CZ" sz="2000" dirty="0" smtClean="0"/>
              <a:t>) </a:t>
            </a:r>
          </a:p>
        </p:txBody>
      </p:sp>
      <p:sp>
        <p:nvSpPr>
          <p:cNvPr id="147521" name="AutoShape 65"/>
          <p:cNvSpPr>
            <a:spLocks noChangeArrowheads="1"/>
          </p:cNvSpPr>
          <p:nvPr/>
        </p:nvSpPr>
        <p:spPr bwMode="auto">
          <a:xfrm flipH="1">
            <a:off x="1062037" y="2455863"/>
            <a:ext cx="809625" cy="849312"/>
          </a:xfrm>
          <a:prstGeom prst="rtTriangle">
            <a:avLst/>
          </a:prstGeom>
          <a:solidFill>
            <a:srgbClr val="C0C0C0"/>
          </a:solidFill>
          <a:ln w="25400" algn="ctr">
            <a:noFill/>
            <a:miter lim="800000"/>
            <a:headEnd/>
            <a:tailEnd/>
          </a:ln>
          <a:effectLst/>
        </p:spPr>
        <p:txBody>
          <a:bodyPr wrap="none" anchor="ctr"/>
          <a:lstStyle/>
          <a:p>
            <a:pPr>
              <a:defRPr/>
            </a:pPr>
            <a:endParaRPr lang="cs-CZ" dirty="0"/>
          </a:p>
        </p:txBody>
      </p:sp>
      <p:sp>
        <p:nvSpPr>
          <p:cNvPr id="147523" name="Line 67"/>
          <p:cNvSpPr>
            <a:spLocks noChangeShapeType="1"/>
          </p:cNvSpPr>
          <p:nvPr/>
        </p:nvSpPr>
        <p:spPr bwMode="auto">
          <a:xfrm>
            <a:off x="733425" y="996950"/>
            <a:ext cx="41275" cy="2689225"/>
          </a:xfrm>
          <a:prstGeom prst="line">
            <a:avLst/>
          </a:prstGeom>
          <a:noFill/>
          <a:ln w="9525">
            <a:solidFill>
              <a:schemeClr val="tx1"/>
            </a:solidFill>
            <a:round/>
            <a:headEnd/>
            <a:tailEnd/>
          </a:ln>
          <a:effectLst/>
        </p:spPr>
        <p:txBody>
          <a:bodyPr/>
          <a:lstStyle/>
          <a:p>
            <a:pPr>
              <a:defRPr/>
            </a:pPr>
            <a:endParaRPr lang="cs-CZ" dirty="0"/>
          </a:p>
        </p:txBody>
      </p:sp>
      <p:sp>
        <p:nvSpPr>
          <p:cNvPr id="147524" name="Line 68"/>
          <p:cNvSpPr>
            <a:spLocks noChangeShapeType="1"/>
          </p:cNvSpPr>
          <p:nvPr/>
        </p:nvSpPr>
        <p:spPr bwMode="auto">
          <a:xfrm>
            <a:off x="774700" y="3686175"/>
            <a:ext cx="3454400" cy="0"/>
          </a:xfrm>
          <a:prstGeom prst="line">
            <a:avLst/>
          </a:prstGeom>
          <a:noFill/>
          <a:ln w="9525">
            <a:solidFill>
              <a:schemeClr val="tx1"/>
            </a:solidFill>
            <a:round/>
            <a:headEnd/>
            <a:tailEnd/>
          </a:ln>
          <a:effectLst/>
        </p:spPr>
        <p:txBody>
          <a:bodyPr/>
          <a:lstStyle/>
          <a:p>
            <a:pPr>
              <a:defRPr/>
            </a:pPr>
            <a:endParaRPr lang="cs-CZ" dirty="0"/>
          </a:p>
        </p:txBody>
      </p:sp>
      <p:sp>
        <p:nvSpPr>
          <p:cNvPr id="147525" name="Text Box 69"/>
          <p:cNvSpPr txBox="1">
            <a:spLocks noChangeArrowheads="1"/>
          </p:cNvSpPr>
          <p:nvPr/>
        </p:nvSpPr>
        <p:spPr bwMode="auto">
          <a:xfrm>
            <a:off x="295275" y="220186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I</a:t>
            </a:r>
            <a:endParaRPr lang="cs-CZ" sz="1800" dirty="0">
              <a:effectLst/>
            </a:endParaRPr>
          </a:p>
        </p:txBody>
      </p:sp>
      <p:sp>
        <p:nvSpPr>
          <p:cNvPr id="147526" name="Text Box 70"/>
          <p:cNvSpPr txBox="1">
            <a:spLocks noChangeArrowheads="1"/>
          </p:cNvSpPr>
          <p:nvPr/>
        </p:nvSpPr>
        <p:spPr bwMode="auto">
          <a:xfrm>
            <a:off x="3670300" y="3067050"/>
            <a:ext cx="503238"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p>
        </p:txBody>
      </p:sp>
      <p:sp>
        <p:nvSpPr>
          <p:cNvPr id="147527" name="Line 71"/>
          <p:cNvSpPr>
            <a:spLocks noChangeShapeType="1"/>
          </p:cNvSpPr>
          <p:nvPr/>
        </p:nvSpPr>
        <p:spPr bwMode="auto">
          <a:xfrm rot="-5400000" flipH="1" flipV="1">
            <a:off x="834232" y="1137444"/>
            <a:ext cx="2362200" cy="2363787"/>
          </a:xfrm>
          <a:prstGeom prst="line">
            <a:avLst/>
          </a:prstGeom>
          <a:noFill/>
          <a:ln w="19050">
            <a:solidFill>
              <a:schemeClr val="tx1"/>
            </a:solidFill>
            <a:round/>
            <a:headEnd/>
            <a:tailEnd/>
          </a:ln>
          <a:effectLst/>
        </p:spPr>
        <p:txBody>
          <a:bodyPr/>
          <a:lstStyle/>
          <a:p>
            <a:pPr>
              <a:defRPr/>
            </a:pPr>
            <a:endParaRPr lang="cs-CZ" dirty="0"/>
          </a:p>
        </p:txBody>
      </p:sp>
      <p:sp>
        <p:nvSpPr>
          <p:cNvPr id="147528" name="Text Box 72"/>
          <p:cNvSpPr txBox="1">
            <a:spLocks noChangeArrowheads="1"/>
          </p:cNvSpPr>
          <p:nvPr/>
        </p:nvSpPr>
        <p:spPr bwMode="auto">
          <a:xfrm>
            <a:off x="2965450" y="116046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p>
        </p:txBody>
      </p:sp>
      <p:sp>
        <p:nvSpPr>
          <p:cNvPr id="147529" name="Line 73"/>
          <p:cNvSpPr>
            <a:spLocks noChangeShapeType="1"/>
          </p:cNvSpPr>
          <p:nvPr/>
        </p:nvSpPr>
        <p:spPr bwMode="auto">
          <a:xfrm flipH="1">
            <a:off x="1041400" y="3332163"/>
            <a:ext cx="1588" cy="328612"/>
          </a:xfrm>
          <a:prstGeom prst="line">
            <a:avLst/>
          </a:prstGeom>
          <a:noFill/>
          <a:ln w="3175">
            <a:solidFill>
              <a:schemeClr val="tx1"/>
            </a:solidFill>
            <a:prstDash val="dash"/>
            <a:round/>
            <a:headEnd/>
            <a:tailEnd/>
          </a:ln>
          <a:effectLst/>
        </p:spPr>
        <p:txBody>
          <a:bodyPr/>
          <a:lstStyle/>
          <a:p>
            <a:pPr>
              <a:defRPr/>
            </a:pPr>
            <a:endParaRPr lang="cs-CZ" dirty="0"/>
          </a:p>
        </p:txBody>
      </p:sp>
      <p:sp>
        <p:nvSpPr>
          <p:cNvPr id="147530" name="Text Box 74"/>
          <p:cNvSpPr txBox="1">
            <a:spLocks noChangeArrowheads="1"/>
          </p:cNvSpPr>
          <p:nvPr/>
        </p:nvSpPr>
        <p:spPr bwMode="auto">
          <a:xfrm>
            <a:off x="766763" y="3663950"/>
            <a:ext cx="655637"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r>
              <a:rPr lang="cs-CZ" sz="1800" baseline="-25000" dirty="0">
                <a:effectLst/>
              </a:rPr>
              <a:t>FT</a:t>
            </a:r>
            <a:endParaRPr lang="cs-CZ" sz="1800" dirty="0">
              <a:effectLst/>
            </a:endParaRPr>
          </a:p>
        </p:txBody>
      </p:sp>
      <p:sp>
        <p:nvSpPr>
          <p:cNvPr id="147531" name="Line 75"/>
          <p:cNvSpPr>
            <a:spLocks noChangeShapeType="1"/>
          </p:cNvSpPr>
          <p:nvPr/>
        </p:nvSpPr>
        <p:spPr bwMode="auto">
          <a:xfrm flipV="1">
            <a:off x="792163" y="3314700"/>
            <a:ext cx="2959100" cy="3175"/>
          </a:xfrm>
          <a:prstGeom prst="line">
            <a:avLst/>
          </a:prstGeom>
          <a:noFill/>
          <a:ln w="3175">
            <a:solidFill>
              <a:schemeClr val="tx1"/>
            </a:solidFill>
            <a:prstDash val="dash"/>
            <a:round/>
            <a:headEnd/>
            <a:tailEnd/>
          </a:ln>
          <a:effectLst/>
        </p:spPr>
        <p:txBody>
          <a:bodyPr/>
          <a:lstStyle/>
          <a:p>
            <a:pPr>
              <a:defRPr/>
            </a:pPr>
            <a:endParaRPr lang="cs-CZ" dirty="0"/>
          </a:p>
        </p:txBody>
      </p:sp>
      <p:sp>
        <p:nvSpPr>
          <p:cNvPr id="147532" name="Text Box 76"/>
          <p:cNvSpPr txBox="1">
            <a:spLocks noChangeArrowheads="1"/>
          </p:cNvSpPr>
          <p:nvPr/>
        </p:nvSpPr>
        <p:spPr bwMode="auto">
          <a:xfrm>
            <a:off x="320675" y="3109913"/>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P</a:t>
            </a:r>
            <a:r>
              <a:rPr lang="cs-CZ" sz="1800" baseline="-25000" dirty="0">
                <a:effectLst/>
              </a:rPr>
              <a:t>W</a:t>
            </a:r>
            <a:endParaRPr lang="cs-CZ" sz="1800" dirty="0">
              <a:effectLst/>
            </a:endParaRPr>
          </a:p>
        </p:txBody>
      </p:sp>
      <p:sp>
        <p:nvSpPr>
          <p:cNvPr id="147533" name="Line 77"/>
          <p:cNvSpPr>
            <a:spLocks noChangeShapeType="1"/>
          </p:cNvSpPr>
          <p:nvPr/>
        </p:nvSpPr>
        <p:spPr bwMode="auto">
          <a:xfrm rot="5400000" flipV="1">
            <a:off x="1709738" y="1323975"/>
            <a:ext cx="2349500" cy="2003425"/>
          </a:xfrm>
          <a:prstGeom prst="line">
            <a:avLst/>
          </a:prstGeom>
          <a:noFill/>
          <a:ln w="19050">
            <a:solidFill>
              <a:schemeClr val="tx1"/>
            </a:solidFill>
            <a:round/>
            <a:headEnd/>
            <a:tailEnd/>
          </a:ln>
          <a:effectLst/>
        </p:spPr>
        <p:txBody>
          <a:bodyPr/>
          <a:lstStyle/>
          <a:p>
            <a:pPr>
              <a:defRPr/>
            </a:pPr>
            <a:endParaRPr lang="cs-CZ" dirty="0"/>
          </a:p>
        </p:txBody>
      </p:sp>
      <p:sp>
        <p:nvSpPr>
          <p:cNvPr id="147534" name="Line 78"/>
          <p:cNvSpPr>
            <a:spLocks noChangeShapeType="1"/>
          </p:cNvSpPr>
          <p:nvPr/>
        </p:nvSpPr>
        <p:spPr bwMode="auto">
          <a:xfrm>
            <a:off x="1858963" y="2489200"/>
            <a:ext cx="12700" cy="1185863"/>
          </a:xfrm>
          <a:prstGeom prst="line">
            <a:avLst/>
          </a:prstGeom>
          <a:noFill/>
          <a:ln w="3175">
            <a:solidFill>
              <a:schemeClr val="tx1"/>
            </a:solidFill>
            <a:prstDash val="dash"/>
            <a:round/>
            <a:headEnd/>
            <a:tailEnd/>
          </a:ln>
          <a:effectLst/>
        </p:spPr>
        <p:txBody>
          <a:bodyPr/>
          <a:lstStyle/>
          <a:p>
            <a:pPr>
              <a:defRPr/>
            </a:pPr>
            <a:endParaRPr lang="cs-CZ" dirty="0"/>
          </a:p>
        </p:txBody>
      </p:sp>
      <p:sp>
        <p:nvSpPr>
          <p:cNvPr id="147535" name="Text Box 79"/>
          <p:cNvSpPr txBox="1">
            <a:spLocks noChangeArrowheads="1"/>
          </p:cNvSpPr>
          <p:nvPr/>
        </p:nvSpPr>
        <p:spPr bwMode="auto">
          <a:xfrm>
            <a:off x="3086100" y="3654425"/>
            <a:ext cx="1508125" cy="366713"/>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D</a:t>
            </a:r>
            <a:r>
              <a:rPr lang="cs-CZ" sz="1800" baseline="-25000" dirty="0">
                <a:effectLst/>
              </a:rPr>
              <a:t>H</a:t>
            </a:r>
            <a:r>
              <a:rPr lang="cs-CZ" sz="1800" dirty="0">
                <a:effectLst/>
              </a:rPr>
              <a:t> = D</a:t>
            </a:r>
            <a:r>
              <a:rPr lang="cs-CZ" sz="1800" baseline="-25000" dirty="0">
                <a:effectLst/>
              </a:rPr>
              <a:t>FT</a:t>
            </a:r>
            <a:endParaRPr lang="cs-CZ" sz="1800" dirty="0">
              <a:effectLst/>
            </a:endParaRPr>
          </a:p>
        </p:txBody>
      </p:sp>
      <p:sp>
        <p:nvSpPr>
          <p:cNvPr id="147539" name="Line 83"/>
          <p:cNvSpPr>
            <a:spLocks noChangeShapeType="1"/>
          </p:cNvSpPr>
          <p:nvPr/>
        </p:nvSpPr>
        <p:spPr bwMode="auto">
          <a:xfrm>
            <a:off x="766763" y="2449513"/>
            <a:ext cx="2232025" cy="11112"/>
          </a:xfrm>
          <a:prstGeom prst="line">
            <a:avLst/>
          </a:prstGeom>
          <a:noFill/>
          <a:ln w="3175">
            <a:solidFill>
              <a:schemeClr val="tx1"/>
            </a:solidFill>
            <a:prstDash val="dash"/>
            <a:round/>
            <a:headEnd/>
            <a:tailEnd/>
          </a:ln>
          <a:effectLst/>
        </p:spPr>
        <p:txBody>
          <a:bodyPr/>
          <a:lstStyle/>
          <a:p>
            <a:pPr>
              <a:defRPr/>
            </a:pPr>
            <a:endParaRPr lang="cs-CZ" dirty="0"/>
          </a:p>
        </p:txBody>
      </p:sp>
      <p:sp>
        <p:nvSpPr>
          <p:cNvPr id="147540" name="AutoShape 84"/>
          <p:cNvSpPr>
            <a:spLocks/>
          </p:cNvSpPr>
          <p:nvPr/>
        </p:nvSpPr>
        <p:spPr bwMode="auto">
          <a:xfrm>
            <a:off x="3013075" y="2463800"/>
            <a:ext cx="206375" cy="825500"/>
          </a:xfrm>
          <a:prstGeom prst="rightBrace">
            <a:avLst>
              <a:gd name="adj1" fmla="val 33333"/>
              <a:gd name="adj2" fmla="val 50000"/>
            </a:avLst>
          </a:prstGeom>
          <a:noFill/>
          <a:ln w="25400">
            <a:solidFill>
              <a:schemeClr val="folHlink"/>
            </a:solidFill>
            <a:round/>
            <a:headEnd/>
            <a:tailEnd/>
          </a:ln>
          <a:effectLst/>
        </p:spPr>
        <p:txBody>
          <a:bodyPr wrap="none" anchor="ctr"/>
          <a:lstStyle/>
          <a:p>
            <a:pPr>
              <a:defRPr/>
            </a:pPr>
            <a:endParaRPr lang="cs-CZ" dirty="0"/>
          </a:p>
        </p:txBody>
      </p:sp>
      <p:sp>
        <p:nvSpPr>
          <p:cNvPr id="147541" name="Line 85"/>
          <p:cNvSpPr>
            <a:spLocks noChangeShapeType="1"/>
          </p:cNvSpPr>
          <p:nvPr/>
        </p:nvSpPr>
        <p:spPr bwMode="auto">
          <a:xfrm>
            <a:off x="3716338" y="3333750"/>
            <a:ext cx="12700" cy="328613"/>
          </a:xfrm>
          <a:prstGeom prst="line">
            <a:avLst/>
          </a:prstGeom>
          <a:noFill/>
          <a:ln w="3175">
            <a:solidFill>
              <a:schemeClr val="tx1"/>
            </a:solidFill>
            <a:prstDash val="dash"/>
            <a:round/>
            <a:headEnd/>
            <a:tailEnd/>
          </a:ln>
          <a:effectLst/>
        </p:spPr>
        <p:txBody>
          <a:bodyPr/>
          <a:lstStyle/>
          <a:p>
            <a:pPr>
              <a:defRPr/>
            </a:pPr>
            <a:endParaRPr lang="cs-CZ" dirty="0"/>
          </a:p>
        </p:txBody>
      </p:sp>
      <p:sp>
        <p:nvSpPr>
          <p:cNvPr id="147548" name="Line 92"/>
          <p:cNvSpPr>
            <a:spLocks noChangeShapeType="1"/>
          </p:cNvSpPr>
          <p:nvPr/>
        </p:nvSpPr>
        <p:spPr bwMode="auto">
          <a:xfrm>
            <a:off x="1906588" y="3594100"/>
            <a:ext cx="1803400" cy="0"/>
          </a:xfrm>
          <a:prstGeom prst="line">
            <a:avLst/>
          </a:prstGeom>
          <a:noFill/>
          <a:ln w="25400">
            <a:solidFill>
              <a:schemeClr val="folHlink"/>
            </a:solidFill>
            <a:round/>
            <a:headEnd type="triangle" w="med" len="med"/>
            <a:tailEnd type="triangle" w="med" len="med"/>
          </a:ln>
          <a:effectLst/>
        </p:spPr>
        <p:txBody>
          <a:bodyPr/>
          <a:lstStyle/>
          <a:p>
            <a:pPr>
              <a:defRPr/>
            </a:pPr>
            <a:endParaRPr lang="cs-CZ" dirty="0"/>
          </a:p>
        </p:txBody>
      </p:sp>
      <p:sp>
        <p:nvSpPr>
          <p:cNvPr id="147552" name="Text Box 96"/>
          <p:cNvSpPr txBox="1">
            <a:spLocks noChangeArrowheads="1"/>
          </p:cNvSpPr>
          <p:nvPr/>
        </p:nvSpPr>
        <p:spPr bwMode="auto">
          <a:xfrm>
            <a:off x="1441450" y="2849563"/>
            <a:ext cx="420688" cy="366712"/>
          </a:xfrm>
          <a:prstGeom prst="rect">
            <a:avLst/>
          </a:prstGeom>
          <a:noFill/>
          <a:ln w="25400" algn="ctr">
            <a:noFill/>
            <a:miter lim="800000"/>
            <a:headEnd/>
            <a:tailEnd/>
          </a:ln>
          <a:effectLst/>
        </p:spPr>
        <p:txBody>
          <a:bodyPr>
            <a:spAutoFit/>
          </a:bodyPr>
          <a:lstStyle/>
          <a:p>
            <a:pPr algn="ctr">
              <a:spcBef>
                <a:spcPct val="50000"/>
              </a:spcBef>
              <a:defRPr/>
            </a:pPr>
            <a:r>
              <a:rPr lang="cs-CZ" sz="1800" i="1" dirty="0">
                <a:effectLst/>
              </a:rPr>
              <a:t>b</a:t>
            </a:r>
          </a:p>
        </p:txBody>
      </p:sp>
      <p:sp>
        <p:nvSpPr>
          <p:cNvPr id="147553" name="Text Box 97"/>
          <p:cNvSpPr txBox="1">
            <a:spLocks noChangeArrowheads="1"/>
          </p:cNvSpPr>
          <p:nvPr/>
        </p:nvSpPr>
        <p:spPr bwMode="auto">
          <a:xfrm>
            <a:off x="1539875" y="3665538"/>
            <a:ext cx="6556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S</a:t>
            </a:r>
            <a:r>
              <a:rPr lang="cs-CZ" sz="1800" baseline="-25000" dirty="0">
                <a:effectLst/>
              </a:rPr>
              <a:t>H</a:t>
            </a:r>
            <a:endParaRPr lang="cs-CZ" sz="1800" dirty="0">
              <a:effectLst/>
            </a:endParaRPr>
          </a:p>
        </p:txBody>
      </p:sp>
      <p:sp>
        <p:nvSpPr>
          <p:cNvPr id="13339" name="Text Box 99"/>
          <p:cNvSpPr txBox="1">
            <a:spLocks noChangeArrowheads="1"/>
          </p:cNvSpPr>
          <p:nvPr/>
        </p:nvSpPr>
        <p:spPr bwMode="auto">
          <a:xfrm>
            <a:off x="5341938" y="1319213"/>
            <a:ext cx="3278187"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a:spAutoFit/>
          </a:bodyPr>
          <a:lstStyle>
            <a:lvl1pPr eaLnBrk="0" hangingPunct="0">
              <a:tabLst>
                <a:tab pos="725488" algn="l"/>
              </a:tabLst>
              <a:defRPr sz="2000">
                <a:solidFill>
                  <a:schemeClr val="tx1"/>
                </a:solidFill>
                <a:latin typeface="Arial" charset="0"/>
              </a:defRPr>
            </a:lvl1pPr>
            <a:lvl2pPr marL="742950" indent="-285750" eaLnBrk="0" hangingPunct="0">
              <a:tabLst>
                <a:tab pos="725488" algn="l"/>
              </a:tabLst>
              <a:defRPr sz="2000">
                <a:solidFill>
                  <a:schemeClr val="tx1"/>
                </a:solidFill>
                <a:latin typeface="Arial" charset="0"/>
              </a:defRPr>
            </a:lvl2pPr>
            <a:lvl3pPr marL="1143000" indent="-228600" eaLnBrk="0" hangingPunct="0">
              <a:tabLst>
                <a:tab pos="725488" algn="l"/>
              </a:tabLst>
              <a:defRPr sz="2000">
                <a:solidFill>
                  <a:schemeClr val="tx1"/>
                </a:solidFill>
                <a:latin typeface="Arial" charset="0"/>
              </a:defRPr>
            </a:lvl3pPr>
            <a:lvl4pPr marL="1600200" indent="-228600" eaLnBrk="0" hangingPunct="0">
              <a:tabLst>
                <a:tab pos="725488" algn="l"/>
              </a:tabLst>
              <a:defRPr sz="2000">
                <a:solidFill>
                  <a:schemeClr val="tx1"/>
                </a:solidFill>
                <a:latin typeface="Arial" charset="0"/>
              </a:defRPr>
            </a:lvl4pPr>
            <a:lvl5pPr marL="2057400" indent="-228600" eaLnBrk="0" hangingPunct="0">
              <a:tabLst>
                <a:tab pos="725488" algn="l"/>
              </a:tabLst>
              <a:defRPr sz="2000">
                <a:solidFill>
                  <a:schemeClr val="tx1"/>
                </a:solidFill>
                <a:latin typeface="Arial" charset="0"/>
              </a:defRPr>
            </a:lvl5pPr>
            <a:lvl6pPr marL="2514600" indent="-228600" eaLnBrk="0" fontAlgn="base" hangingPunct="0">
              <a:spcBef>
                <a:spcPct val="0"/>
              </a:spcBef>
              <a:spcAft>
                <a:spcPct val="0"/>
              </a:spcAft>
              <a:tabLst>
                <a:tab pos="725488" algn="l"/>
              </a:tabLst>
              <a:defRPr sz="2000">
                <a:solidFill>
                  <a:schemeClr val="tx1"/>
                </a:solidFill>
                <a:latin typeface="Arial" charset="0"/>
              </a:defRPr>
            </a:lvl6pPr>
            <a:lvl7pPr marL="2971800" indent="-228600" eaLnBrk="0" fontAlgn="base" hangingPunct="0">
              <a:spcBef>
                <a:spcPct val="0"/>
              </a:spcBef>
              <a:spcAft>
                <a:spcPct val="0"/>
              </a:spcAft>
              <a:tabLst>
                <a:tab pos="725488" algn="l"/>
              </a:tabLst>
              <a:defRPr sz="2000">
                <a:solidFill>
                  <a:schemeClr val="tx1"/>
                </a:solidFill>
                <a:latin typeface="Arial" charset="0"/>
              </a:defRPr>
            </a:lvl7pPr>
            <a:lvl8pPr marL="3429000" indent="-228600" eaLnBrk="0" fontAlgn="base" hangingPunct="0">
              <a:spcBef>
                <a:spcPct val="0"/>
              </a:spcBef>
              <a:spcAft>
                <a:spcPct val="0"/>
              </a:spcAft>
              <a:tabLst>
                <a:tab pos="725488" algn="l"/>
              </a:tabLst>
              <a:defRPr sz="2000">
                <a:solidFill>
                  <a:schemeClr val="tx1"/>
                </a:solidFill>
                <a:latin typeface="Arial" charset="0"/>
              </a:defRPr>
            </a:lvl8pPr>
            <a:lvl9pPr marL="3886200" indent="-228600" eaLnBrk="0" fontAlgn="base" hangingPunct="0">
              <a:spcBef>
                <a:spcPct val="0"/>
              </a:spcBef>
              <a:spcAft>
                <a:spcPct val="0"/>
              </a:spcAft>
              <a:tabLst>
                <a:tab pos="725488" algn="l"/>
              </a:tabLst>
              <a:defRPr sz="2000">
                <a:solidFill>
                  <a:schemeClr val="tx1"/>
                </a:solidFill>
                <a:latin typeface="Arial" charset="0"/>
              </a:defRPr>
            </a:lvl9pPr>
          </a:lstStyle>
          <a:p>
            <a:pPr eaLnBrk="1" hangingPunct="1">
              <a:lnSpc>
                <a:spcPct val="70000"/>
              </a:lnSpc>
              <a:spcBef>
                <a:spcPct val="50000"/>
              </a:spcBef>
            </a:pPr>
            <a:r>
              <a:rPr lang="en-GB" altLang="cs-CZ" dirty="0">
                <a:effectLst/>
              </a:rPr>
              <a:t>P</a:t>
            </a:r>
            <a:r>
              <a:rPr lang="en-GB" altLang="cs-CZ" baseline="-25000" dirty="0">
                <a:effectLst/>
              </a:rPr>
              <a:t>W</a:t>
            </a:r>
            <a:r>
              <a:rPr lang="en-GB" altLang="cs-CZ" dirty="0">
                <a:effectLst/>
              </a:rPr>
              <a:t>  … world price</a:t>
            </a:r>
          </a:p>
          <a:p>
            <a:pPr eaLnBrk="1" hangingPunct="1">
              <a:lnSpc>
                <a:spcPct val="70000"/>
              </a:lnSpc>
              <a:spcBef>
                <a:spcPct val="50000"/>
              </a:spcBef>
            </a:pPr>
            <a:r>
              <a:rPr lang="en-GB" altLang="cs-CZ" dirty="0">
                <a:effectLst/>
              </a:rPr>
              <a:t>P</a:t>
            </a:r>
            <a:r>
              <a:rPr lang="en-GB" altLang="cs-CZ" baseline="-25000" dirty="0">
                <a:effectLst/>
              </a:rPr>
              <a:t>I</a:t>
            </a:r>
            <a:r>
              <a:rPr lang="en-GB" altLang="cs-CZ" dirty="0">
                <a:effectLst/>
              </a:rPr>
              <a:t> …   guaranteed price</a:t>
            </a:r>
          </a:p>
          <a:p>
            <a:pPr eaLnBrk="1" hangingPunct="1">
              <a:lnSpc>
                <a:spcPct val="70000"/>
              </a:lnSpc>
              <a:spcBef>
                <a:spcPct val="50000"/>
              </a:spcBef>
            </a:pPr>
            <a:r>
              <a:rPr lang="en-GB" altLang="cs-CZ" i="1" dirty="0">
                <a:effectLst/>
              </a:rPr>
              <a:t> a</a:t>
            </a:r>
            <a:r>
              <a:rPr lang="en-GB" altLang="cs-CZ" dirty="0">
                <a:effectLst/>
              </a:rPr>
              <a:t> …   increase </a:t>
            </a:r>
            <a:r>
              <a:rPr lang="cs-CZ" altLang="cs-CZ" dirty="0">
                <a:effectLst/>
              </a:rPr>
              <a:t>	</a:t>
            </a:r>
            <a:r>
              <a:rPr lang="en-GB" altLang="cs-CZ" dirty="0">
                <a:effectLst/>
              </a:rPr>
              <a:t>in</a:t>
            </a:r>
            <a:r>
              <a:rPr lang="cs-CZ" altLang="cs-CZ" dirty="0">
                <a:effectLst/>
              </a:rPr>
              <a:t> 	</a:t>
            </a:r>
            <a:r>
              <a:rPr lang="en-GB" altLang="cs-CZ" dirty="0">
                <a:effectLst/>
              </a:rPr>
              <a:t>producers surplus </a:t>
            </a:r>
          </a:p>
          <a:p>
            <a:pPr eaLnBrk="1" hangingPunct="1">
              <a:lnSpc>
                <a:spcPct val="70000"/>
              </a:lnSpc>
              <a:spcBef>
                <a:spcPct val="50000"/>
              </a:spcBef>
            </a:pPr>
            <a:r>
              <a:rPr lang="en-GB" altLang="cs-CZ" i="1" dirty="0">
                <a:effectLst/>
              </a:rPr>
              <a:t> b</a:t>
            </a:r>
            <a:r>
              <a:rPr lang="en-GB" altLang="cs-CZ" dirty="0">
                <a:effectLst/>
              </a:rPr>
              <a:t> …   total welfare </a:t>
            </a:r>
            <a:r>
              <a:rPr lang="en-GB" altLang="cs-CZ" dirty="0" smtClean="0">
                <a:effectLst/>
              </a:rPr>
              <a:t>loss</a:t>
            </a:r>
            <a:endParaRPr lang="cs-CZ" altLang="cs-CZ" dirty="0" smtClean="0">
              <a:effectLst/>
            </a:endParaRPr>
          </a:p>
        </p:txBody>
      </p:sp>
      <p:sp>
        <p:nvSpPr>
          <p:cNvPr id="147556" name="Line 100"/>
          <p:cNvSpPr>
            <a:spLocks noChangeShapeType="1"/>
          </p:cNvSpPr>
          <p:nvPr/>
        </p:nvSpPr>
        <p:spPr bwMode="auto">
          <a:xfrm>
            <a:off x="2974975" y="2490788"/>
            <a:ext cx="12700" cy="1185862"/>
          </a:xfrm>
          <a:prstGeom prst="line">
            <a:avLst/>
          </a:prstGeom>
          <a:noFill/>
          <a:ln w="3175">
            <a:solidFill>
              <a:schemeClr val="tx1"/>
            </a:solidFill>
            <a:prstDash val="dash"/>
            <a:round/>
            <a:headEnd/>
            <a:tailEnd/>
          </a:ln>
          <a:effectLst/>
        </p:spPr>
        <p:txBody>
          <a:bodyPr/>
          <a:lstStyle/>
          <a:p>
            <a:pPr>
              <a:defRPr/>
            </a:pPr>
            <a:endParaRPr lang="cs-CZ" dirty="0"/>
          </a:p>
        </p:txBody>
      </p:sp>
      <p:sp>
        <p:nvSpPr>
          <p:cNvPr id="147561" name="Text Box 105"/>
          <p:cNvSpPr txBox="1">
            <a:spLocks noChangeArrowheads="1"/>
          </p:cNvSpPr>
          <p:nvPr/>
        </p:nvSpPr>
        <p:spPr bwMode="auto">
          <a:xfrm>
            <a:off x="957263" y="2565400"/>
            <a:ext cx="420687" cy="366713"/>
          </a:xfrm>
          <a:prstGeom prst="rect">
            <a:avLst/>
          </a:prstGeom>
          <a:noFill/>
          <a:ln w="25400" algn="ctr">
            <a:noFill/>
            <a:miter lim="800000"/>
            <a:headEnd/>
            <a:tailEnd/>
          </a:ln>
          <a:effectLst/>
        </p:spPr>
        <p:txBody>
          <a:bodyPr>
            <a:spAutoFit/>
          </a:bodyPr>
          <a:lstStyle/>
          <a:p>
            <a:pPr algn="ctr">
              <a:spcBef>
                <a:spcPct val="50000"/>
              </a:spcBef>
              <a:defRPr/>
            </a:pPr>
            <a:r>
              <a:rPr lang="cs-CZ" sz="1800" i="1" dirty="0">
                <a:effectLst/>
              </a:rPr>
              <a:t>a</a:t>
            </a:r>
          </a:p>
        </p:txBody>
      </p:sp>
      <p:sp>
        <p:nvSpPr>
          <p:cNvPr id="147562" name="Text Box 106"/>
          <p:cNvSpPr txBox="1">
            <a:spLocks noChangeArrowheads="1"/>
          </p:cNvSpPr>
          <p:nvPr/>
        </p:nvSpPr>
        <p:spPr bwMode="auto">
          <a:xfrm>
            <a:off x="2571750" y="3297238"/>
            <a:ext cx="503238" cy="366712"/>
          </a:xfrm>
          <a:prstGeom prst="rect">
            <a:avLst/>
          </a:prstGeom>
          <a:noFill/>
          <a:ln w="25400" algn="ctr">
            <a:noFill/>
            <a:miter lim="800000"/>
            <a:headEnd/>
            <a:tailEnd/>
          </a:ln>
          <a:effectLst/>
        </p:spPr>
        <p:txBody>
          <a:bodyPr>
            <a:spAutoFit/>
          </a:bodyPr>
          <a:lstStyle/>
          <a:p>
            <a:pPr algn="ctr">
              <a:spcBef>
                <a:spcPct val="50000"/>
              </a:spcBef>
              <a:defRPr/>
            </a:pPr>
            <a:r>
              <a:rPr lang="cs-CZ" sz="1800" dirty="0">
                <a:effectLst/>
              </a:rPr>
              <a:t>M</a:t>
            </a:r>
          </a:p>
        </p:txBody>
      </p:sp>
      <p:sp>
        <p:nvSpPr>
          <p:cNvPr id="147563" name="Text Box 107"/>
          <p:cNvSpPr txBox="1">
            <a:spLocks noChangeArrowheads="1"/>
          </p:cNvSpPr>
          <p:nvPr/>
        </p:nvSpPr>
        <p:spPr bwMode="auto">
          <a:xfrm>
            <a:off x="3244850" y="2713038"/>
            <a:ext cx="1081088" cy="366712"/>
          </a:xfrm>
          <a:prstGeom prst="rect">
            <a:avLst/>
          </a:prstGeom>
          <a:noFill/>
          <a:ln w="25400" algn="ctr">
            <a:noFill/>
            <a:miter lim="800000"/>
            <a:headEnd/>
            <a:tailEnd/>
          </a:ln>
          <a:effectLst/>
        </p:spPr>
        <p:txBody>
          <a:bodyPr>
            <a:spAutoFit/>
          </a:bodyPr>
          <a:lstStyle/>
          <a:p>
            <a:pPr>
              <a:spcBef>
                <a:spcPct val="50000"/>
              </a:spcBef>
              <a:defRPr/>
            </a:pPr>
            <a:r>
              <a:rPr lang="cs-CZ" sz="1800" dirty="0">
                <a:effectLst/>
              </a:rPr>
              <a:t>P</a:t>
            </a:r>
            <a:r>
              <a:rPr lang="cs-CZ" sz="1800" baseline="-25000" dirty="0">
                <a:effectLst/>
              </a:rPr>
              <a:t>I</a:t>
            </a:r>
            <a:r>
              <a:rPr lang="cs-CZ" sz="1800" dirty="0">
                <a:effectLst/>
              </a:rPr>
              <a:t> - P</a:t>
            </a:r>
            <a:r>
              <a:rPr lang="cs-CZ" sz="1800" baseline="-25000" dirty="0">
                <a:effectLst/>
              </a:rPr>
              <a:t>W</a:t>
            </a:r>
            <a:endParaRPr lang="cs-CZ" sz="1800" dirty="0">
              <a:effectLst/>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Common Agricultural Policy&amp;quot;&quot;/&gt;&lt;property id=&quot;20307&quot; value=&quot;256&quot;/&gt;&lt;/object&gt;&lt;object type=&quot;3&quot; unique_id=&quot;10004&quot;&gt;&lt;property id=&quot;20148&quot; value=&quot;5&quot;/&gt;&lt;property id=&quot;20300&quot; value=&quot;Slide 2 - &amp;quot;Justification for public intervention in agriculture&amp;quot;&quot;/&gt;&lt;property id=&quot;20307&quot; value=&quot;295&quot;/&gt;&lt;/object&gt;&lt;object type=&quot;3&quot; unique_id=&quot;10005&quot;&gt;&lt;property id=&quot;20148&quot; value=&quot;5&quot;/&gt;&lt;property id=&quot;20300&quot; value=&quot;Slide 3 - &amp;quot;Cobweb theorem&amp;quot;&quot;/&gt;&lt;property id=&quot;20307&quot; value=&quot;305&quot;/&gt;&lt;/object&gt;&lt;object type=&quot;3&quot; unique_id=&quot;10006&quot;&gt;&lt;property id=&quot;20148&quot; value=&quot;5&quot;/&gt;&lt;property id=&quot;20300&quot; value=&quot;Slide 4 - &amp;quot;Formation of CAP – historical circumstances&amp;quot;&quot;/&gt;&lt;property id=&quot;20307&quot; value=&quot;324&quot;/&gt;&lt;/object&gt;&lt;object type=&quot;3&quot; unique_id=&quot;10007&quot;&gt;&lt;property id=&quot;20148&quot; value=&quot;5&quot;/&gt;&lt;property id=&quot;20300&quot; value=&quot;Slide 5 - &amp;quot;Agriculture in Rome Treaty&amp;quot;&quot;/&gt;&lt;property id=&quot;20307&quot; value=&quot;288&quot;/&gt;&lt;/object&gt;&lt;object type=&quot;3&quot; unique_id=&quot;10008&quot;&gt;&lt;property id=&quot;20148&quot; value=&quot;5&quot;/&gt;&lt;property id=&quot;20300&quot; value=&quot;Slide 6 - &amp;quot;Formation of CAP&amp;quot;&quot;/&gt;&lt;property id=&quot;20307&quot; value=&quot;323&quot;/&gt;&lt;/object&gt;&lt;object type=&quot;3&quot; unique_id=&quot;10009&quot;&gt;&lt;property id=&quot;20148&quot; value=&quot;5&quot;/&gt;&lt;property id=&quot;20300&quot; value=&quot;Slide 7 - &amp;quot;CAP instruments – import levy and export subsidy&amp;quot;&quot;/&gt;&lt;property id=&quot;20307&quot; value=&quot;315&quot;/&gt;&lt;/object&gt;&lt;object type=&quot;3&quot; unique_id=&quot;10010&quot;&gt;&lt;property id=&quot;20148&quot; value=&quot;5&quot;/&gt;&lt;property id=&quot;20300&quot; value=&quot;Slide 8 - &amp;quot;CAP instruments – intervention purchases&amp;quot;&quot;/&gt;&lt;property id=&quot;20307&quot; value=&quot;306&quot;/&gt;&lt;/object&gt;&lt;object type=&quot;3&quot; unique_id=&quot;10011&quot;&gt;&lt;property id=&quot;20148&quot; value=&quot;5&quot;/&gt;&lt;property id=&quot;20300&quot; value=&quot;Slide 9 - &amp;quot;CAP instruments – producer subsidies&amp;quot;&quot;/&gt;&lt;property id=&quot;20307&quot; value=&quot;316&quot;/&gt;&lt;/object&gt;&lt;object type=&quot;3&quot; unique_id=&quot;10012&quot;&gt;&lt;property id=&quot;20148&quot; value=&quot;5&quot;/&gt;&lt;property id=&quot;20300&quot; value=&quot;Slide 10 - &amp;quot;Green currencies &amp;quot;&quot;/&gt;&lt;property id=&quot;20307&quot; value=&quot;330&quot;/&gt;&lt;/object&gt;&lt;object type=&quot;3&quot; unique_id=&quot;10013&quot;&gt;&lt;property id=&quot;20148&quot; value=&quot;5&quot;/&gt;&lt;property id=&quot;20300&quot; value=&quot;Slide 11 - &amp;quot;CAP instruments – direct payments &amp;quot;&quot;/&gt;&lt;property id=&quot;20307&quot; value=&quot;301&quot;/&gt;&lt;/object&gt;&lt;object type=&quot;3&quot; unique_id=&quot;10014&quot;&gt;&lt;property id=&quot;20148&quot; value=&quot;5&quot;/&gt;&lt;property id=&quot;20300&quot; value=&quot;Slide 12 - &amp;quot;Problems of CAP – production surpluses &amp;quot;&quot;/&gt;&lt;property id=&quot;20307&quot; value=&quot;307&quot;/&gt;&lt;/object&gt;&lt;object type=&quot;3&quot; unique_id=&quot;10015&quot;&gt;&lt;property id=&quot;20148&quot; value=&quot;5&quot;/&gt;&lt;property id=&quot;20300&quot; value=&quot;Slide 13 - &amp;quot;Butter mountains and wine lakes&amp;quot;&quot;/&gt;&lt;property id=&quot;20307&quot; value=&quot;308&quot;/&gt;&lt;/object&gt;&lt;object type=&quot;3&quot; unique_id=&quot;10016&quot;&gt;&lt;property id=&quot;20148&quot; value=&quot;5&quot;/&gt;&lt;property id=&quot;20300&quot; value=&quot;Slide 14 - &amp;quot;Problems of CAP – subsidized exports&amp;quot;&quot;/&gt;&lt;property id=&quot;20307&quot; value=&quot;311&quot;/&gt;&lt;/object&gt;&lt;object type=&quot;3&quot; unique_id=&quot;10017&quot;&gt;&lt;property id=&quot;20148&quot; value=&quot;5&quot;/&gt;&lt;property id=&quot;20300&quot; value=&quot;Slide 15 - &amp;quot;Problems of CAP – costs to EC budget&amp;quot;&quot;/&gt;&lt;property id=&quot;20307&quot; value=&quot;309&quot;/&gt;&lt;/object&gt;&lt;object type=&quot;3&quot; unique_id=&quot;10018&quot;&gt;&lt;property id=&quot;20148&quot; value=&quot;5&quot;/&gt;&lt;property id=&quot;20300&quot; value=&quot;Slide 16 - &amp;quot;Organisation of financing&amp;quot;&quot;/&gt;&lt;property id=&quot;20307&quot; value=&quot;320&quot;/&gt;&lt;/object&gt;&lt;object type=&quot;3&quot; unique_id=&quot;10019&quot;&gt;&lt;property id=&quot;20148&quot; value=&quot;5&quot;/&gt;&lt;property id=&quot;20300&quot; value=&quot;Slide 17 - &amp;quot;Problems of CAP – inequitable support &amp;quot;&quot;/&gt;&lt;property id=&quot;20307&quot; value=&quot;310&quot;/&gt;&lt;/object&gt;&lt;object type=&quot;3&quot; unique_id=&quot;10020&quot;&gt;&lt;property id=&quot;20148&quot; value=&quot;5&quot;/&gt;&lt;property id=&quot;20300&quot; value=&quot;Slide 18 - &amp;quot;Problems of CAP – industrialization of farming&amp;quot;&quot;/&gt;&lt;property id=&quot;20307&quot; value=&quot;313&quot;/&gt;&lt;/object&gt;&lt;object type=&quot;3&quot; unique_id=&quot;10021&quot;&gt;&lt;property id=&quot;20148&quot; value=&quot;5&quot;/&gt;&lt;property id=&quot;20300&quot; value=&quot;Slide 19 - &amp;quot;Attempts to limit support (1)&amp;quot;&quot;/&gt;&lt;property id=&quot;20307&quot; value=&quot;329&quot;/&gt;&lt;/object&gt;&lt;object type=&quot;3&quot; unique_id=&quot;10022&quot;&gt;&lt;property id=&quot;20148&quot; value=&quot;5&quot;/&gt;&lt;property id=&quot;20300&quot; value=&quot;Slide 20 - &amp;quot;Attempts to limit support (2)&amp;quot;&quot;/&gt;&lt;property id=&quot;20307&quot; value=&quot;327&quot;/&gt;&lt;/object&gt;&lt;object type=&quot;3&quot; unique_id=&quot;10023&quot;&gt;&lt;property id=&quot;20148&quot; value=&quot;5&quot;/&gt;&lt;property id=&quot;20300&quot; value=&quot;Slide 21 - &amp;quot;Reforms of CAP – Mansholt plan&amp;quot;&quot;/&gt;&lt;property id=&quot;20307&quot; value=&quot;318&quot;/&gt;&lt;/object&gt;&lt;object type=&quot;3&quot; unique_id=&quot;10024&quot;&gt;&lt;property id=&quot;20148&quot; value=&quot;5&quot;/&gt;&lt;property id=&quot;20300&quot; value=&quot;Slide 22 - &amp;quot;Reforms of CAP – MacSharry reform&amp;quot;&quot;/&gt;&lt;property id=&quot;20307&quot; value=&quot;325&quot;/&gt;&lt;/object&gt;&lt;object type=&quot;3&quot; unique_id=&quot;10025&quot;&gt;&lt;property id=&quot;20148&quot; value=&quot;5&quot;/&gt;&lt;property id=&quot;20300&quot; value=&quot;Slide 23 - &amp;quot;CAP and Eastern enlargement&amp;quot;&quot;/&gt;&lt;property id=&quot;20307&quot; value=&quot;312&quot;/&gt;&lt;/object&gt;&lt;object type=&quot;3&quot; unique_id=&quot;10026&quot;&gt;&lt;property id=&quot;20148&quot; value=&quot;5&quot;/&gt;&lt;property id=&quot;20300&quot; value=&quot;Slide 24 - &amp;quot;Key issues of Eastern enlargement&amp;quot;&quot;/&gt;&lt;property id=&quot;20307&quot; value=&quot;321&quot;/&gt;&lt;/object&gt;&lt;object type=&quot;3&quot; unique_id=&quot;10027&quot;&gt;&lt;property id=&quot;20148&quot; value=&quot;5&quot;/&gt;&lt;property id=&quot;20300&quot; value=&quot;Slide 25 - &amp;quot;Recent trends in CAP&amp;quot;&quot;/&gt;&lt;property id=&quot;20307&quot; value=&quot;314&quot;/&gt;&lt;/object&gt;&lt;/object&gt;&lt;object type=&quot;8&quot; unique_id=&quot;10054&quot;&gt;&lt;/object&gt;&lt;/object&gt;&lt;/database&gt;"/>
  <p:tag name="MMPROD_NEXTUNIQUEID" val="10009"/>
  <p:tag name="SECTOMILLISECCONVERTED" val="1"/>
</p:tagLst>
</file>

<file path=ppt/theme/theme1.xml><?xml version="1.0" encoding="utf-8"?>
<a:theme xmlns:a="http://schemas.openxmlformats.org/drawingml/2006/main" name="Hrany">
  <a:themeElements>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Hrany">
      <a:majorFont>
        <a:latin typeface="Garamond"/>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fo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25400" cap="flat" cmpd="sng" algn="ctr">
          <a:solidFill>
            <a:schemeClr val="fo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Hrany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Hrany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Hrany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Hrany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Hrany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0</TotalTime>
  <Words>3497</Words>
  <Application>Microsoft Office PowerPoint</Application>
  <PresentationFormat>Předvádění na obrazovce (4:3)</PresentationFormat>
  <Paragraphs>416</Paragraphs>
  <Slides>25</Slides>
  <Notes>25</Notes>
  <HiddenSlides>0</HiddenSlides>
  <MMClips>0</MMClips>
  <ScaleCrop>false</ScaleCrop>
  <HeadingPairs>
    <vt:vector size="6" baseType="variant">
      <vt:variant>
        <vt:lpstr>Motiv</vt:lpstr>
      </vt:variant>
      <vt:variant>
        <vt:i4>1</vt:i4>
      </vt:variant>
      <vt:variant>
        <vt:lpstr>Vložené servery OLE</vt:lpstr>
      </vt:variant>
      <vt:variant>
        <vt:i4>3</vt:i4>
      </vt:variant>
      <vt:variant>
        <vt:lpstr>Nadpisy snímků</vt:lpstr>
      </vt:variant>
      <vt:variant>
        <vt:i4>25</vt:i4>
      </vt:variant>
    </vt:vector>
  </HeadingPairs>
  <TitlesOfParts>
    <vt:vector size="29" baseType="lpstr">
      <vt:lpstr>Hrany</vt:lpstr>
      <vt:lpstr>Rovnice</vt:lpstr>
      <vt:lpstr>Graf</vt:lpstr>
      <vt:lpstr>Document</vt:lpstr>
      <vt:lpstr>Common Agricultural Policy</vt:lpstr>
      <vt:lpstr>Justification for public intervention in agriculture</vt:lpstr>
      <vt:lpstr>Cobweb theorem</vt:lpstr>
      <vt:lpstr>Formation of CAP – historical circumstances</vt:lpstr>
      <vt:lpstr>Agriculture in Rome Treaty</vt:lpstr>
      <vt:lpstr>Formation of CAP</vt:lpstr>
      <vt:lpstr>CAP instruments – import levy and export subsidy</vt:lpstr>
      <vt:lpstr>CAP instruments – intervention purchases</vt:lpstr>
      <vt:lpstr>CAP instruments – producer subsidies</vt:lpstr>
      <vt:lpstr>Green currencies </vt:lpstr>
      <vt:lpstr>CAP instruments – direct payments </vt:lpstr>
      <vt:lpstr>Problems of CAP – production surpluses </vt:lpstr>
      <vt:lpstr>Butter mountains and wine lakes</vt:lpstr>
      <vt:lpstr>Problems of CAP – subsidized exports</vt:lpstr>
      <vt:lpstr>Problems of CAP – costs to EC budget</vt:lpstr>
      <vt:lpstr>Organisation of financing</vt:lpstr>
      <vt:lpstr>Problems of CAP – inequitable support </vt:lpstr>
      <vt:lpstr>Problems of CAP – industrialization of farming</vt:lpstr>
      <vt:lpstr>Attempts to limit support (1)</vt:lpstr>
      <vt:lpstr>Attempts to limit support (2)</vt:lpstr>
      <vt:lpstr>Reforms of CAP – Mansholt plan</vt:lpstr>
      <vt:lpstr>Reforms of CAP – MacSharry reform</vt:lpstr>
      <vt:lpstr>CAP and Eastern enlargement</vt:lpstr>
      <vt:lpstr>Key issues of Eastern enlargement</vt:lpstr>
      <vt:lpstr>Recent trends in CAP</vt:lpstr>
    </vt:vector>
  </TitlesOfParts>
  <Company>Bašteckého 2556</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Etapy měnové integrace</dc:title>
  <dc:creator>Oldřich Dědek</dc:creator>
  <cp:lastModifiedBy>vaio</cp:lastModifiedBy>
  <cp:revision>245</cp:revision>
  <dcterms:created xsi:type="dcterms:W3CDTF">2005-10-08T06:13:51Z</dcterms:created>
  <dcterms:modified xsi:type="dcterms:W3CDTF">2015-11-11T07:45:39Z</dcterms:modified>
</cp:coreProperties>
</file>