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7" r:id="rId3"/>
    <p:sldId id="295" r:id="rId4"/>
    <p:sldId id="288" r:id="rId5"/>
    <p:sldId id="289" r:id="rId6"/>
    <p:sldId id="291" r:id="rId7"/>
    <p:sldId id="292" r:id="rId8"/>
    <p:sldId id="301" r:id="rId9"/>
    <p:sldId id="308" r:id="rId10"/>
    <p:sldId id="309" r:id="rId11"/>
    <p:sldId id="290" r:id="rId12"/>
    <p:sldId id="299" r:id="rId13"/>
    <p:sldId id="310" r:id="rId14"/>
    <p:sldId id="300" r:id="rId15"/>
    <p:sldId id="294" r:id="rId16"/>
    <p:sldId id="297" r:id="rId17"/>
    <p:sldId id="311" r:id="rId18"/>
  </p:sldIdLst>
  <p:sldSz cx="9144000" cy="6858000" type="screen4x3"/>
  <p:notesSz cx="6873875" cy="9713913"/>
  <p:custDataLst>
    <p:tags r:id="rId21"/>
  </p:custData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CC00"/>
    <a:srgbClr val="FF0066"/>
    <a:srgbClr val="FF6600"/>
    <a:srgbClr val="00FFFF"/>
    <a:srgbClr val="996633"/>
    <a:srgbClr val="6633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8686" autoAdjust="0"/>
  </p:normalViewPr>
  <p:slideViewPr>
    <p:cSldViewPr snapToGrid="0">
      <p:cViewPr varScale="1">
        <p:scale>
          <a:sx n="100" d="100"/>
          <a:sy n="100" d="100"/>
        </p:scale>
        <p:origin x="-12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26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-1938" y="-102"/>
      </p:cViewPr>
      <p:guideLst>
        <p:guide orient="horz" pos="3060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fld id="{CF970EF8-C762-4076-909C-3183CC4E35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8325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8063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14863"/>
            <a:ext cx="5499100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fld id="{CB3264D1-F285-40D1-AE7D-418A860073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2412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F50F68-BD46-4D89-9F34-E95DA56DD38D}" type="slidenum">
              <a:rPr lang="cs-CZ" sz="1200" smtClean="0"/>
              <a:pPr eaLnBrk="1" hangingPunct="1"/>
              <a:t>1</a:t>
            </a:fld>
            <a:endParaRPr lang="cs-CZ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7DA99DF-C9DB-4BBD-A395-828AA30FE690}" type="slidenum">
              <a:rPr lang="cs-CZ" sz="1200">
                <a:effectLst/>
              </a:rPr>
              <a:pPr algn="r" eaLnBrk="1" hangingPunct="1"/>
              <a:t>10</a:t>
            </a:fld>
            <a:endParaRPr lang="cs-CZ" sz="1200">
              <a:effectLst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Tx/>
              <a:buNone/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A52217-A067-4238-9EF2-0733EFE7B2E4}" type="slidenum">
              <a:rPr lang="cs-CZ" sz="1200" smtClean="0"/>
              <a:pPr eaLnBrk="1" hangingPunct="1"/>
              <a:t>11</a:t>
            </a:fld>
            <a:endParaRPr lang="cs-CZ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4CE319-186D-49EB-BBF1-E1F410B8DDCD}" type="slidenum">
              <a:rPr lang="cs-CZ" sz="1200" smtClean="0"/>
              <a:pPr eaLnBrk="1" hangingPunct="1"/>
              <a:t>12</a:t>
            </a:fld>
            <a:endParaRPr lang="cs-CZ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7DA99DF-C9DB-4BBD-A395-828AA30FE690}" type="slidenum">
              <a:rPr lang="cs-CZ" sz="1200">
                <a:effectLst/>
              </a:rPr>
              <a:pPr algn="r" eaLnBrk="1" hangingPunct="1"/>
              <a:t>13</a:t>
            </a:fld>
            <a:endParaRPr lang="cs-CZ" sz="1200">
              <a:effectLst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Tx/>
              <a:buNone/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3598026-3DBD-44F3-8217-408ACD8D24F4}" type="slidenum">
              <a:rPr lang="cs-CZ" sz="1200" smtClean="0"/>
              <a:pPr eaLnBrk="1" hangingPunct="1"/>
              <a:t>14</a:t>
            </a:fld>
            <a:endParaRPr lang="cs-CZ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32314C9-9789-4556-BA70-132798CF9BD6}" type="slidenum">
              <a:rPr lang="cs-CZ" sz="1200" smtClean="0"/>
              <a:pPr eaLnBrk="1" hangingPunct="1"/>
              <a:t>15</a:t>
            </a:fld>
            <a:endParaRPr lang="cs-CZ" sz="120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CC21FED-3F6A-448E-92B2-34170EDA3F58}" type="slidenum">
              <a:rPr lang="cs-CZ" sz="1200" smtClean="0"/>
              <a:pPr eaLnBrk="1" hangingPunct="1"/>
              <a:t>16</a:t>
            </a:fld>
            <a:endParaRPr lang="cs-CZ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AEDB5C-340B-4F6A-81C1-41F49E073E38}" type="slidenum">
              <a:rPr lang="cs-CZ" sz="1200" smtClean="0"/>
              <a:pPr eaLnBrk="1" hangingPunct="1"/>
              <a:t>17</a:t>
            </a:fld>
            <a:endParaRPr lang="cs-CZ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4995E1C-0AF8-48FC-9256-56C4562CA96E}" type="slidenum">
              <a:rPr lang="cs-CZ" sz="1200" smtClean="0"/>
              <a:pPr eaLnBrk="1" hangingPunct="1"/>
              <a:t>2</a:t>
            </a:fld>
            <a:endParaRPr lang="cs-CZ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</a:pPr>
            <a:r>
              <a:rPr lang="en-GB" sz="1000" u="sng" noProof="0" dirty="0" smtClean="0"/>
              <a:t>Luxemburg – statistical fiction</a:t>
            </a:r>
            <a:endParaRPr lang="cs-CZ" sz="1000" u="sng" noProof="0" dirty="0" smtClean="0"/>
          </a:p>
          <a:p>
            <a:pPr marL="228600" indent="-2286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1000" u="none" noProof="0" dirty="0" smtClean="0"/>
              <a:t>Foreign workers are excluded from the denominator in the indicator GDP per capita</a:t>
            </a:r>
          </a:p>
          <a:p>
            <a:pPr marL="228600" indent="-2286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GB" sz="1000" u="none" noProof="0" dirty="0" smtClean="0"/>
              <a:t>Foreign workers contribute to the LU-GDP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7429AB-ECF6-4DEA-BB29-E7F5EFF5B1C7}" type="slidenum">
              <a:rPr lang="cs-CZ" sz="1200" smtClean="0"/>
              <a:pPr eaLnBrk="1" hangingPunct="1"/>
              <a:t>3</a:t>
            </a:fld>
            <a:endParaRPr lang="cs-CZ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</a:pPr>
            <a:endParaRPr lang="en-GB" sz="1200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368B5AB-B7CC-440D-AA5F-81B68A59BED1}" type="slidenum">
              <a:rPr lang="cs-CZ" sz="1200" smtClean="0"/>
              <a:pPr eaLnBrk="1" hangingPunct="1"/>
              <a:t>4</a:t>
            </a:fld>
            <a:endParaRPr lang="cs-CZ" sz="12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92A032-108D-4D76-9BCE-C2596D7AB235}" type="slidenum">
              <a:rPr lang="cs-CZ" sz="1200" smtClean="0"/>
              <a:pPr eaLnBrk="1" hangingPunct="1"/>
              <a:t>5</a:t>
            </a:fld>
            <a:endParaRPr lang="cs-CZ" sz="120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EE69851-A880-47F7-B9DC-9EB756A05A5F}" type="slidenum">
              <a:rPr lang="cs-CZ" sz="1200" smtClean="0"/>
              <a:pPr eaLnBrk="1" hangingPunct="1"/>
              <a:t>6</a:t>
            </a:fld>
            <a:endParaRPr lang="cs-CZ" sz="120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u="sng" noProof="0" dirty="0" smtClean="0"/>
              <a:t>Rationale behind the EE line:</a:t>
            </a:r>
          </a:p>
          <a:p>
            <a:pPr marL="228600" indent="-228600" eaLnBrk="1" hangingPunct="1">
              <a:buFontTx/>
              <a:buChar char="•"/>
            </a:pPr>
            <a:r>
              <a:rPr lang="en-GB" noProof="0" dirty="0" smtClean="0"/>
              <a:t>EE line is upward sloping since the higher number of firms is located in the agglomeration North, the higher will be the relative market size of the North</a:t>
            </a:r>
          </a:p>
          <a:p>
            <a:pPr marL="228600" indent="-228600" eaLnBrk="1" hangingPunct="1">
              <a:buFontTx/>
              <a:buChar char="•"/>
            </a:pPr>
            <a:r>
              <a:rPr lang="en-GB" noProof="0" dirty="0" smtClean="0"/>
              <a:t>EE line is steeper then the 45° line since South still retains income from its immobile workers (</a:t>
            </a:r>
            <a:r>
              <a:rPr lang="en-GB" noProof="0" dirty="0" err="1" smtClean="0"/>
              <a:t>s</a:t>
            </a:r>
            <a:r>
              <a:rPr lang="en-GB" baseline="-25000" noProof="0" dirty="0" err="1" smtClean="0"/>
              <a:t>E</a:t>
            </a:r>
            <a:r>
              <a:rPr lang="en-GB" noProof="0" dirty="0" smtClean="0"/>
              <a:t> remains less than 1 even if </a:t>
            </a:r>
            <a:r>
              <a:rPr lang="en-GB" noProof="0" dirty="0" err="1" smtClean="0"/>
              <a:t>s</a:t>
            </a:r>
            <a:r>
              <a:rPr lang="en-GB" baseline="-25000" noProof="0" dirty="0" err="1" smtClean="0"/>
              <a:t>K</a:t>
            </a:r>
            <a:r>
              <a:rPr lang="en-GB" noProof="0" dirty="0" smtClean="0"/>
              <a:t> is equal to 1)</a:t>
            </a:r>
          </a:p>
          <a:p>
            <a:pPr marL="228600" indent="-228600" eaLnBrk="1" hangingPunct="1">
              <a:buFontTx/>
              <a:buChar char="•"/>
            </a:pPr>
            <a:r>
              <a:rPr lang="en-GB" noProof="0" dirty="0" smtClean="0"/>
              <a:t>The initial point is to the right to the point (</a:t>
            </a:r>
            <a:r>
              <a:rPr lang="en-GB" noProof="0" dirty="0" smtClean="0">
                <a:cs typeface="Arial" charset="0"/>
              </a:rPr>
              <a:t>½,½) since the agglomeration North is fundamentally stronger than the agglomeration South</a:t>
            </a:r>
            <a:endParaRPr lang="en-GB" noProof="0" dirty="0" smtClean="0"/>
          </a:p>
          <a:p>
            <a:pPr marL="228600" indent="-228600" eaLnBrk="1" hangingPunct="1"/>
            <a:r>
              <a:rPr lang="en-GB" u="sng" noProof="0" dirty="0" smtClean="0"/>
              <a:t>Rationale behind the KK line</a:t>
            </a:r>
            <a:r>
              <a:rPr lang="en-GB" u="sng" dirty="0" smtClean="0"/>
              <a:t>:</a:t>
            </a:r>
          </a:p>
          <a:p>
            <a:pPr marL="228600" indent="-228600" eaLnBrk="1" hangingPunct="1">
              <a:buFontTx/>
              <a:buChar char="•"/>
            </a:pPr>
            <a:r>
              <a:rPr lang="en-GB" noProof="0" dirty="0" smtClean="0"/>
              <a:t>KK line is upward sloping since the bigger is the North market the more capital will be attracted </a:t>
            </a:r>
            <a:r>
              <a:rPr lang="cs-CZ" noProof="0" dirty="0" smtClean="0"/>
              <a:t>t</a:t>
            </a:r>
            <a:r>
              <a:rPr lang="en-GB" noProof="0" dirty="0" smtClean="0"/>
              <a:t>o the agglomeration North</a:t>
            </a:r>
          </a:p>
          <a:p>
            <a:pPr marL="228600" indent="-228600" eaLnBrk="1" hangingPunct="1">
              <a:buFontTx/>
              <a:buChar char="•"/>
            </a:pPr>
            <a:r>
              <a:rPr lang="en-GB" noProof="0" dirty="0" smtClean="0"/>
              <a:t>KK line contains the point (</a:t>
            </a:r>
            <a:r>
              <a:rPr lang="en-GB" noProof="0" dirty="0" smtClean="0">
                <a:cs typeface="Arial" charset="0"/>
              </a:rPr>
              <a:t>½,½) since equal expenditures in both agglomerations imply equal allocation of capital (level of expenditure serves as a proxy for the rate of return on capital</a:t>
            </a:r>
            <a:r>
              <a:rPr lang="en-GB" baseline="0" noProof="0" dirty="0" smtClean="0">
                <a:cs typeface="Arial" charset="0"/>
              </a:rPr>
              <a:t>)</a:t>
            </a:r>
            <a:r>
              <a:rPr lang="en-GB" noProof="0" dirty="0" smtClean="0">
                <a:cs typeface="Arial" charset="0"/>
              </a:rPr>
              <a:t> </a:t>
            </a:r>
            <a:endParaRPr lang="en-GB" noProof="0" dirty="0" smtClean="0"/>
          </a:p>
          <a:p>
            <a:pPr marL="228600" indent="-228600" eaLnBrk="1" hangingPunct="1">
              <a:buFontTx/>
              <a:buChar char="•"/>
            </a:pPr>
            <a:r>
              <a:rPr lang="en-GB" noProof="0" dirty="0" smtClean="0"/>
              <a:t>KK line is steeper then the 45° line since a given shift of capital from North to South will bring about proportionally smaller increase in North‘s expenditure due to a tougher competition on</a:t>
            </a:r>
            <a:r>
              <a:rPr lang="en-GB" baseline="0" noProof="0" dirty="0" smtClean="0"/>
              <a:t> the North market</a:t>
            </a:r>
            <a:endParaRPr lang="en-GB" noProof="0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346C1F3-144E-4920-9578-59220DD2A734}" type="slidenum">
              <a:rPr lang="cs-CZ" sz="1200" smtClean="0"/>
              <a:pPr eaLnBrk="1" hangingPunct="1"/>
              <a:t>7</a:t>
            </a:fld>
            <a:endParaRPr lang="cs-CZ" sz="120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CDEBB8-F795-49CB-8383-C2075ED79F76}" type="slidenum">
              <a:rPr lang="cs-CZ" sz="1200" smtClean="0"/>
              <a:pPr eaLnBrk="1" hangingPunct="1"/>
              <a:t>8</a:t>
            </a:fld>
            <a:endParaRPr lang="cs-CZ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7DA99DF-C9DB-4BBD-A395-828AA30FE690}" type="slidenum">
              <a:rPr lang="cs-CZ" sz="1200">
                <a:effectLst/>
              </a:rPr>
              <a:pPr algn="r" eaLnBrk="1" hangingPunct="1"/>
              <a:t>9</a:t>
            </a:fld>
            <a:endParaRPr lang="cs-CZ" sz="1200">
              <a:effectLst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6699FF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6699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pic>
        <p:nvPicPr>
          <p:cNvPr id="6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64188"/>
            <a:ext cx="112395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j0391798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988" y="5843588"/>
            <a:ext cx="1295400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1"/>
          <p:cNvSpPr txBox="1">
            <a:spLocks noChangeArrowheads="1"/>
          </p:cNvSpPr>
          <p:nvPr userDrawn="1"/>
        </p:nvSpPr>
        <p:spPr bwMode="auto">
          <a:xfrm>
            <a:off x="4689475" y="3589338"/>
            <a:ext cx="3889375" cy="396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dirty="0">
                <a:effectLst/>
              </a:rPr>
              <a:t>European economic integration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altLang="en-US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altLang="en-US"/>
              <a:t>Klepnutím lze upravit styl předlohy podnadpisů.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D7CB0-56CC-4CB6-9907-CE4A82D67AB3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91021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F5E47-7F7C-4077-BB3D-93ED12F6CC2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555900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2EA28-2C14-444C-B5F1-AB51CC521E11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570915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1577C-0FEF-41F6-993A-CD1AEA75E09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16102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117E1-AE11-4867-82AE-8165B872539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91488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CC41F-E6B1-41BC-BA4E-6AED8F9B5A8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69908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7A936-09B9-40C5-A5D8-2C82FDA79AF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436800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D2F30-6A39-4A37-B21D-2E91C4148DC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34425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5C883-683E-4397-A2CC-21179FD5527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56739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EF069-9308-4A47-8CEF-43185D4FAAF0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221852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EF4F0-61EE-4093-809E-488F06C345C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22927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zuu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fld id="{E4BFE6DF-E8E9-4BBF-93EC-09B792073CF7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6699FF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6699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0" i="0" u="none">
          <a:solidFill>
            <a:srgbClr val="00FF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FF00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FF00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FF00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FF00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FF00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FF00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FF00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FF00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99FF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00FF00"/>
        </a:buClr>
        <a:buSzPct val="60000"/>
        <a:buFont typeface="Wingdings" pitchFamily="2" charset="2"/>
        <a:buChar char="q"/>
        <a:defRPr sz="2600" b="0" i="0" u="none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0033CC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Regional Policy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16113" y="4076700"/>
            <a:ext cx="7227887" cy="1512888"/>
          </a:xfrm>
        </p:spPr>
        <p:txBody>
          <a:bodyPr/>
          <a:lstStyle/>
          <a:p>
            <a:pPr eaLnBrk="1" hangingPunct="1"/>
            <a:r>
              <a:rPr lang="en-GB" b="1" smtClean="0"/>
              <a:t>Oldřich Dědek</a:t>
            </a:r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Institute of Economic Studies, Charles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A8C6D28-64C0-45D8-A2D3-B49D6073BAA1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10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15962"/>
          </a:xfrm>
        </p:spPr>
        <p:txBody>
          <a:bodyPr/>
          <a:lstStyle/>
          <a:p>
            <a:pPr eaLnBrk="1" hangingPunct="1"/>
            <a:r>
              <a:rPr lang="en-GB" dirty="0" smtClean="0"/>
              <a:t>Evolution of regional policy</a:t>
            </a:r>
            <a:r>
              <a:rPr lang="cs-CZ" dirty="0" smtClean="0"/>
              <a:t> (3)</a:t>
            </a:r>
            <a:endParaRPr lang="en-GB" dirty="0" smtClean="0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94942"/>
            <a:ext cx="8229600" cy="529130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200" dirty="0" smtClean="0"/>
              <a:t>Challenges in the second half of 1980s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Third enlargement  (1986 Spain and Portugal): poor agrarian countries well below average, high unemployment, sharp regional differences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Unsatisfactory growth performance severely hit regions with concentrated industries (coal mining, shipbuilding, textiles) and agriculture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Single European Act in 1986: ambitious plans to create Single Market lead to concerns about net loss for less competitive and periphery regions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200" dirty="0" smtClean="0"/>
              <a:t>198</a:t>
            </a:r>
            <a:r>
              <a:rPr lang="cs-CZ" sz="2200" dirty="0" smtClean="0"/>
              <a:t>8</a:t>
            </a:r>
            <a:r>
              <a:rPr lang="en-GB" sz="2200" dirty="0" smtClean="0"/>
              <a:t> reform 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Part of a wide</a:t>
            </a:r>
            <a:r>
              <a:rPr lang="cs-CZ" sz="1800" dirty="0" smtClean="0"/>
              <a:t>r</a:t>
            </a:r>
            <a:r>
              <a:rPr lang="en-GB" sz="1800" dirty="0" smtClean="0"/>
              <a:t> package of reforms covering also CAP and Community budget (effective from January 1989)</a:t>
            </a:r>
            <a:endParaRPr lang="en-GB" sz="1600" dirty="0" smtClean="0"/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Concept of economic and social cohesion: </a:t>
            </a:r>
            <a:r>
              <a:rPr lang="en-GB" sz="1800" i="1" dirty="0"/>
              <a:t>The degree to which disparities in social and economic welfare between different regions or groups within the Community are politically and socially </a:t>
            </a:r>
            <a:r>
              <a:rPr lang="en-GB" sz="1800" i="1" dirty="0" smtClean="0"/>
              <a:t>acceptable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Doubling of structural funds (common name for ESF, ERDF and guidance part of EAGGF) between 1987 and 1993 (from 6,3 to 14 bn. ECU) 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Formulation of principles of operation</a:t>
            </a:r>
            <a:r>
              <a:rPr lang="cs-CZ" sz="1800" dirty="0" smtClean="0"/>
              <a:t> (</a:t>
            </a:r>
            <a:r>
              <a:rPr lang="en-GB" sz="1800" dirty="0" smtClean="0"/>
              <a:t>difficult enforcement </a:t>
            </a:r>
            <a:r>
              <a:rPr lang="en-GB" sz="1800" dirty="0"/>
              <a:t>due to diverse financial practices in </a:t>
            </a:r>
            <a:r>
              <a:rPr lang="en-GB" sz="1800" dirty="0" smtClean="0"/>
              <a:t>MS</a:t>
            </a:r>
            <a:r>
              <a:rPr lang="cs-CZ" sz="1800" dirty="0" smtClean="0"/>
              <a:t>)</a:t>
            </a:r>
            <a:endParaRPr lang="en-GB" sz="1800" dirty="0"/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111419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90EB2-7F1D-472D-8F9E-50B265EBE9B2}" type="slidenum">
              <a:rPr lang="cs-CZ" altLang="en-US"/>
              <a:pPr>
                <a:defRPr/>
              </a:pPr>
              <a:t>11</a:t>
            </a:fld>
            <a:endParaRPr lang="cs-CZ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55662"/>
          </a:xfrm>
        </p:spPr>
        <p:txBody>
          <a:bodyPr/>
          <a:lstStyle/>
          <a:p>
            <a:pPr eaLnBrk="1" hangingPunct="1"/>
            <a:r>
              <a:rPr lang="en-GB" dirty="0" smtClean="0"/>
              <a:t>Principles of operation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34884"/>
            <a:ext cx="8229600" cy="5334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200" dirty="0" smtClean="0"/>
              <a:t>Concentration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Concentration of Community regional spending on concrete objectives defined at the Community level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1989 priorities: underdeveloped regions, declining industries, long-term unemployment, unemployment of young people, agriculture</a:t>
            </a:r>
          </a:p>
          <a:p>
            <a:pPr eaLnBrk="1" hangingPunct="1">
              <a:lnSpc>
                <a:spcPct val="80000"/>
              </a:lnSpc>
            </a:pPr>
            <a:r>
              <a:rPr lang="en-GB" sz="2200" dirty="0" smtClean="0"/>
              <a:t>Programming</a:t>
            </a:r>
            <a:r>
              <a:rPr lang="en-GB" sz="23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Allocation of funds to multi-year programmes rather than to individual ad hoc projects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Strengthening of all requisites of programming approach: planning, operational and financial efficiency, evaluation, accountability</a:t>
            </a:r>
          </a:p>
          <a:p>
            <a:pPr eaLnBrk="1" hangingPunct="1">
              <a:lnSpc>
                <a:spcPct val="80000"/>
              </a:lnSpc>
            </a:pPr>
            <a:r>
              <a:rPr lang="en-GB" sz="2200" dirty="0" smtClean="0"/>
              <a:t>Partnership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Closer cooperation among all involved partners: Community, national governments, regional and local bodies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Desire to create direct links between Community level and regional administrations  </a:t>
            </a:r>
          </a:p>
          <a:p>
            <a:pPr eaLnBrk="1" hangingPunct="1">
              <a:lnSpc>
                <a:spcPct val="80000"/>
              </a:lnSpc>
            </a:pPr>
            <a:r>
              <a:rPr lang="en-GB" sz="2200" dirty="0" err="1" smtClean="0"/>
              <a:t>Additionality</a:t>
            </a:r>
            <a:endParaRPr lang="en-GB" sz="22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Community funds should serve as a source of additional genuine effects for underdeveloped regions, not as a replacement of funding by national authorities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D85D63-7BFC-4ED6-933D-A09B186E6E1D}" type="slidenum">
              <a:rPr lang="cs-CZ" altLang="en-US"/>
              <a:pPr>
                <a:defRPr/>
              </a:pPr>
              <a:t>12</a:t>
            </a:fld>
            <a:endParaRPr lang="cs-CZ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9137"/>
          </a:xfrm>
        </p:spPr>
        <p:txBody>
          <a:bodyPr/>
          <a:lstStyle/>
          <a:p>
            <a:pPr eaLnBrk="1" hangingPunct="1"/>
            <a:r>
              <a:rPr lang="en-GB" dirty="0" smtClean="0"/>
              <a:t>Structural funds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65809"/>
            <a:ext cx="8229600" cy="5444724"/>
          </a:xfrm>
        </p:spPr>
        <p:txBody>
          <a:bodyPr/>
          <a:lstStyle/>
          <a:p>
            <a:pPr marL="436563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200" dirty="0" smtClean="0"/>
              <a:t>European Social Fund (ESF)</a:t>
            </a:r>
          </a:p>
          <a:p>
            <a:pPr marL="763588" lvl="1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The oldest fund established in the Treaty of Rome</a:t>
            </a:r>
          </a:p>
          <a:p>
            <a:pPr marL="763588" lvl="1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Objectives: employment policies, education and professional training, social inclusion of disadvantaged groups, equal opportunities of men and women, improving living standards, etc.</a:t>
            </a:r>
          </a:p>
          <a:p>
            <a:pPr marL="495300" indent="-4953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200" dirty="0" smtClean="0"/>
              <a:t>Agricultural Guidance and Guarantee Fund (EAGGF)</a:t>
            </a:r>
          </a:p>
          <a:p>
            <a:pPr marL="763588" lvl="1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Set up in 1962 with the creation of CAP</a:t>
            </a:r>
          </a:p>
          <a:p>
            <a:pPr marL="763588" lvl="1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Objectives of Guidance Part: adaptation and modernization of farm structures, development of rural areas</a:t>
            </a:r>
          </a:p>
          <a:p>
            <a:pPr marL="763588" lvl="1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cs-CZ" sz="1800" dirty="0" smtClean="0"/>
              <a:t>In </a:t>
            </a:r>
            <a:r>
              <a:rPr lang="en-GB" sz="1800" dirty="0" smtClean="0"/>
              <a:t>2007 replaced by European Agricultural Fund for Rural Development</a:t>
            </a:r>
          </a:p>
          <a:p>
            <a:pPr marL="436563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200" dirty="0" smtClean="0"/>
              <a:t> European Regional Development Fund (ERDF)</a:t>
            </a:r>
          </a:p>
          <a:p>
            <a:pPr marL="763588" lvl="1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Created in 1974 (started operating in 1975)</a:t>
            </a:r>
          </a:p>
          <a:p>
            <a:pPr marL="763588" lvl="1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Key instrument of regional policy used to finance structural assistance to the most underdeveloped regions and to reduce inter-regional disparities.</a:t>
            </a:r>
          </a:p>
          <a:p>
            <a:pPr marL="495300" indent="-4953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200" dirty="0" smtClean="0"/>
              <a:t>Financial Instrument for Fisheries Guidance (FIFG)</a:t>
            </a:r>
          </a:p>
          <a:p>
            <a:pPr marL="763588" lvl="1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Created in 1993 (part of preparations for the Nordic enlargement) </a:t>
            </a:r>
          </a:p>
          <a:p>
            <a:pPr marL="763588" lvl="1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Objectives: modernisation of EU fleet, safeguarding marine areas, improving procession and marketing of fish</a:t>
            </a:r>
          </a:p>
          <a:p>
            <a:pPr marL="763588" lvl="1" indent="-419100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800" dirty="0" smtClean="0"/>
              <a:t>Since 2007 replaced by European Fisheries Fund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A8C6D28-64C0-45D8-A2D3-B49D6073BAA1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13</a:t>
            </a:fld>
            <a:endParaRPr lang="cs-CZ" altLang="en-US" sz="1200">
              <a:effectLst/>
              <a:latin typeface="+mj-lt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15962"/>
          </a:xfrm>
        </p:spPr>
        <p:txBody>
          <a:bodyPr/>
          <a:lstStyle/>
          <a:p>
            <a:pPr eaLnBrk="1" hangingPunct="1"/>
            <a:r>
              <a:rPr lang="en-GB" dirty="0" smtClean="0"/>
              <a:t>Evolution of regional policy</a:t>
            </a:r>
            <a:r>
              <a:rPr lang="cs-CZ" dirty="0" smtClean="0"/>
              <a:t> (4)</a:t>
            </a:r>
            <a:endParaRPr lang="en-GB" dirty="0" smtClean="0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38669"/>
            <a:ext cx="8229600" cy="559955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2200" dirty="0" smtClean="0"/>
              <a:t>1990s – preparations for single currency </a:t>
            </a:r>
          </a:p>
          <a:p>
            <a:pPr lvl="1"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1800" dirty="0" smtClean="0"/>
              <a:t>Intensified concerns that tighter integration might favour mostly Europe‘ industrial core</a:t>
            </a:r>
          </a:p>
          <a:p>
            <a:pPr lvl="1"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1800" dirty="0" smtClean="0"/>
              <a:t>Peripheral countries should be compensated by an increase in regional assistance </a:t>
            </a:r>
          </a:p>
          <a:p>
            <a:pPr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2200" dirty="0" smtClean="0"/>
              <a:t>Cohesion Fund</a:t>
            </a:r>
          </a:p>
          <a:p>
            <a:pPr lvl="1"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1800" dirty="0" smtClean="0"/>
              <a:t>Legal foundations were lead by Maastricht Treaty</a:t>
            </a:r>
          </a:p>
          <a:p>
            <a:pPr lvl="1"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1800" dirty="0" smtClean="0"/>
              <a:t>Objective: supporting selected projects in less developed countries</a:t>
            </a:r>
          </a:p>
          <a:p>
            <a:pPr lvl="1"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1800" dirty="0" smtClean="0"/>
              <a:t>Targeted areas: pan-European networks, environmental protection</a:t>
            </a:r>
          </a:p>
          <a:p>
            <a:pPr lvl="1"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1800" dirty="0" smtClean="0"/>
              <a:t>Cohesion country threshold: GDP per capita less than 90 % of EU average</a:t>
            </a:r>
          </a:p>
          <a:p>
            <a:pPr lvl="1"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1800" dirty="0" smtClean="0"/>
              <a:t>Obligation of cohesion countries to formulate Convergence Programme (approved by Council) and to copy with the requirements of SGP</a:t>
            </a:r>
          </a:p>
          <a:p>
            <a:pPr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2200" dirty="0" smtClean="0"/>
              <a:t> Committee of Regions</a:t>
            </a:r>
          </a:p>
          <a:p>
            <a:pPr lvl="1"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1800" dirty="0" smtClean="0"/>
              <a:t>Advisory body composed of representatives of local and regional authorities</a:t>
            </a:r>
          </a:p>
          <a:p>
            <a:pPr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2200" dirty="0" smtClean="0"/>
              <a:t>Eastern enlargement (2004, 2007)</a:t>
            </a:r>
          </a:p>
          <a:p>
            <a:pPr lvl="1"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1800" dirty="0" smtClean="0"/>
              <a:t>All new MS became cohesion countries</a:t>
            </a:r>
          </a:p>
          <a:p>
            <a:pPr lvl="1" eaLnBrk="1" hangingPunct="1">
              <a:lnSpc>
                <a:spcPct val="80000"/>
              </a:lnSpc>
              <a:spcBef>
                <a:spcPts val="100"/>
              </a:spcBef>
            </a:pPr>
            <a:r>
              <a:rPr lang="en-GB" sz="1800" dirty="0" smtClean="0"/>
              <a:t>Statistical effect of enlargement: new poor countries reduced the average GDP per capita </a:t>
            </a:r>
            <a:r>
              <a:rPr lang="en-GB" sz="1800" dirty="0" smtClean="0">
                <a:sym typeface="Wingdings"/>
              </a:rPr>
              <a:t> some regions in old MS were no longer eligible for assistance from structural funds (East Germany, Spain, Sweden, Finland)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718416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C07BC-B501-436A-93BD-ABE0E15E3A72}" type="slidenum">
              <a:rPr lang="cs-CZ" altLang="en-US"/>
              <a:pPr>
                <a:defRPr/>
              </a:pPr>
              <a:t>14</a:t>
            </a:fld>
            <a:endParaRPr lang="cs-CZ" altLang="en-US" dirty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00100"/>
          </a:xfrm>
        </p:spPr>
        <p:txBody>
          <a:bodyPr/>
          <a:lstStyle/>
          <a:p>
            <a:pPr eaLnBrk="1" hangingPunct="1"/>
            <a:r>
              <a:rPr lang="en-GB" dirty="0" smtClean="0"/>
              <a:t>Comparison of financing channels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14137"/>
            <a:ext cx="8229600" cy="4994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600" dirty="0" smtClean="0"/>
              <a:t>SF versus CF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SF: targeted at EU regions or at cross-sectional policies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SF eligible regions: region‘s GDP per capita less than 75% of EU average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CF: targeted at EU cohesion countries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CF eligible MS: GDP per capita less than 90% of EU average</a:t>
            </a:r>
          </a:p>
          <a:p>
            <a:pPr lvl="3" eaLnBrk="1" hangingPunct="1">
              <a:lnSpc>
                <a:spcPct val="80000"/>
              </a:lnSpc>
              <a:spcBef>
                <a:spcPts val="600"/>
              </a:spcBef>
              <a:buNone/>
            </a:pPr>
            <a:r>
              <a:rPr lang="en-GB" sz="1800" dirty="0" smtClean="0"/>
              <a:t>Since 1st Jan 2000 included Greece, Ireland, Portugal, Spain</a:t>
            </a:r>
            <a:r>
              <a:rPr lang="cs-CZ" sz="1800" dirty="0" smtClean="0"/>
              <a:t>, not Italy</a:t>
            </a:r>
            <a:endParaRPr lang="en-GB" sz="1800" dirty="0" smtClean="0"/>
          </a:p>
          <a:p>
            <a:pPr lvl="3"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n-GB" sz="1800" dirty="0" smtClean="0"/>
              <a:t>Since 1st Jan 2003 excluded Ireland </a:t>
            </a:r>
          </a:p>
          <a:p>
            <a:pPr lvl="3"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en-GB" sz="1800" dirty="0" smtClean="0"/>
              <a:t>Since 1st May 2004 included all new EU member states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600" dirty="0" smtClean="0"/>
              <a:t>SF,CF versus EIB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SF,CF: grants (non-repayable financial assistance)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EIB: commercial loans charging favourable interest rates thanks to low borrowing cost (based on EIB‘ firs</a:t>
            </a:r>
            <a:r>
              <a:rPr lang="cs-CZ" sz="2200" dirty="0" smtClean="0"/>
              <a:t>t</a:t>
            </a:r>
            <a:r>
              <a:rPr lang="en-GB" sz="2200" dirty="0" smtClean="0"/>
              <a:t>-class rating) and granted government guarantees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97B0FB-9417-47C8-8ABD-5FEDD2141687}" type="slidenum">
              <a:rPr lang="cs-CZ" altLang="en-US"/>
              <a:pPr>
                <a:defRPr/>
              </a:pPr>
              <a:t>15</a:t>
            </a:fld>
            <a:endParaRPr lang="cs-CZ" altLang="en-US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55650"/>
          </a:xfrm>
        </p:spPr>
        <p:txBody>
          <a:bodyPr/>
          <a:lstStyle/>
          <a:p>
            <a:pPr eaLnBrk="1" hangingPunct="1"/>
            <a:r>
              <a:rPr lang="en-GB" dirty="0" smtClean="0"/>
              <a:t>Objectives of regional policy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00089"/>
            <a:ext cx="8229600" cy="52641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Financial perspective 2000-2006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Objective 1: Supporting development and structural adaptation of less developed areas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Objective 2: Revitalisation of regions suffering from structural problems (coal-mining, steel production, fisheries, depressed urban and rural areas)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Objective 3: improvement of human recourses by active employment policies, social inclusion, life-long education, equal opportunities for men and women</a:t>
            </a:r>
          </a:p>
          <a:p>
            <a:pPr eaLnBrk="1" hangingPunct="1">
              <a:spcBef>
                <a:spcPts val="600"/>
              </a:spcBef>
            </a:pPr>
            <a:r>
              <a:rPr lang="en-GB" sz="2200" dirty="0" smtClean="0"/>
              <a:t>Financial Perspective 2007–2013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Objective 1 – Convergence (accelerating economic convergence, investment in physical and human resources, support for knowledge economy, enhancing capacity to adjust to economic and social changes, protection of environment)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Objective 2 – Regional competitiveness and employment (increasing employment in regions with highest unemployment rate and less efficient labour markets</a:t>
            </a:r>
            <a:r>
              <a:rPr lang="cs-CZ" sz="1800" dirty="0" smtClean="0"/>
              <a:t>)</a:t>
            </a:r>
            <a:endParaRPr lang="en-GB" sz="1800" dirty="0" smtClean="0"/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Objective 3 – European regional cooperation (supporting joint programmes of cross-border cooperation)</a:t>
            </a:r>
            <a:endParaRPr lang="en-GB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D4E3A9-FCE0-4E1B-BDF0-C4595F3C19EB}" type="slidenum">
              <a:rPr lang="cs-CZ" altLang="en-US"/>
              <a:pPr>
                <a:defRPr/>
              </a:pPr>
              <a:t>16</a:t>
            </a:fld>
            <a:endParaRPr lang="cs-CZ" altLang="en-US" dirty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5962"/>
          </a:xfrm>
        </p:spPr>
        <p:txBody>
          <a:bodyPr/>
          <a:lstStyle/>
          <a:p>
            <a:pPr eaLnBrk="1" hangingPunct="1"/>
            <a:r>
              <a:rPr lang="en-GB" dirty="0" smtClean="0"/>
              <a:t>Geographical standard – NUTS</a:t>
            </a:r>
          </a:p>
        </p:txBody>
      </p:sp>
      <p:graphicFrame>
        <p:nvGraphicFramePr>
          <p:cNvPr id="3074" name="Object 2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4620432"/>
              </p:ext>
            </p:extLst>
          </p:nvPr>
        </p:nvGraphicFramePr>
        <p:xfrm>
          <a:off x="530389" y="854887"/>
          <a:ext cx="3928489" cy="279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Acrobat Document" r:id="rId4" imgW="5638755" imgH="8000910" progId="AcroExch.Document.7">
                  <p:embed/>
                </p:oleObj>
              </mc:Choice>
              <mc:Fallback>
                <p:oleObj name="Acrobat Document" r:id="rId4" imgW="5638755" imgH="8000910" progId="AcroExch.Document.7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9" y="854887"/>
                        <a:ext cx="3928489" cy="2792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4049486"/>
            <a:ext cx="8229600" cy="221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FF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FF00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6600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kern="0" dirty="0" smtClean="0">
                <a:effectLst/>
              </a:rPr>
              <a:t>Nomenclature of Territorial Units for Statistics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>
                <a:effectLst/>
              </a:rPr>
              <a:t>Hierarchical system for dividing up the economic territory of the EU for the purpose of framing EU regional policy (regions eligible for aid from structural funds)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>
                <a:effectLst/>
              </a:rPr>
              <a:t>For each EU member country a hierarchy of three NUT</a:t>
            </a:r>
            <a:r>
              <a:rPr lang="cs-CZ" sz="1800" dirty="0" smtClean="0">
                <a:effectLst/>
              </a:rPr>
              <a:t>S</a:t>
            </a:r>
            <a:r>
              <a:rPr lang="en-GB" sz="1800" dirty="0" smtClean="0">
                <a:effectLst/>
              </a:rPr>
              <a:t> levels is established by Eurostat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>
                <a:effectLst/>
              </a:rPr>
              <a:t>NUTS classification does not necessarily correspond to administrative divisions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724706"/>
              </p:ext>
            </p:extLst>
          </p:nvPr>
        </p:nvGraphicFramePr>
        <p:xfrm>
          <a:off x="4983026" y="1121784"/>
          <a:ext cx="3456000" cy="1280160"/>
        </p:xfrm>
        <a:graphic>
          <a:graphicData uri="http://schemas.openxmlformats.org/drawingml/2006/table">
            <a:tbl>
              <a:tblPr/>
              <a:tblGrid>
                <a:gridCol w="864000"/>
                <a:gridCol w="864000"/>
                <a:gridCol w="864000"/>
                <a:gridCol w="864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 smtClean="0">
                          <a:effectLst/>
                        </a:rPr>
                        <a:t>Level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 smtClean="0">
                          <a:effectLst/>
                        </a:rPr>
                        <a:t>Minimum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 smtClean="0">
                          <a:effectLst/>
                        </a:rPr>
                        <a:t>Maximum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noProof="0" dirty="0" smtClean="0">
                          <a:effectLst/>
                        </a:rPr>
                        <a:t>Number</a:t>
                      </a:r>
                      <a:r>
                        <a:rPr lang="cs-CZ" sz="1200" noProof="0" dirty="0" smtClean="0">
                          <a:effectLst/>
                        </a:rPr>
                        <a:t> (In 2012)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200" noProof="0" dirty="0" smtClean="0">
                          <a:effectLst/>
                        </a:rPr>
                        <a:t>NUTS 1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200" noProof="0" dirty="0" smtClean="0">
                          <a:effectLst/>
                        </a:rPr>
                        <a:t>3 million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200" noProof="0" dirty="0" smtClean="0">
                          <a:effectLst/>
                        </a:rPr>
                        <a:t>7 million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noProof="0" dirty="0" smtClean="0">
                          <a:effectLst/>
                        </a:rPr>
                        <a:t>97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200" noProof="0" dirty="0" smtClean="0">
                          <a:effectLst/>
                        </a:rPr>
                        <a:t>NUTS 2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200" noProof="0" dirty="0" smtClean="0">
                          <a:effectLst/>
                        </a:rPr>
                        <a:t>800,000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200" noProof="0" dirty="0" smtClean="0">
                          <a:effectLst/>
                        </a:rPr>
                        <a:t>3 million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noProof="0" dirty="0" smtClean="0">
                          <a:effectLst/>
                        </a:rPr>
                        <a:t>270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200" noProof="0" dirty="0" smtClean="0">
                          <a:effectLst/>
                        </a:rPr>
                        <a:t>NUTS 3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200" noProof="0" dirty="0" smtClean="0">
                          <a:effectLst/>
                        </a:rPr>
                        <a:t>150,000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200" noProof="0" dirty="0" smtClean="0">
                          <a:effectLst/>
                        </a:rPr>
                        <a:t>800,000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200" noProof="0" dirty="0" smtClean="0">
                          <a:effectLst/>
                        </a:rPr>
                        <a:t>1294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341010"/>
              </p:ext>
            </p:extLst>
          </p:nvPr>
        </p:nvGraphicFramePr>
        <p:xfrm>
          <a:off x="4961250" y="2624048"/>
          <a:ext cx="3518722" cy="1005840"/>
        </p:xfrm>
        <a:graphic>
          <a:graphicData uri="http://schemas.openxmlformats.org/drawingml/2006/table">
            <a:tbl>
              <a:tblPr/>
              <a:tblGrid>
                <a:gridCol w="879681"/>
                <a:gridCol w="2639041"/>
              </a:tblGrid>
              <a:tr h="0">
                <a:tc>
                  <a:txBody>
                    <a:bodyPr/>
                    <a:lstStyle/>
                    <a:p>
                      <a:r>
                        <a:rPr lang="en-GB" sz="1200" noProof="0" dirty="0" smtClean="0">
                          <a:effectLst/>
                        </a:rPr>
                        <a:t>NUTS 1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major socio-economic regions</a:t>
                      </a:r>
                      <a:endParaRPr lang="en-GB" sz="12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200" noProof="0" dirty="0" smtClean="0">
                          <a:effectLst/>
                        </a:rPr>
                        <a:t>NUTS 2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basic regions for the application of regional policies</a:t>
                      </a:r>
                      <a:endParaRPr lang="en-GB" sz="1200" kern="1200" noProof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GB" sz="1200" noProof="0" dirty="0" smtClean="0">
                          <a:effectLst/>
                        </a:rPr>
                        <a:t>NUTS 3</a:t>
                      </a:r>
                      <a:endParaRPr lang="en-GB" sz="1200" noProof="0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small regions for specific diagnoses</a:t>
                      </a:r>
                      <a:endParaRPr lang="en-GB" sz="1200" noProof="0" dirty="0">
                        <a:effectLst/>
                        <a:latin typeface="+mn-lt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C825B0-2D3A-4769-A7B7-2EC2244AA7E2}" type="slidenum">
              <a:rPr lang="cs-CZ" altLang="en-US"/>
              <a:pPr>
                <a:defRPr/>
              </a:pPr>
              <a:t>17</a:t>
            </a:fld>
            <a:endParaRPr lang="cs-CZ" altLang="en-US" dirty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5000"/>
          </a:xfrm>
        </p:spPr>
        <p:txBody>
          <a:bodyPr/>
          <a:lstStyle/>
          <a:p>
            <a:pPr eaLnBrk="1" hangingPunct="1"/>
            <a:r>
              <a:rPr lang="en-GB" dirty="0" smtClean="0"/>
              <a:t>Open design issues of EU regional policy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77097"/>
            <a:ext cx="8229600" cy="52498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2200" dirty="0" smtClean="0"/>
              <a:t>Difficult assessment of effectiveness of regional measures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 smtClean="0"/>
              <a:t>Impact of programmes can only be assessed in the long run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 smtClean="0"/>
              <a:t>Difficult separation of RP from other factors with regional impact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 smtClean="0"/>
              <a:t>Difficult separation of impacts of national and EU policies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 smtClean="0"/>
              <a:t>Leakages of regional assistance through imports 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2200" dirty="0" smtClean="0"/>
              <a:t>„Just retour“ mentality in net-paying MS 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 smtClean="0"/>
              <a:t>MS should more or less get out from EU budget what they put in (contrary to the cohesion principle)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 smtClean="0"/>
              <a:t>Calls for re-nationalization of regional policy (elimination of pumping round of money via Brussels, MS themselves can better deal with specific needs of their regions)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 smtClean="0"/>
              <a:t>Advantages of EU arrangements: strict procedures and tight controls protect against politicization, longer-term programs bring more certainty to regional assistance</a:t>
            </a:r>
          </a:p>
          <a:p>
            <a:pPr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2200" dirty="0" smtClean="0"/>
              <a:t>Absorption capacity in receiving MS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 smtClean="0"/>
              <a:t>Ability to come up with solid and well-elaborated projects eligible for EU funding, institutions capable to handle all stages of project management (implementation errors, lax control mechanisms, fraud, corruption) </a:t>
            </a:r>
          </a:p>
          <a:p>
            <a:pPr lvl="1" eaLnBrk="1" hangingPunct="1">
              <a:lnSpc>
                <a:spcPct val="80000"/>
              </a:lnSpc>
              <a:spcBef>
                <a:spcPts val="400"/>
              </a:spcBef>
            </a:pPr>
            <a:r>
              <a:rPr lang="en-GB" sz="1800" dirty="0" smtClean="0"/>
              <a:t>Cohesion funding is subject to national co-financing that may create tensions with fiscal consolidation</a:t>
            </a:r>
          </a:p>
        </p:txBody>
      </p:sp>
    </p:spTree>
    <p:extLst>
      <p:ext uri="{BB962C8B-B14F-4D97-AF65-F5344CB8AC3E}">
        <p14:creationId xmlns:p14="http://schemas.microsoft.com/office/powerpoint/2010/main" val="1134949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394E83-8888-4B50-806B-925E8143A1A4}" type="slidenum">
              <a:rPr lang="cs-CZ" altLang="en-US"/>
              <a:pPr>
                <a:defRPr/>
              </a:pPr>
              <a:t>2</a:t>
            </a:fld>
            <a:endParaRPr lang="cs-CZ" alt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25500"/>
          </a:xfrm>
        </p:spPr>
        <p:txBody>
          <a:bodyPr/>
          <a:lstStyle/>
          <a:p>
            <a:pPr eaLnBrk="1" hangingPunct="1"/>
            <a:r>
              <a:rPr lang="en-GB" dirty="0" smtClean="0"/>
              <a:t>GDP per capita</a:t>
            </a:r>
            <a:r>
              <a:rPr lang="cs-CZ" dirty="0" smtClean="0"/>
              <a:t> in PPS</a:t>
            </a:r>
            <a:endParaRPr lang="en-GB" dirty="0" smtClean="0"/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441325" y="5719763"/>
            <a:ext cx="7816850" cy="36933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 i="1" dirty="0">
                <a:effectLst/>
              </a:rPr>
              <a:t>Source</a:t>
            </a:r>
            <a:r>
              <a:rPr lang="en-GB" sz="1800" dirty="0">
                <a:effectLst/>
              </a:rPr>
              <a:t>: </a:t>
            </a:r>
            <a:r>
              <a:rPr lang="cs-CZ" sz="1800" dirty="0" smtClean="0">
                <a:effectLst/>
              </a:rPr>
              <a:t>Eurostat.</a:t>
            </a:r>
            <a:endParaRPr lang="cs-CZ" sz="1800" dirty="0">
              <a:effectLst/>
            </a:endParaRPr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434394"/>
              </p:ext>
            </p:extLst>
          </p:nvPr>
        </p:nvGraphicFramePr>
        <p:xfrm>
          <a:off x="663575" y="1096963"/>
          <a:ext cx="7705725" cy="464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List" r:id="rId5" imgW="5476945" imgH="3305070" progId="Excel.Sheet.8">
                  <p:embed followColorScheme="full"/>
                </p:oleObj>
              </mc:Choice>
              <mc:Fallback>
                <p:oleObj name="List" r:id="rId5" imgW="5476945" imgH="3305070" progId="Excel.Shee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1096963"/>
                        <a:ext cx="7705725" cy="464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5178403" y="3583938"/>
            <a:ext cx="2367815" cy="338554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1600" dirty="0" smtClean="0">
                <a:effectLst/>
              </a:rPr>
              <a:t>EU-28 </a:t>
            </a:r>
            <a:r>
              <a:rPr lang="cs-CZ" sz="1600" dirty="0">
                <a:effectLst/>
              </a:rPr>
              <a:t>= </a:t>
            </a:r>
            <a:r>
              <a:rPr lang="cs-CZ" sz="1600" dirty="0" smtClean="0">
                <a:effectLst/>
              </a:rPr>
              <a:t>100 (in 2012)</a:t>
            </a:r>
            <a:endParaRPr lang="cs-CZ" sz="1600" dirty="0"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4260AE-AF69-49CD-B815-753A6124657E}" type="slidenum">
              <a:rPr lang="cs-CZ" altLang="en-US"/>
              <a:pPr>
                <a:defRPr/>
              </a:pPr>
              <a:t>3</a:t>
            </a:fld>
            <a:endParaRPr lang="cs-CZ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44537"/>
          </a:xfrm>
        </p:spPr>
        <p:txBody>
          <a:bodyPr/>
          <a:lstStyle/>
          <a:p>
            <a:pPr eaLnBrk="1" hangingPunct="1"/>
            <a:r>
              <a:rPr lang="en-GB" dirty="0" smtClean="0"/>
              <a:t>Regional differences 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8201"/>
            <a:ext cx="8229600" cy="5409398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 smtClean="0"/>
              <a:t>Regional differences in GDP per capita (in PPS)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Rich regions: Inner London (328 % of EU-27), Luxembourg, Brussels, Hamburg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Poor regions: </a:t>
            </a:r>
            <a:r>
              <a:rPr lang="en-GB" sz="2000" dirty="0" err="1" smtClean="0"/>
              <a:t>Severozapaden</a:t>
            </a:r>
            <a:r>
              <a:rPr lang="en-GB" sz="2000" dirty="0" smtClean="0"/>
              <a:t> (BG, 27 % of EU-27), several other regions in BG and RO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Around a quarter of EU population lives in regions where GDP is less than 75 % of the EU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 smtClean="0"/>
              <a:t>Regional differences within countries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Ratio between the highest and the lowest level regions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Highest in UK (factor 4.7), lowest in Slovenia (factor 1.4)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Capital city regions have the highest GDP per inhabitant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400" dirty="0" smtClean="0"/>
              <a:t>Other indicators of regional disparity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Availability and accessibility of jobs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Standard of living (environment, health service, etc.)</a:t>
            </a:r>
          </a:p>
          <a:p>
            <a:pPr marL="0" lvl="1" indent="0" eaLnBrk="1" hangingPunct="1">
              <a:lnSpc>
                <a:spcPct val="80000"/>
              </a:lnSpc>
              <a:spcBef>
                <a:spcPts val="1200"/>
              </a:spcBef>
              <a:buNone/>
            </a:pPr>
            <a:endParaRPr lang="cs-CZ" sz="1600" dirty="0" smtClean="0"/>
          </a:p>
          <a:p>
            <a:pPr marL="0" lvl="1" indent="0" eaLnBrk="1" hangingPunct="1">
              <a:lnSpc>
                <a:spcPct val="80000"/>
              </a:lnSpc>
              <a:spcBef>
                <a:spcPts val="1200"/>
              </a:spcBef>
              <a:buNone/>
            </a:pPr>
            <a:r>
              <a:rPr lang="en-GB" sz="1600" dirty="0" smtClean="0"/>
              <a:t>Source: Eurostat, GDP at regional level (year 2010)</a:t>
            </a:r>
          </a:p>
          <a:p>
            <a:pPr marL="0" lvl="1" indent="0" eaLnBrk="1" hangingPunct="1">
              <a:lnSpc>
                <a:spcPct val="80000"/>
              </a:lnSpc>
              <a:spcBef>
                <a:spcPts val="300"/>
              </a:spcBef>
              <a:buNone/>
            </a:pPr>
            <a:r>
              <a:rPr lang="en-GB" sz="2000" dirty="0" smtClean="0"/>
              <a:t> </a:t>
            </a:r>
            <a:endParaRPr lang="en-GB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DFF4E9-6D40-4265-ACEE-944619665D52}" type="slidenum">
              <a:rPr lang="cs-CZ" altLang="en-US"/>
              <a:pPr>
                <a:defRPr/>
              </a:pPr>
              <a:t>4</a:t>
            </a:fld>
            <a:endParaRPr lang="cs-CZ" alt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11187"/>
          </a:xfrm>
        </p:spPr>
        <p:txBody>
          <a:bodyPr/>
          <a:lstStyle/>
          <a:p>
            <a:pPr eaLnBrk="1" hangingPunct="1"/>
            <a:r>
              <a:rPr lang="en-GB" dirty="0" smtClean="0"/>
              <a:t>Arguments that integration supports convergence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18075"/>
            <a:ext cx="8229600" cy="51022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400" dirty="0" smtClean="0"/>
              <a:t>More benefits from free trade</a:t>
            </a:r>
            <a:r>
              <a:rPr lang="en-GB" sz="2800" dirty="0" smtClean="0"/>
              <a:t> </a:t>
            </a:r>
            <a:r>
              <a:rPr lang="en-GB" sz="2400" dirty="0" smtClean="0"/>
              <a:t>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 smtClean="0"/>
              <a:t>Regions can better specialize in areas where they have comparative advantage (</a:t>
            </a:r>
            <a:r>
              <a:rPr lang="en-GB" sz="2000" dirty="0" err="1" smtClean="0"/>
              <a:t>Heckscher</a:t>
            </a:r>
            <a:r>
              <a:rPr lang="en-GB" sz="2000" dirty="0" smtClean="0"/>
              <a:t>-Ohlin theory)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400" dirty="0" smtClean="0"/>
              <a:t>Wage equalization through labour and capital mobility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 smtClean="0"/>
              <a:t>Labour will be leaving regions with lower wages and moving to regions with higher wages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 smtClean="0"/>
              <a:t>Capital will be attracted to less developed regions with lower wages and higher returns on capital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 smtClean="0"/>
              <a:t>“Law” of diminishing marginal productivity will be reflected in slower growth in wealthier regions and faster growth in poorer regions (neoclassical growth theory)</a:t>
            </a:r>
            <a:endParaRPr lang="en-GB" sz="2400" dirty="0" smtClean="0"/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400" dirty="0" smtClean="0"/>
              <a:t>Internal market project is based on the view that integration is key instrument for removing regional inequalities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000" dirty="0" smtClean="0"/>
              <a:t>Public interventions through income redistribution may be necessary in promoting regional convergence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867DF-1955-4A10-9446-95CF830A1DB0}" type="slidenum">
              <a:rPr lang="cs-CZ" altLang="en-US"/>
              <a:pPr>
                <a:defRPr/>
              </a:pPr>
              <a:t>5</a:t>
            </a:fld>
            <a:endParaRPr lang="cs-CZ" alt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62000"/>
          </a:xfrm>
        </p:spPr>
        <p:txBody>
          <a:bodyPr/>
          <a:lstStyle/>
          <a:p>
            <a:pPr eaLnBrk="1" hangingPunct="1"/>
            <a:r>
              <a:rPr lang="en-GB" dirty="0" smtClean="0"/>
              <a:t>Arguments that integration deepens divergence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1183"/>
            <a:ext cx="8229600" cy="538531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400" dirty="0" smtClean="0"/>
              <a:t>Agglomeration effects 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Larger markets offer additional benefits (developed infrastructure, reduced transport costs, higher number of customers, vicinity of suppliers, developed network of financial services, etc.) 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Circular causality - large agglomerations tend to become even larger (self-enforcing character of agglomeration effects</a:t>
            </a:r>
            <a:r>
              <a:rPr lang="cs-CZ" sz="2000" dirty="0" smtClean="0"/>
              <a:t>, EE-KK model</a:t>
            </a:r>
            <a:r>
              <a:rPr lang="en-GB" sz="2000" dirty="0" smtClean="0"/>
              <a:t>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Countervailing congestion effects (rising price of land, higher wage costs, more intense competition, etc.)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400" dirty="0" smtClean="0"/>
              <a:t>Modern growth theories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Accumulation of knowledge and innovations in some regions preserves regional disparities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Different vintages of capital that are coming from technological change may lead to increasing marginal productivity of capital</a:t>
            </a:r>
            <a:endParaRPr lang="en-GB" sz="2400" dirty="0" smtClean="0"/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Structural problem “</a:t>
            </a:r>
            <a:r>
              <a:rPr lang="en-GB" sz="2000" i="1" dirty="0" smtClean="0"/>
              <a:t>computer chips versus potato chips</a:t>
            </a:r>
            <a:r>
              <a:rPr lang="en-GB" sz="2000" dirty="0" smtClean="0"/>
              <a:t>”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000" dirty="0" smtClean="0"/>
              <a:t>More prosperous areas can enjoy on-going long-term growth and vice versa 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endParaRPr lang="en-GB" sz="22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041E26-56B6-4BD1-AE16-734DD23EBD21}" type="slidenum">
              <a:rPr lang="cs-CZ" altLang="en-US"/>
              <a:pPr>
                <a:defRPr/>
              </a:pPr>
              <a:t>6</a:t>
            </a:fld>
            <a:endParaRPr lang="cs-CZ" alt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38162"/>
          </a:xfrm>
        </p:spPr>
        <p:txBody>
          <a:bodyPr/>
          <a:lstStyle/>
          <a:p>
            <a:pPr eaLnBrk="1" hangingPunct="1"/>
            <a:r>
              <a:rPr lang="en-GB" dirty="0" smtClean="0"/>
              <a:t>EE-KK model – basic blocks</a:t>
            </a:r>
          </a:p>
        </p:txBody>
      </p:sp>
      <p:sp>
        <p:nvSpPr>
          <p:cNvPr id="97287" name="Line 7"/>
          <p:cNvSpPr>
            <a:spLocks noChangeShapeType="1"/>
          </p:cNvSpPr>
          <p:nvPr/>
        </p:nvSpPr>
        <p:spPr bwMode="auto">
          <a:xfrm>
            <a:off x="484188" y="1187450"/>
            <a:ext cx="30162" cy="314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7288" name="Line 8"/>
          <p:cNvSpPr>
            <a:spLocks noChangeShapeType="1"/>
          </p:cNvSpPr>
          <p:nvPr/>
        </p:nvSpPr>
        <p:spPr bwMode="auto">
          <a:xfrm>
            <a:off x="514350" y="4333875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7289" name="Line 9"/>
          <p:cNvSpPr>
            <a:spLocks noChangeShapeType="1"/>
          </p:cNvSpPr>
          <p:nvPr/>
        </p:nvSpPr>
        <p:spPr bwMode="auto">
          <a:xfrm rot="-5400000">
            <a:off x="1022350" y="2814638"/>
            <a:ext cx="2663825" cy="32702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97294" name="Line 14"/>
          <p:cNvSpPr>
            <a:spLocks noChangeShapeType="1"/>
          </p:cNvSpPr>
          <p:nvPr/>
        </p:nvSpPr>
        <p:spPr bwMode="auto">
          <a:xfrm rot="5400000" flipH="1">
            <a:off x="1865312" y="2959101"/>
            <a:ext cx="2684463" cy="42862"/>
          </a:xfrm>
          <a:prstGeom prst="line">
            <a:avLst/>
          </a:prstGeom>
          <a:noFill/>
          <a:ln w="3175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296" name="Text Box 16"/>
          <p:cNvSpPr txBox="1">
            <a:spLocks noChangeArrowheads="1"/>
          </p:cNvSpPr>
          <p:nvPr/>
        </p:nvSpPr>
        <p:spPr bwMode="auto">
          <a:xfrm>
            <a:off x="2981325" y="4298950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1</a:t>
            </a:r>
          </a:p>
        </p:txBody>
      </p:sp>
      <p:sp>
        <p:nvSpPr>
          <p:cNvPr id="97298" name="Line 18"/>
          <p:cNvSpPr>
            <a:spLocks noChangeShapeType="1"/>
          </p:cNvSpPr>
          <p:nvPr/>
        </p:nvSpPr>
        <p:spPr bwMode="auto">
          <a:xfrm>
            <a:off x="1788478" y="3058319"/>
            <a:ext cx="14287" cy="1264126"/>
          </a:xfrm>
          <a:prstGeom prst="line">
            <a:avLst/>
          </a:prstGeom>
          <a:noFill/>
          <a:ln w="3175">
            <a:solidFill>
              <a:srgbClr val="CC66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2298" name="Text Box 24"/>
          <p:cNvSpPr txBox="1">
            <a:spLocks noChangeArrowheads="1"/>
          </p:cNvSpPr>
          <p:nvPr/>
        </p:nvSpPr>
        <p:spPr bwMode="auto">
          <a:xfrm>
            <a:off x="3322638" y="426402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s</a:t>
            </a:r>
            <a:r>
              <a:rPr lang="cs-CZ" sz="1800" baseline="-25000">
                <a:effectLst/>
              </a:rPr>
              <a:t>E</a:t>
            </a:r>
            <a:endParaRPr lang="cs-CZ" sz="1800">
              <a:effectLst/>
            </a:endParaRPr>
          </a:p>
        </p:txBody>
      </p:sp>
      <p:sp>
        <p:nvSpPr>
          <p:cNvPr id="12299" name="Text Box 26"/>
          <p:cNvSpPr txBox="1">
            <a:spLocks noChangeArrowheads="1"/>
          </p:cNvSpPr>
          <p:nvPr/>
        </p:nvSpPr>
        <p:spPr bwMode="auto">
          <a:xfrm>
            <a:off x="395288" y="806450"/>
            <a:ext cx="58070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dirty="0">
                <a:effectLst/>
              </a:rPr>
              <a:t>EE line		            	         KK line</a:t>
            </a:r>
          </a:p>
        </p:txBody>
      </p:sp>
      <p:sp>
        <p:nvSpPr>
          <p:cNvPr id="97308" name="Line 28"/>
          <p:cNvSpPr>
            <a:spLocks noChangeShapeType="1"/>
          </p:cNvSpPr>
          <p:nvPr/>
        </p:nvSpPr>
        <p:spPr bwMode="auto">
          <a:xfrm rot="10800000">
            <a:off x="501650" y="1652588"/>
            <a:ext cx="2684463" cy="1587"/>
          </a:xfrm>
          <a:prstGeom prst="line">
            <a:avLst/>
          </a:prstGeom>
          <a:noFill/>
          <a:ln w="3175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97311" name="Line 31"/>
          <p:cNvSpPr>
            <a:spLocks noChangeShapeType="1"/>
          </p:cNvSpPr>
          <p:nvPr/>
        </p:nvSpPr>
        <p:spPr bwMode="auto">
          <a:xfrm rot="5400000">
            <a:off x="2908300" y="671512"/>
            <a:ext cx="0" cy="4759325"/>
          </a:xfrm>
          <a:prstGeom prst="line">
            <a:avLst/>
          </a:prstGeom>
          <a:noFill/>
          <a:ln w="3175">
            <a:solidFill>
              <a:srgbClr val="CC66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302" name="Text Box 33"/>
          <p:cNvSpPr txBox="1">
            <a:spLocks noChangeArrowheads="1"/>
          </p:cNvSpPr>
          <p:nvPr/>
        </p:nvSpPr>
        <p:spPr bwMode="auto">
          <a:xfrm>
            <a:off x="1545590" y="4329113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dirty="0">
                <a:effectLst/>
                <a:cs typeface="Arial" charset="0"/>
              </a:rPr>
              <a:t>½</a:t>
            </a:r>
          </a:p>
        </p:txBody>
      </p:sp>
      <p:sp>
        <p:nvSpPr>
          <p:cNvPr id="12303" name="Text Box 34"/>
          <p:cNvSpPr txBox="1">
            <a:spLocks noChangeArrowheads="1"/>
          </p:cNvSpPr>
          <p:nvPr/>
        </p:nvSpPr>
        <p:spPr bwMode="auto">
          <a:xfrm>
            <a:off x="125413" y="147161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1</a:t>
            </a:r>
          </a:p>
        </p:txBody>
      </p:sp>
      <p:sp>
        <p:nvSpPr>
          <p:cNvPr id="97317" name="Line 37"/>
          <p:cNvSpPr>
            <a:spLocks noChangeShapeType="1"/>
          </p:cNvSpPr>
          <p:nvPr/>
        </p:nvSpPr>
        <p:spPr bwMode="auto">
          <a:xfrm>
            <a:off x="2365375" y="3055939"/>
            <a:ext cx="14288" cy="1268412"/>
          </a:xfrm>
          <a:prstGeom prst="line">
            <a:avLst/>
          </a:prstGeom>
          <a:noFill/>
          <a:ln w="3175">
            <a:solidFill>
              <a:srgbClr val="CC66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97318" name="Line 38"/>
          <p:cNvSpPr>
            <a:spLocks noChangeShapeType="1"/>
          </p:cNvSpPr>
          <p:nvPr/>
        </p:nvSpPr>
        <p:spPr bwMode="auto">
          <a:xfrm>
            <a:off x="3903663" y="1176338"/>
            <a:ext cx="30162" cy="3159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7319" name="Line 39"/>
          <p:cNvSpPr>
            <a:spLocks noChangeShapeType="1"/>
          </p:cNvSpPr>
          <p:nvPr/>
        </p:nvSpPr>
        <p:spPr bwMode="auto">
          <a:xfrm>
            <a:off x="3933825" y="4335463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7320" name="Line 40"/>
          <p:cNvSpPr>
            <a:spLocks noChangeShapeType="1"/>
          </p:cNvSpPr>
          <p:nvPr/>
        </p:nvSpPr>
        <p:spPr bwMode="auto">
          <a:xfrm rot="-5400000">
            <a:off x="3945573" y="2249488"/>
            <a:ext cx="2693987" cy="1487487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97321" name="Line 41"/>
          <p:cNvSpPr>
            <a:spLocks noChangeShapeType="1"/>
          </p:cNvSpPr>
          <p:nvPr/>
        </p:nvSpPr>
        <p:spPr bwMode="auto">
          <a:xfrm rot="5400000" flipH="1">
            <a:off x="5291932" y="2953544"/>
            <a:ext cx="2684462" cy="57150"/>
          </a:xfrm>
          <a:prstGeom prst="line">
            <a:avLst/>
          </a:prstGeom>
          <a:noFill/>
          <a:ln w="3175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97322" name="Line 42"/>
          <p:cNvSpPr>
            <a:spLocks noChangeShapeType="1"/>
          </p:cNvSpPr>
          <p:nvPr/>
        </p:nvSpPr>
        <p:spPr bwMode="auto">
          <a:xfrm>
            <a:off x="5265103" y="3072765"/>
            <a:ext cx="14287" cy="1286510"/>
          </a:xfrm>
          <a:prstGeom prst="line">
            <a:avLst/>
          </a:prstGeom>
          <a:noFill/>
          <a:ln w="3175">
            <a:solidFill>
              <a:srgbClr val="CC66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97323" name="Line 43"/>
          <p:cNvSpPr>
            <a:spLocks noChangeShapeType="1"/>
          </p:cNvSpPr>
          <p:nvPr/>
        </p:nvSpPr>
        <p:spPr bwMode="auto">
          <a:xfrm rot="10800000">
            <a:off x="3921125" y="1654175"/>
            <a:ext cx="2684463" cy="1588"/>
          </a:xfrm>
          <a:prstGeom prst="line">
            <a:avLst/>
          </a:prstGeom>
          <a:noFill/>
          <a:ln w="3175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2313" name="Text Box 45"/>
          <p:cNvSpPr txBox="1">
            <a:spLocks noChangeArrowheads="1"/>
          </p:cNvSpPr>
          <p:nvPr/>
        </p:nvSpPr>
        <p:spPr bwMode="auto">
          <a:xfrm>
            <a:off x="3544888" y="1473200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1</a:t>
            </a:r>
          </a:p>
        </p:txBody>
      </p:sp>
      <p:sp>
        <p:nvSpPr>
          <p:cNvPr id="12314" name="Text Box 46"/>
          <p:cNvSpPr txBox="1">
            <a:spLocks noChangeArrowheads="1"/>
          </p:cNvSpPr>
          <p:nvPr/>
        </p:nvSpPr>
        <p:spPr bwMode="auto">
          <a:xfrm>
            <a:off x="3277870" y="2760663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dirty="0">
                <a:effectLst/>
                <a:cs typeface="Arial" charset="0"/>
              </a:rPr>
              <a:t>½</a:t>
            </a:r>
          </a:p>
        </p:txBody>
      </p:sp>
      <p:sp>
        <p:nvSpPr>
          <p:cNvPr id="12315" name="Text Box 48"/>
          <p:cNvSpPr txBox="1">
            <a:spLocks noChangeArrowheads="1"/>
          </p:cNvSpPr>
          <p:nvPr/>
        </p:nvSpPr>
        <p:spPr bwMode="auto">
          <a:xfrm>
            <a:off x="6386513" y="432911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1</a:t>
            </a:r>
          </a:p>
        </p:txBody>
      </p:sp>
      <p:sp>
        <p:nvSpPr>
          <p:cNvPr id="12316" name="Text Box 49"/>
          <p:cNvSpPr txBox="1">
            <a:spLocks noChangeArrowheads="1"/>
          </p:cNvSpPr>
          <p:nvPr/>
        </p:nvSpPr>
        <p:spPr bwMode="auto">
          <a:xfrm>
            <a:off x="5045075" y="4359275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dirty="0">
                <a:effectLst/>
                <a:cs typeface="Arial" charset="0"/>
              </a:rPr>
              <a:t>½</a:t>
            </a:r>
          </a:p>
        </p:txBody>
      </p:sp>
      <p:sp>
        <p:nvSpPr>
          <p:cNvPr id="12317" name="Text Box 50"/>
          <p:cNvSpPr txBox="1">
            <a:spLocks noChangeArrowheads="1"/>
          </p:cNvSpPr>
          <p:nvPr/>
        </p:nvSpPr>
        <p:spPr bwMode="auto">
          <a:xfrm>
            <a:off x="6727825" y="4265613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s</a:t>
            </a:r>
            <a:r>
              <a:rPr lang="cs-CZ" sz="1800" baseline="-25000">
                <a:effectLst/>
              </a:rPr>
              <a:t>E</a:t>
            </a:r>
            <a:endParaRPr lang="cs-CZ" sz="1800">
              <a:effectLst/>
            </a:endParaRPr>
          </a:p>
        </p:txBody>
      </p:sp>
      <p:sp>
        <p:nvSpPr>
          <p:cNvPr id="12318" name="Text Box 51"/>
          <p:cNvSpPr txBox="1">
            <a:spLocks noChangeArrowheads="1"/>
          </p:cNvSpPr>
          <p:nvPr/>
        </p:nvSpPr>
        <p:spPr bwMode="auto">
          <a:xfrm>
            <a:off x="3513138" y="105092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s</a:t>
            </a:r>
            <a:r>
              <a:rPr lang="cs-CZ" sz="1800" baseline="-25000">
                <a:effectLst/>
              </a:rPr>
              <a:t>K</a:t>
            </a:r>
            <a:endParaRPr lang="cs-CZ" sz="1800">
              <a:effectLst/>
            </a:endParaRPr>
          </a:p>
        </p:txBody>
      </p:sp>
      <p:sp>
        <p:nvSpPr>
          <p:cNvPr id="12319" name="Text Box 52"/>
          <p:cNvSpPr txBox="1">
            <a:spLocks noChangeArrowheads="1"/>
          </p:cNvSpPr>
          <p:nvPr/>
        </p:nvSpPr>
        <p:spPr bwMode="auto">
          <a:xfrm>
            <a:off x="125413" y="105251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s</a:t>
            </a:r>
            <a:r>
              <a:rPr lang="cs-CZ" sz="1800" baseline="-25000">
                <a:effectLst/>
              </a:rPr>
              <a:t>K</a:t>
            </a:r>
            <a:endParaRPr lang="cs-CZ" sz="1800">
              <a:effectLst/>
            </a:endParaRPr>
          </a:p>
        </p:txBody>
      </p:sp>
      <p:sp>
        <p:nvSpPr>
          <p:cNvPr id="12320" name="Text Box 54"/>
          <p:cNvSpPr txBox="1">
            <a:spLocks noChangeArrowheads="1"/>
          </p:cNvSpPr>
          <p:nvPr/>
        </p:nvSpPr>
        <p:spPr bwMode="auto">
          <a:xfrm>
            <a:off x="6732270" y="2108200"/>
            <a:ext cx="2320290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800" smtClean="0">
                <a:effectLst/>
              </a:rPr>
              <a:t>s</a:t>
            </a:r>
            <a:r>
              <a:rPr lang="en-GB" sz="1800" baseline="-25000" smtClean="0">
                <a:effectLst/>
              </a:rPr>
              <a:t>E</a:t>
            </a:r>
            <a:r>
              <a:rPr lang="en-GB" sz="1800" smtClean="0">
                <a:effectLst/>
              </a:rPr>
              <a:t> .. share of North‘s expenditure </a:t>
            </a:r>
          </a:p>
          <a:p>
            <a:pPr eaLnBrk="1" hangingPunct="1">
              <a:spcBef>
                <a:spcPct val="50000"/>
              </a:spcBef>
            </a:pPr>
            <a:r>
              <a:rPr lang="en-GB" sz="1800" smtClean="0">
                <a:effectLst/>
              </a:rPr>
              <a:t>s</a:t>
            </a:r>
            <a:r>
              <a:rPr lang="en-GB" sz="1800" baseline="-25000" smtClean="0">
                <a:effectLst/>
              </a:rPr>
              <a:t>K</a:t>
            </a:r>
            <a:r>
              <a:rPr lang="en-GB" sz="1800" smtClean="0">
                <a:effectLst/>
              </a:rPr>
              <a:t> .. share of North‘s capital</a:t>
            </a:r>
            <a:endParaRPr lang="en-GB" sz="1800">
              <a:effectLst/>
            </a:endParaRPr>
          </a:p>
        </p:txBody>
      </p:sp>
      <p:sp>
        <p:nvSpPr>
          <p:cNvPr id="12321" name="Text Box 55"/>
          <p:cNvSpPr txBox="1">
            <a:spLocks noChangeArrowheads="1"/>
          </p:cNvSpPr>
          <p:nvPr/>
        </p:nvSpPr>
        <p:spPr bwMode="auto">
          <a:xfrm>
            <a:off x="557213" y="4849813"/>
            <a:ext cx="8029575" cy="1132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>
                <a:effectLst/>
              </a:rPr>
              <a:t>EE line - demand effect of agglomeration: relationship between the share in capital </a:t>
            </a:r>
            <a:r>
              <a:rPr lang="en-GB" sz="1800" dirty="0" err="1" smtClean="0">
                <a:effectLst/>
              </a:rPr>
              <a:t>s</a:t>
            </a:r>
            <a:r>
              <a:rPr lang="en-GB" sz="1800" baseline="-25000" dirty="0" err="1" smtClean="0">
                <a:effectLst/>
              </a:rPr>
              <a:t>K</a:t>
            </a:r>
            <a:r>
              <a:rPr lang="en-GB" sz="1800" dirty="0" smtClean="0">
                <a:effectLst/>
              </a:rPr>
              <a:t> and the resulting share in expenditure </a:t>
            </a:r>
            <a:r>
              <a:rPr lang="en-GB" sz="1800" dirty="0" err="1" smtClean="0">
                <a:effectLst/>
              </a:rPr>
              <a:t>s</a:t>
            </a:r>
            <a:r>
              <a:rPr lang="en-GB" sz="1800" baseline="-25000" dirty="0" err="1" smtClean="0">
                <a:effectLst/>
              </a:rPr>
              <a:t>E</a:t>
            </a:r>
            <a:r>
              <a:rPr lang="en-GB" sz="1800" baseline="-25000" dirty="0" smtClean="0">
                <a:effectLst/>
              </a:rPr>
              <a:t> </a:t>
            </a:r>
            <a:r>
              <a:rPr lang="en-GB" sz="1800" dirty="0" smtClean="0">
                <a:effectLst/>
              </a:rPr>
              <a:t> (in agglomeration North)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</a:pPr>
            <a:r>
              <a:rPr lang="en-GB" sz="1800" dirty="0" smtClean="0">
                <a:effectLst/>
              </a:rPr>
              <a:t>KK line - supply effect of agglomeration: relationship between the share in expenditure </a:t>
            </a:r>
            <a:r>
              <a:rPr lang="en-GB" sz="1800" dirty="0" err="1" smtClean="0">
                <a:effectLst/>
              </a:rPr>
              <a:t>s</a:t>
            </a:r>
            <a:r>
              <a:rPr lang="en-GB" sz="1800" baseline="-25000" dirty="0" err="1" smtClean="0">
                <a:effectLst/>
              </a:rPr>
              <a:t>E</a:t>
            </a:r>
            <a:r>
              <a:rPr lang="en-GB" sz="1800" baseline="-25000" dirty="0" smtClean="0">
                <a:effectLst/>
              </a:rPr>
              <a:t> </a:t>
            </a:r>
            <a:r>
              <a:rPr lang="en-GB" sz="1800" dirty="0" smtClean="0">
                <a:effectLst/>
              </a:rPr>
              <a:t>and the resulting share in capital </a:t>
            </a:r>
            <a:r>
              <a:rPr lang="en-GB" sz="1800" dirty="0" err="1" smtClean="0">
                <a:effectLst/>
              </a:rPr>
              <a:t>s</a:t>
            </a:r>
            <a:r>
              <a:rPr lang="en-GB" sz="1800" baseline="-25000" dirty="0" err="1" smtClean="0">
                <a:effectLst/>
              </a:rPr>
              <a:t>K</a:t>
            </a:r>
            <a:r>
              <a:rPr lang="en-GB" sz="1800" dirty="0" smtClean="0">
                <a:effectLst/>
              </a:rPr>
              <a:t> (in agglomeration North)</a:t>
            </a:r>
            <a:endParaRPr lang="en-GB" sz="1800" dirty="0">
              <a:effectLst/>
            </a:endParaRPr>
          </a:p>
        </p:txBody>
      </p:sp>
      <p:sp>
        <p:nvSpPr>
          <p:cNvPr id="12322" name="Text Box 56"/>
          <p:cNvSpPr txBox="1">
            <a:spLocks noChangeArrowheads="1"/>
          </p:cNvSpPr>
          <p:nvPr/>
        </p:nvSpPr>
        <p:spPr bwMode="auto">
          <a:xfrm>
            <a:off x="1970088" y="202088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 dirty="0">
                <a:effectLst/>
              </a:rPr>
              <a:t>EE</a:t>
            </a:r>
          </a:p>
        </p:txBody>
      </p:sp>
      <p:sp>
        <p:nvSpPr>
          <p:cNvPr id="12323" name="Text Box 57"/>
          <p:cNvSpPr txBox="1">
            <a:spLocks noChangeArrowheads="1"/>
          </p:cNvSpPr>
          <p:nvPr/>
        </p:nvSpPr>
        <p:spPr bwMode="auto">
          <a:xfrm>
            <a:off x="5009198" y="238728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 dirty="0">
                <a:effectLst/>
              </a:rPr>
              <a:t>KK</a:t>
            </a:r>
          </a:p>
        </p:txBody>
      </p:sp>
      <p:sp>
        <p:nvSpPr>
          <p:cNvPr id="12324" name="Text Box 58"/>
          <p:cNvSpPr txBox="1">
            <a:spLocks noChangeArrowheads="1"/>
          </p:cNvSpPr>
          <p:nvPr/>
        </p:nvSpPr>
        <p:spPr bwMode="auto">
          <a:xfrm>
            <a:off x="2066925" y="4294188"/>
            <a:ext cx="5032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 dirty="0" err="1" smtClean="0">
                <a:effectLst/>
              </a:rPr>
              <a:t>s°</a:t>
            </a:r>
            <a:r>
              <a:rPr lang="cs-CZ" sz="1800" baseline="-25000" dirty="0" err="1" smtClean="0">
                <a:effectLst/>
              </a:rPr>
              <a:t>E</a:t>
            </a:r>
            <a:endParaRPr lang="cs-CZ" sz="1800" dirty="0">
              <a:effectLst/>
            </a:endParaRPr>
          </a:p>
        </p:txBody>
      </p:sp>
      <p:cxnSp>
        <p:nvCxnSpPr>
          <p:cNvPr id="3" name="Přímá spojnice 2"/>
          <p:cNvCxnSpPr>
            <a:stCxn id="97287" idx="1"/>
            <a:endCxn id="97294" idx="1"/>
          </p:cNvCxnSpPr>
          <p:nvPr/>
        </p:nvCxnSpPr>
        <p:spPr bwMode="auto">
          <a:xfrm flipV="1">
            <a:off x="514350" y="1638301"/>
            <a:ext cx="2671763" cy="2695574"/>
          </a:xfrm>
          <a:prstGeom prst="line">
            <a:avLst/>
          </a:prstGeom>
          <a:noFill/>
          <a:ln w="1270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Přímá spojnice 38"/>
          <p:cNvCxnSpPr/>
          <p:nvPr/>
        </p:nvCxnSpPr>
        <p:spPr bwMode="auto">
          <a:xfrm flipV="1">
            <a:off x="3935730" y="1653541"/>
            <a:ext cx="2671763" cy="2695574"/>
          </a:xfrm>
          <a:prstGeom prst="line">
            <a:avLst/>
          </a:prstGeom>
          <a:noFill/>
          <a:ln w="12700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 Box 58"/>
          <p:cNvSpPr txBox="1">
            <a:spLocks noChangeArrowheads="1"/>
          </p:cNvSpPr>
          <p:nvPr/>
        </p:nvSpPr>
        <p:spPr bwMode="auto">
          <a:xfrm>
            <a:off x="104775" y="2880678"/>
            <a:ext cx="5032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 dirty="0" err="1" smtClean="0">
                <a:effectLst/>
              </a:rPr>
              <a:t>s°</a:t>
            </a:r>
            <a:r>
              <a:rPr lang="cs-CZ" sz="1800" baseline="-25000" dirty="0" err="1" smtClean="0">
                <a:effectLst/>
              </a:rPr>
              <a:t>K</a:t>
            </a:r>
            <a:endParaRPr lang="cs-CZ" sz="1800" dirty="0"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CB855-74CD-4C95-BCEC-A9743A7B659A}" type="slidenum">
              <a:rPr lang="cs-CZ" altLang="en-US"/>
              <a:pPr>
                <a:defRPr/>
              </a:pPr>
              <a:t>7</a:t>
            </a:fld>
            <a:endParaRPr lang="cs-CZ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1525"/>
          </a:xfrm>
        </p:spPr>
        <p:txBody>
          <a:bodyPr/>
          <a:lstStyle/>
          <a:p>
            <a:pPr eaLnBrk="1" hangingPunct="1"/>
            <a:r>
              <a:rPr lang="en-GB" smtClean="0"/>
              <a:t>EE-KK model – spatial equilibrium</a:t>
            </a:r>
          </a:p>
        </p:txBody>
      </p:sp>
      <p:sp>
        <p:nvSpPr>
          <p:cNvPr id="98309" name="Line 5"/>
          <p:cNvSpPr>
            <a:spLocks noChangeShapeType="1"/>
          </p:cNvSpPr>
          <p:nvPr/>
        </p:nvSpPr>
        <p:spPr bwMode="auto">
          <a:xfrm>
            <a:off x="2570163" y="1016000"/>
            <a:ext cx="30162" cy="314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8310" name="Line 6"/>
          <p:cNvSpPr>
            <a:spLocks noChangeShapeType="1"/>
          </p:cNvSpPr>
          <p:nvPr/>
        </p:nvSpPr>
        <p:spPr bwMode="auto">
          <a:xfrm>
            <a:off x="2600325" y="4162425"/>
            <a:ext cx="302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8311" name="Line 7"/>
          <p:cNvSpPr>
            <a:spLocks noChangeShapeType="1"/>
          </p:cNvSpPr>
          <p:nvPr/>
        </p:nvSpPr>
        <p:spPr bwMode="auto">
          <a:xfrm rot="-5400000">
            <a:off x="3103563" y="2643188"/>
            <a:ext cx="2663825" cy="327025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98312" name="Line 8"/>
          <p:cNvSpPr>
            <a:spLocks noChangeShapeType="1"/>
          </p:cNvSpPr>
          <p:nvPr/>
        </p:nvSpPr>
        <p:spPr bwMode="auto">
          <a:xfrm rot="5400000" flipH="1">
            <a:off x="3950494" y="2788444"/>
            <a:ext cx="2684463" cy="41275"/>
          </a:xfrm>
          <a:prstGeom prst="line">
            <a:avLst/>
          </a:prstGeom>
          <a:noFill/>
          <a:ln w="3175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0" name="Text Box 9"/>
          <p:cNvSpPr txBox="1">
            <a:spLocks noChangeArrowheads="1"/>
          </p:cNvSpPr>
          <p:nvPr/>
        </p:nvSpPr>
        <p:spPr bwMode="auto">
          <a:xfrm>
            <a:off x="5024438" y="4127500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1</a:t>
            </a:r>
          </a:p>
        </p:txBody>
      </p:sp>
      <p:sp>
        <p:nvSpPr>
          <p:cNvPr id="98314" name="Line 10"/>
          <p:cNvSpPr>
            <a:spLocks noChangeShapeType="1"/>
          </p:cNvSpPr>
          <p:nvPr/>
        </p:nvSpPr>
        <p:spPr bwMode="auto">
          <a:xfrm>
            <a:off x="3954463" y="2865438"/>
            <a:ext cx="14287" cy="1296987"/>
          </a:xfrm>
          <a:prstGeom prst="line">
            <a:avLst/>
          </a:prstGeom>
          <a:noFill/>
          <a:ln w="3175">
            <a:solidFill>
              <a:srgbClr val="CC66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5408613" y="4092575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s</a:t>
            </a:r>
            <a:r>
              <a:rPr lang="cs-CZ" sz="1800" baseline="-25000">
                <a:effectLst/>
              </a:rPr>
              <a:t>E</a:t>
            </a:r>
            <a:endParaRPr lang="cs-CZ" sz="1800">
              <a:effectLst/>
            </a:endParaRPr>
          </a:p>
        </p:txBody>
      </p:sp>
      <p:sp>
        <p:nvSpPr>
          <p:cNvPr id="98316" name="Line 12"/>
          <p:cNvSpPr>
            <a:spLocks noChangeShapeType="1"/>
          </p:cNvSpPr>
          <p:nvPr/>
        </p:nvSpPr>
        <p:spPr bwMode="auto">
          <a:xfrm rot="10800000">
            <a:off x="2587625" y="1481138"/>
            <a:ext cx="2684463" cy="1587"/>
          </a:xfrm>
          <a:prstGeom prst="line">
            <a:avLst/>
          </a:prstGeom>
          <a:noFill/>
          <a:ln w="3175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98317" name="Line 13"/>
          <p:cNvSpPr>
            <a:spLocks noChangeShapeType="1"/>
          </p:cNvSpPr>
          <p:nvPr/>
        </p:nvSpPr>
        <p:spPr bwMode="auto">
          <a:xfrm rot="5400000" flipH="1">
            <a:off x="3500435" y="1992313"/>
            <a:ext cx="2" cy="1825623"/>
          </a:xfrm>
          <a:prstGeom prst="line">
            <a:avLst/>
          </a:prstGeom>
          <a:noFill/>
          <a:ln w="3175">
            <a:solidFill>
              <a:srgbClr val="CC66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5" name="Text Box 14"/>
          <p:cNvSpPr txBox="1">
            <a:spLocks noChangeArrowheads="1"/>
          </p:cNvSpPr>
          <p:nvPr/>
        </p:nvSpPr>
        <p:spPr bwMode="auto">
          <a:xfrm>
            <a:off x="3754438" y="415766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>
                <a:effectLst/>
                <a:cs typeface="Arial" charset="0"/>
              </a:rPr>
              <a:t>½</a:t>
            </a:r>
          </a:p>
        </p:txBody>
      </p:sp>
      <p:sp>
        <p:nvSpPr>
          <p:cNvPr id="13326" name="Text Box 15"/>
          <p:cNvSpPr txBox="1">
            <a:spLocks noChangeArrowheads="1"/>
          </p:cNvSpPr>
          <p:nvPr/>
        </p:nvSpPr>
        <p:spPr bwMode="auto">
          <a:xfrm>
            <a:off x="2211388" y="130016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1</a:t>
            </a:r>
          </a:p>
        </p:txBody>
      </p:sp>
      <p:sp>
        <p:nvSpPr>
          <p:cNvPr id="13327" name="Text Box 16"/>
          <p:cNvSpPr txBox="1">
            <a:spLocks noChangeArrowheads="1"/>
          </p:cNvSpPr>
          <p:nvPr/>
        </p:nvSpPr>
        <p:spPr bwMode="auto">
          <a:xfrm>
            <a:off x="2184400" y="2701925"/>
            <a:ext cx="503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>
                <a:effectLst/>
                <a:cs typeface="Arial" charset="0"/>
              </a:rPr>
              <a:t>½</a:t>
            </a:r>
          </a:p>
        </p:txBody>
      </p:sp>
      <p:sp>
        <p:nvSpPr>
          <p:cNvPr id="98324" name="Line 20"/>
          <p:cNvSpPr>
            <a:spLocks noChangeShapeType="1"/>
          </p:cNvSpPr>
          <p:nvPr/>
        </p:nvSpPr>
        <p:spPr bwMode="auto">
          <a:xfrm rot="-5400000">
            <a:off x="2651125" y="2078038"/>
            <a:ext cx="2693987" cy="1487488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29" name="Text Box 31"/>
          <p:cNvSpPr txBox="1">
            <a:spLocks noChangeArrowheads="1"/>
          </p:cNvSpPr>
          <p:nvPr/>
        </p:nvSpPr>
        <p:spPr bwMode="auto">
          <a:xfrm>
            <a:off x="2211388" y="88106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s</a:t>
            </a:r>
            <a:r>
              <a:rPr lang="cs-CZ" sz="1800" baseline="-25000">
                <a:effectLst/>
              </a:rPr>
              <a:t>K</a:t>
            </a:r>
            <a:endParaRPr lang="cs-CZ" sz="1800">
              <a:effectLst/>
            </a:endParaRPr>
          </a:p>
        </p:txBody>
      </p:sp>
      <p:sp>
        <p:nvSpPr>
          <p:cNvPr id="13330" name="Text Box 32"/>
          <p:cNvSpPr txBox="1">
            <a:spLocks noChangeArrowheads="1"/>
          </p:cNvSpPr>
          <p:nvPr/>
        </p:nvSpPr>
        <p:spPr bwMode="auto">
          <a:xfrm>
            <a:off x="3941763" y="3016250"/>
            <a:ext cx="503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 dirty="0">
                <a:effectLst/>
              </a:rPr>
              <a:t>EE</a:t>
            </a:r>
          </a:p>
        </p:txBody>
      </p:sp>
      <p:sp>
        <p:nvSpPr>
          <p:cNvPr id="13331" name="Text Box 33"/>
          <p:cNvSpPr txBox="1">
            <a:spLocks noChangeArrowheads="1"/>
          </p:cNvSpPr>
          <p:nvPr/>
        </p:nvSpPr>
        <p:spPr bwMode="auto">
          <a:xfrm>
            <a:off x="3014663" y="351313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KK</a:t>
            </a:r>
          </a:p>
        </p:txBody>
      </p:sp>
      <p:sp>
        <p:nvSpPr>
          <p:cNvPr id="98340" name="Line 36"/>
          <p:cNvSpPr>
            <a:spLocks noChangeShapeType="1"/>
          </p:cNvSpPr>
          <p:nvPr/>
        </p:nvSpPr>
        <p:spPr bwMode="auto">
          <a:xfrm rot="-10800000" flipV="1">
            <a:off x="2570162" y="1803399"/>
            <a:ext cx="1965325" cy="1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3334" name="Text Box 37"/>
          <p:cNvSpPr txBox="1">
            <a:spLocks noChangeArrowheads="1"/>
          </p:cNvSpPr>
          <p:nvPr/>
        </p:nvSpPr>
        <p:spPr bwMode="auto">
          <a:xfrm>
            <a:off x="4405313" y="4122738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>
                <a:effectLst/>
              </a:rPr>
              <a:t>s</a:t>
            </a:r>
            <a:r>
              <a:rPr lang="cs-CZ" sz="1800" baseline="30000">
                <a:effectLst/>
              </a:rPr>
              <a:t>*</a:t>
            </a:r>
            <a:r>
              <a:rPr lang="cs-CZ" sz="1800" baseline="-25000">
                <a:effectLst/>
              </a:rPr>
              <a:t>E</a:t>
            </a:r>
            <a:endParaRPr lang="cs-CZ" sz="1800">
              <a:effectLst/>
            </a:endParaRPr>
          </a:p>
        </p:txBody>
      </p:sp>
      <p:sp>
        <p:nvSpPr>
          <p:cNvPr id="13335" name="Text Box 38"/>
          <p:cNvSpPr txBox="1">
            <a:spLocks noChangeArrowheads="1"/>
          </p:cNvSpPr>
          <p:nvPr/>
        </p:nvSpPr>
        <p:spPr bwMode="auto">
          <a:xfrm>
            <a:off x="2173288" y="1643063"/>
            <a:ext cx="5032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cs-CZ" sz="1800" dirty="0">
                <a:effectLst/>
              </a:rPr>
              <a:t>s</a:t>
            </a:r>
            <a:r>
              <a:rPr lang="cs-CZ" sz="1800" baseline="30000" dirty="0">
                <a:effectLst/>
              </a:rPr>
              <a:t>*</a:t>
            </a:r>
            <a:r>
              <a:rPr lang="cs-CZ" sz="1800" baseline="-25000" dirty="0">
                <a:effectLst/>
              </a:rPr>
              <a:t>K</a:t>
            </a:r>
            <a:endParaRPr lang="cs-CZ" sz="1800" dirty="0">
              <a:effectLst/>
            </a:endParaRPr>
          </a:p>
        </p:txBody>
      </p:sp>
      <p:sp>
        <p:nvSpPr>
          <p:cNvPr id="13336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457200" y="4678363"/>
            <a:ext cx="8229600" cy="1423987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100" dirty="0" smtClean="0"/>
              <a:t>Properties of spatial equilibrium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More than proportional concentration of firms and capital in the stronger North agglomeration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Agglomeration effects are setting into motion convergence towards the spatial equilibrium</a:t>
            </a:r>
          </a:p>
        </p:txBody>
      </p:sp>
      <p:sp>
        <p:nvSpPr>
          <p:cNvPr id="98347" name="Line 43"/>
          <p:cNvSpPr>
            <a:spLocks noChangeShapeType="1"/>
          </p:cNvSpPr>
          <p:nvPr/>
        </p:nvSpPr>
        <p:spPr bwMode="auto">
          <a:xfrm>
            <a:off x="4391024" y="2150269"/>
            <a:ext cx="3175" cy="754855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 type="stealth"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9" name="Line 43"/>
          <p:cNvSpPr>
            <a:spLocks noChangeShapeType="1"/>
          </p:cNvSpPr>
          <p:nvPr/>
        </p:nvSpPr>
        <p:spPr bwMode="auto">
          <a:xfrm flipH="1">
            <a:off x="4351337" y="2152649"/>
            <a:ext cx="162718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 type="stealth"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0" name="Line 36"/>
          <p:cNvSpPr>
            <a:spLocks noChangeShapeType="1"/>
          </p:cNvSpPr>
          <p:nvPr/>
        </p:nvSpPr>
        <p:spPr bwMode="auto">
          <a:xfrm rot="-10800000" flipH="1" flipV="1">
            <a:off x="4564060" y="1822449"/>
            <a:ext cx="34927" cy="2339976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3F460-0F8A-441E-A82D-123BD20F9E55}" type="slidenum">
              <a:rPr lang="cs-CZ" altLang="en-US"/>
              <a:pPr>
                <a:defRPr/>
              </a:pPr>
              <a:t>8</a:t>
            </a:fld>
            <a:endParaRPr lang="cs-CZ" altLang="en-US" dirty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5962"/>
          </a:xfrm>
        </p:spPr>
        <p:txBody>
          <a:bodyPr/>
          <a:lstStyle/>
          <a:p>
            <a:pPr eaLnBrk="1" hangingPunct="1"/>
            <a:r>
              <a:rPr lang="en-GB" dirty="0" smtClean="0"/>
              <a:t>Evolution of regional policy</a:t>
            </a:r>
            <a:r>
              <a:rPr lang="cs-CZ" dirty="0" smtClean="0"/>
              <a:t> (1)</a:t>
            </a:r>
            <a:endParaRPr lang="en-GB" dirty="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656" y="1005657"/>
            <a:ext cx="8229600" cy="5272391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200" dirty="0" smtClean="0"/>
              <a:t>Beginnings of EEC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Rome Treaty spoke generally about harmonious and balanced growth, but adoption of common regional policy was not envisaged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Measures for distressed regions implemented widely at national level (tax concessions, subsidies, investment targets, support of SMEs) 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Founding members represented relatively homogeneous group (exception was </a:t>
            </a:r>
            <a:r>
              <a:rPr lang="en-GB" sz="1800" dirty="0" err="1" smtClean="0"/>
              <a:t>Mezzogiorno</a:t>
            </a:r>
            <a:r>
              <a:rPr lang="en-GB" sz="1800" dirty="0" smtClean="0"/>
              <a:t> in Italy)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Period of fast growth and high employment made common regional policy less urgent 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200" dirty="0" smtClean="0"/>
              <a:t>New institutions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European Investment Bank (EIB): source of cheaper credit for financing projects in less developed regions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European Social Fund (ESF): created  in 1960 with the aim to increase employment opportunities and improve living standards 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Important regional dimension of </a:t>
            </a:r>
            <a:r>
              <a:rPr lang="cs-CZ" sz="1800" dirty="0" smtClean="0"/>
              <a:t>EAGGF</a:t>
            </a:r>
            <a:r>
              <a:rPr lang="en-GB" sz="1800" dirty="0" smtClean="0"/>
              <a:t> </a:t>
            </a:r>
            <a:r>
              <a:rPr lang="en-GB" sz="1800" dirty="0"/>
              <a:t>(European Agricultural Guidance and Guarantee </a:t>
            </a:r>
            <a:r>
              <a:rPr lang="en-GB" sz="1800" dirty="0" smtClean="0"/>
              <a:t>Fund</a:t>
            </a:r>
            <a:r>
              <a:rPr lang="cs-CZ" sz="1800" dirty="0" smtClean="0"/>
              <a:t>)</a:t>
            </a:r>
            <a:endParaRPr lang="en-GB" sz="1800" dirty="0" smtClean="0"/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1800" dirty="0" smtClean="0"/>
              <a:t>Limited impact of Community regional assistance due to insufficient funding</a:t>
            </a:r>
            <a:endParaRPr lang="en-GB" sz="1900" dirty="0" smtClean="0"/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endParaRPr lang="en-GB" sz="19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A8C6D28-64C0-45D8-A2D3-B49D6073BAA1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9</a:t>
            </a:fld>
            <a:endParaRPr lang="cs-CZ" altLang="en-US" sz="1200" dirty="0">
              <a:effectLst/>
              <a:latin typeface="+mj-lt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715962"/>
          </a:xfrm>
        </p:spPr>
        <p:txBody>
          <a:bodyPr/>
          <a:lstStyle/>
          <a:p>
            <a:pPr eaLnBrk="1" hangingPunct="1"/>
            <a:r>
              <a:rPr lang="en-GB" dirty="0" smtClean="0"/>
              <a:t>Evolution of regional policy</a:t>
            </a:r>
            <a:r>
              <a:rPr lang="cs-CZ" dirty="0" smtClean="0"/>
              <a:t> (2)</a:t>
            </a:r>
            <a:endParaRPr lang="en-GB" dirty="0" smtClean="0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51159"/>
            <a:ext cx="8229600" cy="535508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200" dirty="0" smtClean="0"/>
              <a:t>First and second enlargement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1973 (Denmark, Ireland, United Kingdom), 1981 (Greece)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Greater Community-wide regional disparities (Ireland 40 % below average, sharp regional differences in UK, Greece 50 % of average)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Economic recession in the first half of 1970s contributed to deepening of regional disparities 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200" dirty="0" smtClean="0"/>
              <a:t>New institutions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European Regional Development Fund: created in 197</a:t>
            </a:r>
            <a:r>
              <a:rPr lang="cs-CZ" sz="1800" dirty="0" smtClean="0"/>
              <a:t>4</a:t>
            </a:r>
            <a:r>
              <a:rPr lang="en-GB" sz="1800" dirty="0" smtClean="0"/>
              <a:t> with the aim to strengthen regional convergence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Compensation of UK for little benefit from CAP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ERDF sources were allocated among MS according to the system of fixed national quotas, selection of assisted regions was made by MS themselves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Controversies: unfairness (poor regions in rich countries wealthier than rich regions in poor countries), fragmentation (different national criteria), underfunding  of Community regional policies, replacement of national funding 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First reform in 1979: non-quota  section (5 % of ERDF sources allocated by Commission, gradually increased to 20 %), projects assessed according to Community objectives</a:t>
            </a:r>
          </a:p>
          <a:p>
            <a:pPr marL="344487" lvl="1" indent="0" eaLnBrk="1" hangingPunct="1">
              <a:lnSpc>
                <a:spcPct val="90000"/>
              </a:lnSpc>
              <a:spcBef>
                <a:spcPts val="200"/>
              </a:spcBef>
              <a:buNone/>
            </a:pP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39318950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Regional Policy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GDP per capita in PPS&amp;quot;&quot;/&gt;&lt;property id=&quot;20307&quot; value=&quot;287&quot;/&gt;&lt;/object&gt;&lt;object type=&quot;3&quot; unique_id=&quot;10005&quot;&gt;&lt;property id=&quot;20148&quot; value=&quot;5&quot;/&gt;&lt;property id=&quot;20300&quot; value=&quot;Slide 3 - &amp;quot;Regional differences &amp;quot;&quot;/&gt;&lt;property id=&quot;20307&quot; value=&quot;295&quot;/&gt;&lt;/object&gt;&lt;object type=&quot;3&quot; unique_id=&quot;10006&quot;&gt;&lt;property id=&quot;20148&quot; value=&quot;5&quot;/&gt;&lt;property id=&quot;20300&quot; value=&quot;Slide 4 - &amp;quot;Arguments that integration supports convergence&amp;quot;&quot;/&gt;&lt;property id=&quot;20307&quot; value=&quot;288&quot;/&gt;&lt;/object&gt;&lt;object type=&quot;3&quot; unique_id=&quot;10007&quot;&gt;&lt;property id=&quot;20148&quot; value=&quot;5&quot;/&gt;&lt;property id=&quot;20300&quot; value=&quot;Slide 5 - &amp;quot;Arguments that integration deepens divergence&amp;quot;&quot;/&gt;&lt;property id=&quot;20307&quot; value=&quot;289&quot;/&gt;&lt;/object&gt;&lt;object type=&quot;3&quot; unique_id=&quot;10008&quot;&gt;&lt;property id=&quot;20148&quot; value=&quot;5&quot;/&gt;&lt;property id=&quot;20300&quot; value=&quot;Slide 6 - &amp;quot;EE-KK model – basic blocks&amp;quot;&quot;/&gt;&lt;property id=&quot;20307&quot; value=&quot;291&quot;/&gt;&lt;/object&gt;&lt;object type=&quot;3&quot; unique_id=&quot;10009&quot;&gt;&lt;property id=&quot;20148&quot; value=&quot;5&quot;/&gt;&lt;property id=&quot;20300&quot; value=&quot;Slide 7 - &amp;quot;EE-KK model – spatial equilibrium&amp;quot;&quot;/&gt;&lt;property id=&quot;20307&quot; value=&quot;292&quot;/&gt;&lt;/object&gt;&lt;object type=&quot;3&quot; unique_id=&quot;10010&quot;&gt;&lt;property id=&quot;20148&quot; value=&quot;5&quot;/&gt;&lt;property id=&quot;20300&quot; value=&quot;Slide 8 - &amp;quot;Evolution of regional policy (1)&amp;quot;&quot;/&gt;&lt;property id=&quot;20307&quot; value=&quot;301&quot;/&gt;&lt;/object&gt;&lt;object type=&quot;3&quot; unique_id=&quot;10011&quot;&gt;&lt;property id=&quot;20148&quot; value=&quot;5&quot;/&gt;&lt;property id=&quot;20300&quot; value=&quot;Slide 9 - &amp;quot;Evolution of regional policy (2)&amp;quot;&quot;/&gt;&lt;property id=&quot;20307&quot; value=&quot;308&quot;/&gt;&lt;/object&gt;&lt;object type=&quot;3&quot; unique_id=&quot;10012&quot;&gt;&lt;property id=&quot;20148&quot; value=&quot;5&quot;/&gt;&lt;property id=&quot;20300&quot; value=&quot;Slide 10 - &amp;quot;Evolution of regional policy (3)&amp;quot;&quot;/&gt;&lt;property id=&quot;20307&quot; value=&quot;309&quot;/&gt;&lt;/object&gt;&lt;object type=&quot;3&quot; unique_id=&quot;10013&quot;&gt;&lt;property id=&quot;20148&quot; value=&quot;5&quot;/&gt;&lt;property id=&quot;20300&quot; value=&quot;Slide 11 - &amp;quot;Principles of operation&amp;quot;&quot;/&gt;&lt;property id=&quot;20307&quot; value=&quot;290&quot;/&gt;&lt;/object&gt;&lt;object type=&quot;3&quot; unique_id=&quot;10014&quot;&gt;&lt;property id=&quot;20148&quot; value=&quot;5&quot;/&gt;&lt;property id=&quot;20300&quot; value=&quot;Slide 12 - &amp;quot;Structural funds&amp;quot;&quot;/&gt;&lt;property id=&quot;20307&quot; value=&quot;299&quot;/&gt;&lt;/object&gt;&lt;object type=&quot;3&quot; unique_id=&quot;10015&quot;&gt;&lt;property id=&quot;20148&quot; value=&quot;5&quot;/&gt;&lt;property id=&quot;20300&quot; value=&quot;Slide 13 - &amp;quot;Evolution of regional policy (4)&amp;quot;&quot;/&gt;&lt;property id=&quot;20307&quot; value=&quot;310&quot;/&gt;&lt;/object&gt;&lt;object type=&quot;3&quot; unique_id=&quot;10016&quot;&gt;&lt;property id=&quot;20148&quot; value=&quot;5&quot;/&gt;&lt;property id=&quot;20300&quot; value=&quot;Slide 14 - &amp;quot;Comparison of financing channels&amp;quot;&quot;/&gt;&lt;property id=&quot;20307&quot; value=&quot;300&quot;/&gt;&lt;/object&gt;&lt;object type=&quot;3&quot; unique_id=&quot;10017&quot;&gt;&lt;property id=&quot;20148&quot; value=&quot;5&quot;/&gt;&lt;property id=&quot;20300&quot; value=&quot;Slide 15 - &amp;quot;Objectives of regional policy&amp;quot;&quot;/&gt;&lt;property id=&quot;20307&quot; value=&quot;294&quot;/&gt;&lt;/object&gt;&lt;object type=&quot;3&quot; unique_id=&quot;10018&quot;&gt;&lt;property id=&quot;20148&quot; value=&quot;5&quot;/&gt;&lt;property id=&quot;20300&quot; value=&quot;Slide 16 - &amp;quot;Geographical standard – NUTS&amp;quot;&quot;/&gt;&lt;property id=&quot;20307&quot; value=&quot;297&quot;/&gt;&lt;/object&gt;&lt;object type=&quot;3&quot; unique_id=&quot;10019&quot;&gt;&lt;property id=&quot;20148&quot; value=&quot;5&quot;/&gt;&lt;property id=&quot;20300&quot; value=&quot;Slide 17 - &amp;quot;Open design issues of EU regional policy&amp;quot;&quot;/&gt;&lt;property id=&quot;20307&quot; value=&quot;311&quot;/&gt;&lt;/object&gt;&lt;/object&gt;&lt;object type=&quot;8&quot; unique_id=&quot;1003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Hrany">
  <a:themeElements>
    <a:clrScheme name="Hrany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Hrany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Hrany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0</TotalTime>
  <Words>2237</Words>
  <Application>Microsoft Office PowerPoint</Application>
  <PresentationFormat>Předvádění na obrazovce (4:3)</PresentationFormat>
  <Paragraphs>255</Paragraphs>
  <Slides>17</Slides>
  <Notes>17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Hrany</vt:lpstr>
      <vt:lpstr>List</vt:lpstr>
      <vt:lpstr>Acrobat Document</vt:lpstr>
      <vt:lpstr>Regional Policy</vt:lpstr>
      <vt:lpstr>GDP per capita in PPS</vt:lpstr>
      <vt:lpstr>Regional differences </vt:lpstr>
      <vt:lpstr>Arguments that integration supports convergence</vt:lpstr>
      <vt:lpstr>Arguments that integration deepens divergence</vt:lpstr>
      <vt:lpstr>EE-KK model – basic blocks</vt:lpstr>
      <vt:lpstr>EE-KK model – spatial equilibrium</vt:lpstr>
      <vt:lpstr>Evolution of regional policy (1)</vt:lpstr>
      <vt:lpstr>Evolution of regional policy (2)</vt:lpstr>
      <vt:lpstr>Evolution of regional policy (3)</vt:lpstr>
      <vt:lpstr>Principles of operation</vt:lpstr>
      <vt:lpstr>Structural funds</vt:lpstr>
      <vt:lpstr>Evolution of regional policy (4)</vt:lpstr>
      <vt:lpstr>Comparison of financing channels</vt:lpstr>
      <vt:lpstr>Objectives of regional policy</vt:lpstr>
      <vt:lpstr>Geographical standard – NUTS</vt:lpstr>
      <vt:lpstr>Open design issues of EU regional policy</vt:lpstr>
    </vt:vector>
  </TitlesOfParts>
  <Company>Bašteckého 2556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Etapy měnové integrace</dc:title>
  <dc:creator>Oldřich Dědek</dc:creator>
  <cp:lastModifiedBy>vaio</cp:lastModifiedBy>
  <cp:revision>210</cp:revision>
  <dcterms:created xsi:type="dcterms:W3CDTF">2005-10-08T06:13:51Z</dcterms:created>
  <dcterms:modified xsi:type="dcterms:W3CDTF">2015-11-25T18:16:04Z</dcterms:modified>
</cp:coreProperties>
</file>