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304" r:id="rId4"/>
    <p:sldId id="305" r:id="rId5"/>
    <p:sldId id="284" r:id="rId6"/>
    <p:sldId id="280" r:id="rId7"/>
    <p:sldId id="301" r:id="rId8"/>
    <p:sldId id="303" r:id="rId9"/>
    <p:sldId id="302" r:id="rId10"/>
    <p:sldId id="306" r:id="rId11"/>
    <p:sldId id="277" r:id="rId12"/>
    <p:sldId id="307" r:id="rId13"/>
    <p:sldId id="308" r:id="rId14"/>
    <p:sldId id="271" r:id="rId15"/>
    <p:sldId id="310" r:id="rId16"/>
    <p:sldId id="309" r:id="rId17"/>
    <p:sldId id="289" r:id="rId18"/>
    <p:sldId id="274" r:id="rId19"/>
    <p:sldId id="297" r:id="rId20"/>
    <p:sldId id="296" r:id="rId21"/>
    <p:sldId id="298" r:id="rId22"/>
    <p:sldId id="299" r:id="rId23"/>
    <p:sldId id="300" r:id="rId24"/>
  </p:sldIdLst>
  <p:sldSz cx="9144000" cy="6858000" type="screen4x3"/>
  <p:notesSz cx="6873875" cy="9713913"/>
  <p:custDataLst>
    <p:tags r:id="rId27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66"/>
    <a:srgbClr val="FF6600"/>
    <a:srgbClr val="FF3300"/>
    <a:srgbClr val="0033CC"/>
    <a:srgbClr val="0066FF"/>
    <a:srgbClr val="000099"/>
    <a:srgbClr val="AFB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6857" autoAdjust="0"/>
  </p:normalViewPr>
  <p:slideViewPr>
    <p:cSldViewPr>
      <p:cViewPr varScale="1">
        <p:scale>
          <a:sx n="97" d="100"/>
          <a:sy n="97" d="100"/>
        </p:scale>
        <p:origin x="-19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894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EE011E18-B110-4482-8966-2AA8EC1C3E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596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293260CD-55AA-4344-B878-AA66316BD1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4813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1B71A28-D277-4EA6-A2E7-B4028BD242E8}" type="slidenum">
              <a:rPr lang="cs-CZ" sz="1200" smtClean="0"/>
              <a:pPr eaLnBrk="1" hangingPunct="1"/>
              <a:t>1</a:t>
            </a:fld>
            <a:endParaRPr lang="cs-CZ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10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A3D00C-600D-4D43-A605-FC957DC2264B}" type="slidenum">
              <a:rPr lang="cs-CZ" sz="1200" smtClean="0"/>
              <a:pPr eaLnBrk="1" hangingPunct="1"/>
              <a:t>11</a:t>
            </a:fld>
            <a:endParaRPr lang="cs-CZ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A3D00C-600D-4D43-A605-FC957DC2264B}" type="slidenum">
              <a:rPr lang="cs-CZ" sz="1200" smtClean="0"/>
              <a:pPr eaLnBrk="1" hangingPunct="1"/>
              <a:t>12</a:t>
            </a:fld>
            <a:endParaRPr lang="cs-CZ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13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2DEABD-E524-442D-A12C-FBB95E645197}" type="slidenum">
              <a:rPr lang="cs-CZ" sz="1200" smtClean="0"/>
              <a:pPr eaLnBrk="1" hangingPunct="1"/>
              <a:t>14</a:t>
            </a:fld>
            <a:endParaRPr lang="cs-CZ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640263"/>
            <a:ext cx="5499100" cy="4370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cs-CZ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2DEABD-E524-442D-A12C-FBB95E645197}" type="slidenum">
              <a:rPr lang="cs-CZ" sz="1200" smtClean="0"/>
              <a:pPr eaLnBrk="1" hangingPunct="1"/>
              <a:t>15</a:t>
            </a:fld>
            <a:endParaRPr lang="cs-CZ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640263"/>
            <a:ext cx="5499100" cy="4370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cs-CZ" dirty="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16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EB43EB-D46A-4404-A741-2BD08C1B7763}" type="slidenum">
              <a:rPr lang="cs-CZ" sz="1200" smtClean="0"/>
              <a:pPr eaLnBrk="1" hangingPunct="1"/>
              <a:t>17</a:t>
            </a:fld>
            <a:endParaRPr lang="cs-CZ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E2E4BA-2E95-428B-8250-E9EAD1C77691}" type="slidenum">
              <a:rPr lang="cs-CZ" sz="1200" smtClean="0"/>
              <a:pPr eaLnBrk="1" hangingPunct="1"/>
              <a:t>18</a:t>
            </a:fld>
            <a:endParaRPr lang="cs-CZ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703DC1B-A127-46C5-B976-95B1D9BDF76A}" type="slidenum">
              <a:rPr lang="cs-CZ" sz="1200">
                <a:effectLst/>
              </a:rPr>
              <a:pPr algn="r" eaLnBrk="1" hangingPunct="1"/>
              <a:t>19</a:t>
            </a:fld>
            <a:endParaRPr lang="cs-CZ" sz="1200">
              <a:effectLst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216165-46EB-49B3-BC2A-346060CF3646}" type="slidenum">
              <a:rPr lang="cs-CZ" sz="1200" smtClean="0"/>
              <a:pPr eaLnBrk="1" hangingPunct="1"/>
              <a:t>2</a:t>
            </a:fld>
            <a:endParaRPr lang="cs-CZ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noProof="0" dirty="0" smtClean="0"/>
              <a:t>Non-economic benefits of competition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u="none" noProof="0" dirty="0" smtClean="0"/>
              <a:t>Support of freedom of choice and initiative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u="none" noProof="0" dirty="0" smtClean="0"/>
              <a:t>Economic concentration may lead to special privileges and protectionism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u="none" noProof="0" dirty="0" smtClean="0"/>
              <a:t>Explicit protection of small competitors may contribute to maintain the competitive process  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DCF05CC-C186-44D1-9CBD-5B050250DEC2}" type="slidenum">
              <a:rPr lang="cs-CZ" sz="1200">
                <a:effectLst/>
              </a:rPr>
              <a:pPr algn="r" eaLnBrk="1" hangingPunct="1"/>
              <a:t>20</a:t>
            </a:fld>
            <a:endParaRPr lang="cs-CZ" sz="1200">
              <a:effectLst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0386BA3-0F3D-4E94-A214-1ED9723EF86B}" type="slidenum">
              <a:rPr lang="cs-CZ" sz="1200">
                <a:effectLst/>
              </a:rPr>
              <a:pPr algn="r" eaLnBrk="1" hangingPunct="1"/>
              <a:t>21</a:t>
            </a:fld>
            <a:endParaRPr lang="cs-CZ" sz="1200">
              <a:effectLst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4566185-FD17-4CAE-9E69-4487E2CCD53E}" type="slidenum">
              <a:rPr lang="cs-CZ" sz="1200">
                <a:effectLst/>
              </a:rPr>
              <a:pPr algn="r" eaLnBrk="1" hangingPunct="1"/>
              <a:t>22</a:t>
            </a:fld>
            <a:endParaRPr lang="cs-CZ" sz="1200">
              <a:effectLst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2E220B2-70C8-4ADB-93F9-7C62A7AA1AA3}" type="slidenum">
              <a:rPr lang="cs-CZ" sz="1200">
                <a:effectLst/>
              </a:rPr>
              <a:pPr algn="r" eaLnBrk="1" hangingPunct="1"/>
              <a:t>23</a:t>
            </a:fld>
            <a:endParaRPr lang="cs-CZ" sz="1200">
              <a:effectLst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0D8DF6-47F8-465C-A84A-0452FE6C39D5}" type="slidenum">
              <a:rPr lang="cs-CZ" sz="1200" smtClean="0"/>
              <a:pPr eaLnBrk="1" hangingPunct="1"/>
              <a:t>3</a:t>
            </a:fld>
            <a:endParaRPr lang="cs-CZ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867DFAB-A5E6-482F-9BC7-CF146F2BAE3F}" type="slidenum">
              <a:rPr lang="cs-CZ" sz="1200">
                <a:effectLst/>
              </a:rPr>
              <a:pPr algn="r" eaLnBrk="1" hangingPunct="1"/>
              <a:t>4</a:t>
            </a:fld>
            <a:endParaRPr lang="cs-CZ" sz="1200">
              <a:effectLst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4C58F2-F669-4B11-B2E4-7A11132ED4BB}" type="slidenum">
              <a:rPr lang="cs-CZ" sz="1200" smtClean="0"/>
              <a:pPr eaLnBrk="1" hangingPunct="1"/>
              <a:t>5</a:t>
            </a:fld>
            <a:endParaRPr lang="cs-CZ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6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7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49C8E1-9FD0-49B8-BEE6-E5CE295C0B55}" type="slidenum">
              <a:rPr lang="cs-CZ" sz="1200" smtClean="0"/>
              <a:pPr eaLnBrk="1" hangingPunct="1"/>
              <a:t>8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473575"/>
            <a:ext cx="5499100" cy="4487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u="sng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C8F2B2-4B9E-4060-AB02-E866BD36A683}" type="slidenum">
              <a:rPr lang="cs-CZ" sz="1200" smtClean="0"/>
              <a:pPr eaLnBrk="1" hangingPunct="1"/>
              <a:t>9</a:t>
            </a:fld>
            <a:endParaRPr lang="cs-CZ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200" u="sng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folHlink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513" y="5851525"/>
            <a:ext cx="12954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4643438" y="3589338"/>
            <a:ext cx="3889375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dirty="0">
                <a:effectLst/>
              </a:rPr>
              <a:t>European Economic Integration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6DB82-446A-4711-99B5-DCA5A420CB8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00963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5C110-882D-4E29-A561-B9392242435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09601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BC98F-90DE-4234-9569-7B27A870F7B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29642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0F015-7295-4864-92CC-F0E75394CF0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98191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FD8CA-981F-4266-ACD0-AF32E27770A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2186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A1919-8EE9-46F6-A3BC-38E5134DCD24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7158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3A324-AA0D-49DA-BDFB-1B589AB553B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02049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80215-E527-450F-910E-5251F9D2405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27809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BB2FD-118F-4CA4-8B22-B3CE5F7445C3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61892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65F1-BFB5-4503-B3E5-3074CA78B79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7699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687E2-9E22-4672-AC49-DE1C9A86F74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3514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zuu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fld id="{691DCBE7-2B3E-4971-8A62-05A2BBE4273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folHlink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rgbClr val="FF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FF0066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FF0066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60538"/>
          </a:xfrm>
        </p:spPr>
        <p:txBody>
          <a:bodyPr/>
          <a:lstStyle/>
          <a:p>
            <a:pPr eaLnBrk="1" hangingPunct="1"/>
            <a:r>
              <a:rPr lang="en-GB" smtClean="0"/>
              <a:t>Competition and Industrial Policy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076700"/>
            <a:ext cx="6911975" cy="1512888"/>
          </a:xfrm>
        </p:spPr>
        <p:txBody>
          <a:bodyPr/>
          <a:lstStyle/>
          <a:p>
            <a:pPr eaLnBrk="1" hangingPunct="1"/>
            <a:r>
              <a:rPr lang="en-GB" b="1" smtClean="0"/>
              <a:t>Oldřich Dědek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Institute of Economic Studies, Charles University</a:t>
            </a:r>
          </a:p>
          <a:p>
            <a:pPr eaLnBrk="1" hangingPunct="1"/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10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Component 2 – some cases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43446"/>
            <a:ext cx="8229600" cy="5149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Volkswagen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Commission discovered that this company was discouraging dealers in Italy from selling to customers resident in other EU countries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Fine €90m, other manufactures (Mercedes, Opel Nederland, Peugeot) were fined for similar practices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Microsoft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Number of issues: tied sales of Media Player and Internet Explorer with Windows, refusal to share interoperability information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So far the software giant was fined €1.68</a:t>
            </a:r>
            <a:r>
              <a:rPr lang="cs-CZ" sz="1600" dirty="0" smtClean="0"/>
              <a:t> </a:t>
            </a:r>
            <a:r>
              <a:rPr lang="en-GB" sz="1600" dirty="0" err="1" smtClean="0"/>
              <a:t>bn</a:t>
            </a:r>
            <a:endParaRPr lang="en-GB" sz="1600" dirty="0" smtClean="0"/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Intel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Abuse of dominant position by making payments or discounts to manufactures who sold computers containing only Intel chips or who cancelled or postponed launches of computers with non Intel chips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Commission fined Intel €1.06</a:t>
            </a:r>
            <a:r>
              <a:rPr lang="cs-CZ" sz="1600" dirty="0" smtClean="0"/>
              <a:t> </a:t>
            </a:r>
            <a:r>
              <a:rPr lang="en-GB" sz="1600" dirty="0" err="1" smtClean="0"/>
              <a:t>bn</a:t>
            </a:r>
            <a:r>
              <a:rPr lang="en-GB" sz="1600" dirty="0" smtClean="0"/>
              <a:t> and ordered to cease these practices immediately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Coca-Cola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Abuse of dominant position by concluding exclusive contracts with retailers preventing them to sell carbonated soft drinks from other suppliers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Coca-Cola proposed a set of commitments to address the main issues </a:t>
            </a:r>
          </a:p>
        </p:txBody>
      </p:sp>
    </p:spTree>
    <p:extLst>
      <p:ext uri="{BB962C8B-B14F-4D97-AF65-F5344CB8AC3E}">
        <p14:creationId xmlns:p14="http://schemas.microsoft.com/office/powerpoint/2010/main" val="2546942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916FC-4A74-4D72-934B-3F77B284C4E9}" type="slidenum">
              <a:rPr lang="cs-CZ" altLang="en-US"/>
              <a:pPr>
                <a:defRPr/>
              </a:pPr>
              <a:t>11</a:t>
            </a:fld>
            <a:endParaRPr lang="cs-CZ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19138"/>
          </a:xfrm>
        </p:spPr>
        <p:txBody>
          <a:bodyPr/>
          <a:lstStyle/>
          <a:p>
            <a:pPr eaLnBrk="1" hangingPunct="1"/>
            <a:r>
              <a:rPr lang="en-GB" dirty="0" smtClean="0"/>
              <a:t>Component</a:t>
            </a:r>
            <a:r>
              <a:rPr lang="cs-CZ" dirty="0" smtClean="0"/>
              <a:t> 3</a:t>
            </a:r>
            <a:r>
              <a:rPr lang="en-GB" dirty="0" smtClean="0"/>
              <a:t> – merger control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8835"/>
            <a:ext cx="8229600" cy="5470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400" dirty="0" smtClean="0"/>
              <a:t>Prevention or amendment of mergers which might strengthen dominant player with potential harmful effects on competition</a:t>
            </a:r>
            <a:endParaRPr lang="cs-CZ" sz="2400" dirty="0" smtClean="0"/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Introduced later in 1989 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400" dirty="0" smtClean="0"/>
              <a:t>High sensitivity of regulation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Regulatory focus on large companies (impact on jobs, competitiveness on world markets, prestige of captains of industry, etc.)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Anti-competitive consequences of merges must be carefully compared with benefits for consumers 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Mergers are important aspect of consolidation of the internal market (cross-frontier business expansion)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Blocking mergers may lead to international disputes </a:t>
            </a:r>
          </a:p>
          <a:p>
            <a:pPr lvl="1" eaLnBrk="1" hangingPunct="1">
              <a:lnSpc>
                <a:spcPct val="80000"/>
              </a:lnSpc>
              <a:spcBef>
                <a:spcPts val="700"/>
              </a:spcBef>
            </a:pPr>
            <a:r>
              <a:rPr lang="en-GB" sz="2000" dirty="0" smtClean="0"/>
              <a:t>2001</a:t>
            </a:r>
            <a:r>
              <a:rPr lang="en-GB" sz="2000" dirty="0" smtClean="0">
                <a:cs typeface="Arial" charset="0"/>
              </a:rPr>
              <a:t>-</a:t>
            </a:r>
            <a:r>
              <a:rPr lang="en-GB" sz="2000" dirty="0" smtClean="0"/>
              <a:t>2002: CFI abrogated some decisions of EC (criticised for style of reasoning, handling of evidence, low quality of economic analysis)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9916FC-4A74-4D72-934B-3F77B284C4E9}" type="slidenum">
              <a:rPr lang="cs-CZ" altLang="en-US"/>
              <a:pPr>
                <a:defRPr/>
              </a:pPr>
              <a:t>12</a:t>
            </a:fld>
            <a:endParaRPr lang="cs-CZ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19138"/>
          </a:xfrm>
        </p:spPr>
        <p:txBody>
          <a:bodyPr/>
          <a:lstStyle/>
          <a:p>
            <a:pPr eaLnBrk="1" hangingPunct="1"/>
            <a:r>
              <a:rPr lang="en-GB" smtClean="0"/>
              <a:t>Component 3 - procedure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4100"/>
            <a:ext cx="8229600" cy="5470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Notification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Commission must be informed about intention of any merger with EU dimension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Smaller mergers may fall under the remit of MS‘ competition authorities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Observed thresholds: combined turnover of all merging firms, market share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Referral mechanism = transfer of cases between EC and MS at the request of the company or the MS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One-stop shop concept = notification in one location instead of communicating with several competition authorities in the EU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Possible results of investigations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Clearance without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Approval subject to remedies (selling part of the business, licencing technology to another company, etc.) whose fulfilment is subsequently monitored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Prohibition</a:t>
            </a:r>
          </a:p>
        </p:txBody>
      </p:sp>
    </p:spTree>
    <p:extLst>
      <p:ext uri="{BB962C8B-B14F-4D97-AF65-F5344CB8AC3E}">
        <p14:creationId xmlns:p14="http://schemas.microsoft.com/office/powerpoint/2010/main" val="1108935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13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Component 3 – some cases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43166"/>
            <a:ext cx="8229600" cy="5149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Ryanair takeover of </a:t>
            </a:r>
            <a:r>
              <a:rPr lang="en-GB" sz="2000" dirty="0" err="1" smtClean="0"/>
              <a:t>Aer</a:t>
            </a:r>
            <a:r>
              <a:rPr lang="en-GB" sz="2000" dirty="0" smtClean="0"/>
              <a:t> Lingus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Commission refused takeover arguing that dominant position would be created on many routs to or from Ireland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err="1" smtClean="0"/>
              <a:t>Raynair‘s</a:t>
            </a:r>
            <a:r>
              <a:rPr lang="en-GB" sz="1600" dirty="0" smtClean="0"/>
              <a:t> proposed solution to restore competition was seen inadequate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Friesland Foods and Campina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Merger of two main dairy cooperatives in Holland was approved under condition that FF sells its fresh dairy product business and C sells a cheese plant and two long-life dairy drinks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GE and Honeywell (2001)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Commission blocked international merger approved by US anti-trust authorities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High-profile cases of successful appeals against blocked mergers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Schneider and </a:t>
            </a:r>
            <a:r>
              <a:rPr lang="en-GB" sz="1600" dirty="0" err="1" smtClean="0"/>
              <a:t>Legrand</a:t>
            </a:r>
            <a:r>
              <a:rPr lang="en-GB" sz="1600" dirty="0" smtClean="0"/>
              <a:t> (EC: negative impact of the deal on competition in electrical equipment, CFI: serious procedural errors and insufficient use of economic reasoning)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Takeover of First Choice by British </a:t>
            </a:r>
            <a:r>
              <a:rPr lang="en-GB" sz="1600" dirty="0" err="1" smtClean="0"/>
              <a:t>Airtours</a:t>
            </a:r>
            <a:r>
              <a:rPr lang="en-GB" sz="1600" dirty="0" smtClean="0"/>
              <a:t> (EC: reduced number of tour operators might impede competition; CFI: no significant barriers of entry to other operators, decision was based on factual errors)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Tetra Laval and </a:t>
            </a:r>
            <a:r>
              <a:rPr lang="en-GB" sz="1600" dirty="0" err="1" smtClean="0"/>
              <a:t>Sidel</a:t>
            </a:r>
            <a:r>
              <a:rPr lang="en-GB" sz="1600" dirty="0" smtClean="0"/>
              <a:t> (EC: using dominant position in the packing sector to obtain a dominant position in machinery for making PET bottles; CFI: no evidence of this type of behaviour)</a:t>
            </a:r>
          </a:p>
        </p:txBody>
      </p:sp>
    </p:spTree>
    <p:extLst>
      <p:ext uri="{BB962C8B-B14F-4D97-AF65-F5344CB8AC3E}">
        <p14:creationId xmlns:p14="http://schemas.microsoft.com/office/powerpoint/2010/main" val="644236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9A434-AD23-4F26-ABFA-89D393E54262}" type="slidenum">
              <a:rPr lang="cs-CZ" altLang="en-US"/>
              <a:pPr>
                <a:defRPr/>
              </a:pPr>
              <a:t>14</a:t>
            </a:fld>
            <a:endParaRPr lang="cs-CZ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dirty="0" smtClean="0"/>
              <a:t>Component</a:t>
            </a:r>
            <a:r>
              <a:rPr lang="cs-CZ" dirty="0" smtClean="0"/>
              <a:t> 4</a:t>
            </a:r>
            <a:r>
              <a:rPr lang="en-GB" dirty="0" smtClean="0"/>
              <a:t> – control of state aid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Prohibition on granting advantages in any form on a selective basis to undertakings by national public authorities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General measures  applied to all firms are not regarded as state aid (taxes, employment policies, etc.)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Examples of state aid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Subsidies, tax concessions, capital investment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Preferential purchases of goods and services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Preferential loans (maturities, interest rates, guarantees)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Legal forms of assistance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Support for small and medium-sized enterprises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Aid to depressed regions (aspect of social cohesion)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Research and development (externality argument)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Natural disasters or exceptional occurrence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Restructuring of enterprises (temporality, transparency, selectivity, appropriateness) 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Promotion of important projects of common EU interest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09A434-AD23-4F26-ABFA-89D393E54262}" type="slidenum">
              <a:rPr lang="cs-CZ" altLang="en-US"/>
              <a:pPr>
                <a:defRPr/>
              </a:pPr>
              <a:t>15</a:t>
            </a:fld>
            <a:endParaRPr lang="cs-CZ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smtClean="0"/>
              <a:t>Component 4 – procedure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 smtClean="0"/>
              <a:t>Notification</a:t>
            </a:r>
            <a:r>
              <a:rPr lang="en-GB" sz="2000" dirty="0" smtClean="0"/>
              <a:t>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State control requires prior notification of all new aid measures to the Commission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Aid granted prior to accession must be brought in line with the EU law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 smtClean="0"/>
              <a:t>Final decision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Measure does not represent an aid or is compatible with the internal market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Measure is found compatible with the EU law but its implementation is subject to stated conditions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Measure cannot be implemented, MS is ordered to recover the aid that has been already paid out</a:t>
            </a:r>
          </a:p>
        </p:txBody>
      </p:sp>
    </p:spTree>
    <p:extLst>
      <p:ext uri="{BB962C8B-B14F-4D97-AF65-F5344CB8AC3E}">
        <p14:creationId xmlns:p14="http://schemas.microsoft.com/office/powerpoint/2010/main" val="36588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16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Component 4 – some cases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1498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Public support for Spanish textiles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Intention of Spanish government to give an €800m public support to the Spanish textile ad clothing sector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Commission disapproved the subsidy after in-depth analysis of its impact on competition in Spain and the EU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State aid to German public banks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Since 1897 German </a:t>
            </a:r>
            <a:r>
              <a:rPr lang="en-GB" sz="1600" dirty="0" err="1" smtClean="0"/>
              <a:t>Länder</a:t>
            </a:r>
            <a:r>
              <a:rPr lang="en-GB" sz="1600" dirty="0" smtClean="0"/>
              <a:t> governments have guaranteed debt of </a:t>
            </a:r>
            <a:r>
              <a:rPr lang="en-GB" sz="1600" dirty="0" err="1" smtClean="0"/>
              <a:t>Landesbanken</a:t>
            </a:r>
            <a:r>
              <a:rPr lang="en-GB" sz="1600" dirty="0" smtClean="0"/>
              <a:t> and </a:t>
            </a:r>
            <a:r>
              <a:rPr lang="en-GB" sz="1600" dirty="0" err="1" smtClean="0"/>
              <a:t>Sparkassen</a:t>
            </a:r>
            <a:endParaRPr lang="en-GB" sz="1600" dirty="0" smtClean="0"/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1996 first criticism by Commission provoked strong opposition from German politicians, attempts to amend the Treaty to protect public banks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2002 Germany agreed to phase out the guarantees by 2005 for new liabilities and by 2015 for existing liabilities 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Alstom case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In 2003 France informed Commission about a commitment of the state to subscribe a capital increase  worth of €600m, Commission gave France five days to renounce the measure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600" dirty="0" smtClean="0"/>
              <a:t>In 2004 Commission agreed a package of  government aid of €3.2 </a:t>
            </a:r>
            <a:r>
              <a:rPr lang="en-GB" sz="1600" dirty="0" err="1" smtClean="0"/>
              <a:t>bn</a:t>
            </a:r>
            <a:r>
              <a:rPr lang="en-GB" sz="1600" dirty="0" smtClean="0"/>
              <a:t> on condition that Alstom disposes business of about €1.5 </a:t>
            </a:r>
            <a:r>
              <a:rPr lang="en-GB" sz="1600" dirty="0" err="1" smtClean="0"/>
              <a:t>bn</a:t>
            </a:r>
            <a:r>
              <a:rPr lang="en-GB" sz="1600" dirty="0" smtClean="0"/>
              <a:t>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26344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5516F-0EC9-4DD7-B483-19C0F1CB2161}" type="slidenum">
              <a:rPr lang="cs-CZ" altLang="en-US"/>
              <a:pPr>
                <a:defRPr/>
              </a:pPr>
              <a:t>17</a:t>
            </a:fld>
            <a:endParaRPr lang="cs-CZ" altLang="en-US" dirty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Component</a:t>
            </a:r>
            <a:r>
              <a:rPr lang="cs-CZ" dirty="0" smtClean="0"/>
              <a:t> 5 </a:t>
            </a:r>
            <a:r>
              <a:rPr lang="en-GB" dirty="0" smtClean="0"/>
              <a:t>– liberalisation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26880"/>
            <a:ext cx="8229600" cy="5294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400" dirty="0" smtClean="0"/>
              <a:t>Opening up markets with services exclusively provided by national organizations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Utilities: rail transport, seaports, electricity, gas, postal services, telecommunications, media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Strong arguments for natural monopoly (network goods provided efficiently through one network)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Provision of services in name of public interest even when this is not profitable (transport accessibility, network of post offices)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Opening up these markets to competition may bring benefits to consumers (lower prices, new services)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100" dirty="0" smtClean="0"/>
              <a:t>Methods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Legal separation of the provision of the network from the commercial services using the network (railway, electricity, gas)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Termination of exclusive rights to provide a given service (postal services)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Appropriate state compensation for loss-making services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Additional regulation is still needed to ensure proper functioning of public services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6ABC03-6D09-4CAC-B8B8-D64DBCEB0F9D}" type="slidenum">
              <a:rPr lang="cs-CZ" altLang="en-US"/>
              <a:pPr>
                <a:defRPr/>
              </a:pPr>
              <a:t>18</a:t>
            </a:fld>
            <a:endParaRPr lang="cs-CZ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Organisation of competition policy</a:t>
            </a:r>
            <a:r>
              <a:rPr lang="cs-CZ" smtClean="0"/>
              <a:t> (1)</a:t>
            </a:r>
            <a:endParaRPr lang="en-GB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082"/>
            <a:ext cx="8229600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European Commission - central role in implementation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en-GB" sz="2400" dirty="0" smtClean="0"/>
              <a:t> the EU competition policy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Policeman: authority to open cases on basis of complaints and to conduct own investigations (including “dawn raids”), right to demand information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Arbiter: talks with firms on remedial measures if breaches of law are detected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Prosecutor: brings charges if breach of law continues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Jury: decides guilty or not guilty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Judge: decides on type of punishment (fines are revenue to EU budget)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Enforcer: oversees execution of punishment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Extraterritorial principle: application of competition law to foreign firms as precondition for entry to EU market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Accusation for insufficient checks and balances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54BAACE-2716-4B6C-A279-3C4BBD8ECFC5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19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en-GB" smtClean="0"/>
              <a:t>Organisation of competition policy</a:t>
            </a:r>
            <a:r>
              <a:rPr lang="cs-CZ" smtClean="0"/>
              <a:t> (2)</a:t>
            </a:r>
            <a:endParaRPr lang="en-GB" smtClean="0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5536"/>
            <a:ext cx="8229600" cy="572011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400" dirty="0" smtClean="0"/>
              <a:t>National </a:t>
            </a:r>
            <a:r>
              <a:rPr lang="en-GB" sz="2400" dirty="0"/>
              <a:t>Competition Authorities (NCAs)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/>
              <a:t>Bodies for enforcing European competition law and complementary national </a:t>
            </a:r>
            <a:r>
              <a:rPr lang="en-GB" sz="2000" dirty="0" smtClean="0"/>
              <a:t>measures</a:t>
            </a:r>
            <a:endParaRPr lang="cs-CZ" sz="2000" dirty="0" smtClean="0"/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cs-CZ" sz="2000" dirty="0" smtClean="0"/>
              <a:t>I</a:t>
            </a:r>
            <a:r>
              <a:rPr lang="en-GB" sz="2000" dirty="0" smtClean="0"/>
              <a:t>n </a:t>
            </a:r>
            <a:r>
              <a:rPr lang="en-GB" sz="2000" dirty="0"/>
              <a:t>case of conflict EU competition law </a:t>
            </a:r>
            <a:r>
              <a:rPr lang="en-GB" sz="2000" dirty="0" smtClean="0"/>
              <a:t>prevails</a:t>
            </a:r>
            <a:endParaRPr lang="cs-CZ" sz="2000" dirty="0" smtClean="0"/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Risk </a:t>
            </a:r>
            <a:r>
              <a:rPr lang="en-GB" sz="2000" dirty="0"/>
              <a:t>of diverging interpretation of law and differentiated implementation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/>
              <a:t>Potential influence of national lobby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400" dirty="0" smtClean="0"/>
              <a:t>Court of First Instance (CFI)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Established in 1986 (Single European Act)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Appellate authority with less formal procedures and narrower specialisation on competition cases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400" dirty="0" smtClean="0"/>
              <a:t>European Court of Justice (ECJ)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Supreme appellate authority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Custodian of integrity of European law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Major principle: market integration (break-through verdicts)</a:t>
            </a:r>
            <a:r>
              <a:rPr lang="en-GB" sz="2100" dirty="0" smtClean="0"/>
              <a:t> 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400" dirty="0" smtClean="0"/>
              <a:t>National courts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000" dirty="0" smtClean="0"/>
              <a:t>Right to administer competition cases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D5926-F88E-438A-9A88-E67E2FB6AF8A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Competition needs protection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53916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Importance of competition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Rivalry among firms acts as an engine of innovation activity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Quality of price mechanism (precondition for allocation efficiency)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Benefits for consumers (lower prices, wider choice)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Important non-economic functions of healthy competition</a:t>
            </a:r>
          </a:p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Market and government failures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MF: Self-interest of producers in limiting competition (innovation process is costly and uncertain, threat of exit, etc.); time-consuming and uncertain outcomes of market</a:t>
            </a:r>
            <a:r>
              <a:rPr lang="cs-CZ" sz="1800" dirty="0" smtClean="0"/>
              <a:t> </a:t>
            </a:r>
            <a:r>
              <a:rPr lang="en-GB" sz="1800" dirty="0" smtClean="0"/>
              <a:t>solutions based on product innovations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GF: Bureaucratic regulation stifles healthy competition; hidden support for national producers</a:t>
            </a:r>
          </a:p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Competition policy aims at preventing distortions caused by private firms or by governments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Permanent debate about the content and forms of regulation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Illegal status of formerly legal private agreements (cartels)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Ban on many previously quite common forms of government assistance (interventionist industrial policies)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D68D125-2F4E-40D4-8215-E8C16B79A0A2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20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Reforms of competition policy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513"/>
            <a:ext cx="8229600" cy="5183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Modernization directive (effective since May 2004)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Applicable to cartel agreements and dominant position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Routine notification of agreements no longer required, responsibility of companies for compliance with EU law 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Block exemptions</a:t>
            </a:r>
            <a:r>
              <a:rPr lang="cs-CZ" sz="1800" dirty="0" smtClean="0"/>
              <a:t>: </a:t>
            </a:r>
            <a:r>
              <a:rPr lang="en-GB" sz="1800" dirty="0" smtClean="0"/>
              <a:t>list of acceptable agreements compatible with EU law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Safe harbours</a:t>
            </a:r>
            <a:r>
              <a:rPr lang="cs-CZ" sz="1800" dirty="0" smtClean="0"/>
              <a:t>: </a:t>
            </a:r>
            <a:r>
              <a:rPr lang="en-GB" sz="1800" dirty="0" smtClean="0"/>
              <a:t>market thresholds bellow which companies need not worry about compatibility with EU law)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Guidelines defining hard core restrictions that are prohibited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Right of Commission to enter or take over case</a:t>
            </a:r>
            <a:r>
              <a:rPr lang="cs-CZ" sz="1800" dirty="0" smtClean="0"/>
              <a:t>s</a:t>
            </a:r>
            <a:r>
              <a:rPr lang="en-GB" sz="1800" dirty="0" smtClean="0"/>
              <a:t> (disagreements among NCAs, slow hearing, decision to use a case for establishing a new doctrine</a:t>
            </a:r>
          </a:p>
          <a:p>
            <a:pPr eaLnBrk="1" hangingPunct="1">
              <a:spcBef>
                <a:spcPts val="300"/>
              </a:spcBef>
            </a:pPr>
            <a:r>
              <a:rPr lang="en-GB" sz="2200" dirty="0" smtClean="0"/>
              <a:t>European Competition Network (ECN) 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Composed of Commission and competition authorities of all member states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Exchange of information about new cases and decisions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Coordination and mutual assistance in investigations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Exchange of evidence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Definition of principles for allocation of cases among various authorities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endParaRPr lang="en-GB" sz="2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E75209F-CD00-4AC0-9440-CC87D7F10430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21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Approaches to industrial policy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513"/>
            <a:ext cx="8229600" cy="5183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Industrial policy is composed of measures carried out by governments with the aim to increase competitiveness of manufacturing industry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Wider interpretation includes agriculture and certain services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Market-oriented approach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The most effective way of promoting competition is by allowing market mechanism to operate freely as possible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Attention should be focused on eliminating distortions to competition: removing trade barriers, preventing abuse of monopoly power, ensuring non-distorted state aid, improving business climate, etc.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Interventionist approach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Government actions should support certain strategic firms or industries in order to enhance their productivity and competitive advantage (infant industry argument)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Assistance to declining industries to avoid losses of jobs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Criticism: high cost of protection, difficulties in picking winners, risk of politicisation, slowing down structural adjustment, etc.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5DDFB96-F9D5-4C9C-AEAA-BE0C998ED080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22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EU industrial policy</a:t>
            </a:r>
            <a:r>
              <a:rPr lang="cs-CZ" dirty="0" smtClean="0"/>
              <a:t> (1)</a:t>
            </a:r>
            <a:endParaRPr lang="en-GB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0728"/>
            <a:ext cx="8229600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Rome Treaty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Based on market-oriented approach (removal of trade barriers, creation of common market, setting out competition policy,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Interventionist approach in coal and steel, agriculture and transport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Different prevailing ideologies in member states that failed to converge (German vs. French or Italian tradition)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Little consensus on what Community industrial policy should be 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1970s: period of </a:t>
            </a:r>
            <a:r>
              <a:rPr lang="en-GB" sz="2000" dirty="0" err="1" smtClean="0"/>
              <a:t>eurosclerosis</a:t>
            </a:r>
            <a:endParaRPr lang="en-GB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Interventionist policies for specific distressed sectors (steel, shipbuilding, textiles)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dirty="0" smtClean="0"/>
              <a:t>1980s: shift towards promoting high-tech industries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Community research and development programs: ESPRIT (information technology), JET (thermonuclear fusion), RACE (advanced communication technology) – questionable impact on competitiveness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Eureka (European Research Co-operation Agency): public support for firms to launch high-tech products and increase competitiveness in key areas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Focus on promotion of R&amp;D assistance to SMEs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23A0A6D-D73C-43AE-AA20-AF2E7D751898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23</a:t>
            </a:fld>
            <a:endParaRPr lang="cs-CZ" altLang="en-US" sz="1200" dirty="0">
              <a:effectLst/>
              <a:latin typeface="+mj-lt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EU industrial policy</a:t>
            </a:r>
            <a:r>
              <a:rPr lang="cs-CZ" dirty="0" smtClean="0"/>
              <a:t> (2)</a:t>
            </a:r>
            <a:endParaRPr lang="en-GB" dirty="0" smtClean="0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08720"/>
            <a:ext cx="8229600" cy="526290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200" dirty="0" err="1" smtClean="0"/>
              <a:t>Bangemann</a:t>
            </a:r>
            <a:r>
              <a:rPr lang="en-GB" sz="2200" dirty="0" smtClean="0"/>
              <a:t> Memorandum1990 - formulation of broad principles of EU industrial policy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Horizontal approach: shift away from selective interventions for individual firms and industries towards creating prerequisites for smoother market adjustment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Major goals of industrial policy: maintenance of competitive environment, speeding up structural adjustment, ensuring level playing field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Key measures: R&amp;D promotion, better use of human resources, better conditions for development of business services, support of SMEs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Current situation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Horizontal approach continues to dominate in EU approach (knowledge, innovation, entrepreneurial capacity)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Programmes still aimed at specific requirements of several sectors (steel, textile and clothing, shipbuilding, automobile industry, aerospace, communication and information technologies, etc.)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Adopted measures try to avoid direct interventions, focus on reducing capacity, limiting use of state aid, promoting technology, assisting regional and social adjustment, promoting environmental objectives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Revival of an activist industrial policy as a result of strengthened competition at the world level (promotion of European champions, resistance to foreign takeovers</a:t>
            </a:r>
            <a:r>
              <a:rPr lang="cs-CZ" sz="1800" dirty="0" smtClean="0"/>
              <a:t>)</a:t>
            </a:r>
            <a:r>
              <a:rPr lang="en-GB" sz="1800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58C791-D97C-4575-9DF5-F0A602CC81B2}" type="slidenum">
              <a:rPr lang="cs-CZ" altLang="en-US"/>
              <a:pPr>
                <a:defRPr/>
              </a:pPr>
              <a:t>3</a:t>
            </a:fld>
            <a:endParaRPr lang="cs-CZ" alt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en-GB" dirty="0" smtClean="0"/>
              <a:t>Monopolistic equilibrium</a:t>
            </a:r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>
            <a:off x="827088" y="922338"/>
            <a:ext cx="0" cy="275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 flipV="1">
            <a:off x="812800" y="3644900"/>
            <a:ext cx="4886325" cy="30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>
            <a:off x="823913" y="3117850"/>
            <a:ext cx="4900612" cy="2381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1" name="Text Box 21"/>
          <p:cNvSpPr txBox="1">
            <a:spLocks noChangeArrowheads="1"/>
          </p:cNvSpPr>
          <p:nvPr/>
        </p:nvSpPr>
        <p:spPr bwMode="auto">
          <a:xfrm>
            <a:off x="1885950" y="2338388"/>
            <a:ext cx="693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MR</a:t>
            </a:r>
            <a:r>
              <a:rPr lang="cs-CZ" sz="1800" baseline="-25000">
                <a:effectLst/>
              </a:rPr>
              <a:t>M</a:t>
            </a:r>
            <a:endParaRPr lang="cs-CZ" sz="1800">
              <a:effectLst/>
            </a:endParaRPr>
          </a:p>
        </p:txBody>
      </p:sp>
      <p:sp>
        <p:nvSpPr>
          <p:cNvPr id="6152" name="Text Box 22"/>
          <p:cNvSpPr txBox="1">
            <a:spLocks noChangeArrowheads="1"/>
          </p:cNvSpPr>
          <p:nvPr/>
        </p:nvSpPr>
        <p:spPr bwMode="auto">
          <a:xfrm>
            <a:off x="4956175" y="2749550"/>
            <a:ext cx="1439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MC</a:t>
            </a:r>
            <a:r>
              <a:rPr lang="cs-CZ" sz="1800" baseline="-25000">
                <a:effectLst/>
              </a:rPr>
              <a:t>M</a:t>
            </a:r>
            <a:r>
              <a:rPr lang="cs-CZ" sz="1800">
                <a:effectLst/>
              </a:rPr>
              <a:t>=MC</a:t>
            </a:r>
            <a:r>
              <a:rPr lang="cs-CZ" sz="1800" baseline="-25000">
                <a:effectLst/>
              </a:rPr>
              <a:t>PC</a:t>
            </a:r>
            <a:endParaRPr lang="cs-CZ" sz="1800">
              <a:effectLst/>
            </a:endParaRPr>
          </a:p>
        </p:txBody>
      </p:sp>
      <p:sp>
        <p:nvSpPr>
          <p:cNvPr id="86039" name="Line 23"/>
          <p:cNvSpPr>
            <a:spLocks noChangeShapeType="1"/>
          </p:cNvSpPr>
          <p:nvPr/>
        </p:nvSpPr>
        <p:spPr bwMode="auto">
          <a:xfrm>
            <a:off x="827088" y="1052513"/>
            <a:ext cx="4465637" cy="2305050"/>
          </a:xfrm>
          <a:prstGeom prst="line">
            <a:avLst/>
          </a:prstGeom>
          <a:noFill/>
          <a:ln w="31750">
            <a:solidFill>
              <a:srgbClr val="339966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6040" name="Line 24"/>
          <p:cNvSpPr>
            <a:spLocks noChangeShapeType="1"/>
          </p:cNvSpPr>
          <p:nvPr/>
        </p:nvSpPr>
        <p:spPr bwMode="auto">
          <a:xfrm>
            <a:off x="830263" y="1062038"/>
            <a:ext cx="2662237" cy="24384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6041" name="Line 25"/>
          <p:cNvSpPr>
            <a:spLocks noChangeShapeType="1"/>
          </p:cNvSpPr>
          <p:nvPr/>
        </p:nvSpPr>
        <p:spPr bwMode="auto">
          <a:xfrm rot="16200000" flipV="1">
            <a:off x="2386806" y="2948782"/>
            <a:ext cx="1376363" cy="317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156" name="Text Box 26"/>
          <p:cNvSpPr txBox="1">
            <a:spLocks noChangeArrowheads="1"/>
          </p:cNvSpPr>
          <p:nvPr/>
        </p:nvSpPr>
        <p:spPr bwMode="auto">
          <a:xfrm>
            <a:off x="2865438" y="3641725"/>
            <a:ext cx="582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Q</a:t>
            </a:r>
            <a:r>
              <a:rPr lang="cs-CZ" sz="1800" baseline="-25000">
                <a:effectLst/>
              </a:rPr>
              <a:t>M</a:t>
            </a:r>
            <a:endParaRPr lang="cs-CZ" sz="1800">
              <a:effectLst/>
            </a:endParaRPr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>
            <a:off x="827088" y="2205038"/>
            <a:ext cx="2281237" cy="1746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158" name="Text Box 28"/>
          <p:cNvSpPr txBox="1">
            <a:spLocks noChangeArrowheads="1"/>
          </p:cNvSpPr>
          <p:nvPr/>
        </p:nvSpPr>
        <p:spPr bwMode="auto">
          <a:xfrm>
            <a:off x="339725" y="2030413"/>
            <a:ext cx="693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P</a:t>
            </a:r>
            <a:r>
              <a:rPr lang="cs-CZ" sz="1800" baseline="-25000">
                <a:effectLst/>
              </a:rPr>
              <a:t>M</a:t>
            </a:r>
            <a:endParaRPr lang="cs-CZ" sz="1800">
              <a:effectLst/>
            </a:endParaRPr>
          </a:p>
        </p:txBody>
      </p:sp>
      <p:sp>
        <p:nvSpPr>
          <p:cNvPr id="6159" name="Text Box 31"/>
          <p:cNvSpPr txBox="1">
            <a:spLocks noChangeArrowheads="1"/>
          </p:cNvSpPr>
          <p:nvPr/>
        </p:nvSpPr>
        <p:spPr bwMode="auto">
          <a:xfrm>
            <a:off x="3779838" y="230423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D</a:t>
            </a:r>
          </a:p>
        </p:txBody>
      </p:sp>
      <p:sp>
        <p:nvSpPr>
          <p:cNvPr id="6160" name="Text Box 32"/>
          <p:cNvSpPr txBox="1">
            <a:spLocks noChangeArrowheads="1"/>
          </p:cNvSpPr>
          <p:nvPr/>
        </p:nvSpPr>
        <p:spPr bwMode="auto">
          <a:xfrm>
            <a:off x="4567238" y="3640138"/>
            <a:ext cx="5826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Q</a:t>
            </a:r>
            <a:r>
              <a:rPr lang="cs-CZ" sz="1800" baseline="-25000" dirty="0">
                <a:effectLst/>
              </a:rPr>
              <a:t>PC</a:t>
            </a:r>
            <a:endParaRPr lang="cs-CZ" sz="1800" dirty="0">
              <a:effectLst/>
            </a:endParaRPr>
          </a:p>
        </p:txBody>
      </p:sp>
      <p:sp>
        <p:nvSpPr>
          <p:cNvPr id="6161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57200" y="4160838"/>
            <a:ext cx="8229600" cy="207645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Economic inefficiency of monopoly (Q</a:t>
            </a:r>
            <a:r>
              <a:rPr lang="en-GB" sz="1800" baseline="-25000" dirty="0" smtClean="0"/>
              <a:t>M</a:t>
            </a:r>
            <a:r>
              <a:rPr lang="en-GB" sz="1800" dirty="0" smtClean="0"/>
              <a:t>,P</a:t>
            </a:r>
            <a:r>
              <a:rPr lang="en-GB" sz="1800" baseline="-25000" dirty="0" smtClean="0"/>
              <a:t>M</a:t>
            </a:r>
            <a:r>
              <a:rPr lang="en-GB" sz="1800" dirty="0" smtClean="0"/>
              <a:t>): marginal cost  &lt; price (utility derived from additional unit of production is higher than cost of producing this unit) 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Economic efficiency of perfect competition (Q</a:t>
            </a:r>
            <a:r>
              <a:rPr lang="en-GB" sz="1800" baseline="-25000" dirty="0" smtClean="0"/>
              <a:t>PC</a:t>
            </a:r>
            <a:r>
              <a:rPr lang="en-GB" sz="1800" dirty="0" smtClean="0"/>
              <a:t>,P</a:t>
            </a:r>
            <a:r>
              <a:rPr lang="en-GB" sz="1800" baseline="-25000" dirty="0" smtClean="0"/>
              <a:t>PC</a:t>
            </a:r>
            <a:r>
              <a:rPr lang="en-GB" sz="1800" dirty="0" smtClean="0"/>
              <a:t>): marginal cost = price</a:t>
            </a:r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Other things equal </a:t>
            </a:r>
            <a:r>
              <a:rPr lang="en-GB" sz="1800" dirty="0" smtClean="0">
                <a:sym typeface="Wingdings"/>
              </a:rPr>
              <a:t> goods on monopolistic markets are sold at a higher price and in a lower quantity </a:t>
            </a:r>
            <a:endParaRPr lang="en-GB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sz="1800" dirty="0" smtClean="0"/>
              <a:t>Dynamic economic inefficiency of perfect competition (Q</a:t>
            </a:r>
            <a:r>
              <a:rPr lang="en-GB" sz="1800" baseline="30000" dirty="0" smtClean="0"/>
              <a:t>‘</a:t>
            </a:r>
            <a:r>
              <a:rPr lang="en-GB" sz="1800" baseline="-25000" dirty="0" smtClean="0"/>
              <a:t>PC</a:t>
            </a:r>
            <a:r>
              <a:rPr lang="en-GB" sz="1800" dirty="0" smtClean="0"/>
              <a:t>,P</a:t>
            </a:r>
            <a:r>
              <a:rPr lang="en-GB" sz="1800" baseline="30000" dirty="0" smtClean="0"/>
              <a:t>‘</a:t>
            </a:r>
            <a:r>
              <a:rPr lang="en-GB" sz="1800" baseline="-25000" dirty="0" smtClean="0"/>
              <a:t>PC</a:t>
            </a:r>
            <a:r>
              <a:rPr lang="en-GB" sz="1800" dirty="0" smtClean="0"/>
              <a:t>): higher marginal costs due to lower efficiency of large number of small producers</a:t>
            </a:r>
          </a:p>
        </p:txBody>
      </p:sp>
      <p:sp>
        <p:nvSpPr>
          <p:cNvPr id="86051" name="Line 35"/>
          <p:cNvSpPr>
            <a:spLocks noChangeShapeType="1"/>
          </p:cNvSpPr>
          <p:nvPr/>
        </p:nvSpPr>
        <p:spPr bwMode="auto">
          <a:xfrm>
            <a:off x="835025" y="1589088"/>
            <a:ext cx="3665538" cy="39687"/>
          </a:xfrm>
          <a:prstGeom prst="line">
            <a:avLst/>
          </a:prstGeom>
          <a:noFill/>
          <a:ln w="31750">
            <a:solidFill>
              <a:srgbClr val="8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86052" name="Line 36"/>
          <p:cNvSpPr>
            <a:spLocks noChangeShapeType="1"/>
          </p:cNvSpPr>
          <p:nvPr/>
        </p:nvSpPr>
        <p:spPr bwMode="auto">
          <a:xfrm rot="16200000" flipV="1">
            <a:off x="4607719" y="3393282"/>
            <a:ext cx="503237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164" name="Text Box 37"/>
          <p:cNvSpPr txBox="1">
            <a:spLocks noChangeArrowheads="1"/>
          </p:cNvSpPr>
          <p:nvPr/>
        </p:nvSpPr>
        <p:spPr bwMode="auto">
          <a:xfrm>
            <a:off x="330200" y="2917825"/>
            <a:ext cx="5762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P</a:t>
            </a:r>
            <a:r>
              <a:rPr lang="cs-CZ" sz="1800" baseline="-25000">
                <a:effectLst/>
              </a:rPr>
              <a:t>PC</a:t>
            </a:r>
            <a:endParaRPr lang="cs-CZ" sz="1800">
              <a:effectLst/>
            </a:endParaRPr>
          </a:p>
        </p:txBody>
      </p:sp>
      <p:sp>
        <p:nvSpPr>
          <p:cNvPr id="6165" name="Text Box 38"/>
          <p:cNvSpPr txBox="1">
            <a:spLocks noChangeArrowheads="1"/>
          </p:cNvSpPr>
          <p:nvPr/>
        </p:nvSpPr>
        <p:spPr bwMode="auto">
          <a:xfrm>
            <a:off x="3419475" y="1196975"/>
            <a:ext cx="1008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MC</a:t>
            </a:r>
            <a:r>
              <a:rPr lang="cs-CZ" sz="1800" baseline="30000" dirty="0" smtClean="0">
                <a:effectLst/>
              </a:rPr>
              <a:t>‘</a:t>
            </a:r>
            <a:r>
              <a:rPr lang="cs-CZ" sz="1800" baseline="-25000" dirty="0" smtClean="0">
                <a:effectLst/>
              </a:rPr>
              <a:t>PC</a:t>
            </a:r>
            <a:endParaRPr lang="cs-CZ" sz="1800" baseline="-25000" dirty="0">
              <a:effectLst/>
            </a:endParaRPr>
          </a:p>
        </p:txBody>
      </p:sp>
      <p:sp>
        <p:nvSpPr>
          <p:cNvPr id="6166" name="Text Box 39"/>
          <p:cNvSpPr txBox="1">
            <a:spLocks noChangeArrowheads="1"/>
          </p:cNvSpPr>
          <p:nvPr/>
        </p:nvSpPr>
        <p:spPr bwMode="auto">
          <a:xfrm>
            <a:off x="1757362" y="3638550"/>
            <a:ext cx="6543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Q‘</a:t>
            </a:r>
            <a:r>
              <a:rPr lang="cs-CZ" sz="1800" baseline="-25000" dirty="0" smtClean="0">
                <a:effectLst/>
              </a:rPr>
              <a:t>PC</a:t>
            </a:r>
            <a:endParaRPr lang="cs-CZ" sz="1800" baseline="-25000" dirty="0">
              <a:effectLst/>
            </a:endParaRPr>
          </a:p>
        </p:txBody>
      </p:sp>
      <p:sp>
        <p:nvSpPr>
          <p:cNvPr id="86056" name="Line 40"/>
          <p:cNvSpPr>
            <a:spLocks noChangeShapeType="1"/>
          </p:cNvSpPr>
          <p:nvPr/>
        </p:nvSpPr>
        <p:spPr bwMode="auto">
          <a:xfrm rot="16200000" flipV="1">
            <a:off x="864394" y="2601119"/>
            <a:ext cx="2087562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168" name="Text Box 41"/>
          <p:cNvSpPr txBox="1">
            <a:spLocks noChangeArrowheads="1"/>
          </p:cNvSpPr>
          <p:nvPr/>
        </p:nvSpPr>
        <p:spPr bwMode="auto">
          <a:xfrm>
            <a:off x="302398" y="1406525"/>
            <a:ext cx="685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P</a:t>
            </a:r>
            <a:r>
              <a:rPr lang="cs-CZ" sz="1800" baseline="30000" dirty="0" smtClean="0">
                <a:effectLst/>
              </a:rPr>
              <a:t>‘</a:t>
            </a:r>
            <a:r>
              <a:rPr lang="cs-CZ" sz="1800" baseline="-25000" dirty="0" smtClean="0">
                <a:effectLst/>
              </a:rPr>
              <a:t>PC</a:t>
            </a:r>
            <a:endParaRPr lang="cs-CZ" sz="1800" baseline="30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155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4202C7E-D048-418E-B2BC-B744EC889458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4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47712"/>
          </a:xfrm>
        </p:spPr>
        <p:txBody>
          <a:bodyPr/>
          <a:lstStyle/>
          <a:p>
            <a:pPr eaLnBrk="1" hangingPunct="1"/>
            <a:r>
              <a:rPr lang="en-GB" smtClean="0"/>
              <a:t>Oligopolistic equilibrium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765175" y="989013"/>
            <a:ext cx="0" cy="2752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V="1">
            <a:off x="765175" y="3727450"/>
            <a:ext cx="4205288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 flipV="1">
            <a:off x="760413" y="3182938"/>
            <a:ext cx="4054475" cy="1587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59" name="Text Box 8"/>
          <p:cNvSpPr txBox="1">
            <a:spLocks noChangeArrowheads="1"/>
          </p:cNvSpPr>
          <p:nvPr/>
        </p:nvSpPr>
        <p:spPr bwMode="auto">
          <a:xfrm>
            <a:off x="1708150" y="2676525"/>
            <a:ext cx="6937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MR</a:t>
            </a:r>
            <a:r>
              <a:rPr lang="cs-CZ" sz="1800" baseline="-25000">
                <a:effectLst/>
              </a:rPr>
              <a:t>O</a:t>
            </a:r>
            <a:endParaRPr lang="cs-CZ" sz="1800">
              <a:effectLst/>
            </a:endParaRPr>
          </a:p>
        </p:txBody>
      </p:sp>
      <p:sp>
        <p:nvSpPr>
          <p:cNvPr id="49160" name="Line 10"/>
          <p:cNvSpPr>
            <a:spLocks noChangeShapeType="1"/>
          </p:cNvSpPr>
          <p:nvPr/>
        </p:nvSpPr>
        <p:spPr bwMode="auto">
          <a:xfrm>
            <a:off x="793750" y="1127125"/>
            <a:ext cx="4019550" cy="1349375"/>
          </a:xfrm>
          <a:prstGeom prst="line">
            <a:avLst/>
          </a:prstGeom>
          <a:noFill/>
          <a:ln w="25400">
            <a:solidFill>
              <a:srgbClr val="339966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1" name="Line 11"/>
          <p:cNvSpPr>
            <a:spLocks noChangeShapeType="1"/>
          </p:cNvSpPr>
          <p:nvPr/>
        </p:nvSpPr>
        <p:spPr bwMode="auto">
          <a:xfrm>
            <a:off x="750888" y="1670050"/>
            <a:ext cx="2176462" cy="171132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2" name="Line 12"/>
          <p:cNvSpPr>
            <a:spLocks noChangeShapeType="1"/>
          </p:cNvSpPr>
          <p:nvPr/>
        </p:nvSpPr>
        <p:spPr bwMode="auto">
          <a:xfrm rot="16200000" flipV="1">
            <a:off x="2529681" y="2858294"/>
            <a:ext cx="1738313" cy="15875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3" name="Line 13"/>
          <p:cNvSpPr>
            <a:spLocks noChangeShapeType="1"/>
          </p:cNvSpPr>
          <p:nvPr/>
        </p:nvSpPr>
        <p:spPr bwMode="auto">
          <a:xfrm>
            <a:off x="788988" y="1957388"/>
            <a:ext cx="2593975" cy="571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4" name="Text Box 14"/>
          <p:cNvSpPr txBox="1">
            <a:spLocks noChangeArrowheads="1"/>
          </p:cNvSpPr>
          <p:nvPr/>
        </p:nvSpPr>
        <p:spPr bwMode="auto">
          <a:xfrm>
            <a:off x="385235" y="1735138"/>
            <a:ext cx="541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P</a:t>
            </a:r>
            <a:r>
              <a:rPr lang="cs-CZ" sz="1800" baseline="-25000" dirty="0" smtClean="0">
                <a:effectLst/>
              </a:rPr>
              <a:t>M</a:t>
            </a:r>
            <a:endParaRPr lang="cs-CZ" sz="1800" dirty="0">
              <a:effectLst/>
            </a:endParaRPr>
          </a:p>
        </p:txBody>
      </p:sp>
      <p:sp>
        <p:nvSpPr>
          <p:cNvPr id="49165" name="Line 15"/>
          <p:cNvSpPr>
            <a:spLocks noChangeShapeType="1"/>
          </p:cNvSpPr>
          <p:nvPr/>
        </p:nvSpPr>
        <p:spPr bwMode="auto">
          <a:xfrm>
            <a:off x="1292225" y="1954213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6" name="Text Box 16"/>
          <p:cNvSpPr txBox="1">
            <a:spLocks noChangeArrowheads="1"/>
          </p:cNvSpPr>
          <p:nvPr/>
        </p:nvSpPr>
        <p:spPr bwMode="auto">
          <a:xfrm>
            <a:off x="1265238" y="2376488"/>
            <a:ext cx="663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800">
                <a:effectLst/>
                <a:cs typeface="Arial" charset="0"/>
              </a:rPr>
              <a:t>μ</a:t>
            </a:r>
            <a:r>
              <a:rPr lang="cs-CZ" sz="1800" baseline="-25000">
                <a:effectLst/>
                <a:cs typeface="Arial" charset="0"/>
              </a:rPr>
              <a:t>M</a:t>
            </a:r>
            <a:endParaRPr lang="el-GR" sz="1800">
              <a:effectLst/>
              <a:cs typeface="Arial" charset="0"/>
            </a:endParaRPr>
          </a:p>
        </p:txBody>
      </p:sp>
      <p:sp>
        <p:nvSpPr>
          <p:cNvPr id="49167" name="Text Box 17"/>
          <p:cNvSpPr txBox="1">
            <a:spLocks noChangeArrowheads="1"/>
          </p:cNvSpPr>
          <p:nvPr/>
        </p:nvSpPr>
        <p:spPr bwMode="auto">
          <a:xfrm>
            <a:off x="4465638" y="2047875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D</a:t>
            </a:r>
          </a:p>
        </p:txBody>
      </p:sp>
      <p:sp>
        <p:nvSpPr>
          <p:cNvPr id="49168" name="Line 20"/>
          <p:cNvSpPr>
            <a:spLocks noChangeShapeType="1"/>
          </p:cNvSpPr>
          <p:nvPr/>
        </p:nvSpPr>
        <p:spPr bwMode="auto">
          <a:xfrm>
            <a:off x="766763" y="1685925"/>
            <a:ext cx="4019550" cy="1349375"/>
          </a:xfrm>
          <a:prstGeom prst="line">
            <a:avLst/>
          </a:prstGeom>
          <a:noFill/>
          <a:ln w="31750">
            <a:solidFill>
              <a:srgbClr val="008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69" name="Text Box 21"/>
          <p:cNvSpPr txBox="1">
            <a:spLocks noChangeArrowheads="1"/>
          </p:cNvSpPr>
          <p:nvPr/>
        </p:nvSpPr>
        <p:spPr bwMode="auto">
          <a:xfrm>
            <a:off x="4510088" y="2663825"/>
            <a:ext cx="6207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D</a:t>
            </a:r>
            <a:r>
              <a:rPr lang="cs-CZ" sz="1800" baseline="-25000" dirty="0" smtClean="0">
                <a:effectLst/>
              </a:rPr>
              <a:t>O</a:t>
            </a:r>
            <a:endParaRPr lang="cs-CZ" sz="1800" dirty="0">
              <a:effectLst/>
            </a:endParaRPr>
          </a:p>
        </p:txBody>
      </p:sp>
      <p:sp>
        <p:nvSpPr>
          <p:cNvPr id="49170" name="Line 22"/>
          <p:cNvSpPr>
            <a:spLocks noChangeShapeType="1"/>
          </p:cNvSpPr>
          <p:nvPr/>
        </p:nvSpPr>
        <p:spPr bwMode="auto">
          <a:xfrm rot="16200000" flipV="1">
            <a:off x="1976437" y="3019426"/>
            <a:ext cx="1389063" cy="1746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71" name="Line 23"/>
          <p:cNvSpPr>
            <a:spLocks noChangeShapeType="1"/>
          </p:cNvSpPr>
          <p:nvPr/>
        </p:nvSpPr>
        <p:spPr bwMode="auto">
          <a:xfrm>
            <a:off x="771525" y="2289175"/>
            <a:ext cx="3611563" cy="55563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72" name="Text Box 25"/>
          <p:cNvSpPr txBox="1">
            <a:spLocks noChangeArrowheads="1"/>
          </p:cNvSpPr>
          <p:nvPr/>
        </p:nvSpPr>
        <p:spPr bwMode="auto">
          <a:xfrm>
            <a:off x="3184525" y="3724275"/>
            <a:ext cx="509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Q</a:t>
            </a:r>
            <a:r>
              <a:rPr lang="cs-CZ" sz="1800" baseline="-25000">
                <a:effectLst/>
              </a:rPr>
              <a:t>M</a:t>
            </a:r>
            <a:endParaRPr lang="cs-CZ" sz="1800">
              <a:effectLst/>
            </a:endParaRPr>
          </a:p>
        </p:txBody>
      </p:sp>
      <p:sp>
        <p:nvSpPr>
          <p:cNvPr id="49173" name="Text Box 26"/>
          <p:cNvSpPr txBox="1">
            <a:spLocks noChangeArrowheads="1"/>
          </p:cNvSpPr>
          <p:nvPr/>
        </p:nvSpPr>
        <p:spPr bwMode="auto">
          <a:xfrm>
            <a:off x="2470150" y="3724275"/>
            <a:ext cx="582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Q</a:t>
            </a:r>
            <a:r>
              <a:rPr lang="cs-CZ" sz="1800" baseline="-25000">
                <a:effectLst/>
              </a:rPr>
              <a:t>O</a:t>
            </a:r>
            <a:endParaRPr lang="cs-CZ" sz="1800">
              <a:effectLst/>
            </a:endParaRPr>
          </a:p>
        </p:txBody>
      </p:sp>
      <p:sp>
        <p:nvSpPr>
          <p:cNvPr id="49174" name="Text Box 27"/>
          <p:cNvSpPr txBox="1">
            <a:spLocks noChangeArrowheads="1"/>
          </p:cNvSpPr>
          <p:nvPr/>
        </p:nvSpPr>
        <p:spPr bwMode="auto">
          <a:xfrm>
            <a:off x="4" y="2165350"/>
            <a:ext cx="98055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P</a:t>
            </a:r>
            <a:r>
              <a:rPr lang="cs-CZ" sz="1800" baseline="-25000" dirty="0" smtClean="0">
                <a:effectLst/>
              </a:rPr>
              <a:t>O</a:t>
            </a:r>
            <a:r>
              <a:rPr lang="cs-CZ" sz="1800" dirty="0" smtClean="0">
                <a:effectLst/>
              </a:rPr>
              <a:t>=P</a:t>
            </a:r>
            <a:r>
              <a:rPr lang="cs-CZ" sz="1800" baseline="-25000" dirty="0" smtClean="0">
                <a:effectLst/>
              </a:rPr>
              <a:t>E</a:t>
            </a:r>
            <a:endParaRPr lang="cs-CZ" sz="1800" dirty="0">
              <a:effectLst/>
            </a:endParaRPr>
          </a:p>
        </p:txBody>
      </p:sp>
      <p:sp>
        <p:nvSpPr>
          <p:cNvPr id="49175" name="Line 28"/>
          <p:cNvSpPr>
            <a:spLocks noChangeShapeType="1"/>
          </p:cNvSpPr>
          <p:nvPr/>
        </p:nvSpPr>
        <p:spPr bwMode="auto">
          <a:xfrm>
            <a:off x="936625" y="2270125"/>
            <a:ext cx="0" cy="928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76" name="Text Box 29"/>
          <p:cNvSpPr txBox="1">
            <a:spLocks noChangeArrowheads="1"/>
          </p:cNvSpPr>
          <p:nvPr/>
        </p:nvSpPr>
        <p:spPr bwMode="auto">
          <a:xfrm>
            <a:off x="866775" y="2520950"/>
            <a:ext cx="663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800">
                <a:effectLst/>
                <a:cs typeface="Arial" charset="0"/>
              </a:rPr>
              <a:t>μ</a:t>
            </a:r>
            <a:r>
              <a:rPr lang="cs-CZ" sz="1800" baseline="-25000">
                <a:effectLst/>
                <a:cs typeface="Arial" charset="0"/>
              </a:rPr>
              <a:t>O</a:t>
            </a:r>
            <a:endParaRPr lang="el-GR" sz="1800">
              <a:effectLst/>
              <a:cs typeface="Arial" charset="0"/>
            </a:endParaRPr>
          </a:p>
        </p:txBody>
      </p:sp>
      <p:sp>
        <p:nvSpPr>
          <p:cNvPr id="49177" name="Text Box 30"/>
          <p:cNvSpPr txBox="1">
            <a:spLocks noChangeArrowheads="1"/>
          </p:cNvSpPr>
          <p:nvPr/>
        </p:nvSpPr>
        <p:spPr bwMode="auto">
          <a:xfrm>
            <a:off x="5303838" y="1196975"/>
            <a:ext cx="373221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1800" dirty="0" smtClean="0">
                <a:effectLst/>
              </a:rPr>
              <a:t>D </a:t>
            </a:r>
            <a:r>
              <a:rPr lang="cs-CZ" sz="1800" dirty="0" smtClean="0">
                <a:effectLst/>
              </a:rPr>
              <a:t>  </a:t>
            </a:r>
            <a:r>
              <a:rPr lang="en-GB" sz="1800" dirty="0" smtClean="0">
                <a:effectLst/>
              </a:rPr>
              <a:t>… total market demand </a:t>
            </a:r>
          </a:p>
          <a:p>
            <a:pPr eaLnBrk="1" hangingPunct="1">
              <a:spcBef>
                <a:spcPts val="600"/>
              </a:spcBef>
            </a:pPr>
            <a:r>
              <a:rPr lang="en-GB" sz="1800" dirty="0" smtClean="0">
                <a:effectLst/>
              </a:rPr>
              <a:t>D</a:t>
            </a:r>
            <a:r>
              <a:rPr lang="en-GB" sz="1800" baseline="-25000" dirty="0" smtClean="0">
                <a:effectLst/>
              </a:rPr>
              <a:t>O</a:t>
            </a:r>
            <a:r>
              <a:rPr lang="en-GB" sz="1800" dirty="0" smtClean="0">
                <a:effectLst/>
              </a:rPr>
              <a:t> … residual demand</a:t>
            </a:r>
          </a:p>
          <a:p>
            <a:pPr eaLnBrk="1" hangingPunct="1">
              <a:spcBef>
                <a:spcPts val="600"/>
              </a:spcBef>
            </a:pPr>
            <a:r>
              <a:rPr lang="en-GB" sz="1800" dirty="0" smtClean="0">
                <a:effectLst/>
              </a:rPr>
              <a:t>P</a:t>
            </a:r>
            <a:r>
              <a:rPr lang="en-GB" sz="1800" baseline="-25000" dirty="0" smtClean="0">
                <a:effectLst/>
              </a:rPr>
              <a:t>O</a:t>
            </a:r>
            <a:r>
              <a:rPr lang="en-GB" sz="1800" dirty="0" smtClean="0">
                <a:effectLst/>
              </a:rPr>
              <a:t> … </a:t>
            </a:r>
            <a:r>
              <a:rPr lang="cs-CZ" sz="1800" dirty="0" smtClean="0">
                <a:effectLst/>
              </a:rPr>
              <a:t>market </a:t>
            </a:r>
            <a:r>
              <a:rPr lang="en-GB" sz="1800" dirty="0" smtClean="0">
                <a:effectLst/>
              </a:rPr>
              <a:t>price</a:t>
            </a:r>
          </a:p>
          <a:p>
            <a:pPr eaLnBrk="1" hangingPunct="1">
              <a:spcBef>
                <a:spcPts val="600"/>
              </a:spcBef>
            </a:pPr>
            <a:r>
              <a:rPr lang="en-GB" sz="1800" dirty="0" smtClean="0">
                <a:effectLst/>
              </a:rPr>
              <a:t>Q</a:t>
            </a:r>
            <a:r>
              <a:rPr lang="en-GB" sz="1800" baseline="-25000" dirty="0" smtClean="0">
                <a:effectLst/>
              </a:rPr>
              <a:t>O</a:t>
            </a:r>
            <a:r>
              <a:rPr lang="en-GB" sz="1800" dirty="0" smtClean="0">
                <a:effectLst/>
              </a:rPr>
              <a:t> ... output of one producer</a:t>
            </a:r>
          </a:p>
          <a:p>
            <a:pPr eaLnBrk="1" hangingPunct="1">
              <a:spcBef>
                <a:spcPts val="600"/>
              </a:spcBef>
            </a:pPr>
            <a:r>
              <a:rPr lang="en-GB" sz="1800" dirty="0" smtClean="0">
                <a:effectLst/>
              </a:rPr>
              <a:t>Q</a:t>
            </a:r>
            <a:r>
              <a:rPr lang="en-GB" sz="1800" baseline="-25000" dirty="0" smtClean="0">
                <a:effectLst/>
              </a:rPr>
              <a:t>E</a:t>
            </a:r>
            <a:r>
              <a:rPr lang="en-GB" sz="1800" dirty="0" smtClean="0">
                <a:effectLst/>
              </a:rPr>
              <a:t> … output of all producers </a:t>
            </a:r>
            <a:endParaRPr lang="en-GB" sz="1800" dirty="0">
              <a:effectLst/>
            </a:endParaRPr>
          </a:p>
        </p:txBody>
      </p:sp>
      <p:sp>
        <p:nvSpPr>
          <p:cNvPr id="49178" name="Rectangle 31"/>
          <p:cNvSpPr>
            <a:spLocks noGrp="1" noChangeArrowheads="1"/>
          </p:cNvSpPr>
          <p:nvPr>
            <p:ph type="body" idx="4294967295"/>
          </p:nvPr>
        </p:nvSpPr>
        <p:spPr>
          <a:xfrm>
            <a:off x="397669" y="4092575"/>
            <a:ext cx="8229600" cy="2100263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1700" dirty="0" smtClean="0"/>
              <a:t>A higher number of competing producers pushes price down, increases total sales and lowers price mark-up (= measure of degree of monopoly)</a:t>
            </a:r>
          </a:p>
          <a:p>
            <a:pPr eaLnBrk="1" hangingPunct="1">
              <a:lnSpc>
                <a:spcPct val="80000"/>
              </a:lnSpc>
            </a:pPr>
            <a:r>
              <a:rPr lang="en-GB" sz="1700" dirty="0" smtClean="0"/>
              <a:t>“Strategic” equilibrium </a:t>
            </a:r>
            <a:r>
              <a:rPr lang="cs-CZ" sz="1700" dirty="0" smtClean="0"/>
              <a:t>in </a:t>
            </a:r>
            <a:r>
              <a:rPr lang="cs-CZ" sz="1700" dirty="0" err="1" smtClean="0"/>
              <a:t>oligopolistic</a:t>
            </a:r>
            <a:r>
              <a:rPr lang="cs-CZ" sz="1700" dirty="0" smtClean="0"/>
              <a:t> market </a:t>
            </a:r>
            <a:r>
              <a:rPr lang="en-GB" sz="1700" dirty="0" smtClean="0"/>
              <a:t>(Q</a:t>
            </a:r>
            <a:r>
              <a:rPr lang="en-GB" sz="1700" baseline="-25000" dirty="0" smtClean="0"/>
              <a:t>O</a:t>
            </a:r>
            <a:r>
              <a:rPr lang="en-GB" sz="1700" dirty="0" smtClean="0"/>
              <a:t>,P</a:t>
            </a:r>
            <a:r>
              <a:rPr lang="en-GB" sz="1700" baseline="-25000" dirty="0" smtClean="0"/>
              <a:t>O</a:t>
            </a:r>
            <a:r>
              <a:rPr lang="en-GB" sz="1700" dirty="0" smtClean="0"/>
              <a:t>) requires that expectations of all </a:t>
            </a:r>
            <a:r>
              <a:rPr lang="en-GB" sz="1700" dirty="0" err="1" smtClean="0"/>
              <a:t>oligopolists</a:t>
            </a:r>
            <a:r>
              <a:rPr lang="en-GB" sz="1700" dirty="0" smtClean="0"/>
              <a:t> about behaviour of their competitors correspond to actual behaviour (</a:t>
            </a:r>
            <a:r>
              <a:rPr lang="en-GB" sz="1700" dirty="0" err="1" smtClean="0"/>
              <a:t>Cournot</a:t>
            </a:r>
            <a:r>
              <a:rPr lang="en-GB" sz="1700" dirty="0" smtClean="0"/>
              <a:t>-Nash equilibrium)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500" dirty="0" smtClean="0"/>
              <a:t>Expected residual demand Q</a:t>
            </a:r>
            <a:r>
              <a:rPr lang="en-GB" sz="1500" baseline="-25000" dirty="0" smtClean="0"/>
              <a:t>E </a:t>
            </a:r>
            <a:r>
              <a:rPr lang="en-GB" sz="1500" dirty="0" smtClean="0"/>
              <a:t>– Q</a:t>
            </a:r>
            <a:r>
              <a:rPr lang="en-GB" sz="1500" baseline="-25000" dirty="0" smtClean="0"/>
              <a:t>O</a:t>
            </a:r>
            <a:r>
              <a:rPr lang="en-GB" sz="1500" dirty="0" smtClean="0"/>
              <a:t> must be equal to actual supply of remaining producers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500" dirty="0" smtClean="0"/>
              <a:t>Supply price of any of </a:t>
            </a:r>
            <a:r>
              <a:rPr lang="en-GB" sz="1500" dirty="0" err="1" smtClean="0"/>
              <a:t>oligopolists</a:t>
            </a:r>
            <a:r>
              <a:rPr lang="en-GB" sz="1500" dirty="0" smtClean="0"/>
              <a:t> P</a:t>
            </a:r>
            <a:r>
              <a:rPr lang="en-GB" sz="1500" baseline="-25000" dirty="0" smtClean="0"/>
              <a:t>O</a:t>
            </a:r>
            <a:r>
              <a:rPr lang="en-GB" sz="1500" dirty="0" smtClean="0"/>
              <a:t> should be the supply price of other producers</a:t>
            </a:r>
          </a:p>
          <a:p>
            <a:pPr eaLnBrk="1" hangingPunct="1">
              <a:lnSpc>
                <a:spcPct val="80000"/>
              </a:lnSpc>
            </a:pPr>
            <a:r>
              <a:rPr lang="en-GB" sz="1700" dirty="0" smtClean="0"/>
              <a:t>Strategic games played by </a:t>
            </a:r>
            <a:r>
              <a:rPr lang="en-GB" sz="1700" dirty="0" err="1" smtClean="0"/>
              <a:t>oligopolists</a:t>
            </a:r>
            <a:r>
              <a:rPr lang="en-GB" sz="1700" dirty="0" smtClean="0"/>
              <a:t> encourage collusive behaviour</a:t>
            </a:r>
          </a:p>
          <a:p>
            <a:pPr eaLnBrk="1" hangingPunct="1">
              <a:lnSpc>
                <a:spcPct val="80000"/>
              </a:lnSpc>
            </a:pPr>
            <a:endParaRPr lang="en-GB" sz="1700" dirty="0" smtClean="0"/>
          </a:p>
        </p:txBody>
      </p:sp>
      <p:sp>
        <p:nvSpPr>
          <p:cNvPr id="49179" name="Text Box 32"/>
          <p:cNvSpPr txBox="1">
            <a:spLocks noChangeArrowheads="1"/>
          </p:cNvSpPr>
          <p:nvPr/>
        </p:nvSpPr>
        <p:spPr bwMode="auto">
          <a:xfrm>
            <a:off x="4464050" y="3117850"/>
            <a:ext cx="677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 dirty="0" smtClean="0">
                <a:effectLst/>
              </a:rPr>
              <a:t>MC</a:t>
            </a:r>
            <a:r>
              <a:rPr lang="cs-CZ" sz="1800" baseline="-25000" dirty="0" smtClean="0">
                <a:effectLst/>
              </a:rPr>
              <a:t>O</a:t>
            </a:r>
            <a:endParaRPr lang="cs-CZ" sz="1800" dirty="0">
              <a:effectLst/>
            </a:endParaRPr>
          </a:p>
        </p:txBody>
      </p:sp>
      <p:sp>
        <p:nvSpPr>
          <p:cNvPr id="49180" name="Line 33"/>
          <p:cNvSpPr>
            <a:spLocks noChangeShapeType="1"/>
          </p:cNvSpPr>
          <p:nvPr/>
        </p:nvSpPr>
        <p:spPr bwMode="auto">
          <a:xfrm rot="16200000" flipV="1">
            <a:off x="3706812" y="3035301"/>
            <a:ext cx="1389063" cy="1746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9181" name="Text Box 34"/>
          <p:cNvSpPr txBox="1">
            <a:spLocks noChangeArrowheads="1"/>
          </p:cNvSpPr>
          <p:nvPr/>
        </p:nvSpPr>
        <p:spPr bwMode="auto">
          <a:xfrm>
            <a:off x="4257675" y="3725863"/>
            <a:ext cx="5095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sz="1800">
                <a:effectLst/>
              </a:rPr>
              <a:t>Q</a:t>
            </a:r>
            <a:r>
              <a:rPr lang="cs-CZ" sz="1800" baseline="-25000">
                <a:effectLst/>
              </a:rPr>
              <a:t>E</a:t>
            </a:r>
            <a:endParaRPr lang="cs-CZ" sz="18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404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7E81A-DEAB-4486-8B46-8DDAC5319144}" type="slidenum">
              <a:rPr lang="cs-CZ" altLang="en-US"/>
              <a:pPr>
                <a:defRPr/>
              </a:pPr>
              <a:t>5</a:t>
            </a:fld>
            <a:endParaRPr lang="cs-CZ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Reasons for </a:t>
            </a:r>
            <a:r>
              <a:rPr lang="cs-CZ" dirty="0" smtClean="0"/>
              <a:t>EU </a:t>
            </a:r>
            <a:r>
              <a:rPr lang="en-GB" dirty="0" smtClean="0"/>
              <a:t>competition policy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Proper functioning of the internal market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Potential conflict between national jurisdictions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Various legal systems and different cultures in law enforcement (regulatory competition)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Anglo-Saxon model stressing high degree of market liberalisation versus continental model with traditionally important role of government in economy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New member states suffering from discontinuity in building institutional structure of market economy   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Costly coordination: losses from time-consuming compliance procedures, inconsistencies in application of European competition law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Governments as source of discrimination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Painful restructuring cost (protectionist government actions aimed at loss-making firms and job protection)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Support for “national champions” (ability to withstand competitive pressures of American and Japanese giants)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Risk of hidden trade restrictions vis-à-vis other EU countries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6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Component 1 –  anticompetitive agreements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85872"/>
            <a:ext cx="8229600" cy="5467656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 smtClean="0"/>
              <a:t>Cartel agreement is an agreement among firms trying to prevent, restrict or distort competition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 smtClean="0"/>
              <a:t>Examples of unlawful horizontal agreements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HA: competitors are operating at the same level of supply chain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Fixing purchasing or selling price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Limiting or controlling production, markets, technical development or investment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Sharing markets or sources of supply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 smtClean="0"/>
              <a:t>Examples of unlawful vertical agreements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VA: agreement between manufactures and distributors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Exclusive purchasing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Resale price maintenance (manufacturer and its distributors agree to sell the manufacturer's product at certain prices)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2200" dirty="0" smtClean="0"/>
              <a:t>Allowed agreements among firms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Agreements which contribute to product improvement and distribution of goods (joint financing of research and production) 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Some exclusive relationships between producers and retailers (justified by suitable storing and selling, better customer advice, prevention of free riding, etc.)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</a:pPr>
            <a:r>
              <a:rPr lang="en-GB" sz="1800" dirty="0" smtClean="0"/>
              <a:t>Companies involved form a small combined share of the market</a:t>
            </a:r>
            <a:endParaRPr lang="en-GB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7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smtClean="0"/>
              <a:t>Component 1 - enforcement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5658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Difficulties in proving collusive behaviour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Gentlemen‘s agreement (informal agreement typically oral relying on honour for its fulfilment rather than being enforceable)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Difficult interpretation puzzles (every agreement in some respect restricts or impairs competition)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Price leadership (outcome may appear collusive without firms actually having to collude)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Commission‘s investigative powers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Penitent (leniency programme) = total or partial immunity for a firm that submits evidence sufficient for finding infringement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On-site inspections: EC can enter premises, take copies of records related to the business, seal the business premises, etc. (dawn raids)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Fines</a:t>
            </a:r>
            <a:r>
              <a:rPr lang="en-GB" sz="2000" dirty="0" smtClean="0"/>
              <a:t> 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Instrument for punishment and deterrence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Gravity and duration of the infringement (aggravating and attenuating circumstances) are taken into account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Maximum level is capped by 10 % of annual turnover of a firm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Right to appeal to the ECJ </a:t>
            </a:r>
          </a:p>
        </p:txBody>
      </p:sp>
    </p:spTree>
    <p:extLst>
      <p:ext uri="{BB962C8B-B14F-4D97-AF65-F5344CB8AC3E}">
        <p14:creationId xmlns:p14="http://schemas.microsoft.com/office/powerpoint/2010/main" val="2348372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A00349-C9FC-4155-BC03-92B5F69DD154}" type="slidenum">
              <a:rPr lang="cs-CZ" altLang="en-US"/>
              <a:pPr>
                <a:defRPr/>
              </a:pPr>
              <a:t>8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Component 1 – some cases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5424"/>
            <a:ext cx="8229600" cy="5341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Car glass cartel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From 1998-2003 companies accounting for 90 % of the market for car glass had a series of meetings to discuss target prices, market sharing, customer allocation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In 2008 four companies were fined €1.4 </a:t>
            </a:r>
            <a:r>
              <a:rPr lang="en-GB" sz="1600" dirty="0" err="1" smtClean="0"/>
              <a:t>bn</a:t>
            </a:r>
            <a:r>
              <a:rPr lang="en-GB" sz="1600" dirty="0" smtClean="0"/>
              <a:t>, the highest for both an individual firm (Saint </a:t>
            </a:r>
            <a:r>
              <a:rPr lang="en-GB" sz="1600" dirty="0" err="1" smtClean="0"/>
              <a:t>Gobain</a:t>
            </a:r>
            <a:r>
              <a:rPr lang="en-GB" sz="1600" dirty="0" smtClean="0"/>
              <a:t>) and a cartel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LCD cartel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In 2001-06 six Asian producers of LCD agreed prices and </a:t>
            </a:r>
            <a:r>
              <a:rPr lang="en-GB" sz="1600" dirty="0" err="1" smtClean="0"/>
              <a:t>exchang</a:t>
            </a:r>
            <a:r>
              <a:rPr lang="cs-CZ" sz="1600" dirty="0" err="1" smtClean="0"/>
              <a:t>ed</a:t>
            </a:r>
            <a:r>
              <a:rPr lang="cs-CZ" sz="1600" dirty="0" smtClean="0"/>
              <a:t> </a:t>
            </a:r>
            <a:r>
              <a:rPr lang="en-GB" sz="1600" dirty="0" smtClean="0"/>
              <a:t>sensitive information on large screens for TV and computer application</a:t>
            </a:r>
            <a:r>
              <a:rPr lang="cs-CZ" sz="1600" dirty="0" smtClean="0"/>
              <a:t>s</a:t>
            </a:r>
            <a:endParaRPr lang="en-GB" sz="1600" dirty="0" smtClean="0"/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Commission fined the companies €649 m, Samsung received full immunity for reporting the cartel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Car distribution and repair system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Long-term practice of selling cars through designated dealers in specific territories justified by repair and maintenance requirements</a:t>
            </a:r>
          </a:p>
          <a:p>
            <a:pPr lvl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In 2002 Commission proposed to eliminate this exemption arguing that ordinary competition will deliver benefits needed by consumers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Wood Pulp case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A group of firms tended to adjust prices by similar amounts at about the same time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600" dirty="0" smtClean="0"/>
              <a:t>In 1993 Commission maintained that there was collusion, ECJ overruled the decision on the basis of insufficient evidence (consequence of transparent prices in an oligopoly market)   </a:t>
            </a:r>
          </a:p>
        </p:txBody>
      </p:sp>
    </p:spTree>
    <p:extLst>
      <p:ext uri="{BB962C8B-B14F-4D97-AF65-F5344CB8AC3E}">
        <p14:creationId xmlns:p14="http://schemas.microsoft.com/office/powerpoint/2010/main" val="242896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ED423B-5A36-40D3-9C9E-8432183CE5EB}" type="slidenum">
              <a:rPr lang="cs-CZ" altLang="en-US"/>
              <a:pPr>
                <a:defRPr/>
              </a:pPr>
              <a:t>9</a:t>
            </a:fld>
            <a:endParaRPr lang="cs-CZ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424862" cy="720725"/>
          </a:xfrm>
        </p:spPr>
        <p:txBody>
          <a:bodyPr/>
          <a:lstStyle/>
          <a:p>
            <a:pPr eaLnBrk="1" hangingPunct="1"/>
            <a:r>
              <a:rPr lang="en-GB" dirty="0" smtClean="0"/>
              <a:t>Component</a:t>
            </a:r>
            <a:r>
              <a:rPr lang="cs-CZ" dirty="0" smtClean="0"/>
              <a:t> 2 </a:t>
            </a:r>
            <a:r>
              <a:rPr lang="en-GB" dirty="0" smtClean="0"/>
              <a:t>– abuse of dominant position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6882"/>
            <a:ext cx="822960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Policy focused on monopolies and oligopolies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Advantages of large firms over small ones (economies of scale, financial strength, competitiveness on global scale)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Indicators of dominance: market share (indicative threshold 40 %), existence of entry barriers, presence of countervailing powers, extent of vertical integration, etc.)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Unlawful is not to win dominant position but to abuse dominant position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Examples of illegal practices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Charging unusually high prices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Charging unusually low prices (predatory dumping)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Creation of entry barriers into industry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Applying dissimilar conditions to equivalent transactions with trading partners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Making contracts subject to supplementary obligations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Bundling non-related transactions into one contract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Sanctions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Penalties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Cease and desist orders</a:t>
            </a:r>
            <a:r>
              <a:rPr lang="cs-CZ" sz="1800" dirty="0" smtClean="0"/>
              <a:t> (</a:t>
            </a:r>
            <a:r>
              <a:rPr lang="en-US" sz="1800" dirty="0" smtClean="0"/>
              <a:t>request </a:t>
            </a:r>
            <a:r>
              <a:rPr lang="en-US" sz="1800" dirty="0"/>
              <a:t>to halt an activity </a:t>
            </a:r>
            <a:r>
              <a:rPr lang="en-US" sz="1800" dirty="0" smtClean="0"/>
              <a:t>and </a:t>
            </a:r>
            <a:r>
              <a:rPr lang="en-US" sz="1800" dirty="0"/>
              <a:t>not to take it up again </a:t>
            </a:r>
            <a:r>
              <a:rPr lang="en-US" sz="1800" dirty="0" smtClean="0"/>
              <a:t>later</a:t>
            </a:r>
            <a:r>
              <a:rPr lang="cs-CZ" sz="1800" dirty="0" smtClean="0"/>
              <a:t>)</a:t>
            </a:r>
            <a:endParaRPr lang="en-GB" sz="1800" dirty="0" smtClean="0"/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Forced break-up of company (never imposed</a:t>
            </a:r>
            <a:r>
              <a:rPr lang="cs-CZ" sz="1800" dirty="0" smtClean="0"/>
              <a:t> so far</a:t>
            </a:r>
            <a:r>
              <a:rPr lang="en-GB" sz="1800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2408022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ompetition and Industrial Policy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Competition needs protection&amp;quot;&quot;/&gt;&lt;property id=&quot;20307&quot; value=&quot;283&quot;/&gt;&lt;/object&gt;&lt;object type=&quot;3&quot; unique_id=&quot;10005&quot;&gt;&lt;property id=&quot;20148&quot; value=&quot;5&quot;/&gt;&lt;property id=&quot;20300&quot; value=&quot;Slide 3 - &amp;quot;Monopolistic equilibrium&amp;quot;&quot;/&gt;&lt;property id=&quot;20307&quot; value=&quot;304&quot;/&gt;&lt;/object&gt;&lt;object type=&quot;3&quot; unique_id=&quot;10006&quot;&gt;&lt;property id=&quot;20148&quot; value=&quot;5&quot;/&gt;&lt;property id=&quot;20300&quot; value=&quot;Slide 4 - &amp;quot;Oligopolistic equilibrium&amp;quot;&quot;/&gt;&lt;property id=&quot;20307&quot; value=&quot;305&quot;/&gt;&lt;/object&gt;&lt;object type=&quot;3&quot; unique_id=&quot;10007&quot;&gt;&lt;property id=&quot;20148&quot; value=&quot;5&quot;/&gt;&lt;property id=&quot;20300&quot; value=&quot;Slide 5 - &amp;quot;Reasons for EU competition policy&amp;quot;&quot;/&gt;&lt;property id=&quot;20307&quot; value=&quot;284&quot;/&gt;&lt;/object&gt;&lt;object type=&quot;3&quot; unique_id=&quot;10008&quot;&gt;&lt;property id=&quot;20148&quot; value=&quot;5&quot;/&gt;&lt;property id=&quot;20300&quot; value=&quot;Slide 6 - &amp;quot;Component 1 –  anticompetitive agreements &amp;quot;&quot;/&gt;&lt;property id=&quot;20307&quot; value=&quot;280&quot;/&gt;&lt;/object&gt;&lt;object type=&quot;3&quot; unique_id=&quot;10009&quot;&gt;&lt;property id=&quot;20148&quot; value=&quot;5&quot;/&gt;&lt;property id=&quot;20300&quot; value=&quot;Slide 7 - &amp;quot;Component 1 - enforcement&amp;quot;&quot;/&gt;&lt;property id=&quot;20307&quot; value=&quot;301&quot;/&gt;&lt;/object&gt;&lt;object type=&quot;3&quot; unique_id=&quot;10010&quot;&gt;&lt;property id=&quot;20148&quot; value=&quot;5&quot;/&gt;&lt;property id=&quot;20300&quot; value=&quot;Slide 8 - &amp;quot;Component 1 – some cases&amp;quot;&quot;/&gt;&lt;property id=&quot;20307&quot; value=&quot;303&quot;/&gt;&lt;/object&gt;&lt;object type=&quot;3&quot; unique_id=&quot;10011&quot;&gt;&lt;property id=&quot;20148&quot; value=&quot;5&quot;/&gt;&lt;property id=&quot;20300&quot; value=&quot;Slide 9 - &amp;quot;Component 2 – abuse of dominant position&amp;quot;&quot;/&gt;&lt;property id=&quot;20307&quot; value=&quot;302&quot;/&gt;&lt;/object&gt;&lt;object type=&quot;3&quot; unique_id=&quot;10012&quot;&gt;&lt;property id=&quot;20148&quot; value=&quot;5&quot;/&gt;&lt;property id=&quot;20300&quot; value=&quot;Slide 10 - &amp;quot;Component 2 – some cases&amp;quot;&quot;/&gt;&lt;property id=&quot;20307&quot; value=&quot;306&quot;/&gt;&lt;/object&gt;&lt;object type=&quot;3&quot; unique_id=&quot;10013&quot;&gt;&lt;property id=&quot;20148&quot; value=&quot;5&quot;/&gt;&lt;property id=&quot;20300&quot; value=&quot;Slide 11 - &amp;quot;Component 3 – merger control&amp;quot;&quot;/&gt;&lt;property id=&quot;20307&quot; value=&quot;277&quot;/&gt;&lt;/object&gt;&lt;object type=&quot;3&quot; unique_id=&quot;10014&quot;&gt;&lt;property id=&quot;20148&quot; value=&quot;5&quot;/&gt;&lt;property id=&quot;20300&quot; value=&quot;Slide 12 - &amp;quot;Component 3 - procedure&amp;quot;&quot;/&gt;&lt;property id=&quot;20307&quot; value=&quot;307&quot;/&gt;&lt;/object&gt;&lt;object type=&quot;3&quot; unique_id=&quot;10015&quot;&gt;&lt;property id=&quot;20148&quot; value=&quot;5&quot;/&gt;&lt;property id=&quot;20300&quot; value=&quot;Slide 13 - &amp;quot;Component 3 – some cases&amp;quot;&quot;/&gt;&lt;property id=&quot;20307&quot; value=&quot;308&quot;/&gt;&lt;/object&gt;&lt;object type=&quot;3&quot; unique_id=&quot;10016&quot;&gt;&lt;property id=&quot;20148&quot; value=&quot;5&quot;/&gt;&lt;property id=&quot;20300&quot; value=&quot;Slide 14 - &amp;quot;Component 4 – control of state aid&amp;quot;&quot;/&gt;&lt;property id=&quot;20307&quot; value=&quot;271&quot;/&gt;&lt;/object&gt;&lt;object type=&quot;3&quot; unique_id=&quot;10017&quot;&gt;&lt;property id=&quot;20148&quot; value=&quot;5&quot;/&gt;&lt;property id=&quot;20300&quot; value=&quot;Slide 15 - &amp;quot;Component 4 – procedure&amp;quot;&quot;/&gt;&lt;property id=&quot;20307&quot; value=&quot;310&quot;/&gt;&lt;/object&gt;&lt;object type=&quot;3&quot; unique_id=&quot;10018&quot;&gt;&lt;property id=&quot;20148&quot; value=&quot;5&quot;/&gt;&lt;property id=&quot;20300&quot; value=&quot;Slide 16 - &amp;quot;Component 4 – some cases&amp;quot;&quot;/&gt;&lt;property id=&quot;20307&quot; value=&quot;309&quot;/&gt;&lt;/object&gt;&lt;object type=&quot;3&quot; unique_id=&quot;10019&quot;&gt;&lt;property id=&quot;20148&quot; value=&quot;5&quot;/&gt;&lt;property id=&quot;20300&quot; value=&quot;Slide 17 - &amp;quot;Component 5 – liberalisation&amp;quot;&quot;/&gt;&lt;property id=&quot;20307&quot; value=&quot;289&quot;/&gt;&lt;/object&gt;&lt;object type=&quot;3&quot; unique_id=&quot;10020&quot;&gt;&lt;property id=&quot;20148&quot; value=&quot;5&quot;/&gt;&lt;property id=&quot;20300&quot; value=&quot;Slide 18 - &amp;quot;Organisation of competition policy (1)&amp;quot;&quot;/&gt;&lt;property id=&quot;20307&quot; value=&quot;274&quot;/&gt;&lt;/object&gt;&lt;object type=&quot;3&quot; unique_id=&quot;10021&quot;&gt;&lt;property id=&quot;20148&quot; value=&quot;5&quot;/&gt;&lt;property id=&quot;20300&quot; value=&quot;Slide 19 - &amp;quot;Organisation of competition policy (2)&amp;quot;&quot;/&gt;&lt;property id=&quot;20307&quot; value=&quot;297&quot;/&gt;&lt;/object&gt;&lt;object type=&quot;3&quot; unique_id=&quot;10022&quot;&gt;&lt;property id=&quot;20148&quot; value=&quot;5&quot;/&gt;&lt;property id=&quot;20300&quot; value=&quot;Slide 20 - &amp;quot;Reforms of competition policy&amp;quot;&quot;/&gt;&lt;property id=&quot;20307&quot; value=&quot;296&quot;/&gt;&lt;/object&gt;&lt;object type=&quot;3&quot; unique_id=&quot;10023&quot;&gt;&lt;property id=&quot;20148&quot; value=&quot;5&quot;/&gt;&lt;property id=&quot;20300&quot; value=&quot;Slide 21 - &amp;quot;Approaches to industrial policy&amp;quot;&quot;/&gt;&lt;property id=&quot;20307&quot; value=&quot;298&quot;/&gt;&lt;/object&gt;&lt;object type=&quot;3&quot; unique_id=&quot;10024&quot;&gt;&lt;property id=&quot;20148&quot; value=&quot;5&quot;/&gt;&lt;property id=&quot;20300&quot; value=&quot;Slide 22 - &amp;quot;Evolution of EU industrial policy (1)&amp;quot;&quot;/&gt;&lt;property id=&quot;20307&quot; value=&quot;299&quot;/&gt;&lt;/object&gt;&lt;object type=&quot;3&quot; unique_id=&quot;10025&quot;&gt;&lt;property id=&quot;20148&quot; value=&quot;5&quot;/&gt;&lt;property id=&quot;20300&quot; value=&quot;Slide 23 - &amp;quot;Evolution of EU industrial policy (2)&amp;quot;&quot;/&gt;&lt;property id=&quot;20307&quot; value=&quot;300&quot;/&gt;&lt;/object&gt;&lt;/object&gt;&lt;object type=&quot;8&quot; unique_id=&quot;1005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3121</Words>
  <Application>Microsoft Office PowerPoint</Application>
  <PresentationFormat>Předvádění na obrazovce (4:3)</PresentationFormat>
  <Paragraphs>331</Paragraphs>
  <Slides>23</Slides>
  <Notes>23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Hrany</vt:lpstr>
      <vt:lpstr>Competition and Industrial Policy</vt:lpstr>
      <vt:lpstr>Competition needs protection</vt:lpstr>
      <vt:lpstr>Monopolistic equilibrium</vt:lpstr>
      <vt:lpstr>Oligopolistic equilibrium</vt:lpstr>
      <vt:lpstr>Reasons for EU competition policy</vt:lpstr>
      <vt:lpstr>Component 1 –  anticompetitive agreements </vt:lpstr>
      <vt:lpstr>Component 1 - enforcement</vt:lpstr>
      <vt:lpstr>Component 1 – some cases</vt:lpstr>
      <vt:lpstr>Component 2 – abuse of dominant position</vt:lpstr>
      <vt:lpstr>Component 2 – some cases</vt:lpstr>
      <vt:lpstr>Component 3 – merger control</vt:lpstr>
      <vt:lpstr>Component 3 - procedure</vt:lpstr>
      <vt:lpstr>Component 3 – some cases</vt:lpstr>
      <vt:lpstr>Component 4 – control of state aid</vt:lpstr>
      <vt:lpstr>Component 4 – procedure</vt:lpstr>
      <vt:lpstr>Component 4 – some cases</vt:lpstr>
      <vt:lpstr>Component 5 – liberalisation</vt:lpstr>
      <vt:lpstr>Organisation of competition policy (1)</vt:lpstr>
      <vt:lpstr>Organisation of competition policy (2)</vt:lpstr>
      <vt:lpstr>Reforms of competition policy</vt:lpstr>
      <vt:lpstr>Approaches to industrial policy</vt:lpstr>
      <vt:lpstr>Evolution of EU industrial policy (1)</vt:lpstr>
      <vt:lpstr>Evolution of EU industrial policy (2)</vt:lpstr>
    </vt:vector>
  </TitlesOfParts>
  <Company>Bašteckého 2556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Competition and Industrial Policy</dc:title>
  <dc:creator>Oldřich Dědek</dc:creator>
  <cp:lastModifiedBy>vaio</cp:lastModifiedBy>
  <cp:revision>163</cp:revision>
  <dcterms:created xsi:type="dcterms:W3CDTF">2005-10-08T06:13:51Z</dcterms:created>
  <dcterms:modified xsi:type="dcterms:W3CDTF">2015-02-28T08:53:56Z</dcterms:modified>
</cp:coreProperties>
</file>