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2" r:id="rId4"/>
    <p:sldId id="291" r:id="rId5"/>
    <p:sldId id="270" r:id="rId6"/>
    <p:sldId id="265" r:id="rId7"/>
    <p:sldId id="266" r:id="rId8"/>
    <p:sldId id="292" r:id="rId9"/>
    <p:sldId id="267" r:id="rId10"/>
    <p:sldId id="261" r:id="rId11"/>
    <p:sldId id="269" r:id="rId12"/>
    <p:sldId id="268" r:id="rId13"/>
    <p:sldId id="271" r:id="rId14"/>
    <p:sldId id="272" r:id="rId15"/>
    <p:sldId id="293" r:id="rId16"/>
    <p:sldId id="290" r:id="rId17"/>
    <p:sldId id="289" r:id="rId18"/>
  </p:sldIdLst>
  <p:sldSz cx="9144000" cy="6858000" type="screen4x3"/>
  <p:notesSz cx="7102475" cy="9388475"/>
  <p:custDataLst>
    <p:tags r:id="rId2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io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3EB"/>
    <a:srgbClr val="E9EB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1" autoAdjust="0"/>
    <p:restoredTop sz="97432" autoAdjust="0"/>
  </p:normalViewPr>
  <p:slideViewPr>
    <p:cSldViewPr>
      <p:cViewPr varScale="1">
        <p:scale>
          <a:sx n="147" d="100"/>
          <a:sy n="147" d="100"/>
        </p:scale>
        <p:origin x="2166" y="342"/>
      </p:cViewPr>
      <p:guideLst>
        <p:guide orient="horz" pos="40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032" y="102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Twenty-year zero coupon bond</a:t>
            </a:r>
          </a:p>
        </c:rich>
      </c:tx>
      <c:layout>
        <c:manualLayout>
          <c:xMode val="edge"/>
          <c:yMode val="edge"/>
          <c:x val="0.22221201434204021"/>
          <c:y val="9.0781473981017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Price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List1!$B$4:$B$64</c:f>
              <c:numCache>
                <c:formatCode>General</c:formatCode>
                <c:ptCount val="6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  <c:pt idx="21">
                  <c:v>1.1000000000000001</c:v>
                </c:pt>
                <c:pt idx="22">
                  <c:v>1.2</c:v>
                </c:pt>
                <c:pt idx="23">
                  <c:v>1.3</c:v>
                </c:pt>
                <c:pt idx="24">
                  <c:v>1.4</c:v>
                </c:pt>
                <c:pt idx="25">
                  <c:v>1.5</c:v>
                </c:pt>
                <c:pt idx="26">
                  <c:v>1.6</c:v>
                </c:pt>
                <c:pt idx="27">
                  <c:v>1.7</c:v>
                </c:pt>
                <c:pt idx="28">
                  <c:v>1.8</c:v>
                </c:pt>
                <c:pt idx="29">
                  <c:v>1.9</c:v>
                </c:pt>
                <c:pt idx="30">
                  <c:v>2</c:v>
                </c:pt>
                <c:pt idx="31">
                  <c:v>2.1</c:v>
                </c:pt>
                <c:pt idx="32">
                  <c:v>2.2000000000000002</c:v>
                </c:pt>
                <c:pt idx="33">
                  <c:v>2.2999999999999998</c:v>
                </c:pt>
                <c:pt idx="34">
                  <c:v>2.4</c:v>
                </c:pt>
                <c:pt idx="35">
                  <c:v>2.5</c:v>
                </c:pt>
                <c:pt idx="36">
                  <c:v>2.6</c:v>
                </c:pt>
                <c:pt idx="37">
                  <c:v>2.7</c:v>
                </c:pt>
                <c:pt idx="38">
                  <c:v>2.8</c:v>
                </c:pt>
                <c:pt idx="39">
                  <c:v>2.9</c:v>
                </c:pt>
                <c:pt idx="40">
                  <c:v>3</c:v>
                </c:pt>
                <c:pt idx="41">
                  <c:v>3.1</c:v>
                </c:pt>
                <c:pt idx="42">
                  <c:v>3.2</c:v>
                </c:pt>
                <c:pt idx="43">
                  <c:v>3.3</c:v>
                </c:pt>
                <c:pt idx="44">
                  <c:v>3.4</c:v>
                </c:pt>
                <c:pt idx="45">
                  <c:v>3.5</c:v>
                </c:pt>
                <c:pt idx="46">
                  <c:v>3.6</c:v>
                </c:pt>
                <c:pt idx="47">
                  <c:v>3.7</c:v>
                </c:pt>
                <c:pt idx="48">
                  <c:v>3.8</c:v>
                </c:pt>
                <c:pt idx="49">
                  <c:v>3.9</c:v>
                </c:pt>
                <c:pt idx="50">
                  <c:v>4</c:v>
                </c:pt>
                <c:pt idx="51">
                  <c:v>4.0999999999999996</c:v>
                </c:pt>
                <c:pt idx="52">
                  <c:v>4.2</c:v>
                </c:pt>
                <c:pt idx="53">
                  <c:v>4.3</c:v>
                </c:pt>
                <c:pt idx="54">
                  <c:v>4.4000000000000004</c:v>
                </c:pt>
                <c:pt idx="55">
                  <c:v>4.5</c:v>
                </c:pt>
                <c:pt idx="56">
                  <c:v>4.5999999999999996</c:v>
                </c:pt>
                <c:pt idx="57">
                  <c:v>4.7</c:v>
                </c:pt>
                <c:pt idx="58">
                  <c:v>4.8</c:v>
                </c:pt>
                <c:pt idx="59">
                  <c:v>4.9000000000000004</c:v>
                </c:pt>
                <c:pt idx="60">
                  <c:v>5</c:v>
                </c:pt>
              </c:numCache>
            </c:numRef>
          </c:cat>
          <c:val>
            <c:numRef>
              <c:f>List1!$D$4:$D$64</c:f>
              <c:numCache>
                <c:formatCode>0.00</c:formatCode>
                <c:ptCount val="61"/>
                <c:pt idx="0">
                  <c:v>122.26329843071207</c:v>
                </c:pt>
                <c:pt idx="1">
                  <c:v>119.81933648364485</c:v>
                </c:pt>
                <c:pt idx="2">
                  <c:v>117.42661906944774</c:v>
                </c:pt>
                <c:pt idx="3">
                  <c:v>115.08402166101759</c:v>
                </c:pt>
                <c:pt idx="4">
                  <c:v>112.79044550418229</c:v>
                </c:pt>
                <c:pt idx="5">
                  <c:v>110.54481700194589</c:v>
                </c:pt>
                <c:pt idx="6">
                  <c:v>108.34608711404222</c:v>
                </c:pt>
                <c:pt idx="7">
                  <c:v>106.19323077140309</c:v>
                </c:pt>
                <c:pt idx="8">
                  <c:v>104.0852463051547</c:v>
                </c:pt>
                <c:pt idx="9">
                  <c:v>102.02115488976816</c:v>
                </c:pt>
                <c:pt idx="10">
                  <c:v>100</c:v>
                </c:pt>
                <c:pt idx="11">
                  <c:v>98.020846881267516</c:v>
                </c:pt>
                <c:pt idx="12">
                  <c:v>96.082782033112309</c:v>
                </c:pt>
                <c:pt idx="13">
                  <c:v>94.184912705421212</c:v>
                </c:pt>
                <c:pt idx="14">
                  <c:v>92.326366407067155</c:v>
                </c:pt>
                <c:pt idx="15">
                  <c:v>90.506290426665345</c:v>
                </c:pt>
                <c:pt idx="16">
                  <c:v>88.723851365119216</c:v>
                </c:pt>
                <c:pt idx="17">
                  <c:v>86.978234679671047</c:v>
                </c:pt>
                <c:pt idx="18">
                  <c:v>85.268644239146383</c:v>
                </c:pt>
                <c:pt idx="19">
                  <c:v>83.594301890122864</c:v>
                </c:pt>
                <c:pt idx="20">
                  <c:v>81.954447033729537</c:v>
                </c:pt>
                <c:pt idx="21">
                  <c:v>80.348336212820016</c:v>
                </c:pt>
                <c:pt idx="22">
                  <c:v>78.77524270924296</c:v>
                </c:pt>
                <c:pt idx="23">
                  <c:v>77.234456150963368</c:v>
                </c:pt>
                <c:pt idx="24">
                  <c:v>75.725282128776442</c:v>
                </c:pt>
                <c:pt idx="25">
                  <c:v>74.247041822377312</c:v>
                </c:pt>
                <c:pt idx="26">
                  <c:v>72.799071635541793</c:v>
                </c:pt>
                <c:pt idx="27">
                  <c:v>71.380722840198132</c:v>
                </c:pt>
                <c:pt idx="28">
                  <c:v>69.991361229151423</c:v>
                </c:pt>
                <c:pt idx="29">
                  <c:v>68.63036677725519</c:v>
                </c:pt>
                <c:pt idx="30">
                  <c:v>67.297133310805776</c:v>
                </c:pt>
                <c:pt idx="31">
                  <c:v>65.991068184960653</c:v>
                </c:pt>
                <c:pt idx="32">
                  <c:v>64.711591968971518</c:v>
                </c:pt>
                <c:pt idx="33">
                  <c:v>63.458138139042198</c:v>
                </c:pt>
                <c:pt idx="34">
                  <c:v>62.230152778611426</c:v>
                </c:pt>
                <c:pt idx="35">
                  <c:v>61.027094285883038</c:v>
                </c:pt>
                <c:pt idx="36">
                  <c:v>59.848433088413081</c:v>
                </c:pt>
                <c:pt idx="37">
                  <c:v>58.693651364583509</c:v>
                </c:pt>
                <c:pt idx="38">
                  <c:v>57.562242771784966</c:v>
                </c:pt>
                <c:pt idx="39">
                  <c:v>56.453712181145022</c:v>
                </c:pt>
                <c:pt idx="40">
                  <c:v>55.3675754186335</c:v>
                </c:pt>
                <c:pt idx="41">
                  <c:v>54.303359012390182</c:v>
                </c:pt>
                <c:pt idx="42">
                  <c:v>53.260599946115818</c:v>
                </c:pt>
                <c:pt idx="43">
                  <c:v>52.238845418378126</c:v>
                </c:pt>
                <c:pt idx="44">
                  <c:v>51.237652607682371</c:v>
                </c:pt>
                <c:pt idx="45">
                  <c:v>50.256588443167068</c:v>
                </c:pt>
                <c:pt idx="46">
                  <c:v>49.295229380779915</c:v>
                </c:pt>
                <c:pt idx="47">
                  <c:v>48.353161184803227</c:v>
                </c:pt>
                <c:pt idx="48">
                  <c:v>47.429978714590519</c:v>
                </c:pt>
                <c:pt idx="49">
                  <c:v>46.525285716390989</c:v>
                </c:pt>
                <c:pt idx="50">
                  <c:v>45.638694620129208</c:v>
                </c:pt>
                <c:pt idx="51">
                  <c:v>44.769826341024888</c:v>
                </c:pt>
                <c:pt idx="52">
                  <c:v>43.918310085924944</c:v>
                </c:pt>
                <c:pt idx="53">
                  <c:v>43.083783164239343</c:v>
                </c:pt>
                <c:pt idx="54">
                  <c:v>42.265890803359902</c:v>
                </c:pt>
                <c:pt idx="55">
                  <c:v>41.464285968458455</c:v>
                </c:pt>
                <c:pt idx="56">
                  <c:v>40.678629186549443</c:v>
                </c:pt>
                <c:pt idx="57">
                  <c:v>39.90858837471918</c:v>
                </c:pt>
                <c:pt idx="58">
                  <c:v>39.153838672411972</c:v>
                </c:pt>
                <c:pt idx="59">
                  <c:v>38.414062277681175</c:v>
                </c:pt>
                <c:pt idx="60">
                  <c:v>37.688948287300057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CD-412B-80E4-FC1FFA8EA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639696"/>
        <c:axId val="311637776"/>
      </c:lineChart>
      <c:catAx>
        <c:axId val="311639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 noProof="0" dirty="0"/>
                  <a:t>Yield (</a:t>
                </a:r>
                <a:r>
                  <a:rPr lang="cs-CZ" sz="800" noProof="0" dirty="0"/>
                  <a:t>r,</a:t>
                </a:r>
                <a:r>
                  <a:rPr lang="en-GB" sz="800" noProof="0" dirty="0"/>
                  <a:t>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637776"/>
        <c:crossesAt val="0"/>
        <c:auto val="0"/>
        <c:lblAlgn val="ctr"/>
        <c:lblOffset val="100"/>
        <c:tickLblSkip val="10"/>
        <c:tickMarkSkip val="10"/>
        <c:noMultiLvlLbl val="0"/>
      </c:catAx>
      <c:valAx>
        <c:axId val="31163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800" dirty="0"/>
                  <a:t>P</a:t>
                </a:r>
                <a:r>
                  <a:rPr lang="en-US" sz="800" dirty="0"/>
                  <a:t>rice</a:t>
                </a:r>
                <a:r>
                  <a:rPr lang="cs-CZ" sz="800" dirty="0"/>
                  <a:t> (P,€)</a:t>
                </a:r>
                <a:endParaRPr lang="en-US" sz="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  <a:prstDash val="sys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639696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830051B-D5FE-8F3F-33FC-AEF85ABF2D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58A7F0-2FF0-384C-C685-8D9EB424D0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7B33D0-046A-48C9-9C40-0F1B88B1AFC8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6397AD-92BB-E223-03A9-C6D21747FF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D61189-9DA8-BAB3-AEAC-7A998E40F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3C3AE2A-4FFA-4FDE-B167-608400790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6364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57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1468C38-A214-4E80-B1E3-D2FE07F8DD81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C40B50C-4808-4AAD-8732-12ADE8A5B2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3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75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33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0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01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911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964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511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527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50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92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68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39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2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4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77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6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0B50C-4808-4AAD-8732-12ADE8A5B27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482F-2F05-49C5-9E15-73F945A4123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172200"/>
            <a:ext cx="1828800" cy="365125"/>
          </a:xfrm>
        </p:spPr>
        <p:txBody>
          <a:bodyPr/>
          <a:lstStyle>
            <a:lvl1pPr>
              <a:defRPr sz="1200" b="1"/>
            </a:lvl1pPr>
          </a:lstStyle>
          <a:p>
            <a:fld id="{DFE5482F-2F05-49C5-9E15-73F945A4123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210314"/>
            <a:ext cx="6512511" cy="648072"/>
          </a:xfrm>
        </p:spPr>
        <p:txBody>
          <a:bodyPr/>
          <a:lstStyle>
            <a:lvl1pPr marL="0" indent="0" algn="l">
              <a:buFontTx/>
              <a:buNone/>
              <a:defRPr sz="2800"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2042512"/>
            <a:ext cx="6400800" cy="347472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482F-2F05-49C5-9E15-73F945A412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482F-2F05-49C5-9E15-73F945A412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482F-2F05-49C5-9E15-73F945A412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E5482F-2F05-49C5-9E15-73F945A4123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50" r:id="rId4"/>
    <p:sldLayoutId id="2147483751" r:id="rId5"/>
  </p:sldLayoutIdLst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1.png"/><Relationship Id="rId18" Type="http://schemas.openxmlformats.org/officeDocument/2006/relationships/chart" Target="../charts/chart1.xml"/><Relationship Id="rId21" Type="http://schemas.openxmlformats.org/officeDocument/2006/relationships/image" Target="../media/image760.png"/><Relationship Id="rId12" Type="http://schemas.openxmlformats.org/officeDocument/2006/relationships/image" Target="../media/image520.png"/><Relationship Id="rId2" Type="http://schemas.openxmlformats.org/officeDocument/2006/relationships/notesSlide" Target="../notesSlides/notesSlide10.xml"/><Relationship Id="rId16" Type="http://schemas.openxmlformats.org/officeDocument/2006/relationships/chart" Target="../charts/chart1.xml"/><Relationship Id="rId20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0.png"/><Relationship Id="rId15" Type="http://schemas.openxmlformats.org/officeDocument/2006/relationships/image" Target="../media/image75.png"/><Relationship Id="rId10" Type="http://schemas.openxmlformats.org/officeDocument/2006/relationships/image" Target="../media/image490.png"/><Relationship Id="rId19" Type="http://schemas.openxmlformats.org/officeDocument/2006/relationships/image" Target="../media/image730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.png"/><Relationship Id="rId21" Type="http://schemas.openxmlformats.org/officeDocument/2006/relationships/image" Target="../media/image8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2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740.png"/><Relationship Id="rId19" Type="http://schemas.openxmlformats.org/officeDocument/2006/relationships/image" Target="../media/image52.png"/><Relationship Id="rId14" Type="http://schemas.openxmlformats.org/officeDocument/2006/relationships/image" Target="../media/image51.png"/><Relationship Id="rId22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50.png"/><Relationship Id="rId2" Type="http://schemas.openxmlformats.org/officeDocument/2006/relationships/notesSlide" Target="../notesSlides/notesSlide12.xml"/><Relationship Id="rId20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6.png"/><Relationship Id="rId21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dekold.myportfolio.com/" TargetMode="External"/><Relationship Id="rId5" Type="http://schemas.openxmlformats.org/officeDocument/2006/relationships/hyperlink" Target="https://dedeklegacy.cz/talking-slides.html" TargetMode="Externa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21" Type="http://schemas.openxmlformats.org/officeDocument/2006/relationships/image" Target="../media/image12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9" Type="http://schemas.openxmlformats.org/officeDocument/2006/relationships/image" Target="../media/image10.png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0" Type="http://schemas.openxmlformats.org/officeDocument/2006/relationships/image" Target="../media/image160.png"/><Relationship Id="rId9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3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1" Type="http://schemas.openxmlformats.org/officeDocument/2006/relationships/image" Target="../media/image310.png"/><Relationship Id="rId12" Type="http://schemas.openxmlformats.org/officeDocument/2006/relationships/image" Target="../media/image29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19" Type="http://schemas.openxmlformats.org/officeDocument/2006/relationships/image" Target="../media/image33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26" Type="http://schemas.openxmlformats.org/officeDocument/2006/relationships/image" Target="../media/image47.png"/><Relationship Id="rId21" Type="http://schemas.openxmlformats.org/officeDocument/2006/relationships/image" Target="../media/image42.png"/><Relationship Id="rId17" Type="http://schemas.openxmlformats.org/officeDocument/2006/relationships/image" Target="../media/image38.png"/><Relationship Id="rId25" Type="http://schemas.openxmlformats.org/officeDocument/2006/relationships/image" Target="../media/image2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5.png"/><Relationship Id="rId23" Type="http://schemas.openxmlformats.org/officeDocument/2006/relationships/image" Target="../media/image44.png"/><Relationship Id="rId19" Type="http://schemas.openxmlformats.org/officeDocument/2006/relationships/image" Target="../media/image3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0.png"/><Relationship Id="rId39" Type="http://schemas.openxmlformats.org/officeDocument/2006/relationships/image" Target="../media/image66.png"/><Relationship Id="rId21" Type="http://schemas.openxmlformats.org/officeDocument/2006/relationships/image" Target="../media/image370.png"/><Relationship Id="rId34" Type="http://schemas.openxmlformats.org/officeDocument/2006/relationships/image" Target="../media/image62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25" Type="http://schemas.openxmlformats.org/officeDocument/2006/relationships/image" Target="../media/image470.png"/><Relationship Id="rId33" Type="http://schemas.openxmlformats.org/officeDocument/2006/relationships/image" Target="../media/image61.png"/><Relationship Id="rId46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360.png"/><Relationship Id="rId29" Type="http://schemas.openxmlformats.org/officeDocument/2006/relationships/image" Target="../media/image57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30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23" Type="http://schemas.openxmlformats.org/officeDocument/2006/relationships/image" Target="../media/image420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49" Type="http://schemas.openxmlformats.org/officeDocument/2006/relationships/image" Target="../media/image39.png"/><Relationship Id="rId31" Type="http://schemas.openxmlformats.org/officeDocument/2006/relationships/image" Target="../media/image59.png"/><Relationship Id="rId44" Type="http://schemas.openxmlformats.org/officeDocument/2006/relationships/image" Target="../media/image71.png"/><Relationship Id="rId22" Type="http://schemas.openxmlformats.org/officeDocument/2006/relationships/image" Target="../media/image41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43" Type="http://schemas.openxmlformats.org/officeDocument/2006/relationships/image" Target="../media/image70.png"/><Relationship Id="rId4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4000" y="2448000"/>
            <a:ext cx="1440000" cy="360000"/>
          </a:xfrm>
        </p:spPr>
        <p:txBody>
          <a:bodyPr/>
          <a:lstStyle/>
          <a:p>
            <a:pPr algn="l"/>
            <a:r>
              <a:rPr lang="en-GB" sz="1800" dirty="0">
                <a:solidFill>
                  <a:srgbClr val="7030A0"/>
                </a:solidFill>
              </a:rPr>
              <a:t>Lesson 1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000" y="2700000"/>
            <a:ext cx="6121316" cy="1800000"/>
          </a:xfrm>
        </p:spPr>
        <p:txBody>
          <a:bodyPr/>
          <a:lstStyle/>
          <a:p>
            <a:pPr marL="182880" indent="0" algn="l">
              <a:buNone/>
            </a:pPr>
            <a:r>
              <a:rPr lang="en-GB" dirty="0">
                <a:solidFill>
                  <a:srgbClr val="7030A0"/>
                </a:solidFill>
              </a:rPr>
              <a:t>Essentials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of bond pricing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000" y="468000"/>
            <a:ext cx="36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800" b="1" dirty="0"/>
              <a:t>Institute of Economic Studies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400" b="1" dirty="0"/>
              <a:t>Faculty of Social Sciences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400" b="1" dirty="0"/>
              <a:t>Charles University in Prague</a:t>
            </a:r>
          </a:p>
        </p:txBody>
      </p:sp>
      <p:sp>
        <p:nvSpPr>
          <p:cNvPr id="12" name="Podnadpis 2"/>
          <p:cNvSpPr>
            <a:spLocks noGrp="1"/>
          </p:cNvSpPr>
          <p:nvPr/>
        </p:nvSpPr>
        <p:spPr>
          <a:xfrm>
            <a:off x="5544720" y="5292000"/>
            <a:ext cx="3419768" cy="39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Financial markets instruments </a:t>
            </a:r>
            <a:endParaRPr lang="en-GB" sz="1800" b="1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0000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10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4001" y="144000"/>
            <a:ext cx="4428000" cy="64807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Price-yield relationship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64000" y="864000"/>
            <a:ext cx="31143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Closed</a:t>
            </a:r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form formulas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265683" y="2420888"/>
                <a:ext cx="2626797" cy="1349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61950" indent="-361950">
                  <a:lnSpc>
                    <a:spcPts val="1400"/>
                  </a:lnSpc>
                  <a:tabLst>
                    <a:tab pos="271463" algn="l"/>
                  </a:tabLst>
                </a:pPr>
                <a14:m>
                  <m:oMath xmlns:m="http://schemas.openxmlformats.org/officeDocument/2006/math">
                    <m:r>
                      <a:rPr lang="en-GB" sz="1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i="1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:r>
                  <a:rPr lang="en-GB" sz="14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coupon rate</a:t>
                </a:r>
              </a:p>
              <a:p>
                <a:pPr marL="444500" indent="-444500">
                  <a:lnSpc>
                    <a:spcPts val="1400"/>
                  </a:lnSpc>
                  <a:tabLst>
                    <a:tab pos="271463" algn="l"/>
                  </a:tabLst>
                </a:pPr>
                <a14:m>
                  <m:oMath xmlns:m="http://schemas.openxmlformats.org/officeDocument/2006/math">
                    <m:r>
                      <a:rPr lang="en-GB" sz="1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… coupon and discounting frequency</a:t>
                </a:r>
              </a:p>
              <a:p>
                <a:pPr marL="444500" indent="-444500">
                  <a:lnSpc>
                    <a:spcPts val="1400"/>
                  </a:lnSpc>
                  <a:tabLst>
                    <a:tab pos="271463" algn="l"/>
                  </a:tabLst>
                </a:pPr>
                <a14:m>
                  <m:oMath xmlns:m="http://schemas.openxmlformats.org/officeDocument/2006/math">
                    <m:r>
                      <a:rPr lang="en-GB" sz="1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… discount rate (yield to maturity)</a:t>
                </a:r>
              </a:p>
              <a:p>
                <a:pPr marL="361950" indent="-361950">
                  <a:lnSpc>
                    <a:spcPts val="1400"/>
                  </a:lnSpc>
                  <a:tabLst>
                    <a:tab pos="271463" algn="l"/>
                  </a:tabLst>
                </a:pPr>
                <a14:m>
                  <m:oMath xmlns:m="http://schemas.openxmlformats.org/officeDocument/2006/math">
                    <m:r>
                      <a:rPr lang="en-GB" sz="1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400" i="1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GB" sz="14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nominal value</a:t>
                </a:r>
              </a:p>
              <a:p>
                <a:pPr marL="361950" indent="-361950">
                  <a:lnSpc>
                    <a:spcPts val="1400"/>
                  </a:lnSpc>
                  <a:tabLst>
                    <a:tab pos="271463" algn="l"/>
                  </a:tabLst>
                </a:pPr>
                <a14:m>
                  <m:oMath xmlns:m="http://schemas.openxmlformats.org/officeDocument/2006/math">
                    <m:r>
                      <a:rPr lang="en-GB" sz="1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… time to maturity</a:t>
                </a: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83" y="2420888"/>
                <a:ext cx="2626797" cy="1349087"/>
              </a:xfrm>
              <a:prstGeom prst="rect">
                <a:avLst/>
              </a:prstGeom>
              <a:blipFill>
                <a:blip r:embed="rId10"/>
                <a:stretch>
                  <a:fillRect t="-3620" b="-4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864000" y="4068000"/>
            <a:ext cx="558020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 of the price-yield relationship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F0F766B-BE65-4257-03B9-20643019E113}"/>
                  </a:ext>
                </a:extLst>
              </p:cNvPr>
              <p:cNvSpPr txBox="1"/>
              <p:nvPr/>
            </p:nvSpPr>
            <p:spPr>
              <a:xfrm>
                <a:off x="1547879" y="1495168"/>
                <a:ext cx="6264481" cy="576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d>
                            <m:d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 …+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400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cs-CZ" sz="14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cs-CZ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1+</m:t>
                                          </m:r>
                                          <m:r>
                                            <a:rPr lang="cs-CZ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cs-CZ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F0F766B-BE65-4257-03B9-20643019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79" y="1495168"/>
                <a:ext cx="6264481" cy="5763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9987F6-922D-9A8D-B69E-559CBBEA1F79}"/>
                  </a:ext>
                </a:extLst>
              </p:cNvPr>
              <p:cNvSpPr txBox="1"/>
              <p:nvPr/>
            </p:nvSpPr>
            <p:spPr>
              <a:xfrm>
                <a:off x="1548000" y="2281920"/>
                <a:ext cx="4104456" cy="576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400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cs-CZ" sz="14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cs-CZ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1+</m:t>
                                          </m:r>
                                          <m:r>
                                            <a:rPr lang="cs-CZ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cs-CZ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cs-CZ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cs-CZ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𝑚𝑇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C9987F6-922D-9A8D-B69E-559CBBEA1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00" y="2281920"/>
                <a:ext cx="4104456" cy="576376"/>
              </a:xfrm>
              <a:prstGeom prst="rect">
                <a:avLst/>
              </a:prstGeom>
              <a:blipFill>
                <a:blip r:embed="rId12"/>
                <a:stretch>
                  <a:fillRect b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68AF66C-2C88-3CBA-0E34-1D4FC9BE8FFB}"/>
                  </a:ext>
                </a:extLst>
              </p:cNvPr>
              <p:cNvSpPr txBox="1"/>
              <p:nvPr/>
            </p:nvSpPr>
            <p:spPr>
              <a:xfrm>
                <a:off x="1548000" y="3043928"/>
                <a:ext cx="2718705" cy="459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400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cs-CZ" sz="14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cs-CZ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cs-CZ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𝑟𝑇</m:t>
                                  </m:r>
                                </m:sup>
                              </m:sSup>
                            </m:e>
                          </m:d>
                          <m:r>
                            <a:rPr lang="cs-CZ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𝑟𝑇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68AF66C-2C88-3CBA-0E34-1D4FC9BE8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00" y="3043928"/>
                <a:ext cx="2718705" cy="4598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79734BEB-701A-12C0-7C12-4D7D290389D1}"/>
              </a:ext>
            </a:extLst>
          </p:cNvPr>
          <p:cNvSpPr txBox="1"/>
          <p:nvPr/>
        </p:nvSpPr>
        <p:spPr>
          <a:xfrm>
            <a:off x="1188000" y="1225680"/>
            <a:ext cx="43201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Annual discounting of annual coupons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440B1B5-B3B7-D768-4B76-3D1A9089A481}"/>
              </a:ext>
            </a:extLst>
          </p:cNvPr>
          <p:cNvSpPr txBox="1"/>
          <p:nvPr/>
        </p:nvSpPr>
        <p:spPr>
          <a:xfrm>
            <a:off x="1187999" y="2002460"/>
            <a:ext cx="50401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Fractional discounting of fractional coupons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BA5AD5F-3813-B4A9-F77B-A1628C50299C}"/>
              </a:ext>
            </a:extLst>
          </p:cNvPr>
          <p:cNvSpPr txBox="1"/>
          <p:nvPr/>
        </p:nvSpPr>
        <p:spPr>
          <a:xfrm>
            <a:off x="1188001" y="2770484"/>
            <a:ext cx="28799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Continuous discounting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A6C2ACE-C518-7856-5FB6-3D860E59FA63}"/>
              </a:ext>
            </a:extLst>
          </p:cNvPr>
          <p:cNvSpPr txBox="1"/>
          <p:nvPr/>
        </p:nvSpPr>
        <p:spPr>
          <a:xfrm>
            <a:off x="1188000" y="3448452"/>
            <a:ext cx="40151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Par bond and perpetuity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AA689BCF-04A9-94B3-B213-36872802523F}"/>
                  </a:ext>
                </a:extLst>
              </p:cNvPr>
              <p:cNvSpPr txBox="1"/>
              <p:nvPr/>
            </p:nvSpPr>
            <p:spPr>
              <a:xfrm>
                <a:off x="1547665" y="3761251"/>
                <a:ext cx="144015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400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AA689BCF-04A9-94B3-B213-368728025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3761251"/>
                <a:ext cx="144015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CF6C1979-B90C-C87D-E78C-098455CD3138}"/>
                  </a:ext>
                </a:extLst>
              </p:cNvPr>
              <p:cNvSpPr txBox="1"/>
              <p:nvPr/>
            </p:nvSpPr>
            <p:spPr>
              <a:xfrm>
                <a:off x="2987825" y="3761251"/>
                <a:ext cx="289897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 ⇒</m:t>
                      </m:r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400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𝑐𝑀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CF6C1979-B90C-C87D-E78C-098455CD3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5" y="3761251"/>
                <a:ext cx="2898978" cy="307777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Skupina 61">
            <a:extLst>
              <a:ext uri="{FF2B5EF4-FFF2-40B4-BE49-F238E27FC236}">
                <a16:creationId xmlns:a16="http://schemas.microsoft.com/office/drawing/2014/main" id="{78FEE0F0-A2C6-EB64-93F0-9EA3EAE09905}"/>
              </a:ext>
            </a:extLst>
          </p:cNvPr>
          <p:cNvGrpSpPr/>
          <p:nvPr/>
        </p:nvGrpSpPr>
        <p:grpSpPr>
          <a:xfrm>
            <a:off x="5529004" y="4335208"/>
            <a:ext cx="3537572" cy="1818653"/>
            <a:chOff x="5498924" y="4778699"/>
            <a:chExt cx="3537572" cy="1818653"/>
          </a:xfrm>
        </p:grpSpPr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3663CBF5-3E68-13E7-CCDC-A8A20E2D9AAB}"/>
                </a:ext>
              </a:extLst>
            </p:cNvPr>
            <p:cNvCxnSpPr>
              <a:cxnSpLocks/>
            </p:cNvCxnSpPr>
            <p:nvPr/>
          </p:nvCxnSpPr>
          <p:spPr>
            <a:xfrm>
              <a:off x="6498352" y="5193288"/>
              <a:ext cx="0" cy="936104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4C6E42E9-3EBE-38AE-066C-B0D510261F1D}"/>
                </a:ext>
              </a:extLst>
            </p:cNvPr>
            <p:cNvGrpSpPr/>
            <p:nvPr/>
          </p:nvGrpSpPr>
          <p:grpSpPr>
            <a:xfrm>
              <a:off x="5498924" y="4778699"/>
              <a:ext cx="3537572" cy="1818653"/>
              <a:chOff x="674388" y="4346651"/>
              <a:chExt cx="3537572" cy="1818653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" name="Graf 4">
                    <a:extLst>
                      <a:ext uri="{FF2B5EF4-FFF2-40B4-BE49-F238E27FC236}">
                        <a16:creationId xmlns:a16="http://schemas.microsoft.com/office/drawing/2014/main" id="{4425E652-6A3C-AD96-E1A0-38E321F216D5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44245249"/>
                      </p:ext>
                    </p:extLst>
                  </p:nvPr>
                </p:nvGraphicFramePr>
                <p:xfrm>
                  <a:off x="674388" y="4346651"/>
                  <a:ext cx="3537572" cy="181865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6"/>
                  </a:graphicData>
                </a:graphic>
              </p:graphicFrame>
            </mc:Choice>
            <mc:Fallback xmlns="">
              <p:graphicFrame>
                <p:nvGraphicFramePr>
                  <p:cNvPr id="5" name="Graf 4">
                    <a:extLst>
                      <a:ext uri="{FF2B5EF4-FFF2-40B4-BE49-F238E27FC236}">
                        <a16:creationId xmlns:a16="http://schemas.microsoft.com/office/drawing/2014/main" id="{4425E652-6A3C-AD96-E1A0-38E321F216D5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07639970"/>
                      </p:ext>
                    </p:extLst>
                  </p:nvPr>
                </p:nvGraphicFramePr>
                <p:xfrm>
                  <a:off x="674388" y="4346651"/>
                  <a:ext cx="3537572" cy="181865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8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ovéPole 27"/>
                  <p:cNvSpPr txBox="1"/>
                  <p:nvPr/>
                </p:nvSpPr>
                <p:spPr>
                  <a:xfrm>
                    <a:off x="2580098" y="5013176"/>
                    <a:ext cx="81545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Clr>
                        <a:srgbClr val="7030A0"/>
                      </a:buClr>
                    </a:pPr>
                    <a14:m>
                      <m:oMath xmlns:m="http://schemas.openxmlformats.org/officeDocument/2006/math">
                        <m:r>
                          <a:rPr lang="en-GB" sz="1200" i="1">
                            <a:latin typeface="Cambria Math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1200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1200" i="1"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GB" sz="1200" i="1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GB" sz="1200" i="1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28" name="TextovéPole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0098" y="5013176"/>
                    <a:ext cx="815451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869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3A7DB1BB-6552-6044-1065-F9118EB34FD4}"/>
                  </a:ext>
                </a:extLst>
              </p:cNvPr>
              <p:cNvSpPr txBox="1"/>
              <p:nvPr/>
            </p:nvSpPr>
            <p:spPr>
              <a:xfrm>
                <a:off x="1188000" y="4463382"/>
                <a:ext cx="46385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 downward-sloping curve</a:t>
                </a:r>
              </a:p>
            </p:txBody>
          </p:sp>
        </mc:Choice>
        <mc:Fallback xmlns="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3A7DB1BB-6552-6044-1065-F9118EB3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4463382"/>
                <a:ext cx="4638543" cy="369332"/>
              </a:xfrm>
              <a:prstGeom prst="rect">
                <a:avLst/>
              </a:prstGeom>
              <a:blipFill>
                <a:blip r:embed="rId20"/>
                <a:stretch>
                  <a:fillRect l="-263" t="-114754" b="-1770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D3450607-B9F9-DB6E-1BEE-2CB33271D717}"/>
                  </a:ext>
                </a:extLst>
              </p:cNvPr>
              <p:cNvSpPr txBox="1"/>
              <p:nvPr/>
            </p:nvSpPr>
            <p:spPr>
              <a:xfrm>
                <a:off x="1188001" y="4792423"/>
                <a:ext cx="381604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convex curve</a:t>
                </a:r>
              </a:p>
            </p:txBody>
          </p:sp>
        </mc:Choice>
        <mc:Fallback xmlns="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D3450607-B9F9-DB6E-1BEE-2CB33271D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1" y="4792423"/>
                <a:ext cx="3816048" cy="369332"/>
              </a:xfrm>
              <a:prstGeom prst="rect">
                <a:avLst/>
              </a:prstGeom>
              <a:blipFill>
                <a:blip r:embed="rId21"/>
                <a:stretch>
                  <a:fillRect l="-319" t="-114754" b="-1770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ovéPole 55">
            <a:extLst>
              <a:ext uri="{FF2B5EF4-FFF2-40B4-BE49-F238E27FC236}">
                <a16:creationId xmlns:a16="http://schemas.microsoft.com/office/drawing/2014/main" id="{6AE7F472-1383-43FF-FB67-996D08D25D76}"/>
              </a:ext>
            </a:extLst>
          </p:cNvPr>
          <p:cNvSpPr txBox="1"/>
          <p:nvPr/>
        </p:nvSpPr>
        <p:spPr>
          <a:xfrm>
            <a:off x="1188000" y="5121464"/>
            <a:ext cx="43921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High demand for bonds can push yield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into negative territory</a:t>
            </a:r>
          </a:p>
        </p:txBody>
      </p:sp>
    </p:spTree>
    <p:extLst>
      <p:ext uri="{BB962C8B-B14F-4D97-AF65-F5344CB8AC3E}">
        <p14:creationId xmlns:p14="http://schemas.microsoft.com/office/powerpoint/2010/main" val="767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57446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11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4000" y="144000"/>
            <a:ext cx="5136257" cy="64807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Price–maturity relationship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64000" y="864000"/>
            <a:ext cx="7375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Price of a bond may change simply because the bond is heading to maturity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187335" y="1556792"/>
                <a:ext cx="5190961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lnSpc>
                    <a:spcPts val="2000"/>
                  </a:lnSpc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 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𝑀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  (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bond price remains constant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35" y="1556792"/>
                <a:ext cx="5190961" cy="348813"/>
              </a:xfrm>
              <a:prstGeom prst="rect">
                <a:avLst/>
              </a:prstGeom>
              <a:blipFill>
                <a:blip r:embed="rId14"/>
                <a:stretch>
                  <a:fillRect l="-235" t="-15517" r="-705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/>
          <p:cNvGrpSpPr/>
          <p:nvPr/>
        </p:nvGrpSpPr>
        <p:grpSpPr>
          <a:xfrm>
            <a:off x="5628896" y="4365104"/>
            <a:ext cx="3251392" cy="1687749"/>
            <a:chOff x="3136444" y="2680345"/>
            <a:chExt cx="3561838" cy="1848636"/>
          </a:xfrm>
        </p:grpSpPr>
        <p:sp>
          <p:nvSpPr>
            <p:cNvPr id="23" name="Oblouk 22"/>
            <p:cNvSpPr/>
            <p:nvPr/>
          </p:nvSpPr>
          <p:spPr>
            <a:xfrm rot="11086376">
              <a:off x="3136444" y="2723969"/>
              <a:ext cx="3561838" cy="574776"/>
            </a:xfrm>
            <a:prstGeom prst="arc">
              <a:avLst>
                <a:gd name="adj1" fmla="val 12247696"/>
                <a:gd name="adj2" fmla="val 21192614"/>
              </a:avLst>
            </a:prstGeom>
            <a:ln w="38100">
              <a:solidFill>
                <a:srgbClr val="C00000"/>
              </a:solidFill>
              <a:headEnd type="none" w="lg" len="med"/>
              <a:tailEnd type="none" w="lg" len="med"/>
            </a:ln>
            <a:scene3d>
              <a:camera prst="orthographicFront">
                <a:rot lat="0" lon="0" rev="12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3186111" y="2680345"/>
              <a:ext cx="3409777" cy="1848636"/>
              <a:chOff x="1424914" y="4240820"/>
              <a:chExt cx="3657119" cy="1945385"/>
            </a:xfrm>
          </p:grpSpPr>
          <p:cxnSp>
            <p:nvCxnSpPr>
              <p:cNvPr id="6" name="Přímá spojnice 5"/>
              <p:cNvCxnSpPr/>
              <p:nvPr/>
            </p:nvCxnSpPr>
            <p:spPr>
              <a:xfrm>
                <a:off x="1760467" y="5052345"/>
                <a:ext cx="2600355" cy="0"/>
              </a:xfrm>
              <a:prstGeom prst="line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/>
              <p:cNvCxnSpPr/>
              <p:nvPr/>
            </p:nvCxnSpPr>
            <p:spPr>
              <a:xfrm>
                <a:off x="1747540" y="4285613"/>
                <a:ext cx="1" cy="1846354"/>
              </a:xfrm>
              <a:prstGeom prst="line">
                <a:avLst/>
              </a:prstGeom>
              <a:ln w="25400"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1741314" y="6134526"/>
                <a:ext cx="2892872" cy="0"/>
              </a:xfrm>
              <a:prstGeom prst="line">
                <a:avLst/>
              </a:prstGeom>
              <a:ln w="25400"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ovéPole 14"/>
              <p:cNvSpPr txBox="1"/>
              <p:nvPr/>
            </p:nvSpPr>
            <p:spPr>
              <a:xfrm>
                <a:off x="4262451" y="5795971"/>
                <a:ext cx="309548" cy="39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i="1" dirty="0">
                    <a:latin typeface="Cambria Math"/>
                    <a:ea typeface="Cambria Math" panose="02040503050406030204" pitchFamily="18" charset="0"/>
                  </a:rPr>
                  <a:t>T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ovéPole 17"/>
                  <p:cNvSpPr txBox="1"/>
                  <p:nvPr/>
                </p:nvSpPr>
                <p:spPr>
                  <a:xfrm>
                    <a:off x="1430278" y="4284525"/>
                    <a:ext cx="309548" cy="3902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cs-CZ" sz="1600" i="1" dirty="0">
                      <a:latin typeface="Cambria Math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ovéPole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0278" y="4284525"/>
                    <a:ext cx="309548" cy="39023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162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Oblouk 29"/>
              <p:cNvSpPr/>
              <p:nvPr/>
            </p:nvSpPr>
            <p:spPr>
              <a:xfrm rot="11523316">
                <a:off x="1479093" y="4862100"/>
                <a:ext cx="3602940" cy="643306"/>
              </a:xfrm>
              <a:prstGeom prst="arc">
                <a:avLst>
                  <a:gd name="adj1" fmla="val 12247696"/>
                  <a:gd name="adj2" fmla="val 21192614"/>
                </a:avLst>
              </a:prstGeom>
              <a:ln w="38100">
                <a:solidFill>
                  <a:srgbClr val="C000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2267423" y="4240820"/>
                <a:ext cx="1590759" cy="35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61950" indent="-361950" algn="ctr"/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premium bond</a:t>
                </a: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2260261" y="5568805"/>
                <a:ext cx="1594598" cy="35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61950" indent="-361950" algn="ctr"/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discount bond</a:t>
                </a:r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3245081" y="4738435"/>
                <a:ext cx="1389106" cy="35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61950" indent="-361950" algn="ctr"/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 bond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ovéPole 30"/>
                  <p:cNvSpPr txBox="1"/>
                  <p:nvPr/>
                </p:nvSpPr>
                <p:spPr>
                  <a:xfrm>
                    <a:off x="1424914" y="4898094"/>
                    <a:ext cx="309548" cy="3902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6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cs-CZ" sz="1600" i="1" dirty="0">
                      <a:latin typeface="Cambria Math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ovéPole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4914" y="4898094"/>
                    <a:ext cx="309548" cy="39023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8605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TextovéPole 24"/>
          <p:cNvSpPr txBox="1"/>
          <p:nvPr/>
        </p:nvSpPr>
        <p:spPr>
          <a:xfrm>
            <a:off x="864000" y="4131072"/>
            <a:ext cx="29523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Economic jargon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1188000" y="4808064"/>
                <a:ext cx="4212199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lnSpc>
                    <a:spcPts val="2000"/>
                  </a:lnSpc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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bond is selling </a:t>
                </a:r>
                <a:r>
                  <a:rPr lang="en-GB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 a premium</a:t>
                </a: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4808064"/>
                <a:ext cx="4212199" cy="348813"/>
              </a:xfrm>
              <a:prstGeom prst="rect">
                <a:avLst/>
              </a:prstGeom>
              <a:blipFill>
                <a:blip r:embed="rId17"/>
                <a:stretch>
                  <a:fillRect l="-289" t="-17544" r="-1158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1188000" y="4505174"/>
                <a:ext cx="4131025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lnSpc>
                    <a:spcPts val="2000"/>
                  </a:lnSpc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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bond is selling </a:t>
                </a:r>
                <a:r>
                  <a:rPr lang="en-GB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 par </a:t>
                </a:r>
                <a:endParaRPr lang="cs-CZ" b="0" dirty="0">
                  <a:solidFill>
                    <a:srgbClr val="7030A0"/>
                  </a:solidFill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4505174"/>
                <a:ext cx="4131025" cy="348813"/>
              </a:xfrm>
              <a:prstGeom prst="rect">
                <a:avLst/>
              </a:prstGeom>
              <a:blipFill>
                <a:blip r:embed="rId18"/>
                <a:stretch>
                  <a:fillRect l="-295" t="-15789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1188000" y="1826309"/>
                <a:ext cx="7488456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lnSpc>
                    <a:spcPts val="2000"/>
                  </a:lnSpc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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 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GB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(bond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price converges to the face value from above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GB" i="1" dirty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1826309"/>
                <a:ext cx="7488456" cy="348813"/>
              </a:xfrm>
              <a:prstGeom prst="rect">
                <a:avLst/>
              </a:prstGeom>
              <a:blipFill>
                <a:blip r:embed="rId19"/>
                <a:stretch>
                  <a:fillRect l="-163" t="-17544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187625" y="2097559"/>
                <a:ext cx="7272372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lnSpc>
                    <a:spcPts val="2000"/>
                  </a:lnSpc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 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𝑀</m:t>
                    </m:r>
                    <m:r>
                      <a:rPr lang="cs-CZ" b="0" i="0" smtClean="0">
                        <a:latin typeface="Cambria Math" panose="02040503050406030204" pitchFamily="18" charset="0"/>
                        <a:ea typeface="Cambria Math"/>
                      </a:rPr>
                      <m:t>  (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/>
                      </a:rPr>
                      <m:t>bond</m:t>
                    </m:r>
                    <m:r>
                      <a:rPr lang="cs-CZ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price converges to the face value from below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5" y="2097559"/>
                <a:ext cx="7272372" cy="348813"/>
              </a:xfrm>
              <a:prstGeom prst="rect">
                <a:avLst/>
              </a:prstGeom>
              <a:blipFill>
                <a:blip r:embed="rId20"/>
                <a:stretch>
                  <a:fillRect l="-168" t="-15789" r="-503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1188000" y="5105621"/>
                <a:ext cx="4212199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lnSpc>
                    <a:spcPts val="2000"/>
                  </a:lnSpc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𝑀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/>
                      </a:rPr>
                      <m:t>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bond is selling </a:t>
                </a:r>
                <a:r>
                  <a:rPr lang="en-GB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 a discount </a:t>
                </a: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5105621"/>
                <a:ext cx="4212199" cy="348813"/>
              </a:xfrm>
              <a:prstGeom prst="rect">
                <a:avLst/>
              </a:prstGeom>
              <a:blipFill>
                <a:blip r:embed="rId21"/>
                <a:stretch>
                  <a:fillRect l="-289" t="-17544" r="-868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4F5327F-76AE-8689-2569-B7D446F2B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473"/>
              </p:ext>
            </p:extLst>
          </p:nvPr>
        </p:nvGraphicFramePr>
        <p:xfrm>
          <a:off x="1547664" y="2564910"/>
          <a:ext cx="6516000" cy="1080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91788915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2341472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6998156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9571166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3840843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0576555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16964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854262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0325847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091621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9684024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3550159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9849035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cs-CZ" sz="1000" u="none" strike="noStrike" kern="12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Time to maturity</a:t>
                      </a:r>
                    </a:p>
                  </a:txBody>
                  <a:tcPr marL="6668" marR="6668" marT="6668" marB="3600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cs-CZ" sz="800" b="0" i="0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73124"/>
                  </a:ext>
                </a:extLst>
              </a:tr>
              <a:tr h="180000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GB" sz="1000" u="none" strike="noStrike" noProof="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Coupon (%)</a:t>
                      </a:r>
                      <a:endParaRPr lang="en-GB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98,18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96,53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95,03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93,66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92,42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91,29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90,26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89,33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88,48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87,71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5745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Coupon (%)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1298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8" marR="6668" marT="66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100,00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101,82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103,47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104,97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106,34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107,58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108,71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109,74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110,67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111,52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112,29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88519"/>
                  </a:ext>
                </a:extLst>
              </a:tr>
              <a:tr h="180000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Nominal value 100, yield to maturity 10 %</a:t>
                      </a: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3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8" marR="6668" marT="6668" marB="0" anchor="ctr">
                    <a:solidFill>
                      <a:srgbClr val="D0D3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b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68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27BE383-5D76-D403-5B91-1619A474533B}"/>
                  </a:ext>
                </a:extLst>
              </p:cNvPr>
              <p:cNvSpPr txBox="1"/>
              <p:nvPr/>
            </p:nvSpPr>
            <p:spPr>
              <a:xfrm>
                <a:off x="3635813" y="3717032"/>
                <a:ext cx="4824184" cy="507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2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cs-CZ" sz="12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cs-CZ" sz="1200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cs-CZ" sz="12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oupon</m:t>
                              </m:r>
                            </m:num>
                            <m:den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0,1</m:t>
                              </m:r>
                            </m:den>
                          </m:f>
                          <m:r>
                            <a:rPr lang="cs-CZ" sz="12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2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2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1+</m:t>
                                          </m:r>
                                          <m: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cs-CZ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2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200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sz="1200" b="0" i="1" smtClean="0"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  <a:ea typeface="Cambria Math"/>
                        </a:rPr>
                        <m:t>=0,1,…,10</m:t>
                      </m:r>
                    </m:oMath>
                  </m:oMathPara>
                </a14:m>
                <a:endParaRPr lang="en-GB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27BE383-5D76-D403-5B91-1619A474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13" y="3717032"/>
                <a:ext cx="4824184" cy="50731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08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64000" y="864000"/>
            <a:ext cx="276708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Definition of YTM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587773" y="1809750"/>
                <a:ext cx="5864547" cy="660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𝑌𝑇𝑀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𝑌𝑇𝑀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+ …+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𝑐𝑀</m:t>
                          </m:r>
                          <m: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𝑌𝑇𝑀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773" y="1809750"/>
                <a:ext cx="5864547" cy="66080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585398" y="3048428"/>
                <a:ext cx="6568002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7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𝑌𝑇𝑀</m:t>
                            </m:r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b="0" dirty="0">
                    <a:latin typeface="Cambria Math"/>
                    <a:ea typeface="Cambria Math"/>
                  </a:rPr>
                  <a:t> =</a:t>
                </a:r>
                <a:endParaRPr lang="cs-CZ" b="0" i="1" dirty="0">
                  <a:latin typeface="Cambria Math"/>
                  <a:ea typeface="Cambria Math"/>
                </a:endParaRPr>
              </a:p>
              <a:p>
                <a:pPr marL="361950" indent="-361950">
                  <a:lnSpc>
                    <a:spcPts val="27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𝑐𝑀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𝑌𝑇𝑀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 panose="02040503050406030204" pitchFamily="18" charset="0"/>
                        </a:rPr>
                        <m:t>𝑐𝑀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𝑌𝑇𝑀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𝑐𝑀</m:t>
                      </m:r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398" y="3048428"/>
                <a:ext cx="6568002" cy="78483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864000" y="2736000"/>
            <a:ext cx="316835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Interpretation of YTM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64000" y="4860000"/>
            <a:ext cx="32988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Disadvantages of YTM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187999" y="5204939"/>
            <a:ext cx="70791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Ignoring reinvestment risk (in contrast with the term deposit)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188000" y="5489552"/>
            <a:ext cx="65976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Implicit assumption that the bond is held to maturity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187999" y="1196752"/>
            <a:ext cx="7704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lvl="1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Discount rate at which the present value of discounted cash flow is equal to the market price of the bond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88001" y="4266262"/>
            <a:ext cx="770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LHS … terminal value at maturity of a bond that results from investing an amount needed to buy the bond at an interest rate equal to YTM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188001" y="3717032"/>
            <a:ext cx="770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RHS … terminal value of accumulated cash flow from holding the bond under assumption that all coupons can be reinvested at a constant YTM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188000" y="2435979"/>
            <a:ext cx="67062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lvl="1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Other names: redemption yield, internal rate of return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12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4000" y="144000"/>
            <a:ext cx="4405544" cy="648072"/>
          </a:xfrm>
        </p:spPr>
        <p:txBody>
          <a:bodyPr/>
          <a:lstStyle/>
          <a:p>
            <a:r>
              <a:rPr lang="en-GB" dirty="0"/>
              <a:t>Yield to maturity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F712A7-1D0F-E4AC-3716-7BBBE1BE2526}"/>
              </a:ext>
            </a:extLst>
          </p:cNvPr>
          <p:cNvSpPr txBox="1"/>
          <p:nvPr/>
        </p:nvSpPr>
        <p:spPr>
          <a:xfrm>
            <a:off x="144000" y="2088000"/>
            <a:ext cx="96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Cambria Math"/>
                <a:ea typeface="Cambria Math" panose="02040503050406030204" pitchFamily="18" charset="0"/>
              </a:rPr>
              <a:t>Fin. </a:t>
            </a:r>
            <a:r>
              <a:rPr lang="en-GB" sz="1000" dirty="0">
                <a:latin typeface="Cambria Math"/>
                <a:ea typeface="Cambria Math" panose="02040503050406030204" pitchFamily="18" charset="0"/>
              </a:rPr>
              <a:t>functions</a:t>
            </a:r>
          </a:p>
          <a:p>
            <a:r>
              <a:rPr lang="en-GB" sz="1000" dirty="0">
                <a:latin typeface="Cambria Math"/>
                <a:ea typeface="Cambria Math" panose="02040503050406030204" pitchFamily="18" charset="0"/>
              </a:rPr>
              <a:t>→</a:t>
            </a:r>
            <a:r>
              <a:rPr lang="cs-CZ" sz="1000" dirty="0">
                <a:latin typeface="Cambria Math"/>
                <a:ea typeface="Cambria Math" panose="02040503050406030204" pitchFamily="18" charset="0"/>
              </a:rPr>
              <a:t> YIELD</a:t>
            </a:r>
            <a:endParaRPr lang="en-GB" sz="1000" dirty="0">
              <a:latin typeface="Cambria Math"/>
              <a:ea typeface="Cambria Math" panose="020405030504060302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21827E-7EC8-4BCC-40A7-FC413707AC6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1520" y="1763524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2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5999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13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4000" y="144000"/>
            <a:ext cx="3888352" cy="648072"/>
          </a:xfrm>
        </p:spPr>
        <p:txBody>
          <a:bodyPr/>
          <a:lstStyle/>
          <a:p>
            <a:r>
              <a:rPr lang="en-GB" dirty="0"/>
              <a:t>Other yield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585398" y="1188000"/>
                <a:ext cx="7091058" cy="43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7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𝐻𝑃𝑌</m:t>
                            </m:r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b="0" dirty="0">
                    <a:latin typeface="Cambria Math"/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𝑟𝑟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𝑟𝑟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398" y="1188000"/>
                <a:ext cx="7091058" cy="438582"/>
              </a:xfrm>
              <a:prstGeom prst="rect">
                <a:avLst/>
              </a:prstGeom>
              <a:blipFill>
                <a:blip r:embed="rId18"/>
                <a:stretch>
                  <a:fillRect t="-1389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864000" y="864000"/>
            <a:ext cx="316835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Holding period yield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64000" y="2412000"/>
            <a:ext cx="385201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Current (flat, running) yield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188000" y="1556792"/>
                <a:ext cx="77040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Generalized YTM which takes into account buying price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selling price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different rollover rates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1556792"/>
                <a:ext cx="7704000" cy="646331"/>
              </a:xfrm>
              <a:prstGeom prst="rect">
                <a:avLst/>
              </a:prstGeom>
              <a:blipFill>
                <a:blip r:embed="rId19"/>
                <a:stretch>
                  <a:fillRect l="-158" t="-5660" r="-712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1188000" y="2112512"/>
            <a:ext cx="72000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HPY must make assumptions about future values that are uncertain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728000" y="2846588"/>
                <a:ext cx="2546170" cy="43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7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s-CZ" b="0" dirty="0">
                    <a:latin typeface="Cambria Math"/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annual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coupon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clean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price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000" y="2846588"/>
                <a:ext cx="2546170" cy="438582"/>
              </a:xfrm>
              <a:prstGeom prst="rect">
                <a:avLst/>
              </a:prstGeom>
              <a:blipFill>
                <a:blip r:embed="rId20"/>
                <a:stretch>
                  <a:fillRect t="-11111"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1188000" y="3208856"/>
            <a:ext cx="7488456" cy="6435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Exact YTM for perpetual bonds, approximate measure for other bonds (finite maturity, ignorance of capital gains and losses)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188000" y="5287193"/>
            <a:ext cx="68400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Used for bonds that are approaching maturity in order to ensure comparability with money market instruments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64000" y="3780000"/>
            <a:ext cx="341996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Simple yield to maturity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728000" y="4223207"/>
                <a:ext cx="4517438" cy="475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7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SYM</m:t>
                    </m:r>
                  </m:oMath>
                </a14:m>
                <a:r>
                  <a:rPr lang="cs-CZ" b="0" dirty="0">
                    <a:latin typeface="Cambria Math"/>
                    <a:ea typeface="Cambria Math"/>
                  </a:rPr>
                  <a:t> = CY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100 − 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current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price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years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maturity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bond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price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000" y="4223207"/>
                <a:ext cx="4517438" cy="475387"/>
              </a:xfrm>
              <a:prstGeom prst="rect">
                <a:avLst/>
              </a:prstGeom>
              <a:blipFill>
                <a:blip r:embed="rId21"/>
                <a:stretch>
                  <a:fillRect t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1188000" y="4624245"/>
            <a:ext cx="6984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Smoothing capital gains/losses over the remaining life of the bond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64000" y="4932000"/>
            <a:ext cx="291591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Money market yield</a:t>
            </a:r>
          </a:p>
        </p:txBody>
      </p:sp>
    </p:spTree>
    <p:extLst>
      <p:ext uri="{BB962C8B-B14F-4D97-AF65-F5344CB8AC3E}">
        <p14:creationId xmlns:p14="http://schemas.microsoft.com/office/powerpoint/2010/main" val="133410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ázek 41">
            <a:extLst>
              <a:ext uri="{FF2B5EF4-FFF2-40B4-BE49-F238E27FC236}">
                <a16:creationId xmlns:a16="http://schemas.microsoft.com/office/drawing/2014/main" id="{06399F08-35CA-0ED0-C045-5FD901DE5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82" y="468000"/>
            <a:ext cx="1800000" cy="180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85272CF-4E86-05D8-A1B7-973CF7AC4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184" y="468000"/>
            <a:ext cx="2376584" cy="1980000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2000" y="2160000"/>
            <a:ext cx="5976000" cy="1800000"/>
          </a:xfrm>
        </p:spPr>
        <p:txBody>
          <a:bodyPr/>
          <a:lstStyle/>
          <a:p>
            <a:pPr marL="182880" indent="0" algn="l">
              <a:buNone/>
            </a:pPr>
            <a:r>
              <a:rPr lang="en-GB" dirty="0">
                <a:solidFill>
                  <a:srgbClr val="7030A0"/>
                </a:solidFill>
              </a:rPr>
              <a:t>See you 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in the next lecture</a:t>
            </a:r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14</a:t>
            </a:r>
          </a:p>
        </p:txBody>
      </p:sp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40" name="Podnadpis 2">
            <a:extLst>
              <a:ext uri="{FF2B5EF4-FFF2-40B4-BE49-F238E27FC236}">
                <a16:creationId xmlns:a16="http://schemas.microsoft.com/office/drawing/2014/main" id="{9C9003E9-3567-B59E-FADE-5DFB59AE9E82}"/>
              </a:ext>
            </a:extLst>
          </p:cNvPr>
          <p:cNvSpPr txBox="1">
            <a:spLocks/>
          </p:cNvSpPr>
          <p:nvPr/>
        </p:nvSpPr>
        <p:spPr>
          <a:xfrm>
            <a:off x="180000" y="288000"/>
            <a:ext cx="2700000" cy="504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l">
              <a:spcBef>
                <a:spcPts val="0"/>
              </a:spcBef>
              <a:spcAft>
                <a:spcPts val="0"/>
              </a:spcAft>
            </a:pPr>
            <a:r>
              <a:rPr lang="en-GB" sz="1600" cap="small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en-GB" sz="1800" cap="small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O.D. Lecturing Legacy</a:t>
            </a:r>
            <a:endParaRPr lang="cs-CZ" sz="1800" cap="small" dirty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algn="l">
              <a:spcBef>
                <a:spcPts val="0"/>
              </a:spcBef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dedekold@gmail.com</a:t>
            </a:r>
            <a:endParaRPr lang="en-GB" sz="1000" cap="smal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1D3FB16-FDE3-E84E-4F1D-526311E1662D}"/>
              </a:ext>
            </a:extLst>
          </p:cNvPr>
          <p:cNvSpPr/>
          <p:nvPr/>
        </p:nvSpPr>
        <p:spPr>
          <a:xfrm>
            <a:off x="1224000" y="5400000"/>
            <a:ext cx="5076192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GB" sz="100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Visit</a:t>
            </a:r>
            <a:r>
              <a:rPr lang="en-GB" sz="100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100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dedeklegacy.cz </a:t>
            </a:r>
            <a:r>
              <a:rPr lang="en-GB" sz="100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 </a:t>
            </a:r>
            <a:r>
              <a:rPr lang="en-GB" sz="100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TALKING SLIDES </a:t>
            </a:r>
            <a:r>
              <a:rPr lang="en-GB" sz="100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the animated version of this presentation</a:t>
            </a:r>
          </a:p>
          <a:p>
            <a:r>
              <a:rPr lang="en-GB" sz="100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(with English narrations and English/Czech subtitles)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259AB6-1112-2F0B-9204-4BC69AB28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184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6D424-D406-4409-620D-7F813524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CDC1B1-1AE8-65D0-D69F-20D745C3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F9D66E-D729-B776-4A40-87CC49B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000" y="6335999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15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5B3523-A133-BCAD-7156-32322B2B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" y="180000"/>
            <a:ext cx="3851936" cy="360000"/>
          </a:xfrm>
        </p:spPr>
        <p:txBody>
          <a:bodyPr wrap="square">
            <a:spAutoFit/>
          </a:bodyPr>
          <a:lstStyle/>
          <a:p>
            <a:r>
              <a:rPr lang="en-GB" sz="1600" noProof="0" dirty="0"/>
              <a:t>Excel </a:t>
            </a:r>
            <a:r>
              <a:rPr lang="cs-CZ" sz="1600" noProof="0" dirty="0"/>
              <a:t>table</a:t>
            </a:r>
            <a:r>
              <a:rPr lang="en-GB" sz="1600" noProof="0" dirty="0"/>
              <a:t> </a:t>
            </a: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GB" sz="1600" noProof="0" dirty="0"/>
              <a:t> discounting conventions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ED7742-2A28-4E7E-129D-582DF87ED078}"/>
              </a:ext>
            </a:extLst>
          </p:cNvPr>
          <p:cNvSpPr/>
          <p:nvPr/>
        </p:nvSpPr>
        <p:spPr>
          <a:xfrm>
            <a:off x="4818790" y="167704"/>
            <a:ext cx="2772352" cy="78020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noProof="0" dirty="0"/>
              <a:t>Explore the table in Excel</a:t>
            </a:r>
          </a:p>
          <a:p>
            <a:pPr algn="ctr">
              <a:spcAft>
                <a:spcPts val="300"/>
              </a:spcAft>
            </a:pPr>
            <a:r>
              <a:rPr lang="en-GB" sz="800" dirty="0"/>
              <a:t>(available only in the still and unlaunched slideshow)</a:t>
            </a:r>
            <a:endParaRPr lang="en-GB" sz="800" noProof="0" dirty="0"/>
          </a:p>
          <a:p>
            <a:pPr marL="180000" indent="-180000">
              <a:buAutoNum type="arabicPeriod"/>
            </a:pPr>
            <a:r>
              <a:rPr lang="en-GB" sz="900" noProof="0" dirty="0"/>
              <a:t>Right-click the table</a:t>
            </a:r>
          </a:p>
          <a:p>
            <a:pPr marL="180000" indent="-180000">
              <a:buAutoNum type="arabicPeriod"/>
            </a:pPr>
            <a:r>
              <a:rPr lang="en-GB" sz="900" noProof="0" dirty="0"/>
              <a:t>In the pop-up menu go to </a:t>
            </a:r>
            <a:r>
              <a:rPr lang="en-GB" sz="900" i="1" noProof="0" dirty="0"/>
              <a:t>Object - Worksheet</a:t>
            </a:r>
          </a:p>
          <a:p>
            <a:pPr marL="180000" indent="-180000">
              <a:buAutoNum type="arabicPeriod"/>
            </a:pPr>
            <a:r>
              <a:rPr lang="en-GB" sz="900" noProof="0" dirty="0"/>
              <a:t>Click </a:t>
            </a:r>
            <a:r>
              <a:rPr lang="en-GB" sz="900" i="1" noProof="0" dirty="0"/>
              <a:t>Open 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D0FF59C-0EA1-B973-BA6C-FCB55E2F6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4484"/>
              </p:ext>
            </p:extLst>
          </p:nvPr>
        </p:nvGraphicFramePr>
        <p:xfrm>
          <a:off x="390525" y="1269000"/>
          <a:ext cx="836295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62977" imgH="4010181" progId="Excel.Sheet.8">
                  <p:embed/>
                </p:oleObj>
              </mc:Choice>
              <mc:Fallback>
                <p:oleObj name="Worksheet" r:id="rId3" imgW="8362977" imgH="4010181" progId="Excel.Sheet.8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DD0FF59C-0EA1-B973-BA6C-FCB55E2F6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25" y="1269000"/>
                        <a:ext cx="8362950" cy="401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64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A807C-F362-6CEF-7AB8-5C0D55C4B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889879-32A1-8BE5-19AE-6A0BD55F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31FFEB-01FB-D2DD-28A2-6EB53683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B78858C-96BF-CF2D-CCC5-A520F24857DD}"/>
                  </a:ext>
                </a:extLst>
              </p:cNvPr>
              <p:cNvSpPr txBox="1"/>
              <p:nvPr/>
            </p:nvSpPr>
            <p:spPr>
              <a:xfrm>
                <a:off x="251991" y="540000"/>
                <a:ext cx="8640007" cy="4161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  <a:spcAft>
                    <a:spcPts val="600"/>
                  </a:spcAft>
                </a:pPr>
                <a:r>
                  <a:rPr lang="en-GB" sz="1200" noProof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Mathematical prerequisite: Euler’s number 𝑒 as a limit,</a:t>
                </a:r>
              </a:p>
              <a:p>
                <a:pPr marL="180975">
                  <a:lnSpc>
                    <a:spcPts val="2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GB" sz="1100" b="0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1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1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100" b="0" i="0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1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GB" sz="11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GB" sz="11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b="0" i="1" noProof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noProof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GB" sz="1100" b="0" i="1" noProof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 b="0" i="1" noProof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100" b="0" i="1" noProof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11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GB" sz="1100" i="1" noProof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1100" i="1" noProof="0" dirty="0">
                  <a:solidFill>
                    <a:srgbClr val="0070C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1800"/>
                  </a:spcAft>
                </a:pPr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Continuous compounding assumes that the number of coupon periods </a:t>
                </a:r>
                <a:r>
                  <a:rPr lang="en-GB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one year </a:t>
                </a:r>
                <a14:m>
                  <m:oMath xmlns:m="http://schemas.openxmlformats.org/officeDocument/2006/math">
                    <m:r>
                      <a:rPr lang="en-GB" sz="1200" b="0" i="0" noProof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200" b="0" i="1" noProof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GB" sz="1200" b="0" i="1" noProof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increases to infinity and </a:t>
                </a:r>
                <a:r>
                  <a:rPr lang="en-GB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periodic discount rate </a:t>
                </a:r>
                <a14:m>
                  <m:oMath xmlns:m="http://schemas.openxmlformats.org/officeDocument/2006/math">
                    <m:r>
                      <a:rPr lang="en-GB" sz="1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converges to zero accordingly. The </a:t>
                </a:r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present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compouds </a:t>
                </a:r>
                <a:r>
                  <a:rPr lang="en-GB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GB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years </a:t>
                </a:r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a future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for which we can write</a:t>
                </a:r>
              </a:p>
              <a:p>
                <a:pPr marL="180975">
                  <a:lnSpc>
                    <a:spcPts val="2200"/>
                  </a:lnSpc>
                  <a:spcBef>
                    <a:spcPts val="6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i="1">
                              <a:latin typeface="Cambria Math"/>
                              <a:ea typeface="Cambria Math" panose="02040503050406030204" pitchFamily="18" charset="0"/>
                            </a:rPr>
                            <m:t>𝐹𝑉</m:t>
                          </m:r>
                        </m:e>
                        <m:sub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sz="11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11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100" i="1"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n-GB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sz="11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num>
                                        <m:den>
                                          <m:r>
                                            <a:rPr lang="en-GB" sz="11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𝑃𝑉</m:t>
                                  </m:r>
                                </m:e>
                                <m:sub>
                                  <m:r>
                                    <a:rPr lang="en-GB" sz="11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en-GB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limLow>
                            <m:limLow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GB" sz="11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1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sz="11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1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GB" sz="11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sz="11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GB" sz="11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sz="11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𝑃𝑉</m:t>
                              </m:r>
                            </m:e>
                            <m:sub>
                              <m:r>
                                <a:rPr lang="en-GB" sz="11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1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GB" sz="11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11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sz="11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sz="11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1+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GB" sz="110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GB" sz="110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GB" sz="110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𝑟𝑛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GB" sz="11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GB" sz="1100" i="1" noProof="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ts val="22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𝑃𝑉</m:t>
                              </m:r>
                            </m:e>
                            <m:sub>
                              <m:r>
                                <a:rPr lang="en-GB" sz="11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fName>
                        <m:e>
                          <m:func>
                            <m:func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1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GB" sz="11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11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sz="11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sz="11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1+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GB" sz="110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GB" sz="110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GB" sz="110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GB" sz="11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𝑃𝑉</m:t>
                                      </m:r>
                                    </m:e>
                                    <m:sub>
                                      <m:r>
                                        <a:rPr lang="en-GB" sz="11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1100" noProof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200"/>
                  </a:lnSpc>
                  <a:spcAft>
                    <a:spcPts val="600"/>
                  </a:spcAft>
                </a:pPr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Discounting is the reverse operation to compounding, so</a:t>
                </a:r>
              </a:p>
              <a:p>
                <a:pPr marL="180975">
                  <a:lnSpc>
                    <a:spcPts val="22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𝑃𝑉</m:t>
                          </m:r>
                        </m:e>
                        <m:sub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100" b="0" i="1" noProof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𝐹𝑉</m:t>
                              </m:r>
                            </m:e>
                            <m:sub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𝑟𝑇</m:t>
                              </m:r>
                            </m:sup>
                          </m:sSup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𝐹𝑉</m:t>
                          </m:r>
                        </m:e>
                        <m:sub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𝑟𝑇</m:t>
                          </m:r>
                        </m:sup>
                      </m:sSup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1100" b="0" i="1" noProof="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it is easy to show that the bond pricing formula with continuous discounting has the form</a:t>
                </a:r>
              </a:p>
              <a:p>
                <a:pPr marL="180975">
                  <a:lnSpc>
                    <a:spcPts val="22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sz="11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cs-CZ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cs-CZ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cs-CZ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cs-CZ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(1+</m:t>
                                          </m:r>
                                          <m:r>
                                            <a:rPr lang="en-GB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cs-CZ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cs-CZ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GB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cs-CZ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GB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(1+</m:t>
                                      </m:r>
                                      <m:r>
                                        <a:rPr lang="en-GB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cs-CZ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cs-CZ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GB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GB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cs-CZ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GB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𝑟𝑇</m:t>
                                  </m:r>
                                </m:sup>
                              </m:sSup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𝑟𝑇</m:t>
                              </m:r>
                            </m:sup>
                          </m:sSup>
                        </m:e>
                      </m:d>
                      <m:r>
                        <a:rPr lang="en-GB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1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1600"/>
                  </a:lnSpc>
                  <a:spcBef>
                    <a:spcPts val="600"/>
                  </a:spcBef>
                </a:pPr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see that with continuous discounting, the equality of the coupon and discount rates also results in the equality of the price and nominal value of the bond.</a:t>
                </a:r>
                <a:endParaRPr lang="en-GB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B78858C-96BF-CF2D-CCC5-A520F2485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" y="540000"/>
                <a:ext cx="8640007" cy="4161524"/>
              </a:xfrm>
              <a:prstGeom prst="rect">
                <a:avLst/>
              </a:prstGeom>
              <a:blipFill>
                <a:blip r:embed="rId3"/>
                <a:stretch>
                  <a:fillRect r="-423" b="-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3">
            <a:extLst>
              <a:ext uri="{FF2B5EF4-FFF2-40B4-BE49-F238E27FC236}">
                <a16:creationId xmlns:a16="http://schemas.microsoft.com/office/drawing/2014/main" id="{B7539EBE-B3CC-F571-440F-99ACDE755DA1}"/>
              </a:ext>
            </a:extLst>
          </p:cNvPr>
          <p:cNvSpPr txBox="1">
            <a:spLocks/>
          </p:cNvSpPr>
          <p:nvPr/>
        </p:nvSpPr>
        <p:spPr>
          <a:xfrm>
            <a:off x="144000" y="180000"/>
            <a:ext cx="5436112" cy="3600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Tx/>
              <a:buNone/>
              <a:defRPr sz="2800" b="1" i="0" u="none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noProof="0" dirty="0"/>
              <a:t>Math note </a:t>
            </a: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GB" sz="1600" noProof="0" dirty="0"/>
              <a:t> continuous compounding and discounting</a:t>
            </a:r>
          </a:p>
        </p:txBody>
      </p:sp>
    </p:spTree>
    <p:extLst>
      <p:ext uri="{BB962C8B-B14F-4D97-AF65-F5344CB8AC3E}">
        <p14:creationId xmlns:p14="http://schemas.microsoft.com/office/powerpoint/2010/main" val="255119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50F1263-E772-556E-B947-D9DBD2B9A875}"/>
                  </a:ext>
                </a:extLst>
              </p:cNvPr>
              <p:cNvSpPr txBox="1"/>
              <p:nvPr/>
            </p:nvSpPr>
            <p:spPr>
              <a:xfrm>
                <a:off x="251991" y="540000"/>
                <a:ext cx="8640007" cy="4264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  <a:spcAft>
                    <a:spcPts val="600"/>
                  </a:spcAft>
                </a:pPr>
                <a:r>
                  <a:rPr lang="en-GB" sz="1200" noProof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Mathematical prerequisite: the formula for the sum of the geometric sequence</a:t>
                </a:r>
                <a:r>
                  <a:rPr lang="cs-CZ" sz="1200" noProof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GB" sz="1200" noProof="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975">
                  <a:lnSpc>
                    <a:spcPts val="2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1+</m:t>
                      </m:r>
                      <m:r>
                        <a:rPr lang="en-GB" sz="1100" i="1" noProof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GB" sz="1100" i="1" noProof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1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1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11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i="1" noProof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GB" sz="11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1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11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1100" i="1" noProof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1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1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GB" sz="11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GB" sz="11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11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sz="11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1100" i="1" noProof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1100" i="1" noProof="0" dirty="0">
                  <a:solidFill>
                    <a:srgbClr val="0070C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200"/>
                  </a:lnSpc>
                  <a:spcAft>
                    <a:spcPts val="600"/>
                  </a:spcAft>
                </a:pPr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bond pricing formula contains a geometric sequence, </a:t>
                </a:r>
              </a:p>
              <a:p>
                <a:pPr marL="180975">
                  <a:lnSpc>
                    <a:spcPts val="2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sz="1100" i="1" noProof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d>
                            <m:dPr>
                              <m:ctrlP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noProof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100" i="1" noProof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en-GB" sz="1100" i="1" noProof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i="1" noProof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sz="1100" i="1" noProof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100" i="1" noProof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100" i="1" noProof="0" smtClean="0">
                          <a:latin typeface="Cambria Math"/>
                          <a:ea typeface="Cambria Math" panose="02040503050406030204" pitchFamily="18" charset="0"/>
                        </a:rPr>
                        <m:t>+ …+</m:t>
                      </m:r>
                      <m:f>
                        <m:f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  <m:r>
                            <a:rPr lang="en-GB" sz="1100" i="1" noProof="0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100" i="1" noProof="0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i="1" noProof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sz="1100" i="1" noProof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100" i="1" noProof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GB" sz="11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1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GB" sz="11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sz="11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1100" i="1" noProof="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200"/>
                  </a:lnSpc>
                  <a:spcAft>
                    <a:spcPts val="600"/>
                  </a:spcAft>
                </a:pPr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which</a:t>
                </a:r>
              </a:p>
              <a:p>
                <a:pPr marL="180975">
                  <a:lnSpc>
                    <a:spcPts val="22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100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GB" sz="1100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GB" sz="1100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1100" b="0" i="0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and</m:t>
                      </m:r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−1.</m:t>
                      </m:r>
                    </m:oMath>
                  </m:oMathPara>
                </a14:m>
                <a:endParaRPr lang="en-GB" sz="1100" i="1" noProof="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200"/>
                  </a:lnSpc>
                  <a:spcAft>
                    <a:spcPts val="1800"/>
                  </a:spcAft>
                </a:pPr>
                <a:r>
                  <a:rPr lang="en-GB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can write</a:t>
                </a:r>
              </a:p>
              <a:p>
                <a:pPr marL="180975">
                  <a:lnSpc>
                    <a:spcPts val="22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100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GB" sz="1100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GB" sz="1100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1100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sz="1100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(1+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(1+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(1+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den>
                          </m:f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1100" i="1" noProof="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000"/>
                  </a:lnSpc>
                  <a:spcAft>
                    <a:spcPts val="600"/>
                  </a:spcAft>
                </a:pPr>
                <a:r>
                  <a:rPr lang="en-US" sz="1200" noProof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After substituting into the price equation, we get this result</a:t>
                </a:r>
                <a:endParaRPr lang="en-GB" sz="1200" noProof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975">
                  <a:lnSpc>
                    <a:spcPts val="22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sz="1100" i="1" noProof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11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1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1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1100" i="1" noProof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i="1" noProof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sz="1100" i="1" noProof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1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1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(1+</m:t>
                                      </m:r>
                                      <m:r>
                                        <a:rPr lang="en-GB" sz="11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GB" sz="11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GB" sz="1100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GB" sz="11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11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1200" noProof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600"/>
                  </a:lnSpc>
                  <a:spcAft>
                    <a:spcPts val="1200"/>
                  </a:spcAft>
                </a:pPr>
                <a:r>
                  <a:rPr lang="cs-CZ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par bond </a:t>
                </a:r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characterized by the equality of the coupon and discount rates</a:t>
                </a:r>
                <a:r>
                  <a:rPr lang="cs-CZ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cs-CZ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After substituting this property into the formula just derived, we obtain that the price of a par bond is equal to its nominal value</a:t>
                </a:r>
                <a:r>
                  <a:rPr lang="cs-CZ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cs-CZ" sz="1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cs-CZ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1200" noProof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50F1263-E772-556E-B947-D9DBD2B9A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" y="540000"/>
                <a:ext cx="8640007" cy="4264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3">
            <a:extLst>
              <a:ext uri="{FF2B5EF4-FFF2-40B4-BE49-F238E27FC236}">
                <a16:creationId xmlns:a16="http://schemas.microsoft.com/office/drawing/2014/main" id="{D210CE12-ED2F-BA27-0427-8F567EC0EB67}"/>
              </a:ext>
            </a:extLst>
          </p:cNvPr>
          <p:cNvSpPr txBox="1">
            <a:spLocks/>
          </p:cNvSpPr>
          <p:nvPr/>
        </p:nvSpPr>
        <p:spPr>
          <a:xfrm>
            <a:off x="144000" y="180000"/>
            <a:ext cx="4644024" cy="3600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Tx/>
              <a:buNone/>
              <a:defRPr sz="2800" b="1" i="0" u="none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noProof="0" dirty="0"/>
              <a:t>Math note </a:t>
            </a: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GB" sz="1600" noProof="0" dirty="0"/>
              <a:t> bond pricing closed-form formula</a:t>
            </a:r>
          </a:p>
        </p:txBody>
      </p:sp>
    </p:spTree>
    <p:extLst>
      <p:ext uri="{BB962C8B-B14F-4D97-AF65-F5344CB8AC3E}">
        <p14:creationId xmlns:p14="http://schemas.microsoft.com/office/powerpoint/2010/main" val="182640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se šipkou 6"/>
          <p:cNvCxnSpPr/>
          <p:nvPr/>
        </p:nvCxnSpPr>
        <p:spPr>
          <a:xfrm flipH="1" flipV="1">
            <a:off x="7805472" y="2180718"/>
            <a:ext cx="11865" cy="1466547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cxnSpLocks/>
          </p:cNvCxnSpPr>
          <p:nvPr/>
        </p:nvCxnSpPr>
        <p:spPr>
          <a:xfrm flipV="1">
            <a:off x="1739470" y="3771173"/>
            <a:ext cx="0" cy="927787"/>
          </a:xfrm>
          <a:prstGeom prst="straightConnector1">
            <a:avLst/>
          </a:prstGeom>
          <a:ln w="254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fld id="{DFE5482F-2F05-49C5-9E15-73F945A41231}" type="slidenum">
              <a:rPr lang="cs-CZ" smtClean="0"/>
              <a:pPr algn="r"/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4000" y="144000"/>
            <a:ext cx="4427502" cy="64807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Straight bond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28231"/>
              </p:ext>
            </p:extLst>
          </p:nvPr>
        </p:nvGraphicFramePr>
        <p:xfrm>
          <a:off x="1734583" y="346324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T-1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 flipV="1">
            <a:off x="7218023" y="3107989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7821242" y="3100740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029992" y="3126638"/>
                <a:ext cx="4276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600" i="1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992" y="3126638"/>
                <a:ext cx="42760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644542" y="3121490"/>
                <a:ext cx="4276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600" i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542" y="3121490"/>
                <a:ext cx="427609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 flipV="1">
            <a:off x="2951148" y="3107989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49097" y="3099060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433664" y="4144382"/>
                <a:ext cx="3611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cs-CZ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64" y="4144382"/>
                <a:ext cx="361189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064477" y="5645251"/>
                <a:ext cx="237161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price of the bond</a:t>
                </a: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77" y="5645251"/>
                <a:ext cx="2371619" cy="369332"/>
              </a:xfrm>
              <a:prstGeom prst="rect">
                <a:avLst/>
              </a:prstGeom>
              <a:blipFill>
                <a:blip r:embed="rId17"/>
                <a:stretch>
                  <a:fillRect t="-9836" r="-1542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036144" y="4000955"/>
                <a:ext cx="33843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maturity of the bond</a:t>
                </a: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144" y="4000955"/>
                <a:ext cx="3384376" cy="369332"/>
              </a:xfrm>
              <a:prstGeom prst="rect">
                <a:avLst/>
              </a:prstGeom>
              <a:blipFill>
                <a:blip r:embed="rId18"/>
                <a:stretch>
                  <a:fillRect t="-9836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3040796" y="4330264"/>
                <a:ext cx="495076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nominal value of the coupon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2, …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96" y="4330264"/>
                <a:ext cx="4950762" cy="369332"/>
              </a:xfrm>
              <a:prstGeom prst="rect">
                <a:avLst/>
              </a:prstGeom>
              <a:blipFill>
                <a:blip r:embed="rId19"/>
                <a:stretch>
                  <a:fillRect t="-9836" r="-123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811110" y="3112612"/>
                <a:ext cx="4276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cs-CZ" sz="1600" i="1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110" y="3112612"/>
                <a:ext cx="427609" cy="338554"/>
              </a:xfrm>
              <a:prstGeom prst="rect">
                <a:avLst/>
              </a:prstGeom>
              <a:blipFill>
                <a:blip r:embed="rId20"/>
                <a:stretch>
                  <a:fillRect l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7494583" y="3112612"/>
                <a:ext cx="4276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cs-CZ" sz="1600" i="1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83" y="3112612"/>
                <a:ext cx="427609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7472238" y="2613182"/>
                <a:ext cx="4276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238" y="2613182"/>
                <a:ext cx="427609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3040794" y="4677389"/>
                <a:ext cx="49155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…  principal (face or par value) of the bond</a:t>
                </a: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94" y="4677389"/>
                <a:ext cx="4915581" cy="369332"/>
              </a:xfrm>
              <a:prstGeom prst="rect">
                <a:avLst/>
              </a:prstGeom>
              <a:blipFill>
                <a:blip r:embed="rId23"/>
                <a:stretch>
                  <a:fillRect t="-9836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618394" y="5314687"/>
                <a:ext cx="13136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 dirty="0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94" y="5314687"/>
                <a:ext cx="131364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3040796" y="5019668"/>
                <a:ext cx="33120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 coupon rate (percentage)</a:t>
                </a:r>
                <a:endParaRPr lang="en-GB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96" y="5019668"/>
                <a:ext cx="3312000" cy="369332"/>
              </a:xfrm>
              <a:prstGeom prst="rect">
                <a:avLst/>
              </a:prstGeom>
              <a:blipFill>
                <a:blip r:embed="rId25"/>
                <a:stretch>
                  <a:fillRect t="-9836" r="-368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/>
          <p:cNvSpPr txBox="1"/>
          <p:nvPr/>
        </p:nvSpPr>
        <p:spPr>
          <a:xfrm>
            <a:off x="864000" y="864000"/>
            <a:ext cx="371736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Parties of a bond contract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188000" y="1200648"/>
            <a:ext cx="745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Issuer (borrower, debtor, seller) obtains funds from the sale of the security and pays the interest rate called the coupon rate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188000" y="1771866"/>
            <a:ext cx="745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Holder (lender, creditor, buyer</a:t>
            </a:r>
            <a:r>
              <a:rPr lang="cs-CZ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, investor</a:t>
            </a: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) invests funds in the purchase of the security and earns coupons  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64000" y="2412000"/>
            <a:ext cx="577706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 of a </a:t>
            </a:r>
            <a:r>
              <a:rPr lang="en-GB" sz="2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straight (plain vanilla) bond</a:t>
            </a:r>
          </a:p>
        </p:txBody>
      </p:sp>
    </p:spTree>
    <p:extLst>
      <p:ext uri="{BB962C8B-B14F-4D97-AF65-F5344CB8AC3E}">
        <p14:creationId xmlns:p14="http://schemas.microsoft.com/office/powerpoint/2010/main" val="35037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Přímá spojnice se šipkou 53"/>
          <p:cNvCxnSpPr/>
          <p:nvPr/>
        </p:nvCxnSpPr>
        <p:spPr>
          <a:xfrm flipV="1">
            <a:off x="7372102" y="4467929"/>
            <a:ext cx="0" cy="947059"/>
          </a:xfrm>
          <a:prstGeom prst="straightConnector1">
            <a:avLst/>
          </a:prstGeom>
          <a:ln w="25400">
            <a:solidFill>
              <a:srgbClr val="C0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237F1B84-EA94-4030-97EE-B32EB8BD59D0}"/>
              </a:ext>
            </a:extLst>
          </p:cNvPr>
          <p:cNvCxnSpPr/>
          <p:nvPr/>
        </p:nvCxnSpPr>
        <p:spPr>
          <a:xfrm flipV="1">
            <a:off x="3959944" y="3137160"/>
            <a:ext cx="0" cy="540000"/>
          </a:xfrm>
          <a:prstGeom prst="straightConnector1">
            <a:avLst/>
          </a:prstGeom>
          <a:ln w="25400"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 flipV="1">
            <a:off x="2133053" y="3265627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8172400" y="953534"/>
            <a:ext cx="0" cy="864275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4562766" y="1435231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V="1">
            <a:off x="2738174" y="1435231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V="1">
            <a:off x="2136784" y="1435231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3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4000" y="144000"/>
            <a:ext cx="5868160" cy="648072"/>
          </a:xfrm>
        </p:spPr>
        <p:txBody>
          <a:bodyPr/>
          <a:lstStyle/>
          <a:p>
            <a:r>
              <a:rPr lang="en-GB" dirty="0"/>
              <a:t>Diversities in bond contracts (1)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1843906" y="1435822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2424322" y="1435822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4273335" y="1428255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ulk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22405"/>
              </p:ext>
            </p:extLst>
          </p:nvPr>
        </p:nvGraphicFramePr>
        <p:xfrm>
          <a:off x="5130187" y="1783282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. . .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ovéPole 35"/>
          <p:cNvSpPr txBox="1"/>
          <p:nvPr/>
        </p:nvSpPr>
        <p:spPr>
          <a:xfrm>
            <a:off x="1475656" y="2190729"/>
            <a:ext cx="30963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semi-annual  bond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142277" y="2190393"/>
            <a:ext cx="30383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zero-coupon bond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864000" y="2772000"/>
            <a:ext cx="422720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Size of coupon payments</a:t>
            </a:r>
          </a:p>
        </p:txBody>
      </p:sp>
      <p:graphicFrame>
        <p:nvGraphicFramePr>
          <p:cNvPr id="40" name="Tabulk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24371"/>
              </p:ext>
            </p:extLst>
          </p:nvPr>
        </p:nvGraphicFramePr>
        <p:xfrm>
          <a:off x="1523975" y="3620227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. . .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1" name="Přímá spojnice se šipkou 40"/>
          <p:cNvCxnSpPr/>
          <p:nvPr/>
        </p:nvCxnSpPr>
        <p:spPr>
          <a:xfrm flipV="1">
            <a:off x="4561367" y="3242928"/>
            <a:ext cx="0" cy="396000"/>
          </a:xfrm>
          <a:prstGeom prst="straightConnector1">
            <a:avLst/>
          </a:prstGeom>
          <a:ln w="25400"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V="1">
            <a:off x="2750534" y="3368640"/>
            <a:ext cx="0" cy="252000"/>
          </a:xfrm>
          <a:prstGeom prst="straightConnector1">
            <a:avLst/>
          </a:prstGeom>
          <a:ln w="25400"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4311866" y="328184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866" y="3281840"/>
                <a:ext cx="33214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/>
          <p:nvPr/>
        </p:nvSpPr>
        <p:spPr>
          <a:xfrm>
            <a:off x="1475656" y="4030430"/>
            <a:ext cx="58964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variable-coupon bond  (inflation-linked bond, floating-rate bond)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864000" y="4536000"/>
            <a:ext cx="322730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Redemption date</a:t>
            </a:r>
          </a:p>
        </p:txBody>
      </p:sp>
      <p:graphicFrame>
        <p:nvGraphicFramePr>
          <p:cNvPr id="46" name="Tabulk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47228"/>
              </p:ext>
            </p:extLst>
          </p:nvPr>
        </p:nvGraphicFramePr>
        <p:xfrm>
          <a:off x="1515765" y="5362249"/>
          <a:ext cx="25521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. . .  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TextovéPole 46"/>
          <p:cNvSpPr txBox="1"/>
          <p:nvPr/>
        </p:nvSpPr>
        <p:spPr>
          <a:xfrm>
            <a:off x="1547664" y="5766163"/>
            <a:ext cx="25521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perpetual bond</a:t>
            </a:r>
            <a:r>
              <a:rPr lang="cs-CZ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cs-CZ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consol</a:t>
            </a:r>
            <a:endParaRPr lang="en-GB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9" name="Tabulk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1222"/>
              </p:ext>
            </p:extLst>
          </p:nvPr>
        </p:nvGraphicFramePr>
        <p:xfrm>
          <a:off x="5124400" y="5382908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. . .   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0" name="Přímá spojnice se šipkou 49"/>
          <p:cNvCxnSpPr/>
          <p:nvPr/>
        </p:nvCxnSpPr>
        <p:spPr>
          <a:xfrm flipV="1">
            <a:off x="2026632" y="5001602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 flipV="1">
            <a:off x="2542720" y="5001642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5142277" y="5790967"/>
            <a:ext cx="30301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callable bond</a:t>
            </a:r>
          </a:p>
        </p:txBody>
      </p:sp>
      <p:cxnSp>
        <p:nvCxnSpPr>
          <p:cNvPr id="53" name="Přímá spojnice se šipkou 52"/>
          <p:cNvCxnSpPr/>
          <p:nvPr/>
        </p:nvCxnSpPr>
        <p:spPr>
          <a:xfrm flipH="1" flipV="1">
            <a:off x="8156814" y="4602394"/>
            <a:ext cx="3538" cy="791149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864000" y="864000"/>
            <a:ext cx="468052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Frequency of coupon payments</a:t>
            </a:r>
          </a:p>
        </p:txBody>
      </p:sp>
      <p:graphicFrame>
        <p:nvGraphicFramePr>
          <p:cNvPr id="57" name="Tabulk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449922"/>
              </p:ext>
            </p:extLst>
          </p:nvPr>
        </p:nvGraphicFramePr>
        <p:xfrm>
          <a:off x="1520610" y="1783449"/>
          <a:ext cx="30513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. . .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2502920" y="3284263"/>
                <a:ext cx="27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920" y="3284263"/>
                <a:ext cx="274976" cy="369332"/>
              </a:xfrm>
              <a:prstGeom prst="rect">
                <a:avLst/>
              </a:prstGeom>
              <a:blipFill>
                <a:blip r:embed="rId10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pisek se šipkou doprava 5"/>
          <p:cNvSpPr/>
          <p:nvPr/>
        </p:nvSpPr>
        <p:spPr>
          <a:xfrm>
            <a:off x="7247780" y="5382868"/>
            <a:ext cx="90000" cy="363600"/>
          </a:xfrm>
          <a:prstGeom prst="righ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ětiúhelník 10"/>
              <p:cNvSpPr/>
              <p:nvPr/>
            </p:nvSpPr>
            <p:spPr>
              <a:xfrm>
                <a:off x="4110433" y="5356176"/>
                <a:ext cx="446088" cy="378000"/>
              </a:xfrm>
              <a:prstGeom prst="homePlat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Pětiúhe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33" y="5356176"/>
                <a:ext cx="446088" cy="378000"/>
              </a:xfrm>
              <a:prstGeom prst="homePlat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Přímá spojnice se šipkou 47"/>
          <p:cNvCxnSpPr/>
          <p:nvPr/>
        </p:nvCxnSpPr>
        <p:spPr>
          <a:xfrm flipV="1">
            <a:off x="4089210" y="4994547"/>
            <a:ext cx="0" cy="360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E478F04E-B908-4B3F-A9CA-B8F08E7AF7D5}"/>
                  </a:ext>
                </a:extLst>
              </p:cNvPr>
              <p:cNvSpPr txBox="1"/>
              <p:nvPr/>
            </p:nvSpPr>
            <p:spPr>
              <a:xfrm>
                <a:off x="3729706" y="3283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E478F04E-B908-4B3F-A9CA-B8F08E7AF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06" y="3283200"/>
                <a:ext cx="33214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68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EF1D4-DF95-ACF2-EF63-DD35B5AD1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1B5ED2-4101-0978-5428-1064E1A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9B17EC-7A54-4B61-6EEB-F682EF97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4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07550D-DA9E-11EC-B97F-6059F21E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" y="144000"/>
            <a:ext cx="5860404" cy="648072"/>
          </a:xfrm>
        </p:spPr>
        <p:txBody>
          <a:bodyPr/>
          <a:lstStyle/>
          <a:p>
            <a:r>
              <a:rPr lang="en-GB" dirty="0"/>
              <a:t>Diversities in bond contracts (</a:t>
            </a:r>
            <a:r>
              <a:rPr lang="cs-CZ" dirty="0"/>
              <a:t>2</a:t>
            </a:r>
            <a:r>
              <a:rPr lang="en-GB" dirty="0"/>
              <a:t>)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AE8D61B-4644-DAA0-CE6C-185D01537028}"/>
              </a:ext>
            </a:extLst>
          </p:cNvPr>
          <p:cNvSpPr txBox="1"/>
          <p:nvPr/>
        </p:nvSpPr>
        <p:spPr>
          <a:xfrm>
            <a:off x="864000" y="2124000"/>
            <a:ext cx="327595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Credit risk of the bond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7B82780-6C4D-1673-8C6E-A4B4F1DC707E}"/>
              </a:ext>
            </a:extLst>
          </p:cNvPr>
          <p:cNvSpPr txBox="1"/>
          <p:nvPr/>
        </p:nvSpPr>
        <p:spPr>
          <a:xfrm>
            <a:off x="864000" y="4032000"/>
            <a:ext cx="493213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Currency denomination of the bond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AA08A31B-2073-C3FF-1E1E-6B2348FA05AB}"/>
              </a:ext>
            </a:extLst>
          </p:cNvPr>
          <p:cNvSpPr txBox="1"/>
          <p:nvPr/>
        </p:nvSpPr>
        <p:spPr>
          <a:xfrm>
            <a:off x="864001" y="864000"/>
            <a:ext cx="284390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Issuer of the bond</a:t>
            </a:r>
          </a:p>
        </p:txBody>
      </p:sp>
      <p:sp>
        <p:nvSpPr>
          <p:cNvPr id="49" name="TextovéPole 35">
            <a:extLst>
              <a:ext uri="{FF2B5EF4-FFF2-40B4-BE49-F238E27FC236}">
                <a16:creationId xmlns:a16="http://schemas.microsoft.com/office/drawing/2014/main" id="{AAAEA080-EB42-DEFE-C65C-7B486D3C657F}"/>
              </a:ext>
            </a:extLst>
          </p:cNvPr>
          <p:cNvSpPr txBox="1"/>
          <p:nvPr/>
        </p:nvSpPr>
        <p:spPr>
          <a:xfrm>
            <a:off x="1188000" y="1205520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Government bond  (Treasuries, gilts)</a:t>
            </a:r>
          </a:p>
        </p:txBody>
      </p:sp>
      <p:sp>
        <p:nvSpPr>
          <p:cNvPr id="14" name="TextovéPole 35">
            <a:extLst>
              <a:ext uri="{FF2B5EF4-FFF2-40B4-BE49-F238E27FC236}">
                <a16:creationId xmlns:a16="http://schemas.microsoft.com/office/drawing/2014/main" id="{860F6491-9417-6AED-EB40-3266268E9346}"/>
              </a:ext>
            </a:extLst>
          </p:cNvPr>
          <p:cNvSpPr txBox="1"/>
          <p:nvPr/>
        </p:nvSpPr>
        <p:spPr>
          <a:xfrm>
            <a:off x="1188000" y="4383272"/>
            <a:ext cx="52562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Domestic bond (issued by resident in resident currency)</a:t>
            </a:r>
          </a:p>
        </p:txBody>
      </p:sp>
      <p:sp>
        <p:nvSpPr>
          <p:cNvPr id="16" name="TextovéPole 35">
            <a:extLst>
              <a:ext uri="{FF2B5EF4-FFF2-40B4-BE49-F238E27FC236}">
                <a16:creationId xmlns:a16="http://schemas.microsoft.com/office/drawing/2014/main" id="{DFFA8849-02E9-1A07-BEBB-342AA293A9E7}"/>
              </a:ext>
            </a:extLst>
          </p:cNvPr>
          <p:cNvSpPr txBox="1"/>
          <p:nvPr/>
        </p:nvSpPr>
        <p:spPr>
          <a:xfrm>
            <a:off x="1188000" y="4661930"/>
            <a:ext cx="56162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Foreign bond (issued by non-resident in resident currency)</a:t>
            </a:r>
          </a:p>
        </p:txBody>
      </p:sp>
      <p:sp>
        <p:nvSpPr>
          <p:cNvPr id="17" name="TextovéPole 35">
            <a:extLst>
              <a:ext uri="{FF2B5EF4-FFF2-40B4-BE49-F238E27FC236}">
                <a16:creationId xmlns:a16="http://schemas.microsoft.com/office/drawing/2014/main" id="{629877F6-2523-97FB-16AC-02F76A9695C9}"/>
              </a:ext>
            </a:extLst>
          </p:cNvPr>
          <p:cNvSpPr txBox="1"/>
          <p:nvPr/>
        </p:nvSpPr>
        <p:spPr>
          <a:xfrm>
            <a:off x="1188000" y="5406234"/>
            <a:ext cx="42481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Eurobond (issued in non-resident currency)</a:t>
            </a:r>
          </a:p>
        </p:txBody>
      </p:sp>
      <p:sp>
        <p:nvSpPr>
          <p:cNvPr id="26" name="TextovéPole 35">
            <a:extLst>
              <a:ext uri="{FF2B5EF4-FFF2-40B4-BE49-F238E27FC236}">
                <a16:creationId xmlns:a16="http://schemas.microsoft.com/office/drawing/2014/main" id="{58995D6F-7E73-333A-AB3A-D1D078B31E1A}"/>
              </a:ext>
            </a:extLst>
          </p:cNvPr>
          <p:cNvSpPr txBox="1"/>
          <p:nvPr/>
        </p:nvSpPr>
        <p:spPr>
          <a:xfrm>
            <a:off x="1512432" y="4937850"/>
            <a:ext cx="69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Samurai (Japan), Yankee (USA), Bulldog (UK), Matador (Spain), Kiwi (New Zealand), Alpine (Switzerland), Panda (China) </a:t>
            </a:r>
          </a:p>
        </p:txBody>
      </p:sp>
      <p:sp>
        <p:nvSpPr>
          <p:cNvPr id="8" name="TextovéPole 35">
            <a:extLst>
              <a:ext uri="{FF2B5EF4-FFF2-40B4-BE49-F238E27FC236}">
                <a16:creationId xmlns:a16="http://schemas.microsoft.com/office/drawing/2014/main" id="{E3897DB9-A53E-9D5F-B846-91BE674E96A8}"/>
              </a:ext>
            </a:extLst>
          </p:cNvPr>
          <p:cNvSpPr txBox="1"/>
          <p:nvPr/>
        </p:nvSpPr>
        <p:spPr>
          <a:xfrm>
            <a:off x="1188000" y="1746000"/>
            <a:ext cx="55446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Corporate bond (senior vs. junior,  secured vs. unsecured)</a:t>
            </a:r>
          </a:p>
        </p:txBody>
      </p:sp>
      <p:sp>
        <p:nvSpPr>
          <p:cNvPr id="42" name="TextovéPole 35">
            <a:extLst>
              <a:ext uri="{FF2B5EF4-FFF2-40B4-BE49-F238E27FC236}">
                <a16:creationId xmlns:a16="http://schemas.microsoft.com/office/drawing/2014/main" id="{D23765A0-5888-EE20-25E2-2AFB26E98D64}"/>
              </a:ext>
            </a:extLst>
          </p:cNvPr>
          <p:cNvSpPr txBox="1"/>
          <p:nvPr/>
        </p:nvSpPr>
        <p:spPr>
          <a:xfrm>
            <a:off x="1188000" y="1472640"/>
            <a:ext cx="18469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Municipal bond</a:t>
            </a:r>
          </a:p>
        </p:txBody>
      </p:sp>
      <p:sp>
        <p:nvSpPr>
          <p:cNvPr id="46" name="TextovéPole 35">
            <a:extLst>
              <a:ext uri="{FF2B5EF4-FFF2-40B4-BE49-F238E27FC236}">
                <a16:creationId xmlns:a16="http://schemas.microsoft.com/office/drawing/2014/main" id="{EF3561B9-1E3C-50FE-5DA3-59F2AE9ADC84}"/>
              </a:ext>
            </a:extLst>
          </p:cNvPr>
          <p:cNvSpPr txBox="1"/>
          <p:nvPr/>
        </p:nvSpPr>
        <p:spPr>
          <a:xfrm>
            <a:off x="1188000" y="3489560"/>
            <a:ext cx="7704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Clr>
                <a:srgbClr val="7030A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Junk (high-yield) bonds carry </a:t>
            </a: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 higher risk of default and are rated poorly by rating agencies</a:t>
            </a:r>
            <a:endParaRPr lang="en-GB" sz="1600" noProof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0" name="Tabulka 49">
            <a:extLst>
              <a:ext uri="{FF2B5EF4-FFF2-40B4-BE49-F238E27FC236}">
                <a16:creationId xmlns:a16="http://schemas.microsoft.com/office/drawing/2014/main" id="{C5709112-623E-FF0B-0565-E0EA19B4E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41671"/>
              </p:ext>
            </p:extLst>
          </p:nvPr>
        </p:nvGraphicFramePr>
        <p:xfrm>
          <a:off x="443984" y="2652409"/>
          <a:ext cx="8280000" cy="79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30234147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6998156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5711660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73840843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0576555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169642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854262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10325847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0916216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9684024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en-GB" sz="10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Big Three</a:t>
                      </a: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Investment grades</a:t>
                      </a: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Speculative grades</a:t>
                      </a:r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668" marR="6668" marT="6668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731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Moody’s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Aaa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Aa1,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u="none" strike="noStrike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Aa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Aa3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A1,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A2,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A3</a:t>
                      </a: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Baa1,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Baa2,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Baa3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Ba1,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Ba2,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B1,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B2,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Caa1,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Caa2,</a:t>
                      </a:r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Caa3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574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Standard &amp; Poor’s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AAA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AA+, AA, AA‒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A+, A, A‒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BBB+, BBB, BBB‒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BB+, BB, BB‒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B+, B, B‒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CCC+, CCC, CCC‒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CC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R, SD, D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1298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Fitch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AAA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AA+, AA, AA‒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A+, A, A‒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BBB+, BBB, BBB‒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BB+, BB, BB‒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B+, B, B‒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CCC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CC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C, RD, D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668" marR="6668" marT="6668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8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66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5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4000" y="144000"/>
            <a:ext cx="5860404" cy="648072"/>
          </a:xfrm>
        </p:spPr>
        <p:txBody>
          <a:bodyPr/>
          <a:lstStyle/>
          <a:p>
            <a:r>
              <a:rPr lang="en-GB" dirty="0"/>
              <a:t>Underlying principles of pricing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864000" y="3492000"/>
            <a:ext cx="454973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Fair pricing of financial contracts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864000" y="864000"/>
            <a:ext cx="440012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Time and risk value of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499992" y="3045952"/>
                <a:ext cx="28083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073150" lvl="1" indent="-107315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𝐹𝑉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𝐶𝐹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45952"/>
                <a:ext cx="2808312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907704" y="2892936"/>
                <a:ext cx="2160240" cy="661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073150" lvl="1" indent="-107315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𝑃𝑉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892936"/>
                <a:ext cx="2160240" cy="661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1188000" y="1239035"/>
            <a:ext cx="76913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lvl="2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A given nominal amount of money obtained at different times has different values (the longer the time until the monetary amount is obtained,  the lower its present value)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188000" y="2061756"/>
            <a:ext cx="76913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lvl="2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Time comparability is achieved by operations of </a:t>
            </a:r>
            <a:r>
              <a:rPr lang="en-GB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discounting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(against the direction of the passage of time) and </a:t>
            </a:r>
            <a:r>
              <a:rPr lang="en-GB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compounding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(in the direction of the passage of time)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188000" y="4942152"/>
            <a:ext cx="763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spcBef>
                <a:spcPts val="1200"/>
              </a:spcBef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Otherwise one party of the contract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(buyer or seller) </a:t>
            </a: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would be favoured over the other party of the contract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188000" y="3905322"/>
            <a:ext cx="770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Present value of the stream of cash flows associated with given financial instrument must equal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051720" y="4571836"/>
                <a:ext cx="2736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7030A0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571836"/>
                <a:ext cx="273630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62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10">
                <a:extLst>
                  <a:ext uri="{FF2B5EF4-FFF2-40B4-BE49-F238E27FC236}">
                    <a16:creationId xmlns:a16="http://schemas.microsoft.com/office/drawing/2014/main" id="{F6C69981-A30B-1A02-8219-B7AD0B1CDF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890511"/>
                  </p:ext>
                </p:extLst>
              </p:nvPr>
            </p:nvGraphicFramePr>
            <p:xfrm>
              <a:off x="899592" y="2612864"/>
              <a:ext cx="3888000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00">
                      <a:extLst>
                        <a:ext uri="{9D8B030D-6E8A-4147-A177-3AD203B41FA5}">
                          <a16:colId xmlns:a16="http://schemas.microsoft.com/office/drawing/2014/main" val="156017461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772109652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88281219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66779376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15967571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17561297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75304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000" b="0" i="1" smtClean="0">
                                    <a:latin typeface="Cambria Math" panose="02040503050406030204" pitchFamily="18" charset="0"/>
                                  </a:rPr>
                                  <m:t>𝑐𝑀</m:t>
                                </m:r>
                                <m:r>
                                  <a:rPr lang="cs-CZ" sz="10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cs-CZ" sz="1000" dirty="0"/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𝑐𝑀</m:t>
                                    </m:r>
                                  </m:num>
                                  <m:den>
                                    <m: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extLst>
                      <a:ext uri="{0D108BD9-81ED-4DB2-BD59-A6C34878D82A}">
                        <a16:rowId xmlns:a16="http://schemas.microsoft.com/office/drawing/2014/main" val="293183426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719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10">
                <a:extLst>
                  <a:ext uri="{FF2B5EF4-FFF2-40B4-BE49-F238E27FC236}">
                    <a16:creationId xmlns:a16="http://schemas.microsoft.com/office/drawing/2014/main" id="{F6C69981-A30B-1A02-8219-B7AD0B1CDF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890511"/>
                  </p:ext>
                </p:extLst>
              </p:nvPr>
            </p:nvGraphicFramePr>
            <p:xfrm>
              <a:off x="899592" y="2612864"/>
              <a:ext cx="3888000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00">
                      <a:extLst>
                        <a:ext uri="{9D8B030D-6E8A-4147-A177-3AD203B41FA5}">
                          <a16:colId xmlns:a16="http://schemas.microsoft.com/office/drawing/2014/main" val="156017461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772109652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88281219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66779376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15967571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17561297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75304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3"/>
                          <a:stretch>
                            <a:fillRect l="-935" t="-104878" r="-500935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3"/>
                          <a:stretch>
                            <a:fillRect l="-101887" t="-104878" r="-405660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3"/>
                          <a:stretch>
                            <a:fillRect l="-200000" t="-104878" r="-301869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3"/>
                          <a:stretch>
                            <a:fillRect l="-302830" t="-104878" r="-204717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3"/>
                          <a:stretch>
                            <a:fillRect l="-399065" t="-104878" r="-102804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3"/>
                          <a:stretch>
                            <a:fillRect l="-503774" t="-104878" r="-3774" b="-129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83426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935" t="-200000" r="-500935" b="-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1887" t="-200000" r="-405660" b="-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0000" t="-200000" r="-301869" b="-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02830" t="-200000" r="-204717" b="-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99065" t="-200000" r="-102804" b="-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03774" t="-200000" r="-3774" b="-2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7192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46AD2612-01AB-BFED-6561-276CD55AA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6246280"/>
                  </p:ext>
                </p:extLst>
              </p:nvPr>
            </p:nvGraphicFramePr>
            <p:xfrm>
              <a:off x="900000" y="1268760"/>
              <a:ext cx="3888000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1560174610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3882812190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1159675719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75304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𝑐𝑀</m:t>
                                </m:r>
                              </m:oMath>
                            </m:oMathPara>
                          </a14:m>
                          <a:endParaRPr kumimoji="0" lang="en-GB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83426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719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46AD2612-01AB-BFED-6561-276CD55AA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6246280"/>
                  </p:ext>
                </p:extLst>
              </p:nvPr>
            </p:nvGraphicFramePr>
            <p:xfrm>
              <a:off x="900000" y="1268760"/>
              <a:ext cx="3888000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1560174610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3882812190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1159675719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75304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69" t="-104878" r="-201878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469" t="-104878" r="-101878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0469" t="-104878" r="-1878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83426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69" t="-200000" r="-20187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469" t="-200000" r="-10187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0469" t="-200000" r="-1878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7192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0">
                <a:extLst>
                  <a:ext uri="{FF2B5EF4-FFF2-40B4-BE49-F238E27FC236}">
                    <a16:creationId xmlns:a16="http://schemas.microsoft.com/office/drawing/2014/main" id="{43A06D14-42C9-3EB7-44A4-B0258FE09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904778"/>
                  </p:ext>
                </p:extLst>
              </p:nvPr>
            </p:nvGraphicFramePr>
            <p:xfrm>
              <a:off x="900000" y="3933232"/>
              <a:ext cx="3888000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00">
                      <a:extLst>
                        <a:ext uri="{9D8B030D-6E8A-4147-A177-3AD203B41FA5}">
                          <a16:colId xmlns:a16="http://schemas.microsoft.com/office/drawing/2014/main" val="156017461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772109652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88281219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66779376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15967571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175612973"/>
                        </a:ext>
                      </a:extLst>
                    </a:gridCol>
                  </a:tblGrid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4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3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75304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cs-CZ" sz="1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𝑐𝑀/2</a:t>
                          </a: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000" b="0" i="1" smtClean="0">
                                    <a:latin typeface="Cambria Math" panose="02040503050406030204" pitchFamily="18" charset="0"/>
                                  </a:rPr>
                                  <m:t>𝑐𝑀</m:t>
                                </m:r>
                                <m:r>
                                  <a:rPr lang="cs-CZ" sz="10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cs-CZ" sz="1000" dirty="0"/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𝑐𝑀</m:t>
                                    </m:r>
                                  </m:num>
                                  <m:den>
                                    <m: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extLst>
                      <a:ext uri="{0D108BD9-81ED-4DB2-BD59-A6C34878D82A}">
                        <a16:rowId xmlns:a16="http://schemas.microsoft.com/office/drawing/2014/main" val="2931834260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719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0">
                <a:extLst>
                  <a:ext uri="{FF2B5EF4-FFF2-40B4-BE49-F238E27FC236}">
                    <a16:creationId xmlns:a16="http://schemas.microsoft.com/office/drawing/2014/main" id="{43A06D14-42C9-3EB7-44A4-B0258FE09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904778"/>
                  </p:ext>
                </p:extLst>
              </p:nvPr>
            </p:nvGraphicFramePr>
            <p:xfrm>
              <a:off x="900000" y="3933232"/>
              <a:ext cx="3888000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00">
                      <a:extLst>
                        <a:ext uri="{9D8B030D-6E8A-4147-A177-3AD203B41FA5}">
                          <a16:colId xmlns:a16="http://schemas.microsoft.com/office/drawing/2014/main" val="156017461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772109652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88281219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66779376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15967571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175612973"/>
                        </a:ext>
                      </a:extLst>
                    </a:gridCol>
                  </a:tblGrid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4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3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75304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cs-CZ" sz="1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𝑐𝑀/2</a:t>
                          </a:r>
                        </a:p>
                      </a:txBody>
                      <a:tcPr marL="36000" marR="36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5"/>
                          <a:stretch>
                            <a:fillRect l="-101887" t="-104878" r="-405660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5"/>
                          <a:stretch>
                            <a:fillRect l="-200000" t="-104878" r="-301869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5"/>
                          <a:stretch>
                            <a:fillRect l="-302830" t="-104878" r="-204717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5"/>
                          <a:stretch>
                            <a:fillRect l="-399065" t="-104878" r="-102804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5"/>
                          <a:stretch>
                            <a:fillRect l="-503774" t="-104878" r="-3774" b="-129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834260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469" t="-200000" r="-201878" b="-261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00469" t="-200000" r="-101878" b="-261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00469" t="-200000" r="-1878" b="-261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7192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ulka 10">
                <a:extLst>
                  <a:ext uri="{FF2B5EF4-FFF2-40B4-BE49-F238E27FC236}">
                    <a16:creationId xmlns:a16="http://schemas.microsoft.com/office/drawing/2014/main" id="{099D30E1-5468-DD53-C528-5578E7C007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2597356"/>
                  </p:ext>
                </p:extLst>
              </p:nvPr>
            </p:nvGraphicFramePr>
            <p:xfrm>
              <a:off x="900000" y="5307224"/>
              <a:ext cx="3888000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00">
                      <a:extLst>
                        <a:ext uri="{9D8B030D-6E8A-4147-A177-3AD203B41FA5}">
                          <a16:colId xmlns:a16="http://schemas.microsoft.com/office/drawing/2014/main" val="156017461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772109652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88281219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66779376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15967571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17561297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753040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000" b="0" i="1" smtClean="0">
                                    <a:latin typeface="Cambria Math" panose="02040503050406030204" pitchFamily="18" charset="0"/>
                                  </a:rPr>
                                  <m:t>𝑐𝑀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𝑐𝑀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extLst>
                      <a:ext uri="{0D108BD9-81ED-4DB2-BD59-A6C34878D82A}">
                        <a16:rowId xmlns:a16="http://schemas.microsoft.com/office/drawing/2014/main" val="293183426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719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ulka 10">
                <a:extLst>
                  <a:ext uri="{FF2B5EF4-FFF2-40B4-BE49-F238E27FC236}">
                    <a16:creationId xmlns:a16="http://schemas.microsoft.com/office/drawing/2014/main" id="{099D30E1-5468-DD53-C528-5578E7C007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2597356"/>
                  </p:ext>
                </p:extLst>
              </p:nvPr>
            </p:nvGraphicFramePr>
            <p:xfrm>
              <a:off x="900000" y="5307224"/>
              <a:ext cx="3888000" cy="75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00">
                      <a:extLst>
                        <a:ext uri="{9D8B030D-6E8A-4147-A177-3AD203B41FA5}">
                          <a16:colId xmlns:a16="http://schemas.microsoft.com/office/drawing/2014/main" val="156017461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772109652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88281219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66779376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15967571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17561297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4753040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6"/>
                          <a:stretch>
                            <a:fillRect l="-469" t="-104878" r="-201878" b="-1073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6"/>
                          <a:stretch>
                            <a:fillRect l="-100469" t="-104878" r="-101878" b="-1073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>
                        <a:blipFill>
                          <a:blip r:embed="rId16"/>
                          <a:stretch>
                            <a:fillRect l="-200469" t="-104878" r="-1878" b="-1073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kumimoji="0" lang="cs-CZ" sz="1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cs-CZ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kumimoji="0" lang="cs-CZ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rebuchet MS"/>
                            <a:ea typeface="+mn-ea"/>
                            <a:cs typeface="+mn-cs"/>
                          </a:endParaRPr>
                        </a:p>
                      </a:txBody>
                      <a:tcPr marL="36000" marR="36000"/>
                    </a:tc>
                    <a:extLst>
                      <a:ext uri="{0D108BD9-81ED-4DB2-BD59-A6C34878D82A}">
                        <a16:rowId xmlns:a16="http://schemas.microsoft.com/office/drawing/2014/main" val="293183426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935" t="-200000" r="-50093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101887" t="-200000" r="-40566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00000" t="-200000" r="-301869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302830" t="-200000" r="-2047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399065" t="-200000" r="-10280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503774" t="-200000" r="-3774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719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64000" y="859293"/>
            <a:ext cx="507615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Annual discounting of annual coupons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4752000" y="1374512"/>
                <a:ext cx="2880320" cy="526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d>
                            <m:d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00" y="1374512"/>
                <a:ext cx="2880320" cy="5261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864001" y="2225776"/>
            <a:ext cx="63722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Semi-annual discounting of semi-annual coupons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4752000" y="2673294"/>
                <a:ext cx="4427672" cy="668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d>
                            <m:d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box>
                                <m:box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box>
                                    <m:box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cs-CZ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4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sz="14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 …+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box>
                                    <m:box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cs-CZ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4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sz="14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box>
                                    <m:box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sz="1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00" y="2673294"/>
                <a:ext cx="4427672" cy="66877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864000" y="3546000"/>
            <a:ext cx="572422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Annual discounting of semi-annual coupons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64001" y="4914000"/>
            <a:ext cx="572422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Semi-annual discounting of annual coupons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4752000" y="5401478"/>
                <a:ext cx="3240336" cy="629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box>
                                <m:box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box>
                                    <m:box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cs-CZ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4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sz="14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box>
                                    <m:box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sz="1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00" y="5401478"/>
                <a:ext cx="3240336" cy="6290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752000" y="3984861"/>
                <a:ext cx="4320456" cy="575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 …+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den>
                      </m:f>
                      <m:r>
                        <a:rPr lang="cs-CZ" sz="1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cs-CZ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𝑐𝑀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00" y="3984861"/>
                <a:ext cx="4320456" cy="5752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4000" y="144000"/>
            <a:ext cx="5125624" cy="64807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Discounting conventions</a:t>
            </a:r>
            <a:r>
              <a:rPr lang="cs-CZ" dirty="0">
                <a:solidFill>
                  <a:schemeClr val="tx1"/>
                </a:solidFill>
              </a:rPr>
              <a:t> (1)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8597ABB-5957-17F7-916E-2787DFA161A9}"/>
              </a:ext>
            </a:extLst>
          </p:cNvPr>
          <p:cNvSpPr/>
          <p:nvPr/>
        </p:nvSpPr>
        <p:spPr>
          <a:xfrm>
            <a:off x="108000" y="1267200"/>
            <a:ext cx="720000" cy="234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/>
              <a:t>P = 100.00</a:t>
            </a:r>
            <a:endParaRPr lang="en-GB" sz="9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C9EEF46-19A3-962B-1B68-88EABC6496B1}"/>
              </a:ext>
            </a:extLst>
          </p:cNvPr>
          <p:cNvSpPr/>
          <p:nvPr/>
        </p:nvSpPr>
        <p:spPr>
          <a:xfrm>
            <a:off x="107380" y="2608263"/>
            <a:ext cx="720000" cy="234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/>
              <a:t>P = 100.00</a:t>
            </a:r>
            <a:endParaRPr lang="en-GB" sz="9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1679E35-5BF7-AD85-5093-83C9E5097F6B}"/>
              </a:ext>
            </a:extLst>
          </p:cNvPr>
          <p:cNvSpPr/>
          <p:nvPr/>
        </p:nvSpPr>
        <p:spPr>
          <a:xfrm>
            <a:off x="108000" y="3934800"/>
            <a:ext cx="720000" cy="234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/>
              <a:t>P = 100.61</a:t>
            </a:r>
            <a:endParaRPr lang="en-GB" sz="900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50CC214-A348-7EBD-B072-18944F13C9F4}"/>
              </a:ext>
            </a:extLst>
          </p:cNvPr>
          <p:cNvSpPr/>
          <p:nvPr/>
        </p:nvSpPr>
        <p:spPr>
          <a:xfrm>
            <a:off x="108000" y="5306400"/>
            <a:ext cx="720000" cy="234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/>
              <a:t>P = 99.38</a:t>
            </a:r>
            <a:endParaRPr lang="en-GB" sz="9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178C33B-4BAB-2BDA-185A-5408DA4BABEA}"/>
              </a:ext>
            </a:extLst>
          </p:cNvPr>
          <p:cNvSpPr/>
          <p:nvPr/>
        </p:nvSpPr>
        <p:spPr>
          <a:xfrm>
            <a:off x="7524000" y="612000"/>
            <a:ext cx="1368000" cy="3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36000" bIns="36000" rtlCol="0" anchor="t"/>
          <a:lstStyle/>
          <a:p>
            <a:pPr algn="ctr"/>
            <a:r>
              <a:rPr lang="en-GB" sz="1000" noProof="0" dirty="0">
                <a:solidFill>
                  <a:schemeClr val="bg1"/>
                </a:solidFill>
              </a:rPr>
              <a:t>M =100</a:t>
            </a:r>
            <a:r>
              <a:rPr lang="cs-CZ" sz="1000" noProof="0" dirty="0">
                <a:solidFill>
                  <a:schemeClr val="bg1"/>
                </a:solidFill>
              </a:rPr>
              <a:t>, </a:t>
            </a:r>
            <a:r>
              <a:rPr lang="en-GB" sz="1000" dirty="0">
                <a:solidFill>
                  <a:schemeClr val="bg1"/>
                </a:solidFill>
              </a:rPr>
              <a:t>T = 3 years</a:t>
            </a:r>
          </a:p>
          <a:p>
            <a:pPr algn="ctr"/>
            <a:r>
              <a:rPr lang="en-GB" sz="1000" noProof="0" dirty="0">
                <a:solidFill>
                  <a:schemeClr val="bg1"/>
                </a:solidFill>
              </a:rPr>
              <a:t>c = 10%</a:t>
            </a:r>
            <a:r>
              <a:rPr lang="cs-CZ" sz="1000" noProof="0" dirty="0">
                <a:solidFill>
                  <a:schemeClr val="bg1"/>
                </a:solidFill>
              </a:rPr>
              <a:t>, </a:t>
            </a:r>
            <a:r>
              <a:rPr lang="en-GB" sz="1000" noProof="0" dirty="0">
                <a:solidFill>
                  <a:schemeClr val="bg1"/>
                </a:solidFill>
              </a:rPr>
              <a:t>r = 10%</a:t>
            </a:r>
            <a:endParaRPr lang="cs-CZ" sz="1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9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000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7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4000" y="144000"/>
            <a:ext cx="5159948" cy="648072"/>
          </a:xfrm>
        </p:spPr>
        <p:txBody>
          <a:bodyPr/>
          <a:lstStyle/>
          <a:p>
            <a:r>
              <a:rPr lang="en-GB" dirty="0"/>
              <a:t>Discounting conventions</a:t>
            </a:r>
            <a:r>
              <a:rPr lang="cs-CZ" dirty="0"/>
              <a:t> (2)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4000" y="864000"/>
            <a:ext cx="8100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Valuation date differs from the issuance or the coupon payment date</a:t>
            </a:r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en-GB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584000" y="2737038"/>
                <a:ext cx="3239930" cy="557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𝑁𝐶𝐷</m:t>
                          </m:r>
                        </m:sub>
                      </m:sSub>
                      <m:r>
                        <a:rPr lang="cs-CZ" sz="15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500" b="0" i="1" smtClean="0">
                          <a:latin typeface="Cambria Math"/>
                          <a:ea typeface="Cambria Math" panose="02040503050406030204" pitchFamily="18" charset="0"/>
                        </a:rPr>
                        <m:t>𝑐𝑀</m:t>
                      </m:r>
                      <m:r>
                        <a:rPr lang="cs-CZ" sz="15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𝑐𝑀</m:t>
                          </m:r>
                        </m:num>
                        <m:den>
                          <m:d>
                            <m:dPr>
                              <m:ctrlPr>
                                <a:rPr lang="cs-CZ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cs-CZ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cs-CZ" sz="1500" b="0" i="1" smtClean="0">
                          <a:latin typeface="Cambria Math"/>
                          <a:ea typeface="Cambria Math" panose="02040503050406030204" pitchFamily="18" charset="0"/>
                        </a:rPr>
                        <m:t>+ …+</m:t>
                      </m:r>
                      <m:f>
                        <m:fPr>
                          <m:ctrlPr>
                            <a:rPr lang="cs-CZ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𝑐𝑀</m:t>
                          </m:r>
                          <m:r>
                            <a:rPr lang="cs-CZ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cs-CZ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00" y="2737038"/>
                <a:ext cx="3239930" cy="5572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584001" y="3482640"/>
                <a:ext cx="2444520" cy="567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𝑉𝐷</m:t>
                          </m:r>
                        </m:sub>
                      </m:sSub>
                      <m:r>
                        <a:rPr lang="cs-CZ" sz="15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cs-CZ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cs-CZ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365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cs-CZ" sz="15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cs-CZ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5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𝑁𝐶𝐷</m:t>
                          </m:r>
                        </m:sub>
                      </m:sSub>
                    </m:oMath>
                  </m:oMathPara>
                </a14:m>
                <a:endParaRPr lang="en-GB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01" y="3482640"/>
                <a:ext cx="2444520" cy="567463"/>
              </a:xfrm>
              <a:prstGeom prst="rect">
                <a:avLst/>
              </a:prstGeom>
              <a:blipFill>
                <a:blip r:embed="rId13"/>
                <a:stretch>
                  <a:fillRect b="-53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188000" y="2427418"/>
                <a:ext cx="561624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lvl="2" indent="-324000"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Price of the bond on the nearest coupon date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𝑁𝐶𝐷</m:t>
                        </m:r>
                      </m:sub>
                    </m:sSub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2427418"/>
                <a:ext cx="5616248" cy="369332"/>
              </a:xfrm>
              <a:prstGeom prst="rect">
                <a:avLst/>
              </a:prstGeom>
              <a:blipFill>
                <a:blip r:embed="rId17"/>
                <a:stretch>
                  <a:fillRect l="-217" t="-9836" r="-217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188001" y="3179116"/>
                <a:ext cx="48961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lvl="2" indent="-324000"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Price of the bond on the valuation date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𝑉𝐷</m:t>
                        </m:r>
                      </m:sub>
                    </m:sSub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1" y="3179116"/>
                <a:ext cx="4896168" cy="369332"/>
              </a:xfrm>
              <a:prstGeom prst="rect">
                <a:avLst/>
              </a:prstGeom>
              <a:blipFill>
                <a:blip r:embed="rId18"/>
                <a:stretch>
                  <a:fillRect l="-249" t="-11667" r="-498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864000" y="3921104"/>
            <a:ext cx="572422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Continuous compounding and discounting</a:t>
            </a:r>
          </a:p>
        </p:txBody>
      </p:sp>
      <p:graphicFrame>
        <p:nvGraphicFramePr>
          <p:cNvPr id="33" name="Tabulka 32">
            <a:extLst>
              <a:ext uri="{FF2B5EF4-FFF2-40B4-BE49-F238E27FC236}">
                <a16:creationId xmlns:a16="http://schemas.microsoft.com/office/drawing/2014/main" id="{D858499A-D096-4927-A4EF-886CFBFC1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50056"/>
              </p:ext>
            </p:extLst>
          </p:nvPr>
        </p:nvGraphicFramePr>
        <p:xfrm>
          <a:off x="2159600" y="1684440"/>
          <a:ext cx="4320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17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. . .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538B0CA0-A959-4AB3-AD45-614980A9BA14}"/>
              </a:ext>
            </a:extLst>
          </p:cNvPr>
          <p:cNvSpPr/>
          <p:nvPr/>
        </p:nvSpPr>
        <p:spPr>
          <a:xfrm>
            <a:off x="6408296" y="1980000"/>
            <a:ext cx="132168" cy="21930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ovnoramenný trojúhelník 33">
            <a:extLst>
              <a:ext uri="{FF2B5EF4-FFF2-40B4-BE49-F238E27FC236}">
                <a16:creationId xmlns:a16="http://schemas.microsoft.com/office/drawing/2014/main" id="{286E3421-C1D0-4692-8B42-61265AEF43C5}"/>
              </a:ext>
            </a:extLst>
          </p:cNvPr>
          <p:cNvSpPr/>
          <p:nvPr/>
        </p:nvSpPr>
        <p:spPr>
          <a:xfrm>
            <a:off x="3821944" y="1980000"/>
            <a:ext cx="132168" cy="21930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ovnoramenný trojúhelník 34">
            <a:extLst>
              <a:ext uri="{FF2B5EF4-FFF2-40B4-BE49-F238E27FC236}">
                <a16:creationId xmlns:a16="http://schemas.microsoft.com/office/drawing/2014/main" id="{3B3C814F-0F6C-49D2-BFD0-BEE92E5844D3}"/>
              </a:ext>
            </a:extLst>
          </p:cNvPr>
          <p:cNvSpPr/>
          <p:nvPr/>
        </p:nvSpPr>
        <p:spPr>
          <a:xfrm>
            <a:off x="3084216" y="1980000"/>
            <a:ext cx="132168" cy="21930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1F4AA75-1F86-4E49-B4F1-728D6E1671E8}"/>
              </a:ext>
            </a:extLst>
          </p:cNvPr>
          <p:cNvSpPr txBox="1"/>
          <p:nvPr/>
        </p:nvSpPr>
        <p:spPr>
          <a:xfrm>
            <a:off x="3381696" y="2178048"/>
            <a:ext cx="1028688" cy="3488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09625" indent="-809625" algn="ctr">
              <a:lnSpc>
                <a:spcPts val="1000"/>
              </a:lnSpc>
            </a:pP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nearest</a:t>
            </a:r>
          </a:p>
          <a:p>
            <a:pPr marL="809625" indent="-809625" algn="ctr">
              <a:lnSpc>
                <a:spcPts val="1000"/>
              </a:lnSpc>
            </a:pP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coupon date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77A788E-829B-4840-940D-59661D1639AB}"/>
              </a:ext>
            </a:extLst>
          </p:cNvPr>
          <p:cNvSpPr txBox="1"/>
          <p:nvPr/>
        </p:nvSpPr>
        <p:spPr>
          <a:xfrm>
            <a:off x="2724176" y="2178048"/>
            <a:ext cx="835904" cy="3488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09625" indent="-809625" algn="ctr">
              <a:lnSpc>
                <a:spcPts val="1000"/>
              </a:lnSpc>
            </a:pP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valuation</a:t>
            </a:r>
          </a:p>
          <a:p>
            <a:pPr marL="809625" indent="-809625" algn="ctr">
              <a:lnSpc>
                <a:spcPts val="1000"/>
              </a:lnSpc>
            </a:pP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date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650CDD72-2A97-4C85-85B0-CE751724BF34}"/>
              </a:ext>
            </a:extLst>
          </p:cNvPr>
          <p:cNvSpPr txBox="1"/>
          <p:nvPr/>
        </p:nvSpPr>
        <p:spPr>
          <a:xfrm>
            <a:off x="6042056" y="2178048"/>
            <a:ext cx="906208" cy="3488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09625" indent="-809625" algn="ctr">
              <a:lnSpc>
                <a:spcPts val="1000"/>
              </a:lnSpc>
            </a:pP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maturity</a:t>
            </a:r>
          </a:p>
          <a:p>
            <a:pPr marL="809625" indent="-809625" algn="ctr">
              <a:lnSpc>
                <a:spcPts val="1000"/>
              </a:lnSpc>
            </a:pP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date</a:t>
            </a:r>
          </a:p>
        </p:txBody>
      </p:sp>
      <p:sp>
        <p:nvSpPr>
          <p:cNvPr id="36" name="Rovnoramenný trojúhelník 35">
            <a:extLst>
              <a:ext uri="{FF2B5EF4-FFF2-40B4-BE49-F238E27FC236}">
                <a16:creationId xmlns:a16="http://schemas.microsoft.com/office/drawing/2014/main" id="{2C2FA329-6A69-459F-AD07-11C40E25CD0A}"/>
              </a:ext>
            </a:extLst>
          </p:cNvPr>
          <p:cNvSpPr/>
          <p:nvPr/>
        </p:nvSpPr>
        <p:spPr>
          <a:xfrm>
            <a:off x="2087448" y="1980000"/>
            <a:ext cx="132168" cy="21930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2CB5C7EE-C0BA-4501-BD1A-A3338F006BB2}"/>
              </a:ext>
            </a:extLst>
          </p:cNvPr>
          <p:cNvSpPr txBox="1"/>
          <p:nvPr/>
        </p:nvSpPr>
        <p:spPr>
          <a:xfrm>
            <a:off x="1859256" y="2178048"/>
            <a:ext cx="618496" cy="3488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09625" indent="-809625" algn="ctr">
              <a:lnSpc>
                <a:spcPts val="1000"/>
              </a:lnSpc>
            </a:pP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issue</a:t>
            </a:r>
          </a:p>
          <a:p>
            <a:pPr marL="809625" indent="-809625" algn="ctr">
              <a:lnSpc>
                <a:spcPts val="1000"/>
              </a:lnSpc>
            </a:pP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E364AA9D-A109-42A6-87A8-7834DEF04C45}"/>
                  </a:ext>
                </a:extLst>
              </p:cNvPr>
              <p:cNvSpPr txBox="1"/>
              <p:nvPr/>
            </p:nvSpPr>
            <p:spPr>
              <a:xfrm>
                <a:off x="4896856" y="2715640"/>
                <a:ext cx="392361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444500" indent="-444500"/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. .   </m:t>
                    </m:r>
                  </m:oMath>
                </a14:m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number of coupon periods between the nearest coupon date and the maturity date</a:t>
                </a: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E364AA9D-A109-42A6-87A8-7834DEF04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56" y="2715640"/>
                <a:ext cx="3923616" cy="523220"/>
              </a:xfrm>
              <a:prstGeom prst="rect">
                <a:avLst/>
              </a:prstGeom>
              <a:blipFill>
                <a:blip r:embed="rId19"/>
                <a:stretch>
                  <a:fillRect t="-2326" b="-10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bousměrná vodorovná šipka 7">
            <a:extLst>
              <a:ext uri="{FF2B5EF4-FFF2-40B4-BE49-F238E27FC236}">
                <a16:creationId xmlns:a16="http://schemas.microsoft.com/office/drawing/2014/main" id="{B1CDD5D3-70B5-4B3D-8F7C-2DA6C55F9C2A}"/>
              </a:ext>
            </a:extLst>
          </p:cNvPr>
          <p:cNvSpPr/>
          <p:nvPr/>
        </p:nvSpPr>
        <p:spPr>
          <a:xfrm>
            <a:off x="4028521" y="2032064"/>
            <a:ext cx="2315077" cy="10256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4116ABB-C131-41D1-A4A6-7B8394B7106F}"/>
              </a:ext>
            </a:extLst>
          </p:cNvPr>
          <p:cNvSpPr txBox="1"/>
          <p:nvPr/>
        </p:nvSpPr>
        <p:spPr>
          <a:xfrm>
            <a:off x="4932040" y="2090000"/>
            <a:ext cx="505819" cy="2235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09625" indent="-809625" algn="ctr">
              <a:lnSpc>
                <a:spcPts val="1000"/>
              </a:lnSpc>
            </a:pP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F808133A-9EDB-4643-AA0A-1CDF9EA0C55D}"/>
                  </a:ext>
                </a:extLst>
              </p:cNvPr>
              <p:cNvSpPr txBox="1"/>
              <p:nvPr/>
            </p:nvSpPr>
            <p:spPr>
              <a:xfrm>
                <a:off x="4919696" y="3471392"/>
                <a:ext cx="376114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444500" indent="-444500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. . .   </m:t>
                    </m:r>
                  </m:oMath>
                </a14:m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number of days from the  valuation date to the nearest coupon payment date</a:t>
                </a:r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F808133A-9EDB-4643-AA0A-1CDF9EA0C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96" y="3471392"/>
                <a:ext cx="3761144" cy="523220"/>
              </a:xfrm>
              <a:prstGeom prst="rect">
                <a:avLst/>
              </a:prstGeom>
              <a:blipFill>
                <a:blip r:embed="rId20"/>
                <a:stretch>
                  <a:fillRect t="-2326" b="-10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bousměrná vodorovná šipka 7">
            <a:extLst>
              <a:ext uri="{FF2B5EF4-FFF2-40B4-BE49-F238E27FC236}">
                <a16:creationId xmlns:a16="http://schemas.microsoft.com/office/drawing/2014/main" id="{3D7C4EB5-2F89-4DF8-941F-7A53DF080232}"/>
              </a:ext>
            </a:extLst>
          </p:cNvPr>
          <p:cNvSpPr/>
          <p:nvPr/>
        </p:nvSpPr>
        <p:spPr>
          <a:xfrm>
            <a:off x="3239944" y="2034000"/>
            <a:ext cx="554211" cy="10256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755D23CE-4B90-469A-A96E-8A66F3DE463B}"/>
                  </a:ext>
                </a:extLst>
              </p:cNvPr>
              <p:cNvSpPr txBox="1"/>
              <p:nvPr/>
            </p:nvSpPr>
            <p:spPr>
              <a:xfrm>
                <a:off x="3418557" y="2095277"/>
                <a:ext cx="235387" cy="223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809625" indent="-809625" algn="ctr">
                  <a:lnSpc>
                    <a:spcPts val="1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755D23CE-4B90-469A-A96E-8A66F3DE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557" y="2095277"/>
                <a:ext cx="235387" cy="22352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F022FE-3FF0-E7E0-389A-46179311B12E}"/>
              </a:ext>
            </a:extLst>
          </p:cNvPr>
          <p:cNvSpPr txBox="1"/>
          <p:nvPr/>
        </p:nvSpPr>
        <p:spPr>
          <a:xfrm>
            <a:off x="1188000" y="4254536"/>
            <a:ext cx="781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lvl="2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Continuous compounding assumes that the number of coupon periods increases to infinity and the corresponding discount rate converges to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35">
                <a:extLst>
                  <a:ext uri="{FF2B5EF4-FFF2-40B4-BE49-F238E27FC236}">
                    <a16:creationId xmlns:a16="http://schemas.microsoft.com/office/drawing/2014/main" id="{FE0C5CE6-744C-B2B6-3803-A5223F08D1C8}"/>
                  </a:ext>
                </a:extLst>
              </p:cNvPr>
              <p:cNvSpPr txBox="1"/>
              <p:nvPr/>
            </p:nvSpPr>
            <p:spPr>
              <a:xfrm>
                <a:off x="1512000" y="4809113"/>
                <a:ext cx="7452000" cy="605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180000">
                  <a:buClr>
                    <a:srgbClr val="7030A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GB" sz="16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present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sz="1600" i="1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compounded at an annual discount rate </a:t>
                </a:r>
                <a14:m>
                  <m:oMath xmlns:m="http://schemas.openxmlformats.org/officeDocument/2006/math">
                    <m:r>
                      <a:rPr lang="en-GB" sz="16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years, yields </a:t>
                </a:r>
                <a:r>
                  <a:rPr lang="en-GB" sz="16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future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𝑟𝑇</m:t>
                        </m:r>
                      </m:sup>
                    </m:sSup>
                  </m:oMath>
                </a14:m>
                <a:endParaRPr lang="en-GB" sz="1600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ovéPole 35">
                <a:extLst>
                  <a:ext uri="{FF2B5EF4-FFF2-40B4-BE49-F238E27FC236}">
                    <a16:creationId xmlns:a16="http://schemas.microsoft.com/office/drawing/2014/main" id="{FE0C5CE6-744C-B2B6-3803-A5223F08D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00" y="4809113"/>
                <a:ext cx="7452000" cy="605871"/>
              </a:xfrm>
              <a:prstGeom prst="rect">
                <a:avLst/>
              </a:prstGeom>
              <a:blipFill>
                <a:blip r:embed="rId22"/>
                <a:stretch>
                  <a:fillRect l="-327" t="-4040" r="-982" b="-80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35">
                <a:extLst>
                  <a:ext uri="{FF2B5EF4-FFF2-40B4-BE49-F238E27FC236}">
                    <a16:creationId xmlns:a16="http://schemas.microsoft.com/office/drawing/2014/main" id="{0642AB15-23BE-D137-1866-B85AF760C281}"/>
                  </a:ext>
                </a:extLst>
              </p:cNvPr>
              <p:cNvSpPr txBox="1"/>
              <p:nvPr/>
            </p:nvSpPr>
            <p:spPr>
              <a:xfrm>
                <a:off x="1512000" y="5606919"/>
                <a:ext cx="71280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180000">
                  <a:buClr>
                    <a:srgbClr val="7030A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GB" sz="16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future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𝐹𝑉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sz="16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GB" sz="16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discounted at an annual discount rate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years</a:t>
                </a:r>
                <a:r>
                  <a:rPr lang="cs-CZ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GB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600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boils down to a present value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en-GB" sz="1600" i="1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𝐹𝑉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𝑟𝑇</m:t>
                        </m:r>
                      </m:sup>
                    </m:sSup>
                  </m:oMath>
                </a14:m>
                <a:endParaRPr lang="en-GB" sz="1600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ovéPole 35">
                <a:extLst>
                  <a:ext uri="{FF2B5EF4-FFF2-40B4-BE49-F238E27FC236}">
                    <a16:creationId xmlns:a16="http://schemas.microsoft.com/office/drawing/2014/main" id="{0642AB15-23BE-D137-1866-B85AF760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00" y="5606919"/>
                <a:ext cx="7128000" cy="584775"/>
              </a:xfrm>
              <a:prstGeom prst="rect">
                <a:avLst/>
              </a:prstGeom>
              <a:blipFill>
                <a:blip r:embed="rId23"/>
                <a:stretch>
                  <a:fillRect l="-342" t="-4167" r="-171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EA378076-CB64-B803-EADE-E2AD9E8B7A66}"/>
              </a:ext>
            </a:extLst>
          </p:cNvPr>
          <p:cNvSpPr txBox="1"/>
          <p:nvPr/>
        </p:nvSpPr>
        <p:spPr>
          <a:xfrm>
            <a:off x="1188000" y="5312247"/>
            <a:ext cx="7087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lvl="2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Continuous discounting is the reverse of continuous compounding</a:t>
            </a:r>
          </a:p>
        </p:txBody>
      </p:sp>
    </p:spTree>
    <p:extLst>
      <p:ext uri="{BB962C8B-B14F-4D97-AF65-F5344CB8AC3E}">
        <p14:creationId xmlns:p14="http://schemas.microsoft.com/office/powerpoint/2010/main" val="143833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AABC3-90C5-BF96-69BF-F4B1F95E0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21468CF5-BF77-11A2-DDBA-587ACB7B4714}"/>
              </a:ext>
            </a:extLst>
          </p:cNvPr>
          <p:cNvCxnSpPr/>
          <p:nvPr/>
        </p:nvCxnSpPr>
        <p:spPr>
          <a:xfrm>
            <a:off x="2542685" y="3749240"/>
            <a:ext cx="4807" cy="288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C09E6BA-1878-590F-0B79-998A46894F70}"/>
              </a:ext>
            </a:extLst>
          </p:cNvPr>
          <p:cNvCxnSpPr/>
          <p:nvPr/>
        </p:nvCxnSpPr>
        <p:spPr>
          <a:xfrm flipV="1">
            <a:off x="1361888" y="3204200"/>
            <a:ext cx="0" cy="504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117E2FF-D00E-1F92-10F2-228E7C9722F5}"/>
              </a:ext>
            </a:extLst>
          </p:cNvPr>
          <p:cNvCxnSpPr/>
          <p:nvPr/>
        </p:nvCxnSpPr>
        <p:spPr>
          <a:xfrm flipH="1">
            <a:off x="1355072" y="3755377"/>
            <a:ext cx="8210" cy="468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DABD65-A624-F7A6-343C-28BA6E35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8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9B8225-2BB5-1A22-290D-AE013024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74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AAE4C335-AD7B-D40B-6840-3EAFA9CC6C3D}"/>
                  </a:ext>
                </a:extLst>
              </p:cNvPr>
              <p:cNvSpPr txBox="1"/>
              <p:nvPr/>
            </p:nvSpPr>
            <p:spPr>
              <a:xfrm>
                <a:off x="3836376" y="3241106"/>
                <a:ext cx="4345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AAE4C335-AD7B-D40B-6840-3EAFA9CC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376" y="3241106"/>
                <a:ext cx="434536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05F02E4D-019E-3350-0A72-F268EFCEB539}"/>
                  </a:ext>
                </a:extLst>
              </p:cNvPr>
              <p:cNvSpPr txBox="1"/>
              <p:nvPr/>
            </p:nvSpPr>
            <p:spPr>
              <a:xfrm>
                <a:off x="2366740" y="3241106"/>
                <a:ext cx="4345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05F02E4D-019E-3350-0A72-F268EFCE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740" y="3241106"/>
                <a:ext cx="434536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5E7B8A29-D29F-13FB-B0B8-140B789F0E1E}"/>
                  </a:ext>
                </a:extLst>
              </p:cNvPr>
              <p:cNvSpPr txBox="1"/>
              <p:nvPr/>
            </p:nvSpPr>
            <p:spPr>
              <a:xfrm>
                <a:off x="1873591" y="3241106"/>
                <a:ext cx="39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5E7B8A29-D29F-13FB-B0B8-140B789F0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91" y="3241106"/>
                <a:ext cx="39240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624BC904-761F-F31D-632D-ACD069A146FC}"/>
              </a:ext>
            </a:extLst>
          </p:cNvPr>
          <p:cNvCxnSpPr/>
          <p:nvPr/>
        </p:nvCxnSpPr>
        <p:spPr>
          <a:xfrm>
            <a:off x="2801276" y="3755377"/>
            <a:ext cx="0" cy="468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DE8E2375-59D7-59DD-CA31-5CB51A2CAF97}"/>
              </a:ext>
            </a:extLst>
          </p:cNvPr>
          <p:cNvCxnSpPr/>
          <p:nvPr/>
        </p:nvCxnSpPr>
        <p:spPr>
          <a:xfrm flipV="1">
            <a:off x="2801484" y="3231152"/>
            <a:ext cx="0" cy="504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1D45F8CE-101B-B1B7-316F-5B6A67824C64}"/>
              </a:ext>
            </a:extLst>
          </p:cNvPr>
          <p:cNvCxnSpPr/>
          <p:nvPr/>
        </p:nvCxnSpPr>
        <p:spPr>
          <a:xfrm flipV="1">
            <a:off x="4240535" y="3231152"/>
            <a:ext cx="0" cy="504000"/>
          </a:xfrm>
          <a:prstGeom prst="straightConnector1">
            <a:avLst/>
          </a:prstGeom>
          <a:ln w="254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DB0132CD-0F43-B6DD-066A-03668B85B152}"/>
              </a:ext>
            </a:extLst>
          </p:cNvPr>
          <p:cNvSpPr txBox="1"/>
          <p:nvPr/>
        </p:nvSpPr>
        <p:spPr>
          <a:xfrm>
            <a:off x="1187999" y="1738221"/>
            <a:ext cx="78119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noProof="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Full (dirty) price </a:t>
            </a: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(FP) is the bond’s transaction price that includes the compensation (in principle it should be equal to the fair price of the bond)</a:t>
            </a:r>
            <a:endParaRPr lang="en-GB" sz="2000" noProof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9A006227-DD22-81A4-3707-B9C3ED46CC34}"/>
              </a:ext>
            </a:extLst>
          </p:cNvPr>
          <p:cNvSpPr txBox="1"/>
          <p:nvPr/>
        </p:nvSpPr>
        <p:spPr>
          <a:xfrm>
            <a:off x="1188000" y="1185304"/>
            <a:ext cx="7776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noProof="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Clean price </a:t>
            </a: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(CP)</a:t>
            </a:r>
            <a:r>
              <a:rPr lang="en-GB" noProof="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is the bond’s quoted price that does not take into account the compensation between the bond’s buyer and seller</a:t>
            </a:r>
            <a:endParaRPr lang="en-GB" sz="2000" noProof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7BA95F4-D119-E984-5B56-B4586EA3F4D9}"/>
              </a:ext>
            </a:extLst>
          </p:cNvPr>
          <p:cNvSpPr txBox="1"/>
          <p:nvPr/>
        </p:nvSpPr>
        <p:spPr>
          <a:xfrm>
            <a:off x="864001" y="864000"/>
            <a:ext cx="219583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Terminology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BCE17227-5C88-B2DD-17DB-F91FFEC09141}"/>
                  </a:ext>
                </a:extLst>
              </p:cNvPr>
              <p:cNvSpPr txBox="1"/>
              <p:nvPr/>
            </p:nvSpPr>
            <p:spPr>
              <a:xfrm>
                <a:off x="1188000" y="5205152"/>
                <a:ext cx="770448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Transaction takes place on or after ex-coupon day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/>
                  </a:rPr>
                  <a:t> Seller receives the whole coupon and compensates the buyer by deducting accrued coupon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𝑅𝑇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𝑅𝑅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/>
                  </a:rPr>
                  <a:t> from the quoted clean price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𝐹𝑃</m:t>
                        </m:r>
                        <m: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  <m:t>𝐶𝑃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d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BCE17227-5C88-B2DD-17DB-F91FFEC09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5205152"/>
                <a:ext cx="7704480" cy="923330"/>
              </a:xfrm>
              <a:prstGeom prst="rect">
                <a:avLst/>
              </a:prstGeom>
              <a:blipFill>
                <a:blip r:embed="rId18"/>
                <a:stretch>
                  <a:fillRect l="-158" t="-4636" b="-71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1D09DB6-2217-4C6E-36FC-34259068BDFD}"/>
                  </a:ext>
                </a:extLst>
              </p:cNvPr>
              <p:cNvSpPr txBox="1"/>
              <p:nvPr/>
            </p:nvSpPr>
            <p:spPr>
              <a:xfrm>
                <a:off x="1188000" y="4374994"/>
                <a:ext cx="7920504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24000" indent="-324000"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</a:pP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Transaction takes place prior to ex-coupon day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/>
                  </a:rPr>
                  <a:t> B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uyer receives the whole coupon and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/>
                  </a:rPr>
                  <a:t>compensates the seller by adding accrued coupon</a:t>
                </a:r>
              </a:p>
              <a:p>
                <a:pPr marL="360363">
                  <a:buClr>
                    <a:srgbClr val="7030A0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𝑅𝑇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𝑅𝑅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/>
                  </a:rPr>
                  <a:t> to the quoted clean price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𝐹𝑃</m:t>
                        </m:r>
                        <m: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  <m:t>𝐶𝑃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d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1D09DB6-2217-4C6E-36FC-34259068B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4374994"/>
                <a:ext cx="7920504" cy="954107"/>
              </a:xfrm>
              <a:prstGeom prst="rect">
                <a:avLst/>
              </a:prstGeom>
              <a:blipFill>
                <a:blip r:embed="rId19"/>
                <a:stretch>
                  <a:fillRect l="-154" t="-4487" b="-66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>
            <a:extLst>
              <a:ext uri="{FF2B5EF4-FFF2-40B4-BE49-F238E27FC236}">
                <a16:creationId xmlns:a16="http://schemas.microsoft.com/office/drawing/2014/main" id="{6E4FE8E4-7B4B-BB07-35D8-34328BFF1D1F}"/>
              </a:ext>
            </a:extLst>
          </p:cNvPr>
          <p:cNvSpPr txBox="1"/>
          <p:nvPr/>
        </p:nvSpPr>
        <p:spPr>
          <a:xfrm>
            <a:off x="864001" y="2850137"/>
            <a:ext cx="32325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Triad of coupon days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5E061260-B43E-2F8A-10BB-AC035F43A00F}"/>
                  </a:ext>
                </a:extLst>
              </p:cNvPr>
              <p:cNvSpPr txBox="1"/>
              <p:nvPr/>
            </p:nvSpPr>
            <p:spPr>
              <a:xfrm>
                <a:off x="1937984" y="4188649"/>
                <a:ext cx="328290" cy="184666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sub>
                      </m:sSub>
                    </m:oMath>
                  </m:oMathPara>
                </a14:m>
                <a:endParaRPr lang="cs-CZ" sz="1200" i="1" dirty="0"/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5E061260-B43E-2F8A-10BB-AC035F43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984" y="4188649"/>
                <a:ext cx="328290" cy="184666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8204719E-1463-7126-7778-B67EA77BECBA}"/>
                  </a:ext>
                </a:extLst>
              </p:cNvPr>
              <p:cNvSpPr txBox="1"/>
              <p:nvPr/>
            </p:nvSpPr>
            <p:spPr>
              <a:xfrm>
                <a:off x="1367793" y="4009114"/>
                <a:ext cx="1171971" cy="184666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𝑅𝐸</m:t>
                          </m:r>
                        </m:sub>
                      </m:sSub>
                    </m:oMath>
                  </m:oMathPara>
                </a14:m>
                <a:endParaRPr lang="cs-CZ" sz="1200" i="1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8204719E-1463-7126-7778-B67EA77BE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93" y="4009114"/>
                <a:ext cx="1171971" cy="184666"/>
              </a:xfrm>
              <a:prstGeom prst="rect">
                <a:avLst/>
              </a:prstGeom>
              <a:blipFill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F450DB9A-8979-B4EE-3E9C-73AA551B662E}"/>
                  </a:ext>
                </a:extLst>
              </p:cNvPr>
              <p:cNvSpPr txBox="1"/>
              <p:nvPr/>
            </p:nvSpPr>
            <p:spPr>
              <a:xfrm>
                <a:off x="1391736" y="3841198"/>
                <a:ext cx="600817" cy="184666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sub>
                      </m:sSub>
                    </m:oMath>
                  </m:oMathPara>
                </a14:m>
                <a:endParaRPr lang="cs-CZ" sz="1200" i="1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F450DB9A-8979-B4EE-3E9C-73AA551B6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36" y="3841198"/>
                <a:ext cx="600817" cy="184666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619424DC-1F70-F45A-7DB8-1563DD0BEF84}"/>
              </a:ext>
            </a:extLst>
          </p:cNvPr>
          <p:cNvCxnSpPr/>
          <p:nvPr/>
        </p:nvCxnSpPr>
        <p:spPr>
          <a:xfrm>
            <a:off x="2003172" y="3689925"/>
            <a:ext cx="0" cy="180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9709962-BE18-5724-732D-005B992E9651}"/>
              </a:ext>
            </a:extLst>
          </p:cNvPr>
          <p:cNvCxnSpPr/>
          <p:nvPr/>
        </p:nvCxnSpPr>
        <p:spPr>
          <a:xfrm>
            <a:off x="1368000" y="3880773"/>
            <a:ext cx="648000" cy="0"/>
          </a:xfrm>
          <a:prstGeom prst="line">
            <a:avLst/>
          </a:prstGeom>
          <a:ln w="25400">
            <a:solidFill>
              <a:schemeClr val="accent5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E5825689-842E-BF8F-5E13-508763B25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61822"/>
              </p:ext>
            </p:extLst>
          </p:nvPr>
        </p:nvGraphicFramePr>
        <p:xfrm>
          <a:off x="1355750" y="3519685"/>
          <a:ext cx="34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n w="15875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n w="12700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n w="15875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délník 28">
            <a:extLst>
              <a:ext uri="{FF2B5EF4-FFF2-40B4-BE49-F238E27FC236}">
                <a16:creationId xmlns:a16="http://schemas.microsoft.com/office/drawing/2014/main" id="{8E478E36-3353-A962-E498-283B809C7FBE}"/>
              </a:ext>
            </a:extLst>
          </p:cNvPr>
          <p:cNvSpPr/>
          <p:nvPr/>
        </p:nvSpPr>
        <p:spPr>
          <a:xfrm>
            <a:off x="1967258" y="3526044"/>
            <a:ext cx="66498" cy="24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B22611CA-A4D0-A57A-D71F-384DE782696D}"/>
              </a:ext>
            </a:extLst>
          </p:cNvPr>
          <p:cNvSpPr/>
          <p:nvPr/>
        </p:nvSpPr>
        <p:spPr>
          <a:xfrm>
            <a:off x="4006028" y="3525542"/>
            <a:ext cx="66498" cy="24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EE79649-282F-DD45-0A95-1EE543EAB423}"/>
              </a:ext>
            </a:extLst>
          </p:cNvPr>
          <p:cNvSpPr/>
          <p:nvPr/>
        </p:nvSpPr>
        <p:spPr>
          <a:xfrm>
            <a:off x="2512703" y="3526044"/>
            <a:ext cx="66498" cy="24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097F3397-B536-A56C-8676-3DBC8CCFAA0E}"/>
              </a:ext>
            </a:extLst>
          </p:cNvPr>
          <p:cNvCxnSpPr/>
          <p:nvPr/>
        </p:nvCxnSpPr>
        <p:spPr>
          <a:xfrm>
            <a:off x="1368000" y="4049088"/>
            <a:ext cx="1182413" cy="0"/>
          </a:xfrm>
          <a:prstGeom prst="line">
            <a:avLst/>
          </a:prstGeom>
          <a:ln w="25400">
            <a:solidFill>
              <a:schemeClr val="accent5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06C26CA-04F2-8736-8167-F02368BE6A9C}"/>
              </a:ext>
            </a:extLst>
          </p:cNvPr>
          <p:cNvCxnSpPr/>
          <p:nvPr/>
        </p:nvCxnSpPr>
        <p:spPr>
          <a:xfrm>
            <a:off x="1355726" y="4221382"/>
            <a:ext cx="1440000" cy="0"/>
          </a:xfrm>
          <a:prstGeom prst="line">
            <a:avLst/>
          </a:prstGeom>
          <a:ln w="25400">
            <a:solidFill>
              <a:schemeClr val="accent5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DFE5B289-7556-737C-D46A-D977687D4E38}"/>
                  </a:ext>
                </a:extLst>
              </p:cNvPr>
              <p:cNvSpPr txBox="1"/>
              <p:nvPr/>
            </p:nvSpPr>
            <p:spPr>
              <a:xfrm>
                <a:off x="2795928" y="3241106"/>
                <a:ext cx="392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DFE5B289-7556-737C-D46A-D977687D4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928" y="3241106"/>
                <a:ext cx="392004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B1230BFE-89D0-0781-FCD5-AD215B93760F}"/>
                  </a:ext>
                </a:extLst>
              </p:cNvPr>
              <p:cNvSpPr txBox="1"/>
              <p:nvPr/>
            </p:nvSpPr>
            <p:spPr>
              <a:xfrm>
                <a:off x="4238028" y="3241106"/>
                <a:ext cx="392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B1230BFE-89D0-0781-FCD5-AD215B937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028" y="3241106"/>
                <a:ext cx="39200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ětiúhelník 4">
            <a:extLst>
              <a:ext uri="{FF2B5EF4-FFF2-40B4-BE49-F238E27FC236}">
                <a16:creationId xmlns:a16="http://schemas.microsoft.com/office/drawing/2014/main" id="{48D2012A-4E05-1842-4DDD-7004F21FBFE2}"/>
              </a:ext>
            </a:extLst>
          </p:cNvPr>
          <p:cNvSpPr/>
          <p:nvPr/>
        </p:nvSpPr>
        <p:spPr>
          <a:xfrm>
            <a:off x="4836343" y="3519245"/>
            <a:ext cx="272640" cy="252000"/>
          </a:xfrm>
          <a:prstGeom prst="homePlat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2CE103DE-EC0A-DD21-EE73-BBE9B7F48832}"/>
                  </a:ext>
                </a:extLst>
              </p:cNvPr>
              <p:cNvSpPr txBox="1"/>
              <p:nvPr/>
            </p:nvSpPr>
            <p:spPr>
              <a:xfrm>
                <a:off x="5934598" y="3140968"/>
                <a:ext cx="2165794" cy="938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627063" indent="-627063">
                  <a:lnSpc>
                    <a:spcPts val="216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>
                          <a:latin typeface="Cambria Math"/>
                        </a:rPr>
                        <m:t> … </m:t>
                      </m:r>
                      <m:r>
                        <m:rPr>
                          <m:nor/>
                        </m:rPr>
                        <a:rPr lang="cs-CZ" sz="1400">
                          <a:latin typeface="Cambria Math"/>
                        </a:rPr>
                        <m:t>record</m:t>
                      </m:r>
                      <m:r>
                        <m:rPr>
                          <m:nor/>
                        </m:rPr>
                        <a:rPr lang="cs-CZ" sz="140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400">
                          <a:latin typeface="Cambria Math"/>
                          <a:ea typeface="Cambria Math" panose="02040503050406030204" pitchFamily="18" charset="0"/>
                        </a:rPr>
                        <m:t>day</m:t>
                      </m:r>
                    </m:oMath>
                  </m:oMathPara>
                </a14:m>
                <a:endParaRPr lang="cs-CZ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27063" indent="-627063">
                  <a:lnSpc>
                    <a:spcPts val="216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>
                            <a:latin typeface="Cambria Math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sz="1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mbria Math"/>
                    <a:ea typeface="Cambria Math" panose="02040503050406030204" pitchFamily="18" charset="0"/>
                  </a:rPr>
                  <a:t>… transaction day</a:t>
                </a:r>
              </a:p>
              <a:p>
                <a:pPr>
                  <a:lnSpc>
                    <a:spcPts val="216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>
                              <a:latin typeface="Cambria Math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400">
                          <a:latin typeface="Cambria Math"/>
                          <a:ea typeface="Cambria Math" panose="02040503050406030204" pitchFamily="18" charset="0"/>
                        </a:rPr>
                        <m:t> … </m:t>
                      </m:r>
                      <m:r>
                        <m:rPr>
                          <m:nor/>
                        </m:rPr>
                        <a:rPr lang="en-GB" sz="1400">
                          <a:latin typeface="Cambria Math"/>
                          <a:ea typeface="Cambria Math" panose="02040503050406030204" pitchFamily="18" charset="0"/>
                        </a:rPr>
                        <m:t>ex</m:t>
                      </m:r>
                      <m:r>
                        <a:rPr lang="en-GB" sz="1400" i="1" smtClean="0">
                          <a:latin typeface="Cambria Math"/>
                          <a:ea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GB" sz="1400" b="0" i="0" smtClean="0">
                          <a:latin typeface="Cambria Math"/>
                          <a:ea typeface="Cambria Math" panose="02040503050406030204" pitchFamily="18" charset="0"/>
                        </a:rPr>
                        <m:t>coupon</m:t>
                      </m:r>
                      <m:r>
                        <m:rPr>
                          <m:nor/>
                        </m:rPr>
                        <a:rPr lang="en-GB" sz="1400" b="0" i="0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400">
                          <a:latin typeface="Cambria Math"/>
                          <a:ea typeface="Cambria Math" panose="02040503050406030204" pitchFamily="18" charset="0"/>
                        </a:rPr>
                        <m:t>da</m:t>
                      </m:r>
                      <m:r>
                        <m:rPr>
                          <m:nor/>
                        </m:rPr>
                        <a:rPr lang="en-GB" sz="1400" smtClean="0">
                          <a:latin typeface="Cambria Math"/>
                          <a:ea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2CE103DE-EC0A-DD21-EE73-BBE9B7F4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98" y="3140968"/>
                <a:ext cx="2165794" cy="93871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3">
            <a:extLst>
              <a:ext uri="{FF2B5EF4-FFF2-40B4-BE49-F238E27FC236}">
                <a16:creationId xmlns:a16="http://schemas.microsoft.com/office/drawing/2014/main" id="{F41E9029-9A50-222A-8B64-B12BB998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" y="144000"/>
            <a:ext cx="3491896" cy="648072"/>
          </a:xfrm>
        </p:spPr>
        <p:txBody>
          <a:bodyPr/>
          <a:lstStyle/>
          <a:p>
            <a:r>
              <a:rPr lang="en-GB" dirty="0"/>
              <a:t>Clean and full 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A26F66A9-CD60-CE25-13E8-A1BED3E99FDD}"/>
                  </a:ext>
                </a:extLst>
              </p:cNvPr>
              <p:cNvSpPr txBox="1"/>
              <p:nvPr/>
            </p:nvSpPr>
            <p:spPr>
              <a:xfrm>
                <a:off x="1362325" y="324110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A26F66A9-CD60-CE25-13E8-A1BED3E99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25" y="3241106"/>
                <a:ext cx="360040" cy="307777"/>
              </a:xfrm>
              <a:prstGeom prst="rect">
                <a:avLst/>
              </a:prstGeom>
              <a:blipFill>
                <a:blip r:embed="rId26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C93952B-7F87-94A0-0194-A905D8F8A4FF}"/>
                  </a:ext>
                </a:extLst>
              </p:cNvPr>
              <p:cNvSpPr txBox="1"/>
              <p:nvPr/>
            </p:nvSpPr>
            <p:spPr>
              <a:xfrm>
                <a:off x="2771800" y="3729900"/>
                <a:ext cx="2624189" cy="5182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0975" indent="-180975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cs-CZ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𝑅𝑅</m:t>
                        </m:r>
                      </m:sub>
                    </m:sSub>
                    <m:r>
                      <m:rPr>
                        <m:nor/>
                      </m:rPr>
                      <a:rPr lang="en-GB" sz="1400" b="0" i="0" smtClean="0">
                        <a:latin typeface="Cambria Math"/>
                        <a:ea typeface="Cambria Math" panose="02040503050406030204" pitchFamily="18" charset="0"/>
                      </a:rPr>
                      <m:t>… </m:t>
                    </m:r>
                    <m:r>
                      <m:rPr>
                        <m:nor/>
                      </m:rPr>
                      <a:rPr lang="en-GB" sz="1400" b="0" i="0" smtClean="0">
                        <a:latin typeface="Cambria Math"/>
                        <a:ea typeface="Cambria Math" panose="02040503050406030204" pitchFamily="18" charset="0"/>
                      </a:rPr>
                      <m:t>number</m:t>
                    </m:r>
                    <m:r>
                      <m:rPr>
                        <m:nor/>
                      </m:rPr>
                      <a:rPr lang="en-GB" sz="1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b="0" i="0" smtClean="0">
                        <a:latin typeface="Cambria Math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GB" sz="1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b="0" i="0" smtClean="0">
                        <a:latin typeface="Cambria Math"/>
                        <a:ea typeface="Cambria Math" panose="02040503050406030204" pitchFamily="18" charset="0"/>
                      </a:rPr>
                      <m:t>days</m:t>
                    </m:r>
                    <m:r>
                      <m:rPr>
                        <m:nor/>
                      </m:rPr>
                      <a:rPr lang="en-GB" sz="1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sz="1400" b="0" i="0" smtClean="0">
                        <a:latin typeface="Cambria Math"/>
                        <a:ea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cs-CZ" sz="1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espective periods</a:t>
                </a: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C93952B-7F87-94A0-0194-A905D8F8A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729900"/>
                <a:ext cx="2624189" cy="518283"/>
              </a:xfrm>
              <a:prstGeom prst="rect">
                <a:avLst/>
              </a:prstGeom>
              <a:blipFill>
                <a:blip r:embed="rId27"/>
                <a:stretch>
                  <a:fillRect b="-10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ovéPole 52">
            <a:extLst>
              <a:ext uri="{FF2B5EF4-FFF2-40B4-BE49-F238E27FC236}">
                <a16:creationId xmlns:a16="http://schemas.microsoft.com/office/drawing/2014/main" id="{E4B2141E-F284-2A1B-2915-CD8737B0F304}"/>
              </a:ext>
            </a:extLst>
          </p:cNvPr>
          <p:cNvSpPr txBox="1"/>
          <p:nvPr/>
        </p:nvSpPr>
        <p:spPr>
          <a:xfrm>
            <a:off x="1187624" y="2278613"/>
            <a:ext cx="7956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noProof="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Accrued coupon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AC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GB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is the size of the bond’s coupon proportional to a given part of the coupon period that determines the size of the compensation</a:t>
            </a:r>
            <a:endParaRPr lang="en-GB" sz="2000" noProof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32111"/>
              </p:ext>
            </p:extLst>
          </p:nvPr>
        </p:nvGraphicFramePr>
        <p:xfrm>
          <a:off x="843397" y="2910862"/>
          <a:ext cx="3060000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cs-CZ" sz="800" dirty="0">
                        <a:ln w="15875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>
                        <a:ln w="12700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>
                        <a:ln w="15875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164000" y="6336000"/>
            <a:ext cx="1800000" cy="360000"/>
          </a:xfrm>
        </p:spPr>
        <p:txBody>
          <a:bodyPr/>
          <a:lstStyle/>
          <a:p>
            <a:pPr algn="r"/>
            <a:r>
              <a:rPr lang="cs-CZ" dirty="0"/>
              <a:t>9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0974" y="6336000"/>
            <a:ext cx="3312000" cy="360000"/>
          </a:xfrm>
        </p:spPr>
        <p:txBody>
          <a:bodyPr/>
          <a:lstStyle/>
          <a:p>
            <a:r>
              <a:rPr lang="en-GB" dirty="0"/>
              <a:t>Essentials of bond pricing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864001" y="2052000"/>
            <a:ext cx="342000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Transaction take</a:t>
            </a:r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place</a:t>
            </a:r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GB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188000" y="2376000"/>
            <a:ext cx="27976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Before ex-coupon date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864001" y="864000"/>
            <a:ext cx="340691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 of  the bond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3999" y="144000"/>
            <a:ext cx="5688739" cy="648072"/>
          </a:xfrm>
        </p:spPr>
        <p:txBody>
          <a:bodyPr/>
          <a:lstStyle/>
          <a:p>
            <a:r>
              <a:rPr lang="en-GB" dirty="0"/>
              <a:t>Clean and full price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D896883F-CD6C-9C7C-04F6-2E8E2CE755FD}"/>
                  </a:ext>
                </a:extLst>
              </p:cNvPr>
              <p:cNvSpPr txBox="1"/>
              <p:nvPr/>
            </p:nvSpPr>
            <p:spPr>
              <a:xfrm>
                <a:off x="828000" y="3472824"/>
                <a:ext cx="341179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GB" sz="1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0.1×100×</m:t>
                      </m:r>
                      <m:d>
                        <m:dPr>
                          <m:ctrlP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160/360</m:t>
                          </m:r>
                        </m:e>
                      </m:d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=4.44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D896883F-CD6C-9C7C-04F6-2E8E2CE75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0" y="3472824"/>
                <a:ext cx="3411793" cy="338554"/>
              </a:xfrm>
              <a:prstGeom prst="rect">
                <a:avLst/>
              </a:prstGeom>
              <a:blipFill>
                <a:blip r:embed="rId2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E9CF3184-B2A1-1FE0-44DA-DF452DC0F37E}"/>
              </a:ext>
            </a:extLst>
          </p:cNvPr>
          <p:cNvSpPr txBox="1"/>
          <p:nvPr/>
        </p:nvSpPr>
        <p:spPr>
          <a:xfrm>
            <a:off x="863521" y="4536000"/>
            <a:ext cx="715882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Saw-tooth relationship between full and clean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E3F3326A-43E7-2431-BDCF-6406C4797D61}"/>
                  </a:ext>
                </a:extLst>
              </p:cNvPr>
              <p:cNvSpPr txBox="1"/>
              <p:nvPr/>
            </p:nvSpPr>
            <p:spPr>
              <a:xfrm>
                <a:off x="827584" y="3724824"/>
                <a:ext cx="3492369" cy="593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</m:t>
                      </m:r>
                      <m:r>
                        <a:rPr lang="en-GB" sz="1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100+10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1+0</m:t>
                                  </m:r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(360−160)/360</m:t>
                              </m:r>
                            </m:sup>
                          </m:sSup>
                        </m:den>
                      </m:f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=104.33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E3F3326A-43E7-2431-BDCF-6406C4797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24824"/>
                <a:ext cx="3492369" cy="59388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9E1504E-A2C9-78F5-708F-F1E7470C8910}"/>
                  </a:ext>
                </a:extLst>
              </p:cNvPr>
              <p:cNvSpPr txBox="1"/>
              <p:nvPr/>
            </p:nvSpPr>
            <p:spPr>
              <a:xfrm>
                <a:off x="827584" y="4264824"/>
                <a:ext cx="383466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𝐶𝑃</m:t>
                      </m:r>
                      <m:r>
                        <a:rPr lang="en-GB" sz="1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4.33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4.44</m:t>
                      </m:r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99.97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9E1504E-A2C9-78F5-708F-F1E7470C8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264824"/>
                <a:ext cx="3834660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AEAA4A36-B47D-7E5F-A8D5-F9980BA0CBFC}"/>
              </a:ext>
            </a:extLst>
          </p:cNvPr>
          <p:cNvSpPr txBox="1"/>
          <p:nvPr/>
        </p:nvSpPr>
        <p:spPr>
          <a:xfrm>
            <a:off x="1188000" y="1190696"/>
            <a:ext cx="77677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Nominal value 100, maturity 20 years, annual coupon paid annually 10%,  discount rate 10% p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.a.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, counting convention ACT/360</a:t>
            </a: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835471" y="3123054"/>
            <a:ext cx="8210" cy="252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2120479" y="3128872"/>
            <a:ext cx="0" cy="252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3085413" y="2636357"/>
                <a:ext cx="291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413" y="2636357"/>
                <a:ext cx="291500" cy="307777"/>
              </a:xfrm>
              <a:prstGeom prst="rect">
                <a:avLst/>
              </a:prstGeom>
              <a:blipFill>
                <a:blip r:embed="rId23"/>
                <a:stretch>
                  <a:fillRect l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1717687" y="2636357"/>
                <a:ext cx="381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687" y="2636357"/>
                <a:ext cx="381340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378100" y="2636357"/>
                <a:ext cx="281313" cy="307777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00" y="2636357"/>
                <a:ext cx="281313" cy="307777"/>
              </a:xfrm>
              <a:prstGeom prst="rect">
                <a:avLst/>
              </a:prstGeom>
              <a:blipFill>
                <a:blip r:embed="rId25"/>
                <a:stretch>
                  <a:fillRect l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1482232" y="3356816"/>
                <a:ext cx="3715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11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1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cs-CZ" sz="1100" i="1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32" y="3356816"/>
                <a:ext cx="371592" cy="2616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983675" y="3163518"/>
                <a:ext cx="3923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11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11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cs-CZ" sz="1100" i="1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5" y="3163518"/>
                <a:ext cx="392396" cy="2616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Přímá spojnice 36"/>
          <p:cNvCxnSpPr/>
          <p:nvPr/>
        </p:nvCxnSpPr>
        <p:spPr>
          <a:xfrm>
            <a:off x="1508119" y="3049902"/>
            <a:ext cx="0" cy="180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854657" y="3225215"/>
            <a:ext cx="648000" cy="0"/>
          </a:xfrm>
          <a:prstGeom prst="line">
            <a:avLst/>
          </a:prstGeom>
          <a:ln w="25400">
            <a:solidFill>
              <a:schemeClr val="accent5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1481166" y="2909409"/>
            <a:ext cx="66498" cy="212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3134607" y="2909409"/>
            <a:ext cx="66498" cy="21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875051" y="2909131"/>
            <a:ext cx="66498" cy="21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nice 45"/>
          <p:cNvCxnSpPr/>
          <p:nvPr/>
        </p:nvCxnSpPr>
        <p:spPr>
          <a:xfrm>
            <a:off x="830351" y="3384223"/>
            <a:ext cx="1296000" cy="0"/>
          </a:xfrm>
          <a:prstGeom prst="line">
            <a:avLst/>
          </a:prstGeom>
          <a:ln w="25400">
            <a:solidFill>
              <a:schemeClr val="accent5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1988575" y="2636357"/>
                <a:ext cx="392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575" y="2636357"/>
                <a:ext cx="392004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3277139" y="2636357"/>
                <a:ext cx="392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139" y="2636357"/>
                <a:ext cx="392004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ětiúhelník 4"/>
          <p:cNvSpPr/>
          <p:nvPr/>
        </p:nvSpPr>
        <p:spPr>
          <a:xfrm>
            <a:off x="3944215" y="2909272"/>
            <a:ext cx="272640" cy="219600"/>
          </a:xfrm>
          <a:prstGeom prst="homePlat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A541F3B-3A20-FCAE-3C69-AC4825E6BB52}"/>
              </a:ext>
            </a:extLst>
          </p:cNvPr>
          <p:cNvSpPr txBox="1"/>
          <p:nvPr/>
        </p:nvSpPr>
        <p:spPr>
          <a:xfrm>
            <a:off x="5093832" y="2376000"/>
            <a:ext cx="27976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After ex-coupon date</a:t>
            </a:r>
          </a:p>
        </p:txBody>
      </p:sp>
      <p:graphicFrame>
        <p:nvGraphicFramePr>
          <p:cNvPr id="101" name="Tabulka 100">
            <a:extLst>
              <a:ext uri="{FF2B5EF4-FFF2-40B4-BE49-F238E27FC236}">
                <a16:creationId xmlns:a16="http://schemas.microsoft.com/office/drawing/2014/main" id="{98D037D0-C380-DAF6-1A34-735098BE7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0563"/>
              </p:ext>
            </p:extLst>
          </p:nvPr>
        </p:nvGraphicFramePr>
        <p:xfrm>
          <a:off x="4771174" y="2904077"/>
          <a:ext cx="3060000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cs-CZ" sz="800" dirty="0">
                        <a:ln w="15875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>
                        <a:ln w="12700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>
                        <a:ln w="15875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DA910390-F272-27D9-69CC-BC3552DD5D40}"/>
              </a:ext>
            </a:extLst>
          </p:cNvPr>
          <p:cNvCxnSpPr/>
          <p:nvPr/>
        </p:nvCxnSpPr>
        <p:spPr>
          <a:xfrm flipH="1">
            <a:off x="4763248" y="3116269"/>
            <a:ext cx="8210" cy="252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102">
            <a:extLst>
              <a:ext uri="{FF2B5EF4-FFF2-40B4-BE49-F238E27FC236}">
                <a16:creationId xmlns:a16="http://schemas.microsoft.com/office/drawing/2014/main" id="{A9307526-21AA-A23A-1A4C-8F00B240B4EE}"/>
              </a:ext>
            </a:extLst>
          </p:cNvPr>
          <p:cNvCxnSpPr/>
          <p:nvPr/>
        </p:nvCxnSpPr>
        <p:spPr>
          <a:xfrm>
            <a:off x="6059620" y="3126797"/>
            <a:ext cx="0" cy="252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D35B9C19-A2B2-076D-EC13-B42D58004E6F}"/>
                  </a:ext>
                </a:extLst>
              </p:cNvPr>
              <p:cNvSpPr txBox="1"/>
              <p:nvPr/>
            </p:nvSpPr>
            <p:spPr>
              <a:xfrm>
                <a:off x="5400179" y="3344600"/>
                <a:ext cx="4026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11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1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cs-CZ" sz="1100" i="1" dirty="0"/>
              </a:p>
            </p:txBody>
          </p:sp>
        </mc:Choice>
        <mc:Fallback xmlns="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D35B9C19-A2B2-076D-EC13-B42D58004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79" y="3344600"/>
                <a:ext cx="402637" cy="2616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A0DFABDC-9E0C-5B7E-D913-4CF3B4EF36D3}"/>
                  </a:ext>
                </a:extLst>
              </p:cNvPr>
              <p:cNvSpPr txBox="1"/>
              <p:nvPr/>
            </p:nvSpPr>
            <p:spPr>
              <a:xfrm>
                <a:off x="5154470" y="3156733"/>
                <a:ext cx="3907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11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100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cs-CZ" sz="1100" i="1" dirty="0"/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A0DFABDC-9E0C-5B7E-D913-4CF3B4EF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470" y="3156733"/>
                <a:ext cx="390794" cy="2616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A41720D0-8269-A3FB-D856-CD3609372497}"/>
              </a:ext>
            </a:extLst>
          </p:cNvPr>
          <p:cNvCxnSpPr/>
          <p:nvPr/>
        </p:nvCxnSpPr>
        <p:spPr>
          <a:xfrm>
            <a:off x="5923352" y="3043117"/>
            <a:ext cx="0" cy="180000"/>
          </a:xfrm>
          <a:prstGeom prst="line">
            <a:avLst/>
          </a:prstGeom>
          <a:ln w="25400">
            <a:solidFill>
              <a:schemeClr val="accent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>
            <a:extLst>
              <a:ext uri="{FF2B5EF4-FFF2-40B4-BE49-F238E27FC236}">
                <a16:creationId xmlns:a16="http://schemas.microsoft.com/office/drawing/2014/main" id="{FCCB1256-5E3C-B82B-6066-3C2830D23594}"/>
              </a:ext>
            </a:extLst>
          </p:cNvPr>
          <p:cNvCxnSpPr/>
          <p:nvPr/>
        </p:nvCxnSpPr>
        <p:spPr>
          <a:xfrm>
            <a:off x="4765024" y="3218430"/>
            <a:ext cx="1152000" cy="0"/>
          </a:xfrm>
          <a:prstGeom prst="line">
            <a:avLst/>
          </a:prstGeom>
          <a:ln w="25400">
            <a:solidFill>
              <a:schemeClr val="accent5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bdélník 107">
            <a:extLst>
              <a:ext uri="{FF2B5EF4-FFF2-40B4-BE49-F238E27FC236}">
                <a16:creationId xmlns:a16="http://schemas.microsoft.com/office/drawing/2014/main" id="{DD38EEB2-2009-8549-9258-3203C031C51C}"/>
              </a:ext>
            </a:extLst>
          </p:cNvPr>
          <p:cNvSpPr/>
          <p:nvPr/>
        </p:nvSpPr>
        <p:spPr>
          <a:xfrm>
            <a:off x="5885686" y="2902664"/>
            <a:ext cx="66498" cy="212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bdélník 108">
            <a:extLst>
              <a:ext uri="{FF2B5EF4-FFF2-40B4-BE49-F238E27FC236}">
                <a16:creationId xmlns:a16="http://schemas.microsoft.com/office/drawing/2014/main" id="{E03EB51B-3958-3D71-48E2-C93AE122FDBB}"/>
              </a:ext>
            </a:extLst>
          </p:cNvPr>
          <p:cNvSpPr/>
          <p:nvPr/>
        </p:nvSpPr>
        <p:spPr>
          <a:xfrm>
            <a:off x="7062384" y="2902624"/>
            <a:ext cx="66498" cy="21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bdélník 109">
            <a:extLst>
              <a:ext uri="{FF2B5EF4-FFF2-40B4-BE49-F238E27FC236}">
                <a16:creationId xmlns:a16="http://schemas.microsoft.com/office/drawing/2014/main" id="{7E280548-E04F-1363-6F0C-1B22134FE131}"/>
              </a:ext>
            </a:extLst>
          </p:cNvPr>
          <p:cNvSpPr/>
          <p:nvPr/>
        </p:nvSpPr>
        <p:spPr>
          <a:xfrm>
            <a:off x="5766240" y="2902664"/>
            <a:ext cx="66498" cy="21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1" name="Přímá spojnice 110">
            <a:extLst>
              <a:ext uri="{FF2B5EF4-FFF2-40B4-BE49-F238E27FC236}">
                <a16:creationId xmlns:a16="http://schemas.microsoft.com/office/drawing/2014/main" id="{AECE4DFC-CCDB-4A55-2555-F235F857E404}"/>
              </a:ext>
            </a:extLst>
          </p:cNvPr>
          <p:cNvCxnSpPr/>
          <p:nvPr/>
        </p:nvCxnSpPr>
        <p:spPr>
          <a:xfrm>
            <a:off x="4758128" y="3377438"/>
            <a:ext cx="1296000" cy="0"/>
          </a:xfrm>
          <a:prstGeom prst="line">
            <a:avLst/>
          </a:prstGeom>
          <a:ln w="25400">
            <a:solidFill>
              <a:schemeClr val="accent5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Pětiúhelník 4">
            <a:extLst>
              <a:ext uri="{FF2B5EF4-FFF2-40B4-BE49-F238E27FC236}">
                <a16:creationId xmlns:a16="http://schemas.microsoft.com/office/drawing/2014/main" id="{50FC77BE-4426-767B-3B2C-129E166B87FB}"/>
              </a:ext>
            </a:extLst>
          </p:cNvPr>
          <p:cNvSpPr/>
          <p:nvPr/>
        </p:nvSpPr>
        <p:spPr>
          <a:xfrm>
            <a:off x="7872883" y="2902464"/>
            <a:ext cx="272640" cy="219600"/>
          </a:xfrm>
          <a:prstGeom prst="homePlat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86BF3354-65E3-6E29-99B9-931C23414C3C}"/>
                  </a:ext>
                </a:extLst>
              </p:cNvPr>
              <p:cNvSpPr txBox="1"/>
              <p:nvPr/>
            </p:nvSpPr>
            <p:spPr>
              <a:xfrm>
                <a:off x="6910928" y="2636024"/>
                <a:ext cx="4345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86BF3354-65E3-6E29-99B9-931C23414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28" y="2636024"/>
                <a:ext cx="434536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7DEDD06C-F6C3-E3E0-839E-56B4C88548B5}"/>
                  </a:ext>
                </a:extLst>
              </p:cNvPr>
              <p:cNvSpPr txBox="1"/>
              <p:nvPr/>
            </p:nvSpPr>
            <p:spPr>
              <a:xfrm>
                <a:off x="5569808" y="2636024"/>
                <a:ext cx="381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7DEDD06C-F6C3-E3E0-839E-56B4C8854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08" y="2636024"/>
                <a:ext cx="381340" cy="307777"/>
              </a:xfrm>
              <a:prstGeom prst="rect">
                <a:avLst/>
              </a:prstGeom>
              <a:blipFill>
                <a:blip r:embed="rId33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70239A86-5D79-8FB9-1C1C-60412EB4CF4C}"/>
                  </a:ext>
                </a:extLst>
              </p:cNvPr>
              <p:cNvSpPr txBox="1"/>
              <p:nvPr/>
            </p:nvSpPr>
            <p:spPr>
              <a:xfrm>
                <a:off x="5822205" y="2636024"/>
                <a:ext cx="351779" cy="307777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70239A86-5D79-8FB9-1C1C-60412EB4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205" y="2636024"/>
                <a:ext cx="351779" cy="307777"/>
              </a:xfrm>
              <a:prstGeom prst="rect">
                <a:avLst/>
              </a:prstGeom>
              <a:blipFill>
                <a:blip r:embed="rId34"/>
                <a:stretch>
                  <a:fillRect l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ovéPole 115">
                <a:extLst>
                  <a:ext uri="{FF2B5EF4-FFF2-40B4-BE49-F238E27FC236}">
                    <a16:creationId xmlns:a16="http://schemas.microsoft.com/office/drawing/2014/main" id="{CEF26BCE-278B-2625-A2B2-E5B0CF590E0B}"/>
                  </a:ext>
                </a:extLst>
              </p:cNvPr>
              <p:cNvSpPr txBox="1"/>
              <p:nvPr/>
            </p:nvSpPr>
            <p:spPr>
              <a:xfrm>
                <a:off x="5988360" y="2636024"/>
                <a:ext cx="392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116" name="TextovéPole 115">
                <a:extLst>
                  <a:ext uri="{FF2B5EF4-FFF2-40B4-BE49-F238E27FC236}">
                    <a16:creationId xmlns:a16="http://schemas.microsoft.com/office/drawing/2014/main" id="{CEF26BCE-278B-2625-A2B2-E5B0CF590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60" y="2636024"/>
                <a:ext cx="392004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ovéPole 116">
                <a:extLst>
                  <a:ext uri="{FF2B5EF4-FFF2-40B4-BE49-F238E27FC236}">
                    <a16:creationId xmlns:a16="http://schemas.microsoft.com/office/drawing/2014/main" id="{F6EBE236-F338-7779-FFCB-A6602C2FB6AA}"/>
                  </a:ext>
                </a:extLst>
              </p:cNvPr>
              <p:cNvSpPr txBox="1"/>
              <p:nvPr/>
            </p:nvSpPr>
            <p:spPr>
              <a:xfrm>
                <a:off x="7203772" y="2636024"/>
                <a:ext cx="392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cs-CZ" sz="1400" i="1" dirty="0"/>
              </a:p>
            </p:txBody>
          </p:sp>
        </mc:Choice>
        <mc:Fallback xmlns="">
          <p:sp>
            <p:nvSpPr>
              <p:cNvPr id="117" name="TextovéPole 116">
                <a:extLst>
                  <a:ext uri="{FF2B5EF4-FFF2-40B4-BE49-F238E27FC236}">
                    <a16:creationId xmlns:a16="http://schemas.microsoft.com/office/drawing/2014/main" id="{F6EBE236-F338-7779-FFCB-A6602C2FB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772" y="2636024"/>
                <a:ext cx="392004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C8EF38EE-E687-C7D7-A72E-E12970BF8E90}"/>
                  </a:ext>
                </a:extLst>
              </p:cNvPr>
              <p:cNvSpPr txBox="1"/>
              <p:nvPr/>
            </p:nvSpPr>
            <p:spPr>
              <a:xfrm>
                <a:off x="4716016" y="3472824"/>
                <a:ext cx="41627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GB" sz="1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0.1×100×</m:t>
                      </m:r>
                      <m:d>
                        <m:dPr>
                          <m:ctrlP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(360−340)/360</m:t>
                          </m:r>
                        </m:e>
                      </m:d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=0.56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C8EF38EE-E687-C7D7-A72E-E12970BF8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472824"/>
                <a:ext cx="4162775" cy="338554"/>
              </a:xfrm>
              <a:prstGeom prst="rect">
                <a:avLst/>
              </a:prstGeom>
              <a:blipFill>
                <a:blip r:embed="rId3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C8901BB4-2C9D-E9E5-5FD7-934E6071FBE2}"/>
              </a:ext>
            </a:extLst>
          </p:cNvPr>
          <p:cNvSpPr txBox="1"/>
          <p:nvPr/>
        </p:nvSpPr>
        <p:spPr>
          <a:xfrm>
            <a:off x="4284003" y="4813755"/>
            <a:ext cx="45359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7030A0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Nearly constant clean price and rising full price during the coupon period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BB2E4D87-C622-B33F-F440-9F8851300B3C}"/>
                  </a:ext>
                </a:extLst>
              </p:cNvPr>
              <p:cNvSpPr txBox="1"/>
              <p:nvPr/>
            </p:nvSpPr>
            <p:spPr>
              <a:xfrm>
                <a:off x="4716016" y="3724824"/>
                <a:ext cx="3851937" cy="593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</m:t>
                      </m:r>
                      <m:r>
                        <a:rPr lang="en-GB" sz="1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1+0</m:t>
                                  </m:r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(360−340)/360</m:t>
                              </m:r>
                            </m:sup>
                          </m:sSup>
                        </m:den>
                      </m:f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=99.47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BB2E4D87-C622-B33F-F440-9F8851300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724824"/>
                <a:ext cx="3851937" cy="59388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2231925D-A00E-1883-6C65-9AAC75AA483B}"/>
                  </a:ext>
                </a:extLst>
              </p:cNvPr>
              <p:cNvSpPr txBox="1"/>
              <p:nvPr/>
            </p:nvSpPr>
            <p:spPr>
              <a:xfrm>
                <a:off x="4716016" y="4264824"/>
                <a:ext cx="385193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𝐶𝑃</m:t>
                      </m:r>
                      <m:r>
                        <a:rPr lang="en-GB" sz="1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=99.47+0.56=100.03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2231925D-A00E-1883-6C65-9AAC75AA4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64824"/>
                <a:ext cx="3851937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A70F2A1B-C5FB-15AF-96A0-6B491E73F324}"/>
              </a:ext>
            </a:extLst>
          </p:cNvPr>
          <p:cNvSpPr txBox="1"/>
          <p:nvPr/>
        </p:nvSpPr>
        <p:spPr>
          <a:xfrm>
            <a:off x="1188000" y="1745356"/>
            <a:ext cx="6840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24000" indent="-324000"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The bond is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par bond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⇒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its price is 100 at the next coupon day</a:t>
            </a:r>
          </a:p>
        </p:txBody>
      </p:sp>
      <p:grpSp>
        <p:nvGrpSpPr>
          <p:cNvPr id="133" name="Skupina 132">
            <a:extLst>
              <a:ext uri="{FF2B5EF4-FFF2-40B4-BE49-F238E27FC236}">
                <a16:creationId xmlns:a16="http://schemas.microsoft.com/office/drawing/2014/main" id="{8B378299-B1ED-C4AE-EF22-50B90C5429F5}"/>
              </a:ext>
            </a:extLst>
          </p:cNvPr>
          <p:cNvGrpSpPr/>
          <p:nvPr/>
        </p:nvGrpSpPr>
        <p:grpSpPr>
          <a:xfrm>
            <a:off x="759405" y="5035424"/>
            <a:ext cx="3482451" cy="765666"/>
            <a:chOff x="759405" y="5084520"/>
            <a:chExt cx="3482451" cy="765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ovéPole 90">
                  <a:extLst>
                    <a:ext uri="{FF2B5EF4-FFF2-40B4-BE49-F238E27FC236}">
                      <a16:creationId xmlns:a16="http://schemas.microsoft.com/office/drawing/2014/main" id="{BD7E7BAE-EFBE-2022-ED1B-6B0B8D20AF6C}"/>
                    </a:ext>
                  </a:extLst>
                </p:cNvPr>
                <p:cNvSpPr txBox="1"/>
                <p:nvPr/>
              </p:nvSpPr>
              <p:spPr>
                <a:xfrm>
                  <a:off x="3870264" y="5588576"/>
                  <a:ext cx="37159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oMath>
                    </m:oMathPara>
                  </a14:m>
                  <a:endParaRPr lang="cs-CZ" sz="1100" i="1" dirty="0"/>
                </a:p>
              </p:txBody>
            </p:sp>
          </mc:Choice>
          <mc:Fallback xmlns="">
            <p:sp>
              <p:nvSpPr>
                <p:cNvPr id="91" name="TextovéPole 90">
                  <a:extLst>
                    <a:ext uri="{FF2B5EF4-FFF2-40B4-BE49-F238E27FC236}">
                      <a16:creationId xmlns:a16="http://schemas.microsoft.com/office/drawing/2014/main" id="{BD7E7BAE-EFBE-2022-ED1B-6B0B8D20A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264" y="5588576"/>
                  <a:ext cx="371592" cy="2616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7" name="Skupina 126">
              <a:extLst>
                <a:ext uri="{FF2B5EF4-FFF2-40B4-BE49-F238E27FC236}">
                  <a16:creationId xmlns:a16="http://schemas.microsoft.com/office/drawing/2014/main" id="{AB38D77E-3F34-4CE1-F023-ACABF2824A1A}"/>
                </a:ext>
              </a:extLst>
            </p:cNvPr>
            <p:cNvGrpSpPr/>
            <p:nvPr/>
          </p:nvGrpSpPr>
          <p:grpSpPr>
            <a:xfrm>
              <a:off x="759405" y="5084520"/>
              <a:ext cx="3380547" cy="762008"/>
              <a:chOff x="611560" y="5115264"/>
              <a:chExt cx="3380547" cy="762008"/>
            </a:xfrm>
          </p:grpSpPr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15F0FEBE-E322-B459-98B0-0A4455A85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039" y="5685195"/>
                <a:ext cx="33500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B8A229DD-CABB-0A79-8DE7-9E661A2735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1723" y="5289059"/>
                <a:ext cx="0" cy="536918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>
                <a:extLst>
                  <a:ext uri="{FF2B5EF4-FFF2-40B4-BE49-F238E27FC236}">
                    <a16:creationId xmlns:a16="http://schemas.microsoft.com/office/drawing/2014/main" id="{57077C0F-71D4-1CD0-FFF9-FD8D79E065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560" y="5275537"/>
                <a:ext cx="890163" cy="550440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67B6F362-4607-C15E-58AD-B4EEAEF6A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1731" y="5266669"/>
                <a:ext cx="0" cy="536918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3638A487-B387-69FE-3808-811160EBD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1568" y="5265179"/>
                <a:ext cx="890163" cy="550440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Přímá spojnice 71">
                <a:extLst>
                  <a:ext uri="{FF2B5EF4-FFF2-40B4-BE49-F238E27FC236}">
                    <a16:creationId xmlns:a16="http://schemas.microsoft.com/office/drawing/2014/main" id="{7D7D95A7-10B5-8351-1B81-B6B64CADFA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707" y="5260653"/>
                <a:ext cx="0" cy="536918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29F72810-1D5D-0B5D-3855-CA5B4BD1FF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99544" y="5259163"/>
                <a:ext cx="890163" cy="550440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ovéPole 91">
                    <a:extLst>
                      <a:ext uri="{FF2B5EF4-FFF2-40B4-BE49-F238E27FC236}">
                        <a16:creationId xmlns:a16="http://schemas.microsoft.com/office/drawing/2014/main" id="{9A18C9D4-F4A6-1A0A-AF62-E8A58E13A977}"/>
                      </a:ext>
                    </a:extLst>
                  </p:cNvPr>
                  <p:cNvSpPr txBox="1"/>
                  <p:nvPr/>
                </p:nvSpPr>
                <p:spPr>
                  <a:xfrm>
                    <a:off x="1423699" y="5471899"/>
                    <a:ext cx="38134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000" b="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10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oMath>
                      </m:oMathPara>
                    </a14:m>
                    <a:endParaRPr lang="cs-CZ" sz="1000" i="1" dirty="0"/>
                  </a:p>
                </p:txBody>
              </p:sp>
            </mc:Choice>
            <mc:Fallback xmlns="">
              <p:sp>
                <p:nvSpPr>
                  <p:cNvPr id="92" name="TextovéPole 91">
                    <a:extLst>
                      <a:ext uri="{FF2B5EF4-FFF2-40B4-BE49-F238E27FC236}">
                        <a16:creationId xmlns:a16="http://schemas.microsoft.com/office/drawing/2014/main" id="{9A18C9D4-F4A6-1A0A-AF62-E8A58E13A9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3699" y="5471899"/>
                    <a:ext cx="381340" cy="24622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ovéPole 92">
                    <a:extLst>
                      <a:ext uri="{FF2B5EF4-FFF2-40B4-BE49-F238E27FC236}">
                        <a16:creationId xmlns:a16="http://schemas.microsoft.com/office/drawing/2014/main" id="{7D42194A-7B18-B790-2748-5DC7D3B61FB0}"/>
                      </a:ext>
                    </a:extLst>
                  </p:cNvPr>
                  <p:cNvSpPr txBox="1"/>
                  <p:nvPr/>
                </p:nvSpPr>
                <p:spPr>
                  <a:xfrm>
                    <a:off x="2335923" y="5471899"/>
                    <a:ext cx="38134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000" b="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10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oMath>
                      </m:oMathPara>
                    </a14:m>
                    <a:endParaRPr lang="cs-CZ" sz="1000" i="1" dirty="0"/>
                  </a:p>
                </p:txBody>
              </p:sp>
            </mc:Choice>
            <mc:Fallback xmlns="">
              <p:sp>
                <p:nvSpPr>
                  <p:cNvPr id="93" name="TextovéPole 92">
                    <a:extLst>
                      <a:ext uri="{FF2B5EF4-FFF2-40B4-BE49-F238E27FC236}">
                        <a16:creationId xmlns:a16="http://schemas.microsoft.com/office/drawing/2014/main" id="{7D42194A-7B18-B790-2748-5DC7D3B61F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923" y="5471899"/>
                    <a:ext cx="381340" cy="24622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ovéPole 93">
                    <a:extLst>
                      <a:ext uri="{FF2B5EF4-FFF2-40B4-BE49-F238E27FC236}">
                        <a16:creationId xmlns:a16="http://schemas.microsoft.com/office/drawing/2014/main" id="{E3ED4AC4-6BCC-D05B-5F99-F7D1FA37742D}"/>
                      </a:ext>
                    </a:extLst>
                  </p:cNvPr>
                  <p:cNvSpPr txBox="1"/>
                  <p:nvPr/>
                </p:nvSpPr>
                <p:spPr>
                  <a:xfrm>
                    <a:off x="3229915" y="5471899"/>
                    <a:ext cx="38134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000" b="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10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oMath>
                      </m:oMathPara>
                    </a14:m>
                    <a:endParaRPr lang="cs-CZ" sz="1000" i="1" dirty="0"/>
                  </a:p>
                </p:txBody>
              </p:sp>
            </mc:Choice>
            <mc:Fallback xmlns="">
              <p:sp>
                <p:nvSpPr>
                  <p:cNvPr id="94" name="TextovéPole 93">
                    <a:extLst>
                      <a:ext uri="{FF2B5EF4-FFF2-40B4-BE49-F238E27FC236}">
                        <a16:creationId xmlns:a16="http://schemas.microsoft.com/office/drawing/2014/main" id="{E3ED4AC4-6BCC-D05B-5F99-F7D1FA3774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9915" y="5471899"/>
                    <a:ext cx="381340" cy="24622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Přímá spojnice 94">
                <a:extLst>
                  <a:ext uri="{FF2B5EF4-FFF2-40B4-BE49-F238E27FC236}">
                    <a16:creationId xmlns:a16="http://schemas.microsoft.com/office/drawing/2014/main" id="{68FC5214-4B57-4E43-C243-42C1D462C09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3295619" y="5576931"/>
                <a:ext cx="349311" cy="216000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ovéPole 98">
                    <a:extLst>
                      <a:ext uri="{FF2B5EF4-FFF2-40B4-BE49-F238E27FC236}">
                        <a16:creationId xmlns:a16="http://schemas.microsoft.com/office/drawing/2014/main" id="{6BEC024F-ED5B-62E9-794B-971558150E4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4447" y="5631051"/>
                    <a:ext cx="38134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000" b="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1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cs-CZ" sz="1000" i="1" dirty="0"/>
                  </a:p>
                </p:txBody>
              </p:sp>
            </mc:Choice>
            <mc:Fallback xmlns="">
              <p:sp>
                <p:nvSpPr>
                  <p:cNvPr id="99" name="TextovéPole 98">
                    <a:extLst>
                      <a:ext uri="{FF2B5EF4-FFF2-40B4-BE49-F238E27FC236}">
                        <a16:creationId xmlns:a16="http://schemas.microsoft.com/office/drawing/2014/main" id="{6BEC024F-ED5B-62E9-794B-971558150E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4447" y="5631051"/>
                    <a:ext cx="381340" cy="246221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ovéPole 99">
                    <a:extLst>
                      <a:ext uri="{FF2B5EF4-FFF2-40B4-BE49-F238E27FC236}">
                        <a16:creationId xmlns:a16="http://schemas.microsoft.com/office/drawing/2014/main" id="{45EBA6DB-4B76-B51A-7EC1-8A0ED5F96310}"/>
                      </a:ext>
                    </a:extLst>
                  </p:cNvPr>
                  <p:cNvSpPr txBox="1"/>
                  <p:nvPr/>
                </p:nvSpPr>
                <p:spPr>
                  <a:xfrm>
                    <a:off x="745731" y="5630299"/>
                    <a:ext cx="38134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000" b="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1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cs-CZ" sz="1000" i="1" dirty="0"/>
                  </a:p>
                </p:txBody>
              </p:sp>
            </mc:Choice>
            <mc:Fallback xmlns="">
              <p:sp>
                <p:nvSpPr>
                  <p:cNvPr id="100" name="TextovéPole 99">
                    <a:extLst>
                      <a:ext uri="{FF2B5EF4-FFF2-40B4-BE49-F238E27FC236}">
                        <a16:creationId xmlns:a16="http://schemas.microsoft.com/office/drawing/2014/main" id="{45EBA6DB-4B76-B51A-7EC1-8A0ED5F963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731" y="5630299"/>
                    <a:ext cx="381340" cy="24622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ovéPole 121">
                    <a:extLst>
                      <a:ext uri="{FF2B5EF4-FFF2-40B4-BE49-F238E27FC236}">
                        <a16:creationId xmlns:a16="http://schemas.microsoft.com/office/drawing/2014/main" id="{C3782260-52FC-FED1-D793-390CB954F617}"/>
                      </a:ext>
                    </a:extLst>
                  </p:cNvPr>
                  <p:cNvSpPr txBox="1"/>
                  <p:nvPr/>
                </p:nvSpPr>
                <p:spPr>
                  <a:xfrm>
                    <a:off x="1618239" y="5630299"/>
                    <a:ext cx="38134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000" b="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1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cs-CZ" sz="1000" i="1" dirty="0"/>
                  </a:p>
                </p:txBody>
              </p:sp>
            </mc:Choice>
            <mc:Fallback xmlns="">
              <p:sp>
                <p:nvSpPr>
                  <p:cNvPr id="122" name="TextovéPole 121">
                    <a:extLst>
                      <a:ext uri="{FF2B5EF4-FFF2-40B4-BE49-F238E27FC236}">
                        <a16:creationId xmlns:a16="http://schemas.microsoft.com/office/drawing/2014/main" id="{C3782260-52FC-FED1-D793-390CB954F6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8239" y="5630299"/>
                    <a:ext cx="381340" cy="24622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ovéPole 123">
                    <a:extLst>
                      <a:ext uri="{FF2B5EF4-FFF2-40B4-BE49-F238E27FC236}">
                        <a16:creationId xmlns:a16="http://schemas.microsoft.com/office/drawing/2014/main" id="{4B91DE15-D7D1-1D20-36FB-C0F932079ED5}"/>
                      </a:ext>
                    </a:extLst>
                  </p:cNvPr>
                  <p:cNvSpPr txBox="1"/>
                  <p:nvPr/>
                </p:nvSpPr>
                <p:spPr>
                  <a:xfrm>
                    <a:off x="2916296" y="5115264"/>
                    <a:ext cx="37159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cs-CZ" sz="11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oMath>
                      </m:oMathPara>
                    </a14:m>
                    <a:endParaRPr lang="cs-CZ" sz="1100" i="1" dirty="0"/>
                  </a:p>
                </p:txBody>
              </p:sp>
            </mc:Choice>
            <mc:Fallback xmlns="">
              <p:sp>
                <p:nvSpPr>
                  <p:cNvPr id="124" name="TextovéPole 123">
                    <a:extLst>
                      <a:ext uri="{FF2B5EF4-FFF2-40B4-BE49-F238E27FC236}">
                        <a16:creationId xmlns:a16="http://schemas.microsoft.com/office/drawing/2014/main" id="{4B91DE15-D7D1-1D20-36FB-C0F932079E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6296" y="5115264"/>
                    <a:ext cx="371592" cy="261610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ovéPole 124">
                    <a:extLst>
                      <a:ext uri="{FF2B5EF4-FFF2-40B4-BE49-F238E27FC236}">
                        <a16:creationId xmlns:a16="http://schemas.microsoft.com/office/drawing/2014/main" id="{C04BB4C6-8391-4D0D-B04C-63FFD3BAE9E6}"/>
                      </a:ext>
                    </a:extLst>
                  </p:cNvPr>
                  <p:cNvSpPr txBox="1"/>
                  <p:nvPr/>
                </p:nvSpPr>
                <p:spPr>
                  <a:xfrm>
                    <a:off x="2027840" y="5115264"/>
                    <a:ext cx="37159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cs-CZ" sz="11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oMath>
                      </m:oMathPara>
                    </a14:m>
                    <a:endParaRPr lang="cs-CZ" sz="1100" i="1" dirty="0"/>
                  </a:p>
                </p:txBody>
              </p:sp>
            </mc:Choice>
            <mc:Fallback xmlns="">
              <p:sp>
                <p:nvSpPr>
                  <p:cNvPr id="125" name="TextovéPole 124">
                    <a:extLst>
                      <a:ext uri="{FF2B5EF4-FFF2-40B4-BE49-F238E27FC236}">
                        <a16:creationId xmlns:a16="http://schemas.microsoft.com/office/drawing/2014/main" id="{C04BB4C6-8391-4D0D-B04C-63FFD3BAE9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7840" y="5115264"/>
                    <a:ext cx="371592" cy="261610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ovéPole 125">
                    <a:extLst>
                      <a:ext uri="{FF2B5EF4-FFF2-40B4-BE49-F238E27FC236}">
                        <a16:creationId xmlns:a16="http://schemas.microsoft.com/office/drawing/2014/main" id="{864A631B-00EE-1006-8266-5F76E5A7006C}"/>
                      </a:ext>
                    </a:extLst>
                  </p:cNvPr>
                  <p:cNvSpPr txBox="1"/>
                  <p:nvPr/>
                </p:nvSpPr>
                <p:spPr>
                  <a:xfrm>
                    <a:off x="1127464" y="5115264"/>
                    <a:ext cx="37159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cs-CZ" sz="11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oMath>
                      </m:oMathPara>
                    </a14:m>
                    <a:endParaRPr lang="cs-CZ" sz="1100" i="1" dirty="0"/>
                  </a:p>
                </p:txBody>
              </p:sp>
            </mc:Choice>
            <mc:Fallback xmlns="">
              <p:sp>
                <p:nvSpPr>
                  <p:cNvPr id="126" name="TextovéPole 125">
                    <a:extLst>
                      <a:ext uri="{FF2B5EF4-FFF2-40B4-BE49-F238E27FC236}">
                        <a16:creationId xmlns:a16="http://schemas.microsoft.com/office/drawing/2014/main" id="{864A631B-00EE-1006-8266-5F76E5A70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464" y="5115264"/>
                    <a:ext cx="371592" cy="261610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1" name="Šipka: zahnutá nahoru 130">
            <a:extLst>
              <a:ext uri="{FF2B5EF4-FFF2-40B4-BE49-F238E27FC236}">
                <a16:creationId xmlns:a16="http://schemas.microsoft.com/office/drawing/2014/main" id="{E3FA3816-68C4-72B4-C1A4-175AD345DC21}"/>
              </a:ext>
            </a:extLst>
          </p:cNvPr>
          <p:cNvSpPr/>
          <p:nvPr/>
        </p:nvSpPr>
        <p:spPr>
          <a:xfrm flipH="1">
            <a:off x="2339752" y="3269272"/>
            <a:ext cx="645718" cy="175313"/>
          </a:xfrm>
          <a:prstGeom prst="curvedUp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1B0F6D85-D9CB-2191-512C-C5AC1F2816DE}"/>
                  </a:ext>
                </a:extLst>
              </p:cNvPr>
              <p:cNvSpPr txBox="1"/>
              <p:nvPr/>
            </p:nvSpPr>
            <p:spPr>
              <a:xfrm>
                <a:off x="2520664" y="3233272"/>
                <a:ext cx="3715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1100" b="0" i="1" smtClean="0">
                          <a:latin typeface="Cambria Math" panose="02040503050406030204" pitchFamily="18" charset="0"/>
                        </a:rPr>
                        <m:t>200</m:t>
                      </m:r>
                    </m:oMath>
                  </m:oMathPara>
                </a14:m>
                <a:endParaRPr lang="cs-CZ" sz="1100" i="1" dirty="0"/>
              </a:p>
            </p:txBody>
          </p:sp>
        </mc:Choice>
        <mc:Fallback xmlns="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1B0F6D85-D9CB-2191-512C-C5AC1F28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64" y="3233272"/>
                <a:ext cx="371592" cy="26161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Přímá spojnice 133">
            <a:extLst>
              <a:ext uri="{FF2B5EF4-FFF2-40B4-BE49-F238E27FC236}">
                <a16:creationId xmlns:a16="http://schemas.microsoft.com/office/drawing/2014/main" id="{0CF1BEA9-AE91-5821-0CAD-9EBE7BECE8B5}"/>
              </a:ext>
            </a:extLst>
          </p:cNvPr>
          <p:cNvCxnSpPr>
            <a:cxnSpLocks/>
            <a:endCxn id="131" idx="0"/>
          </p:cNvCxnSpPr>
          <p:nvPr/>
        </p:nvCxnSpPr>
        <p:spPr>
          <a:xfrm>
            <a:off x="1502657" y="3128872"/>
            <a:ext cx="880923" cy="140400"/>
          </a:xfrm>
          <a:prstGeom prst="line">
            <a:avLst/>
          </a:prstGeom>
          <a:ln w="635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Přímá spojnice 135">
            <a:extLst>
              <a:ext uri="{FF2B5EF4-FFF2-40B4-BE49-F238E27FC236}">
                <a16:creationId xmlns:a16="http://schemas.microsoft.com/office/drawing/2014/main" id="{E7E100C5-1881-447D-9F6F-C2BD67643930}"/>
              </a:ext>
            </a:extLst>
          </p:cNvPr>
          <p:cNvCxnSpPr>
            <a:cxnSpLocks/>
            <a:endCxn id="131" idx="2"/>
          </p:cNvCxnSpPr>
          <p:nvPr/>
        </p:nvCxnSpPr>
        <p:spPr>
          <a:xfrm>
            <a:off x="1907704" y="3125256"/>
            <a:ext cx="1055852" cy="144016"/>
          </a:xfrm>
          <a:prstGeom prst="line">
            <a:avLst/>
          </a:prstGeom>
          <a:ln w="635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Šipka: zahnutá nahoru 137">
            <a:extLst>
              <a:ext uri="{FF2B5EF4-FFF2-40B4-BE49-F238E27FC236}">
                <a16:creationId xmlns:a16="http://schemas.microsoft.com/office/drawing/2014/main" id="{84B63D27-AA42-C05E-EA2C-203A65AA6991}"/>
              </a:ext>
            </a:extLst>
          </p:cNvPr>
          <p:cNvSpPr/>
          <p:nvPr/>
        </p:nvSpPr>
        <p:spPr>
          <a:xfrm flipH="1">
            <a:off x="6251222" y="3269272"/>
            <a:ext cx="645718" cy="175313"/>
          </a:xfrm>
          <a:prstGeom prst="curvedUp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>
                <a:extLst>
                  <a:ext uri="{FF2B5EF4-FFF2-40B4-BE49-F238E27FC236}">
                    <a16:creationId xmlns:a16="http://schemas.microsoft.com/office/drawing/2014/main" id="{95024E72-752B-FF91-83B0-12B0D26803FF}"/>
                  </a:ext>
                </a:extLst>
              </p:cNvPr>
              <p:cNvSpPr txBox="1"/>
              <p:nvPr/>
            </p:nvSpPr>
            <p:spPr>
              <a:xfrm>
                <a:off x="6432134" y="3233272"/>
                <a:ext cx="3715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11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cs-CZ" sz="1100" i="1" dirty="0"/>
              </a:p>
            </p:txBody>
          </p:sp>
        </mc:Choice>
        <mc:Fallback xmlns="">
          <p:sp>
            <p:nvSpPr>
              <p:cNvPr id="139" name="TextovéPole 138">
                <a:extLst>
                  <a:ext uri="{FF2B5EF4-FFF2-40B4-BE49-F238E27FC236}">
                    <a16:creationId xmlns:a16="http://schemas.microsoft.com/office/drawing/2014/main" id="{95024E72-752B-FF91-83B0-12B0D2680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134" y="3233272"/>
                <a:ext cx="371592" cy="26161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Přímá spojnice 139">
            <a:extLst>
              <a:ext uri="{FF2B5EF4-FFF2-40B4-BE49-F238E27FC236}">
                <a16:creationId xmlns:a16="http://schemas.microsoft.com/office/drawing/2014/main" id="{E0F26BF2-57FD-8FC4-5E03-C56C5115C46A}"/>
              </a:ext>
            </a:extLst>
          </p:cNvPr>
          <p:cNvCxnSpPr>
            <a:cxnSpLocks/>
            <a:endCxn id="138" idx="0"/>
          </p:cNvCxnSpPr>
          <p:nvPr/>
        </p:nvCxnSpPr>
        <p:spPr>
          <a:xfrm>
            <a:off x="5793556" y="3124330"/>
            <a:ext cx="501494" cy="144942"/>
          </a:xfrm>
          <a:prstGeom prst="line">
            <a:avLst/>
          </a:prstGeom>
          <a:ln w="635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>
            <a:extLst>
              <a:ext uri="{FF2B5EF4-FFF2-40B4-BE49-F238E27FC236}">
                <a16:creationId xmlns:a16="http://schemas.microsoft.com/office/drawing/2014/main" id="{E19C4D6B-51DE-4247-253B-F7E0DC4A6DA6}"/>
              </a:ext>
            </a:extLst>
          </p:cNvPr>
          <p:cNvCxnSpPr>
            <a:cxnSpLocks/>
            <a:endCxn id="138" idx="2"/>
          </p:cNvCxnSpPr>
          <p:nvPr/>
        </p:nvCxnSpPr>
        <p:spPr>
          <a:xfrm>
            <a:off x="5930602" y="3122136"/>
            <a:ext cx="944424" cy="147136"/>
          </a:xfrm>
          <a:prstGeom prst="line">
            <a:avLst/>
          </a:prstGeom>
          <a:ln w="635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8C680875-FBEA-718B-098E-26D5A9F1C9C8}"/>
                  </a:ext>
                </a:extLst>
              </p:cNvPr>
              <p:cNvSpPr txBox="1"/>
              <p:nvPr/>
            </p:nvSpPr>
            <p:spPr>
              <a:xfrm>
                <a:off x="4284000" y="5675643"/>
                <a:ext cx="446446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0000" indent="-180000"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§"/>
                </a:pPr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Equality between clean and full prices </a:t>
                </a:r>
                <a14:m>
                  <m:oMath xmlns:m="http://schemas.openxmlformats.org/officeDocument/2006/math">
                    <m:r>
                      <a:rPr lang="cs-CZ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𝐹𝑃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cs-CZ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CP</m:t>
                    </m:r>
                    <m:r>
                      <m:rPr>
                        <m:nor/>
                      </m:rPr>
                      <a:rPr lang="cs-CZ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cs-CZ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coupon payment days</a:t>
                </a:r>
                <a:r>
                  <a:rPr lang="cs-CZ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8C680875-FBEA-718B-098E-26D5A9F1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5675643"/>
                <a:ext cx="4464464" cy="523220"/>
              </a:xfrm>
              <a:prstGeom prst="rect">
                <a:avLst/>
              </a:prstGeom>
              <a:blipFill>
                <a:blip r:embed="rId48"/>
                <a:stretch>
                  <a:fillRect t="-3488" b="-10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E425B425-329E-C69C-2C63-12497099B444}"/>
                  </a:ext>
                </a:extLst>
              </p:cNvPr>
              <p:cNvSpPr txBox="1"/>
              <p:nvPr/>
            </p:nvSpPr>
            <p:spPr>
              <a:xfrm>
                <a:off x="4282256" y="5234557"/>
                <a:ext cx="475424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0000" indent="-180000"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before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𝐹𝑃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after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ex-coupon day</a:t>
                </a:r>
                <a:r>
                  <a:rPr lang="cs-CZ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compensation regime changes</a:t>
                </a:r>
                <a:r>
                  <a:rPr lang="cs-CZ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by 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jump</a:t>
                </a:r>
                <a:endParaRPr lang="en-GB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E425B425-329E-C69C-2C63-12497099B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56" y="5234557"/>
                <a:ext cx="4754240" cy="523220"/>
              </a:xfrm>
              <a:prstGeom prst="rect">
                <a:avLst/>
              </a:prstGeom>
              <a:blipFill>
                <a:blip r:embed="rId49"/>
                <a:stretch>
                  <a:fillRect t="-3488" r="-128" b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728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ssentials of bond prici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traight bond&amp;quot;&quot;/&gt;&lt;property id=&quot;20307&quot; value=&quot;260&quot;/&gt;&lt;/object&gt;&lt;object type=&quot;3&quot; unique_id=&quot;10005&quot;&gt;&lt;property id=&quot;20148&quot; value=&quot;5&quot;/&gt;&lt;property id=&quot;20300&quot; value=&quot;Slide 3 - &amp;quot;Diversities in bond contracts (1)&amp;quot;&quot;/&gt;&lt;property id=&quot;20307&quot; value=&quot;262&quot;/&gt;&lt;/object&gt;&lt;object type=&quot;3&quot; unique_id=&quot;10006&quot;&gt;&lt;property id=&quot;20148&quot; value=&quot;5&quot;/&gt;&lt;property id=&quot;20300&quot; value=&quot;Slide 4 - &amp;quot;Diversities in bond contracts (2)&amp;quot;&quot;/&gt;&lt;property id=&quot;20307&quot; value=&quot;263&quot;/&gt;&lt;/object&gt;&lt;object type=&quot;3&quot; unique_id=&quot;10007&quot;&gt;&lt;property id=&quot;20148&quot; value=&quot;5&quot;/&gt;&lt;property id=&quot;20300&quot; value=&quot;Slide 5 - &amp;quot;Underlying principles of pricing&amp;quot;&quot;/&gt;&lt;property id=&quot;20307&quot; value=&quot;270&quot;/&gt;&lt;/object&gt;&lt;object type=&quot;3&quot; unique_id=&quot;10008&quot;&gt;&lt;property id=&quot;20148&quot; value=&quot;5&quot;/&gt;&lt;property id=&quot;20300&quot; value=&quot;Slide 6 - &amp;quot;Discounting conventions (1)&amp;quot;&quot;/&gt;&lt;property id=&quot;20307&quot; value=&quot;265&quot;/&gt;&lt;/object&gt;&lt;object type=&quot;3&quot; unique_id=&quot;10009&quot;&gt;&lt;property id=&quot;20148&quot; value=&quot;5&quot;/&gt;&lt;property id=&quot;20300&quot; value=&quot;Slide 7 - &amp;quot;Discounting conventions (2)&amp;quot;&quot;/&gt;&lt;property id=&quot;20307&quot; value=&quot;266&quot;/&gt;&lt;/object&gt;&lt;object type=&quot;3&quot; unique_id=&quot;10010&quot;&gt;&lt;property id=&quot;20148&quot; value=&quot;5&quot;/&gt;&lt;property id=&quot;20300&quot; value=&quot;Slide 8 - &amp;quot;Clean and full price&amp;quot;&quot;/&gt;&lt;property id=&quot;20307&quot; value=&quot;267&quot;/&gt;&lt;/object&gt;&lt;object type=&quot;3&quot; unique_id=&quot;10011&quot;&gt;&lt;property id=&quot;20148&quot; value=&quot;5&quot;/&gt;&lt;property id=&quot;20300&quot; value=&quot;Slide 9 - &amp;quot;Price-yield relationship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Price–maturity relationship&amp;quot;&quot;/&gt;&lt;property id=&quot;20307&quot; value=&quot;269&quot;/&gt;&lt;/object&gt;&lt;object type=&quot;3&quot; unique_id=&quot;10013&quot;&gt;&lt;property id=&quot;20148&quot; value=&quot;5&quot;/&gt;&lt;property id=&quot;20300&quot; value=&quot;Slide 11 - &amp;quot;Yield to maturity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Other yield measures&amp;quot;&quot;/&gt;&lt;property id=&quot;20307&quot; value=&quot;271&quot;/&gt;&lt;/object&gt;&lt;object type=&quot;3&quot; unique_id=&quot;10015&quot;&gt;&lt;property id=&quot;20148&quot; value=&quot;5&quot;/&gt;&lt;property id=&quot;20300&quot; value=&quot;Slide 13 - &amp;quot;See you  in the next lecture&amp;quot;&quot;/&gt;&lt;property id=&quot;20307&quot; value=&quot;272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MI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lnDef>
      <a:spPr>
        <a:ln w="25400"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600" i="1" smtClean="0">
            <a:latin typeface="Cambria Math"/>
            <a:ea typeface="Cambria Math" panose="020405030504060302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11883</TotalTime>
  <Words>2426</Words>
  <Application>Microsoft Office PowerPoint</Application>
  <PresentationFormat>Předvádění na obrazovce (4:3)</PresentationFormat>
  <Paragraphs>477</Paragraphs>
  <Slides>17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9" baseType="lpstr">
      <vt:lpstr>Algerian</vt:lpstr>
      <vt:lpstr>Arial</vt:lpstr>
      <vt:lpstr>Calibri</vt:lpstr>
      <vt:lpstr>Cambria</vt:lpstr>
      <vt:lpstr>Cambria Math</vt:lpstr>
      <vt:lpstr>Georgia</vt:lpstr>
      <vt:lpstr>Tahoma</vt:lpstr>
      <vt:lpstr>Times New Roman</vt:lpstr>
      <vt:lpstr>Trebuchet MS</vt:lpstr>
      <vt:lpstr>Wingdings</vt:lpstr>
      <vt:lpstr>FMI</vt:lpstr>
      <vt:lpstr>Worksheet</vt:lpstr>
      <vt:lpstr>Essentials of bond pricing</vt:lpstr>
      <vt:lpstr>Straight bond</vt:lpstr>
      <vt:lpstr>Diversities in bond contracts (1)</vt:lpstr>
      <vt:lpstr>Diversities in bond contracts (2)</vt:lpstr>
      <vt:lpstr>Underlying principles of pricing</vt:lpstr>
      <vt:lpstr>Discounting conventions (1)</vt:lpstr>
      <vt:lpstr>Discounting conventions (2)</vt:lpstr>
      <vt:lpstr>Clean and full price</vt:lpstr>
      <vt:lpstr>Clean and full price – example</vt:lpstr>
      <vt:lpstr>Price-yield relationship</vt:lpstr>
      <vt:lpstr>Price–maturity relationship</vt:lpstr>
      <vt:lpstr>Yield to maturity</vt:lpstr>
      <vt:lpstr>Other yield measures</vt:lpstr>
      <vt:lpstr>See you  in the next lecture</vt:lpstr>
      <vt:lpstr>Excel table – discounting conventions</vt:lpstr>
      <vt:lpstr>Prezentace aplikace PowerPoint</vt:lpstr>
      <vt:lpstr>Prezentace aplikace PowerPoint</vt:lpstr>
    </vt:vector>
  </TitlesOfParts>
  <Company>Institute of Economic Studies, Charles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of bond pricing</dc:title>
  <dc:subject>FI - TALKING SLIDES</dc:subject>
  <dc:creator>Oldřich DĚDEK</dc:creator>
  <cp:keywords>pptxFI_L01</cp:keywords>
  <dc:description>Financial markets instruments</dc:description>
  <cp:lastModifiedBy>Oldrich DEDEK</cp:lastModifiedBy>
  <cp:revision>1981</cp:revision>
  <cp:lastPrinted>2026-02-16T07:56:30Z</cp:lastPrinted>
  <dcterms:created xsi:type="dcterms:W3CDTF">2014-05-11T12:40:16Z</dcterms:created>
  <dcterms:modified xsi:type="dcterms:W3CDTF">2026-02-16T17:46:43Z</dcterms:modified>
  <cp:category>O.D. Lecturing Legacy</cp:category>
  <cp:contentStatus>OD Web</cp:contentStatus>
</cp:coreProperties>
</file>