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21"/>
  </p:notesMasterIdLst>
  <p:sldIdLst>
    <p:sldId id="256" r:id="rId2"/>
    <p:sldId id="270" r:id="rId3"/>
    <p:sldId id="262" r:id="rId4"/>
    <p:sldId id="265" r:id="rId5"/>
    <p:sldId id="280" r:id="rId6"/>
    <p:sldId id="274" r:id="rId7"/>
    <p:sldId id="282" r:id="rId8"/>
    <p:sldId id="275" r:id="rId9"/>
    <p:sldId id="266" r:id="rId10"/>
    <p:sldId id="276" r:id="rId11"/>
    <p:sldId id="277" r:id="rId12"/>
    <p:sldId id="271" r:id="rId13"/>
    <p:sldId id="327" r:id="rId14"/>
    <p:sldId id="279" r:id="rId15"/>
    <p:sldId id="325" r:id="rId16"/>
    <p:sldId id="272" r:id="rId17"/>
    <p:sldId id="324" r:id="rId18"/>
    <p:sldId id="326" r:id="rId19"/>
    <p:sldId id="292" r:id="rId20"/>
  </p:sldIdLst>
  <p:sldSz cx="9144000" cy="6858000" type="screen4x3"/>
  <p:notesSz cx="6858000" cy="9144000"/>
  <p:custDataLst>
    <p:tags r:id="rId22"/>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aio" initials="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84" autoAdjust="0"/>
    <p:restoredTop sz="94400" autoAdjust="0"/>
  </p:normalViewPr>
  <p:slideViewPr>
    <p:cSldViewPr>
      <p:cViewPr varScale="1">
        <p:scale>
          <a:sx n="147" d="100"/>
          <a:sy n="147" d="100"/>
        </p:scale>
        <p:origin x="1938" y="342"/>
      </p:cViewPr>
      <p:guideLst>
        <p:guide orient="horz" pos="4065"/>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18" d="100"/>
          <a:sy n="118" d="100"/>
        </p:scale>
        <p:origin x="500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468C38-A214-4E80-B1E3-D2FE07F8DD81}" type="datetimeFigureOut">
              <a:rPr lang="cs-CZ" smtClean="0"/>
              <a:t>02.03.2026</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40B50C-4808-4AAD-8732-12ADE8A5B27F}" type="slidenum">
              <a:rPr lang="cs-CZ" smtClean="0"/>
              <a:t>‹#›</a:t>
            </a:fld>
            <a:endParaRPr lang="cs-CZ"/>
          </a:p>
        </p:txBody>
      </p:sp>
    </p:spTree>
    <p:extLst>
      <p:ext uri="{BB962C8B-B14F-4D97-AF65-F5344CB8AC3E}">
        <p14:creationId xmlns:p14="http://schemas.microsoft.com/office/powerpoint/2010/main" val="380138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a:t>
            </a:fld>
            <a:endParaRPr lang="cs-CZ"/>
          </a:p>
        </p:txBody>
      </p:sp>
    </p:spTree>
    <p:extLst>
      <p:ext uri="{BB962C8B-B14F-4D97-AF65-F5344CB8AC3E}">
        <p14:creationId xmlns:p14="http://schemas.microsoft.com/office/powerpoint/2010/main" val="3758757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C40B50C-4808-4AAD-8732-12ADE8A5B27F}" type="slidenum">
              <a:rPr lang="cs-CZ" smtClean="0"/>
              <a:t>16</a:t>
            </a:fld>
            <a:endParaRPr lang="cs-CZ"/>
          </a:p>
        </p:txBody>
      </p:sp>
    </p:spTree>
    <p:extLst>
      <p:ext uri="{BB962C8B-B14F-4D97-AF65-F5344CB8AC3E}">
        <p14:creationId xmlns:p14="http://schemas.microsoft.com/office/powerpoint/2010/main" val="2490964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FCD38-3D80-EBFB-C6C2-8A568A44C72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54963F2-71C1-B34A-4111-3BD4C28986FE}"/>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9042736-10C2-7B7C-8D2F-DF181B3BAC99}"/>
              </a:ext>
            </a:extLst>
          </p:cNvPr>
          <p:cNvSpPr>
            <a:spLocks noGrp="1"/>
          </p:cNvSpPr>
          <p:nvPr>
            <p:ph type="body" idx="1"/>
          </p:nvPr>
        </p:nvSpPr>
        <p:spPr/>
        <p:txBody>
          <a:bodyPr/>
          <a:lstStyle/>
          <a:p>
            <a:endParaRPr lang="en-GB"/>
          </a:p>
        </p:txBody>
      </p:sp>
      <p:sp>
        <p:nvSpPr>
          <p:cNvPr id="4" name="Zástupný symbol pro číslo snímku 3">
            <a:extLst>
              <a:ext uri="{FF2B5EF4-FFF2-40B4-BE49-F238E27FC236}">
                <a16:creationId xmlns:a16="http://schemas.microsoft.com/office/drawing/2014/main" id="{1F84551F-A92C-792A-4B76-AAE9487697BA}"/>
              </a:ext>
            </a:extLst>
          </p:cNvPr>
          <p:cNvSpPr>
            <a:spLocks noGrp="1"/>
          </p:cNvSpPr>
          <p:nvPr>
            <p:ph type="sldNum" sz="quarter" idx="5"/>
          </p:nvPr>
        </p:nvSpPr>
        <p:spPr/>
        <p:txBody>
          <a:bodyPr/>
          <a:lstStyle/>
          <a:p>
            <a:fld id="{8C40B50C-4808-4AAD-8732-12ADE8A5B27F}" type="slidenum">
              <a:rPr lang="cs-CZ" smtClean="0"/>
              <a:t>19</a:t>
            </a:fld>
            <a:endParaRPr lang="cs-CZ"/>
          </a:p>
        </p:txBody>
      </p:sp>
    </p:spTree>
    <p:extLst>
      <p:ext uri="{BB962C8B-B14F-4D97-AF65-F5344CB8AC3E}">
        <p14:creationId xmlns:p14="http://schemas.microsoft.com/office/powerpoint/2010/main" val="2498821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cs-CZ"/>
              <a:t>Kliknutím lze upravit styl.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a:xfrm>
            <a:off x="7308304" y="6172200"/>
            <a:ext cx="1828800" cy="365125"/>
          </a:xfrm>
        </p:spPr>
        <p:txBody>
          <a:bodyPr/>
          <a:lstStyle>
            <a:lvl1pPr>
              <a:defRPr sz="1200" b="1"/>
            </a:lvl1pPr>
          </a:lstStyle>
          <a:p>
            <a:fld id="{DFE5482F-2F05-49C5-9E15-73F945A41231}" type="slidenum">
              <a:rPr lang="cs-CZ" smtClean="0"/>
              <a:pPr/>
              <a:t>‹#›</a:t>
            </a:fld>
            <a:endParaRPr lang="cs-CZ" dirty="0"/>
          </a:p>
        </p:txBody>
      </p:sp>
      <p:sp>
        <p:nvSpPr>
          <p:cNvPr id="8" name="Title 7"/>
          <p:cNvSpPr>
            <a:spLocks noGrp="1"/>
          </p:cNvSpPr>
          <p:nvPr>
            <p:ph type="title"/>
          </p:nvPr>
        </p:nvSpPr>
        <p:spPr>
          <a:xfrm>
            <a:off x="251520" y="210314"/>
            <a:ext cx="6512511" cy="648072"/>
          </a:xfrm>
        </p:spPr>
        <p:txBody>
          <a:bodyPr/>
          <a:lstStyle>
            <a:lvl1pPr marL="0" indent="0" algn="l">
              <a:buFontTx/>
              <a:buNone/>
              <a:defRPr sz="2800"/>
            </a:lvl1pPr>
          </a:lstStyle>
          <a:p>
            <a:endParaRPr lang="en-US" dirty="0"/>
          </a:p>
        </p:txBody>
      </p:sp>
      <p:sp>
        <p:nvSpPr>
          <p:cNvPr id="10" name="Content Placeholder 9"/>
          <p:cNvSpPr>
            <a:spLocks noGrp="1"/>
          </p:cNvSpPr>
          <p:nvPr>
            <p:ph sz="quarter" idx="13"/>
          </p:nvPr>
        </p:nvSpPr>
        <p:spPr>
          <a:xfrm>
            <a:off x="1143000" y="2042512"/>
            <a:ext cx="6400800" cy="3474720"/>
          </a:xfrm>
        </p:spPr>
        <p:txBody>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endParaRPr lang="cs-CZ" dirty="0"/>
          </a:p>
        </p:txBody>
      </p:sp>
      <p:sp>
        <p:nvSpPr>
          <p:cNvPr id="4" name="Footer Placeholder 3"/>
          <p:cNvSpPr>
            <a:spLocks noGrp="1"/>
          </p:cNvSpPr>
          <p:nvPr>
            <p:ph type="ftr" sz="quarter" idx="11"/>
          </p:nvPr>
        </p:nvSpPr>
        <p:spPr/>
        <p:txBody>
          <a:bodyPr/>
          <a:lstStyle/>
          <a:p>
            <a:endParaRPr lang="cs-CZ" dirty="0"/>
          </a:p>
        </p:txBody>
      </p:sp>
      <p:sp>
        <p:nvSpPr>
          <p:cNvPr id="5" name="Slide Number Placeholder 4"/>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cs-CZ" dirty="0"/>
          </a:p>
        </p:txBody>
      </p:sp>
      <p:sp>
        <p:nvSpPr>
          <p:cNvPr id="3" name="Footer Placeholder 2"/>
          <p:cNvSpPr>
            <a:spLocks noGrp="1"/>
          </p:cNvSpPr>
          <p:nvPr>
            <p:ph type="ftr" sz="quarter" idx="11"/>
          </p:nvPr>
        </p:nvSpPr>
        <p:spPr/>
        <p:txBody>
          <a:bodyPr/>
          <a:lstStyle/>
          <a:p>
            <a:endParaRPr lang="cs-CZ" dirty="0"/>
          </a:p>
        </p:txBody>
      </p:sp>
      <p:sp>
        <p:nvSpPr>
          <p:cNvPr id="4" name="Slide Number Placeholder 3"/>
          <p:cNvSpPr>
            <a:spLocks noGrp="1"/>
          </p:cNvSpPr>
          <p:nvPr>
            <p:ph type="sldNum" sz="quarter" idx="12"/>
          </p:nvPr>
        </p:nvSpPr>
        <p:spPr/>
        <p:txBody>
          <a:bodyPr/>
          <a:lstStyle/>
          <a:p>
            <a:fld id="{DFE5482F-2F05-49C5-9E15-73F945A41231}" type="slidenum">
              <a:rPr lang="cs-CZ" smtClean="0"/>
              <a:t>‹#›</a:t>
            </a:fld>
            <a:endParaRPr lang="cs-CZ"/>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28600" y="165428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cs-CZ"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FE5482F-2F05-49C5-9E15-73F945A41231}"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0" r:id="rId4"/>
    <p:sldLayoutId id="2147483751" r:id="rId5"/>
  </p:sldLayoutIdLst>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u="none"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8" Type="http://schemas.openxmlformats.org/officeDocument/2006/relationships/image" Target="../media/image49.png"/><Relationship Id="rId26" Type="http://schemas.openxmlformats.org/officeDocument/2006/relationships/image" Target="../media/image57.png"/><Relationship Id="rId21" Type="http://schemas.openxmlformats.org/officeDocument/2006/relationships/image" Target="../media/image52.png"/><Relationship Id="rId17" Type="http://schemas.openxmlformats.org/officeDocument/2006/relationships/image" Target="../media/image48.png"/><Relationship Id="rId25" Type="http://schemas.openxmlformats.org/officeDocument/2006/relationships/image" Target="../media/image56.png"/><Relationship Id="rId16" Type="http://schemas.openxmlformats.org/officeDocument/2006/relationships/image" Target="../media/image47.png"/><Relationship Id="rId20" Type="http://schemas.openxmlformats.org/officeDocument/2006/relationships/image" Target="../media/image51.png"/><Relationship Id="rId1" Type="http://schemas.openxmlformats.org/officeDocument/2006/relationships/slideLayout" Target="../slideLayouts/slideLayout2.xml"/><Relationship Id="rId24" Type="http://schemas.openxmlformats.org/officeDocument/2006/relationships/image" Target="../media/image55.png"/><Relationship Id="rId15" Type="http://schemas.openxmlformats.org/officeDocument/2006/relationships/image" Target="../media/image46.png"/><Relationship Id="rId23" Type="http://schemas.openxmlformats.org/officeDocument/2006/relationships/image" Target="../media/image54.png"/><Relationship Id="rId19" Type="http://schemas.openxmlformats.org/officeDocument/2006/relationships/image" Target="../media/image50.png"/><Relationship Id="rId14" Type="http://schemas.openxmlformats.org/officeDocument/2006/relationships/image" Target="../media/image45.png"/><Relationship Id="rId22" Type="http://schemas.openxmlformats.org/officeDocument/2006/relationships/image" Target="../media/image53.png"/><Relationship Id="rId27" Type="http://schemas.openxmlformats.org/officeDocument/2006/relationships/image" Target="../media/image58.png"/></Relationships>
</file>

<file path=ppt/slides/_rels/slide11.xml.rels><?xml version="1.0" encoding="UTF-8" standalone="yes"?>
<Relationships xmlns="http://schemas.openxmlformats.org/package/2006/relationships"><Relationship Id="rId16" Type="http://schemas.openxmlformats.org/officeDocument/2006/relationships/image" Target="../media/image59.png"/><Relationship Id="rId20" Type="http://schemas.openxmlformats.org/officeDocument/2006/relationships/image" Target="../media/image60.png"/><Relationship Id="rId1" Type="http://schemas.openxmlformats.org/officeDocument/2006/relationships/slideLayout" Target="../slideLayouts/slideLayout2.xml"/><Relationship Id="rId19" Type="http://schemas.openxmlformats.org/officeDocument/2006/relationships/image" Target="../media/image591.png"/></Relationships>
</file>

<file path=ppt/slides/_rels/slide12.xml.rels><?xml version="1.0" encoding="UTF-8" standalone="yes"?>
<Relationships xmlns="http://schemas.openxmlformats.org/package/2006/relationships"><Relationship Id="rId18" Type="http://schemas.openxmlformats.org/officeDocument/2006/relationships/image" Target="../media/image63.png"/><Relationship Id="rId26" Type="http://schemas.openxmlformats.org/officeDocument/2006/relationships/image" Target="../media/image70.png"/><Relationship Id="rId21" Type="http://schemas.openxmlformats.org/officeDocument/2006/relationships/image" Target="../media/image66.png"/><Relationship Id="rId17" Type="http://schemas.openxmlformats.org/officeDocument/2006/relationships/image" Target="../media/image62.png"/><Relationship Id="rId25" Type="http://schemas.openxmlformats.org/officeDocument/2006/relationships/image" Target="../media/image69.png"/><Relationship Id="rId16" Type="http://schemas.openxmlformats.org/officeDocument/2006/relationships/image" Target="../media/image61.png"/><Relationship Id="rId20" Type="http://schemas.openxmlformats.org/officeDocument/2006/relationships/image" Target="../media/image65.png"/><Relationship Id="rId1" Type="http://schemas.openxmlformats.org/officeDocument/2006/relationships/slideLayout" Target="../slideLayouts/slideLayout2.xml"/><Relationship Id="rId24" Type="http://schemas.openxmlformats.org/officeDocument/2006/relationships/image" Target="../media/image68.png"/><Relationship Id="rId23" Type="http://schemas.openxmlformats.org/officeDocument/2006/relationships/image" Target="../media/image67.png"/><Relationship Id="rId19" Type="http://schemas.openxmlformats.org/officeDocument/2006/relationships/image" Target="../media/image64.png"/><Relationship Id="rId22" Type="http://schemas.openxmlformats.org/officeDocument/2006/relationships/image" Target="../media/image661.png"/></Relationships>
</file>

<file path=ppt/slides/_rels/slide13.xml.rels><?xml version="1.0" encoding="UTF-8" standalone="yes"?>
<Relationships xmlns="http://schemas.openxmlformats.org/package/2006/relationships"><Relationship Id="rId13" Type="http://schemas.openxmlformats.org/officeDocument/2006/relationships/image" Target="../media/image74.png"/><Relationship Id="rId20" Type="http://schemas.openxmlformats.org/officeDocument/2006/relationships/image" Target="../media/image530.png"/><Relationship Id="rId1" Type="http://schemas.openxmlformats.org/officeDocument/2006/relationships/slideLayout" Target="../slideLayouts/slideLayout2.xml"/><Relationship Id="rId15" Type="http://schemas.openxmlformats.org/officeDocument/2006/relationships/image" Target="../media/image26.png"/><Relationship Id="rId14" Type="http://schemas.openxmlformats.org/officeDocument/2006/relationships/image" Target="../media/image75.png"/></Relationships>
</file>

<file path=ppt/slides/_rels/slide14.xml.rels><?xml version="1.0" encoding="UTF-8" standalone="yes"?>
<Relationships xmlns="http://schemas.openxmlformats.org/package/2006/relationships"><Relationship Id="rId18" Type="http://schemas.openxmlformats.org/officeDocument/2006/relationships/image" Target="../media/image781.png"/><Relationship Id="rId21" Type="http://schemas.openxmlformats.org/officeDocument/2006/relationships/image" Target="../media/image81.png"/><Relationship Id="rId17" Type="http://schemas.openxmlformats.org/officeDocument/2006/relationships/image" Target="../media/image79.png"/><Relationship Id="rId16" Type="http://schemas.openxmlformats.org/officeDocument/2006/relationships/image" Target="../media/image78.png"/><Relationship Id="rId20" Type="http://schemas.openxmlformats.org/officeDocument/2006/relationships/image" Target="../media/image80.png"/><Relationship Id="rId1" Type="http://schemas.openxmlformats.org/officeDocument/2006/relationships/slideLayout" Target="../slideLayouts/slideLayout2.xml"/><Relationship Id="rId15" Type="http://schemas.openxmlformats.org/officeDocument/2006/relationships/image" Target="../media/image77.png"/><Relationship Id="rId23" Type="http://schemas.openxmlformats.org/officeDocument/2006/relationships/image" Target="../media/image83.png"/><Relationship Id="rId19" Type="http://schemas.openxmlformats.org/officeDocument/2006/relationships/image" Target="../media/image791.png"/><Relationship Id="rId22" Type="http://schemas.openxmlformats.org/officeDocument/2006/relationships/image" Target="../media/image82.png"/></Relationships>
</file>

<file path=ppt/slides/_rels/slide15.xml.rels><?xml version="1.0" encoding="UTF-8" standalone="yes"?>
<Relationships xmlns="http://schemas.openxmlformats.org/package/2006/relationships"><Relationship Id="rId18" Type="http://schemas.openxmlformats.org/officeDocument/2006/relationships/image" Target="../media/image87.png"/><Relationship Id="rId26" Type="http://schemas.openxmlformats.org/officeDocument/2006/relationships/image" Target="../media/image95.png"/><Relationship Id="rId21" Type="http://schemas.openxmlformats.org/officeDocument/2006/relationships/image" Target="../media/image90.png"/><Relationship Id="rId17" Type="http://schemas.openxmlformats.org/officeDocument/2006/relationships/image" Target="../media/image86.png"/><Relationship Id="rId25" Type="http://schemas.openxmlformats.org/officeDocument/2006/relationships/image" Target="../media/image94.png"/><Relationship Id="rId16" Type="http://schemas.openxmlformats.org/officeDocument/2006/relationships/image" Target="../media/image85.png"/><Relationship Id="rId20" Type="http://schemas.openxmlformats.org/officeDocument/2006/relationships/image" Target="../media/image89.png"/><Relationship Id="rId1" Type="http://schemas.openxmlformats.org/officeDocument/2006/relationships/slideLayout" Target="../slideLayouts/slideLayout2.xml"/><Relationship Id="rId24" Type="http://schemas.openxmlformats.org/officeDocument/2006/relationships/image" Target="../media/image93.png"/><Relationship Id="rId15" Type="http://schemas.openxmlformats.org/officeDocument/2006/relationships/image" Target="../media/image84.png"/><Relationship Id="rId23" Type="http://schemas.openxmlformats.org/officeDocument/2006/relationships/image" Target="../media/image92.png"/><Relationship Id="rId28" Type="http://schemas.openxmlformats.org/officeDocument/2006/relationships/image" Target="../media/image410.png"/><Relationship Id="rId19" Type="http://schemas.openxmlformats.org/officeDocument/2006/relationships/image" Target="../media/image88.png"/><Relationship Id="rId22" Type="http://schemas.openxmlformats.org/officeDocument/2006/relationships/image" Target="../media/image91.png"/><Relationship Id="rId27" Type="http://schemas.openxmlformats.org/officeDocument/2006/relationships/image" Target="../media/image96.png"/><Relationship Id="rId30" Type="http://schemas.openxmlformats.org/officeDocument/2006/relationships/image" Target="../media/image98.png"/></Relationships>
</file>

<file path=ppt/slides/_rels/slide16.xml.rels><?xml version="1.0" encoding="UTF-8" standalone="yes"?>
<Relationships xmlns="http://schemas.openxmlformats.org/package/2006/relationships"><Relationship Id="rId8" Type="http://schemas.openxmlformats.org/officeDocument/2006/relationships/hyperlink" Target="https://dedeklegacy.cz/talking-slides.html" TargetMode="External"/><Relationship Id="rId3" Type="http://schemas.openxmlformats.org/officeDocument/2006/relationships/image" Target="../media/image27.gif"/><Relationship Id="rId7" Type="http://schemas.openxmlformats.org/officeDocument/2006/relationships/image" Target="../media/image72.gif"/><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71.png"/><Relationship Id="rId5" Type="http://schemas.openxmlformats.org/officeDocument/2006/relationships/image" Target="../media/image34.gif"/><Relationship Id="rId4" Type="http://schemas.openxmlformats.org/officeDocument/2006/relationships/image" Target="../media/image33.png"/><Relationship Id="rId9" Type="http://schemas.openxmlformats.org/officeDocument/2006/relationships/hyperlink" Target="https://dedekold.myportfolio.com/"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7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3" Type="http://schemas.openxmlformats.org/officeDocument/2006/relationships/image" Target="../media/image6.png"/><Relationship Id="rId12" Type="http://schemas.openxmlformats.org/officeDocument/2006/relationships/image" Target="../media/image5.png"/><Relationship Id="rId16" Type="http://schemas.openxmlformats.org/officeDocument/2006/relationships/image" Target="../media/image9.png"/><Relationship Id="rId1" Type="http://schemas.openxmlformats.org/officeDocument/2006/relationships/slideLayout" Target="../slideLayouts/slideLayout2.xml"/><Relationship Id="rId15" Type="http://schemas.openxmlformats.org/officeDocument/2006/relationships/image" Target="../media/image8.png"/><Relationship Id="rId14" Type="http://schemas.openxmlformats.org/officeDocument/2006/relationships/image" Target="../media/image7.png"/></Relationships>
</file>

<file path=ppt/slides/_rels/slide4.xml.rels><?xml version="1.0" encoding="UTF-8" standalone="yes"?>
<Relationships xmlns="http://schemas.openxmlformats.org/package/2006/relationships"><Relationship Id="rId13" Type="http://schemas.openxmlformats.org/officeDocument/2006/relationships/image" Target="../media/image10.png"/><Relationship Id="rId26" Type="http://schemas.openxmlformats.org/officeDocument/2006/relationships/image" Target="../media/image16.png"/><Relationship Id="rId21" Type="http://schemas.openxmlformats.org/officeDocument/2006/relationships/image" Target="../media/image12.png"/><Relationship Id="rId25" Type="http://schemas.openxmlformats.org/officeDocument/2006/relationships/image" Target="../media/image15.png"/><Relationship Id="rId20" Type="http://schemas.openxmlformats.org/officeDocument/2006/relationships/image" Target="../media/image11.png"/><Relationship Id="rId29" Type="http://schemas.openxmlformats.org/officeDocument/2006/relationships/image" Target="../media/image19.png"/><Relationship Id="rId1" Type="http://schemas.openxmlformats.org/officeDocument/2006/relationships/slideLayout" Target="../slideLayouts/slideLayout2.xml"/><Relationship Id="rId24" Type="http://schemas.openxmlformats.org/officeDocument/2006/relationships/image" Target="../media/image100.png"/><Relationship Id="rId23" Type="http://schemas.openxmlformats.org/officeDocument/2006/relationships/image" Target="../media/image14.png"/><Relationship Id="rId28" Type="http://schemas.openxmlformats.org/officeDocument/2006/relationships/image" Target="../media/image18.png"/><Relationship Id="rId30" Type="http://schemas.openxmlformats.org/officeDocument/2006/relationships/image" Target="../media/image20.png"/><Relationship Id="rId22" Type="http://schemas.openxmlformats.org/officeDocument/2006/relationships/image" Target="../media/image13.png"/><Relationship Id="rId27" Type="http://schemas.openxmlformats.org/officeDocument/2006/relationships/image" Target="../media/image17.png"/></Relationships>
</file>

<file path=ppt/slides/_rels/slide5.xml.rels><?xml version="1.0" encoding="UTF-8" standalone="yes"?>
<Relationships xmlns="http://schemas.openxmlformats.org/package/2006/relationships"><Relationship Id="rId13" Type="http://schemas.openxmlformats.org/officeDocument/2006/relationships/image" Target="NULL"/><Relationship Id="rId21" Type="http://schemas.openxmlformats.org/officeDocument/2006/relationships/image" Target="../media/image3.png"/><Relationship Id="rId20" Type="http://schemas.openxmlformats.org/officeDocument/2006/relationships/image" Target="../media/image2.png"/><Relationship Id="rId1" Type="http://schemas.openxmlformats.org/officeDocument/2006/relationships/slideLayout" Target="../slideLayouts/slideLayout2.xml"/><Relationship Id="rId19" Type="http://schemas.openxmlformats.org/officeDocument/2006/relationships/image" Target="NULL"/><Relationship Id="rId22" Type="http://schemas.openxmlformats.org/officeDocument/2006/relationships/image" Target="NULL"/></Relationships>
</file>

<file path=ppt/slides/_rels/slide6.xml.rels><?xml version="1.0" encoding="UTF-8" standalone="yes"?>
<Relationships xmlns="http://schemas.openxmlformats.org/package/2006/relationships"><Relationship Id="rId13" Type="http://schemas.openxmlformats.org/officeDocument/2006/relationships/image" Target="../media/image21.png"/><Relationship Id="rId12" Type="http://schemas.openxmlformats.org/officeDocument/2006/relationships/image" Target="../media/image4.png"/><Relationship Id="rId16" Type="http://schemas.openxmlformats.org/officeDocument/2006/relationships/image" Target="../media/image29.png"/><Relationship Id="rId1" Type="http://schemas.openxmlformats.org/officeDocument/2006/relationships/slideLayout" Target="../slideLayouts/slideLayout2.xml"/><Relationship Id="rId11" Type="http://schemas.openxmlformats.org/officeDocument/2006/relationships/image" Target="../media/image24.png"/><Relationship Id="rId15" Type="http://schemas.openxmlformats.org/officeDocument/2006/relationships/image" Target="../media/image28.png"/><Relationship Id="rId14" Type="http://schemas.openxmlformats.org/officeDocument/2006/relationships/image" Target="../media/image22.png"/></Relationships>
</file>

<file path=ppt/slides/_rels/slide7.xml.rels><?xml version="1.0" encoding="UTF-8" standalone="yes"?>
<Relationships xmlns="http://schemas.openxmlformats.org/package/2006/relationships"><Relationship Id="rId18" Type="http://schemas.openxmlformats.org/officeDocument/2006/relationships/image" Target="../media/image32.png"/><Relationship Id="rId17" Type="http://schemas.openxmlformats.org/officeDocument/2006/relationships/image" Target="../media/image280.png"/><Relationship Id="rId16" Type="http://schemas.openxmlformats.org/officeDocument/2006/relationships/image" Target="../media/image23.png"/><Relationship Id="rId1" Type="http://schemas.openxmlformats.org/officeDocument/2006/relationships/slideLayout" Target="../slideLayouts/slideLayout2.xml"/><Relationship Id="rId15" Type="http://schemas.openxmlformats.org/officeDocument/2006/relationships/image" Target="../media/image31.png"/><Relationship Id="rId19" Type="http://schemas.openxmlformats.org/officeDocument/2006/relationships/image" Target="../media/image25.png"/><Relationship Id="rId14" Type="http://schemas.openxmlformats.org/officeDocument/2006/relationships/image" Target="../media/image30.png"/></Relationships>
</file>

<file path=ppt/slides/_rels/slide8.xml.rels><?xml version="1.0" encoding="UTF-8" standalone="yes"?>
<Relationships xmlns="http://schemas.openxmlformats.org/package/2006/relationships"><Relationship Id="rId18" Type="http://schemas.openxmlformats.org/officeDocument/2006/relationships/image" Target="../media/image240.png"/><Relationship Id="rId26" Type="http://schemas.openxmlformats.org/officeDocument/2006/relationships/image" Target="../media/image310.png"/><Relationship Id="rId21" Type="http://schemas.openxmlformats.org/officeDocument/2006/relationships/image" Target="../media/image261.png"/><Relationship Id="rId17" Type="http://schemas.openxmlformats.org/officeDocument/2006/relationships/image" Target="../media/image230.png"/><Relationship Id="rId25" Type="http://schemas.openxmlformats.org/officeDocument/2006/relationships/image" Target="../media/image300.png"/><Relationship Id="rId16" Type="http://schemas.openxmlformats.org/officeDocument/2006/relationships/image" Target="../media/image35.png"/><Relationship Id="rId20" Type="http://schemas.openxmlformats.org/officeDocument/2006/relationships/image" Target="../media/image36.png"/><Relationship Id="rId29" Type="http://schemas.openxmlformats.org/officeDocument/2006/relationships/image" Target="../media/image37.png"/><Relationship Id="rId1" Type="http://schemas.openxmlformats.org/officeDocument/2006/relationships/slideLayout" Target="../slideLayouts/slideLayout2.xml"/><Relationship Id="rId24" Type="http://schemas.openxmlformats.org/officeDocument/2006/relationships/image" Target="../media/image290.png"/><Relationship Id="rId15" Type="http://schemas.openxmlformats.org/officeDocument/2006/relationships/image" Target="../media/image34.png"/><Relationship Id="rId23" Type="http://schemas.openxmlformats.org/officeDocument/2006/relationships/image" Target="../media/image281.png"/><Relationship Id="rId28" Type="http://schemas.openxmlformats.org/officeDocument/2006/relationships/image" Target="../media/image330.png"/><Relationship Id="rId19" Type="http://schemas.openxmlformats.org/officeDocument/2006/relationships/image" Target="../media/image251.png"/><Relationship Id="rId22" Type="http://schemas.openxmlformats.org/officeDocument/2006/relationships/image" Target="../media/image270.png"/><Relationship Id="rId27" Type="http://schemas.openxmlformats.org/officeDocument/2006/relationships/image" Target="../media/image320.png"/></Relationships>
</file>

<file path=ppt/slides/_rels/slide9.xml.rels><?xml version="1.0" encoding="UTF-8" standalone="yes"?>
<Relationships xmlns="http://schemas.openxmlformats.org/package/2006/relationships"><Relationship Id="rId18" Type="http://schemas.openxmlformats.org/officeDocument/2006/relationships/image" Target="../media/image42.png"/><Relationship Id="rId17" Type="http://schemas.openxmlformats.org/officeDocument/2006/relationships/image" Target="../media/image41.png"/><Relationship Id="rId16" Type="http://schemas.openxmlformats.org/officeDocument/2006/relationships/image" Target="../media/image40.png"/><Relationship Id="rId20" Type="http://schemas.openxmlformats.org/officeDocument/2006/relationships/image" Target="../media/image44.png"/><Relationship Id="rId1" Type="http://schemas.openxmlformats.org/officeDocument/2006/relationships/slideLayout" Target="../slideLayouts/slideLayout2.xml"/><Relationship Id="rId15" Type="http://schemas.openxmlformats.org/officeDocument/2006/relationships/image" Target="../media/image39.png"/><Relationship Id="rId19" Type="http://schemas.openxmlformats.org/officeDocument/2006/relationships/image" Target="../media/image43.png"/><Relationship Id="rId14" Type="http://schemas.openxmlformats.org/officeDocument/2006/relationships/image" Target="../media/image3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2"/>
          <p:cNvSpPr>
            <a:spLocks noGrp="1"/>
          </p:cNvSpPr>
          <p:nvPr>
            <p:ph type="sldNum" sz="quarter" idx="12"/>
          </p:nvPr>
        </p:nvSpPr>
        <p:spPr>
          <a:xfrm>
            <a:off x="864000" y="2448000"/>
            <a:ext cx="1440000" cy="360000"/>
          </a:xfrm>
        </p:spPr>
        <p:txBody>
          <a:bodyPr/>
          <a:lstStyle/>
          <a:p>
            <a:pPr algn="l"/>
            <a:r>
              <a:rPr lang="en-GB" sz="1800" dirty="0">
                <a:solidFill>
                  <a:srgbClr val="7030A0"/>
                </a:solidFill>
              </a:rPr>
              <a:t>Lesson </a:t>
            </a:r>
            <a:r>
              <a:rPr lang="cs-CZ" sz="1800" dirty="0">
                <a:solidFill>
                  <a:srgbClr val="7030A0"/>
                </a:solidFill>
              </a:rPr>
              <a:t>2</a:t>
            </a:r>
            <a:endParaRPr lang="en-GB" sz="1800" dirty="0">
              <a:solidFill>
                <a:srgbClr val="7030A0"/>
              </a:solidFill>
            </a:endParaRPr>
          </a:p>
        </p:txBody>
      </p:sp>
      <p:sp>
        <p:nvSpPr>
          <p:cNvPr id="2" name="Nadpis 1"/>
          <p:cNvSpPr>
            <a:spLocks noGrp="1"/>
          </p:cNvSpPr>
          <p:nvPr>
            <p:ph type="title"/>
          </p:nvPr>
        </p:nvSpPr>
        <p:spPr>
          <a:xfrm>
            <a:off x="2052000" y="2700000"/>
            <a:ext cx="6120000" cy="1800000"/>
          </a:xfrm>
        </p:spPr>
        <p:txBody>
          <a:bodyPr/>
          <a:lstStyle/>
          <a:p>
            <a:pPr marL="182880" indent="0" algn="l">
              <a:buNone/>
            </a:pPr>
            <a:r>
              <a:rPr lang="en-GB" dirty="0">
                <a:solidFill>
                  <a:srgbClr val="7030A0"/>
                </a:solidFill>
              </a:rPr>
              <a:t>Analysis</a:t>
            </a:r>
            <a:br>
              <a:rPr lang="en-GB" dirty="0">
                <a:solidFill>
                  <a:srgbClr val="7030A0"/>
                </a:solidFill>
              </a:rPr>
            </a:br>
            <a:r>
              <a:rPr lang="en-GB" dirty="0">
                <a:solidFill>
                  <a:srgbClr val="7030A0"/>
                </a:solidFill>
              </a:rPr>
              <a:t>of yield curve</a:t>
            </a:r>
          </a:p>
        </p:txBody>
      </p:sp>
      <p:sp>
        <p:nvSpPr>
          <p:cNvPr id="4" name="Podnadpis 2"/>
          <p:cNvSpPr txBox="1">
            <a:spLocks/>
          </p:cNvSpPr>
          <p:nvPr/>
        </p:nvSpPr>
        <p:spPr>
          <a:xfrm>
            <a:off x="864000" y="468000"/>
            <a:ext cx="3600000" cy="864000"/>
          </a:xfrm>
          <a:prstGeom prst="rect">
            <a:avLst/>
          </a:prstGeom>
        </p:spPr>
        <p:txBody>
          <a:bodyPr vert="horz" lIns="91440" tIns="45720" rIns="91440" bIns="45720" rtlCol="0" anchor="t">
            <a:norm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l">
              <a:spcBef>
                <a:spcPts val="0"/>
              </a:spcBef>
              <a:spcAft>
                <a:spcPts val="0"/>
              </a:spcAft>
            </a:pPr>
            <a:r>
              <a:rPr lang="en-GB" sz="1800" b="1" dirty="0"/>
              <a:t>Institute of Economic Studies</a:t>
            </a:r>
          </a:p>
          <a:p>
            <a:pPr algn="l">
              <a:spcBef>
                <a:spcPts val="0"/>
              </a:spcBef>
              <a:spcAft>
                <a:spcPts val="0"/>
              </a:spcAft>
            </a:pPr>
            <a:r>
              <a:rPr lang="en-GB" sz="1400" b="1" dirty="0"/>
              <a:t>Faculty of Social Sciences</a:t>
            </a:r>
          </a:p>
          <a:p>
            <a:pPr algn="l">
              <a:spcBef>
                <a:spcPts val="0"/>
              </a:spcBef>
              <a:spcAft>
                <a:spcPts val="0"/>
              </a:spcAft>
            </a:pPr>
            <a:r>
              <a:rPr lang="en-GB" sz="1400" b="1" dirty="0"/>
              <a:t>Charles University in Prague</a:t>
            </a:r>
          </a:p>
        </p:txBody>
      </p:sp>
      <p:sp>
        <p:nvSpPr>
          <p:cNvPr id="12" name="Podnadpis 2"/>
          <p:cNvSpPr>
            <a:spLocks noGrp="1"/>
          </p:cNvSpPr>
          <p:nvPr/>
        </p:nvSpPr>
        <p:spPr>
          <a:xfrm>
            <a:off x="5544000" y="5292000"/>
            <a:ext cx="3420000" cy="396000"/>
          </a:xfrm>
          <a:prstGeom prst="rect">
            <a:avLst/>
          </a:prstGeom>
        </p:spPr>
        <p:txBody>
          <a:bodyPr vert="horz" lIns="91440" tIns="45720" rIns="91440" bIns="45720" rtlCol="0" anchor="t">
            <a:normAutofit fontScale="92500"/>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r>
              <a:rPr lang="en-GB" sz="1800" b="1" dirty="0"/>
              <a:t>Financial markets instruments </a:t>
            </a:r>
            <a:endParaRPr lang="en-GB" sz="1800" b="1" dirty="0">
              <a:solidFill>
                <a:srgbClr val="C00000"/>
              </a:solidFill>
            </a:endParaRPr>
          </a:p>
        </p:txBody>
      </p:sp>
      <p:pic>
        <p:nvPicPr>
          <p:cNvPr id="3" name="Obrázek 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7524000" y="540000"/>
            <a:ext cx="1296000" cy="1296000"/>
          </a:xfrm>
          <a:prstGeom prst="rect">
            <a:avLst/>
          </a:prstGeom>
        </p:spPr>
      </p:pic>
    </p:spTree>
    <p:extLst>
      <p:ext uri="{BB962C8B-B14F-4D97-AF65-F5344CB8AC3E}">
        <p14:creationId xmlns:p14="http://schemas.microsoft.com/office/powerpoint/2010/main" val="245453047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0" name="Přímá spojnice 49"/>
          <p:cNvCxnSpPr/>
          <p:nvPr/>
        </p:nvCxnSpPr>
        <p:spPr>
          <a:xfrm>
            <a:off x="4459440" y="1909448"/>
            <a:ext cx="0" cy="540000"/>
          </a:xfrm>
          <a:prstGeom prst="line">
            <a:avLst/>
          </a:prstGeom>
          <a:ln w="25400">
            <a:solidFill>
              <a:srgbClr val="00B050"/>
            </a:solidFill>
            <a:headEnd type="stealth" w="med" len="lg"/>
            <a:tailEnd type="none" w="med" len="lg"/>
          </a:ln>
        </p:spPr>
        <p:style>
          <a:lnRef idx="1">
            <a:schemeClr val="accent1"/>
          </a:lnRef>
          <a:fillRef idx="0">
            <a:schemeClr val="accent1"/>
          </a:fillRef>
          <a:effectRef idx="0">
            <a:schemeClr val="accent1"/>
          </a:effectRef>
          <a:fontRef idx="minor">
            <a:schemeClr val="tx1"/>
          </a:fontRef>
        </p:style>
      </p:cxnSp>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10</a:t>
            </a:r>
          </a:p>
        </p:txBody>
      </p:sp>
      <p:sp>
        <p:nvSpPr>
          <p:cNvPr id="4" name="Nadpis 3"/>
          <p:cNvSpPr>
            <a:spLocks noGrp="1"/>
          </p:cNvSpPr>
          <p:nvPr>
            <p:ph type="title"/>
          </p:nvPr>
        </p:nvSpPr>
        <p:spPr>
          <a:xfrm>
            <a:off x="144001" y="144000"/>
            <a:ext cx="4428000" cy="648072"/>
          </a:xfrm>
        </p:spPr>
        <p:txBody>
          <a:bodyPr/>
          <a:lstStyle/>
          <a:p>
            <a:r>
              <a:rPr lang="en-GB" dirty="0"/>
              <a:t>Synthetic forward rates</a:t>
            </a:r>
          </a:p>
        </p:txBody>
      </p:sp>
      <p:sp>
        <p:nvSpPr>
          <p:cNvPr id="9" name="TextovéPole 8"/>
          <p:cNvSpPr txBox="1"/>
          <p:nvPr/>
        </p:nvSpPr>
        <p:spPr>
          <a:xfrm>
            <a:off x="864001" y="864000"/>
            <a:ext cx="176378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14" name="TextovéPole 13"/>
          <p:cNvSpPr txBox="1"/>
          <p:nvPr/>
        </p:nvSpPr>
        <p:spPr>
          <a:xfrm>
            <a:off x="1188001" y="1206743"/>
            <a:ext cx="792050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A </a:t>
            </a:r>
            <a:r>
              <a:rPr lang="en-GB" noProof="0" dirty="0">
                <a:solidFill>
                  <a:srgbClr val="7030A0"/>
                </a:solidFill>
                <a:latin typeface="Cambria Math" panose="02040503050406030204" pitchFamily="18" charset="0"/>
                <a:ea typeface="Cambria Math" panose="02040503050406030204" pitchFamily="18" charset="0"/>
              </a:rPr>
              <a:t>synthetic zero forward rate </a:t>
            </a:r>
            <a:r>
              <a:rPr lang="en-GB" noProof="0" dirty="0">
                <a:latin typeface="Cambria Math" panose="02040503050406030204" pitchFamily="18" charset="0"/>
                <a:ea typeface="Cambria Math" panose="02040503050406030204" pitchFamily="18" charset="0"/>
              </a:rPr>
              <a:t>is a forward rate that is locked in appropriate combinations of borrowing and lending at zero spot rates</a:t>
            </a:r>
          </a:p>
        </p:txBody>
      </p:sp>
      <mc:AlternateContent xmlns:mc="http://schemas.openxmlformats.org/markup-compatibility/2006" xmlns:a14="http://schemas.microsoft.com/office/drawing/2010/main">
        <mc:Choice Requires="a14">
          <p:sp>
            <p:nvSpPr>
              <p:cNvPr id="6" name="TextovéPole 5"/>
              <p:cNvSpPr txBox="1"/>
              <p:nvPr/>
            </p:nvSpPr>
            <p:spPr>
              <a:xfrm>
                <a:off x="3132000" y="4107600"/>
                <a:ext cx="2140073" cy="338554"/>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sSup>
                        <m:sSupPr>
                          <m:ctrlPr>
                            <a:rPr lang="cs-CZ" sz="1600" i="1" smtClean="0">
                              <a:latin typeface="Cambria Math" panose="02040503050406030204" pitchFamily="18" charset="0"/>
                              <a:ea typeface="Cambria Math" panose="02040503050406030204" pitchFamily="18" charset="0"/>
                            </a:rPr>
                          </m:ctrlPr>
                        </m:sSupPr>
                        <m:e>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𝑡</m:t>
                              </m:r>
                            </m:sub>
                          </m:sSub>
                          <m:r>
                            <a:rPr lang="cs-CZ" sz="1600" b="0" i="1" smtClean="0">
                              <a:latin typeface="Cambria Math"/>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i="1">
                                  <a:latin typeface="Cambria Math" panose="02040503050406030204" pitchFamily="18" charset="0"/>
                                  <a:ea typeface="Cambria Math" panose="02040503050406030204" pitchFamily="18" charset="0"/>
                                </a:rPr>
                                <m:t>0</m:t>
                              </m:r>
                            </m:sub>
                          </m:sSub>
                          <m:r>
                            <a:rPr lang="cs-CZ" sz="1600" b="0" i="1" smtClean="0">
                              <a:latin typeface="Cambria Math"/>
                              <a:ea typeface="Cambria Math"/>
                            </a:rPr>
                            <m:t>×</m:t>
                          </m:r>
                          <m:d>
                            <m:dPr>
                              <m:ctrlPr>
                                <a:rPr lang="cs-CZ" sz="160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𝑡</m:t>
                                  </m:r>
                                </m:sub>
                              </m:sSub>
                            </m:e>
                          </m:d>
                        </m:e>
                        <m:sup>
                          <m:r>
                            <a:rPr lang="cs-CZ" sz="1600" b="0" i="1" smtClean="0">
                              <a:latin typeface="Cambria Math"/>
                              <a:ea typeface="Cambria Math" panose="02040503050406030204" pitchFamily="18" charset="0"/>
                            </a:rPr>
                            <m:t>𝑡</m:t>
                          </m:r>
                        </m:sup>
                      </m:sSup>
                    </m:oMath>
                  </m:oMathPara>
                </a14:m>
                <a:endParaRPr lang="cs-CZ" sz="1600" i="1" dirty="0">
                  <a:latin typeface="Cambria Math"/>
                  <a:ea typeface="Cambria Math" panose="02040503050406030204" pitchFamily="18" charset="0"/>
                </a:endParaRPr>
              </a:p>
            </p:txBody>
          </p:sp>
        </mc:Choice>
        <mc:Fallback xmlns="">
          <p:sp>
            <p:nvSpPr>
              <p:cNvPr id="6" name="TextovéPole 5"/>
              <p:cNvSpPr txBox="1">
                <a:spLocks noRot="1" noChangeAspect="1" noMove="1" noResize="1" noEditPoints="1" noAdjustHandles="1" noChangeArrowheads="1" noChangeShapeType="1" noTextEdit="1"/>
              </p:cNvSpPr>
              <p:nvPr/>
            </p:nvSpPr>
            <p:spPr>
              <a:xfrm>
                <a:off x="3132000" y="4107600"/>
                <a:ext cx="2140073" cy="338554"/>
              </a:xfrm>
              <a:prstGeom prst="rect">
                <a:avLst/>
              </a:prstGeom>
              <a:blipFill>
                <a:blip r:embed="rId14"/>
                <a:stretch>
                  <a:fillRect/>
                </a:stretch>
              </a:blipFill>
            </p:spPr>
            <p:txBody>
              <a:bodyPr/>
              <a:lstStyle/>
              <a:p>
                <a:r>
                  <a:rPr lang="en-GB">
                    <a:noFill/>
                  </a:rPr>
                  <a:t> </a:t>
                </a:r>
              </a:p>
            </p:txBody>
          </p:sp>
        </mc:Fallback>
      </mc:AlternateContent>
      <p:graphicFrame>
        <p:nvGraphicFramePr>
          <p:cNvPr id="46" name="Tabulka 45"/>
          <p:cNvGraphicFramePr>
            <a:graphicFrameLocks noGrp="1"/>
          </p:cNvGraphicFramePr>
          <p:nvPr>
            <p:extLst>
              <p:ext uri="{D42A27DB-BD31-4B8C-83A1-F6EECF244321}">
                <p14:modId xmlns:p14="http://schemas.microsoft.com/office/powerpoint/2010/main" val="3377039717"/>
              </p:ext>
            </p:extLst>
          </p:nvPr>
        </p:nvGraphicFramePr>
        <p:xfrm>
          <a:off x="1607480" y="2403158"/>
          <a:ext cx="6306372" cy="18288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1157064">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973308">
                  <a:extLst>
                    <a:ext uri="{9D8B030D-6E8A-4147-A177-3AD203B41FA5}">
                      <a16:colId xmlns:a16="http://schemas.microsoft.com/office/drawing/2014/main" val="20004"/>
                    </a:ext>
                  </a:extLst>
                </a:gridCol>
                <a:gridCol w="576000">
                  <a:extLst>
                    <a:ext uri="{9D8B030D-6E8A-4147-A177-3AD203B41FA5}">
                      <a16:colId xmlns:a16="http://schemas.microsoft.com/office/drawing/2014/main" val="20005"/>
                    </a:ext>
                  </a:extLst>
                </a:gridCol>
                <a:gridCol w="1908000">
                  <a:extLst>
                    <a:ext uri="{9D8B030D-6E8A-4147-A177-3AD203B41FA5}">
                      <a16:colId xmlns:a16="http://schemas.microsoft.com/office/drawing/2014/main" val="20006"/>
                    </a:ext>
                  </a:extLst>
                </a:gridCol>
              </a:tblGrid>
              <a:tr h="18000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t</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dirty="0"/>
                        <a:t>. . .</a:t>
                      </a:r>
                      <a:endParaRPr lang="cs-CZ" sz="1200" dirty="0"/>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err="1"/>
                        <a:t>t+p</a:t>
                      </a:r>
                      <a:endParaRPr lang="cs-CZ" sz="1200" dirty="0"/>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cxnSp>
        <p:nvCxnSpPr>
          <p:cNvPr id="34" name="Přímá spojnice 33"/>
          <p:cNvCxnSpPr/>
          <p:nvPr/>
        </p:nvCxnSpPr>
        <p:spPr>
          <a:xfrm>
            <a:off x="1609891" y="2037212"/>
            <a:ext cx="0" cy="360000"/>
          </a:xfrm>
          <a:prstGeom prst="line">
            <a:avLst/>
          </a:prstGeom>
          <a:ln w="25400">
            <a:solidFill>
              <a:schemeClr val="accent5"/>
            </a:solidFill>
            <a:headEnd type="stealth" w="med" len="lg"/>
            <a:tailEnd type="none" w="lg" len="med"/>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1614163" y="2587528"/>
            <a:ext cx="0" cy="360000"/>
          </a:xfrm>
          <a:prstGeom prst="line">
            <a:avLst/>
          </a:prstGeom>
          <a:ln w="25400">
            <a:solidFill>
              <a:srgbClr val="00B050"/>
            </a:solidFill>
            <a:headEnd type="none" w="med" len="lg"/>
            <a:tailEnd type="stealth"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Obdélník 7"/>
              <p:cNvSpPr/>
              <p:nvPr/>
            </p:nvSpPr>
            <p:spPr>
              <a:xfrm>
                <a:off x="1655928" y="2119416"/>
                <a:ext cx="2833200" cy="276999"/>
              </a:xfrm>
              <a:prstGeom prst="rect">
                <a:avLst/>
              </a:prstGeom>
            </p:spPr>
            <p:txBody>
              <a:bodyPr wrap="square" lIns="0" rIns="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issuance of (</a:t>
                </a:r>
                <a14:m>
                  <m:oMath xmlns:m="http://schemas.openxmlformats.org/officeDocument/2006/math">
                    <m:r>
                      <a:rPr lang="en-GB" sz="1200" i="1" dirty="0" smtClean="0">
                        <a:latin typeface="Cambria Math" panose="02040503050406030204" pitchFamily="18" charset="0"/>
                        <a:ea typeface="Cambria Math" panose="02040503050406030204" pitchFamily="18" charset="0"/>
                      </a:rPr>
                      <m:t>𝑡</m:t>
                    </m:r>
                    <m:r>
                      <m:rPr>
                        <m:nor/>
                      </m:rPr>
                      <a:rPr lang="en-GB" sz="1200" i="0" dirty="0" smtClean="0">
                        <a:latin typeface="Cambria Math" panose="02040503050406030204" pitchFamily="18" charset="0"/>
                        <a:ea typeface="Cambria Math" panose="02040503050406030204" pitchFamily="18" charset="0"/>
                      </a:rPr>
                      <m:t>+</m:t>
                    </m:r>
                    <m:r>
                      <a:rPr lang="en-GB" sz="1200" i="1" dirty="0" smtClean="0">
                        <a:latin typeface="Cambria Math" panose="02040503050406030204" pitchFamily="18" charset="0"/>
                        <a:ea typeface="Cambria Math" panose="02040503050406030204" pitchFamily="18" charset="0"/>
                      </a:rPr>
                      <m:t>𝑝</m:t>
                    </m:r>
                  </m:oMath>
                </a14:m>
                <a:r>
                  <a:rPr lang="en-GB" sz="1200" dirty="0">
                    <a:latin typeface="Cambria Math" panose="02040503050406030204" pitchFamily="18" charset="0"/>
                    <a:ea typeface="Cambria Math" panose="02040503050406030204" pitchFamily="18" charset="0"/>
                  </a:rPr>
                  <a:t>)-year zero bonds</a:t>
                </a:r>
                <a:r>
                  <a:rPr lang="cs-CZ" sz="1200" dirty="0">
                    <a:latin typeface="Cambria Math" panose="02040503050406030204" pitchFamily="18" charset="0"/>
                    <a:ea typeface="Cambria Math" panose="02040503050406030204" pitchFamily="18" charset="0"/>
                  </a:rPr>
                  <a:t> (</a:t>
                </a:r>
                <a:r>
                  <a:rPr lang="en-US" sz="1200" dirty="0">
                    <a:latin typeface="Cambria Math" panose="02040503050406030204" pitchFamily="18" charset="0"/>
                    <a:ea typeface="Cambria Math" panose="02040503050406030204" pitchFamily="18" charset="0"/>
                  </a:rPr>
                  <a:t>CF</a:t>
                </a:r>
                <a:r>
                  <a:rPr lang="en-US" sz="1200" baseline="-25000" dirty="0">
                    <a:latin typeface="Cambria Math" panose="02040503050406030204" pitchFamily="18" charset="0"/>
                    <a:ea typeface="Cambria Math" panose="02040503050406030204" pitchFamily="18" charset="0"/>
                  </a:rPr>
                  <a:t>0</a:t>
                </a:r>
                <a:r>
                  <a:rPr lang="cs-CZ" sz="1200" dirty="0">
                    <a:latin typeface="Cambria Math" panose="02040503050406030204" pitchFamily="18" charset="0"/>
                    <a:ea typeface="Cambria Math" panose="02040503050406030204" pitchFamily="18" charset="0"/>
                  </a:rPr>
                  <a:t>)</a:t>
                </a:r>
                <a:endParaRPr lang="en-GB" sz="1200" dirty="0">
                  <a:latin typeface="Cambria Math" panose="02040503050406030204" pitchFamily="18" charset="0"/>
                  <a:ea typeface="Cambria Math" panose="02040503050406030204" pitchFamily="18" charset="0"/>
                </a:endParaRPr>
              </a:p>
            </p:txBody>
          </p:sp>
        </mc:Choice>
        <mc:Fallback xmlns="">
          <p:sp>
            <p:nvSpPr>
              <p:cNvPr id="8" name="Obdélník 7"/>
              <p:cNvSpPr>
                <a:spLocks noRot="1" noChangeAspect="1" noMove="1" noResize="1" noEditPoints="1" noAdjustHandles="1" noChangeArrowheads="1" noChangeShapeType="1" noTextEdit="1"/>
              </p:cNvSpPr>
              <p:nvPr/>
            </p:nvSpPr>
            <p:spPr>
              <a:xfrm>
                <a:off x="1655928" y="2119416"/>
                <a:ext cx="2833200" cy="276999"/>
              </a:xfrm>
              <a:prstGeom prst="rect">
                <a:avLst/>
              </a:prstGeom>
              <a:blipFill>
                <a:blip r:embed="rId15"/>
                <a:stretch>
                  <a:fillRect l="-3448" t="-2222" b="-1777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5" name="Obdélník 44"/>
              <p:cNvSpPr/>
              <p:nvPr/>
            </p:nvSpPr>
            <p:spPr>
              <a:xfrm>
                <a:off x="1655927" y="2574609"/>
                <a:ext cx="2471825" cy="276999"/>
              </a:xfrm>
              <a:prstGeom prst="rect">
                <a:avLst/>
              </a:prstGeom>
            </p:spPr>
            <p:txBody>
              <a:bodyPr wrap="square" lIns="0" rIns="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purchase of </a:t>
                </a:r>
                <a14:m>
                  <m:oMath xmlns:m="http://schemas.openxmlformats.org/officeDocument/2006/math">
                    <m:r>
                      <a:rPr lang="cs-CZ" sz="1200" b="0" i="1" smtClean="0">
                        <a:latin typeface="Cambria Math" panose="02040503050406030204" pitchFamily="18" charset="0"/>
                        <a:ea typeface="Cambria Math" panose="02040503050406030204" pitchFamily="18" charset="0"/>
                      </a:rPr>
                      <m:t>𝑡</m:t>
                    </m:r>
                  </m:oMath>
                </a14:m>
                <a:r>
                  <a:rPr lang="cs-CZ" sz="1200" dirty="0">
                    <a:latin typeface="Cambria Math" panose="02040503050406030204" pitchFamily="18" charset="0"/>
                    <a:ea typeface="Cambria Math" panose="02040503050406030204" pitchFamily="18" charset="0"/>
                  </a:rPr>
                  <a:t>-</a:t>
                </a:r>
                <a:r>
                  <a:rPr lang="en-GB" sz="1200" dirty="0">
                    <a:latin typeface="Cambria Math" panose="02040503050406030204" pitchFamily="18" charset="0"/>
                    <a:ea typeface="Cambria Math" panose="02040503050406030204" pitchFamily="18" charset="0"/>
                  </a:rPr>
                  <a:t>year zero bonds</a:t>
                </a:r>
                <a:r>
                  <a:rPr lang="cs-CZ" sz="1200" dirty="0">
                    <a:latin typeface="Cambria Math" panose="02040503050406030204" pitchFamily="18" charset="0"/>
                    <a:ea typeface="Cambria Math" panose="02040503050406030204" pitchFamily="18" charset="0"/>
                  </a:rPr>
                  <a:t> (</a:t>
                </a:r>
                <a:r>
                  <a:rPr lang="en-US" sz="1200" dirty="0">
                    <a:latin typeface="Cambria Math" panose="02040503050406030204" pitchFamily="18" charset="0"/>
                    <a:ea typeface="Cambria Math" panose="02040503050406030204" pitchFamily="18" charset="0"/>
                  </a:rPr>
                  <a:t>CF</a:t>
                </a:r>
                <a:r>
                  <a:rPr lang="en-US" sz="1200" baseline="-25000" dirty="0">
                    <a:latin typeface="Cambria Math" panose="02040503050406030204" pitchFamily="18" charset="0"/>
                    <a:ea typeface="Cambria Math" panose="02040503050406030204" pitchFamily="18" charset="0"/>
                  </a:rPr>
                  <a:t>0</a:t>
                </a:r>
                <a:r>
                  <a:rPr lang="cs-CZ" sz="1200" dirty="0">
                    <a:latin typeface="Cambria Math" panose="02040503050406030204" pitchFamily="18" charset="0"/>
                    <a:ea typeface="Cambria Math" panose="02040503050406030204" pitchFamily="18" charset="0"/>
                  </a:rPr>
                  <a:t>)</a:t>
                </a:r>
                <a:endParaRPr lang="en-GB" sz="1200" dirty="0">
                  <a:latin typeface="Cambria Math" panose="02040503050406030204" pitchFamily="18" charset="0"/>
                  <a:ea typeface="Cambria Math" panose="02040503050406030204" pitchFamily="18" charset="0"/>
                </a:endParaRPr>
              </a:p>
            </p:txBody>
          </p:sp>
        </mc:Choice>
        <mc:Fallback xmlns="">
          <p:sp>
            <p:nvSpPr>
              <p:cNvPr id="45" name="Obdélník 44"/>
              <p:cNvSpPr>
                <a:spLocks noRot="1" noChangeAspect="1" noMove="1" noResize="1" noEditPoints="1" noAdjustHandles="1" noChangeArrowheads="1" noChangeShapeType="1" noTextEdit="1"/>
              </p:cNvSpPr>
              <p:nvPr/>
            </p:nvSpPr>
            <p:spPr>
              <a:xfrm>
                <a:off x="1655927" y="2574609"/>
                <a:ext cx="2471825" cy="276999"/>
              </a:xfrm>
              <a:prstGeom prst="rect">
                <a:avLst/>
              </a:prstGeom>
              <a:blipFill>
                <a:blip r:embed="rId16"/>
                <a:stretch>
                  <a:fillRect l="-3951" b="-15217"/>
                </a:stretch>
              </a:blipFill>
            </p:spPr>
            <p:txBody>
              <a:bodyPr/>
              <a:lstStyle/>
              <a:p>
                <a:r>
                  <a:rPr lang="en-GB">
                    <a:noFill/>
                  </a:rPr>
                  <a:t> </a:t>
                </a:r>
              </a:p>
            </p:txBody>
          </p:sp>
        </mc:Fallback>
      </mc:AlternateContent>
      <p:cxnSp>
        <p:nvCxnSpPr>
          <p:cNvPr id="47" name="Přímá spojnice 46"/>
          <p:cNvCxnSpPr/>
          <p:nvPr/>
        </p:nvCxnSpPr>
        <p:spPr>
          <a:xfrm>
            <a:off x="6003100" y="2587208"/>
            <a:ext cx="0" cy="648000"/>
          </a:xfrm>
          <a:prstGeom prst="line">
            <a:avLst/>
          </a:prstGeom>
          <a:ln w="25400">
            <a:solidFill>
              <a:schemeClr val="accent5"/>
            </a:solidFill>
            <a:headEnd type="none" w="med" len="lg"/>
            <a:tailEnd type="stealth"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8" name="Obdélník 47"/>
              <p:cNvSpPr/>
              <p:nvPr/>
            </p:nvSpPr>
            <p:spPr>
              <a:xfrm>
                <a:off x="6035053" y="2712569"/>
                <a:ext cx="3067978" cy="276999"/>
              </a:xfrm>
              <a:prstGeom prst="rect">
                <a:avLst/>
              </a:prstGeom>
            </p:spPr>
            <p:txBody>
              <a:bodyPr wrap="square" lIns="0" rIns="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redemption of (</a:t>
                </a:r>
                <a14:m>
                  <m:oMath xmlns:m="http://schemas.openxmlformats.org/officeDocument/2006/math">
                    <m:r>
                      <a:rPr lang="en-GB" sz="1200" i="1" dirty="0" smtClean="0">
                        <a:latin typeface="Cambria Math" panose="02040503050406030204" pitchFamily="18" charset="0"/>
                        <a:ea typeface="Cambria Math" panose="02040503050406030204" pitchFamily="18" charset="0"/>
                      </a:rPr>
                      <m:t>𝑡</m:t>
                    </m:r>
                    <m:r>
                      <m:rPr>
                        <m:nor/>
                      </m:rPr>
                      <a:rPr lang="en-GB" sz="1200" i="0" dirty="0" smtClean="0">
                        <a:latin typeface="Cambria Math" panose="02040503050406030204" pitchFamily="18" charset="0"/>
                        <a:ea typeface="Cambria Math" panose="02040503050406030204" pitchFamily="18" charset="0"/>
                      </a:rPr>
                      <m:t>+</m:t>
                    </m:r>
                    <m:r>
                      <a:rPr lang="en-GB" sz="1200" i="1" dirty="0" smtClean="0">
                        <a:latin typeface="Cambria Math" panose="02040503050406030204" pitchFamily="18" charset="0"/>
                        <a:ea typeface="Cambria Math" panose="02040503050406030204" pitchFamily="18" charset="0"/>
                      </a:rPr>
                      <m:t>𝑝</m:t>
                    </m:r>
                  </m:oMath>
                </a14:m>
                <a:r>
                  <a:rPr lang="en-GB" sz="1200" dirty="0">
                    <a:latin typeface="Cambria Math" panose="02040503050406030204" pitchFamily="18" charset="0"/>
                    <a:ea typeface="Cambria Math" panose="02040503050406030204" pitchFamily="18" charset="0"/>
                  </a:rPr>
                  <a:t>)-year zero bonds</a:t>
                </a:r>
                <a:r>
                  <a:rPr lang="cs-CZ" sz="1200" dirty="0">
                    <a:latin typeface="Cambria Math" panose="02040503050406030204" pitchFamily="18" charset="0"/>
                    <a:ea typeface="Cambria Math" panose="02040503050406030204" pitchFamily="18" charset="0"/>
                  </a:rPr>
                  <a:t> (</a:t>
                </a:r>
                <a:r>
                  <a:rPr lang="en-US" sz="1200" dirty="0">
                    <a:latin typeface="Cambria Math" panose="02040503050406030204" pitchFamily="18" charset="0"/>
                    <a:ea typeface="Cambria Math" panose="02040503050406030204" pitchFamily="18" charset="0"/>
                  </a:rPr>
                  <a:t>CF</a:t>
                </a:r>
                <a:r>
                  <a:rPr lang="en-US" sz="1200" baseline="-25000" dirty="0">
                    <a:latin typeface="Cambria Math" panose="02040503050406030204" pitchFamily="18" charset="0"/>
                    <a:ea typeface="Cambria Math" panose="02040503050406030204" pitchFamily="18" charset="0"/>
                  </a:rPr>
                  <a:t>t+p</a:t>
                </a:r>
                <a:r>
                  <a:rPr lang="cs-CZ" sz="1200" dirty="0">
                    <a:latin typeface="Cambria Math" panose="02040503050406030204" pitchFamily="18" charset="0"/>
                    <a:ea typeface="Cambria Math" panose="02040503050406030204" pitchFamily="18" charset="0"/>
                  </a:rPr>
                  <a:t>)</a:t>
                </a:r>
                <a:endParaRPr lang="en-GB" sz="1200" dirty="0">
                  <a:latin typeface="Cambria Math" panose="02040503050406030204" pitchFamily="18" charset="0"/>
                  <a:ea typeface="Cambria Math" panose="02040503050406030204" pitchFamily="18" charset="0"/>
                </a:endParaRPr>
              </a:p>
            </p:txBody>
          </p:sp>
        </mc:Choice>
        <mc:Fallback xmlns="">
          <p:sp>
            <p:nvSpPr>
              <p:cNvPr id="48" name="Obdélník 47"/>
              <p:cNvSpPr>
                <a:spLocks noRot="1" noChangeAspect="1" noMove="1" noResize="1" noEditPoints="1" noAdjustHandles="1" noChangeArrowheads="1" noChangeShapeType="1" noTextEdit="1"/>
              </p:cNvSpPr>
              <p:nvPr/>
            </p:nvSpPr>
            <p:spPr>
              <a:xfrm>
                <a:off x="6035053" y="2712569"/>
                <a:ext cx="3067978" cy="276999"/>
              </a:xfrm>
              <a:prstGeom prst="rect">
                <a:avLst/>
              </a:prstGeom>
              <a:blipFill>
                <a:blip r:embed="rId17"/>
                <a:stretch>
                  <a:fillRect l="-2982" t="-2222" b="-1777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Obdélník 48"/>
              <p:cNvSpPr/>
              <p:nvPr/>
            </p:nvSpPr>
            <p:spPr>
              <a:xfrm>
                <a:off x="4507281" y="2047408"/>
                <a:ext cx="2710767" cy="276999"/>
              </a:xfrm>
              <a:prstGeom prst="rect">
                <a:avLst/>
              </a:prstGeom>
            </p:spPr>
            <p:txBody>
              <a:bodyPr wrap="square" lIns="0" rIns="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redemption of </a:t>
                </a:r>
                <a14:m>
                  <m:oMath xmlns:m="http://schemas.openxmlformats.org/officeDocument/2006/math">
                    <m:r>
                      <a:rPr lang="en-GB" sz="1200" i="1" dirty="0" smtClean="0">
                        <a:latin typeface="Cambria Math" panose="02040503050406030204" pitchFamily="18" charset="0"/>
                        <a:ea typeface="Cambria Math" panose="02040503050406030204" pitchFamily="18" charset="0"/>
                      </a:rPr>
                      <m:t>𝑡</m:t>
                    </m:r>
                  </m:oMath>
                </a14:m>
                <a:r>
                  <a:rPr lang="cs-CZ" sz="1200" dirty="0">
                    <a:latin typeface="Cambria Math" panose="02040503050406030204" pitchFamily="18" charset="0"/>
                    <a:ea typeface="Cambria Math" panose="02040503050406030204" pitchFamily="18" charset="0"/>
                  </a:rPr>
                  <a:t>-</a:t>
                </a:r>
                <a:r>
                  <a:rPr lang="en-GB" sz="1200" dirty="0">
                    <a:latin typeface="Cambria Math" panose="02040503050406030204" pitchFamily="18" charset="0"/>
                    <a:ea typeface="Cambria Math" panose="02040503050406030204" pitchFamily="18" charset="0"/>
                  </a:rPr>
                  <a:t>year zero bonds</a:t>
                </a:r>
                <a:r>
                  <a:rPr lang="cs-CZ" sz="1200" dirty="0">
                    <a:latin typeface="Cambria Math" panose="02040503050406030204" pitchFamily="18" charset="0"/>
                    <a:ea typeface="Cambria Math" panose="02040503050406030204" pitchFamily="18" charset="0"/>
                  </a:rPr>
                  <a:t> (</a:t>
                </a:r>
                <a:r>
                  <a:rPr lang="en-US" sz="1200" dirty="0">
                    <a:latin typeface="Cambria Math" panose="02040503050406030204" pitchFamily="18" charset="0"/>
                    <a:ea typeface="Cambria Math" panose="02040503050406030204" pitchFamily="18" charset="0"/>
                  </a:rPr>
                  <a:t>CF</a:t>
                </a:r>
                <a:r>
                  <a:rPr lang="en-US" sz="1200" baseline="-25000" dirty="0">
                    <a:latin typeface="Cambria Math" panose="02040503050406030204" pitchFamily="18" charset="0"/>
                    <a:ea typeface="Cambria Math" panose="02040503050406030204" pitchFamily="18" charset="0"/>
                  </a:rPr>
                  <a:t>t</a:t>
                </a:r>
                <a:r>
                  <a:rPr lang="cs-CZ" sz="1200" dirty="0">
                    <a:latin typeface="Cambria Math" panose="02040503050406030204" pitchFamily="18" charset="0"/>
                    <a:ea typeface="Cambria Math" panose="02040503050406030204" pitchFamily="18" charset="0"/>
                  </a:rPr>
                  <a:t>)</a:t>
                </a:r>
                <a:endParaRPr lang="en-GB" sz="1200" dirty="0">
                  <a:latin typeface="Cambria Math" panose="02040503050406030204" pitchFamily="18" charset="0"/>
                  <a:ea typeface="Cambria Math" panose="02040503050406030204" pitchFamily="18" charset="0"/>
                </a:endParaRPr>
              </a:p>
            </p:txBody>
          </p:sp>
        </mc:Choice>
        <mc:Fallback xmlns="">
          <p:sp>
            <p:nvSpPr>
              <p:cNvPr id="49" name="Obdélník 48"/>
              <p:cNvSpPr>
                <a:spLocks noRot="1" noChangeAspect="1" noMove="1" noResize="1" noEditPoints="1" noAdjustHandles="1" noChangeArrowheads="1" noChangeShapeType="1" noTextEdit="1"/>
              </p:cNvSpPr>
              <p:nvPr/>
            </p:nvSpPr>
            <p:spPr>
              <a:xfrm>
                <a:off x="4507281" y="2047408"/>
                <a:ext cx="2710767" cy="276999"/>
              </a:xfrm>
              <a:prstGeom prst="rect">
                <a:avLst/>
              </a:prstGeom>
              <a:blipFill>
                <a:blip r:embed="rId18"/>
                <a:stretch>
                  <a:fillRect l="-3371" t="-2222" b="-17778"/>
                </a:stretch>
              </a:blipFill>
            </p:spPr>
            <p:txBody>
              <a:bodyPr/>
              <a:lstStyle/>
              <a:p>
                <a:r>
                  <a:rPr lang="en-GB">
                    <a:noFill/>
                  </a:rPr>
                  <a:t> </a:t>
                </a:r>
              </a:p>
            </p:txBody>
          </p:sp>
        </mc:Fallback>
      </mc:AlternateContent>
      <p:sp>
        <p:nvSpPr>
          <p:cNvPr id="57" name="TextovéPole 56"/>
          <p:cNvSpPr txBox="1"/>
          <p:nvPr/>
        </p:nvSpPr>
        <p:spPr>
          <a:xfrm>
            <a:off x="2160000" y="3827300"/>
            <a:ext cx="888139" cy="338554"/>
          </a:xfrm>
          <a:prstGeom prst="rect">
            <a:avLst/>
          </a:prstGeom>
          <a:noFill/>
          <a:ln>
            <a:noFill/>
          </a:ln>
        </p:spPr>
        <p:txBody>
          <a:bodyPr wrap="square" rtlCol="0">
            <a:spAutoFit/>
          </a:bodyPr>
          <a:lstStyle/>
          <a:p>
            <a:pPr marL="271463" indent="-271463"/>
            <a:r>
              <a:rPr lang="en-GB" sz="1600" dirty="0">
                <a:latin typeface="Cambria Math" panose="02040503050406030204" pitchFamily="18" charset="0"/>
                <a:ea typeface="Cambria Math" panose="02040503050406030204" pitchFamily="18" charset="0"/>
              </a:rPr>
              <a:t>time 0:</a:t>
            </a:r>
            <a:endParaRPr lang="en-GB" sz="1600" i="1"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68" name="TextovéPole 67"/>
              <p:cNvSpPr txBox="1"/>
              <p:nvPr/>
            </p:nvSpPr>
            <p:spPr>
              <a:xfrm>
                <a:off x="3132000" y="4334668"/>
                <a:ext cx="2770310" cy="420756"/>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sSup>
                        <m:sSupPr>
                          <m:ctrlPr>
                            <a:rPr lang="cs-CZ" sz="1600" i="1" smtClean="0">
                              <a:latin typeface="Cambria Math" panose="02040503050406030204" pitchFamily="18" charset="0"/>
                              <a:ea typeface="Cambria Math" panose="02040503050406030204" pitchFamily="18" charset="0"/>
                            </a:rPr>
                          </m:ctrlPr>
                        </m:sSupPr>
                        <m:e>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r>
                            <a:rPr lang="cs-CZ" sz="1600" b="0" i="1" smtClean="0">
                              <a:latin typeface="Cambria Math"/>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i="1">
                                  <a:latin typeface="Cambria Math" panose="02040503050406030204" pitchFamily="18" charset="0"/>
                                  <a:ea typeface="Cambria Math" panose="02040503050406030204" pitchFamily="18" charset="0"/>
                                </a:rPr>
                                <m:t>0</m:t>
                              </m:r>
                            </m:sub>
                          </m:sSub>
                          <m:r>
                            <a:rPr lang="cs-CZ" sz="1600" b="0" i="1" smtClean="0">
                              <a:latin typeface="Cambria Math"/>
                              <a:ea typeface="Cambria Math"/>
                            </a:rPr>
                            <m:t>×</m:t>
                          </m:r>
                          <m:d>
                            <m:dPr>
                              <m:ctrlPr>
                                <a:rPr lang="cs-CZ" sz="160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𝑡</m:t>
                                  </m:r>
                                  <m:r>
                                    <a:rPr lang="cs-CZ" sz="1600" b="0" i="1" smtClean="0">
                                      <a:latin typeface="Cambria Math"/>
                                      <a:ea typeface="Cambria Math" panose="02040503050406030204" pitchFamily="18" charset="0"/>
                                    </a:rPr>
                                    <m:t>+</m:t>
                                  </m:r>
                                  <m:r>
                                    <a:rPr lang="cs-CZ" sz="1600" b="0" i="1" smtClean="0">
                                      <a:latin typeface="Cambria Math"/>
                                      <a:ea typeface="Cambria Math" panose="02040503050406030204" pitchFamily="18" charset="0"/>
                                    </a:rPr>
                                    <m:t>𝑝</m:t>
                                  </m:r>
                                </m:sub>
                              </m:sSub>
                            </m:e>
                          </m:d>
                        </m:e>
                        <m:sup>
                          <m:r>
                            <a:rPr lang="cs-CZ" sz="1600" b="0" i="1" smtClean="0">
                              <a:latin typeface="Cambria Math"/>
                              <a:ea typeface="Cambria Math" panose="02040503050406030204" pitchFamily="18" charset="0"/>
                            </a:rPr>
                            <m:t>𝑡</m:t>
                          </m:r>
                          <m:r>
                            <a:rPr lang="cs-CZ" sz="1600" b="0" i="1" smtClean="0">
                              <a:latin typeface="Cambria Math"/>
                              <a:ea typeface="Cambria Math" panose="02040503050406030204" pitchFamily="18" charset="0"/>
                            </a:rPr>
                            <m:t>+</m:t>
                          </m:r>
                          <m:r>
                            <a:rPr lang="cs-CZ" sz="1600" b="0" i="1" smtClean="0">
                              <a:latin typeface="Cambria Math"/>
                              <a:ea typeface="Cambria Math" panose="02040503050406030204" pitchFamily="18" charset="0"/>
                            </a:rPr>
                            <m:t>𝑝</m:t>
                          </m:r>
                        </m:sup>
                      </m:sSup>
                    </m:oMath>
                  </m:oMathPara>
                </a14:m>
                <a:endParaRPr lang="cs-CZ" sz="1600" i="1" dirty="0">
                  <a:latin typeface="Cambria Math"/>
                  <a:ea typeface="Cambria Math" panose="02040503050406030204" pitchFamily="18" charset="0"/>
                </a:endParaRPr>
              </a:p>
            </p:txBody>
          </p:sp>
        </mc:Choice>
        <mc:Fallback xmlns="">
          <p:sp>
            <p:nvSpPr>
              <p:cNvPr id="68" name="TextovéPole 67"/>
              <p:cNvSpPr txBox="1">
                <a:spLocks noRot="1" noChangeAspect="1" noMove="1" noResize="1" noEditPoints="1" noAdjustHandles="1" noChangeArrowheads="1" noChangeShapeType="1" noTextEdit="1"/>
              </p:cNvSpPr>
              <p:nvPr/>
            </p:nvSpPr>
            <p:spPr>
              <a:xfrm>
                <a:off x="3132000" y="4334668"/>
                <a:ext cx="2770310" cy="420756"/>
              </a:xfrm>
              <a:prstGeom prst="rect">
                <a:avLst/>
              </a:prstGeom>
              <a:blipFill>
                <a:blip r:embed="rId19"/>
                <a:stretch>
                  <a:fillRect b="-289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ovéPole 68"/>
              <p:cNvSpPr txBox="1"/>
              <p:nvPr/>
            </p:nvSpPr>
            <p:spPr>
              <a:xfrm>
                <a:off x="3977768" y="4941168"/>
                <a:ext cx="4762353" cy="822405"/>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r>
                        <a:rPr lang="cs-CZ" sz="1600" i="1" smtClean="0">
                          <a:latin typeface="Cambria Math" panose="02040503050406030204" pitchFamily="18" charset="0"/>
                          <a:ea typeface="Cambria Math" panose="02040503050406030204" pitchFamily="18" charset="0"/>
                        </a:rPr>
                        <m:t>⇒</m:t>
                      </m:r>
                      <m:sPre>
                        <m:sPrePr>
                          <m:ctrlPr>
                            <a:rPr lang="cs-CZ" sz="1600" i="1" smtClean="0">
                              <a:latin typeface="Cambria Math" panose="02040503050406030204" pitchFamily="18" charset="0"/>
                              <a:ea typeface="Cambria Math" panose="02040503050406030204" pitchFamily="18" charset="0"/>
                            </a:rPr>
                          </m:ctrlPr>
                        </m:sPrePr>
                        <m:sub>
                          <m:r>
                            <a:rPr lang="cs-CZ" sz="1600" b="0" i="1" smtClean="0">
                              <a:latin typeface="Cambria Math"/>
                              <a:ea typeface="Cambria Math" panose="02040503050406030204" pitchFamily="18" charset="0"/>
                            </a:rPr>
                            <m:t>𝑡</m:t>
                          </m:r>
                        </m:sub>
                        <m:sup>
                          <m:r>
                            <a:rPr lang="cs-CZ" sz="1600" b="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b="0" i="1" smtClean="0">
                                  <a:latin typeface="Cambria Math"/>
                                  <a:ea typeface="Cambria Math" panose="02040503050406030204" pitchFamily="18" charset="0"/>
                                </a:rPr>
                                <m:t>𝑡</m:t>
                              </m:r>
                              <m:r>
                                <a:rPr lang="cs-CZ" sz="1600" b="0" i="1" smtClean="0">
                                  <a:latin typeface="Cambria Math"/>
                                  <a:ea typeface="Cambria Math" panose="02040503050406030204" pitchFamily="18" charset="0"/>
                                </a:rPr>
                                <m:t>+</m:t>
                              </m:r>
                              <m:r>
                                <a:rPr lang="cs-CZ" sz="1600" b="0" i="1" smtClean="0">
                                  <a:latin typeface="Cambria Math"/>
                                  <a:ea typeface="Cambria Math" panose="02040503050406030204" pitchFamily="18" charset="0"/>
                                </a:rPr>
                                <m:t>𝑝</m:t>
                              </m:r>
                            </m:sub>
                            <m:sup>
                              <m:r>
                                <a:rPr lang="cs-CZ" sz="1600" b="0" i="1" smtClean="0">
                                  <a:latin typeface="Cambria Math" panose="02040503050406030204" pitchFamily="18" charset="0"/>
                                  <a:ea typeface="Cambria Math" panose="02040503050406030204" pitchFamily="18" charset="0"/>
                                </a:rPr>
                                <m:t> </m:t>
                              </m:r>
                            </m:sup>
                          </m:sSubSup>
                          <m:r>
                            <a:rPr lang="cs-CZ" sz="1600" b="0" i="1" smtClean="0">
                              <a:latin typeface="Cambria Math"/>
                              <a:ea typeface="Cambria Math" panose="02040503050406030204" pitchFamily="18" charset="0"/>
                            </a:rPr>
                            <m:t>=</m:t>
                          </m:r>
                          <m:sSup>
                            <m:sSupPr>
                              <m:ctrlPr>
                                <a:rPr lang="cs-CZ" sz="1600" b="0" i="1" smtClean="0">
                                  <a:latin typeface="Cambria Math" panose="02040503050406030204" pitchFamily="18" charset="0"/>
                                  <a:ea typeface="Cambria Math" panose="02040503050406030204" pitchFamily="18" charset="0"/>
                                </a:rPr>
                              </m:ctrlPr>
                            </m:sSupPr>
                            <m:e>
                              <m:sSup>
                                <m:sSupPr>
                                  <m:ctrlPr>
                                    <a:rPr lang="cs-CZ" sz="1600" b="0" i="1" smtClean="0">
                                      <a:latin typeface="Cambria Math" panose="02040503050406030204" pitchFamily="18" charset="0"/>
                                      <a:ea typeface="Cambria Math" panose="02040503050406030204" pitchFamily="18" charset="0"/>
                                    </a:rPr>
                                  </m:ctrlPr>
                                </m:sSupPr>
                                <m:e>
                                  <m:d>
                                    <m:dPr>
                                      <m:begChr m:val="["/>
                                      <m:endChr m:val="]"/>
                                      <m:ctrlPr>
                                        <a:rPr lang="cs-CZ" sz="1600" b="0" i="1" smtClean="0">
                                          <a:latin typeface="Cambria Math" panose="02040503050406030204" pitchFamily="18" charset="0"/>
                                          <a:ea typeface="Cambria Math" panose="02040503050406030204" pitchFamily="18" charset="0"/>
                                        </a:rPr>
                                      </m:ctrlPr>
                                    </m:dPr>
                                    <m:e>
                                      <m:f>
                                        <m:fPr>
                                          <m:ctrlPr>
                                            <a:rPr lang="cs-CZ" sz="1600" b="0" i="1" smtClean="0">
                                              <a:latin typeface="Cambria Math" panose="02040503050406030204" pitchFamily="18" charset="0"/>
                                              <a:ea typeface="Cambria Math" panose="02040503050406030204" pitchFamily="18" charset="0"/>
                                            </a:rPr>
                                          </m:ctrlPr>
                                        </m:fPr>
                                        <m:num>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num>
                                        <m:den>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𝑡</m:t>
                                              </m:r>
                                            </m:sub>
                                          </m:sSub>
                                        </m:den>
                                      </m:f>
                                    </m:e>
                                  </m:d>
                                </m:e>
                                <m:sup>
                                  <m:f>
                                    <m:fPr>
                                      <m:type m:val="lin"/>
                                      <m:ctrlPr>
                                        <a:rPr lang="en-US" sz="1600" b="0" i="1" smtClean="0">
                                          <a:latin typeface="Cambria Math" panose="02040503050406030204" pitchFamily="18" charset="0"/>
                                          <a:ea typeface="Cambria Math" panose="02040503050406030204" pitchFamily="18" charset="0"/>
                                        </a:rPr>
                                      </m:ctrlPr>
                                    </m:fPr>
                                    <m:num>
                                      <m:r>
                                        <a:rPr lang="cs-CZ" sz="1600" b="0" i="1" smtClean="0">
                                          <a:latin typeface="Cambria Math"/>
                                          <a:ea typeface="Cambria Math" panose="02040503050406030204" pitchFamily="18" charset="0"/>
                                        </a:rPr>
                                        <m:t>1</m:t>
                                      </m:r>
                                    </m:num>
                                    <m:den>
                                      <m:r>
                                        <a:rPr lang="cs-CZ" sz="1600" b="0" i="1" smtClean="0">
                                          <a:latin typeface="Cambria Math"/>
                                          <a:ea typeface="Cambria Math" panose="02040503050406030204" pitchFamily="18" charset="0"/>
                                        </a:rPr>
                                        <m:t>𝑝</m:t>
                                      </m:r>
                                    </m:den>
                                  </m:f>
                                </m:sup>
                              </m:sSup>
                              <m:r>
                                <a:rPr lang="cs-CZ" sz="1600" b="0" i="1" smtClean="0">
                                  <a:latin typeface="Cambria Math"/>
                                  <a:ea typeface="Cambria Math" panose="02040503050406030204" pitchFamily="18" charset="0"/>
                                </a:rPr>
                                <m:t>−1=</m:t>
                              </m:r>
                              <m:d>
                                <m:dPr>
                                  <m:begChr m:val="["/>
                                  <m:endChr m:val="]"/>
                                  <m:ctrlPr>
                                    <a:rPr lang="cs-CZ" sz="1600" b="0" i="1" smtClean="0">
                                      <a:latin typeface="Cambria Math" panose="02040503050406030204" pitchFamily="18" charset="0"/>
                                      <a:ea typeface="Cambria Math" panose="02040503050406030204" pitchFamily="18" charset="0"/>
                                    </a:rPr>
                                  </m:ctrlPr>
                                </m:dPr>
                                <m:e>
                                  <m:f>
                                    <m:fPr>
                                      <m:ctrlPr>
                                        <a:rPr lang="cs-CZ" sz="1600" i="1">
                                          <a:latin typeface="Cambria Math" panose="02040503050406030204" pitchFamily="18" charset="0"/>
                                          <a:ea typeface="Cambria Math" panose="02040503050406030204" pitchFamily="18" charset="0"/>
                                        </a:rPr>
                                      </m:ctrlPr>
                                    </m:fPr>
                                    <m:num>
                                      <m:sSup>
                                        <m:sSupPr>
                                          <m:ctrlPr>
                                            <a:rPr lang="cs-CZ" sz="1600" i="1">
                                              <a:latin typeface="Cambria Math" panose="02040503050406030204" pitchFamily="18" charset="0"/>
                                              <a:ea typeface="Cambria Math" panose="02040503050406030204" pitchFamily="18" charset="0"/>
                                            </a:rPr>
                                          </m:ctrlPr>
                                        </m:sSupPr>
                                        <m:e>
                                          <m:d>
                                            <m:dPr>
                                              <m:ctrlPr>
                                                <a:rPr lang="cs-CZ" sz="1600" i="1">
                                                  <a:latin typeface="Cambria Math" panose="02040503050406030204" pitchFamily="18" charset="0"/>
                                                  <a:ea typeface="Cambria Math" panose="02040503050406030204" pitchFamily="18" charset="0"/>
                                                </a:rPr>
                                              </m:ctrlPr>
                                            </m:dPr>
                                            <m:e>
                                              <m:r>
                                                <a:rPr lang="cs-CZ" sz="1600" i="1">
                                                  <a:latin typeface="Cambria Math"/>
                                                  <a:ea typeface="Cambria Math" panose="02040503050406030204" pitchFamily="18" charset="0"/>
                                                </a:rPr>
                                                <m:t>1+</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i="1">
                                                      <a:latin typeface="Cambria Math"/>
                                                      <a:ea typeface="Cambria Math" panose="02040503050406030204" pitchFamily="18" charset="0"/>
                                                    </a:rPr>
                                                    <m:t>𝑡</m:t>
                                                  </m:r>
                                                  <m:r>
                                                    <a:rPr lang="cs-CZ" sz="1600" i="1">
                                                      <a:latin typeface="Cambria Math"/>
                                                      <a:ea typeface="Cambria Math" panose="02040503050406030204" pitchFamily="18" charset="0"/>
                                                    </a:rPr>
                                                    <m:t>+</m:t>
                                                  </m:r>
                                                  <m:r>
                                                    <a:rPr lang="cs-CZ" sz="1600" i="1">
                                                      <a:latin typeface="Cambria Math"/>
                                                      <a:ea typeface="Cambria Math" panose="02040503050406030204" pitchFamily="18" charset="0"/>
                                                    </a:rPr>
                                                    <m:t>𝑝</m:t>
                                                  </m:r>
                                                </m:sub>
                                              </m:sSub>
                                            </m:e>
                                          </m:d>
                                        </m:e>
                                        <m:sup>
                                          <m:r>
                                            <a:rPr lang="cs-CZ" sz="1600" i="1">
                                              <a:latin typeface="Cambria Math"/>
                                              <a:ea typeface="Cambria Math" panose="02040503050406030204" pitchFamily="18" charset="0"/>
                                            </a:rPr>
                                            <m:t>𝑡</m:t>
                                          </m:r>
                                          <m:r>
                                            <a:rPr lang="cs-CZ" sz="1600" i="1">
                                              <a:latin typeface="Cambria Math"/>
                                              <a:ea typeface="Cambria Math" panose="02040503050406030204" pitchFamily="18" charset="0"/>
                                            </a:rPr>
                                            <m:t>+</m:t>
                                          </m:r>
                                          <m:r>
                                            <a:rPr lang="cs-CZ" sz="1600" i="1">
                                              <a:latin typeface="Cambria Math"/>
                                              <a:ea typeface="Cambria Math" panose="02040503050406030204" pitchFamily="18" charset="0"/>
                                            </a:rPr>
                                            <m:t>𝑝</m:t>
                                          </m:r>
                                        </m:sup>
                                      </m:sSup>
                                    </m:num>
                                    <m:den>
                                      <m:sSup>
                                        <m:sSupPr>
                                          <m:ctrlPr>
                                            <a:rPr lang="cs-CZ" sz="1600" i="1">
                                              <a:latin typeface="Cambria Math" panose="02040503050406030204" pitchFamily="18" charset="0"/>
                                              <a:ea typeface="Cambria Math" panose="02040503050406030204" pitchFamily="18" charset="0"/>
                                            </a:rPr>
                                          </m:ctrlPr>
                                        </m:sSupPr>
                                        <m:e>
                                          <m:d>
                                            <m:dPr>
                                              <m:ctrlPr>
                                                <a:rPr lang="cs-CZ" sz="1600" i="1">
                                                  <a:latin typeface="Cambria Math" panose="02040503050406030204" pitchFamily="18" charset="0"/>
                                                  <a:ea typeface="Cambria Math" panose="02040503050406030204" pitchFamily="18" charset="0"/>
                                                </a:rPr>
                                              </m:ctrlPr>
                                            </m:dPr>
                                            <m:e>
                                              <m:r>
                                                <a:rPr lang="cs-CZ" sz="1600" i="1">
                                                  <a:latin typeface="Cambria Math"/>
                                                  <a:ea typeface="Cambria Math" panose="02040503050406030204" pitchFamily="18" charset="0"/>
                                                </a:rPr>
                                                <m:t>1+</m:t>
                                              </m:r>
                                              <m:sSub>
                                                <m:sSubPr>
                                                  <m:ctrlPr>
                                                    <a:rPr lang="cs-CZ"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i="1">
                                                      <a:latin typeface="Cambria Math"/>
                                                      <a:ea typeface="Cambria Math" panose="02040503050406030204" pitchFamily="18" charset="0"/>
                                                    </a:rPr>
                                                    <m:t>𝑡</m:t>
                                                  </m:r>
                                                </m:sub>
                                              </m:sSub>
                                            </m:e>
                                          </m:d>
                                        </m:e>
                                        <m:sup>
                                          <m:r>
                                            <a:rPr lang="cs-CZ" sz="1600" i="1">
                                              <a:latin typeface="Cambria Math"/>
                                              <a:ea typeface="Cambria Math" panose="02040503050406030204" pitchFamily="18" charset="0"/>
                                            </a:rPr>
                                            <m:t>𝑡</m:t>
                                          </m:r>
                                        </m:sup>
                                      </m:sSup>
                                    </m:den>
                                  </m:f>
                                </m:e>
                              </m:d>
                            </m:e>
                            <m:sup>
                              <m:f>
                                <m:fPr>
                                  <m:type m:val="lin"/>
                                  <m:ctrlPr>
                                    <a:rPr lang="cs-CZ" sz="1600" i="1" smtClean="0">
                                      <a:latin typeface="Cambria Math" panose="02040503050406030204" pitchFamily="18" charset="0"/>
                                      <a:ea typeface="Cambria Math" panose="02040503050406030204" pitchFamily="18" charset="0"/>
                                    </a:rPr>
                                  </m:ctrlPr>
                                </m:fPr>
                                <m:num>
                                  <m:r>
                                    <a:rPr lang="cs-CZ" sz="1600" b="0" i="1" smtClean="0">
                                      <a:latin typeface="Cambria Math"/>
                                      <a:ea typeface="Cambria Math" panose="02040503050406030204" pitchFamily="18" charset="0"/>
                                    </a:rPr>
                                    <m:t>1</m:t>
                                  </m:r>
                                </m:num>
                                <m:den>
                                  <m:r>
                                    <a:rPr lang="cs-CZ" sz="1600" b="0" i="1" smtClean="0">
                                      <a:latin typeface="Cambria Math"/>
                                      <a:ea typeface="Cambria Math" panose="02040503050406030204" pitchFamily="18" charset="0"/>
                                    </a:rPr>
                                    <m:t>𝑝</m:t>
                                  </m:r>
                                </m:den>
                              </m:f>
                            </m:sup>
                          </m:sSup>
                          <m:r>
                            <a:rPr lang="cs-CZ" sz="1600" b="0" i="1" smtClean="0">
                              <a:latin typeface="Cambria Math"/>
                              <a:ea typeface="Cambria Math" panose="02040503050406030204" pitchFamily="18" charset="0"/>
                            </a:rPr>
                            <m:t>−1</m:t>
                          </m:r>
                        </m:e>
                      </m:sPre>
                    </m:oMath>
                  </m:oMathPara>
                </a14:m>
                <a:endParaRPr lang="cs-CZ" sz="1600" i="1" dirty="0">
                  <a:latin typeface="Cambria Math"/>
                  <a:ea typeface="Cambria Math" panose="02040503050406030204" pitchFamily="18" charset="0"/>
                </a:endParaRPr>
              </a:p>
            </p:txBody>
          </p:sp>
        </mc:Choice>
        <mc:Fallback xmlns="">
          <p:sp>
            <p:nvSpPr>
              <p:cNvPr id="69" name="TextovéPole 68"/>
              <p:cNvSpPr txBox="1">
                <a:spLocks noRot="1" noChangeAspect="1" noMove="1" noResize="1" noEditPoints="1" noAdjustHandles="1" noChangeArrowheads="1" noChangeShapeType="1" noTextEdit="1"/>
              </p:cNvSpPr>
              <p:nvPr/>
            </p:nvSpPr>
            <p:spPr>
              <a:xfrm>
                <a:off x="3977768" y="4941168"/>
                <a:ext cx="4762353" cy="822405"/>
              </a:xfrm>
              <a:prstGeom prst="rect">
                <a:avLst/>
              </a:prstGeom>
              <a:blipFill>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1" name="TextovéPole 70"/>
              <p:cNvSpPr txBox="1"/>
              <p:nvPr/>
            </p:nvSpPr>
            <p:spPr>
              <a:xfrm>
                <a:off x="3132000" y="3827300"/>
                <a:ext cx="1498552" cy="338554"/>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sSub>
                        <m:sSubPr>
                          <m:ctrlPr>
                            <a:rPr lang="cs-CZ" sz="1600" b="0" i="1" smtClean="0">
                              <a:latin typeface="Cambria Math" panose="02040503050406030204" pitchFamily="18" charset="0"/>
                              <a:ea typeface="Cambria Math" panose="02040503050406030204" pitchFamily="18" charset="0"/>
                            </a:rPr>
                          </m:ctrlPr>
                        </m:sSubPr>
                        <m:e>
                          <m:r>
                            <m:rPr>
                              <m:nor/>
                            </m:rPr>
                            <a:rPr lang="cs-CZ" sz="1600" b="0" i="0" smtClean="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0</m:t>
                          </m:r>
                        </m:sub>
                      </m:sSub>
                      <m:r>
                        <a:rPr lang="cs-CZ" sz="1600" b="0" i="1" smtClean="0">
                          <a:latin typeface="Cambria Math"/>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m:rPr>
                              <m:nor/>
                            </m:rPr>
                            <a:rPr lang="cs-CZ" sz="1600">
                              <a:latin typeface="Cambria Math" panose="02040503050406030204" pitchFamily="18" charset="0"/>
                              <a:ea typeface="Cambria Math" panose="02040503050406030204" pitchFamily="18" charset="0"/>
                            </a:rPr>
                            <m:t>CF</m:t>
                          </m:r>
                        </m:e>
                        <m:sub>
                          <m:r>
                            <a:rPr lang="cs-CZ" sz="1600" i="1">
                              <a:latin typeface="Cambria Math" panose="02040503050406030204" pitchFamily="18" charset="0"/>
                              <a:ea typeface="Cambria Math" panose="02040503050406030204" pitchFamily="18" charset="0"/>
                            </a:rPr>
                            <m:t>0</m:t>
                          </m:r>
                        </m:sub>
                      </m:sSub>
                      <m:r>
                        <a:rPr lang="cs-CZ" sz="1600" b="0" i="1" smtClean="0">
                          <a:latin typeface="Cambria Math"/>
                          <a:ea typeface="Cambria Math" panose="02040503050406030204" pitchFamily="18" charset="0"/>
                        </a:rPr>
                        <m:t>=0</m:t>
                      </m:r>
                    </m:oMath>
                  </m:oMathPara>
                </a14:m>
                <a:endParaRPr lang="cs-CZ" sz="1600" i="1" dirty="0">
                  <a:latin typeface="Cambria Math"/>
                  <a:ea typeface="Cambria Math" panose="02040503050406030204" pitchFamily="18" charset="0"/>
                </a:endParaRPr>
              </a:p>
            </p:txBody>
          </p:sp>
        </mc:Choice>
        <mc:Fallback xmlns="">
          <p:sp>
            <p:nvSpPr>
              <p:cNvPr id="71" name="TextovéPole 70"/>
              <p:cNvSpPr txBox="1">
                <a:spLocks noRot="1" noChangeAspect="1" noMove="1" noResize="1" noEditPoints="1" noAdjustHandles="1" noChangeArrowheads="1" noChangeShapeType="1" noTextEdit="1"/>
              </p:cNvSpPr>
              <p:nvPr/>
            </p:nvSpPr>
            <p:spPr>
              <a:xfrm>
                <a:off x="3132000" y="3827300"/>
                <a:ext cx="1498552" cy="338554"/>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2" name="TextovéPole 71"/>
              <p:cNvSpPr txBox="1"/>
              <p:nvPr/>
            </p:nvSpPr>
            <p:spPr>
              <a:xfrm>
                <a:off x="2160000" y="4106942"/>
                <a:ext cx="888139" cy="338554"/>
              </a:xfrm>
              <a:prstGeom prst="rect">
                <a:avLst/>
              </a:prstGeom>
              <a:noFill/>
              <a:ln>
                <a:noFill/>
              </a:ln>
            </p:spPr>
            <p:txBody>
              <a:bodyPr wrap="square" rtlCol="0">
                <a:spAutoFit/>
              </a:bodyPr>
              <a:lstStyle/>
              <a:p>
                <a:pPr marL="271463" indent="-271463"/>
                <a:r>
                  <a:rPr lang="en-GB" sz="1600" dirty="0">
                    <a:latin typeface="Cambria Math" panose="02040503050406030204" pitchFamily="18" charset="0"/>
                    <a:ea typeface="Cambria Math" panose="02040503050406030204" pitchFamily="18" charset="0"/>
                  </a:rPr>
                  <a:t>time </a:t>
                </a:r>
                <a14:m>
                  <m:oMath xmlns:m="http://schemas.openxmlformats.org/officeDocument/2006/math">
                    <m:r>
                      <a:rPr lang="en-GB" sz="1600" i="1" dirty="0" smtClean="0">
                        <a:latin typeface="Cambria Math" panose="02040503050406030204" pitchFamily="18" charset="0"/>
                        <a:ea typeface="Cambria Math" panose="02040503050406030204" pitchFamily="18" charset="0"/>
                      </a:rPr>
                      <m:t>𝑡</m:t>
                    </m:r>
                  </m:oMath>
                </a14:m>
                <a:r>
                  <a:rPr lang="en-GB" sz="1600" dirty="0">
                    <a:latin typeface="Cambria Math" panose="02040503050406030204" pitchFamily="18" charset="0"/>
                    <a:ea typeface="Cambria Math" panose="02040503050406030204" pitchFamily="18" charset="0"/>
                  </a:rPr>
                  <a:t>:</a:t>
                </a:r>
                <a:endParaRPr lang="en-GB" sz="1600" i="1" dirty="0">
                  <a:latin typeface="Cambria Math" panose="02040503050406030204" pitchFamily="18" charset="0"/>
                  <a:ea typeface="Cambria Math" panose="02040503050406030204" pitchFamily="18" charset="0"/>
                </a:endParaRPr>
              </a:p>
            </p:txBody>
          </p:sp>
        </mc:Choice>
        <mc:Fallback xmlns="">
          <p:sp>
            <p:nvSpPr>
              <p:cNvPr id="72" name="TextovéPole 71"/>
              <p:cNvSpPr txBox="1">
                <a:spLocks noRot="1" noChangeAspect="1" noMove="1" noResize="1" noEditPoints="1" noAdjustHandles="1" noChangeArrowheads="1" noChangeShapeType="1" noTextEdit="1"/>
              </p:cNvSpPr>
              <p:nvPr/>
            </p:nvSpPr>
            <p:spPr>
              <a:xfrm>
                <a:off x="2160000" y="4106942"/>
                <a:ext cx="888139" cy="338554"/>
              </a:xfrm>
              <a:prstGeom prst="rect">
                <a:avLst/>
              </a:prstGeom>
              <a:blipFill>
                <a:blip r:embed="rId22"/>
                <a:stretch>
                  <a:fillRect l="-3425" t="-7273" b="-21818"/>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3" name="TextovéPole 72"/>
              <p:cNvSpPr txBox="1"/>
              <p:nvPr/>
            </p:nvSpPr>
            <p:spPr>
              <a:xfrm>
                <a:off x="2160000" y="4386507"/>
                <a:ext cx="1181801" cy="338554"/>
              </a:xfrm>
              <a:prstGeom prst="rect">
                <a:avLst/>
              </a:prstGeom>
              <a:noFill/>
              <a:ln>
                <a:noFill/>
              </a:ln>
            </p:spPr>
            <p:txBody>
              <a:bodyPr wrap="square" rtlCol="0">
                <a:spAutoFit/>
              </a:bodyPr>
              <a:lstStyle/>
              <a:p>
                <a:pPr marL="271463" indent="-271463"/>
                <a:r>
                  <a:rPr lang="en-GB" sz="1600" dirty="0">
                    <a:latin typeface="Cambria Math" panose="02040503050406030204" pitchFamily="18" charset="0"/>
                    <a:ea typeface="Cambria Math" panose="02040503050406030204" pitchFamily="18" charset="0"/>
                  </a:rPr>
                  <a:t>time </a:t>
                </a:r>
                <a14:m>
                  <m:oMath xmlns:m="http://schemas.openxmlformats.org/officeDocument/2006/math">
                    <m:r>
                      <a:rPr lang="en-GB" sz="1600" i="1" dirty="0" smtClean="0">
                        <a:latin typeface="Cambria Math" panose="02040503050406030204" pitchFamily="18" charset="0"/>
                        <a:ea typeface="Cambria Math" panose="02040503050406030204" pitchFamily="18" charset="0"/>
                      </a:rPr>
                      <m:t>𝑡</m:t>
                    </m:r>
                    <m:r>
                      <m:rPr>
                        <m:nor/>
                      </m:rPr>
                      <a:rPr lang="en-GB" sz="1600" i="0" dirty="0" smtClean="0">
                        <a:latin typeface="Cambria Math" panose="02040503050406030204" pitchFamily="18" charset="0"/>
                        <a:ea typeface="Cambria Math" panose="02040503050406030204" pitchFamily="18" charset="0"/>
                      </a:rPr>
                      <m:t>+</m:t>
                    </m:r>
                    <m:r>
                      <a:rPr lang="en-GB" sz="1600" i="1" dirty="0" smtClean="0">
                        <a:latin typeface="Cambria Math" panose="02040503050406030204" pitchFamily="18" charset="0"/>
                        <a:ea typeface="Cambria Math" panose="02040503050406030204" pitchFamily="18" charset="0"/>
                      </a:rPr>
                      <m:t>𝑝</m:t>
                    </m:r>
                  </m:oMath>
                </a14:m>
                <a:r>
                  <a:rPr lang="en-GB" sz="1600" dirty="0">
                    <a:latin typeface="Cambria Math" panose="02040503050406030204" pitchFamily="18" charset="0"/>
                    <a:ea typeface="Cambria Math" panose="02040503050406030204" pitchFamily="18" charset="0"/>
                  </a:rPr>
                  <a:t>:</a:t>
                </a:r>
                <a:endParaRPr lang="en-GB" sz="1600" i="1" dirty="0">
                  <a:latin typeface="Cambria Math" panose="02040503050406030204" pitchFamily="18" charset="0"/>
                  <a:ea typeface="Cambria Math" panose="02040503050406030204" pitchFamily="18" charset="0"/>
                </a:endParaRPr>
              </a:p>
            </p:txBody>
          </p:sp>
        </mc:Choice>
        <mc:Fallback xmlns="">
          <p:sp>
            <p:nvSpPr>
              <p:cNvPr id="73" name="TextovéPole 72"/>
              <p:cNvSpPr txBox="1">
                <a:spLocks noRot="1" noChangeAspect="1" noMove="1" noResize="1" noEditPoints="1" noAdjustHandles="1" noChangeArrowheads="1" noChangeShapeType="1" noTextEdit="1"/>
              </p:cNvSpPr>
              <p:nvPr/>
            </p:nvSpPr>
            <p:spPr>
              <a:xfrm>
                <a:off x="2160000" y="4386507"/>
                <a:ext cx="1181801" cy="338554"/>
              </a:xfrm>
              <a:prstGeom prst="rect">
                <a:avLst/>
              </a:prstGeom>
              <a:blipFill>
                <a:blip r:embed="rId23"/>
                <a:stretch>
                  <a:fillRect l="-2577" t="-7273" b="-21818"/>
                </a:stretch>
              </a:blipFill>
              <a:ln>
                <a:noFill/>
              </a:ln>
            </p:spPr>
            <p:txBody>
              <a:bodyPr/>
              <a:lstStyle/>
              <a:p>
                <a:r>
                  <a:rPr lang="en-GB">
                    <a:noFill/>
                  </a:rPr>
                  <a:t> </a:t>
                </a:r>
              </a:p>
            </p:txBody>
          </p:sp>
        </mc:Fallback>
      </mc:AlternateContent>
      <p:sp>
        <p:nvSpPr>
          <p:cNvPr id="74" name="TextovéPole 73"/>
          <p:cNvSpPr txBox="1"/>
          <p:nvPr/>
        </p:nvSpPr>
        <p:spPr>
          <a:xfrm>
            <a:off x="1188000" y="3507064"/>
            <a:ext cx="1943840"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cs-CZ" dirty="0">
                <a:latin typeface="Cambria Math" panose="02040503050406030204" pitchFamily="18" charset="0"/>
                <a:ea typeface="Cambria Math" panose="02040503050406030204" pitchFamily="18" charset="0"/>
              </a:rPr>
              <a:t>N</a:t>
            </a:r>
            <a:r>
              <a:rPr lang="en-GB" dirty="0">
                <a:latin typeface="Cambria Math" panose="02040503050406030204" pitchFamily="18" charset="0"/>
                <a:ea typeface="Cambria Math" panose="02040503050406030204" pitchFamily="18" charset="0"/>
              </a:rPr>
              <a:t>et cash flow</a:t>
            </a:r>
            <a:r>
              <a:rPr lang="cs-CZ" dirty="0">
                <a:latin typeface="Cambria Math" panose="02040503050406030204" pitchFamily="18" charset="0"/>
                <a:ea typeface="Cambria Math" panose="02040503050406030204" pitchFamily="18" charset="0"/>
              </a:rPr>
              <a:t>s</a:t>
            </a:r>
            <a:endParaRPr lang="en-GB"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75" name="TextovéPole 74"/>
              <p:cNvSpPr txBox="1"/>
              <p:nvPr/>
            </p:nvSpPr>
            <p:spPr>
              <a:xfrm>
                <a:off x="1188000" y="4701584"/>
                <a:ext cx="4104080"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Locked</a:t>
                </a:r>
                <a:r>
                  <a:rPr lang="cs-CZ" dirty="0">
                    <a:latin typeface="Cambria Math" panose="02040503050406030204" pitchFamily="18" charset="0"/>
                    <a:ea typeface="Cambria Math" panose="02040503050406030204" pitchFamily="18" charset="0"/>
                  </a:rPr>
                  <a:t>-</a:t>
                </a:r>
                <a:r>
                  <a:rPr lang="en-GB" dirty="0">
                    <a:latin typeface="Cambria Math" panose="02040503050406030204" pitchFamily="18" charset="0"/>
                    <a:ea typeface="Cambria Math" panose="02040503050406030204" pitchFamily="18" charset="0"/>
                  </a:rPr>
                  <a:t>in </a:t>
                </a:r>
                <a14:m>
                  <m:oMath xmlns:m="http://schemas.openxmlformats.org/officeDocument/2006/math">
                    <m:r>
                      <a:rPr lang="en-GB" i="1" dirty="0" smtClean="0">
                        <a:latin typeface="Cambria Math" panose="02040503050406030204" pitchFamily="18" charset="0"/>
                        <a:ea typeface="Cambria Math" panose="02040503050406030204" pitchFamily="18" charset="0"/>
                      </a:rPr>
                      <m:t>𝑝</m:t>
                    </m:r>
                  </m:oMath>
                </a14:m>
                <a:r>
                  <a:rPr lang="en-GB" dirty="0">
                    <a:latin typeface="Cambria Math" panose="02040503050406030204" pitchFamily="18" charset="0"/>
                    <a:ea typeface="Cambria Math" panose="02040503050406030204" pitchFamily="18" charset="0"/>
                  </a:rPr>
                  <a:t>-year forward zero rate</a:t>
                </a:r>
              </a:p>
            </p:txBody>
          </p:sp>
        </mc:Choice>
        <mc:Fallback xmlns="">
          <p:sp>
            <p:nvSpPr>
              <p:cNvPr id="75" name="TextovéPole 74"/>
              <p:cNvSpPr txBox="1">
                <a:spLocks noRot="1" noChangeAspect="1" noMove="1" noResize="1" noEditPoints="1" noAdjustHandles="1" noChangeArrowheads="1" noChangeShapeType="1" noTextEdit="1"/>
              </p:cNvSpPr>
              <p:nvPr/>
            </p:nvSpPr>
            <p:spPr>
              <a:xfrm>
                <a:off x="1188000" y="4701584"/>
                <a:ext cx="4104080" cy="369332"/>
              </a:xfrm>
              <a:prstGeom prst="rect">
                <a:avLst/>
              </a:prstGeom>
              <a:blipFill>
                <a:blip r:embed="rId24"/>
                <a:stretch>
                  <a:fillRect l="-297" t="-9836" b="-22951"/>
                </a:stretch>
              </a:blipFill>
              <a:ln>
                <a:noFill/>
              </a:ln>
            </p:spPr>
            <p:txBody>
              <a:bodyPr/>
              <a:lstStyle/>
              <a:p>
                <a:r>
                  <a:rPr lang="en-GB">
                    <a:noFill/>
                  </a:rPr>
                  <a:t> </a:t>
                </a:r>
              </a:p>
            </p:txBody>
          </p:sp>
        </mc:Fallback>
      </mc:AlternateContent>
      <p:cxnSp>
        <p:nvCxnSpPr>
          <p:cNvPr id="10" name="Přímá spojnice se šipkou 9">
            <a:extLst>
              <a:ext uri="{FF2B5EF4-FFF2-40B4-BE49-F238E27FC236}">
                <a16:creationId xmlns:a16="http://schemas.microsoft.com/office/drawing/2014/main" id="{C383132C-6E59-4820-9A54-7D112508DFD9}"/>
              </a:ext>
            </a:extLst>
          </p:cNvPr>
          <p:cNvCxnSpPr/>
          <p:nvPr/>
        </p:nvCxnSpPr>
        <p:spPr>
          <a:xfrm>
            <a:off x="6323912" y="3221220"/>
            <a:ext cx="576000" cy="0"/>
          </a:xfrm>
          <a:prstGeom prst="straightConnector1">
            <a:avLst/>
          </a:prstGeom>
          <a:ln w="25400">
            <a:solidFill>
              <a:srgbClr val="00B050"/>
            </a:solidFill>
            <a:headEnd type="none" w="lg" len="med"/>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4" name="Obdélník 43">
                <a:extLst>
                  <a:ext uri="{FF2B5EF4-FFF2-40B4-BE49-F238E27FC236}">
                    <a16:creationId xmlns:a16="http://schemas.microsoft.com/office/drawing/2014/main" id="{47CEEB84-F074-43F8-A8DC-C3C94C6E604E}"/>
                  </a:ext>
                </a:extLst>
              </p:cNvPr>
              <p:cNvSpPr/>
              <p:nvPr/>
            </p:nvSpPr>
            <p:spPr>
              <a:xfrm>
                <a:off x="7043913" y="3077204"/>
                <a:ext cx="1272504" cy="276999"/>
              </a:xfrm>
              <a:prstGeom prst="rect">
                <a:avLst/>
              </a:prstGeom>
            </p:spPr>
            <p:txBody>
              <a:bodyPr wrap="square" lIns="0" rIns="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 </a:t>
                </a:r>
                <a14:m>
                  <m:oMath xmlns:m="http://schemas.openxmlformats.org/officeDocument/2006/math">
                    <m:r>
                      <a:rPr lang="en-GB" sz="1200" i="1" dirty="0" smtClean="0">
                        <a:latin typeface="Cambria Math" panose="02040503050406030204" pitchFamily="18" charset="0"/>
                        <a:ea typeface="Cambria Math" panose="02040503050406030204" pitchFamily="18" charset="0"/>
                      </a:rPr>
                      <m:t>𝑡</m:t>
                    </m:r>
                  </m:oMath>
                </a14:m>
                <a:r>
                  <a:rPr lang="cs-CZ" sz="1200" dirty="0">
                    <a:latin typeface="Cambria Math" panose="02040503050406030204" pitchFamily="18" charset="0"/>
                    <a:ea typeface="Cambria Math" panose="02040503050406030204" pitchFamily="18" charset="0"/>
                  </a:rPr>
                  <a:t>-</a:t>
                </a:r>
                <a:r>
                  <a:rPr lang="en-GB" sz="1200" dirty="0">
                    <a:latin typeface="Cambria Math" panose="02040503050406030204" pitchFamily="18" charset="0"/>
                    <a:ea typeface="Cambria Math" panose="02040503050406030204" pitchFamily="18" charset="0"/>
                  </a:rPr>
                  <a:t>year zero bonds</a:t>
                </a:r>
              </a:p>
            </p:txBody>
          </p:sp>
        </mc:Choice>
        <mc:Fallback xmlns="">
          <p:sp>
            <p:nvSpPr>
              <p:cNvPr id="44" name="Obdélník 43">
                <a:extLst>
                  <a:ext uri="{FF2B5EF4-FFF2-40B4-BE49-F238E27FC236}">
                    <a16:creationId xmlns:a16="http://schemas.microsoft.com/office/drawing/2014/main" id="{47CEEB84-F074-43F8-A8DC-C3C94C6E604E}"/>
                  </a:ext>
                </a:extLst>
              </p:cNvPr>
              <p:cNvSpPr>
                <a:spLocks noRot="1" noChangeAspect="1" noMove="1" noResize="1" noEditPoints="1" noAdjustHandles="1" noChangeArrowheads="1" noChangeShapeType="1" noTextEdit="1"/>
              </p:cNvSpPr>
              <p:nvPr/>
            </p:nvSpPr>
            <p:spPr>
              <a:xfrm>
                <a:off x="7043913" y="3077204"/>
                <a:ext cx="1272504" cy="276999"/>
              </a:xfrm>
              <a:prstGeom prst="rect">
                <a:avLst/>
              </a:prstGeom>
              <a:blipFill>
                <a:blip r:embed="rId25"/>
                <a:stretch>
                  <a:fillRect l="-1435" t="-2222" r="-1435" b="-1777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Obdélník 50">
                <a:extLst>
                  <a:ext uri="{FF2B5EF4-FFF2-40B4-BE49-F238E27FC236}">
                    <a16:creationId xmlns:a16="http://schemas.microsoft.com/office/drawing/2014/main" id="{943F00F1-AA62-457D-AA95-7C9BECD7A887}"/>
                  </a:ext>
                </a:extLst>
              </p:cNvPr>
              <p:cNvSpPr/>
              <p:nvPr/>
            </p:nvSpPr>
            <p:spPr>
              <a:xfrm>
                <a:off x="7043912" y="3269148"/>
                <a:ext cx="1596088" cy="276999"/>
              </a:xfrm>
              <a:prstGeom prst="rect">
                <a:avLst/>
              </a:prstGeom>
            </p:spPr>
            <p:txBody>
              <a:bodyPr wrap="square" lIns="0" rIns="0">
                <a:spAutoFit/>
              </a:bodyPr>
              <a:lstStyle/>
              <a:p>
                <a:pPr marL="0" lvl="2">
                  <a:buClr>
                    <a:srgbClr val="7030A0"/>
                  </a:buClr>
                  <a:buSzPct val="80000"/>
                </a:pPr>
                <a:r>
                  <a:rPr lang="en-GB" sz="1200" dirty="0">
                    <a:latin typeface="Cambria Math" panose="02040503050406030204" pitchFamily="18" charset="0"/>
                    <a:ea typeface="Cambria Math" panose="02040503050406030204" pitchFamily="18" charset="0"/>
                  </a:rPr>
                  <a:t> </a:t>
                </a:r>
                <a:r>
                  <a:rPr lang="cs-CZ" sz="1200" dirty="0">
                    <a:latin typeface="Cambria Math" panose="02040503050406030204" pitchFamily="18" charset="0"/>
                    <a:ea typeface="Cambria Math" panose="02040503050406030204" pitchFamily="18" charset="0"/>
                  </a:rPr>
                  <a:t>(</a:t>
                </a:r>
                <a14:m>
                  <m:oMath xmlns:m="http://schemas.openxmlformats.org/officeDocument/2006/math">
                    <m:r>
                      <a:rPr lang="en-GB" sz="1200" i="1" dirty="0" smtClean="0">
                        <a:latin typeface="Cambria Math" panose="02040503050406030204" pitchFamily="18" charset="0"/>
                        <a:ea typeface="Cambria Math" panose="02040503050406030204" pitchFamily="18" charset="0"/>
                      </a:rPr>
                      <m:t>𝑡</m:t>
                    </m:r>
                    <m:r>
                      <m:rPr>
                        <m:nor/>
                      </m:rPr>
                      <a:rPr lang="cs-CZ" sz="1200" i="0" dirty="0">
                        <a:latin typeface="Cambria Math" panose="02040503050406030204" pitchFamily="18" charset="0"/>
                        <a:ea typeface="Cambria Math" panose="02040503050406030204" pitchFamily="18" charset="0"/>
                      </a:rPr>
                      <m:t>+</m:t>
                    </m:r>
                    <m:r>
                      <a:rPr lang="cs-CZ" sz="1200" i="1" dirty="0">
                        <a:latin typeface="Cambria Math" panose="02040503050406030204" pitchFamily="18" charset="0"/>
                        <a:ea typeface="Cambria Math" panose="02040503050406030204" pitchFamily="18" charset="0"/>
                      </a:rPr>
                      <m:t>𝑝</m:t>
                    </m:r>
                  </m:oMath>
                </a14:m>
                <a:r>
                  <a:rPr lang="cs-CZ" sz="1200" dirty="0">
                    <a:latin typeface="Cambria Math" panose="02040503050406030204" pitchFamily="18" charset="0"/>
                    <a:ea typeface="Cambria Math" panose="02040503050406030204" pitchFamily="18" charset="0"/>
                  </a:rPr>
                  <a:t>)-</a:t>
                </a:r>
                <a:r>
                  <a:rPr lang="en-GB" sz="1200" dirty="0">
                    <a:latin typeface="Cambria Math" panose="02040503050406030204" pitchFamily="18" charset="0"/>
                    <a:ea typeface="Cambria Math" panose="02040503050406030204" pitchFamily="18" charset="0"/>
                  </a:rPr>
                  <a:t>year zero bonds</a:t>
                </a:r>
              </a:p>
            </p:txBody>
          </p:sp>
        </mc:Choice>
        <mc:Fallback xmlns="">
          <p:sp>
            <p:nvSpPr>
              <p:cNvPr id="51" name="Obdélník 50">
                <a:extLst>
                  <a:ext uri="{FF2B5EF4-FFF2-40B4-BE49-F238E27FC236}">
                    <a16:creationId xmlns:a16="http://schemas.microsoft.com/office/drawing/2014/main" id="{943F00F1-AA62-457D-AA95-7C9BECD7A887}"/>
                  </a:ext>
                </a:extLst>
              </p:cNvPr>
              <p:cNvSpPr>
                <a:spLocks noRot="1" noChangeAspect="1" noMove="1" noResize="1" noEditPoints="1" noAdjustHandles="1" noChangeArrowheads="1" noChangeShapeType="1" noTextEdit="1"/>
              </p:cNvSpPr>
              <p:nvPr/>
            </p:nvSpPr>
            <p:spPr>
              <a:xfrm>
                <a:off x="7043912" y="3269148"/>
                <a:ext cx="1596088" cy="276999"/>
              </a:xfrm>
              <a:prstGeom prst="rect">
                <a:avLst/>
              </a:prstGeom>
              <a:blipFill>
                <a:blip r:embed="rId26"/>
                <a:stretch>
                  <a:fillRect l="-3817" r="-1145" b="-15217"/>
                </a:stretch>
              </a:blipFill>
            </p:spPr>
            <p:txBody>
              <a:bodyPr/>
              <a:lstStyle/>
              <a:p>
                <a:r>
                  <a:rPr lang="en-GB">
                    <a:noFill/>
                  </a:rPr>
                  <a:t> </a:t>
                </a:r>
              </a:p>
            </p:txBody>
          </p:sp>
        </mc:Fallback>
      </mc:AlternateContent>
      <p:cxnSp>
        <p:nvCxnSpPr>
          <p:cNvPr id="52" name="Přímá spojnice se šipkou 51">
            <a:extLst>
              <a:ext uri="{FF2B5EF4-FFF2-40B4-BE49-F238E27FC236}">
                <a16:creationId xmlns:a16="http://schemas.microsoft.com/office/drawing/2014/main" id="{1D249CF7-D2CE-4295-90C6-84FC7D091C42}"/>
              </a:ext>
            </a:extLst>
          </p:cNvPr>
          <p:cNvCxnSpPr/>
          <p:nvPr/>
        </p:nvCxnSpPr>
        <p:spPr>
          <a:xfrm>
            <a:off x="6323912" y="3412716"/>
            <a:ext cx="576000" cy="0"/>
          </a:xfrm>
          <a:prstGeom prst="straightConnector1">
            <a:avLst/>
          </a:prstGeom>
          <a:ln w="25400">
            <a:solidFill>
              <a:schemeClr val="accent5"/>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11" name="TextovéPole 10">
            <a:extLst>
              <a:ext uri="{FF2B5EF4-FFF2-40B4-BE49-F238E27FC236}">
                <a16:creationId xmlns:a16="http://schemas.microsoft.com/office/drawing/2014/main" id="{06697349-8E1E-FF1E-A006-DAC63B6B3BF0}"/>
              </a:ext>
            </a:extLst>
          </p:cNvPr>
          <p:cNvSpPr txBox="1"/>
          <p:nvPr/>
        </p:nvSpPr>
        <p:spPr>
          <a:xfrm>
            <a:off x="864000" y="3168000"/>
            <a:ext cx="183579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noProof="0" dirty="0">
                <a:latin typeface="Cambria Math" panose="02040503050406030204" pitchFamily="18" charset="0"/>
                <a:ea typeface="Cambria Math" panose="02040503050406030204" pitchFamily="18" charset="0"/>
              </a:rPr>
              <a:t>Derivation</a:t>
            </a:r>
          </a:p>
        </p:txBody>
      </p:sp>
      <mc:AlternateContent xmlns:mc="http://schemas.openxmlformats.org/markup-compatibility/2006" xmlns:a14="http://schemas.microsoft.com/office/drawing/2010/main">
        <mc:Choice Requires="a14">
          <p:sp>
            <p:nvSpPr>
              <p:cNvPr id="12" name="TextovéPole 11">
                <a:extLst>
                  <a:ext uri="{FF2B5EF4-FFF2-40B4-BE49-F238E27FC236}">
                    <a16:creationId xmlns:a16="http://schemas.microsoft.com/office/drawing/2014/main" id="{05FD58EE-265E-95A0-BAE8-B61212F1B063}"/>
                  </a:ext>
                </a:extLst>
              </p:cNvPr>
              <p:cNvSpPr txBox="1"/>
              <p:nvPr/>
            </p:nvSpPr>
            <p:spPr>
              <a:xfrm>
                <a:off x="1496216" y="5181528"/>
                <a:ext cx="2643736" cy="406201"/>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m:rPr>
                              <m:sty m:val="p"/>
                            </m:rPr>
                            <a:rPr lang="cs-CZ" sz="1600" b="0" i="0" smtClean="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𝑡</m:t>
                          </m:r>
                        </m:sub>
                      </m:sSub>
                      <m:r>
                        <a:rPr lang="cs-CZ" sz="1600" i="1" smtClean="0">
                          <a:latin typeface="Cambria Math" panose="02040503050406030204" pitchFamily="18" charset="0"/>
                          <a:ea typeface="Cambria Math" panose="02040503050406030204" pitchFamily="18" charset="0"/>
                        </a:rPr>
                        <m:t>×</m:t>
                      </m:r>
                      <m:sSup>
                        <m:sSupPr>
                          <m:ctrlPr>
                            <a:rPr lang="cs-CZ" sz="1600" i="1" smtClean="0">
                              <a:latin typeface="Cambria Math" panose="02040503050406030204" pitchFamily="18" charset="0"/>
                              <a:ea typeface="Cambria Math" panose="02040503050406030204" pitchFamily="18" charset="0"/>
                            </a:rPr>
                          </m:ctrlPr>
                        </m:sSupPr>
                        <m:e>
                          <m:d>
                            <m:dPr>
                              <m:ctrlPr>
                                <a:rPr lang="cs-CZ" sz="1600" i="1" smtClean="0">
                                  <a:latin typeface="Cambria Math" panose="02040503050406030204" pitchFamily="18" charset="0"/>
                                  <a:ea typeface="Cambria Math" panose="02040503050406030204" pitchFamily="18" charset="0"/>
                                </a:rPr>
                              </m:ctrlPr>
                            </m:dPr>
                            <m:e>
                              <m:r>
                                <a:rPr lang="cs-CZ" sz="1600" b="0" i="1" smtClean="0">
                                  <a:latin typeface="Cambria Math" panose="02040503050406030204" pitchFamily="18" charset="0"/>
                                  <a:ea typeface="Cambria Math" panose="02040503050406030204" pitchFamily="18" charset="0"/>
                                </a:rPr>
                                <m:t>1+</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𝑡</m:t>
                                  </m:r>
                                </m:sub>
                                <m:sup>
                                  <m:r>
                                    <a:rPr lang="cs-CZ" sz="1600" i="1">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i="1">
                                          <a:latin typeface="Cambria Math"/>
                                          <a:ea typeface="Cambria Math" panose="02040503050406030204" pitchFamily="18" charset="0"/>
                                        </a:rPr>
                                        <m:t>𝑡</m:t>
                                      </m:r>
                                      <m:r>
                                        <a:rPr lang="cs-CZ" sz="1600" i="1">
                                          <a:latin typeface="Cambria Math"/>
                                          <a:ea typeface="Cambria Math" panose="02040503050406030204" pitchFamily="18" charset="0"/>
                                        </a:rPr>
                                        <m:t>+</m:t>
                                      </m:r>
                                      <m:r>
                                        <a:rPr lang="cs-CZ" sz="1600" i="1">
                                          <a:latin typeface="Cambria Math"/>
                                          <a:ea typeface="Cambria Math" panose="02040503050406030204" pitchFamily="18" charset="0"/>
                                        </a:rPr>
                                        <m:t>𝑝</m:t>
                                      </m:r>
                                    </m:sub>
                                    <m:sup>
                                      <m:r>
                                        <a:rPr lang="cs-CZ" sz="1600" i="1">
                                          <a:latin typeface="Cambria Math" panose="02040503050406030204" pitchFamily="18" charset="0"/>
                                          <a:ea typeface="Cambria Math" panose="02040503050406030204" pitchFamily="18" charset="0"/>
                                        </a:rPr>
                                        <m:t> </m:t>
                                      </m:r>
                                    </m:sup>
                                  </m:sSubSup>
                                </m:e>
                              </m:sPre>
                            </m:e>
                          </m:d>
                        </m:e>
                        <m:sup>
                          <m:r>
                            <a:rPr lang="cs-CZ" sz="1600" b="0" i="1" smtClean="0">
                              <a:latin typeface="Cambria Math" panose="02040503050406030204" pitchFamily="18" charset="0"/>
                              <a:ea typeface="Cambria Math" panose="02040503050406030204" pitchFamily="18" charset="0"/>
                            </a:rPr>
                            <m:t>𝑝</m:t>
                          </m:r>
                        </m:sup>
                      </m:sSup>
                      <m:r>
                        <a:rPr lang="cs-CZ" sz="1600" b="0" i="1" smtClean="0">
                          <a:latin typeface="Cambria Math" panose="02040503050406030204" pitchFamily="18" charset="0"/>
                          <a:ea typeface="Cambria Math" panose="02040503050406030204" pitchFamily="18" charset="0"/>
                        </a:rPr>
                        <m:t>=</m:t>
                      </m:r>
                      <m:sSub>
                        <m:sSubPr>
                          <m:ctrlPr>
                            <a:rPr lang="cs-CZ" sz="1600" b="0" i="1" smtClean="0">
                              <a:latin typeface="Cambria Math" panose="02040503050406030204" pitchFamily="18" charset="0"/>
                              <a:ea typeface="Cambria Math" panose="02040503050406030204" pitchFamily="18" charset="0"/>
                            </a:rPr>
                          </m:ctrlPr>
                        </m:sSubPr>
                        <m:e>
                          <m:r>
                            <m:rPr>
                              <m:sty m:val="p"/>
                            </m:rPr>
                            <a:rPr lang="cs-CZ" sz="1600" b="0" i="0" smtClean="0">
                              <a:latin typeface="Cambria Math" panose="02040503050406030204" pitchFamily="18" charset="0"/>
                              <a:ea typeface="Cambria Math" panose="02040503050406030204" pitchFamily="18" charset="0"/>
                            </a:rPr>
                            <m:t>CF</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𝑝</m:t>
                          </m:r>
                        </m:sub>
                      </m:sSub>
                    </m:oMath>
                  </m:oMathPara>
                </a14:m>
                <a:endParaRPr lang="cs-CZ" sz="1600" i="1" dirty="0">
                  <a:latin typeface="Cambria Math"/>
                  <a:ea typeface="Cambria Math" panose="02040503050406030204" pitchFamily="18" charset="0"/>
                </a:endParaRPr>
              </a:p>
            </p:txBody>
          </p:sp>
        </mc:Choice>
        <mc:Fallback xmlns="">
          <p:sp>
            <p:nvSpPr>
              <p:cNvPr id="12" name="TextovéPole 11">
                <a:extLst>
                  <a:ext uri="{FF2B5EF4-FFF2-40B4-BE49-F238E27FC236}">
                    <a16:creationId xmlns:a16="http://schemas.microsoft.com/office/drawing/2014/main" id="{05FD58EE-265E-95A0-BAE8-B61212F1B063}"/>
                  </a:ext>
                </a:extLst>
              </p:cNvPr>
              <p:cNvSpPr txBox="1">
                <a:spLocks noRot="1" noChangeAspect="1" noMove="1" noResize="1" noEditPoints="1" noAdjustHandles="1" noChangeArrowheads="1" noChangeShapeType="1" noTextEdit="1"/>
              </p:cNvSpPr>
              <p:nvPr/>
            </p:nvSpPr>
            <p:spPr>
              <a:xfrm>
                <a:off x="1496216" y="5181528"/>
                <a:ext cx="2643736" cy="406201"/>
              </a:xfrm>
              <a:prstGeom prst="rect">
                <a:avLst/>
              </a:prstGeom>
              <a:blipFill>
                <a:blip r:embed="rId27"/>
                <a:stretch>
                  <a:fillRect b="-2985"/>
                </a:stretch>
              </a:blipFill>
            </p:spPr>
            <p:txBody>
              <a:bodyPr/>
              <a:lstStyle/>
              <a:p>
                <a:r>
                  <a:rPr lang="en-GB">
                    <a:noFill/>
                  </a:rPr>
                  <a:t> </a:t>
                </a:r>
              </a:p>
            </p:txBody>
          </p:sp>
        </mc:Fallback>
      </mc:AlternateContent>
    </p:spTree>
    <p:extLst>
      <p:ext uri="{BB962C8B-B14F-4D97-AF65-F5344CB8AC3E}">
        <p14:creationId xmlns:p14="http://schemas.microsoft.com/office/powerpoint/2010/main" val="1172199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cs-CZ" dirty="0"/>
              <a:t>11</a:t>
            </a:r>
          </a:p>
        </p:txBody>
      </p:sp>
      <p:sp>
        <p:nvSpPr>
          <p:cNvPr id="44"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Analysis of yield curve</a:t>
            </a:r>
          </a:p>
        </p:txBody>
      </p:sp>
      <p:sp>
        <p:nvSpPr>
          <p:cNvPr id="9" name="TextovéPole 8"/>
          <p:cNvSpPr txBox="1"/>
          <p:nvPr/>
        </p:nvSpPr>
        <p:spPr>
          <a:xfrm>
            <a:off x="864001" y="864000"/>
            <a:ext cx="262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Waning property</a:t>
            </a:r>
          </a:p>
        </p:txBody>
      </p:sp>
      <p:sp>
        <p:nvSpPr>
          <p:cNvPr id="35" name="TextovéPole 34"/>
          <p:cNvSpPr txBox="1"/>
          <p:nvPr/>
        </p:nvSpPr>
        <p:spPr>
          <a:xfrm>
            <a:off x="864000" y="4248000"/>
            <a:ext cx="341996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Expectation hypothesis</a:t>
            </a:r>
          </a:p>
        </p:txBody>
      </p:sp>
      <p:sp>
        <p:nvSpPr>
          <p:cNvPr id="36" name="TextovéPole 35"/>
          <p:cNvSpPr txBox="1"/>
          <p:nvPr/>
        </p:nvSpPr>
        <p:spPr>
          <a:xfrm>
            <a:off x="1188000" y="5144532"/>
            <a:ext cx="6984400"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Current spot rates may change under the pressure of changing expectations</a:t>
            </a:r>
            <a:r>
              <a:rPr lang="cs-CZ" dirty="0">
                <a:latin typeface="Cambria Math" panose="02040503050406030204" pitchFamily="18" charset="0"/>
                <a:ea typeface="Cambria Math" panose="02040503050406030204" pitchFamily="18" charset="0"/>
              </a:rPr>
              <a:t> </a:t>
            </a:r>
            <a:endParaRPr lang="en-GB" dirty="0">
              <a:latin typeface="Cambria Math" panose="02040503050406030204" pitchFamily="18" charset="0"/>
              <a:ea typeface="Cambria Math" panose="02040503050406030204" pitchFamily="18" charset="0"/>
            </a:endParaRPr>
          </a:p>
        </p:txBody>
      </p:sp>
      <p:sp>
        <p:nvSpPr>
          <p:cNvPr id="37" name="TextovéPole 36"/>
          <p:cNvSpPr txBox="1"/>
          <p:nvPr/>
        </p:nvSpPr>
        <p:spPr>
          <a:xfrm>
            <a:off x="1188000" y="1196752"/>
            <a:ext cx="4434823" cy="923330"/>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more distant the time location of the forward yield curve, the shorter its range of values</a:t>
            </a:r>
          </a:p>
        </p:txBody>
      </p:sp>
      <mc:AlternateContent xmlns:mc="http://schemas.openxmlformats.org/markup-compatibility/2006" xmlns:a14="http://schemas.microsoft.com/office/drawing/2010/main">
        <mc:Choice Requires="a14">
          <p:sp>
            <p:nvSpPr>
              <p:cNvPr id="38" name="TextovéPole 37"/>
              <p:cNvSpPr txBox="1"/>
              <p:nvPr/>
            </p:nvSpPr>
            <p:spPr>
              <a:xfrm>
                <a:off x="2408941" y="2990302"/>
                <a:ext cx="3819239" cy="359970"/>
              </a:xfrm>
              <a:prstGeom prst="rect">
                <a:avLst/>
              </a:prstGeom>
              <a:noFill/>
            </p:spPr>
            <p:txBody>
              <a:bodyPr wrap="square" rtlCol="0">
                <a:spAutoFit/>
              </a:bodyPr>
              <a:lstStyle/>
              <a:p>
                <a14:m>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en-US" sz="1600" b="0" i="1" smtClean="0">
                            <a:latin typeface="Cambria Math"/>
                            <a:ea typeface="Cambria Math" panose="02040503050406030204" pitchFamily="18" charset="0"/>
                          </a:rPr>
                          <m:t>𝑡</m:t>
                        </m:r>
                      </m:sub>
                    </m:sSub>
                    <m:r>
                      <a:rPr lang="en-US" sz="1600" i="1">
                        <a:latin typeface="Cambria Math"/>
                        <a:ea typeface="Cambria Math" panose="02040503050406030204" pitchFamily="18" charset="0"/>
                      </a:rPr>
                      <m:t>&lt;</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b="0" i="1" smtClean="0">
                            <a:latin typeface="Cambria Math"/>
                            <a:ea typeface="Cambria Math" panose="02040503050406030204" pitchFamily="18" charset="0"/>
                          </a:rPr>
                          <m:t>𝑡</m:t>
                        </m:r>
                        <m:r>
                          <a:rPr lang="cs-CZ" sz="1600" b="0" i="1" smtClean="0">
                            <a:latin typeface="Cambria Math"/>
                            <a:ea typeface="Cambria Math" panose="02040503050406030204" pitchFamily="18" charset="0"/>
                          </a:rPr>
                          <m:t>+</m:t>
                        </m:r>
                        <m:r>
                          <a:rPr lang="cs-CZ" sz="1600" b="0" i="1" smtClean="0">
                            <a:latin typeface="Cambria Math"/>
                            <a:ea typeface="Cambria Math" panose="02040503050406030204" pitchFamily="18" charset="0"/>
                          </a:rPr>
                          <m:t>𝑝</m:t>
                        </m:r>
                      </m:sub>
                    </m:sSub>
                    <m:r>
                      <a:rPr lang="cs-CZ" sz="1600" b="0" i="1" smtClean="0">
                        <a:latin typeface="Cambria Math"/>
                        <a:ea typeface="Cambria Math" panose="02040503050406030204" pitchFamily="18" charset="0"/>
                      </a:rPr>
                      <m:t>   </m:t>
                    </m:r>
                  </m:oMath>
                </a14:m>
                <a:r>
                  <a:rPr lang="cs-CZ" sz="1600" dirty="0">
                    <a:latin typeface="Cambria Math"/>
                    <a:ea typeface="Cambria Math" panose="02040503050406030204" pitchFamily="18" charset="0"/>
                    <a:sym typeface="Wingdings"/>
                  </a:rPr>
                  <a:t>   </a:t>
                </a:r>
                <a14:m>
                  <m:oMath xmlns:m="http://schemas.openxmlformats.org/officeDocument/2006/math">
                    <m:sSub>
                      <m:sSubPr>
                        <m:ctrlPr>
                          <a:rPr lang="cs-CZ"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i="1">
                            <a:latin typeface="Cambria Math"/>
                            <a:ea typeface="Cambria Math" panose="02040503050406030204" pitchFamily="18" charset="0"/>
                          </a:rPr>
                          <m:t>𝑝</m:t>
                        </m:r>
                      </m:sub>
                    </m:sSub>
                    <m:r>
                      <a:rPr lang="en-US" sz="1600" i="1">
                        <a:latin typeface="Cambria Math"/>
                        <a:ea typeface="Cambria Math" panose="02040503050406030204" pitchFamily="18" charset="0"/>
                      </a:rPr>
                      <m:t>&lt;</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𝑡</m:t>
                        </m:r>
                      </m:sub>
                      <m:sup>
                        <m:r>
                          <a:rPr lang="cs-CZ" sz="160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i="1">
                                <a:latin typeface="Cambria Math"/>
                                <a:ea typeface="Cambria Math" panose="02040503050406030204" pitchFamily="18" charset="0"/>
                              </a:rPr>
                              <m:t>𝑡</m:t>
                            </m:r>
                            <m:r>
                              <a:rPr lang="cs-CZ" sz="1600" i="1">
                                <a:latin typeface="Cambria Math"/>
                                <a:ea typeface="Cambria Math" panose="02040503050406030204" pitchFamily="18" charset="0"/>
                              </a:rPr>
                              <m:t>+</m:t>
                            </m:r>
                            <m:r>
                              <a:rPr lang="cs-CZ" sz="1600" i="1">
                                <a:latin typeface="Cambria Math"/>
                                <a:ea typeface="Cambria Math" panose="02040503050406030204" pitchFamily="18" charset="0"/>
                              </a:rPr>
                              <m:t>𝑝</m:t>
                            </m:r>
                          </m:sub>
                          <m:sup>
                            <m:r>
                              <a:rPr lang="cs-CZ" sz="1600" i="1" smtClean="0">
                                <a:latin typeface="Cambria Math" panose="02040503050406030204" pitchFamily="18" charset="0"/>
                                <a:ea typeface="Cambria Math" panose="02040503050406030204" pitchFamily="18" charset="0"/>
                              </a:rPr>
                              <m:t> </m:t>
                            </m:r>
                          </m:sup>
                        </m:sSubSup>
                      </m:e>
                    </m:sPre>
                    <m:r>
                      <a:rPr lang="cs-CZ" sz="1600" b="0" i="1"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for</m:t>
                    </m:r>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all</m:t>
                    </m:r>
                    <m:r>
                      <m:rPr>
                        <m:nor/>
                      </m:rPr>
                      <a:rPr lang="cs-CZ" sz="1600" b="0" i="0"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and</m:t>
                    </m:r>
                    <m:r>
                      <a:rPr lang="cs-CZ" sz="1600" b="0" i="1"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𝑝</m:t>
                    </m:r>
                    <m:r>
                      <a:rPr lang="cs-CZ" sz="1600" b="0" i="1" smtClean="0">
                        <a:latin typeface="Cambria Math" panose="02040503050406030204" pitchFamily="18" charset="0"/>
                        <a:ea typeface="Cambria Math" panose="02040503050406030204" pitchFamily="18" charset="0"/>
                      </a:rPr>
                      <m:t>)</m:t>
                    </m:r>
                  </m:oMath>
                </a14:m>
                <a:endParaRPr lang="cs-CZ" sz="1600" dirty="0">
                  <a:latin typeface="Cambria Math"/>
                  <a:ea typeface="Cambria Math" panose="02040503050406030204" pitchFamily="18" charset="0"/>
                </a:endParaRPr>
              </a:p>
            </p:txBody>
          </p:sp>
        </mc:Choice>
        <mc:Fallback xmlns="">
          <p:sp>
            <p:nvSpPr>
              <p:cNvPr id="38" name="TextovéPole 37"/>
              <p:cNvSpPr txBox="1">
                <a:spLocks noRot="1" noChangeAspect="1" noMove="1" noResize="1" noEditPoints="1" noAdjustHandles="1" noChangeArrowheads="1" noChangeShapeType="1" noTextEdit="1"/>
              </p:cNvSpPr>
              <p:nvPr/>
            </p:nvSpPr>
            <p:spPr>
              <a:xfrm>
                <a:off x="2408941" y="2990302"/>
                <a:ext cx="3819239" cy="359970"/>
              </a:xfrm>
              <a:prstGeom prst="rect">
                <a:avLst/>
              </a:prstGeom>
              <a:blipFill>
                <a:blip r:embed="rId16"/>
                <a:stretch>
                  <a:fillRect t="-5085" b="-15254"/>
                </a:stretch>
              </a:blipFill>
            </p:spPr>
            <p:txBody>
              <a:bodyPr/>
              <a:lstStyle/>
              <a:p>
                <a:r>
                  <a:rPr lang="en-GB">
                    <a:noFill/>
                  </a:rPr>
                  <a:t> </a:t>
                </a:r>
              </a:p>
            </p:txBody>
          </p:sp>
        </mc:Fallback>
      </mc:AlternateContent>
      <p:sp>
        <p:nvSpPr>
          <p:cNvPr id="40" name="TextovéPole 39"/>
          <p:cNvSpPr txBox="1"/>
          <p:nvPr/>
        </p:nvSpPr>
        <p:spPr>
          <a:xfrm>
            <a:off x="864000" y="2088000"/>
            <a:ext cx="262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Position property</a:t>
            </a:r>
          </a:p>
        </p:txBody>
      </p:sp>
      <mc:AlternateContent xmlns:mc="http://schemas.openxmlformats.org/markup-compatibility/2006" xmlns:a14="http://schemas.microsoft.com/office/drawing/2010/main">
        <mc:Choice Requires="a14">
          <p:graphicFrame>
            <p:nvGraphicFramePr>
              <p:cNvPr id="11" name="Tabulka 10"/>
              <p:cNvGraphicFramePr>
                <a:graphicFrameLocks noGrp="1"/>
              </p:cNvGraphicFramePr>
              <p:nvPr>
                <p:extLst>
                  <p:ext uri="{D42A27DB-BD31-4B8C-83A1-F6EECF244321}">
                    <p14:modId xmlns:p14="http://schemas.microsoft.com/office/powerpoint/2010/main" val="2067001090"/>
                  </p:ext>
                </p:extLst>
              </p:nvPr>
            </p:nvGraphicFramePr>
            <p:xfrm>
              <a:off x="5615456" y="1077608"/>
              <a:ext cx="3061000" cy="1350000"/>
            </p:xfrm>
            <a:graphic>
              <a:graphicData uri="http://schemas.openxmlformats.org/drawingml/2006/table">
                <a:tbl>
                  <a:tblPr firstRow="1">
                    <a:tableStyleId>{5C22544A-7EE6-4342-B048-85BDC9FD1C3A}</a:tableStyleId>
                  </a:tblPr>
                  <a:tblGrid>
                    <a:gridCol w="612200">
                      <a:extLst>
                        <a:ext uri="{9D8B030D-6E8A-4147-A177-3AD203B41FA5}">
                          <a16:colId xmlns:a16="http://schemas.microsoft.com/office/drawing/2014/main" val="20000"/>
                        </a:ext>
                      </a:extLst>
                    </a:gridCol>
                    <a:gridCol w="612200">
                      <a:extLst>
                        <a:ext uri="{9D8B030D-6E8A-4147-A177-3AD203B41FA5}">
                          <a16:colId xmlns:a16="http://schemas.microsoft.com/office/drawing/2014/main" val="20001"/>
                        </a:ext>
                      </a:extLst>
                    </a:gridCol>
                    <a:gridCol w="612200">
                      <a:extLst>
                        <a:ext uri="{9D8B030D-6E8A-4147-A177-3AD203B41FA5}">
                          <a16:colId xmlns:a16="http://schemas.microsoft.com/office/drawing/2014/main" val="20002"/>
                        </a:ext>
                      </a:extLst>
                    </a:gridCol>
                    <a:gridCol w="612200">
                      <a:extLst>
                        <a:ext uri="{9D8B030D-6E8A-4147-A177-3AD203B41FA5}">
                          <a16:colId xmlns:a16="http://schemas.microsoft.com/office/drawing/2014/main" val="20003"/>
                        </a:ext>
                      </a:extLst>
                    </a:gridCol>
                    <a:gridCol w="612200">
                      <a:extLst>
                        <a:ext uri="{9D8B030D-6E8A-4147-A177-3AD203B41FA5}">
                          <a16:colId xmlns:a16="http://schemas.microsoft.com/office/drawing/2014/main" val="20004"/>
                        </a:ext>
                      </a:extLst>
                    </a:gridCol>
                  </a:tblGrid>
                  <a:tr h="270000">
                    <a:tc>
                      <a:txBody>
                        <a:bodyPr/>
                        <a:lstStyle/>
                        <a:p>
                          <a:pPr algn="r"/>
                          <a14:m>
                            <m:oMathPara xmlns:m="http://schemas.openxmlformats.org/officeDocument/2006/math">
                              <m:oMathParaPr>
                                <m:jc m:val="centerGroup"/>
                              </m:oMathParaPr>
                              <m:oMath xmlns:m="http://schemas.openxmlformats.org/officeDocument/2006/math">
                                <m:sSub>
                                  <m:sSubPr>
                                    <m:ctrlPr>
                                      <a:rPr lang="cs-CZ" sz="1200" i="1" smtClean="0">
                                        <a:latin typeface="Cambria Math" panose="02040503050406030204" pitchFamily="18" charset="0"/>
                                      </a:rPr>
                                    </m:ctrlPr>
                                  </m:sSubPr>
                                  <m:e>
                                    <m:r>
                                      <a:rPr lang="cs-CZ" sz="1200" b="0" i="1" smtClean="0">
                                        <a:latin typeface="Cambria Math"/>
                                      </a:rPr>
                                      <m:t>𝑧</m:t>
                                    </m:r>
                                  </m:e>
                                  <m:sub>
                                    <m:r>
                                      <a:rPr lang="cs-CZ" sz="1200" b="0" i="1" smtClean="0">
                                        <a:latin typeface="Cambria Math"/>
                                      </a:rPr>
                                      <m:t>1</m:t>
                                    </m:r>
                                  </m:sub>
                                </m:sSub>
                                <m:r>
                                  <a:rPr lang="en-US" sz="1200" b="0" i="1" smtClean="0">
                                    <a:latin typeface="Cambria Math"/>
                                  </a:rPr>
                                  <m:t>[</m:t>
                                </m:r>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0</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1</m:t>
                                        </m:r>
                                      </m:sub>
                                      <m:sup>
                                        <m:r>
                                          <a:rPr lang="cs-CZ" sz="1200" b="0" i="1" smtClean="0">
                                            <a:latin typeface="Cambria Math" panose="02040503050406030204" pitchFamily="18" charset="0"/>
                                            <a:ea typeface="Cambria Math" panose="02040503050406030204" pitchFamily="18" charset="0"/>
                                          </a:rPr>
                                          <m:t> </m:t>
                                        </m:r>
                                      </m:sup>
                                    </m:sSubSup>
                                    <m:r>
                                      <a:rPr lang="en-US" sz="1200" b="0" i="1" smtClean="0">
                                        <a:latin typeface="Cambria Math"/>
                                        <a:ea typeface="Cambria Math" panose="02040503050406030204" pitchFamily="18" charset="0"/>
                                      </a:rPr>
                                      <m:t>]</m:t>
                                    </m:r>
                                  </m:e>
                                </m:sPre>
                              </m:oMath>
                            </m:oMathPara>
                          </a14:m>
                          <a:endParaRPr lang="cs-CZ" sz="1200" dirty="0"/>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cs-CZ" sz="1200" i="1" smtClean="0">
                                        <a:latin typeface="Cambria Math" panose="02040503050406030204" pitchFamily="18" charset="0"/>
                                      </a:rPr>
                                    </m:ctrlPr>
                                  </m:sSubPr>
                                  <m:e>
                                    <m:r>
                                      <a:rPr lang="cs-CZ" sz="1200" b="0" i="1" smtClean="0">
                                        <a:latin typeface="Cambria Math"/>
                                      </a:rPr>
                                      <m:t>𝑧</m:t>
                                    </m:r>
                                  </m:e>
                                  <m:sub>
                                    <m:r>
                                      <a:rPr lang="cs-CZ" sz="1200" b="0" i="1" smtClean="0">
                                        <a:latin typeface="Cambria Math"/>
                                      </a:rPr>
                                      <m:t>2</m:t>
                                    </m:r>
                                  </m:sub>
                                </m:sSub>
                                <m:r>
                                  <a:rPr lang="en-US" sz="1200" b="0" i="1" smtClean="0">
                                    <a:latin typeface="Cambria Math"/>
                                  </a:rPr>
                                  <m:t>[</m:t>
                                </m:r>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0</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2</m:t>
                                        </m:r>
                                      </m:sub>
                                      <m:sup>
                                        <m:r>
                                          <a:rPr lang="cs-CZ" sz="1200" b="0" i="1" smtClean="0">
                                            <a:latin typeface="Cambria Math" panose="02040503050406030204" pitchFamily="18" charset="0"/>
                                            <a:ea typeface="Cambria Math" panose="02040503050406030204" pitchFamily="18" charset="0"/>
                                          </a:rPr>
                                          <m:t> </m:t>
                                        </m:r>
                                      </m:sup>
                                    </m:sSubSup>
                                    <m:r>
                                      <a:rPr lang="en-US" sz="1200" b="0" i="1" smtClean="0">
                                        <a:latin typeface="Cambria Math"/>
                                        <a:ea typeface="Cambria Math" panose="02040503050406030204" pitchFamily="18" charset="0"/>
                                      </a:rPr>
                                      <m:t>]</m:t>
                                    </m:r>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cs-CZ" sz="1200" i="1" smtClean="0">
                                        <a:latin typeface="Cambria Math" panose="02040503050406030204" pitchFamily="18" charset="0"/>
                                      </a:rPr>
                                    </m:ctrlPr>
                                  </m:sSubPr>
                                  <m:e>
                                    <m:r>
                                      <a:rPr lang="cs-CZ" sz="1200" b="0" i="1" smtClean="0">
                                        <a:latin typeface="Cambria Math"/>
                                      </a:rPr>
                                      <m:t>𝑧</m:t>
                                    </m:r>
                                  </m:e>
                                  <m:sub>
                                    <m:r>
                                      <a:rPr lang="cs-CZ" sz="1200" b="0" i="1" smtClean="0">
                                        <a:latin typeface="Cambria Math"/>
                                      </a:rPr>
                                      <m:t>3</m:t>
                                    </m:r>
                                  </m:sub>
                                </m:sSub>
                                <m:r>
                                  <a:rPr lang="en-US" sz="1200" b="0" i="1" smtClean="0">
                                    <a:latin typeface="Cambria Math"/>
                                  </a:rPr>
                                  <m:t>[</m:t>
                                </m:r>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0</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3</m:t>
                                        </m:r>
                                      </m:sub>
                                      <m:sup>
                                        <m:r>
                                          <a:rPr lang="cs-CZ" sz="1200" b="0" i="1" smtClean="0">
                                            <a:latin typeface="Cambria Math" panose="02040503050406030204" pitchFamily="18" charset="0"/>
                                            <a:ea typeface="Cambria Math" panose="02040503050406030204" pitchFamily="18" charset="0"/>
                                          </a:rPr>
                                          <m:t> </m:t>
                                        </m:r>
                                      </m:sup>
                                    </m:sSubSup>
                                    <m:r>
                                      <a:rPr lang="en-US" sz="1200" b="0" i="1" smtClean="0">
                                        <a:latin typeface="Cambria Math"/>
                                        <a:ea typeface="Cambria Math" panose="02040503050406030204" pitchFamily="18" charset="0"/>
                                      </a:rPr>
                                      <m:t>]</m:t>
                                    </m:r>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cs-CZ" sz="1200" i="1" smtClean="0">
                                        <a:latin typeface="Cambria Math" panose="02040503050406030204" pitchFamily="18" charset="0"/>
                                      </a:rPr>
                                    </m:ctrlPr>
                                  </m:sSubPr>
                                  <m:e>
                                    <m:r>
                                      <a:rPr lang="cs-CZ" sz="1200" b="0" i="1" smtClean="0">
                                        <a:latin typeface="Cambria Math"/>
                                      </a:rPr>
                                      <m:t>𝑧</m:t>
                                    </m:r>
                                  </m:e>
                                  <m:sub>
                                    <m:r>
                                      <a:rPr lang="cs-CZ" sz="1200" b="0" i="1" smtClean="0">
                                        <a:latin typeface="Cambria Math"/>
                                      </a:rPr>
                                      <m:t>4</m:t>
                                    </m:r>
                                  </m:sub>
                                </m:sSub>
                                <m:r>
                                  <a:rPr lang="en-US" sz="1200" b="0" i="1" smtClean="0">
                                    <a:latin typeface="Cambria Math"/>
                                  </a:rPr>
                                  <m:t>[</m:t>
                                </m:r>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0</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4</m:t>
                                        </m:r>
                                      </m:sub>
                                      <m:sup>
                                        <m:r>
                                          <a:rPr lang="cs-CZ" sz="1200" b="0" i="1" smtClean="0">
                                            <a:latin typeface="Cambria Math" panose="02040503050406030204" pitchFamily="18" charset="0"/>
                                            <a:ea typeface="Cambria Math" panose="02040503050406030204" pitchFamily="18" charset="0"/>
                                          </a:rPr>
                                          <m:t> </m:t>
                                        </m:r>
                                      </m:sup>
                                    </m:sSubSup>
                                    <m:r>
                                      <a:rPr lang="en-US" sz="1200" b="0" i="1" smtClean="0">
                                        <a:latin typeface="Cambria Math"/>
                                        <a:ea typeface="Cambria Math" panose="02040503050406030204" pitchFamily="18" charset="0"/>
                                      </a:rPr>
                                      <m:t>]</m:t>
                                    </m:r>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cs-CZ" sz="1200" i="1" smtClean="0">
                                        <a:latin typeface="Cambria Math" panose="02040503050406030204" pitchFamily="18" charset="0"/>
                                      </a:rPr>
                                    </m:ctrlPr>
                                  </m:sSubPr>
                                  <m:e>
                                    <m:r>
                                      <a:rPr lang="cs-CZ" sz="1200" b="0" i="1" smtClean="0">
                                        <a:latin typeface="Cambria Math"/>
                                      </a:rPr>
                                      <m:t>𝑧</m:t>
                                    </m:r>
                                  </m:e>
                                  <m:sub>
                                    <m:r>
                                      <a:rPr lang="cs-CZ" sz="1200" b="0" i="1" smtClean="0">
                                        <a:latin typeface="Cambria Math"/>
                                      </a:rPr>
                                      <m:t>5</m:t>
                                    </m:r>
                                  </m:sub>
                                </m:sSub>
                                <m:r>
                                  <a:rPr lang="en-US" sz="1200" b="0" i="1" smtClean="0">
                                    <a:latin typeface="Cambria Math"/>
                                  </a:rPr>
                                  <m:t>[</m:t>
                                </m:r>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0</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5</m:t>
                                        </m:r>
                                      </m:sub>
                                      <m:sup>
                                        <m:r>
                                          <a:rPr lang="cs-CZ" sz="1200" b="0" i="1" smtClean="0">
                                            <a:latin typeface="Cambria Math" panose="02040503050406030204" pitchFamily="18" charset="0"/>
                                            <a:ea typeface="Cambria Math" panose="02040503050406030204" pitchFamily="18" charset="0"/>
                                          </a:rPr>
                                          <m:t> </m:t>
                                        </m:r>
                                      </m:sup>
                                    </m:sSubSup>
                                    <m:r>
                                      <a:rPr lang="en-US" sz="1200" b="0" i="1" smtClean="0">
                                        <a:latin typeface="Cambria Math"/>
                                        <a:ea typeface="Cambria Math" panose="02040503050406030204" pitchFamily="18" charset="0"/>
                                      </a:rPr>
                                      <m:t>]</m:t>
                                    </m:r>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70000">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i="1" smtClean="0">
                                        <a:latin typeface="Cambria Math"/>
                                        <a:ea typeface="Cambria Math" panose="02040503050406030204" pitchFamily="18" charset="0"/>
                                      </a:rPr>
                                      <m:t>1</m:t>
                                    </m:r>
                                  </m:sub>
                                  <m:sup>
                                    <m:r>
                                      <a:rPr lang="cs-CZ" sz="120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2</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i="1" smtClean="0">
                                        <a:latin typeface="Cambria Math"/>
                                        <a:ea typeface="Cambria Math" panose="02040503050406030204" pitchFamily="18" charset="0"/>
                                      </a:rPr>
                                      <m:t>1</m:t>
                                    </m:r>
                                  </m:sub>
                                  <m:sup>
                                    <m:r>
                                      <a:rPr lang="cs-CZ" sz="120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3</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i="1" smtClean="0">
                                        <a:latin typeface="Cambria Math"/>
                                        <a:ea typeface="Cambria Math" panose="02040503050406030204" pitchFamily="18" charset="0"/>
                                      </a:rPr>
                                      <m:t>1</m:t>
                                    </m:r>
                                  </m:sub>
                                  <m:sup>
                                    <m:r>
                                      <a:rPr lang="cs-CZ" sz="120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4</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i="1" smtClean="0">
                                        <a:latin typeface="Cambria Math"/>
                                        <a:ea typeface="Cambria Math" panose="02040503050406030204" pitchFamily="18" charset="0"/>
                                      </a:rPr>
                                      <m:t>1</m:t>
                                    </m:r>
                                  </m:sub>
                                  <m:sup>
                                    <m:r>
                                      <a:rPr lang="cs-CZ" sz="120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5</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70000">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2</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3</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2</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4</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2</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5</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70000">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3</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4</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3</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5</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70000">
                    <a:tc>
                      <a:txBody>
                        <a:bodyPr/>
                        <a:lstStyle/>
                        <a:p>
                          <a:pPr algn="r"/>
                          <a14:m>
                            <m:oMathPara xmlns:m="http://schemas.openxmlformats.org/officeDocument/2006/math">
                              <m:oMathParaPr>
                                <m:jc m:val="centerGroup"/>
                              </m:oMathParaPr>
                              <m:oMath xmlns:m="http://schemas.openxmlformats.org/officeDocument/2006/math">
                                <m:sPre>
                                  <m:sPrePr>
                                    <m:ctrlPr>
                                      <a:rPr lang="cs-CZ" sz="1200" i="1" smtClean="0">
                                        <a:latin typeface="Cambria Math" panose="02040503050406030204" pitchFamily="18" charset="0"/>
                                        <a:ea typeface="Cambria Math" panose="02040503050406030204" pitchFamily="18" charset="0"/>
                                      </a:rPr>
                                    </m:ctrlPr>
                                  </m:sPrePr>
                                  <m:sub>
                                    <m:r>
                                      <a:rPr lang="cs-CZ" sz="1200" b="0" i="1" smtClean="0">
                                        <a:latin typeface="Cambria Math"/>
                                        <a:ea typeface="Cambria Math" panose="02040503050406030204" pitchFamily="18" charset="0"/>
                                      </a:rPr>
                                      <m:t>4</m:t>
                                    </m:r>
                                  </m:sub>
                                  <m:sup>
                                    <m:r>
                                      <a:rPr lang="cs-CZ" sz="1200" b="0" i="1" smtClean="0">
                                        <a:latin typeface="Cambria Math" panose="02040503050406030204" pitchFamily="18" charset="0"/>
                                        <a:ea typeface="Cambria Math" panose="02040503050406030204" pitchFamily="18" charset="0"/>
                                      </a:rPr>
                                      <m:t> </m:t>
                                    </m:r>
                                  </m:sup>
                                  <m:e>
                                    <m:sSubSup>
                                      <m:sSubSupPr>
                                        <m:ctrlPr>
                                          <a:rPr lang="cs-CZ" sz="1200" b="0" i="1" smtClean="0">
                                            <a:latin typeface="Cambria Math" panose="02040503050406030204" pitchFamily="18" charset="0"/>
                                            <a:ea typeface="Cambria Math" panose="02040503050406030204" pitchFamily="18" charset="0"/>
                                          </a:rPr>
                                        </m:ctrlPr>
                                      </m:sSubSupPr>
                                      <m:e>
                                        <m:r>
                                          <a:rPr lang="cs-CZ" sz="1200" b="0" i="1" smtClean="0">
                                            <a:latin typeface="Cambria Math"/>
                                            <a:ea typeface="Cambria Math" panose="02040503050406030204" pitchFamily="18" charset="0"/>
                                          </a:rPr>
                                          <m:t>𝑓</m:t>
                                        </m:r>
                                      </m:e>
                                      <m:sub>
                                        <m:r>
                                          <a:rPr lang="cs-CZ" sz="1200" b="0" i="1" smtClean="0">
                                            <a:latin typeface="Cambria Math"/>
                                            <a:ea typeface="Cambria Math" panose="02040503050406030204" pitchFamily="18" charset="0"/>
                                          </a:rPr>
                                          <m:t>5</m:t>
                                        </m:r>
                                      </m:sub>
                                      <m:sup>
                                        <m:r>
                                          <a:rPr lang="cs-CZ" sz="1200" b="0" i="1" smtClean="0">
                                            <a:latin typeface="Cambria Math" panose="02040503050406030204" pitchFamily="18" charset="0"/>
                                            <a:ea typeface="Cambria Math" panose="02040503050406030204" pitchFamily="18" charset="0"/>
                                          </a:rPr>
                                          <m:t> </m:t>
                                        </m:r>
                                      </m:sup>
                                    </m:sSubSup>
                                  </m:e>
                                </m:sPre>
                              </m:oMath>
                            </m:oMathPara>
                          </a14:m>
                          <a:endParaRPr lang="cs-CZ" sz="1200" dirty="0"/>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mc:Choice>
        <mc:Fallback xmlns="">
          <p:graphicFrame>
            <p:nvGraphicFramePr>
              <p:cNvPr id="11" name="Tabulka 10"/>
              <p:cNvGraphicFramePr>
                <a:graphicFrameLocks noGrp="1"/>
              </p:cNvGraphicFramePr>
              <p:nvPr>
                <p:extLst>
                  <p:ext uri="{D42A27DB-BD31-4B8C-83A1-F6EECF244321}">
                    <p14:modId xmlns:p14="http://schemas.microsoft.com/office/powerpoint/2010/main" val="2067001090"/>
                  </p:ext>
                </p:extLst>
              </p:nvPr>
            </p:nvGraphicFramePr>
            <p:xfrm>
              <a:off x="5615456" y="1077608"/>
              <a:ext cx="3061000" cy="1350000"/>
            </p:xfrm>
            <a:graphic>
              <a:graphicData uri="http://schemas.openxmlformats.org/drawingml/2006/table">
                <a:tbl>
                  <a:tblPr firstRow="1">
                    <a:tableStyleId>{5C22544A-7EE6-4342-B048-85BDC9FD1C3A}</a:tableStyleId>
                  </a:tblPr>
                  <a:tblGrid>
                    <a:gridCol w="612200">
                      <a:extLst>
                        <a:ext uri="{9D8B030D-6E8A-4147-A177-3AD203B41FA5}">
                          <a16:colId xmlns:a16="http://schemas.microsoft.com/office/drawing/2014/main" val="20000"/>
                        </a:ext>
                      </a:extLst>
                    </a:gridCol>
                    <a:gridCol w="612200">
                      <a:extLst>
                        <a:ext uri="{9D8B030D-6E8A-4147-A177-3AD203B41FA5}">
                          <a16:colId xmlns:a16="http://schemas.microsoft.com/office/drawing/2014/main" val="20001"/>
                        </a:ext>
                      </a:extLst>
                    </a:gridCol>
                    <a:gridCol w="612200">
                      <a:extLst>
                        <a:ext uri="{9D8B030D-6E8A-4147-A177-3AD203B41FA5}">
                          <a16:colId xmlns:a16="http://schemas.microsoft.com/office/drawing/2014/main" val="20002"/>
                        </a:ext>
                      </a:extLst>
                    </a:gridCol>
                    <a:gridCol w="612200">
                      <a:extLst>
                        <a:ext uri="{9D8B030D-6E8A-4147-A177-3AD203B41FA5}">
                          <a16:colId xmlns:a16="http://schemas.microsoft.com/office/drawing/2014/main" val="20003"/>
                        </a:ext>
                      </a:extLst>
                    </a:gridCol>
                    <a:gridCol w="612200">
                      <a:extLst>
                        <a:ext uri="{9D8B030D-6E8A-4147-A177-3AD203B41FA5}">
                          <a16:colId xmlns:a16="http://schemas.microsoft.com/office/drawing/2014/main" val="20004"/>
                        </a:ext>
                      </a:extLst>
                    </a:gridCol>
                  </a:tblGrid>
                  <a:tr h="270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970" t="-6667" r="-403960" b="-408889"/>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104000" t="-6667" r="-308000" b="-408889"/>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01980" t="-6667" r="-204950" b="-408889"/>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305000" t="-6667" r="-107000" b="-408889"/>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400990" t="-6667" r="-5941" b="-408889"/>
                          </a:stretch>
                        </a:blipFill>
                      </a:tcPr>
                    </a:tc>
                    <a:extLst>
                      <a:ext uri="{0D108BD9-81ED-4DB2-BD59-A6C34878D82A}">
                        <a16:rowId xmlns:a16="http://schemas.microsoft.com/office/drawing/2014/main" val="10000"/>
                      </a:ext>
                    </a:extLst>
                  </a:tr>
                  <a:tr h="270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970" t="-109091" r="-403960" b="-318182"/>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104000" t="-109091" r="-308000" b="-318182"/>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01980" t="-109091" r="-204950" b="-318182"/>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305000" t="-109091" r="-107000" b="-318182"/>
                          </a:stretch>
                        </a:blip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70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970" t="-204444" r="-403960" b="-211111"/>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104000" t="-204444" r="-308000" b="-211111"/>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01980" t="-204444" r="-204950" b="-211111"/>
                          </a:stretch>
                        </a:blip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70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970" t="-311364" r="-403960" b="-115909"/>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104000" t="-311364" r="-308000" b="-115909"/>
                          </a:stretch>
                        </a:blip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70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9"/>
                          <a:stretch>
                            <a:fillRect l="-2970" t="-402222" r="-403960" b="-13333"/>
                          </a:stretch>
                        </a:blip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a:endParaRPr lang="cs-CZ" sz="1200" dirty="0"/>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mc:Fallback>
      </mc:AlternateContent>
      <p:sp>
        <p:nvSpPr>
          <p:cNvPr id="41" name="TextovéPole 40"/>
          <p:cNvSpPr txBox="1"/>
          <p:nvPr/>
        </p:nvSpPr>
        <p:spPr>
          <a:xfrm>
            <a:off x="1188001" y="2433000"/>
            <a:ext cx="592980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Upward sloping zero yield curve is below all forward yield curves</a:t>
            </a:r>
          </a:p>
        </p:txBody>
      </p:sp>
      <p:sp>
        <p:nvSpPr>
          <p:cNvPr id="43" name="TextovéPole 42"/>
          <p:cNvSpPr txBox="1"/>
          <p:nvPr/>
        </p:nvSpPr>
        <p:spPr>
          <a:xfrm>
            <a:off x="1188001" y="4587301"/>
            <a:ext cx="6984400"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Implied forward rates are the best indicator of expected future interest rates</a:t>
            </a:r>
          </a:p>
        </p:txBody>
      </p:sp>
      <p:sp>
        <p:nvSpPr>
          <p:cNvPr id="61" name="TextovéPole 60"/>
          <p:cNvSpPr txBox="1"/>
          <p:nvPr/>
        </p:nvSpPr>
        <p:spPr>
          <a:xfrm>
            <a:off x="1188001" y="3286731"/>
            <a:ext cx="592980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Downward sloping zero yield curve is above all forward yield curves</a:t>
            </a:r>
          </a:p>
        </p:txBody>
      </p:sp>
      <mc:AlternateContent xmlns:mc="http://schemas.openxmlformats.org/markup-compatibility/2006" xmlns:a14="http://schemas.microsoft.com/office/drawing/2010/main">
        <mc:Choice Requires="a14">
          <p:sp>
            <p:nvSpPr>
              <p:cNvPr id="62" name="TextovéPole 61"/>
              <p:cNvSpPr txBox="1"/>
              <p:nvPr/>
            </p:nvSpPr>
            <p:spPr>
              <a:xfrm>
                <a:off x="2411760" y="3854398"/>
                <a:ext cx="3888429" cy="359970"/>
              </a:xfrm>
              <a:prstGeom prst="rect">
                <a:avLst/>
              </a:prstGeom>
              <a:noFill/>
            </p:spPr>
            <p:txBody>
              <a:bodyPr wrap="square" rtlCol="0">
                <a:spAutoFit/>
              </a:bodyPr>
              <a:lstStyle/>
              <a:p>
                <a14:m>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en-US" sz="1600" b="0" i="1" smtClean="0">
                            <a:latin typeface="Cambria Math"/>
                            <a:ea typeface="Cambria Math" panose="02040503050406030204" pitchFamily="18" charset="0"/>
                          </a:rPr>
                          <m:t>𝑡</m:t>
                        </m:r>
                      </m:sub>
                    </m:sSub>
                    <m:r>
                      <a:rPr lang="en-US" sz="1600" b="0" i="1" smtClean="0">
                        <a:latin typeface="Cambria Math"/>
                        <a:ea typeface="Cambria Math" panose="02040503050406030204" pitchFamily="18" charset="0"/>
                      </a:rPr>
                      <m:t>&gt;</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b="0" i="1" smtClean="0">
                            <a:latin typeface="Cambria Math"/>
                            <a:ea typeface="Cambria Math" panose="02040503050406030204" pitchFamily="18" charset="0"/>
                          </a:rPr>
                          <m:t>𝑡</m:t>
                        </m:r>
                        <m:r>
                          <a:rPr lang="cs-CZ" sz="1600" b="0" i="1" smtClean="0">
                            <a:latin typeface="Cambria Math"/>
                            <a:ea typeface="Cambria Math" panose="02040503050406030204" pitchFamily="18" charset="0"/>
                          </a:rPr>
                          <m:t>+</m:t>
                        </m:r>
                        <m:r>
                          <a:rPr lang="cs-CZ" sz="1600" b="0" i="1" smtClean="0">
                            <a:latin typeface="Cambria Math"/>
                            <a:ea typeface="Cambria Math" panose="02040503050406030204" pitchFamily="18" charset="0"/>
                          </a:rPr>
                          <m:t>𝑝</m:t>
                        </m:r>
                      </m:sub>
                    </m:sSub>
                    <m:r>
                      <a:rPr lang="cs-CZ" sz="1600" b="0" i="1" smtClean="0">
                        <a:latin typeface="Cambria Math"/>
                        <a:ea typeface="Cambria Math" panose="02040503050406030204" pitchFamily="18" charset="0"/>
                      </a:rPr>
                      <m:t>   </m:t>
                    </m:r>
                  </m:oMath>
                </a14:m>
                <a:r>
                  <a:rPr lang="cs-CZ" sz="1600" dirty="0">
                    <a:latin typeface="Cambria Math"/>
                    <a:ea typeface="Cambria Math" panose="02040503050406030204" pitchFamily="18" charset="0"/>
                    <a:sym typeface="Wingdings"/>
                  </a:rPr>
                  <a:t>   </a:t>
                </a:r>
                <a14:m>
                  <m:oMath xmlns:m="http://schemas.openxmlformats.org/officeDocument/2006/math">
                    <m:sSub>
                      <m:sSubPr>
                        <m:ctrlPr>
                          <a:rPr lang="cs-CZ"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i="1">
                            <a:latin typeface="Cambria Math"/>
                            <a:ea typeface="Cambria Math" panose="02040503050406030204" pitchFamily="18" charset="0"/>
                          </a:rPr>
                          <m:t>𝑝</m:t>
                        </m:r>
                      </m:sub>
                    </m:sSub>
                    <m:r>
                      <a:rPr lang="en-US" sz="1600" b="0" i="1" smtClean="0">
                        <a:latin typeface="Cambria Math"/>
                        <a:ea typeface="Cambria Math" panose="02040503050406030204" pitchFamily="18" charset="0"/>
                      </a:rPr>
                      <m:t>&gt;</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𝑡</m:t>
                        </m:r>
                      </m:sub>
                      <m:sup>
                        <m:r>
                          <a:rPr lang="cs-CZ" sz="160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i="1">
                                <a:latin typeface="Cambria Math"/>
                                <a:ea typeface="Cambria Math" panose="02040503050406030204" pitchFamily="18" charset="0"/>
                              </a:rPr>
                              <m:t>𝑡</m:t>
                            </m:r>
                            <m:r>
                              <a:rPr lang="cs-CZ" sz="1600" i="1">
                                <a:latin typeface="Cambria Math"/>
                                <a:ea typeface="Cambria Math" panose="02040503050406030204" pitchFamily="18" charset="0"/>
                              </a:rPr>
                              <m:t>+</m:t>
                            </m:r>
                            <m:r>
                              <a:rPr lang="cs-CZ" sz="1600" i="1">
                                <a:latin typeface="Cambria Math"/>
                                <a:ea typeface="Cambria Math" panose="02040503050406030204" pitchFamily="18" charset="0"/>
                              </a:rPr>
                              <m:t>𝑝</m:t>
                            </m:r>
                          </m:sub>
                          <m:sup>
                            <m:r>
                              <a:rPr lang="cs-CZ" sz="1600" i="1" smtClean="0">
                                <a:latin typeface="Cambria Math" panose="02040503050406030204" pitchFamily="18" charset="0"/>
                                <a:ea typeface="Cambria Math" panose="02040503050406030204" pitchFamily="18" charset="0"/>
                              </a:rPr>
                              <m:t> </m:t>
                            </m:r>
                          </m:sup>
                        </m:sSubSup>
                      </m:e>
                    </m:sPre>
                    <m:r>
                      <a:rPr lang="cs-CZ" sz="1600" b="0" i="1" smtClean="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m:t>
                    </m:r>
                    <m:r>
                      <m:rPr>
                        <m:nor/>
                      </m:rPr>
                      <a:rPr lang="cs-CZ" sz="1600">
                        <a:latin typeface="Cambria Math" panose="02040503050406030204" pitchFamily="18" charset="0"/>
                        <a:ea typeface="Cambria Math" panose="02040503050406030204" pitchFamily="18" charset="0"/>
                      </a:rPr>
                      <m:t>for</m:t>
                    </m:r>
                    <m:r>
                      <m:rPr>
                        <m:nor/>
                      </m:rPr>
                      <a:rPr lang="cs-CZ" sz="1600">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all</m:t>
                    </m:r>
                    <m:r>
                      <m:rPr>
                        <m:nor/>
                      </m:rPr>
                      <a:rPr lang="cs-CZ" sz="1600">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𝑡</m:t>
                    </m:r>
                    <m:r>
                      <a:rPr lang="cs-CZ" sz="1600" i="1">
                        <a:latin typeface="Cambria Math" panose="02040503050406030204" pitchFamily="18" charset="0"/>
                        <a:ea typeface="Cambria Math" panose="02040503050406030204" pitchFamily="18" charset="0"/>
                      </a:rPr>
                      <m:t> </m:t>
                    </m:r>
                    <m:r>
                      <m:rPr>
                        <m:nor/>
                      </m:rPr>
                      <a:rPr lang="cs-CZ" sz="1600">
                        <a:latin typeface="Cambria Math" panose="02040503050406030204" pitchFamily="18" charset="0"/>
                        <a:ea typeface="Cambria Math" panose="02040503050406030204" pitchFamily="18" charset="0"/>
                      </a:rPr>
                      <m:t>and</m:t>
                    </m:r>
                    <m:r>
                      <a:rPr lang="cs-CZ" sz="1600" i="1">
                        <a:latin typeface="Cambria Math" panose="02040503050406030204" pitchFamily="18" charset="0"/>
                        <a:ea typeface="Cambria Math" panose="02040503050406030204" pitchFamily="18" charset="0"/>
                      </a:rPr>
                      <m:t> </m:t>
                    </m:r>
                    <m:r>
                      <a:rPr lang="cs-CZ" sz="1600" i="1">
                        <a:latin typeface="Cambria Math" panose="02040503050406030204" pitchFamily="18" charset="0"/>
                        <a:ea typeface="Cambria Math" panose="02040503050406030204" pitchFamily="18" charset="0"/>
                      </a:rPr>
                      <m:t>𝑝</m:t>
                    </m:r>
                    <m:r>
                      <a:rPr lang="cs-CZ" sz="1600" i="1">
                        <a:latin typeface="Cambria Math" panose="02040503050406030204" pitchFamily="18" charset="0"/>
                        <a:ea typeface="Cambria Math" panose="02040503050406030204" pitchFamily="18" charset="0"/>
                      </a:rPr>
                      <m:t>)</m:t>
                    </m:r>
                  </m:oMath>
                </a14:m>
                <a:endParaRPr lang="cs-CZ" sz="1600" dirty="0">
                  <a:latin typeface="Cambria Math"/>
                  <a:ea typeface="Cambria Math" panose="02040503050406030204" pitchFamily="18" charset="0"/>
                </a:endParaRPr>
              </a:p>
            </p:txBody>
          </p:sp>
        </mc:Choice>
        <mc:Fallback xmlns="">
          <p:sp>
            <p:nvSpPr>
              <p:cNvPr id="62" name="TextovéPole 61"/>
              <p:cNvSpPr txBox="1">
                <a:spLocks noRot="1" noChangeAspect="1" noMove="1" noResize="1" noEditPoints="1" noAdjustHandles="1" noChangeArrowheads="1" noChangeShapeType="1" noTextEdit="1"/>
              </p:cNvSpPr>
              <p:nvPr/>
            </p:nvSpPr>
            <p:spPr>
              <a:xfrm>
                <a:off x="2411760" y="3854398"/>
                <a:ext cx="3888429" cy="359970"/>
              </a:xfrm>
              <a:prstGeom prst="rect">
                <a:avLst/>
              </a:prstGeom>
              <a:blipFill>
                <a:blip r:embed="rId20"/>
                <a:stretch>
                  <a:fillRect t="-5085" b="-15254"/>
                </a:stretch>
              </a:blipFill>
            </p:spPr>
            <p:txBody>
              <a:bodyPr/>
              <a:lstStyle/>
              <a:p>
                <a:r>
                  <a:rPr lang="en-GB">
                    <a:noFill/>
                  </a:rPr>
                  <a:t> </a:t>
                </a:r>
              </a:p>
            </p:txBody>
          </p:sp>
        </mc:Fallback>
      </mc:AlternateContent>
      <p:sp>
        <p:nvSpPr>
          <p:cNvPr id="4" name="Nadpis 3"/>
          <p:cNvSpPr>
            <a:spLocks noGrp="1"/>
          </p:cNvSpPr>
          <p:nvPr>
            <p:ph type="title"/>
          </p:nvPr>
        </p:nvSpPr>
        <p:spPr>
          <a:xfrm>
            <a:off x="144000" y="144000"/>
            <a:ext cx="6241064" cy="648072"/>
          </a:xfrm>
        </p:spPr>
        <p:txBody>
          <a:bodyPr/>
          <a:lstStyle/>
          <a:p>
            <a:r>
              <a:rPr lang="en-GB" dirty="0"/>
              <a:t>Properties of implied forward rates</a:t>
            </a:r>
          </a:p>
        </p:txBody>
      </p:sp>
    </p:spTree>
    <p:extLst>
      <p:ext uri="{BB962C8B-B14F-4D97-AF65-F5344CB8AC3E}">
        <p14:creationId xmlns:p14="http://schemas.microsoft.com/office/powerpoint/2010/main" val="3851619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 name="Přímá spojnice se šipkou 48"/>
          <p:cNvCxnSpPr/>
          <p:nvPr/>
        </p:nvCxnSpPr>
        <p:spPr>
          <a:xfrm flipV="1">
            <a:off x="3322457" y="5065666"/>
            <a:ext cx="0" cy="251673"/>
          </a:xfrm>
          <a:prstGeom prst="straightConnector1">
            <a:avLst/>
          </a:prstGeom>
          <a:ln w="25400">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5" name="Přímá spojnice se šipkou 48"/>
          <p:cNvCxnSpPr/>
          <p:nvPr/>
        </p:nvCxnSpPr>
        <p:spPr>
          <a:xfrm flipV="1">
            <a:off x="3322463" y="4580084"/>
            <a:ext cx="0" cy="307777"/>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12</a:t>
            </a:r>
          </a:p>
        </p:txBody>
      </p:sp>
      <p:sp>
        <p:nvSpPr>
          <p:cNvPr id="4" name="Nadpis 3"/>
          <p:cNvSpPr>
            <a:spLocks noGrp="1"/>
          </p:cNvSpPr>
          <p:nvPr>
            <p:ph type="title"/>
          </p:nvPr>
        </p:nvSpPr>
        <p:spPr>
          <a:xfrm>
            <a:off x="144001" y="144000"/>
            <a:ext cx="3195317" cy="648072"/>
          </a:xfrm>
        </p:spPr>
        <p:txBody>
          <a:bodyPr/>
          <a:lstStyle/>
          <a:p>
            <a:r>
              <a:rPr lang="en-GB" dirty="0"/>
              <a:t>Pricing of floaters</a:t>
            </a:r>
          </a:p>
        </p:txBody>
      </p:sp>
      <p:sp>
        <p:nvSpPr>
          <p:cNvPr id="15" name="TextovéPole 14"/>
          <p:cNvSpPr txBox="1"/>
          <p:nvPr/>
        </p:nvSpPr>
        <p:spPr>
          <a:xfrm>
            <a:off x="864000" y="864000"/>
            <a:ext cx="176378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17" name="TextovéPole 16"/>
          <p:cNvSpPr txBox="1"/>
          <p:nvPr/>
        </p:nvSpPr>
        <p:spPr>
          <a:xfrm>
            <a:off x="864000" y="2016000"/>
            <a:ext cx="205181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Par property</a:t>
            </a:r>
          </a:p>
        </p:txBody>
      </p:sp>
      <p:sp>
        <p:nvSpPr>
          <p:cNvPr id="20" name="TextovéPole 19"/>
          <p:cNvSpPr txBox="1"/>
          <p:nvPr/>
        </p:nvSpPr>
        <p:spPr>
          <a:xfrm>
            <a:off x="1188000" y="1196752"/>
            <a:ext cx="7808212"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A </a:t>
            </a:r>
            <a:r>
              <a:rPr lang="en-GB" noProof="0" dirty="0">
                <a:solidFill>
                  <a:srgbClr val="7030A0"/>
                </a:solidFill>
                <a:latin typeface="Cambria Math" panose="02040503050406030204" pitchFamily="18" charset="0"/>
                <a:ea typeface="Cambria Math" panose="02040503050406030204" pitchFamily="18" charset="0"/>
              </a:rPr>
              <a:t>floating rate note </a:t>
            </a:r>
            <a:r>
              <a:rPr lang="en-GB" noProof="0" dirty="0">
                <a:latin typeface="Cambria Math" panose="02040503050406030204" pitchFamily="18" charset="0"/>
                <a:ea typeface="Cambria Math" panose="02040503050406030204" pitchFamily="18" charset="0"/>
              </a:rPr>
              <a:t>(FRN, floater) is a type of bond whose coupon rate is fixed for a given period by reference to some short-term market interest rate and reset periodically on the coupon reset dates</a:t>
            </a:r>
          </a:p>
        </p:txBody>
      </p:sp>
      <p:sp>
        <p:nvSpPr>
          <p:cNvPr id="21" name="TextovéPole 20"/>
          <p:cNvSpPr txBox="1"/>
          <p:nvPr/>
        </p:nvSpPr>
        <p:spPr>
          <a:xfrm>
            <a:off x="1188001" y="2348880"/>
            <a:ext cx="619231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Fair price of a floater based on the expectation hypothesis </a:t>
            </a:r>
          </a:p>
        </p:txBody>
      </p:sp>
      <p:sp>
        <p:nvSpPr>
          <p:cNvPr id="18" name="TextovéPole 17"/>
          <p:cNvSpPr txBox="1"/>
          <p:nvPr/>
        </p:nvSpPr>
        <p:spPr>
          <a:xfrm>
            <a:off x="1188000" y="3974744"/>
            <a:ext cx="7704473"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Cash flow from a floater is equivalent to investing in a short-term money market instrument and reinvesting the principal on a rolling basis </a:t>
            </a:r>
          </a:p>
        </p:txBody>
      </p:sp>
      <mc:AlternateContent xmlns:mc="http://schemas.openxmlformats.org/markup-compatibility/2006" xmlns:a14="http://schemas.microsoft.com/office/drawing/2010/main">
        <mc:Choice Requires="a14">
          <p:sp>
            <p:nvSpPr>
              <p:cNvPr id="5" name="TextovéPole 4"/>
              <p:cNvSpPr txBox="1"/>
              <p:nvPr/>
            </p:nvSpPr>
            <p:spPr>
              <a:xfrm>
                <a:off x="1360772" y="2636912"/>
                <a:ext cx="5515484" cy="538161"/>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𝐹𝑅𝑁</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𝑀</m:t>
                          </m:r>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e>
                          </m:d>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i="1">
                                  <a:latin typeface="Cambria Math"/>
                                  <a:ea typeface="Cambria Math" panose="02040503050406030204" pitchFamily="18" charset="0"/>
                                </a:rPr>
                                <m:t>1</m:t>
                              </m:r>
                            </m:sub>
                            <m:sup>
                              <m:r>
                                <a:rPr lang="cs-CZ" sz="1400" i="1" smtClean="0">
                                  <a:latin typeface="Cambria Math" panose="02040503050406030204" pitchFamily="18" charset="0"/>
                                  <a:ea typeface="Cambria Math" panose="02040503050406030204" pitchFamily="18" charset="0"/>
                                </a:rPr>
                                <m:t> </m:t>
                              </m:r>
                            </m:sup>
                            <m:e>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𝑓</m:t>
                                  </m:r>
                                </m:e>
                                <m:sub>
                                  <m:r>
                                    <a:rPr lang="cs-CZ" sz="1400" i="1">
                                      <a:latin typeface="Cambria Math"/>
                                      <a:ea typeface="Cambria Math" panose="02040503050406030204" pitchFamily="18" charset="0"/>
                                    </a:rPr>
                                    <m:t>2</m:t>
                                  </m:r>
                                </m:sub>
                                <m:sup>
                                  <m:r>
                                    <a:rPr lang="cs-CZ" sz="1400" i="1" smtClean="0">
                                      <a:latin typeface="Cambria Math" panose="02040503050406030204" pitchFamily="18" charset="0"/>
                                      <a:ea typeface="Cambria Math" panose="02040503050406030204" pitchFamily="18" charset="0"/>
                                    </a:rPr>
                                    <m:t> </m:t>
                                  </m:r>
                                </m:sup>
                              </m:sSubSup>
                            </m:e>
                          </m:sPre>
                          <m:r>
                            <a:rPr lang="cs-CZ" sz="1400" b="0" i="1" smtClean="0">
                              <a:latin typeface="Cambria Math"/>
                              <a:ea typeface="Cambria Math" panose="02040503050406030204" pitchFamily="18" charset="0"/>
                            </a:rPr>
                            <m:t>𝑀</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2</m:t>
                                      </m:r>
                                    </m:sub>
                                  </m:sSub>
                                </m:e>
                              </m:d>
                            </m:e>
                            <m:sup>
                              <m:r>
                                <a:rPr lang="cs-CZ" sz="1400" b="0" i="1" smtClean="0">
                                  <a:latin typeface="Cambria Math"/>
                                  <a:ea typeface="Cambria Math" panose="02040503050406030204" pitchFamily="18" charset="0"/>
                                </a:rPr>
                                <m:t>2</m:t>
                              </m:r>
                            </m:sup>
                          </m:sSup>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a:ea typeface="Cambria Math" panose="02040503050406030204" pitchFamily="18" charset="0"/>
                                </a:rPr>
                                <m:t>2</m:t>
                              </m:r>
                            </m:sub>
                            <m:sup>
                              <m:r>
                                <a:rPr lang="cs-CZ" sz="1400" b="0" i="1" smtClean="0">
                                  <a:latin typeface="Cambria Math" panose="02040503050406030204" pitchFamily="18" charset="0"/>
                                  <a:ea typeface="Cambria Math" panose="02040503050406030204" pitchFamily="18" charset="0"/>
                                </a:rPr>
                                <m:t> </m:t>
                              </m:r>
                            </m:sup>
                            <m:e>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𝑓</m:t>
                                  </m:r>
                                </m:e>
                                <m:sub>
                                  <m:r>
                                    <a:rPr lang="cs-CZ" sz="1400" b="0" i="1" smtClean="0">
                                      <a:latin typeface="Cambria Math"/>
                                      <a:ea typeface="Cambria Math" panose="02040503050406030204" pitchFamily="18" charset="0"/>
                                    </a:rPr>
                                    <m:t>3</m:t>
                                  </m:r>
                                </m:sub>
                                <m:sup>
                                  <m:r>
                                    <a:rPr lang="cs-CZ" sz="1400" b="0" i="1" smtClean="0">
                                      <a:latin typeface="Cambria Math" panose="02040503050406030204" pitchFamily="18" charset="0"/>
                                      <a:ea typeface="Cambria Math" panose="02040503050406030204" pitchFamily="18" charset="0"/>
                                    </a:rPr>
                                    <m:t> </m:t>
                                  </m:r>
                                </m:sup>
                              </m:sSubSup>
                            </m:e>
                          </m:sPre>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a:ea typeface="Cambria Math" panose="02040503050406030204" pitchFamily="18" charset="0"/>
                                        </a:rPr>
                                        <m:t>3</m:t>
                                      </m:r>
                                    </m:sub>
                                  </m:sSub>
                                </m:e>
                              </m:d>
                            </m:e>
                            <m:sup>
                              <m:r>
                                <a:rPr lang="cs-CZ" sz="1400" b="0" i="1" smtClean="0">
                                  <a:latin typeface="Cambria Math"/>
                                  <a:ea typeface="Cambria Math" panose="02040503050406030204" pitchFamily="18" charset="0"/>
                                </a:rPr>
                                <m:t>3</m:t>
                              </m:r>
                            </m:sup>
                          </m:sSup>
                        </m:den>
                      </m:f>
                      <m:r>
                        <a:rPr lang="cs-CZ" sz="1400" b="0" i="1" smtClean="0">
                          <a:latin typeface="Cambria Math"/>
                          <a:ea typeface="Cambria Math" panose="02040503050406030204" pitchFamily="18" charset="0"/>
                        </a:rPr>
                        <m:t>+. . . +</m:t>
                      </m:r>
                      <m:f>
                        <m:fPr>
                          <m:ctrlPr>
                            <a:rPr lang="cs-CZ" sz="1400" i="1" smtClean="0">
                              <a:latin typeface="Cambria Math" panose="02040503050406030204" pitchFamily="18" charset="0"/>
                              <a:ea typeface="Cambria Math" panose="02040503050406030204" pitchFamily="18" charset="0"/>
                            </a:rPr>
                          </m:ctrlPr>
                        </m:fPr>
                        <m:num>
                          <m:sPre>
                            <m:sPrePr>
                              <m:ctrlPr>
                                <a:rPr lang="cs-CZ" sz="1400" i="1">
                                  <a:latin typeface="Cambria Math" panose="02040503050406030204" pitchFamily="18" charset="0"/>
                                  <a:ea typeface="Cambria Math" panose="02040503050406030204" pitchFamily="18" charset="0"/>
                                </a:rPr>
                              </m:ctrlPr>
                            </m:sPrePr>
                            <m:sub>
                              <m:r>
                                <a:rPr lang="cs-CZ" sz="1400" b="0" i="1" smtClean="0">
                                  <a:latin typeface="Cambria Math"/>
                                  <a:ea typeface="Cambria Math" panose="02040503050406030204" pitchFamily="18" charset="0"/>
                                </a:rPr>
                                <m:t>𝑇</m:t>
                              </m:r>
                              <m:r>
                                <a:rPr lang="cs-CZ" sz="1400" b="0" i="1" smtClean="0">
                                  <a:latin typeface="Cambria Math"/>
                                  <a:ea typeface="Cambria Math" panose="02040503050406030204" pitchFamily="18" charset="0"/>
                                </a:rPr>
                                <m:t>−1</m:t>
                              </m:r>
                            </m:sub>
                            <m:sup>
                              <m:r>
                                <a:rPr lang="cs-CZ" sz="1400" b="0" i="1" smtClean="0">
                                  <a:latin typeface="Cambria Math" panose="02040503050406030204" pitchFamily="18" charset="0"/>
                                  <a:ea typeface="Cambria Math" panose="02040503050406030204" pitchFamily="18" charset="0"/>
                                </a:rPr>
                                <m:t> </m:t>
                              </m:r>
                            </m:sup>
                            <m:e>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𝑓</m:t>
                                  </m:r>
                                </m:e>
                                <m:sub>
                                  <m:r>
                                    <a:rPr lang="cs-CZ" sz="1400" b="0" i="1" smtClean="0">
                                      <a:latin typeface="Cambria Math"/>
                                      <a:ea typeface="Cambria Math" panose="02040503050406030204" pitchFamily="18" charset="0"/>
                                    </a:rPr>
                                    <m:t>𝑇</m:t>
                                  </m:r>
                                </m:sub>
                                <m:sup>
                                  <m:r>
                                    <a:rPr lang="cs-CZ" sz="1400" b="0" i="1" smtClean="0">
                                      <a:latin typeface="Cambria Math" panose="02040503050406030204" pitchFamily="18" charset="0"/>
                                      <a:ea typeface="Cambria Math" panose="02040503050406030204" pitchFamily="18" charset="0"/>
                                    </a:rPr>
                                    <m:t> </m:t>
                                  </m:r>
                                </m:sup>
                              </m:sSubSup>
                            </m:e>
                          </m:sPre>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oMath>
                  </m:oMathPara>
                </a14:m>
                <a:endParaRPr lang="cs-CZ" sz="1400" i="1" dirty="0">
                  <a:latin typeface="Cambria Math"/>
                  <a:ea typeface="Cambria Math" panose="02040503050406030204" pitchFamily="18" charset="0"/>
                </a:endParaRPr>
              </a:p>
            </p:txBody>
          </p:sp>
        </mc:Choice>
        <mc:Fallback xmlns="">
          <p:sp>
            <p:nvSpPr>
              <p:cNvPr id="5" name="TextovéPole 4"/>
              <p:cNvSpPr txBox="1">
                <a:spLocks noRot="1" noChangeAspect="1" noMove="1" noResize="1" noEditPoints="1" noAdjustHandles="1" noChangeArrowheads="1" noChangeShapeType="1" noTextEdit="1"/>
              </p:cNvSpPr>
              <p:nvPr/>
            </p:nvSpPr>
            <p:spPr>
              <a:xfrm>
                <a:off x="1360772" y="2636912"/>
                <a:ext cx="5515484" cy="538161"/>
              </a:xfrm>
              <a:prstGeom prst="rect">
                <a:avLst/>
              </a:prstGeom>
              <a:blipFill>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TextovéPole 4"/>
              <p:cNvSpPr txBox="1"/>
              <p:nvPr/>
            </p:nvSpPr>
            <p:spPr>
              <a:xfrm>
                <a:off x="1763688" y="3123555"/>
                <a:ext cx="7344816" cy="578363"/>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𝑀</m:t>
                          </m:r>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e>
                          </m:d>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𝑀</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2</m:t>
                                      </m:r>
                                    </m:sub>
                                  </m:sSub>
                                </m:e>
                              </m:d>
                            </m:e>
                            <m:sup>
                              <m:r>
                                <a:rPr lang="cs-CZ" sz="1400" b="0" i="1" smtClean="0">
                                  <a:latin typeface="Cambria Math"/>
                                  <a:ea typeface="Cambria Math" panose="02040503050406030204" pitchFamily="18" charset="0"/>
                                </a:rPr>
                                <m:t>2</m:t>
                              </m:r>
                            </m:sup>
                          </m:sSup>
                        </m:den>
                      </m:f>
                      <m:d>
                        <m:dPr>
                          <m:begChr m:val="["/>
                          <m:endChr m:val="]"/>
                          <m:ctrlPr>
                            <a:rPr lang="cs-CZ" sz="1400" b="0" i="1" smtClean="0">
                              <a:latin typeface="Cambria Math" panose="02040503050406030204" pitchFamily="18" charset="0"/>
                              <a:ea typeface="Cambria Math" panose="02040503050406030204" pitchFamily="18" charset="0"/>
                            </a:rPr>
                          </m:ctrlPr>
                        </m:dPr>
                        <m:e>
                          <m:f>
                            <m:fPr>
                              <m:ctrlPr>
                                <a:rPr lang="cs-CZ" sz="1400" b="0" i="1" smtClean="0">
                                  <a:latin typeface="Cambria Math" panose="02040503050406030204" pitchFamily="18" charset="0"/>
                                  <a:ea typeface="Cambria Math" panose="02040503050406030204" pitchFamily="18" charset="0"/>
                                </a:rPr>
                              </m:ctrlPr>
                            </m:fPr>
                            <m:num>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2</m:t>
                                          </m:r>
                                        </m:sub>
                                      </m:sSub>
                                    </m:e>
                                  </m:d>
                                </m:e>
                                <m:sup>
                                  <m:r>
                                    <a:rPr lang="cs-CZ" sz="1400" b="0" i="1" smtClean="0">
                                      <a:latin typeface="Cambria Math"/>
                                      <a:ea typeface="Cambria Math" panose="02040503050406030204" pitchFamily="18" charset="0"/>
                                    </a:rPr>
                                    <m:t>2</m:t>
                                  </m:r>
                                </m:sup>
                              </m:sSup>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e>
                              </m:d>
                            </m:den>
                          </m:f>
                          <m:r>
                            <a:rPr lang="cs-CZ" sz="1400" b="0" i="1" smtClean="0">
                              <a:latin typeface="Cambria Math"/>
                              <a:ea typeface="Cambria Math" panose="02040503050406030204" pitchFamily="18" charset="0"/>
                            </a:rPr>
                            <m:t>−1</m:t>
                          </m:r>
                        </m:e>
                      </m:d>
                      <m:r>
                        <a:rPr lang="cs-CZ" sz="1400" b="0" i="1" smtClean="0">
                          <a:latin typeface="Cambria Math"/>
                          <a:ea typeface="Cambria Math" panose="02040503050406030204" pitchFamily="18" charset="0"/>
                        </a:rPr>
                        <m:t>+. . . +</m:t>
                      </m:r>
                      <m:f>
                        <m:fPr>
                          <m:ctrlPr>
                            <a:rPr lang="cs-CZ" sz="1400" i="1" smtClean="0">
                              <a:latin typeface="Cambria Math" panose="02040503050406030204" pitchFamily="18" charset="0"/>
                              <a:ea typeface="Cambria Math" panose="02040503050406030204" pitchFamily="18" charset="0"/>
                            </a:rPr>
                          </m:ctrlPr>
                        </m:fPr>
                        <m:num>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d>
                        <m:dPr>
                          <m:begChr m:val="["/>
                          <m:endChr m:val="]"/>
                          <m:ctrlPr>
                            <a:rPr lang="cs-CZ" sz="1400" i="1">
                              <a:latin typeface="Cambria Math" panose="02040503050406030204" pitchFamily="18" charset="0"/>
                              <a:ea typeface="Cambria Math" panose="02040503050406030204" pitchFamily="18" charset="0"/>
                            </a:rPr>
                          </m:ctrlPr>
                        </m:dPr>
                        <m:e>
                          <m:f>
                            <m:fPr>
                              <m:ctrlPr>
                                <a:rPr lang="cs-CZ" sz="1400" i="1">
                                  <a:latin typeface="Cambria Math" panose="02040503050406030204" pitchFamily="18" charset="0"/>
                                  <a:ea typeface="Cambria Math" panose="02040503050406030204" pitchFamily="18" charset="0"/>
                                </a:rPr>
                              </m:ctrlPr>
                            </m:fPr>
                            <m:num>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num>
                            <m:den>
                              <m:sSup>
                                <m:sSupPr>
                                  <m:ctrlPr>
                                    <a:rPr lang="cs-CZ" sz="1400" i="1" smtClean="0">
                                      <a:latin typeface="Cambria Math" panose="02040503050406030204" pitchFamily="18" charset="0"/>
                                      <a:ea typeface="Cambria Math" panose="02040503050406030204" pitchFamily="18" charset="0"/>
                                    </a:rPr>
                                  </m:ctrlPr>
                                </m:sSupPr>
                                <m:e>
                                  <m:d>
                                    <m:dPr>
                                      <m:ctrlPr>
                                        <a:rPr lang="cs-CZ" sz="140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r>
                                            <a:rPr lang="cs-CZ" sz="1400" b="0" i="1" smtClean="0">
                                              <a:latin typeface="Cambria Math"/>
                                              <a:ea typeface="Cambria Math" panose="02040503050406030204" pitchFamily="18" charset="0"/>
                                            </a:rPr>
                                            <m:t>−1</m:t>
                                          </m:r>
                                        </m:sub>
                                      </m:sSub>
                                    </m:e>
                                  </m:d>
                                </m:e>
                                <m:sup>
                                  <m:r>
                                    <a:rPr lang="cs-CZ" sz="1400" b="0" i="1" smtClean="0">
                                      <a:latin typeface="Cambria Math"/>
                                      <a:ea typeface="Cambria Math" panose="02040503050406030204" pitchFamily="18" charset="0"/>
                                    </a:rPr>
                                    <m:t>𝑇</m:t>
                                  </m:r>
                                  <m:r>
                                    <a:rPr lang="cs-CZ" sz="1400" b="0" i="1" smtClean="0">
                                      <a:latin typeface="Cambria Math"/>
                                      <a:ea typeface="Cambria Math" panose="02040503050406030204" pitchFamily="18" charset="0"/>
                                    </a:rPr>
                                    <m:t>−1</m:t>
                                  </m:r>
                                </m:sup>
                              </m:sSup>
                            </m:den>
                          </m:f>
                          <m:r>
                            <a:rPr lang="cs-CZ" sz="1400" i="1">
                              <a:latin typeface="Cambria Math"/>
                              <a:ea typeface="Cambria Math" panose="02040503050406030204" pitchFamily="18" charset="0"/>
                            </a:rPr>
                            <m:t>−1</m:t>
                          </m:r>
                        </m:e>
                      </m:d>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oMath>
                  </m:oMathPara>
                </a14:m>
                <a:endParaRPr lang="cs-CZ" sz="1400" i="1" dirty="0">
                  <a:latin typeface="Cambria Math"/>
                  <a:ea typeface="Cambria Math" panose="02040503050406030204" pitchFamily="18" charset="0"/>
                </a:endParaRPr>
              </a:p>
            </p:txBody>
          </p:sp>
        </mc:Choice>
        <mc:Fallback xmlns="">
          <p:sp>
            <p:nvSpPr>
              <p:cNvPr id="26" name="TextovéPole 4"/>
              <p:cNvSpPr txBox="1">
                <a:spLocks noRot="1" noChangeAspect="1" noMove="1" noResize="1" noEditPoints="1" noAdjustHandles="1" noChangeArrowheads="1" noChangeShapeType="1" noTextEdit="1"/>
              </p:cNvSpPr>
              <p:nvPr/>
            </p:nvSpPr>
            <p:spPr>
              <a:xfrm>
                <a:off x="1763688" y="3123555"/>
                <a:ext cx="7344816" cy="578363"/>
              </a:xfrm>
              <a:prstGeom prst="rect">
                <a:avLst/>
              </a:prstGeom>
              <a:blipFill>
                <a:blip r:embed="rId17"/>
                <a:stretch>
                  <a:fillRect/>
                </a:stretch>
              </a:blipFill>
            </p:spPr>
            <p:txBody>
              <a:bodyPr/>
              <a:lstStyle/>
              <a:p>
                <a:r>
                  <a:rPr lang="en-GB">
                    <a:noFill/>
                  </a:rPr>
                  <a:t> </a:t>
                </a:r>
              </a:p>
            </p:txBody>
          </p:sp>
        </mc:Fallback>
      </mc:AlternateContent>
      <p:sp>
        <p:nvSpPr>
          <p:cNvPr id="27" name="TextovéPole 16"/>
          <p:cNvSpPr txBox="1"/>
          <p:nvPr/>
        </p:nvSpPr>
        <p:spPr>
          <a:xfrm>
            <a:off x="864000" y="3636000"/>
            <a:ext cx="248198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Synthetic floater</a:t>
            </a:r>
          </a:p>
        </p:txBody>
      </p:sp>
      <p:graphicFrame>
        <p:nvGraphicFramePr>
          <p:cNvPr id="45" name="Tabulka 32"/>
          <p:cNvGraphicFramePr>
            <a:graphicFrameLocks noGrp="1"/>
          </p:cNvGraphicFramePr>
          <p:nvPr>
            <p:extLst>
              <p:ext uri="{D42A27DB-BD31-4B8C-83A1-F6EECF244321}">
                <p14:modId xmlns:p14="http://schemas.microsoft.com/office/powerpoint/2010/main" val="3899131178"/>
              </p:ext>
            </p:extLst>
          </p:nvPr>
        </p:nvGraphicFramePr>
        <p:xfrm>
          <a:off x="2783050" y="4878569"/>
          <a:ext cx="4290372" cy="18288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20000"/>
                    </a:ext>
                  </a:extLst>
                </a:gridCol>
                <a:gridCol w="540000">
                  <a:extLst>
                    <a:ext uri="{9D8B030D-6E8A-4147-A177-3AD203B41FA5}">
                      <a16:colId xmlns:a16="http://schemas.microsoft.com/office/drawing/2014/main" val="20001"/>
                    </a:ext>
                  </a:extLst>
                </a:gridCol>
                <a:gridCol w="1157064">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973308">
                  <a:extLst>
                    <a:ext uri="{9D8B030D-6E8A-4147-A177-3AD203B41FA5}">
                      <a16:colId xmlns:a16="http://schemas.microsoft.com/office/drawing/2014/main" val="20004"/>
                    </a:ext>
                  </a:extLst>
                </a:gridCol>
                <a:gridCol w="540000">
                  <a:extLst>
                    <a:ext uri="{9D8B030D-6E8A-4147-A177-3AD203B41FA5}">
                      <a16:colId xmlns:a16="http://schemas.microsoft.com/office/drawing/2014/main" val="20005"/>
                    </a:ext>
                  </a:extLst>
                </a:gridCol>
              </a:tblGrid>
              <a:tr h="18000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t</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T</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sp>
            <p:nvSpPr>
              <p:cNvPr id="56" name="TextovéPole 39"/>
              <p:cNvSpPr txBox="1"/>
              <p:nvPr/>
            </p:nvSpPr>
            <p:spPr>
              <a:xfrm>
                <a:off x="3281993" y="4597018"/>
                <a:ext cx="1020792" cy="311496"/>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(1+</m:t>
                      </m:r>
                      <m:sSubSup>
                        <m:sSubSupPr>
                          <m:ctrlPr>
                            <a:rPr lang="cs-CZ" sz="1400" b="0" i="1" smtClean="0">
                              <a:latin typeface="Cambria Math" panose="02040503050406030204" pitchFamily="18" charset="0"/>
                              <a:ea typeface="Cambria Math" panose="02040503050406030204" pitchFamily="18" charset="0"/>
                            </a:rPr>
                          </m:ctrlPr>
                        </m:sSubSup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up>
                          <m:r>
                            <a:rPr lang="cs-CZ" sz="1400" b="0" i="1" smtClean="0">
                              <a:latin typeface="Cambria Math" panose="02040503050406030204" pitchFamily="18" charset="0"/>
                              <a:ea typeface="Cambria Math" panose="02040503050406030204" pitchFamily="18" charset="0"/>
                            </a:rPr>
                            <m:t>0</m:t>
                          </m:r>
                        </m:sup>
                      </m:sSubSup>
                      <m:r>
                        <a:rPr lang="cs-CZ" sz="1400" b="0" i="1" smtClean="0">
                          <a:latin typeface="Cambria Math"/>
                          <a:ea typeface="Cambria Math" panose="02040503050406030204" pitchFamily="18" charset="0"/>
                        </a:rPr>
                        <m:t>)</m:t>
                      </m:r>
                    </m:oMath>
                  </m:oMathPara>
                </a14:m>
                <a:endParaRPr lang="cs-CZ" sz="1400" i="1" dirty="0">
                  <a:latin typeface="Cambria Math"/>
                  <a:ea typeface="Cambria Math" panose="02040503050406030204" pitchFamily="18" charset="0"/>
                </a:endParaRPr>
              </a:p>
            </p:txBody>
          </p:sp>
        </mc:Choice>
        <mc:Fallback xmlns="">
          <p:sp>
            <p:nvSpPr>
              <p:cNvPr id="56" name="TextovéPole 39"/>
              <p:cNvSpPr txBox="1">
                <a:spLocks noRot="1" noChangeAspect="1" noMove="1" noResize="1" noEditPoints="1" noAdjustHandles="1" noChangeArrowheads="1" noChangeShapeType="1" noTextEdit="1"/>
              </p:cNvSpPr>
              <p:nvPr/>
            </p:nvSpPr>
            <p:spPr>
              <a:xfrm>
                <a:off x="3281993" y="4597018"/>
                <a:ext cx="1020792" cy="311496"/>
              </a:xfrm>
              <a:prstGeom prst="rect">
                <a:avLst/>
              </a:prstGeom>
              <a:blipFill>
                <a:blip r:embed="rId18"/>
                <a:stretch>
                  <a:fillRect b="-980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ovéPole 39"/>
              <p:cNvSpPr txBox="1"/>
              <p:nvPr/>
            </p:nvSpPr>
            <p:spPr>
              <a:xfrm>
                <a:off x="3281993" y="5011744"/>
                <a:ext cx="381386" cy="307777"/>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𝑀</m:t>
                      </m:r>
                    </m:oMath>
                  </m:oMathPara>
                </a14:m>
                <a:endParaRPr lang="cs-CZ" sz="1400" i="1" dirty="0">
                  <a:latin typeface="Cambria Math"/>
                  <a:ea typeface="Cambria Math" panose="02040503050406030204" pitchFamily="18" charset="0"/>
                </a:endParaRPr>
              </a:p>
            </p:txBody>
          </p:sp>
        </mc:Choice>
        <mc:Fallback xmlns="">
          <p:sp>
            <p:nvSpPr>
              <p:cNvPr id="58" name="TextovéPole 39"/>
              <p:cNvSpPr txBox="1">
                <a:spLocks noRot="1" noChangeAspect="1" noMove="1" noResize="1" noEditPoints="1" noAdjustHandles="1" noChangeArrowheads="1" noChangeShapeType="1" noTextEdit="1"/>
              </p:cNvSpPr>
              <p:nvPr/>
            </p:nvSpPr>
            <p:spPr>
              <a:xfrm>
                <a:off x="3281993" y="5011744"/>
                <a:ext cx="381386" cy="307777"/>
              </a:xfrm>
              <a:prstGeom prst="rect">
                <a:avLst/>
              </a:prstGeom>
              <a:blipFill>
                <a:blip r:embed="rId19"/>
                <a:stretch>
                  <a:fillRect/>
                </a:stretch>
              </a:blipFill>
            </p:spPr>
            <p:txBody>
              <a:bodyPr/>
              <a:lstStyle/>
              <a:p>
                <a:r>
                  <a:rPr lang="en-GB">
                    <a:noFill/>
                  </a:rPr>
                  <a:t> </a:t>
                </a:r>
              </a:p>
            </p:txBody>
          </p:sp>
        </mc:Fallback>
      </mc:AlternateContent>
      <p:cxnSp>
        <p:nvCxnSpPr>
          <p:cNvPr id="59" name="Přímá spojnice se šipkou 48"/>
          <p:cNvCxnSpPr/>
          <p:nvPr/>
        </p:nvCxnSpPr>
        <p:spPr>
          <a:xfrm flipV="1">
            <a:off x="5558906" y="5057278"/>
            <a:ext cx="0" cy="251673"/>
          </a:xfrm>
          <a:prstGeom prst="straightConnector1">
            <a:avLst/>
          </a:prstGeom>
          <a:ln w="25400">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1" name="Přímá spojnice se šipkou 48"/>
          <p:cNvCxnSpPr/>
          <p:nvPr/>
        </p:nvCxnSpPr>
        <p:spPr>
          <a:xfrm flipV="1">
            <a:off x="5558829" y="4570156"/>
            <a:ext cx="0" cy="307777"/>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2" name="Přímá spojnice se šipkou 48"/>
          <p:cNvCxnSpPr/>
          <p:nvPr/>
        </p:nvCxnSpPr>
        <p:spPr>
          <a:xfrm flipV="1">
            <a:off x="7062686" y="4570156"/>
            <a:ext cx="0" cy="307777"/>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3" name="TextovéPole 39"/>
              <p:cNvSpPr txBox="1"/>
              <p:nvPr/>
            </p:nvSpPr>
            <p:spPr>
              <a:xfrm>
                <a:off x="5524951" y="4599315"/>
                <a:ext cx="1176604" cy="310854"/>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(1+</m:t>
                      </m:r>
                      <m:sSubSup>
                        <m:sSubSupPr>
                          <m:ctrlPr>
                            <a:rPr lang="cs-CZ" sz="1400" b="0" i="1" smtClean="0">
                              <a:latin typeface="Cambria Math" panose="02040503050406030204" pitchFamily="18" charset="0"/>
                              <a:ea typeface="Cambria Math" panose="02040503050406030204" pitchFamily="18" charset="0"/>
                            </a:rPr>
                          </m:ctrlPr>
                        </m:sSubSup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up>
                          <m:r>
                            <a:rPr lang="cs-CZ" sz="1400" b="0" i="1" smtClean="0">
                              <a:latin typeface="Cambria Math"/>
                              <a:ea typeface="Cambria Math" panose="02040503050406030204" pitchFamily="18" charset="0"/>
                            </a:rPr>
                            <m:t>𝑡</m:t>
                          </m:r>
                          <m:r>
                            <a:rPr lang="cs-CZ" sz="1400" b="0" i="1" smtClean="0">
                              <a:latin typeface="Cambria Math" panose="02040503050406030204" pitchFamily="18" charset="0"/>
                              <a:ea typeface="Cambria Math" panose="02040503050406030204" pitchFamily="18" charset="0"/>
                            </a:rPr>
                            <m:t>−1</m:t>
                          </m:r>
                        </m:sup>
                      </m:sSubSup>
                      <m:r>
                        <a:rPr lang="cs-CZ" sz="1400" b="0" i="1" smtClean="0">
                          <a:latin typeface="Cambria Math"/>
                          <a:ea typeface="Cambria Math" panose="02040503050406030204" pitchFamily="18" charset="0"/>
                        </a:rPr>
                        <m:t>)</m:t>
                      </m:r>
                    </m:oMath>
                  </m:oMathPara>
                </a14:m>
                <a:endParaRPr lang="cs-CZ" sz="1400" i="1" dirty="0">
                  <a:latin typeface="Cambria Math"/>
                  <a:ea typeface="Cambria Math" panose="02040503050406030204" pitchFamily="18" charset="0"/>
                </a:endParaRPr>
              </a:p>
            </p:txBody>
          </p:sp>
        </mc:Choice>
        <mc:Fallback xmlns="">
          <p:sp>
            <p:nvSpPr>
              <p:cNvPr id="63" name="TextovéPole 39"/>
              <p:cNvSpPr txBox="1">
                <a:spLocks noRot="1" noChangeAspect="1" noMove="1" noResize="1" noEditPoints="1" noAdjustHandles="1" noChangeArrowheads="1" noChangeShapeType="1" noTextEdit="1"/>
              </p:cNvSpPr>
              <p:nvPr/>
            </p:nvSpPr>
            <p:spPr>
              <a:xfrm>
                <a:off x="5524951" y="4599315"/>
                <a:ext cx="1176604" cy="310854"/>
              </a:xfrm>
              <a:prstGeom prst="rect">
                <a:avLst/>
              </a:prstGeom>
              <a:blipFill>
                <a:blip r:embed="rId20"/>
                <a:stretch>
                  <a:fillRect b="-980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4" name="TextovéPole 39"/>
              <p:cNvSpPr txBox="1"/>
              <p:nvPr/>
            </p:nvSpPr>
            <p:spPr>
              <a:xfrm>
                <a:off x="5520061" y="5012132"/>
                <a:ext cx="381386" cy="307777"/>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𝑀</m:t>
                      </m:r>
                    </m:oMath>
                  </m:oMathPara>
                </a14:m>
                <a:endParaRPr lang="cs-CZ" sz="1400" i="1" dirty="0">
                  <a:latin typeface="Cambria Math"/>
                  <a:ea typeface="Cambria Math" panose="02040503050406030204" pitchFamily="18" charset="0"/>
                </a:endParaRPr>
              </a:p>
            </p:txBody>
          </p:sp>
        </mc:Choice>
        <mc:Fallback xmlns="">
          <p:sp>
            <p:nvSpPr>
              <p:cNvPr id="64" name="TextovéPole 39"/>
              <p:cNvSpPr txBox="1">
                <a:spLocks noRot="1" noChangeAspect="1" noMove="1" noResize="1" noEditPoints="1" noAdjustHandles="1" noChangeArrowheads="1" noChangeShapeType="1" noTextEdit="1"/>
              </p:cNvSpPr>
              <p:nvPr/>
            </p:nvSpPr>
            <p:spPr>
              <a:xfrm>
                <a:off x="5520061" y="5012132"/>
                <a:ext cx="381386" cy="307777"/>
              </a:xfrm>
              <a:prstGeom prst="rect">
                <a:avLst/>
              </a:prstGeom>
              <a:blipFill>
                <a:blip r:embed="rId2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39"/>
              <p:cNvSpPr txBox="1"/>
              <p:nvPr/>
            </p:nvSpPr>
            <p:spPr>
              <a:xfrm>
                <a:off x="1475656" y="5392787"/>
                <a:ext cx="2016200" cy="579389"/>
              </a:xfrm>
              <a:prstGeom prst="rect">
                <a:avLst/>
              </a:prstGeom>
              <a:noFill/>
            </p:spPr>
            <p:txBody>
              <a:bodyPr wrap="square" lIns="0" rIns="0" rtlCol="0">
                <a:spAutoFit/>
              </a:bodyPr>
              <a:lstStyle/>
              <a:p>
                <a:pPr algn="ctr"/>
                <a14:m>
                  <m:oMathPara xmlns:m="http://schemas.openxmlformats.org/officeDocument/2006/math">
                    <m:oMathParaPr>
                      <m:jc m:val="left"/>
                    </m:oMathParaPr>
                    <m:oMath xmlns:m="http://schemas.openxmlformats.org/officeDocument/2006/math">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𝑇</m:t>
                          </m:r>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(1+</m:t>
                          </m:r>
                          <m:sSubSup>
                            <m:sSubSupPr>
                              <m:ctrlPr>
                                <a:rPr lang="cs-CZ" sz="1400" b="0" i="1" smtClean="0">
                                  <a:latin typeface="Cambria Math" panose="02040503050406030204" pitchFamily="18" charset="0"/>
                                  <a:ea typeface="Cambria Math" panose="02040503050406030204" pitchFamily="18" charset="0"/>
                                </a:rPr>
                              </m:ctrlPr>
                            </m:sSubSup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up>
                              <m:r>
                                <a:rPr lang="cs-CZ" sz="1400" b="0" i="1" smtClean="0">
                                  <a:latin typeface="Cambria Math"/>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−1</m:t>
                              </m:r>
                            </m:sup>
                          </m:sSubSup>
                          <m:r>
                            <a:rPr lang="cs-CZ" sz="1400" b="0" i="1" smtClean="0">
                              <a:latin typeface="Cambria Math"/>
                              <a:ea typeface="Cambria Math" panose="02040503050406030204" pitchFamily="18" charset="0"/>
                            </a:rPr>
                            <m:t>)</m:t>
                          </m:r>
                        </m:num>
                        <m:den>
                          <m:r>
                            <a:rPr lang="cs-CZ" sz="1400" b="0" i="1" smtClean="0">
                              <a:latin typeface="Cambria Math"/>
                              <a:ea typeface="Cambria Math" panose="02040503050406030204" pitchFamily="18" charset="0"/>
                            </a:rPr>
                            <m:t>1+</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i="1">
                                  <a:latin typeface="Cambria Math"/>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−1</m:t>
                              </m:r>
                            </m:sup>
                          </m:sSubSup>
                        </m:den>
                      </m:f>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r>
                        <a:rPr lang="cs-CZ" sz="1400" b="0" i="1" smtClean="0">
                          <a:latin typeface="Cambria Math" panose="02040503050406030204" pitchFamily="18" charset="0"/>
                          <a:ea typeface="Cambria Math" panose="02040503050406030204" pitchFamily="18" charset="0"/>
                        </a:rPr>
                        <m:t>,</m:t>
                      </m:r>
                    </m:oMath>
                  </m:oMathPara>
                </a14:m>
                <a:endParaRPr lang="cs-CZ" sz="1400" i="1" dirty="0">
                  <a:latin typeface="Cambria Math"/>
                  <a:ea typeface="Cambria Math" panose="02040503050406030204" pitchFamily="18" charset="0"/>
                </a:endParaRPr>
              </a:p>
            </p:txBody>
          </p:sp>
        </mc:Choice>
        <mc:Fallback xmlns="">
          <p:sp>
            <p:nvSpPr>
              <p:cNvPr id="68" name="TextovéPole 39"/>
              <p:cNvSpPr txBox="1">
                <a:spLocks noRot="1" noChangeAspect="1" noMove="1" noResize="1" noEditPoints="1" noAdjustHandles="1" noChangeArrowheads="1" noChangeShapeType="1" noTextEdit="1"/>
              </p:cNvSpPr>
              <p:nvPr/>
            </p:nvSpPr>
            <p:spPr>
              <a:xfrm>
                <a:off x="1475656" y="5392787"/>
                <a:ext cx="2016200" cy="579389"/>
              </a:xfrm>
              <a:prstGeom prst="rect">
                <a:avLst/>
              </a:prstGeom>
              <a:blipFill>
                <a:blip r:embed="rId22"/>
                <a:stretch>
                  <a:fillRect/>
                </a:stretch>
              </a:blipFill>
            </p:spPr>
            <p:txBody>
              <a:bodyPr/>
              <a:lstStyle/>
              <a:p>
                <a:r>
                  <a:rPr lang="en-GB">
                    <a:noFill/>
                  </a:rPr>
                  <a:t> </a:t>
                </a:r>
              </a:p>
            </p:txBody>
          </p:sp>
        </mc:Fallback>
      </mc:AlternateContent>
      <p:cxnSp>
        <p:nvCxnSpPr>
          <p:cNvPr id="70" name="Přímá spojnice se šipkou 48"/>
          <p:cNvCxnSpPr/>
          <p:nvPr/>
        </p:nvCxnSpPr>
        <p:spPr>
          <a:xfrm flipV="1">
            <a:off x="2788734" y="5061473"/>
            <a:ext cx="0" cy="251673"/>
          </a:xfrm>
          <a:prstGeom prst="straightConnector1">
            <a:avLst/>
          </a:prstGeom>
          <a:ln w="25400">
            <a:headEnd type="triangl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1" name="TextovéPole 39"/>
              <p:cNvSpPr txBox="1"/>
              <p:nvPr/>
            </p:nvSpPr>
            <p:spPr>
              <a:xfrm>
                <a:off x="2009792" y="5016327"/>
                <a:ext cx="789896" cy="307777"/>
              </a:xfrm>
              <a:prstGeom prst="rect">
                <a:avLst/>
              </a:prstGeom>
              <a:noFill/>
            </p:spPr>
            <p:txBody>
              <a:bodyPr wrap="none" rtlCol="0">
                <a:spAutoFit/>
              </a:bodyPr>
              <a:lstStyle/>
              <a:p>
                <a:pPr algn="ctr"/>
                <a14:m>
                  <m:oMathPara xmlns:m="http://schemas.openxmlformats.org/officeDocument/2006/math">
                    <m:oMathParaPr>
                      <m:jc m:val="right"/>
                    </m:oMathParaPr>
                    <m:oMath xmlns:m="http://schemas.openxmlformats.org/officeDocument/2006/math">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0</m:t>
                          </m:r>
                        </m:sub>
                      </m:sSub>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oMath>
                  </m:oMathPara>
                </a14:m>
                <a:endParaRPr lang="cs-CZ" sz="1400" i="1" dirty="0">
                  <a:latin typeface="Cambria Math"/>
                  <a:ea typeface="Cambria Math" panose="02040503050406030204" pitchFamily="18" charset="0"/>
                </a:endParaRPr>
              </a:p>
            </p:txBody>
          </p:sp>
        </mc:Choice>
        <mc:Fallback xmlns="">
          <p:sp>
            <p:nvSpPr>
              <p:cNvPr id="71" name="TextovéPole 39"/>
              <p:cNvSpPr txBox="1">
                <a:spLocks noRot="1" noChangeAspect="1" noMove="1" noResize="1" noEditPoints="1" noAdjustHandles="1" noChangeArrowheads="1" noChangeShapeType="1" noTextEdit="1"/>
              </p:cNvSpPr>
              <p:nvPr/>
            </p:nvSpPr>
            <p:spPr>
              <a:xfrm>
                <a:off x="2009792" y="5016327"/>
                <a:ext cx="789896" cy="307777"/>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5" name="TextovéPole 39"/>
              <p:cNvSpPr txBox="1"/>
              <p:nvPr/>
            </p:nvSpPr>
            <p:spPr>
              <a:xfrm>
                <a:off x="7013743" y="4597200"/>
                <a:ext cx="1199496" cy="310341"/>
              </a:xfrm>
              <a:prstGeom prst="rect">
                <a:avLst/>
              </a:prstGeom>
              <a:noFill/>
            </p:spPr>
            <p:txBody>
              <a:bodyPr wrap="non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(1+</m:t>
                      </m:r>
                      <m:sSubSup>
                        <m:sSubSupPr>
                          <m:ctrlPr>
                            <a:rPr lang="cs-CZ" sz="1400" b="0" i="1" smtClean="0">
                              <a:latin typeface="Cambria Math" panose="02040503050406030204" pitchFamily="18" charset="0"/>
                              <a:ea typeface="Cambria Math" panose="02040503050406030204" pitchFamily="18" charset="0"/>
                            </a:rPr>
                          </m:ctrlPr>
                        </m:sSubSup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up>
                          <m:r>
                            <a:rPr lang="cs-CZ" sz="1400" b="0" i="1" smtClean="0">
                              <a:latin typeface="Cambria Math"/>
                              <a:ea typeface="Cambria Math" panose="02040503050406030204" pitchFamily="18" charset="0"/>
                            </a:rPr>
                            <m:t>𝑇</m:t>
                          </m:r>
                          <m:r>
                            <a:rPr lang="cs-CZ" sz="1400" b="0" i="1" smtClean="0">
                              <a:latin typeface="Cambria Math" panose="02040503050406030204" pitchFamily="18" charset="0"/>
                              <a:ea typeface="Cambria Math" panose="02040503050406030204" pitchFamily="18" charset="0"/>
                            </a:rPr>
                            <m:t>−1</m:t>
                          </m:r>
                        </m:sup>
                      </m:sSubSup>
                      <m:r>
                        <a:rPr lang="cs-CZ" sz="1400" b="0" i="1" smtClean="0">
                          <a:latin typeface="Cambria Math"/>
                          <a:ea typeface="Cambria Math" panose="02040503050406030204" pitchFamily="18" charset="0"/>
                        </a:rPr>
                        <m:t>)</m:t>
                      </m:r>
                    </m:oMath>
                  </m:oMathPara>
                </a14:m>
                <a:endParaRPr lang="cs-CZ" sz="1400" i="1" dirty="0">
                  <a:latin typeface="Cambria Math"/>
                  <a:ea typeface="Cambria Math" panose="02040503050406030204" pitchFamily="18" charset="0"/>
                </a:endParaRPr>
              </a:p>
            </p:txBody>
          </p:sp>
        </mc:Choice>
        <mc:Fallback xmlns="">
          <p:sp>
            <p:nvSpPr>
              <p:cNvPr id="65" name="TextovéPole 39"/>
              <p:cNvSpPr txBox="1">
                <a:spLocks noRot="1" noChangeAspect="1" noMove="1" noResize="1" noEditPoints="1" noAdjustHandles="1" noChangeArrowheads="1" noChangeShapeType="1" noTextEdit="1"/>
              </p:cNvSpPr>
              <p:nvPr/>
            </p:nvSpPr>
            <p:spPr>
              <a:xfrm>
                <a:off x="7013743" y="4597200"/>
                <a:ext cx="1199496" cy="310341"/>
              </a:xfrm>
              <a:prstGeom prst="rect">
                <a:avLst/>
              </a:prstGeom>
              <a:blipFill>
                <a:blip r:embed="rId24"/>
                <a:stretch>
                  <a:fillRect b="-980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7" name="TextovéPole 39"/>
              <p:cNvSpPr txBox="1"/>
              <p:nvPr/>
            </p:nvSpPr>
            <p:spPr>
              <a:xfrm>
                <a:off x="6804176" y="5396112"/>
                <a:ext cx="2088304" cy="581826"/>
              </a:xfrm>
              <a:prstGeom prst="rect">
                <a:avLst/>
              </a:prstGeom>
              <a:noFill/>
            </p:spPr>
            <p:txBody>
              <a:bodyPr wrap="square" lIns="0" rIns="0"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m:t>
                      </m:r>
                      <m:r>
                        <a:rPr lang="cs-CZ" sz="1400" i="1">
                          <a:latin typeface="Cambria Math"/>
                          <a:ea typeface="Cambria Math" panose="02040503050406030204" pitchFamily="18" charset="0"/>
                        </a:rPr>
                        <m:t>. . </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 </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0</m:t>
                          </m:r>
                        </m:sub>
                      </m:sSub>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𝑃</m:t>
                              </m:r>
                            </m:e>
                            <m:sub>
                              <m:r>
                                <a:rPr lang="cs-CZ" sz="1400" i="1">
                                  <a:latin typeface="Cambria Math"/>
                                  <a:ea typeface="Cambria Math" panose="02040503050406030204" pitchFamily="18" charset="0"/>
                                </a:rPr>
                                <m:t>1</m:t>
                              </m:r>
                            </m:sub>
                          </m:sSub>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𝑀</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b="0" i="1" smtClean="0">
                                  <a:latin typeface="Cambria Math"/>
                                  <a:ea typeface="Cambria Math" panose="02040503050406030204" pitchFamily="18" charset="0"/>
                                </a:rPr>
                                <m:t>0</m:t>
                              </m:r>
                            </m:sup>
                          </m:sSubSup>
                        </m:num>
                        <m:den>
                          <m:r>
                            <a:rPr lang="cs-CZ" sz="1400" i="1">
                              <a:latin typeface="Cambria Math"/>
                              <a:ea typeface="Cambria Math" panose="02040503050406030204" pitchFamily="18" charset="0"/>
                            </a:rPr>
                            <m:t>1+</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b="0" i="1" smtClean="0">
                                  <a:latin typeface="Cambria Math"/>
                                  <a:ea typeface="Cambria Math" panose="02040503050406030204" pitchFamily="18" charset="0"/>
                                </a:rPr>
                                <m:t>0</m:t>
                              </m:r>
                            </m:sup>
                          </m:sSubSup>
                        </m:den>
                      </m:f>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oMath>
                  </m:oMathPara>
                </a14:m>
                <a:endParaRPr lang="cs-CZ" sz="1400" i="1" dirty="0">
                  <a:latin typeface="Cambria Math"/>
                  <a:ea typeface="Cambria Math" panose="02040503050406030204" pitchFamily="18" charset="0"/>
                </a:endParaRPr>
              </a:p>
            </p:txBody>
          </p:sp>
        </mc:Choice>
        <mc:Fallback xmlns="">
          <p:sp>
            <p:nvSpPr>
              <p:cNvPr id="47" name="TextovéPole 39"/>
              <p:cNvSpPr txBox="1">
                <a:spLocks noRot="1" noChangeAspect="1" noMove="1" noResize="1" noEditPoints="1" noAdjustHandles="1" noChangeArrowheads="1" noChangeShapeType="1" noTextEdit="1"/>
              </p:cNvSpPr>
              <p:nvPr/>
            </p:nvSpPr>
            <p:spPr>
              <a:xfrm>
                <a:off x="6804176" y="5396112"/>
                <a:ext cx="2088304" cy="581826"/>
              </a:xfrm>
              <a:prstGeom prst="rect">
                <a:avLst/>
              </a:prstGeom>
              <a:blipFill>
                <a:blip r:embed="rId2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8" name="TextovéPole 39"/>
              <p:cNvSpPr txBox="1"/>
              <p:nvPr/>
            </p:nvSpPr>
            <p:spPr>
              <a:xfrm>
                <a:off x="3491856" y="5396112"/>
                <a:ext cx="3581566" cy="579389"/>
              </a:xfrm>
              <a:prstGeom prst="rect">
                <a:avLst/>
              </a:prstGeom>
              <a:noFill/>
            </p:spPr>
            <p:txBody>
              <a:bodyPr wrap="square" lIns="0" rIns="0" rtlCol="0">
                <a:spAutoFit/>
              </a:bodyPr>
              <a:lstStyle/>
              <a:p>
                <a:pPr algn="ct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𝑃</m:t>
                          </m:r>
                        </m:e>
                        <m:sub>
                          <m:r>
                            <a:rPr lang="cs-CZ" sz="1400" i="1">
                              <a:latin typeface="Cambria Math"/>
                              <a:ea typeface="Cambria Math" panose="02040503050406030204" pitchFamily="18" charset="0"/>
                            </a:rPr>
                            <m:t>𝑇</m:t>
                          </m:r>
                          <m:r>
                            <a:rPr lang="cs-CZ" sz="1400" i="1">
                              <a:latin typeface="Cambria Math"/>
                              <a:ea typeface="Cambria Math" panose="02040503050406030204" pitchFamily="18" charset="0"/>
                            </a:rPr>
                            <m:t>−2</m:t>
                          </m:r>
                        </m:sub>
                      </m:sSub>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𝑃</m:t>
                              </m:r>
                            </m:e>
                            <m:sub>
                              <m:r>
                                <a:rPr lang="cs-CZ" sz="1400" i="1">
                                  <a:latin typeface="Cambria Math"/>
                                  <a:ea typeface="Cambria Math" panose="02040503050406030204" pitchFamily="18" charset="0"/>
                                </a:rPr>
                                <m:t>𝑇</m:t>
                              </m:r>
                              <m:r>
                                <a:rPr lang="cs-CZ" sz="1400" i="1">
                                  <a:latin typeface="Cambria Math"/>
                                  <a:ea typeface="Cambria Math" panose="02040503050406030204" pitchFamily="18" charset="0"/>
                                </a:rPr>
                                <m:t>−1</m:t>
                              </m:r>
                            </m:sub>
                          </m:sSub>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𝑀</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i="1">
                                  <a:latin typeface="Cambria Math"/>
                                  <a:ea typeface="Cambria Math" panose="02040503050406030204" pitchFamily="18" charset="0"/>
                                </a:rPr>
                                <m:t>𝑇</m:t>
                              </m:r>
                              <m:r>
                                <a:rPr lang="cs-CZ" sz="1400" i="1">
                                  <a:latin typeface="Cambria Math"/>
                                  <a:ea typeface="Cambria Math" panose="02040503050406030204" pitchFamily="18" charset="0"/>
                                </a:rPr>
                                <m:t>−2</m:t>
                              </m:r>
                            </m:sup>
                          </m:sSubSup>
                        </m:num>
                        <m:den>
                          <m:r>
                            <a:rPr lang="cs-CZ" sz="1400" i="1">
                              <a:latin typeface="Cambria Math"/>
                              <a:ea typeface="Cambria Math" panose="02040503050406030204" pitchFamily="18" charset="0"/>
                            </a:rPr>
                            <m:t>1+</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i="1">
                                  <a:latin typeface="Cambria Math"/>
                                  <a:ea typeface="Cambria Math" panose="02040503050406030204" pitchFamily="18" charset="0"/>
                                </a:rPr>
                                <m:t>𝑇</m:t>
                              </m:r>
                              <m:r>
                                <a:rPr lang="cs-CZ" sz="1400" i="1">
                                  <a:latin typeface="Cambria Math"/>
                                  <a:ea typeface="Cambria Math" panose="02040503050406030204" pitchFamily="18" charset="0"/>
                                </a:rPr>
                                <m:t>−2</m:t>
                              </m:r>
                            </m:sup>
                          </m:sSubSup>
                        </m:den>
                      </m:f>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a:latin typeface="Cambria Math"/>
                              <a:ea typeface="Cambria Math" panose="02040503050406030204" pitchFamily="18" charset="0"/>
                            </a:rPr>
                            <m:t>𝑀</m:t>
                          </m:r>
                          <m:r>
                            <a:rPr lang="cs-CZ" sz="1400" i="1">
                              <a:latin typeface="Cambria Math"/>
                              <a:ea typeface="Cambria Math" panose="02040503050406030204" pitchFamily="18" charset="0"/>
                            </a:rPr>
                            <m:t>(1+</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i="1">
                                  <a:latin typeface="Cambria Math"/>
                                  <a:ea typeface="Cambria Math" panose="02040503050406030204" pitchFamily="18" charset="0"/>
                                </a:rPr>
                                <m:t>𝑇</m:t>
                              </m:r>
                              <m:r>
                                <a:rPr lang="cs-CZ" sz="1400" i="1">
                                  <a:latin typeface="Cambria Math"/>
                                  <a:ea typeface="Cambria Math" panose="02040503050406030204" pitchFamily="18" charset="0"/>
                                </a:rPr>
                                <m:t>−2</m:t>
                              </m:r>
                            </m:sup>
                          </m:sSubSup>
                          <m:r>
                            <a:rPr lang="cs-CZ" sz="1400" i="1">
                              <a:latin typeface="Cambria Math"/>
                              <a:ea typeface="Cambria Math" panose="02040503050406030204" pitchFamily="18" charset="0"/>
                            </a:rPr>
                            <m:t>)</m:t>
                          </m:r>
                        </m:num>
                        <m:den>
                          <m:r>
                            <a:rPr lang="cs-CZ" sz="1400" i="1">
                              <a:latin typeface="Cambria Math"/>
                              <a:ea typeface="Cambria Math" panose="02040503050406030204" pitchFamily="18" charset="0"/>
                            </a:rPr>
                            <m:t>1+</m:t>
                          </m:r>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1</m:t>
                              </m:r>
                            </m:sub>
                            <m:sup>
                              <m:r>
                                <a:rPr lang="cs-CZ" sz="1400" i="1">
                                  <a:latin typeface="Cambria Math"/>
                                  <a:ea typeface="Cambria Math" panose="02040503050406030204" pitchFamily="18" charset="0"/>
                                </a:rPr>
                                <m:t>𝑇</m:t>
                              </m:r>
                              <m:r>
                                <a:rPr lang="cs-CZ" sz="1400" i="1">
                                  <a:latin typeface="Cambria Math"/>
                                  <a:ea typeface="Cambria Math" panose="02040503050406030204" pitchFamily="18" charset="0"/>
                                </a:rPr>
                                <m:t>−2</m:t>
                              </m:r>
                            </m:sup>
                          </m:sSubSup>
                        </m:den>
                      </m:f>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𝑀</m:t>
                      </m:r>
                      <m:r>
                        <a:rPr lang="cs-CZ" sz="1400" b="0" i="1" smtClean="0">
                          <a:latin typeface="Cambria Math" panose="02040503050406030204" pitchFamily="18" charset="0"/>
                          <a:ea typeface="Cambria Math" panose="02040503050406030204" pitchFamily="18" charset="0"/>
                        </a:rPr>
                        <m:t>,</m:t>
                      </m:r>
                    </m:oMath>
                  </m:oMathPara>
                </a14:m>
                <a:endParaRPr lang="cs-CZ" sz="1400" i="1" dirty="0">
                  <a:latin typeface="Cambria Math"/>
                  <a:ea typeface="Cambria Math" panose="02040503050406030204" pitchFamily="18" charset="0"/>
                </a:endParaRPr>
              </a:p>
            </p:txBody>
          </p:sp>
        </mc:Choice>
        <mc:Fallback xmlns="">
          <p:sp>
            <p:nvSpPr>
              <p:cNvPr id="48" name="TextovéPole 39"/>
              <p:cNvSpPr txBox="1">
                <a:spLocks noRot="1" noChangeAspect="1" noMove="1" noResize="1" noEditPoints="1" noAdjustHandles="1" noChangeArrowheads="1" noChangeShapeType="1" noTextEdit="1"/>
              </p:cNvSpPr>
              <p:nvPr/>
            </p:nvSpPr>
            <p:spPr>
              <a:xfrm>
                <a:off x="3491856" y="5396112"/>
                <a:ext cx="3581566" cy="579389"/>
              </a:xfrm>
              <a:prstGeom prst="rect">
                <a:avLst/>
              </a:prstGeom>
              <a:blipFill>
                <a:blip r:embed="rId26"/>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1334105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13</a:t>
            </a:r>
          </a:p>
        </p:txBody>
      </p:sp>
      <p:sp>
        <p:nvSpPr>
          <p:cNvPr id="4" name="Nadpis 3"/>
          <p:cNvSpPr>
            <a:spLocks noGrp="1"/>
          </p:cNvSpPr>
          <p:nvPr>
            <p:ph type="title"/>
          </p:nvPr>
        </p:nvSpPr>
        <p:spPr>
          <a:xfrm>
            <a:off x="144001" y="144000"/>
            <a:ext cx="4428000" cy="648072"/>
          </a:xfrm>
        </p:spPr>
        <p:txBody>
          <a:bodyPr/>
          <a:lstStyle/>
          <a:p>
            <a:r>
              <a:rPr lang="en-GB" dirty="0"/>
              <a:t>Inflation-linked bond</a:t>
            </a:r>
            <a:r>
              <a:rPr lang="cs-CZ" dirty="0"/>
              <a:t> (1)</a:t>
            </a:r>
            <a:endParaRPr lang="en-GB" dirty="0"/>
          </a:p>
        </p:txBody>
      </p:sp>
      <p:sp>
        <p:nvSpPr>
          <p:cNvPr id="15" name="TextovéPole 14"/>
          <p:cNvSpPr txBox="1"/>
          <p:nvPr/>
        </p:nvSpPr>
        <p:spPr>
          <a:xfrm>
            <a:off x="864001" y="864000"/>
            <a:ext cx="1763783"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20" name="TextovéPole 19"/>
          <p:cNvSpPr txBox="1"/>
          <p:nvPr/>
        </p:nvSpPr>
        <p:spPr>
          <a:xfrm>
            <a:off x="1188000" y="1219205"/>
            <a:ext cx="7774835"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Inflation-linked</a:t>
            </a:r>
            <a:r>
              <a:rPr lang="en-GB" i="1" dirty="0">
                <a:solidFill>
                  <a:srgbClr val="7030A0"/>
                </a:solidFill>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(inflation-indexed) bonds are bonds whose coupons and principal take into account the evolution of a particular price index with the aim to provide protection against inflation</a:t>
            </a:r>
          </a:p>
        </p:txBody>
      </p:sp>
      <mc:AlternateContent xmlns:mc="http://schemas.openxmlformats.org/markup-compatibility/2006" xmlns:a14="http://schemas.microsoft.com/office/drawing/2010/main">
        <mc:Choice Requires="a14">
          <p:sp>
            <p:nvSpPr>
              <p:cNvPr id="41" name="TextovéPole 40"/>
              <p:cNvSpPr txBox="1"/>
              <p:nvPr/>
            </p:nvSpPr>
            <p:spPr>
              <a:xfrm>
                <a:off x="1691681" y="3234462"/>
                <a:ext cx="4392488" cy="338554"/>
              </a:xfrm>
              <a:prstGeom prst="rect">
                <a:avLst/>
              </a:prstGeom>
              <a:noFill/>
              <a:ln>
                <a:noFill/>
              </a:ln>
            </p:spPr>
            <p:txBody>
              <a:bodyPr wrap="square" rtlCol="0">
                <a:spAutoFit/>
              </a:bodyPr>
              <a:lstStyle/>
              <a:p>
                <a:pPr marL="3175">
                  <a:buClr>
                    <a:srgbClr val="7030A0"/>
                  </a:buClr>
                  <a:buSzPct val="80000"/>
                </a:pPr>
                <a:r>
                  <a:rPr lang="en-GB" sz="1600" noProof="0" dirty="0">
                    <a:latin typeface="Cambria Math" panose="02040503050406030204" pitchFamily="18" charset="0"/>
                    <a:ea typeface="Cambria Math" panose="02040503050406030204" pitchFamily="18" charset="0"/>
                  </a:rPr>
                  <a:t>Repayment of face value = face value × </a:t>
                </a:r>
                <a14:m>
                  <m:oMath xmlns:m="http://schemas.openxmlformats.org/officeDocument/2006/math">
                    <m:f>
                      <m:fPr>
                        <m:type m:val="lin"/>
                        <m:ctrlPr>
                          <a:rPr lang="en-GB" sz="1600" i="1" noProof="0" smtClean="0">
                            <a:latin typeface="Cambria Math" panose="02040503050406030204" pitchFamily="18" charset="0"/>
                            <a:ea typeface="Cambria Math" panose="02040503050406030204" pitchFamily="18" charset="0"/>
                          </a:rPr>
                        </m:ctrlPr>
                      </m:fPr>
                      <m:num>
                        <m:sSub>
                          <m:sSubPr>
                            <m:ctrlPr>
                              <a:rPr lang="en-GB" sz="1600" i="1" noProof="0" smtClean="0">
                                <a:latin typeface="Cambria Math" panose="02040503050406030204" pitchFamily="18" charset="0"/>
                                <a:ea typeface="Cambria Math" panose="02040503050406030204" pitchFamily="18" charset="0"/>
                              </a:rPr>
                            </m:ctrlPr>
                          </m:sSubPr>
                          <m:e>
                            <m:r>
                              <a:rPr lang="en-GB" sz="1600" b="0" i="1" noProof="0" smtClean="0">
                                <a:latin typeface="Cambria Math"/>
                                <a:ea typeface="Cambria Math" panose="02040503050406030204" pitchFamily="18" charset="0"/>
                              </a:rPr>
                              <m:t> (</m:t>
                            </m:r>
                            <m:r>
                              <a:rPr lang="en-GB" sz="1600" b="0" i="1" noProof="0" smtClean="0">
                                <a:latin typeface="Cambria Math"/>
                                <a:ea typeface="Cambria Math" panose="02040503050406030204" pitchFamily="18" charset="0"/>
                              </a:rPr>
                              <m:t>𝐼</m:t>
                            </m:r>
                          </m:e>
                          <m:sub>
                            <m:r>
                              <a:rPr lang="en-GB" sz="1600" b="0" i="1" noProof="0" smtClean="0">
                                <a:latin typeface="Cambria Math"/>
                                <a:ea typeface="Cambria Math" panose="02040503050406030204" pitchFamily="18" charset="0"/>
                              </a:rPr>
                              <m:t>𝑇</m:t>
                            </m:r>
                          </m:sub>
                        </m:sSub>
                      </m:num>
                      <m:den>
                        <m:sSub>
                          <m:sSubPr>
                            <m:ctrlPr>
                              <a:rPr lang="en-GB" sz="1600" i="1" noProof="0" smtClean="0">
                                <a:latin typeface="Cambria Math" panose="02040503050406030204" pitchFamily="18" charset="0"/>
                                <a:ea typeface="Cambria Math" panose="02040503050406030204" pitchFamily="18" charset="0"/>
                              </a:rPr>
                            </m:ctrlPr>
                          </m:sSubPr>
                          <m:e>
                            <m:r>
                              <a:rPr lang="en-GB" sz="1600" b="0" i="1" noProof="0" smtClean="0">
                                <a:latin typeface="Cambria Math"/>
                                <a:ea typeface="Cambria Math" panose="02040503050406030204" pitchFamily="18" charset="0"/>
                              </a:rPr>
                              <m:t>𝐼</m:t>
                            </m:r>
                          </m:e>
                          <m:sub>
                            <m:r>
                              <a:rPr lang="en-GB" sz="1600" b="0" i="1" noProof="0" smtClean="0">
                                <a:latin typeface="Cambria Math"/>
                                <a:ea typeface="Cambria Math" panose="02040503050406030204" pitchFamily="18" charset="0"/>
                              </a:rPr>
                              <m:t>0</m:t>
                            </m:r>
                          </m:sub>
                        </m:sSub>
                        <m:r>
                          <a:rPr lang="en-GB" sz="1600" b="0" i="1" noProof="0" smtClean="0">
                            <a:latin typeface="Cambria Math"/>
                            <a:ea typeface="Cambria Math" panose="02040503050406030204" pitchFamily="18" charset="0"/>
                          </a:rPr>
                          <m:t>)</m:t>
                        </m:r>
                      </m:den>
                    </m:f>
                  </m:oMath>
                </a14:m>
                <a:endParaRPr lang="en-GB" sz="1600" noProof="0" dirty="0">
                  <a:latin typeface="Cambria Math" panose="02040503050406030204" pitchFamily="18" charset="0"/>
                  <a:ea typeface="Cambria Math" panose="02040503050406030204" pitchFamily="18" charset="0"/>
                </a:endParaRPr>
              </a:p>
            </p:txBody>
          </p:sp>
        </mc:Choice>
        <mc:Fallback xmlns="">
          <p:sp>
            <p:nvSpPr>
              <p:cNvPr id="41" name="TextovéPole 40"/>
              <p:cNvSpPr txBox="1">
                <a:spLocks noRot="1" noChangeAspect="1" noMove="1" noResize="1" noEditPoints="1" noAdjustHandles="1" noChangeArrowheads="1" noChangeShapeType="1" noTextEdit="1"/>
              </p:cNvSpPr>
              <p:nvPr/>
            </p:nvSpPr>
            <p:spPr>
              <a:xfrm>
                <a:off x="1691681" y="3234462"/>
                <a:ext cx="4392488" cy="338554"/>
              </a:xfrm>
              <a:prstGeom prst="rect">
                <a:avLst/>
              </a:prstGeom>
              <a:blipFill>
                <a:blip r:embed="rId13"/>
                <a:stretch>
                  <a:fillRect l="-694" t="-101818" r="-4306" b="-169091"/>
                </a:stretch>
              </a:blipFill>
              <a:ln>
                <a:noFill/>
              </a:ln>
            </p:spPr>
            <p:txBody>
              <a:bodyPr/>
              <a:lstStyle/>
              <a:p>
                <a:r>
                  <a:rPr lang="en-GB">
                    <a:noFill/>
                  </a:rPr>
                  <a:t> </a:t>
                </a:r>
              </a:p>
            </p:txBody>
          </p:sp>
        </mc:Fallback>
      </mc:AlternateContent>
      <p:sp>
        <p:nvSpPr>
          <p:cNvPr id="38" name="TextovéPole 37"/>
          <p:cNvSpPr txBox="1"/>
          <p:nvPr/>
        </p:nvSpPr>
        <p:spPr>
          <a:xfrm>
            <a:off x="864001" y="3600000"/>
            <a:ext cx="507615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Imperfect protection against inflation</a:t>
            </a:r>
          </a:p>
        </p:txBody>
      </p:sp>
      <p:sp>
        <p:nvSpPr>
          <p:cNvPr id="39" name="TextovéPole 38"/>
          <p:cNvSpPr txBox="1"/>
          <p:nvPr/>
        </p:nvSpPr>
        <p:spPr>
          <a:xfrm>
            <a:off x="1188000" y="3957389"/>
            <a:ext cx="784849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Weighted composition of price index does not coincide with the collection of goods by investors who want to be protected against price changes</a:t>
            </a:r>
          </a:p>
        </p:txBody>
      </p:sp>
      <mc:AlternateContent xmlns:mc="http://schemas.openxmlformats.org/markup-compatibility/2006" xmlns:a14="http://schemas.microsoft.com/office/drawing/2010/main">
        <mc:Choice Requires="a14">
          <p:sp>
            <p:nvSpPr>
              <p:cNvPr id="47" name="TextovéPole 46"/>
              <p:cNvSpPr txBox="1"/>
              <p:nvPr/>
            </p:nvSpPr>
            <p:spPr>
              <a:xfrm>
                <a:off x="1691680" y="2112007"/>
                <a:ext cx="7128792" cy="338554"/>
              </a:xfrm>
              <a:prstGeom prst="rect">
                <a:avLst/>
              </a:prstGeom>
              <a:noFill/>
              <a:ln>
                <a:noFill/>
              </a:ln>
            </p:spPr>
            <p:txBody>
              <a:bodyPr wrap="square" rtlCol="0">
                <a:spAutoFit/>
              </a:bodyPr>
              <a:lstStyle/>
              <a:p>
                <a:pPr marL="3175">
                  <a:buClr>
                    <a:srgbClr val="7030A0"/>
                  </a:buClr>
                  <a:buSzPct val="80000"/>
                </a:pPr>
                <a:r>
                  <a:rPr lang="en-GB" sz="1600" noProof="0" dirty="0">
                    <a:latin typeface="Cambria Math" panose="02040503050406030204" pitchFamily="18" charset="0"/>
                    <a:ea typeface="Cambria Math" panose="02040503050406030204" pitchFamily="18" charset="0"/>
                  </a:rPr>
                  <a:t>Nominal value of coupon (paid at time </a:t>
                </a:r>
                <a:r>
                  <a:rPr lang="en-GB" sz="1600" i="1" noProof="0" dirty="0">
                    <a:latin typeface="Cambria Math" panose="02040503050406030204" pitchFamily="18" charset="0"/>
                    <a:ea typeface="Cambria Math" panose="02040503050406030204" pitchFamily="18" charset="0"/>
                  </a:rPr>
                  <a:t>t</a:t>
                </a:r>
                <a:r>
                  <a:rPr lang="en-GB" sz="1600" noProof="0" dirty="0">
                    <a:latin typeface="Cambria Math" panose="02040503050406030204" pitchFamily="18" charset="0"/>
                    <a:ea typeface="Cambria Math" panose="02040503050406030204" pitchFamily="18" charset="0"/>
                  </a:rPr>
                  <a:t> ) = </a:t>
                </a:r>
                <a14:m>
                  <m:oMath xmlns:m="http://schemas.openxmlformats.org/officeDocument/2006/math">
                    <m:f>
                      <m:fPr>
                        <m:type m:val="lin"/>
                        <m:ctrlPr>
                          <a:rPr lang="en-GB" sz="1600" i="1" noProof="0">
                            <a:latin typeface="Cambria Math" panose="02040503050406030204" pitchFamily="18" charset="0"/>
                            <a:ea typeface="Cambria Math" panose="02040503050406030204" pitchFamily="18" charset="0"/>
                          </a:rPr>
                        </m:ctrlPr>
                      </m:fPr>
                      <m:num>
                        <m:sSub>
                          <m:sSubPr>
                            <m:ctrlPr>
                              <a:rPr lang="en-GB" sz="1600" i="1" noProof="0">
                                <a:latin typeface="Cambria Math" panose="02040503050406030204" pitchFamily="18" charset="0"/>
                                <a:ea typeface="Cambria Math" panose="02040503050406030204" pitchFamily="18" charset="0"/>
                              </a:rPr>
                            </m:ctrlPr>
                          </m:sSubPr>
                          <m:e>
                            <m:r>
                              <a:rPr lang="en-GB" sz="1600" i="1" noProof="0">
                                <a:latin typeface="Cambria Math"/>
                                <a:ea typeface="Cambria Math"/>
                              </a:rPr>
                              <m:t>𝛾</m:t>
                            </m:r>
                            <m:r>
                              <a:rPr lang="en-GB" sz="1600" i="1" noProof="0">
                                <a:latin typeface="Cambria Math"/>
                                <a:ea typeface="Cambria Math"/>
                              </a:rPr>
                              <m:t>×</m:t>
                            </m:r>
                            <m:r>
                              <a:rPr lang="en-GB" sz="1600" i="1" noProof="0">
                                <a:latin typeface="Cambria Math"/>
                                <a:ea typeface="Cambria Math"/>
                              </a:rPr>
                              <m:t>𝑀</m:t>
                            </m:r>
                            <m:r>
                              <a:rPr lang="en-GB" sz="1600" i="1" noProof="0" smtClean="0">
                                <a:latin typeface="Cambria Math"/>
                                <a:ea typeface="Cambria Math"/>
                              </a:rPr>
                              <m:t>×</m:t>
                            </m:r>
                            <m:r>
                              <a:rPr lang="en-GB" sz="1600" i="1" noProof="0">
                                <a:latin typeface="Cambria Math"/>
                                <a:ea typeface="Cambria Math" panose="02040503050406030204" pitchFamily="18" charset="0"/>
                              </a:rPr>
                              <m:t>(</m:t>
                            </m:r>
                            <m:r>
                              <a:rPr lang="en-GB" sz="1600" i="1" noProof="0">
                                <a:latin typeface="Cambria Math"/>
                                <a:ea typeface="Cambria Math" panose="02040503050406030204" pitchFamily="18" charset="0"/>
                              </a:rPr>
                              <m:t>𝐼</m:t>
                            </m:r>
                          </m:e>
                          <m:sub>
                            <m:r>
                              <a:rPr lang="en-GB" sz="1600" i="1" noProof="0">
                                <a:latin typeface="Cambria Math"/>
                                <a:ea typeface="Cambria Math" panose="02040503050406030204" pitchFamily="18" charset="0"/>
                              </a:rPr>
                              <m:t>𝑇</m:t>
                            </m:r>
                          </m:sub>
                        </m:sSub>
                      </m:num>
                      <m:den>
                        <m:sSub>
                          <m:sSubPr>
                            <m:ctrlPr>
                              <a:rPr lang="en-GB" sz="1600" i="1" noProof="0">
                                <a:latin typeface="Cambria Math" panose="02040503050406030204" pitchFamily="18" charset="0"/>
                                <a:ea typeface="Cambria Math" panose="02040503050406030204" pitchFamily="18" charset="0"/>
                              </a:rPr>
                            </m:ctrlPr>
                          </m:sSubPr>
                          <m:e>
                            <m:r>
                              <a:rPr lang="en-GB" sz="1600" i="1" noProof="0">
                                <a:latin typeface="Cambria Math"/>
                                <a:ea typeface="Cambria Math" panose="02040503050406030204" pitchFamily="18" charset="0"/>
                              </a:rPr>
                              <m:t>𝐼</m:t>
                            </m:r>
                          </m:e>
                          <m:sub>
                            <m:r>
                              <a:rPr lang="en-GB" sz="1600" i="1" noProof="0">
                                <a:latin typeface="Cambria Math"/>
                                <a:ea typeface="Cambria Math" panose="02040503050406030204" pitchFamily="18" charset="0"/>
                              </a:rPr>
                              <m:t>0</m:t>
                            </m:r>
                          </m:sub>
                        </m:sSub>
                        <m:r>
                          <a:rPr lang="en-GB" sz="1600" i="1" noProof="0">
                            <a:latin typeface="Cambria Math"/>
                            <a:ea typeface="Cambria Math" panose="02040503050406030204" pitchFamily="18" charset="0"/>
                          </a:rPr>
                          <m:t>)</m:t>
                        </m:r>
                        <m:r>
                          <a:rPr lang="en-GB" sz="1600" b="0" i="1" noProof="0" smtClean="0">
                            <a:latin typeface="Cambria Math"/>
                            <a:ea typeface="Cambria Math" panose="02040503050406030204" pitchFamily="18" charset="0"/>
                          </a:rPr>
                          <m:t>=</m:t>
                        </m:r>
                      </m:den>
                    </m:f>
                    <m:r>
                      <a:rPr lang="en-GB" sz="1600" i="1" noProof="0" smtClean="0">
                        <a:latin typeface="Cambria Math"/>
                        <a:ea typeface="Cambria Math"/>
                      </a:rPr>
                      <m:t>𝛾</m:t>
                    </m:r>
                    <m:r>
                      <a:rPr lang="en-GB" sz="1600" i="1" noProof="0" smtClean="0">
                        <a:latin typeface="Cambria Math"/>
                        <a:ea typeface="Cambria Math"/>
                      </a:rPr>
                      <m:t>×</m:t>
                    </m:r>
                    <m:r>
                      <a:rPr lang="en-GB" sz="1600" b="0" i="1" noProof="0" smtClean="0">
                        <a:latin typeface="Cambria Math"/>
                        <a:ea typeface="Cambria Math"/>
                      </a:rPr>
                      <m:t>𝑀</m:t>
                    </m:r>
                    <m:r>
                      <a:rPr lang="en-GB" sz="1600" b="0" i="1" noProof="0" smtClean="0">
                        <a:latin typeface="Cambria Math"/>
                        <a:ea typeface="Cambria Math"/>
                      </a:rPr>
                      <m:t>×</m:t>
                    </m:r>
                    <m:sSup>
                      <m:sSupPr>
                        <m:ctrlPr>
                          <a:rPr lang="en-GB" sz="1600" b="0" i="1" noProof="0" smtClean="0">
                            <a:latin typeface="Cambria Math" panose="02040503050406030204" pitchFamily="18" charset="0"/>
                            <a:ea typeface="Cambria Math"/>
                          </a:rPr>
                        </m:ctrlPr>
                      </m:sSupPr>
                      <m:e>
                        <m:d>
                          <m:dPr>
                            <m:ctrlPr>
                              <a:rPr lang="en-GB" sz="1600" b="0" i="1" noProof="0" smtClean="0">
                                <a:latin typeface="Cambria Math" panose="02040503050406030204" pitchFamily="18" charset="0"/>
                                <a:ea typeface="Cambria Math"/>
                              </a:rPr>
                            </m:ctrlPr>
                          </m:dPr>
                          <m:e>
                            <m:r>
                              <a:rPr lang="en-GB" sz="1600" b="0" i="1" noProof="0" smtClean="0">
                                <a:latin typeface="Cambria Math"/>
                                <a:ea typeface="Cambria Math"/>
                              </a:rPr>
                              <m:t>1+</m:t>
                            </m:r>
                            <m:r>
                              <a:rPr lang="en-GB" sz="1600" b="0" i="1" noProof="0" smtClean="0">
                                <a:latin typeface="Cambria Math"/>
                                <a:ea typeface="Cambria Math"/>
                              </a:rPr>
                              <m:t>𝜋</m:t>
                            </m:r>
                          </m:e>
                        </m:d>
                      </m:e>
                      <m:sup>
                        <m:r>
                          <a:rPr lang="en-GB" sz="1600" b="0" i="1" noProof="0" smtClean="0">
                            <a:latin typeface="Cambria Math"/>
                            <a:ea typeface="Cambria Math"/>
                          </a:rPr>
                          <m:t>𝑡</m:t>
                        </m:r>
                      </m:sup>
                    </m:sSup>
                  </m:oMath>
                </a14:m>
                <a:endParaRPr lang="en-GB" sz="1600" noProof="0" dirty="0">
                  <a:latin typeface="Cambria Math" panose="02040503050406030204" pitchFamily="18" charset="0"/>
                  <a:ea typeface="Cambria Math" panose="02040503050406030204" pitchFamily="18" charset="0"/>
                </a:endParaRPr>
              </a:p>
            </p:txBody>
          </p:sp>
        </mc:Choice>
        <mc:Fallback xmlns="">
          <p:sp>
            <p:nvSpPr>
              <p:cNvPr id="47" name="TextovéPole 46"/>
              <p:cNvSpPr txBox="1">
                <a:spLocks noRot="1" noChangeAspect="1" noMove="1" noResize="1" noEditPoints="1" noAdjustHandles="1" noChangeArrowheads="1" noChangeShapeType="1" noTextEdit="1"/>
              </p:cNvSpPr>
              <p:nvPr/>
            </p:nvSpPr>
            <p:spPr>
              <a:xfrm>
                <a:off x="1691680" y="2112007"/>
                <a:ext cx="7128792" cy="338554"/>
              </a:xfrm>
              <a:prstGeom prst="rect">
                <a:avLst/>
              </a:prstGeom>
              <a:blipFill>
                <a:blip r:embed="rId14"/>
                <a:stretch>
                  <a:fillRect l="-428" t="-100000" b="-164286"/>
                </a:stretch>
              </a:blipFill>
              <a:ln>
                <a:noFill/>
              </a:ln>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48" name="TextovéPole 47"/>
              <p:cNvSpPr txBox="1"/>
              <p:nvPr/>
            </p:nvSpPr>
            <p:spPr>
              <a:xfrm>
                <a:off x="1692000" y="2687132"/>
                <a:ext cx="6012799" cy="618246"/>
              </a:xfrm>
              <a:prstGeom prst="rect">
                <a:avLst/>
              </a:prstGeom>
              <a:noFill/>
              <a:ln>
                <a:noFill/>
              </a:ln>
            </p:spPr>
            <p:txBody>
              <a:bodyPr wrap="square" rtlCol="0">
                <a:spAutoFit/>
              </a:bodyPr>
              <a:lstStyle/>
              <a:p>
                <a:pPr marL="3175">
                  <a:buClr>
                    <a:srgbClr val="7030A0"/>
                  </a:buClr>
                  <a:buSzPct val="80000"/>
                </a:pPr>
                <a14:m>
                  <m:oMathPara xmlns:m="http://schemas.openxmlformats.org/officeDocument/2006/math">
                    <m:oMathParaPr>
                      <m:jc m:val="left"/>
                    </m:oMathParaPr>
                    <m:oMath xmlns:m="http://schemas.openxmlformats.org/officeDocument/2006/math">
                      <m:r>
                        <m:rPr>
                          <m:nor/>
                        </m:rPr>
                        <a:rPr lang="en-GB" sz="1600" dirty="0">
                          <a:latin typeface="Cambria Math" panose="02040503050406030204" pitchFamily="18" charset="0"/>
                          <a:ea typeface="Cambria Math" panose="02040503050406030204" pitchFamily="18" charset="0"/>
                        </a:rPr>
                        <m:t>Real</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value</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of</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coupon</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paid</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at</m:t>
                      </m:r>
                      <m:r>
                        <m:rPr>
                          <m:nor/>
                        </m:rPr>
                        <a:rPr lang="en-GB" sz="1600" dirty="0">
                          <a:latin typeface="Cambria Math" panose="02040503050406030204" pitchFamily="18" charset="0"/>
                          <a:ea typeface="Cambria Math" panose="02040503050406030204" pitchFamily="18" charset="0"/>
                        </a:rPr>
                        <m:t> </m:t>
                      </m:r>
                      <m:r>
                        <m:rPr>
                          <m:nor/>
                        </m:rPr>
                        <a:rPr lang="en-GB" sz="1600" dirty="0">
                          <a:latin typeface="Cambria Math" panose="02040503050406030204" pitchFamily="18" charset="0"/>
                          <a:ea typeface="Cambria Math" panose="02040503050406030204" pitchFamily="18" charset="0"/>
                        </a:rPr>
                        <m:t>time</m:t>
                      </m:r>
                      <m:r>
                        <m:rPr>
                          <m:nor/>
                        </m:rPr>
                        <a:rPr lang="en-GB" sz="1600" dirty="0">
                          <a:latin typeface="Cambria Math" panose="02040503050406030204" pitchFamily="18" charset="0"/>
                          <a:ea typeface="Cambria Math" panose="02040503050406030204" pitchFamily="18" charset="0"/>
                        </a:rPr>
                        <m:t> </m:t>
                      </m:r>
                      <m:r>
                        <m:rPr>
                          <m:nor/>
                        </m:rPr>
                        <a:rPr lang="en-GB" sz="1600" i="1" dirty="0">
                          <a:latin typeface="Cambria Math" panose="02040503050406030204" pitchFamily="18" charset="0"/>
                          <a:ea typeface="Cambria Math" panose="02040503050406030204" pitchFamily="18" charset="0"/>
                        </a:rPr>
                        <m:t>t</m:t>
                      </m:r>
                      <m:r>
                        <m:rPr>
                          <m:nor/>
                        </m:rPr>
                        <a:rPr lang="en-GB" sz="1600" dirty="0">
                          <a:latin typeface="Cambria Math" panose="02040503050406030204" pitchFamily="18" charset="0"/>
                          <a:ea typeface="Cambria Math" panose="02040503050406030204" pitchFamily="18" charset="0"/>
                        </a:rPr>
                        <m:t> )</m:t>
                      </m:r>
                      <m:r>
                        <a:rPr lang="en-GB" sz="1600" b="0" i="1" noProof="0" smtClean="0">
                          <a:latin typeface="Cambria Math"/>
                          <a:ea typeface="Cambria Math"/>
                        </a:rPr>
                        <m:t>=</m:t>
                      </m:r>
                      <m:f>
                        <m:fPr>
                          <m:ctrlPr>
                            <a:rPr lang="en-GB" sz="1600" b="0" i="1" noProof="0" smtClean="0">
                              <a:latin typeface="Cambria Math" panose="02040503050406030204" pitchFamily="18" charset="0"/>
                              <a:ea typeface="Cambria Math"/>
                            </a:rPr>
                          </m:ctrlPr>
                        </m:fPr>
                        <m:num>
                          <m:r>
                            <a:rPr lang="en-GB" sz="1600" i="1" noProof="0">
                              <a:latin typeface="Cambria Math"/>
                              <a:ea typeface="Cambria Math"/>
                            </a:rPr>
                            <m:t>𝛾</m:t>
                          </m:r>
                          <m:r>
                            <a:rPr lang="en-GB" sz="1600" i="1" noProof="0">
                              <a:latin typeface="Cambria Math"/>
                              <a:ea typeface="Cambria Math"/>
                            </a:rPr>
                            <m:t>×</m:t>
                          </m:r>
                          <m:r>
                            <a:rPr lang="en-GB" sz="1600" i="1" noProof="0">
                              <a:latin typeface="Cambria Math"/>
                              <a:ea typeface="Cambria Math"/>
                            </a:rPr>
                            <m:t>𝑀</m:t>
                          </m:r>
                          <m:r>
                            <a:rPr lang="en-GB" sz="1600" i="1" noProof="0">
                              <a:latin typeface="Cambria Math"/>
                              <a:ea typeface="Cambria Math"/>
                            </a:rPr>
                            <m:t>×</m:t>
                          </m:r>
                          <m:sSup>
                            <m:sSupPr>
                              <m:ctrlPr>
                                <a:rPr lang="en-GB" sz="1600" i="1" noProof="0">
                                  <a:latin typeface="Cambria Math" panose="02040503050406030204" pitchFamily="18" charset="0"/>
                                  <a:ea typeface="Cambria Math"/>
                                </a:rPr>
                              </m:ctrlPr>
                            </m:sSupPr>
                            <m:e>
                              <m:d>
                                <m:dPr>
                                  <m:ctrlPr>
                                    <a:rPr lang="en-GB" sz="1600" i="1" noProof="0">
                                      <a:latin typeface="Cambria Math" panose="02040503050406030204" pitchFamily="18" charset="0"/>
                                      <a:ea typeface="Cambria Math"/>
                                    </a:rPr>
                                  </m:ctrlPr>
                                </m:dPr>
                                <m:e>
                                  <m:r>
                                    <a:rPr lang="en-GB" sz="1600" i="1" noProof="0">
                                      <a:latin typeface="Cambria Math"/>
                                      <a:ea typeface="Cambria Math"/>
                                    </a:rPr>
                                    <m:t>1+</m:t>
                                  </m:r>
                                  <m:r>
                                    <a:rPr lang="en-GB" sz="1600" i="1" noProof="0">
                                      <a:latin typeface="Cambria Math"/>
                                      <a:ea typeface="Cambria Math"/>
                                    </a:rPr>
                                    <m:t>𝜋</m:t>
                                  </m:r>
                                </m:e>
                              </m:d>
                            </m:e>
                            <m:sup>
                              <m:r>
                                <a:rPr lang="en-GB" sz="1600" i="1" noProof="0">
                                  <a:latin typeface="Cambria Math"/>
                                  <a:ea typeface="Cambria Math"/>
                                </a:rPr>
                                <m:t>𝑡</m:t>
                              </m:r>
                            </m:sup>
                          </m:sSup>
                        </m:num>
                        <m:den>
                          <m:sSup>
                            <m:sSupPr>
                              <m:ctrlPr>
                                <a:rPr lang="en-GB" sz="1600" i="1" noProof="0">
                                  <a:latin typeface="Cambria Math" panose="02040503050406030204" pitchFamily="18" charset="0"/>
                                  <a:ea typeface="Cambria Math"/>
                                </a:rPr>
                              </m:ctrlPr>
                            </m:sSupPr>
                            <m:e>
                              <m:d>
                                <m:dPr>
                                  <m:ctrlPr>
                                    <a:rPr lang="en-GB" sz="1600" i="1" noProof="0">
                                      <a:latin typeface="Cambria Math" panose="02040503050406030204" pitchFamily="18" charset="0"/>
                                      <a:ea typeface="Cambria Math"/>
                                    </a:rPr>
                                  </m:ctrlPr>
                                </m:dPr>
                                <m:e>
                                  <m:r>
                                    <a:rPr lang="en-GB" sz="1600" i="1" noProof="0">
                                      <a:latin typeface="Cambria Math"/>
                                      <a:ea typeface="Cambria Math"/>
                                    </a:rPr>
                                    <m:t>1+</m:t>
                                  </m:r>
                                  <m:r>
                                    <a:rPr lang="en-GB" sz="1600" i="1" noProof="0">
                                      <a:latin typeface="Cambria Math"/>
                                      <a:ea typeface="Cambria Math"/>
                                    </a:rPr>
                                    <m:t>𝜋</m:t>
                                  </m:r>
                                </m:e>
                              </m:d>
                            </m:e>
                            <m:sup>
                              <m:r>
                                <a:rPr lang="en-GB" sz="1600" i="1" noProof="0">
                                  <a:latin typeface="Cambria Math"/>
                                  <a:ea typeface="Cambria Math"/>
                                </a:rPr>
                                <m:t>𝑡</m:t>
                              </m:r>
                            </m:sup>
                          </m:sSup>
                        </m:den>
                      </m:f>
                      <m:r>
                        <a:rPr lang="en-GB" sz="1600" b="0" i="1" noProof="0" smtClean="0">
                          <a:latin typeface="Cambria Math"/>
                          <a:ea typeface="Cambria Math"/>
                        </a:rPr>
                        <m:t>=</m:t>
                      </m:r>
                      <m:r>
                        <a:rPr lang="en-GB" sz="1600" i="1" noProof="0" smtClean="0">
                          <a:latin typeface="Cambria Math"/>
                          <a:ea typeface="Cambria Math"/>
                        </a:rPr>
                        <m:t>𝛾</m:t>
                      </m:r>
                      <m:r>
                        <a:rPr lang="en-GB" sz="1600" i="1" noProof="0" smtClean="0">
                          <a:latin typeface="Cambria Math"/>
                          <a:ea typeface="Cambria Math"/>
                        </a:rPr>
                        <m:t>×</m:t>
                      </m:r>
                      <m:r>
                        <a:rPr lang="en-GB" sz="1600" b="0" i="1" noProof="0" smtClean="0">
                          <a:latin typeface="Cambria Math"/>
                          <a:ea typeface="Cambria Math"/>
                        </a:rPr>
                        <m:t>𝑀</m:t>
                      </m:r>
                    </m:oMath>
                  </m:oMathPara>
                </a14:m>
                <a:endParaRPr lang="en-GB" sz="1600" noProof="0" dirty="0">
                  <a:latin typeface="Cambria Math" panose="02040503050406030204" pitchFamily="18" charset="0"/>
                  <a:ea typeface="Cambria Math" panose="02040503050406030204" pitchFamily="18" charset="0"/>
                </a:endParaRPr>
              </a:p>
            </p:txBody>
          </p:sp>
        </mc:Choice>
        <mc:Fallback>
          <p:sp>
            <p:nvSpPr>
              <p:cNvPr id="48" name="TextovéPole 47"/>
              <p:cNvSpPr txBox="1">
                <a:spLocks noRot="1" noChangeAspect="1" noMove="1" noResize="1" noEditPoints="1" noAdjustHandles="1" noChangeArrowheads="1" noChangeShapeType="1" noTextEdit="1"/>
              </p:cNvSpPr>
              <p:nvPr/>
            </p:nvSpPr>
            <p:spPr>
              <a:xfrm>
                <a:off x="1692000" y="2687132"/>
                <a:ext cx="6012799" cy="618246"/>
              </a:xfrm>
              <a:prstGeom prst="rect">
                <a:avLst/>
              </a:prstGeom>
              <a:blipFill>
                <a:blip r:embed="rId15"/>
                <a:stretch>
                  <a:fillRect/>
                </a:stretch>
              </a:blipFill>
              <a:ln>
                <a:noFill/>
              </a:ln>
            </p:spPr>
            <p:txBody>
              <a:bodyPr/>
              <a:lstStyle/>
              <a:p>
                <a:r>
                  <a:rPr lang="en-GB">
                    <a:noFill/>
                  </a:rPr>
                  <a:t> </a:t>
                </a:r>
              </a:p>
            </p:txBody>
          </p:sp>
        </mc:Fallback>
      </mc:AlternateContent>
      <p:sp>
        <p:nvSpPr>
          <p:cNvPr id="49" name="TextovéPole 48"/>
          <p:cNvSpPr txBox="1"/>
          <p:nvPr/>
        </p:nvSpPr>
        <p:spPr>
          <a:xfrm>
            <a:off x="1512000" y="5135511"/>
            <a:ext cx="7308000" cy="584775"/>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Fixing the value of the price index at the beginning of the coupon period because of the accrued interest (delay up to 6 months)</a:t>
            </a:r>
          </a:p>
        </p:txBody>
      </p:sp>
      <mc:AlternateContent xmlns:mc="http://schemas.openxmlformats.org/markup-compatibility/2006" xmlns:a14="http://schemas.microsoft.com/office/drawing/2010/main">
        <mc:Choice Requires="a14">
          <p:sp>
            <p:nvSpPr>
              <p:cNvPr id="40" name="TextovéPole 39"/>
              <p:cNvSpPr txBox="1"/>
              <p:nvPr/>
            </p:nvSpPr>
            <p:spPr>
              <a:xfrm>
                <a:off x="2915816" y="2416616"/>
                <a:ext cx="5832648" cy="338554"/>
              </a:xfrm>
              <a:prstGeom prst="rect">
                <a:avLst/>
              </a:prstGeom>
              <a:noFill/>
              <a:ln>
                <a:noFill/>
              </a:ln>
            </p:spPr>
            <p:txBody>
              <a:bodyPr wrap="square" rtlCol="0">
                <a:spAutoFit/>
              </a:bodyPr>
              <a:lstStyle/>
              <a:p>
                <a:pPr marL="3175">
                  <a:buClr>
                    <a:srgbClr val="7030A0"/>
                  </a:buClr>
                  <a:buSzPct val="80000"/>
                </a:pPr>
                <a14:m>
                  <m:oMath xmlns:m="http://schemas.openxmlformats.org/officeDocument/2006/math">
                    <m:r>
                      <a:rPr lang="en-GB" sz="1600" i="1" smtClean="0">
                        <a:latin typeface="Cambria Math"/>
                        <a:ea typeface="Cambria Math"/>
                      </a:rPr>
                      <m:t>𝛾</m:t>
                    </m:r>
                  </m:oMath>
                </a14:m>
                <a:r>
                  <a:rPr lang="en-GB" sz="1600" dirty="0">
                    <a:latin typeface="Cambria Math" panose="02040503050406030204" pitchFamily="18" charset="0"/>
                    <a:ea typeface="Cambria Math" panose="02040503050406030204" pitchFamily="18" charset="0"/>
                  </a:rPr>
                  <a:t>… real coupon rate, </a:t>
                </a:r>
                <a14:m>
                  <m:oMath xmlns:m="http://schemas.openxmlformats.org/officeDocument/2006/math">
                    <m:r>
                      <a:rPr lang="en-GB" sz="1600" b="0" i="0" smtClean="0">
                        <a:latin typeface="Cambria Math"/>
                        <a:ea typeface="Cambria Math"/>
                      </a:rPr>
                      <m:t> </m:t>
                    </m:r>
                    <m:r>
                      <a:rPr lang="en-GB" sz="1600" i="1" smtClean="0">
                        <a:latin typeface="Cambria Math"/>
                        <a:ea typeface="Cambria Math"/>
                      </a:rPr>
                      <m:t>𝜋</m:t>
                    </m:r>
                  </m:oMath>
                </a14:m>
                <a:r>
                  <a:rPr lang="en-GB" sz="1600" dirty="0">
                    <a:latin typeface="Cambria Math" panose="02040503050406030204" pitchFamily="18" charset="0"/>
                    <a:ea typeface="Cambria Math" panose="02040503050406030204" pitchFamily="18" charset="0"/>
                  </a:rPr>
                  <a:t>… annual rate of inflation,  </a:t>
                </a: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a:ea typeface="Cambria Math" panose="02040503050406030204" pitchFamily="18" charset="0"/>
                          </a:rPr>
                          <m:t>𝐼</m:t>
                        </m:r>
                      </m:e>
                      <m:sub>
                        <m:r>
                          <a:rPr lang="en-GB" sz="1600" i="1">
                            <a:latin typeface="Cambria Math"/>
                            <a:ea typeface="Cambria Math" panose="02040503050406030204" pitchFamily="18" charset="0"/>
                          </a:rPr>
                          <m:t>𝑡</m:t>
                        </m:r>
                      </m:sub>
                    </m:sSub>
                  </m:oMath>
                </a14:m>
                <a:r>
                  <a:rPr lang="en-GB" sz="1600" dirty="0">
                    <a:latin typeface="Cambria Math" panose="02040503050406030204" pitchFamily="18" charset="0"/>
                    <a:ea typeface="Cambria Math" panose="02040503050406030204" pitchFamily="18" charset="0"/>
                  </a:rPr>
                  <a:t>… price index</a:t>
                </a:r>
              </a:p>
            </p:txBody>
          </p:sp>
        </mc:Choice>
        <mc:Fallback xmlns="">
          <p:sp>
            <p:nvSpPr>
              <p:cNvPr id="40" name="TextovéPole 39"/>
              <p:cNvSpPr txBox="1">
                <a:spLocks noRot="1" noChangeAspect="1" noMove="1" noResize="1" noEditPoints="1" noAdjustHandles="1" noChangeArrowheads="1" noChangeShapeType="1" noTextEdit="1"/>
              </p:cNvSpPr>
              <p:nvPr/>
            </p:nvSpPr>
            <p:spPr>
              <a:xfrm>
                <a:off x="2915816" y="2416616"/>
                <a:ext cx="5832648" cy="338554"/>
              </a:xfrm>
              <a:prstGeom prst="rect">
                <a:avLst/>
              </a:prstGeom>
              <a:blipFill rotWithShape="1">
                <a:blip r:embed="rId20"/>
                <a:stretch>
                  <a:fillRect t="-7143" b="-19643"/>
                </a:stretch>
              </a:blipFill>
              <a:ln>
                <a:noFill/>
              </a:ln>
            </p:spPr>
            <p:txBody>
              <a:bodyPr/>
              <a:lstStyle/>
              <a:p>
                <a:r>
                  <a:rPr lang="cs-CZ">
                    <a:noFill/>
                  </a:rPr>
                  <a:t> </a:t>
                </a:r>
              </a:p>
            </p:txBody>
          </p:sp>
        </mc:Fallback>
      </mc:AlternateContent>
      <p:sp>
        <p:nvSpPr>
          <p:cNvPr id="26" name="TextovéPole 25"/>
          <p:cNvSpPr txBox="1"/>
          <p:nvPr/>
        </p:nvSpPr>
        <p:spPr>
          <a:xfrm>
            <a:off x="1188000" y="4526984"/>
            <a:ext cx="583200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Use of outdated price index as a result of: </a:t>
            </a:r>
          </a:p>
        </p:txBody>
      </p:sp>
      <p:sp>
        <p:nvSpPr>
          <p:cNvPr id="27" name="TextovéPole 26"/>
          <p:cNvSpPr txBox="1"/>
          <p:nvPr/>
        </p:nvSpPr>
        <p:spPr>
          <a:xfrm>
            <a:off x="1511968" y="4845447"/>
            <a:ext cx="4716216" cy="338554"/>
          </a:xfrm>
          <a:prstGeom prst="rect">
            <a:avLst/>
          </a:prstGeom>
          <a:noFill/>
          <a:ln>
            <a:noFill/>
          </a:ln>
        </p:spPr>
        <p:txBody>
          <a:bodyPr wrap="square" rtlCol="0">
            <a:spAutoFit/>
          </a:bodyPr>
          <a:lstStyle/>
          <a:p>
            <a:pPr marL="180000" indent="-180000">
              <a:buClr>
                <a:srgbClr val="7030A0"/>
              </a:buClr>
              <a:buSzPct val="100000"/>
              <a:buFont typeface="Wingdings" panose="05000000000000000000" pitchFamily="2" charset="2"/>
              <a:buChar char="§"/>
            </a:pPr>
            <a:r>
              <a:rPr lang="en-GB" sz="1600" noProof="0" dirty="0">
                <a:latin typeface="Cambria Math" panose="02040503050406030204" pitchFamily="18" charset="0"/>
                <a:ea typeface="Cambria Math" panose="02040503050406030204" pitchFamily="18" charset="0"/>
              </a:rPr>
              <a:t>Statistical data processing (delay up to 2 months)</a:t>
            </a:r>
          </a:p>
        </p:txBody>
      </p:sp>
    </p:spTree>
    <p:extLst>
      <p:ext uri="{BB962C8B-B14F-4D97-AF65-F5344CB8AC3E}">
        <p14:creationId xmlns:p14="http://schemas.microsoft.com/office/powerpoint/2010/main" val="1291612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14</a:t>
            </a:r>
          </a:p>
        </p:txBody>
      </p:sp>
      <p:sp>
        <p:nvSpPr>
          <p:cNvPr id="15" name="TextovéPole 14"/>
          <p:cNvSpPr txBox="1"/>
          <p:nvPr/>
        </p:nvSpPr>
        <p:spPr>
          <a:xfrm>
            <a:off x="864001" y="864000"/>
            <a:ext cx="4644103"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Nominal and real yield to maturity</a:t>
            </a:r>
          </a:p>
        </p:txBody>
      </p:sp>
      <p:sp>
        <p:nvSpPr>
          <p:cNvPr id="17" name="TextovéPole 16"/>
          <p:cNvSpPr txBox="1"/>
          <p:nvPr/>
        </p:nvSpPr>
        <p:spPr>
          <a:xfrm>
            <a:off x="864000" y="3905877"/>
            <a:ext cx="296579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Break-even inflation</a:t>
            </a:r>
          </a:p>
        </p:txBody>
      </p:sp>
      <p:sp>
        <p:nvSpPr>
          <p:cNvPr id="18" name="TextovéPole 17"/>
          <p:cNvSpPr txBox="1"/>
          <p:nvPr/>
        </p:nvSpPr>
        <p:spPr>
          <a:xfrm>
            <a:off x="1188001" y="4783455"/>
            <a:ext cx="6336480"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Break-even inflation can be found using the Fisher equation</a:t>
            </a:r>
            <a:endParaRPr lang="en-GB" sz="16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43" name="TextovéPole 42"/>
              <p:cNvSpPr txBox="1"/>
              <p:nvPr/>
            </p:nvSpPr>
            <p:spPr>
              <a:xfrm>
                <a:off x="1692000" y="1562507"/>
                <a:ext cx="4446280" cy="561179"/>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𝑃</m:t>
                      </m:r>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a:rPr>
                            <m:t>𝛾</m:t>
                          </m:r>
                          <m:r>
                            <a:rPr lang="cs-CZ" sz="1400" b="0" i="1" smtClean="0">
                              <a:latin typeface="Cambria Math"/>
                              <a:ea typeface="Cambria Math" panose="02040503050406030204" pitchFamily="18" charset="0"/>
                            </a:rPr>
                            <m:t>𝑀</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r>
                                <a:rPr lang="cs-CZ" sz="1400" b="0" i="1" smtClean="0">
                                  <a:latin typeface="Cambria Math"/>
                                  <a:ea typeface="Cambria Math"/>
                                </a:rPr>
                                <m:t>𝜋</m:t>
                              </m:r>
                            </m:e>
                          </m:d>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e>
                          </m:d>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smtClean="0">
                              <a:latin typeface="Cambria Math"/>
                              <a:ea typeface="Cambria Math"/>
                            </a:rPr>
                            <m:t>𝛾</m:t>
                          </m:r>
                          <m:r>
                            <a:rPr lang="cs-CZ" sz="1400" i="1">
                              <a:latin typeface="Cambria Math"/>
                              <a:ea typeface="Cambria Math" panose="02040503050406030204" pitchFamily="18" charset="0"/>
                            </a:rPr>
                            <m:t>𝑀</m:t>
                          </m:r>
                          <m:sSup>
                            <m:sSupPr>
                              <m:ctrlPr>
                                <a:rPr lang="cs-CZ" sz="1400" i="1" smtClean="0">
                                  <a:latin typeface="Cambria Math" panose="02040503050406030204" pitchFamily="18" charset="0"/>
                                  <a:ea typeface="Cambria Math" panose="02040503050406030204" pitchFamily="18" charset="0"/>
                                </a:rPr>
                              </m:ctrlPr>
                            </m:sSupPr>
                            <m:e>
                              <m:d>
                                <m:dPr>
                                  <m:ctrlPr>
                                    <a:rPr lang="cs-CZ" sz="140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r>
                                    <a:rPr lang="cs-CZ" sz="1400" b="0" i="1" smtClean="0">
                                      <a:latin typeface="Cambria Math"/>
                                      <a:ea typeface="Cambria Math"/>
                                    </a:rPr>
                                    <m:t>𝜋</m:t>
                                  </m:r>
                                </m:e>
                              </m:d>
                            </m:e>
                            <m:sup>
                              <m:r>
                                <a:rPr lang="cs-CZ" sz="1400" b="0" i="1" smtClean="0">
                                  <a:latin typeface="Cambria Math"/>
                                  <a:ea typeface="Cambria Math" panose="02040503050406030204" pitchFamily="18" charset="0"/>
                                </a:rPr>
                                <m:t>2</m:t>
                              </m:r>
                            </m:sup>
                          </m:sSup>
                        </m:num>
                        <m:den>
                          <m:sSup>
                            <m:sSupPr>
                              <m:ctrlPr>
                                <a:rPr lang="cs-CZ" sz="1400" i="1" smtClean="0">
                                  <a:latin typeface="Cambria Math" panose="02040503050406030204" pitchFamily="18" charset="0"/>
                                  <a:ea typeface="Cambria Math" panose="02040503050406030204" pitchFamily="18" charset="0"/>
                                </a:rPr>
                              </m:ctrlPr>
                            </m:sSupPr>
                            <m:e>
                              <m:d>
                                <m:dPr>
                                  <m:ctrlPr>
                                    <a:rPr lang="cs-CZ" sz="140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2</m:t>
                              </m:r>
                            </m:sup>
                          </m:sSup>
                        </m:den>
                      </m:f>
                      <m:r>
                        <a:rPr lang="cs-CZ" sz="1400" b="0" i="1" smtClean="0">
                          <a:latin typeface="Cambria Math"/>
                          <a:ea typeface="Cambria Math" panose="02040503050406030204" pitchFamily="18" charset="0"/>
                        </a:rPr>
                        <m:t>+. . . +</m:t>
                      </m:r>
                      <m:f>
                        <m:fPr>
                          <m:ctrlPr>
                            <a:rPr lang="cs-CZ" sz="1400" i="1">
                              <a:latin typeface="Cambria Math" panose="02040503050406030204" pitchFamily="18" charset="0"/>
                              <a:ea typeface="Cambria Math" panose="02040503050406030204" pitchFamily="18" charset="0"/>
                            </a:rPr>
                          </m:ctrlPr>
                        </m:fPr>
                        <m:num>
                          <m:d>
                            <m:dPr>
                              <m:ctrlPr>
                                <a:rPr lang="cs-CZ" sz="1400" i="1" smtClean="0">
                                  <a:latin typeface="Cambria Math" panose="02040503050406030204" pitchFamily="18" charset="0"/>
                                  <a:ea typeface="Cambria Math" panose="02040503050406030204" pitchFamily="18" charset="0"/>
                                </a:rPr>
                              </m:ctrlPr>
                            </m:dPr>
                            <m:e>
                              <m:r>
                                <a:rPr lang="cs-CZ" sz="1400" i="1" smtClean="0">
                                  <a:latin typeface="Cambria Math"/>
                                  <a:ea typeface="Cambria Math"/>
                                </a:rPr>
                                <m:t>𝛾</m:t>
                              </m:r>
                              <m:r>
                                <a:rPr lang="cs-CZ" sz="1400" b="0" i="1" smtClean="0">
                                  <a:latin typeface="Cambria Math"/>
                                  <a:ea typeface="Cambria Math"/>
                                </a:rPr>
                                <m:t>𝑀</m:t>
                              </m:r>
                              <m:r>
                                <a:rPr lang="cs-CZ" sz="1400" b="0" i="1" smtClean="0">
                                  <a:latin typeface="Cambria Math"/>
                                  <a:ea typeface="Cambria Math"/>
                                </a:rPr>
                                <m:t>+</m:t>
                              </m:r>
                              <m:r>
                                <a:rPr lang="cs-CZ" sz="1400" b="0" i="1" smtClean="0">
                                  <a:latin typeface="Cambria Math"/>
                                  <a:ea typeface="Cambria Math"/>
                                </a:rPr>
                                <m:t>𝑀</m:t>
                              </m:r>
                            </m:e>
                          </m:d>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r>
                                    <a:rPr lang="cs-CZ" sz="1400" i="1">
                                      <a:latin typeface="Cambria Math"/>
                                      <a:ea typeface="Cambria Math"/>
                                    </a:rPr>
                                    <m:t>𝜋</m:t>
                                  </m:r>
                                </m:e>
                              </m:d>
                            </m:e>
                            <m:sup>
                              <m:r>
                                <a:rPr lang="cs-CZ" sz="1400" b="0" i="1" smtClean="0">
                                  <a:latin typeface="Cambria Math"/>
                                  <a:ea typeface="Cambria Math" panose="02040503050406030204" pitchFamily="18" charset="0"/>
                                </a:rPr>
                                <m:t>𝑇</m:t>
                              </m:r>
                            </m:sup>
                          </m:sSup>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oMath>
                  </m:oMathPara>
                </a14:m>
                <a:endParaRPr lang="cs-CZ" sz="1400" i="1" dirty="0">
                  <a:latin typeface="Cambria Math"/>
                  <a:ea typeface="Cambria Math" panose="02040503050406030204" pitchFamily="18" charset="0"/>
                </a:endParaRPr>
              </a:p>
            </p:txBody>
          </p:sp>
        </mc:Choice>
        <mc:Fallback xmlns="">
          <p:sp>
            <p:nvSpPr>
              <p:cNvPr id="43" name="TextovéPole 42"/>
              <p:cNvSpPr txBox="1">
                <a:spLocks noRot="1" noChangeAspect="1" noMove="1" noResize="1" noEditPoints="1" noAdjustHandles="1" noChangeArrowheads="1" noChangeShapeType="1" noTextEdit="1"/>
              </p:cNvSpPr>
              <p:nvPr/>
            </p:nvSpPr>
            <p:spPr>
              <a:xfrm>
                <a:off x="1692000" y="1562507"/>
                <a:ext cx="4446280" cy="561179"/>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ovéPole 43"/>
              <p:cNvSpPr txBox="1"/>
              <p:nvPr/>
            </p:nvSpPr>
            <p:spPr>
              <a:xfrm>
                <a:off x="1188001" y="1214359"/>
                <a:ext cx="5904278"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Nominal (money) YTM for </a:t>
                </a:r>
                <a14:m>
                  <m:oMath xmlns:m="http://schemas.openxmlformats.org/officeDocument/2006/math">
                    <m:r>
                      <a:rPr lang="cs-CZ" i="1">
                        <a:latin typeface="Cambria Math"/>
                        <a:ea typeface="Cambria Math" panose="02040503050406030204" pitchFamily="18" charset="0"/>
                      </a:rPr>
                      <m:t>𝑇</m:t>
                    </m:r>
                  </m:oMath>
                </a14:m>
                <a:r>
                  <a:rPr lang="en-GB" dirty="0">
                    <a:latin typeface="Cambria Math" panose="02040503050406030204" pitchFamily="18" charset="0"/>
                    <a:ea typeface="Cambria Math" panose="02040503050406030204" pitchFamily="18" charset="0"/>
                  </a:rPr>
                  <a:t>-year inflation-linked bond</a:t>
                </a:r>
                <a:endParaRPr lang="en-GB" sz="1600" dirty="0">
                  <a:latin typeface="Cambria Math" panose="02040503050406030204" pitchFamily="18" charset="0"/>
                  <a:ea typeface="Cambria Math" panose="02040503050406030204" pitchFamily="18" charset="0"/>
                </a:endParaRPr>
              </a:p>
            </p:txBody>
          </p:sp>
        </mc:Choice>
        <mc:Fallback xmlns="">
          <p:sp>
            <p:nvSpPr>
              <p:cNvPr id="44" name="TextovéPole 43"/>
              <p:cNvSpPr txBox="1">
                <a:spLocks noRot="1" noChangeAspect="1" noMove="1" noResize="1" noEditPoints="1" noAdjustHandles="1" noChangeArrowheads="1" noChangeShapeType="1" noTextEdit="1"/>
              </p:cNvSpPr>
              <p:nvPr/>
            </p:nvSpPr>
            <p:spPr>
              <a:xfrm>
                <a:off x="1188001" y="1214359"/>
                <a:ext cx="5904278" cy="369332"/>
              </a:xfrm>
              <a:prstGeom prst="rect">
                <a:avLst/>
              </a:prstGeom>
              <a:blipFill>
                <a:blip r:embed="rId16"/>
                <a:stretch>
                  <a:fillRect l="-207" t="-9836" r="-517" b="-22951"/>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ovéPole 39"/>
              <p:cNvSpPr txBox="1"/>
              <p:nvPr/>
            </p:nvSpPr>
            <p:spPr>
              <a:xfrm>
                <a:off x="1188001" y="2098988"/>
                <a:ext cx="461608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cs-CZ" dirty="0">
                    <a:latin typeface="Cambria Math" panose="02040503050406030204" pitchFamily="18" charset="0"/>
                    <a:ea typeface="Cambria Math" panose="02040503050406030204" pitchFamily="18" charset="0"/>
                  </a:rPr>
                  <a:t>Real </a:t>
                </a:r>
                <a:r>
                  <a:rPr lang="en-GB" dirty="0">
                    <a:latin typeface="Cambria Math" panose="02040503050406030204" pitchFamily="18" charset="0"/>
                    <a:ea typeface="Cambria Math" panose="02040503050406030204" pitchFamily="18" charset="0"/>
                  </a:rPr>
                  <a:t>YTM for </a:t>
                </a:r>
                <a14:m>
                  <m:oMath xmlns:m="http://schemas.openxmlformats.org/officeDocument/2006/math">
                    <m:r>
                      <a:rPr lang="cs-CZ" i="1">
                        <a:latin typeface="Cambria Math"/>
                        <a:ea typeface="Cambria Math" panose="02040503050406030204" pitchFamily="18" charset="0"/>
                      </a:rPr>
                      <m:t>𝑇</m:t>
                    </m:r>
                  </m:oMath>
                </a14:m>
                <a:r>
                  <a:rPr lang="en-GB" dirty="0">
                    <a:latin typeface="Cambria Math" panose="02040503050406030204" pitchFamily="18" charset="0"/>
                    <a:ea typeface="Cambria Math" panose="02040503050406030204" pitchFamily="18" charset="0"/>
                  </a:rPr>
                  <a:t>-year inflation-linked bond</a:t>
                </a:r>
                <a:endParaRPr lang="en-GB" sz="1600" dirty="0">
                  <a:latin typeface="Cambria Math" panose="02040503050406030204" pitchFamily="18" charset="0"/>
                  <a:ea typeface="Cambria Math" panose="02040503050406030204" pitchFamily="18" charset="0"/>
                </a:endParaRPr>
              </a:p>
            </p:txBody>
          </p:sp>
        </mc:Choice>
        <mc:Fallback xmlns="">
          <p:sp>
            <p:nvSpPr>
              <p:cNvPr id="40" name="TextovéPole 39"/>
              <p:cNvSpPr txBox="1">
                <a:spLocks noRot="1" noChangeAspect="1" noMove="1" noResize="1" noEditPoints="1" noAdjustHandles="1" noChangeArrowheads="1" noChangeShapeType="1" noTextEdit="1"/>
              </p:cNvSpPr>
              <p:nvPr/>
            </p:nvSpPr>
            <p:spPr>
              <a:xfrm>
                <a:off x="1188001" y="2098988"/>
                <a:ext cx="4616086" cy="369332"/>
              </a:xfrm>
              <a:prstGeom prst="rect">
                <a:avLst/>
              </a:prstGeom>
              <a:blipFill>
                <a:blip r:embed="rId17"/>
                <a:stretch>
                  <a:fillRect l="-264" t="-9836" r="-132" b="-22951"/>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ovéPole 40"/>
              <p:cNvSpPr txBox="1"/>
              <p:nvPr/>
            </p:nvSpPr>
            <p:spPr>
              <a:xfrm>
                <a:off x="3589831" y="2420888"/>
                <a:ext cx="1270201" cy="500650"/>
              </a:xfrm>
              <a:prstGeom prst="rect">
                <a:avLst/>
              </a:prstGeom>
              <a:noFill/>
              <a:ln>
                <a:noFill/>
              </a:ln>
            </p:spPr>
            <p:txBody>
              <a:bodyPr wrap="square" rtlCol="0">
                <a:spAutoFit/>
              </a:bodyPr>
              <a:lstStyle/>
              <a:p>
                <a:pPr>
                  <a:buClr>
                    <a:srgbClr val="7030A0"/>
                  </a:buClr>
                  <a:buSzPct val="80000"/>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a:rPr>
                          </m:ctrlPr>
                        </m:sSubPr>
                        <m:e>
                          <m:r>
                            <a:rPr lang="en-GB" sz="1400" i="1" smtClean="0">
                              <a:latin typeface="Cambria Math" panose="02040503050406030204" pitchFamily="18" charset="0"/>
                              <a:ea typeface="Cambria Math"/>
                            </a:rPr>
                            <m:t>⇨</m:t>
                          </m:r>
                          <m:r>
                            <a:rPr lang="en-GB" sz="1400" i="1" smtClean="0">
                              <a:latin typeface="Cambria Math"/>
                              <a:ea typeface="Cambria Math"/>
                            </a:rPr>
                            <m:t>𝜌</m:t>
                          </m:r>
                        </m:e>
                        <m:sub>
                          <m:r>
                            <a:rPr lang="en-GB" sz="1400" b="0" i="1" smtClean="0">
                              <a:latin typeface="Cambria Math"/>
                              <a:ea typeface="Cambria Math"/>
                            </a:rPr>
                            <m:t>𝑇</m:t>
                          </m:r>
                        </m:sub>
                      </m:sSub>
                      <m:r>
                        <a:rPr lang="cs-CZ" sz="1400" b="0" i="1" smtClean="0">
                          <a:latin typeface="Cambria Math" panose="02040503050406030204" pitchFamily="18" charset="0"/>
                          <a:ea typeface="Cambria Math"/>
                        </a:rPr>
                        <m:t>=</m:t>
                      </m:r>
                      <m:f>
                        <m:fPr>
                          <m:ctrlPr>
                            <a:rPr lang="cs-CZ" sz="1400" b="0" i="1" smtClean="0">
                              <a:latin typeface="Cambria Math" panose="02040503050406030204" pitchFamily="18" charset="0"/>
                              <a:ea typeface="Cambria Math"/>
                            </a:rPr>
                          </m:ctrlPr>
                        </m:fPr>
                        <m:num>
                          <m:r>
                            <a:rPr lang="cs-CZ" sz="1400" b="0" i="1" smtClean="0">
                              <a:latin typeface="Cambria Math" panose="02040503050406030204" pitchFamily="18" charset="0"/>
                              <a:ea typeface="Cambria Math"/>
                            </a:rPr>
                            <m:t>1+</m:t>
                          </m:r>
                          <m:sSub>
                            <m:sSubPr>
                              <m:ctrlPr>
                                <a:rPr lang="cs-CZ" sz="1400" b="0" i="1" smtClean="0">
                                  <a:latin typeface="Cambria Math" panose="02040503050406030204" pitchFamily="18" charset="0"/>
                                  <a:ea typeface="Cambria Math"/>
                                </a:rPr>
                              </m:ctrlPr>
                            </m:sSubPr>
                            <m:e>
                              <m:r>
                                <a:rPr lang="cs-CZ" sz="1400" b="0" i="1" smtClean="0">
                                  <a:latin typeface="Cambria Math" panose="02040503050406030204" pitchFamily="18" charset="0"/>
                                  <a:ea typeface="Cambria Math"/>
                                </a:rPr>
                                <m:t>𝑟</m:t>
                              </m:r>
                            </m:e>
                            <m:sub>
                              <m:r>
                                <a:rPr lang="cs-CZ" sz="1400" b="0" i="1" smtClean="0">
                                  <a:latin typeface="Cambria Math" panose="02040503050406030204" pitchFamily="18" charset="0"/>
                                  <a:ea typeface="Cambria Math"/>
                                </a:rPr>
                                <m:t>𝑇</m:t>
                              </m:r>
                            </m:sub>
                          </m:sSub>
                        </m:num>
                        <m:den>
                          <m:r>
                            <a:rPr lang="cs-CZ" sz="1400" b="0" i="1" smtClean="0">
                              <a:latin typeface="Cambria Math" panose="02040503050406030204" pitchFamily="18" charset="0"/>
                              <a:ea typeface="Cambria Math"/>
                            </a:rPr>
                            <m:t>1+</m:t>
                          </m:r>
                          <m:r>
                            <a:rPr lang="cs-CZ" sz="1400" b="0" i="1" smtClean="0">
                              <a:latin typeface="Cambria Math" panose="02040503050406030204" pitchFamily="18" charset="0"/>
                              <a:ea typeface="Cambria Math" panose="02040503050406030204" pitchFamily="18" charset="0"/>
                            </a:rPr>
                            <m:t>𝜋</m:t>
                          </m:r>
                        </m:den>
                      </m:f>
                    </m:oMath>
                  </m:oMathPara>
                </a14:m>
                <a:endParaRPr lang="en-GB" sz="1400" b="0" dirty="0">
                  <a:latin typeface="Cambria Math"/>
                  <a:ea typeface="Cambria Math"/>
                </a:endParaRPr>
              </a:p>
            </p:txBody>
          </p:sp>
        </mc:Choice>
        <mc:Fallback xmlns="">
          <p:sp>
            <p:nvSpPr>
              <p:cNvPr id="41" name="TextovéPole 40"/>
              <p:cNvSpPr txBox="1">
                <a:spLocks noRot="1" noChangeAspect="1" noMove="1" noResize="1" noEditPoints="1" noAdjustHandles="1" noChangeArrowheads="1" noChangeShapeType="1" noTextEdit="1"/>
              </p:cNvSpPr>
              <p:nvPr/>
            </p:nvSpPr>
            <p:spPr>
              <a:xfrm>
                <a:off x="3589831" y="2420888"/>
                <a:ext cx="1270201" cy="500650"/>
              </a:xfrm>
              <a:prstGeom prst="rect">
                <a:avLst/>
              </a:prstGeom>
              <a:blipFill>
                <a:blip r:embed="rId18"/>
                <a:stretch>
                  <a:fillRect b="-122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ovéPole 41"/>
              <p:cNvSpPr txBox="1"/>
              <p:nvPr/>
            </p:nvSpPr>
            <p:spPr>
              <a:xfrm>
                <a:off x="1732171" y="2958023"/>
                <a:ext cx="5750538" cy="1015791"/>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𝑃</m:t>
                      </m:r>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a:rPr>
                            <m:t>𝛾</m:t>
                          </m:r>
                          <m:r>
                            <a:rPr lang="cs-CZ" sz="1400" b="0" i="1" smtClean="0">
                              <a:latin typeface="Cambria Math"/>
                              <a:ea typeface="Cambria Math" panose="02040503050406030204" pitchFamily="18" charset="0"/>
                            </a:rPr>
                            <m:t>𝑀</m:t>
                          </m:r>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r>
                                <a:rPr lang="cs-CZ" sz="1400" b="0" i="1" smtClean="0">
                                  <a:latin typeface="Cambria Math"/>
                                  <a:ea typeface="Cambria Math"/>
                                </a:rPr>
                                <m:t>𝜋</m:t>
                              </m:r>
                            </m:e>
                          </m:d>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a:rPr>
                                    <m:t>𝜌</m:t>
                                  </m:r>
                                </m:e>
                                <m:sub>
                                  <m:r>
                                    <a:rPr lang="cs-CZ" sz="1400" b="0" i="1" smtClean="0">
                                      <a:latin typeface="Cambria Math"/>
                                      <a:ea typeface="Cambria Math" panose="02040503050406030204" pitchFamily="18" charset="0"/>
                                    </a:rPr>
                                    <m:t>𝑇</m:t>
                                  </m:r>
                                </m:sub>
                              </m:sSub>
                            </m:e>
                          </m:d>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r>
                                <a:rPr lang="cs-CZ" sz="1400" i="1">
                                  <a:latin typeface="Cambria Math"/>
                                  <a:ea typeface="Cambria Math"/>
                                </a:rPr>
                                <m:t>𝜋</m:t>
                              </m:r>
                            </m:e>
                          </m:d>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smtClean="0">
                              <a:latin typeface="Cambria Math"/>
                              <a:ea typeface="Cambria Math"/>
                            </a:rPr>
                            <m:t>𝛾</m:t>
                          </m:r>
                          <m:r>
                            <a:rPr lang="cs-CZ" sz="1400" i="1">
                              <a:latin typeface="Cambria Math"/>
                              <a:ea typeface="Cambria Math" panose="02040503050406030204" pitchFamily="18" charset="0"/>
                            </a:rPr>
                            <m:t>𝑀</m:t>
                          </m:r>
                          <m:sSup>
                            <m:sSupPr>
                              <m:ctrlPr>
                                <a:rPr lang="cs-CZ" sz="1400" i="1" smtClean="0">
                                  <a:latin typeface="Cambria Math" panose="02040503050406030204" pitchFamily="18" charset="0"/>
                                  <a:ea typeface="Cambria Math" panose="02040503050406030204" pitchFamily="18" charset="0"/>
                                </a:rPr>
                              </m:ctrlPr>
                            </m:sSupPr>
                            <m:e>
                              <m:d>
                                <m:dPr>
                                  <m:ctrlPr>
                                    <a:rPr lang="cs-CZ" sz="140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r>
                                    <a:rPr lang="cs-CZ" sz="1400" b="0" i="1" smtClean="0">
                                      <a:latin typeface="Cambria Math"/>
                                      <a:ea typeface="Cambria Math"/>
                                    </a:rPr>
                                    <m:t>𝜋</m:t>
                                  </m:r>
                                </m:e>
                              </m:d>
                            </m:e>
                            <m:sup>
                              <m:r>
                                <a:rPr lang="cs-CZ" sz="1400" b="0" i="1" smtClean="0">
                                  <a:latin typeface="Cambria Math"/>
                                  <a:ea typeface="Cambria Math" panose="02040503050406030204" pitchFamily="18" charset="0"/>
                                </a:rPr>
                                <m:t>2</m:t>
                              </m:r>
                            </m:sup>
                          </m:sSup>
                        </m:num>
                        <m:den>
                          <m:sSup>
                            <m:sSupPr>
                              <m:ctrlPr>
                                <a:rPr lang="cs-CZ" sz="1400" i="1" smtClean="0">
                                  <a:latin typeface="Cambria Math" panose="02040503050406030204" pitchFamily="18" charset="0"/>
                                  <a:ea typeface="Cambria Math" panose="02040503050406030204" pitchFamily="18" charset="0"/>
                                </a:rPr>
                              </m:ctrlPr>
                            </m:sSupPr>
                            <m:e>
                              <m:d>
                                <m:dPr>
                                  <m:ctrlPr>
                                    <a:rPr lang="cs-CZ" sz="140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a:rPr>
                                        <m:t>𝜌</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2</m:t>
                              </m:r>
                            </m:sup>
                          </m:sSup>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r>
                                    <a:rPr lang="cs-CZ" sz="1400" i="1">
                                      <a:latin typeface="Cambria Math"/>
                                      <a:ea typeface="Cambria Math"/>
                                    </a:rPr>
                                    <m:t>𝜋</m:t>
                                  </m:r>
                                </m:e>
                              </m:d>
                            </m:e>
                            <m:sup>
                              <m:r>
                                <a:rPr lang="cs-CZ" sz="1400" i="1">
                                  <a:latin typeface="Cambria Math"/>
                                  <a:ea typeface="Cambria Math" panose="02040503050406030204" pitchFamily="18" charset="0"/>
                                </a:rPr>
                                <m:t>2</m:t>
                              </m:r>
                            </m:sup>
                          </m:sSup>
                        </m:den>
                      </m:f>
                      <m:r>
                        <a:rPr lang="cs-CZ" sz="1400" b="0" i="1" smtClean="0">
                          <a:latin typeface="Cambria Math"/>
                          <a:ea typeface="Cambria Math" panose="02040503050406030204" pitchFamily="18" charset="0"/>
                        </a:rPr>
                        <m:t>+. . . +</m:t>
                      </m:r>
                      <m:f>
                        <m:fPr>
                          <m:ctrlPr>
                            <a:rPr lang="cs-CZ" sz="1400" i="1">
                              <a:latin typeface="Cambria Math" panose="02040503050406030204" pitchFamily="18" charset="0"/>
                              <a:ea typeface="Cambria Math" panose="02040503050406030204" pitchFamily="18" charset="0"/>
                            </a:rPr>
                          </m:ctrlPr>
                        </m:fPr>
                        <m:num>
                          <m:d>
                            <m:dPr>
                              <m:ctrlPr>
                                <a:rPr lang="cs-CZ" sz="1400" i="1" smtClean="0">
                                  <a:latin typeface="Cambria Math" panose="02040503050406030204" pitchFamily="18" charset="0"/>
                                  <a:ea typeface="Cambria Math" panose="02040503050406030204" pitchFamily="18" charset="0"/>
                                </a:rPr>
                              </m:ctrlPr>
                            </m:dPr>
                            <m:e>
                              <m:r>
                                <a:rPr lang="cs-CZ" sz="1400" i="1" smtClean="0">
                                  <a:latin typeface="Cambria Math"/>
                                  <a:ea typeface="Cambria Math"/>
                                </a:rPr>
                                <m:t>𝛾</m:t>
                              </m:r>
                              <m:r>
                                <a:rPr lang="cs-CZ" sz="1400" b="0" i="1" smtClean="0">
                                  <a:latin typeface="Cambria Math"/>
                                  <a:ea typeface="Cambria Math"/>
                                </a:rPr>
                                <m:t>𝑀</m:t>
                              </m:r>
                              <m:r>
                                <a:rPr lang="cs-CZ" sz="1400" b="0" i="1" smtClean="0">
                                  <a:latin typeface="Cambria Math"/>
                                  <a:ea typeface="Cambria Math"/>
                                </a:rPr>
                                <m:t>+</m:t>
                              </m:r>
                              <m:r>
                                <a:rPr lang="cs-CZ" sz="1400" b="0" i="1" smtClean="0">
                                  <a:latin typeface="Cambria Math"/>
                                  <a:ea typeface="Cambria Math"/>
                                </a:rPr>
                                <m:t>𝑀</m:t>
                              </m:r>
                            </m:e>
                          </m:d>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r>
                                    <a:rPr lang="cs-CZ" sz="1400" i="1">
                                      <a:latin typeface="Cambria Math"/>
                                      <a:ea typeface="Cambria Math"/>
                                    </a:rPr>
                                    <m:t>𝜋</m:t>
                                  </m:r>
                                </m:e>
                              </m:d>
                            </m:e>
                            <m:sup>
                              <m:r>
                                <a:rPr lang="cs-CZ" sz="1400" b="0" i="1" smtClean="0">
                                  <a:latin typeface="Cambria Math"/>
                                  <a:ea typeface="Cambria Math" panose="02040503050406030204" pitchFamily="18" charset="0"/>
                                </a:rPr>
                                <m:t>𝑇</m:t>
                              </m:r>
                            </m:sup>
                          </m:sSup>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a:rPr>
                                        <m:t>𝜌</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r>
                                    <a:rPr lang="cs-CZ" sz="1400" i="1">
                                      <a:latin typeface="Cambria Math"/>
                                      <a:ea typeface="Cambria Math"/>
                                    </a:rPr>
                                    <m:t>𝜋</m:t>
                                  </m:r>
                                </m:e>
                              </m:d>
                            </m:e>
                            <m:sup>
                              <m:r>
                                <a:rPr lang="cs-CZ" sz="1400" i="1">
                                  <a:latin typeface="Cambria Math"/>
                                  <a:ea typeface="Cambria Math" panose="02040503050406030204" pitchFamily="18" charset="0"/>
                                </a:rPr>
                                <m:t>𝑇</m:t>
                              </m:r>
                            </m:sup>
                          </m:sSup>
                        </m:den>
                      </m:f>
                    </m:oMath>
                  </m:oMathPara>
                </a14:m>
                <a:endParaRPr lang="cs-CZ" sz="1400" i="1" dirty="0">
                  <a:latin typeface="Cambria Math"/>
                  <a:ea typeface="Cambria Math" panose="02040503050406030204" pitchFamily="18" charset="0"/>
                </a:endParaRPr>
              </a:p>
              <a:p>
                <a:pPr algn="ctr"/>
                <a14:m>
                  <m:oMathPara xmlns:m="http://schemas.openxmlformats.org/officeDocument/2006/math">
                    <m:oMathParaPr>
                      <m:jc m:val="left"/>
                    </m:oMathParaPr>
                    <m:oMath xmlns:m="http://schemas.openxmlformats.org/officeDocument/2006/math">
                      <m:r>
                        <a:rPr lang="cs-CZ" sz="1400" b="0" i="1" smtClean="0">
                          <a:latin typeface="Cambria Math"/>
                          <a:ea typeface="Cambria Math" panose="02040503050406030204" pitchFamily="18" charset="0"/>
                        </a:rPr>
                        <m:t>    </m:t>
                      </m:r>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smtClean="0">
                              <a:latin typeface="Cambria Math"/>
                              <a:ea typeface="Cambria Math"/>
                            </a:rPr>
                            <m:t>𝛾</m:t>
                          </m:r>
                          <m:r>
                            <a:rPr lang="cs-CZ" sz="1400" i="1">
                              <a:latin typeface="Cambria Math"/>
                              <a:ea typeface="Cambria Math" panose="02040503050406030204" pitchFamily="18" charset="0"/>
                            </a:rPr>
                            <m:t>𝑀</m:t>
                          </m:r>
                        </m:num>
                        <m:den>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a:rPr>
                                    <m:t>𝜌</m:t>
                                  </m:r>
                                </m:e>
                                <m:sub>
                                  <m:r>
                                    <a:rPr lang="cs-CZ" sz="1400" i="1">
                                      <a:latin typeface="Cambria Math"/>
                                      <a:ea typeface="Cambria Math" panose="02040503050406030204" pitchFamily="18" charset="0"/>
                                    </a:rPr>
                                    <m:t>𝑇</m:t>
                                  </m:r>
                                </m:sub>
                              </m:sSub>
                            </m:e>
                          </m:d>
                        </m:den>
                      </m:f>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r>
                            <a:rPr lang="cs-CZ" sz="1400" i="1" smtClean="0">
                              <a:latin typeface="Cambria Math"/>
                              <a:ea typeface="Cambria Math"/>
                            </a:rPr>
                            <m:t>𝛾</m:t>
                          </m:r>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a:rPr>
                                        <m:t>𝜌</m:t>
                                      </m:r>
                                    </m:e>
                                    <m:sub>
                                      <m:r>
                                        <a:rPr lang="cs-CZ" sz="1400" i="1">
                                          <a:latin typeface="Cambria Math"/>
                                          <a:ea typeface="Cambria Math" panose="02040503050406030204" pitchFamily="18" charset="0"/>
                                        </a:rPr>
                                        <m:t>𝑇</m:t>
                                      </m:r>
                                    </m:sub>
                                  </m:sSub>
                                </m:e>
                              </m:d>
                            </m:e>
                            <m:sup>
                              <m:r>
                                <a:rPr lang="cs-CZ" sz="1400" i="1">
                                  <a:latin typeface="Cambria Math"/>
                                  <a:ea typeface="Cambria Math" panose="02040503050406030204" pitchFamily="18" charset="0"/>
                                </a:rPr>
                                <m:t>2</m:t>
                              </m:r>
                            </m:sup>
                          </m:sSup>
                        </m:den>
                      </m:f>
                      <m:r>
                        <a:rPr lang="cs-CZ" sz="1400" i="1">
                          <a:latin typeface="Cambria Math"/>
                          <a:ea typeface="Cambria Math" panose="02040503050406030204" pitchFamily="18" charset="0"/>
                        </a:rPr>
                        <m:t>+. . . +</m:t>
                      </m:r>
                      <m:f>
                        <m:fPr>
                          <m:ctrlPr>
                            <a:rPr lang="cs-CZ" sz="1400" i="1">
                              <a:latin typeface="Cambria Math" panose="02040503050406030204" pitchFamily="18" charset="0"/>
                              <a:ea typeface="Cambria Math" panose="02040503050406030204" pitchFamily="18" charset="0"/>
                            </a:rPr>
                          </m:ctrlPr>
                        </m:fPr>
                        <m:num>
                          <m:d>
                            <m:dPr>
                              <m:ctrlPr>
                                <a:rPr lang="cs-CZ" sz="1400" i="1">
                                  <a:latin typeface="Cambria Math" panose="02040503050406030204" pitchFamily="18" charset="0"/>
                                  <a:ea typeface="Cambria Math" panose="02040503050406030204" pitchFamily="18" charset="0"/>
                                </a:rPr>
                              </m:ctrlPr>
                            </m:dPr>
                            <m:e>
                              <m:r>
                                <a:rPr lang="cs-CZ" sz="1400" i="1" smtClean="0">
                                  <a:latin typeface="Cambria Math"/>
                                  <a:ea typeface="Cambria Math"/>
                                </a:rPr>
                                <m:t>𝛾</m:t>
                              </m:r>
                              <m:r>
                                <a:rPr lang="cs-CZ" sz="1400" i="1">
                                  <a:latin typeface="Cambria Math"/>
                                  <a:ea typeface="Cambria Math"/>
                                </a:rPr>
                                <m:t>𝑀</m:t>
                              </m:r>
                              <m:r>
                                <a:rPr lang="cs-CZ" sz="1400" i="1">
                                  <a:latin typeface="Cambria Math"/>
                                  <a:ea typeface="Cambria Math"/>
                                </a:rPr>
                                <m:t>+</m:t>
                              </m:r>
                              <m:r>
                                <a:rPr lang="cs-CZ" sz="1400" i="1">
                                  <a:latin typeface="Cambria Math"/>
                                  <a:ea typeface="Cambria Math"/>
                                </a:rPr>
                                <m:t>𝑀</m:t>
                              </m:r>
                            </m:e>
                          </m:d>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a:rPr>
                                        <m:t>𝜌</m:t>
                                      </m:r>
                                    </m:e>
                                    <m:sub>
                                      <m:r>
                                        <a:rPr lang="cs-CZ" sz="1400" i="1">
                                          <a:latin typeface="Cambria Math"/>
                                          <a:ea typeface="Cambria Math" panose="02040503050406030204" pitchFamily="18" charset="0"/>
                                        </a:rPr>
                                        <m:t>𝑇</m:t>
                                      </m:r>
                                    </m:sub>
                                  </m:sSub>
                                </m:e>
                              </m:d>
                            </m:e>
                            <m:sup>
                              <m:r>
                                <a:rPr lang="cs-CZ" sz="1400" i="1">
                                  <a:latin typeface="Cambria Math"/>
                                  <a:ea typeface="Cambria Math" panose="02040503050406030204" pitchFamily="18" charset="0"/>
                                </a:rPr>
                                <m:t>𝑇</m:t>
                              </m:r>
                            </m:sup>
                          </m:sSup>
                        </m:den>
                      </m:f>
                    </m:oMath>
                  </m:oMathPara>
                </a14:m>
                <a:endParaRPr lang="cs-CZ" sz="1400" i="1" dirty="0">
                  <a:latin typeface="Cambria Math"/>
                  <a:ea typeface="Cambria Math" panose="02040503050406030204" pitchFamily="18" charset="0"/>
                </a:endParaRPr>
              </a:p>
            </p:txBody>
          </p:sp>
        </mc:Choice>
        <mc:Fallback xmlns="">
          <p:sp>
            <p:nvSpPr>
              <p:cNvPr id="42" name="TextovéPole 41"/>
              <p:cNvSpPr txBox="1">
                <a:spLocks noRot="1" noChangeAspect="1" noMove="1" noResize="1" noEditPoints="1" noAdjustHandles="1" noChangeArrowheads="1" noChangeShapeType="1" noTextEdit="1"/>
              </p:cNvSpPr>
              <p:nvPr/>
            </p:nvSpPr>
            <p:spPr>
              <a:xfrm>
                <a:off x="1732171" y="2958023"/>
                <a:ext cx="5750538" cy="1015791"/>
              </a:xfrm>
              <a:prstGeom prst="rect">
                <a:avLst/>
              </a:prstGeom>
              <a:blipFill>
                <a:blip r:embed="rId19"/>
                <a:stretch>
                  <a:fillRect/>
                </a:stretch>
              </a:blipFill>
            </p:spPr>
            <p:txBody>
              <a:bodyPr/>
              <a:lstStyle/>
              <a:p>
                <a:r>
                  <a:rPr lang="en-GB">
                    <a:noFill/>
                  </a:rPr>
                  <a:t> </a:t>
                </a:r>
              </a:p>
            </p:txBody>
          </p:sp>
        </mc:Fallback>
      </mc:AlternateContent>
      <p:sp>
        <p:nvSpPr>
          <p:cNvPr id="46" name="TextovéPole 45"/>
          <p:cNvSpPr txBox="1"/>
          <p:nvPr/>
        </p:nvSpPr>
        <p:spPr>
          <a:xfrm>
            <a:off x="1188000" y="4228715"/>
            <a:ext cx="7848496"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Break-even inflation </a:t>
            </a:r>
            <a:r>
              <a:rPr lang="en-GB" dirty="0">
                <a:latin typeface="Cambria Math" panose="02040503050406030204" pitchFamily="18" charset="0"/>
                <a:ea typeface="Cambria Math" panose="02040503050406030204" pitchFamily="18" charset="0"/>
              </a:rPr>
              <a:t>makes the expected yield on an inflation-linked bond equal to the yield on a conventional bond of the same maturity</a:t>
            </a:r>
            <a:endParaRPr lang="en-GB" sz="1600" dirty="0">
              <a:latin typeface="Cambria Math" panose="02040503050406030204" pitchFamily="18" charset="0"/>
              <a:ea typeface="Cambria Math" panose="02040503050406030204" pitchFamily="18" charset="0"/>
            </a:endParaRPr>
          </a:p>
        </p:txBody>
      </p:sp>
      <p:sp>
        <p:nvSpPr>
          <p:cNvPr id="47" name="TextovéPole 46"/>
          <p:cNvSpPr txBox="1"/>
          <p:nvPr/>
        </p:nvSpPr>
        <p:spPr>
          <a:xfrm>
            <a:off x="1188001" y="5071444"/>
            <a:ext cx="6120304"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Break-even inflation makes observable expected inflation</a:t>
            </a:r>
            <a:endParaRPr lang="en-GB" sz="1600" dirty="0">
              <a:latin typeface="Cambria Math" panose="02040503050406030204" pitchFamily="18" charset="0"/>
              <a:ea typeface="Cambria Math" panose="02040503050406030204" pitchFamily="18" charset="0"/>
            </a:endParaRPr>
          </a:p>
        </p:txBody>
      </p:sp>
      <p:sp>
        <p:nvSpPr>
          <p:cNvPr id="39" name="TextovéPole 38"/>
          <p:cNvSpPr txBox="1"/>
          <p:nvPr/>
        </p:nvSpPr>
        <p:spPr>
          <a:xfrm>
            <a:off x="1547663" y="5364000"/>
            <a:ext cx="3600401" cy="307777"/>
          </a:xfrm>
          <a:prstGeom prst="rect">
            <a:avLst/>
          </a:prstGeom>
          <a:noFill/>
          <a:ln>
            <a:noFill/>
          </a:ln>
        </p:spPr>
        <p:txBody>
          <a:bodyPr wrap="square" rtlCol="0">
            <a:spAutoFit/>
          </a:bodyPr>
          <a:lstStyle/>
          <a:p>
            <a:pPr>
              <a:buClr>
                <a:srgbClr val="7030A0"/>
              </a:buClr>
              <a:buSzPct val="80000"/>
            </a:pPr>
            <a:r>
              <a:rPr lang="en-GB" sz="1400" noProof="0" dirty="0">
                <a:latin typeface="Cambria Math" panose="02040503050406030204" pitchFamily="18" charset="0"/>
                <a:ea typeface="Cambria Math" panose="02040503050406030204" pitchFamily="18" charset="0"/>
              </a:rPr>
              <a:t>expected inflation is higher than BE inflation </a:t>
            </a:r>
          </a:p>
        </p:txBody>
      </p:sp>
      <p:sp>
        <p:nvSpPr>
          <p:cNvPr id="4" name="Nadpis 3"/>
          <p:cNvSpPr>
            <a:spLocks noGrp="1"/>
          </p:cNvSpPr>
          <p:nvPr>
            <p:ph type="title"/>
          </p:nvPr>
        </p:nvSpPr>
        <p:spPr>
          <a:xfrm>
            <a:off x="144001" y="144000"/>
            <a:ext cx="4428000" cy="648072"/>
          </a:xfrm>
        </p:spPr>
        <p:txBody>
          <a:bodyPr/>
          <a:lstStyle/>
          <a:p>
            <a:r>
              <a:rPr lang="en-GB" dirty="0"/>
              <a:t>Inflation-linked bond</a:t>
            </a:r>
            <a:r>
              <a:rPr lang="cs-CZ" dirty="0"/>
              <a:t> (2)</a:t>
            </a:r>
            <a:endParaRPr lang="en-GB" dirty="0"/>
          </a:p>
        </p:txBody>
      </p:sp>
      <mc:AlternateContent xmlns:mc="http://schemas.openxmlformats.org/markup-compatibility/2006" xmlns:a14="http://schemas.microsoft.com/office/drawing/2010/main">
        <mc:Choice Requires="a14">
          <p:sp>
            <p:nvSpPr>
              <p:cNvPr id="64" name="TextovéPole 63">
                <a:extLst>
                  <a:ext uri="{FF2B5EF4-FFF2-40B4-BE49-F238E27FC236}">
                    <a16:creationId xmlns:a16="http://schemas.microsoft.com/office/drawing/2014/main" id="{67E5441D-DA52-4693-A010-F2523875BD9F}"/>
                  </a:ext>
                </a:extLst>
              </p:cNvPr>
              <p:cNvSpPr txBox="1"/>
              <p:nvPr/>
            </p:nvSpPr>
            <p:spPr>
              <a:xfrm>
                <a:off x="6120000" y="1709422"/>
                <a:ext cx="2952000" cy="307777"/>
              </a:xfrm>
              <a:prstGeom prst="rect">
                <a:avLst/>
              </a:prstGeom>
              <a:noFill/>
              <a:ln>
                <a:noFill/>
              </a:ln>
            </p:spPr>
            <p:txBody>
              <a:bodyPr wrap="square" lIns="36000" rIns="0" rtlCol="0">
                <a:spAutoFit/>
              </a:bodyPr>
              <a:lstStyle/>
              <a:p>
                <a:pPr marL="355600" indent="-355600"/>
                <a14:m>
                  <m:oMath xmlns:m="http://schemas.openxmlformats.org/officeDocument/2006/math">
                    <m:sSub>
                      <m:sSubPr>
                        <m:ctrlPr>
                          <a:rPr lang="en-GB" sz="1400" i="1" noProof="0" smtClean="0">
                            <a:latin typeface="Cambria Math" panose="02040503050406030204" pitchFamily="18" charset="0"/>
                            <a:ea typeface="Cambria Math" panose="02040503050406030204" pitchFamily="18" charset="0"/>
                          </a:rPr>
                        </m:ctrlPr>
                      </m:sSubPr>
                      <m:e>
                        <m:r>
                          <a:rPr lang="en-GB" sz="1400" b="0" i="1" noProof="0" smtClean="0">
                            <a:latin typeface="Cambria Math" panose="02040503050406030204" pitchFamily="18" charset="0"/>
                            <a:ea typeface="Cambria Math" panose="02040503050406030204" pitchFamily="18" charset="0"/>
                          </a:rPr>
                          <m:t>𝑟</m:t>
                        </m:r>
                      </m:e>
                      <m:sub>
                        <m:r>
                          <a:rPr lang="en-GB" sz="1400" b="0" i="1" noProof="0" smtClean="0">
                            <a:latin typeface="Cambria Math" panose="02040503050406030204" pitchFamily="18" charset="0"/>
                            <a:ea typeface="Cambria Math" panose="02040503050406030204" pitchFamily="18" charset="0"/>
                          </a:rPr>
                          <m:t>𝑇</m:t>
                        </m:r>
                      </m:sub>
                    </m:sSub>
                  </m:oMath>
                </a14:m>
                <a:r>
                  <a:rPr lang="en-GB" sz="1400" noProof="0" dirty="0">
                    <a:latin typeface="Cambria Math" panose="02040503050406030204" pitchFamily="18" charset="0"/>
                    <a:ea typeface="Cambria Math" panose="02040503050406030204" pitchFamily="18" charset="0"/>
                  </a:rPr>
                  <a:t> … </a:t>
                </a:r>
                <a14:m>
                  <m:oMath xmlns:m="http://schemas.openxmlformats.org/officeDocument/2006/math">
                    <m:r>
                      <a:rPr lang="cs-CZ" sz="1400" i="1">
                        <a:latin typeface="Cambria Math"/>
                        <a:ea typeface="Cambria Math" panose="02040503050406030204" pitchFamily="18" charset="0"/>
                      </a:rPr>
                      <m:t>𝑇</m:t>
                    </m:r>
                  </m:oMath>
                </a14:m>
                <a:r>
                  <a:rPr lang="en-GB" sz="1400" noProof="0" dirty="0">
                    <a:latin typeface="Cambria Math" panose="02040503050406030204" pitchFamily="18" charset="0"/>
                    <a:ea typeface="Cambria Math" panose="02040503050406030204" pitchFamily="18" charset="0"/>
                  </a:rPr>
                  <a:t>-year nominal yield to maturity</a:t>
                </a:r>
              </a:p>
            </p:txBody>
          </p:sp>
        </mc:Choice>
        <mc:Fallback xmlns="">
          <p:sp>
            <p:nvSpPr>
              <p:cNvPr id="64" name="TextovéPole 63">
                <a:extLst>
                  <a:ext uri="{FF2B5EF4-FFF2-40B4-BE49-F238E27FC236}">
                    <a16:creationId xmlns:a16="http://schemas.microsoft.com/office/drawing/2014/main" id="{67E5441D-DA52-4693-A010-F2523875BD9F}"/>
                  </a:ext>
                </a:extLst>
              </p:cNvPr>
              <p:cNvSpPr txBox="1">
                <a:spLocks noRot="1" noChangeAspect="1" noMove="1" noResize="1" noEditPoints="1" noAdjustHandles="1" noChangeArrowheads="1" noChangeShapeType="1" noTextEdit="1"/>
              </p:cNvSpPr>
              <p:nvPr/>
            </p:nvSpPr>
            <p:spPr>
              <a:xfrm>
                <a:off x="6120000" y="1709422"/>
                <a:ext cx="2952000" cy="307777"/>
              </a:xfrm>
              <a:prstGeom prst="rect">
                <a:avLst/>
              </a:prstGeom>
              <a:blipFill>
                <a:blip r:embed="rId20"/>
                <a:stretch>
                  <a:fillRect l="-413" t="-3922" r="-1653"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 name="TextovéPole 19">
                <a:extLst>
                  <a:ext uri="{FF2B5EF4-FFF2-40B4-BE49-F238E27FC236}">
                    <a16:creationId xmlns:a16="http://schemas.microsoft.com/office/drawing/2014/main" id="{0D635932-2FF9-3ED6-58BF-0FE156C5C665}"/>
                  </a:ext>
                </a:extLst>
              </p:cNvPr>
              <p:cNvSpPr txBox="1"/>
              <p:nvPr/>
            </p:nvSpPr>
            <p:spPr>
              <a:xfrm>
                <a:off x="1619672" y="2423782"/>
                <a:ext cx="1840749" cy="555018"/>
              </a:xfrm>
              <a:prstGeom prst="rect">
                <a:avLst/>
              </a:prstGeom>
              <a:solidFill>
                <a:schemeClr val="bg1">
                  <a:lumMod val="85000"/>
                </a:schemeClr>
              </a:solidFill>
              <a:ln w="19050" cmpd="dbl">
                <a:solidFill>
                  <a:srgbClr val="7030A0"/>
                </a:solidFill>
                <a:prstDash val="solid"/>
              </a:ln>
            </p:spPr>
            <p:txBody>
              <a:bodyPr wrap="none" rtlCol="0">
                <a:noAutofit/>
              </a:bodyPr>
              <a:lstStyle>
                <a:defPPr>
                  <a:defRPr lang="cs-CZ"/>
                </a:defPPr>
                <a:lvl1pPr marL="177800" indent="-177800" algn="ctr">
                  <a:lnSpc>
                    <a:spcPts val="1320"/>
                  </a:lnSpc>
                  <a:buClr>
                    <a:srgbClr val="7030A0"/>
                  </a:buClr>
                  <a:defRPr sz="1000" b="1">
                    <a:latin typeface="Cambria Math" panose="02040503050406030204" pitchFamily="18" charset="0"/>
                    <a:ea typeface="Cambria Math" panose="02040503050406030204" pitchFamily="18" charset="0"/>
                  </a:defRPr>
                </a:lvl1pPr>
              </a:lstStyle>
              <a:p>
                <a:pPr>
                  <a:lnSpc>
                    <a:spcPct val="100000"/>
                  </a:lnSpc>
                </a:pPr>
                <a:r>
                  <a:rPr lang="en-GB" noProof="0" dirty="0"/>
                  <a:t>Fisher equation</a:t>
                </a:r>
              </a:p>
              <a:p>
                <a:pPr marL="0" indent="0">
                  <a:lnSpc>
                    <a:spcPct val="100000"/>
                  </a:lnSpc>
                </a:pPr>
                <a14:m>
                  <m:oMathPara xmlns:m="http://schemas.openxmlformats.org/officeDocument/2006/math">
                    <m:oMathParaPr>
                      <m:jc m:val="centerGroup"/>
                    </m:oMathParaPr>
                    <m:oMath xmlns:m="http://schemas.openxmlformats.org/officeDocument/2006/math">
                      <m:d>
                        <m:dPr>
                          <m:ctrlPr>
                            <a:rPr lang="en-GB" b="1" i="1" noProof="0" smtClean="0">
                              <a:latin typeface="Cambria Math" panose="02040503050406030204" pitchFamily="18" charset="0"/>
                            </a:rPr>
                          </m:ctrlPr>
                        </m:dPr>
                        <m:e>
                          <m:r>
                            <a:rPr lang="en-GB" b="1" i="1" noProof="0" smtClean="0">
                              <a:latin typeface="Cambria Math" panose="02040503050406030204" pitchFamily="18" charset="0"/>
                            </a:rPr>
                            <m:t>𝟏</m:t>
                          </m:r>
                          <m:r>
                            <a:rPr lang="en-GB" b="1" i="1" noProof="0" smtClean="0">
                              <a:latin typeface="Cambria Math" panose="02040503050406030204" pitchFamily="18" charset="0"/>
                            </a:rPr>
                            <m:t>+</m:t>
                          </m:r>
                          <m:r>
                            <a:rPr lang="en-GB" b="1" i="1" noProof="0" smtClean="0">
                              <a:latin typeface="Cambria Math" panose="02040503050406030204" pitchFamily="18" charset="0"/>
                            </a:rPr>
                            <m:t>𝒓</m:t>
                          </m:r>
                        </m:e>
                      </m:d>
                      <m:r>
                        <a:rPr lang="en-GB" b="1" i="1" noProof="0" smtClean="0">
                          <a:latin typeface="Cambria Math" panose="02040503050406030204" pitchFamily="18" charset="0"/>
                        </a:rPr>
                        <m:t>=</m:t>
                      </m:r>
                      <m:d>
                        <m:dPr>
                          <m:ctrlPr>
                            <a:rPr lang="en-GB" b="1" i="1" noProof="0" smtClean="0">
                              <a:latin typeface="Cambria Math" panose="02040503050406030204" pitchFamily="18" charset="0"/>
                            </a:rPr>
                          </m:ctrlPr>
                        </m:dPr>
                        <m:e>
                          <m:r>
                            <a:rPr lang="en-GB" b="1" i="1" noProof="0" smtClean="0">
                              <a:latin typeface="Cambria Math" panose="02040503050406030204" pitchFamily="18" charset="0"/>
                            </a:rPr>
                            <m:t>𝟏</m:t>
                          </m:r>
                          <m:r>
                            <a:rPr lang="en-GB" b="1" i="1" noProof="0" smtClean="0">
                              <a:latin typeface="Cambria Math" panose="02040503050406030204" pitchFamily="18" charset="0"/>
                            </a:rPr>
                            <m:t>+</m:t>
                          </m:r>
                          <m:r>
                            <a:rPr lang="en-GB" b="1" i="1" noProof="0" smtClean="0">
                              <a:latin typeface="Cambria Math" panose="02040503050406030204" pitchFamily="18" charset="0"/>
                            </a:rPr>
                            <m:t>𝝆</m:t>
                          </m:r>
                        </m:e>
                      </m:d>
                      <m:r>
                        <a:rPr lang="en-GB" b="1" i="1" noProof="0" smtClean="0">
                          <a:latin typeface="Cambria Math" panose="02040503050406030204" pitchFamily="18" charset="0"/>
                        </a:rPr>
                        <m:t>×</m:t>
                      </m:r>
                      <m:d>
                        <m:dPr>
                          <m:ctrlPr>
                            <a:rPr lang="en-GB" b="1" i="1" noProof="0" smtClean="0">
                              <a:latin typeface="Cambria Math" panose="02040503050406030204" pitchFamily="18" charset="0"/>
                            </a:rPr>
                          </m:ctrlPr>
                        </m:dPr>
                        <m:e>
                          <m:r>
                            <a:rPr lang="en-GB" b="1" i="1" noProof="0" smtClean="0">
                              <a:latin typeface="Cambria Math" panose="02040503050406030204" pitchFamily="18" charset="0"/>
                            </a:rPr>
                            <m:t>𝟏</m:t>
                          </m:r>
                          <m:r>
                            <a:rPr lang="en-GB" b="1" i="1" noProof="0" smtClean="0">
                              <a:latin typeface="Cambria Math" panose="02040503050406030204" pitchFamily="18" charset="0"/>
                            </a:rPr>
                            <m:t>+</m:t>
                          </m:r>
                          <m:r>
                            <a:rPr lang="en-GB" b="1" i="1" noProof="0" smtClean="0">
                              <a:latin typeface="Cambria Math" panose="02040503050406030204" pitchFamily="18" charset="0"/>
                            </a:rPr>
                            <m:t>𝝅</m:t>
                          </m:r>
                        </m:e>
                      </m:d>
                    </m:oMath>
                  </m:oMathPara>
                </a14:m>
                <a:endParaRPr lang="cs-CZ" b="1" noProof="0" dirty="0"/>
              </a:p>
              <a:p>
                <a:pPr marL="0" indent="0">
                  <a:lnSpc>
                    <a:spcPct val="100000"/>
                  </a:lnSpc>
                </a:pPr>
                <a14:m>
                  <m:oMathPara xmlns:m="http://schemas.openxmlformats.org/officeDocument/2006/math">
                    <m:oMathParaPr>
                      <m:jc m:val="centerGroup"/>
                    </m:oMathParaPr>
                    <m:oMath xmlns:m="http://schemas.openxmlformats.org/officeDocument/2006/math">
                      <m:r>
                        <a:rPr lang="cs-CZ" b="1" i="1" noProof="0" smtClean="0">
                          <a:latin typeface="Cambria Math" panose="02040503050406030204" pitchFamily="18" charset="0"/>
                        </a:rPr>
                        <m:t>𝒓</m:t>
                      </m:r>
                      <m:acc>
                        <m:accPr>
                          <m:chr m:val="̇"/>
                          <m:ctrlPr>
                            <a:rPr lang="cs-CZ" b="1" i="1" noProof="0" smtClean="0">
                              <a:latin typeface="Cambria Math" panose="02040503050406030204" pitchFamily="18" charset="0"/>
                            </a:rPr>
                          </m:ctrlPr>
                        </m:accPr>
                        <m:e>
                          <m:r>
                            <a:rPr lang="cs-CZ" b="1" i="1" noProof="0" smtClean="0">
                              <a:latin typeface="Cambria Math" panose="02040503050406030204" pitchFamily="18" charset="0"/>
                            </a:rPr>
                            <m:t>=</m:t>
                          </m:r>
                        </m:e>
                      </m:acc>
                      <m:r>
                        <a:rPr lang="cs-CZ" b="1" i="1" noProof="0" smtClean="0">
                          <a:latin typeface="Cambria Math" panose="02040503050406030204" pitchFamily="18" charset="0"/>
                        </a:rPr>
                        <m:t>𝝆</m:t>
                      </m:r>
                      <m:r>
                        <a:rPr lang="cs-CZ" b="1" i="1" noProof="0" smtClean="0">
                          <a:latin typeface="Cambria Math" panose="02040503050406030204" pitchFamily="18" charset="0"/>
                        </a:rPr>
                        <m:t>+</m:t>
                      </m:r>
                      <m:r>
                        <a:rPr lang="cs-CZ" b="1" i="1" noProof="0" smtClean="0">
                          <a:latin typeface="Cambria Math" panose="02040503050406030204" pitchFamily="18" charset="0"/>
                        </a:rPr>
                        <m:t>𝝅</m:t>
                      </m:r>
                    </m:oMath>
                  </m:oMathPara>
                </a14:m>
                <a:endParaRPr lang="en-GB" b="1" noProof="0" dirty="0"/>
              </a:p>
            </p:txBody>
          </p:sp>
        </mc:Choice>
        <mc:Fallback xmlns="">
          <p:sp>
            <p:nvSpPr>
              <p:cNvPr id="20" name="TextovéPole 19">
                <a:extLst>
                  <a:ext uri="{FF2B5EF4-FFF2-40B4-BE49-F238E27FC236}">
                    <a16:creationId xmlns:a16="http://schemas.microsoft.com/office/drawing/2014/main" id="{0D635932-2FF9-3ED6-58BF-0FE156C5C665}"/>
                  </a:ext>
                </a:extLst>
              </p:cNvPr>
              <p:cNvSpPr txBox="1">
                <a:spLocks noRot="1" noChangeAspect="1" noMove="1" noResize="1" noEditPoints="1" noAdjustHandles="1" noChangeArrowheads="1" noChangeShapeType="1" noTextEdit="1"/>
              </p:cNvSpPr>
              <p:nvPr/>
            </p:nvSpPr>
            <p:spPr>
              <a:xfrm>
                <a:off x="1619672" y="2423782"/>
                <a:ext cx="1840749" cy="555018"/>
              </a:xfrm>
              <a:prstGeom prst="rect">
                <a:avLst/>
              </a:prstGeom>
              <a:blipFill>
                <a:blip r:embed="rId21"/>
                <a:stretch>
                  <a:fillRect/>
                </a:stretch>
              </a:blipFill>
              <a:ln w="19050" cmpd="dbl">
                <a:solidFill>
                  <a:srgbClr val="7030A0"/>
                </a:solidFill>
                <a:prstDash val="solid"/>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ovéPole 21">
                <a:extLst>
                  <a:ext uri="{FF2B5EF4-FFF2-40B4-BE49-F238E27FC236}">
                    <a16:creationId xmlns:a16="http://schemas.microsoft.com/office/drawing/2014/main" id="{E76D6513-C0C0-9704-F453-BDEE9FD95A43}"/>
                  </a:ext>
                </a:extLst>
              </p:cNvPr>
              <p:cNvSpPr txBox="1"/>
              <p:nvPr/>
            </p:nvSpPr>
            <p:spPr>
              <a:xfrm>
                <a:off x="6120000" y="2512208"/>
                <a:ext cx="2736000" cy="307777"/>
              </a:xfrm>
              <a:prstGeom prst="rect">
                <a:avLst/>
              </a:prstGeom>
              <a:noFill/>
              <a:ln>
                <a:noFill/>
              </a:ln>
            </p:spPr>
            <p:txBody>
              <a:bodyPr wrap="square" lIns="36000" rIns="0" rtlCol="0">
                <a:spAutoFit/>
              </a:bodyPr>
              <a:lstStyle/>
              <a:p>
                <a:pPr marL="355600" indent="-355600"/>
                <a14:m>
                  <m:oMath xmlns:m="http://schemas.openxmlformats.org/officeDocument/2006/math">
                    <m:sSub>
                      <m:sSubPr>
                        <m:ctrlPr>
                          <a:rPr lang="en-GB" sz="1400" i="1" noProof="0" smtClean="0">
                            <a:latin typeface="Cambria Math" panose="02040503050406030204" pitchFamily="18" charset="0"/>
                            <a:ea typeface="Cambria Math" panose="02040503050406030204" pitchFamily="18" charset="0"/>
                          </a:rPr>
                        </m:ctrlPr>
                      </m:sSubPr>
                      <m:e>
                        <m:r>
                          <a:rPr lang="en-GB" sz="1400" b="0" i="1" noProof="0" smtClean="0">
                            <a:latin typeface="Cambria Math" panose="02040503050406030204" pitchFamily="18" charset="0"/>
                            <a:ea typeface="Cambria Math" panose="02040503050406030204" pitchFamily="18" charset="0"/>
                          </a:rPr>
                          <m:t>𝜌</m:t>
                        </m:r>
                      </m:e>
                      <m:sub>
                        <m:r>
                          <a:rPr lang="en-GB" sz="1400" b="0" i="1" noProof="0" smtClean="0">
                            <a:latin typeface="Cambria Math" panose="02040503050406030204" pitchFamily="18" charset="0"/>
                            <a:ea typeface="Cambria Math" panose="02040503050406030204" pitchFamily="18" charset="0"/>
                          </a:rPr>
                          <m:t>𝑇</m:t>
                        </m:r>
                      </m:sub>
                    </m:sSub>
                  </m:oMath>
                </a14:m>
                <a:r>
                  <a:rPr lang="en-GB" sz="1400" noProof="0" dirty="0">
                    <a:latin typeface="Cambria Math" panose="02040503050406030204" pitchFamily="18" charset="0"/>
                    <a:ea typeface="Cambria Math" panose="02040503050406030204" pitchFamily="18" charset="0"/>
                  </a:rPr>
                  <a:t> … </a:t>
                </a:r>
                <a14:m>
                  <m:oMath xmlns:m="http://schemas.openxmlformats.org/officeDocument/2006/math">
                    <m:r>
                      <a:rPr lang="cs-CZ" sz="1400" i="1">
                        <a:latin typeface="Cambria Math"/>
                        <a:ea typeface="Cambria Math" panose="02040503050406030204" pitchFamily="18" charset="0"/>
                      </a:rPr>
                      <m:t>𝑇</m:t>
                    </m:r>
                  </m:oMath>
                </a14:m>
                <a:r>
                  <a:rPr lang="en-GB" sz="1400" noProof="0" dirty="0">
                    <a:latin typeface="Cambria Math" panose="02040503050406030204" pitchFamily="18" charset="0"/>
                    <a:ea typeface="Cambria Math" panose="02040503050406030204" pitchFamily="18" charset="0"/>
                  </a:rPr>
                  <a:t>-year real yield to maturity</a:t>
                </a:r>
              </a:p>
            </p:txBody>
          </p:sp>
        </mc:Choice>
        <mc:Fallback xmlns="">
          <p:sp>
            <p:nvSpPr>
              <p:cNvPr id="22" name="TextovéPole 21">
                <a:extLst>
                  <a:ext uri="{FF2B5EF4-FFF2-40B4-BE49-F238E27FC236}">
                    <a16:creationId xmlns:a16="http://schemas.microsoft.com/office/drawing/2014/main" id="{E76D6513-C0C0-9704-F453-BDEE9FD95A43}"/>
                  </a:ext>
                </a:extLst>
              </p:cNvPr>
              <p:cNvSpPr txBox="1">
                <a:spLocks noRot="1" noChangeAspect="1" noMove="1" noResize="1" noEditPoints="1" noAdjustHandles="1" noChangeArrowheads="1" noChangeShapeType="1" noTextEdit="1"/>
              </p:cNvSpPr>
              <p:nvPr/>
            </p:nvSpPr>
            <p:spPr>
              <a:xfrm>
                <a:off x="6120000" y="2512208"/>
                <a:ext cx="2736000" cy="307777"/>
              </a:xfrm>
              <a:prstGeom prst="rect">
                <a:avLst/>
              </a:prstGeom>
              <a:blipFill>
                <a:blip r:embed="rId22"/>
                <a:stretch>
                  <a:fillRect l="-1114" t="-588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6" name="TextovéPole 85">
                <a:extLst>
                  <a:ext uri="{FF2B5EF4-FFF2-40B4-BE49-F238E27FC236}">
                    <a16:creationId xmlns:a16="http://schemas.microsoft.com/office/drawing/2014/main" id="{DA4F1AB7-8EFF-65CD-3848-52CB7046E9C2}"/>
                  </a:ext>
                </a:extLst>
              </p:cNvPr>
              <p:cNvSpPr txBox="1"/>
              <p:nvPr/>
            </p:nvSpPr>
            <p:spPr>
              <a:xfrm>
                <a:off x="7596336" y="4791347"/>
                <a:ext cx="1476000" cy="503279"/>
              </a:xfrm>
              <a:prstGeom prst="rect">
                <a:avLst/>
              </a:prstGeom>
              <a:noFill/>
              <a:ln>
                <a:noFill/>
              </a:ln>
            </p:spPr>
            <p:txBody>
              <a:bodyPr wrap="square" rtlCol="0">
                <a:spAutoFit/>
              </a:bodyPr>
              <a:lstStyle/>
              <a:p>
                <a:pPr>
                  <a:buClr>
                    <a:srgbClr val="7030A0"/>
                  </a:buClr>
                  <a:buSzPct val="80000"/>
                </a:pPr>
                <a14:m>
                  <m:oMathPara xmlns:m="http://schemas.openxmlformats.org/officeDocument/2006/math">
                    <m:oMathParaPr>
                      <m:jc m:val="left"/>
                    </m:oMathParaPr>
                    <m:oMath xmlns:m="http://schemas.openxmlformats.org/officeDocument/2006/math">
                      <m:d>
                        <m:dPr>
                          <m:begChr m:val="["/>
                          <m:endChr m:val="]"/>
                          <m:ctrlPr>
                            <a:rPr lang="en-GB" sz="1200" b="0" i="1" smtClean="0">
                              <a:latin typeface="Cambria Math" panose="02040503050406030204" pitchFamily="18" charset="0"/>
                              <a:ea typeface="Cambria Math"/>
                            </a:rPr>
                          </m:ctrlPr>
                        </m:dPr>
                        <m:e>
                          <m:sSub>
                            <m:sSubPr>
                              <m:ctrlPr>
                                <a:rPr lang="en-GB" sz="1200" b="0" i="1" smtClean="0">
                                  <a:latin typeface="Cambria Math" panose="02040503050406030204" pitchFamily="18" charset="0"/>
                                  <a:ea typeface="Cambria Math"/>
                                </a:rPr>
                              </m:ctrlPr>
                            </m:sSubPr>
                            <m:e>
                              <m:r>
                                <a:rPr lang="en-GB" sz="1200" b="0" i="1" smtClean="0">
                                  <a:latin typeface="Cambria Math" panose="02040503050406030204" pitchFamily="18" charset="0"/>
                                  <a:ea typeface="Cambria Math" panose="02040503050406030204" pitchFamily="18" charset="0"/>
                                </a:rPr>
                                <m:t>𝜋</m:t>
                              </m:r>
                            </m:e>
                            <m:sub>
                              <m:r>
                                <a:rPr lang="cs-CZ" sz="1200" b="0" i="1" smtClean="0">
                                  <a:latin typeface="Cambria Math" panose="02040503050406030204" pitchFamily="18" charset="0"/>
                                  <a:ea typeface="Cambria Math"/>
                                </a:rPr>
                                <m:t>𝐵𝐸</m:t>
                              </m:r>
                            </m:sub>
                          </m:sSub>
                          <m:r>
                            <a:rPr lang="cs-CZ" sz="1200" b="0" i="1" smtClean="0">
                              <a:latin typeface="Cambria Math" panose="02040503050406030204" pitchFamily="18" charset="0"/>
                              <a:ea typeface="Cambria Math"/>
                            </a:rPr>
                            <m:t>=</m:t>
                          </m:r>
                          <m:f>
                            <m:fPr>
                              <m:ctrlPr>
                                <a:rPr lang="cs-CZ" sz="1200" i="1">
                                  <a:latin typeface="Cambria Math" panose="02040503050406030204" pitchFamily="18" charset="0"/>
                                  <a:ea typeface="Cambria Math"/>
                                </a:rPr>
                              </m:ctrlPr>
                            </m:fPr>
                            <m:num>
                              <m:r>
                                <a:rPr lang="cs-CZ" sz="1200" i="1">
                                  <a:latin typeface="Cambria Math" panose="02040503050406030204" pitchFamily="18" charset="0"/>
                                  <a:ea typeface="Cambria Math"/>
                                </a:rPr>
                                <m:t>1+</m:t>
                              </m:r>
                              <m:sSub>
                                <m:sSubPr>
                                  <m:ctrlPr>
                                    <a:rPr lang="cs-CZ" sz="1200" i="1">
                                      <a:latin typeface="Cambria Math" panose="02040503050406030204" pitchFamily="18" charset="0"/>
                                      <a:ea typeface="Cambria Math"/>
                                    </a:rPr>
                                  </m:ctrlPr>
                                </m:sSubPr>
                                <m:e>
                                  <m:r>
                                    <a:rPr lang="cs-CZ" sz="1200" i="1">
                                      <a:latin typeface="Cambria Math" panose="02040503050406030204" pitchFamily="18" charset="0"/>
                                      <a:ea typeface="Cambria Math"/>
                                    </a:rPr>
                                    <m:t>𝑟</m:t>
                                  </m:r>
                                </m:e>
                                <m:sub>
                                  <m:r>
                                    <a:rPr lang="cs-CZ" sz="1200" i="1">
                                      <a:latin typeface="Cambria Math" panose="02040503050406030204" pitchFamily="18" charset="0"/>
                                      <a:ea typeface="Cambria Math"/>
                                    </a:rPr>
                                    <m:t>𝑇</m:t>
                                  </m:r>
                                </m:sub>
                              </m:sSub>
                            </m:num>
                            <m:den>
                              <m:r>
                                <a:rPr lang="cs-CZ" sz="1200" i="1">
                                  <a:latin typeface="Cambria Math" panose="02040503050406030204" pitchFamily="18" charset="0"/>
                                  <a:ea typeface="Cambria Math"/>
                                </a:rPr>
                                <m:t>1+</m:t>
                              </m:r>
                              <m:sSub>
                                <m:sSubPr>
                                  <m:ctrlPr>
                                    <a:rPr lang="cs-CZ" sz="1200" i="1">
                                      <a:latin typeface="Cambria Math" panose="02040503050406030204" pitchFamily="18" charset="0"/>
                                      <a:ea typeface="Cambria Math"/>
                                    </a:rPr>
                                  </m:ctrlPr>
                                </m:sSubPr>
                                <m:e>
                                  <m:r>
                                    <a:rPr lang="cs-CZ" sz="1200" i="1">
                                      <a:latin typeface="Cambria Math" panose="02040503050406030204" pitchFamily="18" charset="0"/>
                                      <a:ea typeface="Cambria Math"/>
                                    </a:rPr>
                                    <m:t>𝜌</m:t>
                                  </m:r>
                                </m:e>
                                <m:sub>
                                  <m:r>
                                    <a:rPr lang="cs-CZ" sz="1200" i="1">
                                      <a:latin typeface="Cambria Math" panose="02040503050406030204" pitchFamily="18" charset="0"/>
                                      <a:ea typeface="Cambria Math"/>
                                    </a:rPr>
                                    <m:t>𝑇</m:t>
                                  </m:r>
                                </m:sub>
                              </m:sSub>
                            </m:den>
                          </m:f>
                          <m:r>
                            <a:rPr lang="cs-CZ" sz="1200" b="0" i="1" smtClean="0">
                              <a:latin typeface="Cambria Math" panose="02040503050406030204" pitchFamily="18" charset="0"/>
                              <a:ea typeface="Cambria Math"/>
                            </a:rPr>
                            <m:t>−1</m:t>
                          </m:r>
                        </m:e>
                      </m:d>
                    </m:oMath>
                  </m:oMathPara>
                </a14:m>
                <a:endParaRPr lang="en-GB" sz="1200" b="0" dirty="0">
                  <a:latin typeface="Cambria Math"/>
                  <a:ea typeface="Cambria Math"/>
                </a:endParaRPr>
              </a:p>
            </p:txBody>
          </p:sp>
        </mc:Choice>
        <mc:Fallback xmlns="">
          <p:sp>
            <p:nvSpPr>
              <p:cNvPr id="86" name="TextovéPole 85">
                <a:extLst>
                  <a:ext uri="{FF2B5EF4-FFF2-40B4-BE49-F238E27FC236}">
                    <a16:creationId xmlns:a16="http://schemas.microsoft.com/office/drawing/2014/main" id="{DA4F1AB7-8EFF-65CD-3848-52CB7046E9C2}"/>
                  </a:ext>
                </a:extLst>
              </p:cNvPr>
              <p:cNvSpPr txBox="1">
                <a:spLocks noRot="1" noChangeAspect="1" noMove="1" noResize="1" noEditPoints="1" noAdjustHandles="1" noChangeArrowheads="1" noChangeShapeType="1" noTextEdit="1"/>
              </p:cNvSpPr>
              <p:nvPr/>
            </p:nvSpPr>
            <p:spPr>
              <a:xfrm>
                <a:off x="7596336" y="4791347"/>
                <a:ext cx="1476000" cy="503279"/>
              </a:xfrm>
              <a:prstGeom prst="rect">
                <a:avLst/>
              </a:prstGeom>
              <a:blipFill>
                <a:blip r:embed="rId23"/>
                <a:stretch>
                  <a:fillRect/>
                </a:stretch>
              </a:blipFill>
              <a:ln>
                <a:noFill/>
              </a:ln>
            </p:spPr>
            <p:txBody>
              <a:bodyPr/>
              <a:lstStyle/>
              <a:p>
                <a:r>
                  <a:rPr lang="en-GB">
                    <a:noFill/>
                  </a:rPr>
                  <a:t> </a:t>
                </a:r>
              </a:p>
            </p:txBody>
          </p:sp>
        </mc:Fallback>
      </mc:AlternateContent>
      <p:sp>
        <p:nvSpPr>
          <p:cNvPr id="87" name="TextovéPole 86">
            <a:extLst>
              <a:ext uri="{FF2B5EF4-FFF2-40B4-BE49-F238E27FC236}">
                <a16:creationId xmlns:a16="http://schemas.microsoft.com/office/drawing/2014/main" id="{EB76A41C-BD6A-BA2D-A3A8-F8B590B657B7}"/>
              </a:ext>
            </a:extLst>
          </p:cNvPr>
          <p:cNvSpPr txBox="1"/>
          <p:nvPr/>
        </p:nvSpPr>
        <p:spPr>
          <a:xfrm>
            <a:off x="4946488" y="5364000"/>
            <a:ext cx="4080453" cy="307777"/>
          </a:xfrm>
          <a:prstGeom prst="rect">
            <a:avLst/>
          </a:prstGeom>
          <a:noFill/>
          <a:ln>
            <a:noFill/>
          </a:ln>
        </p:spPr>
        <p:txBody>
          <a:bodyPr wrap="square" rtlCol="0">
            <a:spAutoFit/>
          </a:bodyPr>
          <a:lstStyle/>
          <a:p>
            <a:pPr>
              <a:buClr>
                <a:srgbClr val="7030A0"/>
              </a:buClr>
              <a:buSzPct val="80000"/>
            </a:pPr>
            <a:r>
              <a:rPr lang="en-GB" sz="1400" noProof="0" dirty="0">
                <a:latin typeface="Cambria Math" panose="02040503050406030204" pitchFamily="18" charset="0"/>
                <a:ea typeface="Cambria Math" panose="02040503050406030204" pitchFamily="18" charset="0"/>
                <a:sym typeface="Wingdings"/>
              </a:rPr>
              <a:t> </a:t>
            </a:r>
            <a:r>
              <a:rPr lang="en-GB" sz="1400" noProof="0" dirty="0">
                <a:latin typeface="Cambria Math" panose="02040503050406030204" pitchFamily="18" charset="0"/>
                <a:ea typeface="Cambria Math" panose="02040503050406030204" pitchFamily="18" charset="0"/>
              </a:rPr>
              <a:t>investors prefer IL bonds over conventional ones </a:t>
            </a:r>
          </a:p>
        </p:txBody>
      </p:sp>
      <p:sp>
        <p:nvSpPr>
          <p:cNvPr id="88" name="TextovéPole 87">
            <a:extLst>
              <a:ext uri="{FF2B5EF4-FFF2-40B4-BE49-F238E27FC236}">
                <a16:creationId xmlns:a16="http://schemas.microsoft.com/office/drawing/2014/main" id="{1D27E917-D66B-3C3C-2566-48C90464B925}"/>
              </a:ext>
            </a:extLst>
          </p:cNvPr>
          <p:cNvSpPr txBox="1"/>
          <p:nvPr/>
        </p:nvSpPr>
        <p:spPr>
          <a:xfrm>
            <a:off x="1548818" y="5616000"/>
            <a:ext cx="2309587" cy="307777"/>
          </a:xfrm>
          <a:prstGeom prst="rect">
            <a:avLst/>
          </a:prstGeom>
          <a:noFill/>
          <a:ln>
            <a:noFill/>
          </a:ln>
        </p:spPr>
        <p:txBody>
          <a:bodyPr wrap="square" rtlCol="0">
            <a:spAutoFit/>
          </a:bodyPr>
          <a:lstStyle/>
          <a:p>
            <a:pPr>
              <a:buClr>
                <a:srgbClr val="7030A0"/>
              </a:buClr>
              <a:buSzPct val="80000"/>
            </a:pPr>
            <a:r>
              <a:rPr lang="en-GB" sz="1400" noProof="0" dirty="0">
                <a:latin typeface="Cambria Math" panose="02040503050406030204" pitchFamily="18" charset="0"/>
                <a:ea typeface="Cambria Math" panose="02040503050406030204" pitchFamily="18" charset="0"/>
                <a:sym typeface="Wingdings"/>
              </a:rPr>
              <a:t> price of IL bonds goes up</a:t>
            </a:r>
            <a:endParaRPr lang="en-GB" sz="1400" noProof="0" dirty="0">
              <a:latin typeface="Cambria Math" panose="02040503050406030204" pitchFamily="18" charset="0"/>
              <a:ea typeface="Cambria Math" panose="02040503050406030204" pitchFamily="18" charset="0"/>
            </a:endParaRPr>
          </a:p>
        </p:txBody>
      </p:sp>
      <p:sp>
        <p:nvSpPr>
          <p:cNvPr id="89" name="TextovéPole 88">
            <a:extLst>
              <a:ext uri="{FF2B5EF4-FFF2-40B4-BE49-F238E27FC236}">
                <a16:creationId xmlns:a16="http://schemas.microsoft.com/office/drawing/2014/main" id="{1A324DFD-CD8A-EEA5-6D5A-9B99656BA3CB}"/>
              </a:ext>
            </a:extLst>
          </p:cNvPr>
          <p:cNvSpPr txBox="1"/>
          <p:nvPr/>
        </p:nvSpPr>
        <p:spPr>
          <a:xfrm>
            <a:off x="3672000" y="5616000"/>
            <a:ext cx="2716581" cy="307777"/>
          </a:xfrm>
          <a:prstGeom prst="rect">
            <a:avLst/>
          </a:prstGeom>
          <a:noFill/>
          <a:ln>
            <a:noFill/>
          </a:ln>
        </p:spPr>
        <p:txBody>
          <a:bodyPr wrap="square" rtlCol="0">
            <a:spAutoFit/>
          </a:bodyPr>
          <a:lstStyle/>
          <a:p>
            <a:pPr>
              <a:buClr>
                <a:srgbClr val="7030A0"/>
              </a:buClr>
              <a:buSzPct val="80000"/>
            </a:pPr>
            <a:r>
              <a:rPr lang="en-GB" sz="1400" noProof="0" dirty="0">
                <a:latin typeface="Cambria Math" panose="02040503050406030204" pitchFamily="18" charset="0"/>
                <a:ea typeface="Cambria Math" panose="02040503050406030204" pitchFamily="18" charset="0"/>
                <a:sym typeface="Wingdings"/>
              </a:rPr>
              <a:t> real yield on IL bonds declines </a:t>
            </a:r>
            <a:endParaRPr lang="en-GB" sz="1400" noProof="0" dirty="0">
              <a:latin typeface="Cambria Math" panose="02040503050406030204" pitchFamily="18" charset="0"/>
              <a:ea typeface="Cambria Math" panose="02040503050406030204" pitchFamily="18" charset="0"/>
            </a:endParaRPr>
          </a:p>
        </p:txBody>
      </p:sp>
      <p:sp>
        <p:nvSpPr>
          <p:cNvPr id="90" name="TextovéPole 89">
            <a:extLst>
              <a:ext uri="{FF2B5EF4-FFF2-40B4-BE49-F238E27FC236}">
                <a16:creationId xmlns:a16="http://schemas.microsoft.com/office/drawing/2014/main" id="{D034D600-51DD-34E1-0FD3-C098208B847B}"/>
              </a:ext>
            </a:extLst>
          </p:cNvPr>
          <p:cNvSpPr txBox="1"/>
          <p:nvPr/>
        </p:nvSpPr>
        <p:spPr>
          <a:xfrm>
            <a:off x="6209246" y="5616000"/>
            <a:ext cx="2124000" cy="307777"/>
          </a:xfrm>
          <a:prstGeom prst="rect">
            <a:avLst/>
          </a:prstGeom>
          <a:noFill/>
          <a:ln>
            <a:noFill/>
          </a:ln>
        </p:spPr>
        <p:txBody>
          <a:bodyPr wrap="square" rtlCol="0">
            <a:spAutoFit/>
          </a:bodyPr>
          <a:lstStyle/>
          <a:p>
            <a:pPr>
              <a:buClr>
                <a:srgbClr val="7030A0"/>
              </a:buClr>
              <a:buSzPct val="80000"/>
            </a:pPr>
            <a:r>
              <a:rPr lang="en-GB" sz="1400" noProof="0" dirty="0">
                <a:latin typeface="Cambria Math" panose="02040503050406030204" pitchFamily="18" charset="0"/>
                <a:ea typeface="Cambria Math" panose="02040503050406030204" pitchFamily="18" charset="0"/>
                <a:sym typeface="Wingdings"/>
              </a:rPr>
              <a:t> BE inflation increases</a:t>
            </a:r>
            <a:endParaRPr lang="en-GB" sz="1400" noProof="0" dirty="0">
              <a:latin typeface="Cambria Math" panose="02040503050406030204" pitchFamily="18" charset="0"/>
              <a:ea typeface="Cambria Math" panose="02040503050406030204" pitchFamily="18" charset="0"/>
            </a:endParaRPr>
          </a:p>
        </p:txBody>
      </p:sp>
      <p:sp>
        <p:nvSpPr>
          <p:cNvPr id="91" name="TextovéPole 90">
            <a:extLst>
              <a:ext uri="{FF2B5EF4-FFF2-40B4-BE49-F238E27FC236}">
                <a16:creationId xmlns:a16="http://schemas.microsoft.com/office/drawing/2014/main" id="{960826D9-1772-4D6C-53E3-533EC3DA0590}"/>
              </a:ext>
            </a:extLst>
          </p:cNvPr>
          <p:cNvSpPr txBox="1"/>
          <p:nvPr/>
        </p:nvSpPr>
        <p:spPr>
          <a:xfrm>
            <a:off x="1547664" y="5857527"/>
            <a:ext cx="5616336" cy="307777"/>
          </a:xfrm>
          <a:prstGeom prst="rect">
            <a:avLst/>
          </a:prstGeom>
          <a:noFill/>
          <a:ln>
            <a:noFill/>
          </a:ln>
        </p:spPr>
        <p:txBody>
          <a:bodyPr wrap="square" rtlCol="0">
            <a:spAutoFit/>
          </a:bodyPr>
          <a:lstStyle/>
          <a:p>
            <a:pPr>
              <a:buClr>
                <a:srgbClr val="7030A0"/>
              </a:buClr>
              <a:buSzPct val="80000"/>
            </a:pPr>
            <a:r>
              <a:rPr lang="en-GB" sz="1400" noProof="0" dirty="0">
                <a:latin typeface="Cambria Math" panose="02040503050406030204" pitchFamily="18" charset="0"/>
                <a:ea typeface="Cambria Math" panose="02040503050406030204" pitchFamily="18" charset="0"/>
                <a:sym typeface="Wingdings"/>
              </a:rPr>
              <a:t> adjustment </a:t>
            </a:r>
            <a:r>
              <a:rPr lang="en-GB" sz="1400" dirty="0">
                <a:latin typeface="Cambria Math" panose="02040503050406030204" pitchFamily="18" charset="0"/>
                <a:ea typeface="Cambria Math" panose="02040503050406030204" pitchFamily="18" charset="0"/>
                <a:sym typeface="Wingdings"/>
              </a:rPr>
              <a:t>process ends when BE inflation equals expected inflation</a:t>
            </a:r>
            <a:endParaRPr lang="en-GB" sz="1400" noProof="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038785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0EFD1-5105-7DFD-685B-BF6B666D553B}"/>
            </a:ext>
          </a:extLst>
        </p:cNvPr>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BFD6ED72-43F6-D388-B029-1AE6873A96C0}"/>
              </a:ext>
            </a:extLst>
          </p:cNvPr>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a:extLst>
              <a:ext uri="{FF2B5EF4-FFF2-40B4-BE49-F238E27FC236}">
                <a16:creationId xmlns:a16="http://schemas.microsoft.com/office/drawing/2014/main" id="{EF205FB1-B7D1-1E1E-0638-B9823564EEFF}"/>
              </a:ext>
            </a:extLst>
          </p:cNvPr>
          <p:cNvSpPr>
            <a:spLocks noGrp="1"/>
          </p:cNvSpPr>
          <p:nvPr>
            <p:ph type="sldNum" sz="quarter" idx="12"/>
          </p:nvPr>
        </p:nvSpPr>
        <p:spPr>
          <a:xfrm>
            <a:off x="7164000" y="6336000"/>
            <a:ext cx="1800000" cy="360000"/>
          </a:xfrm>
        </p:spPr>
        <p:txBody>
          <a:bodyPr/>
          <a:lstStyle/>
          <a:p>
            <a:pPr algn="r"/>
            <a:r>
              <a:rPr lang="cs-CZ" dirty="0"/>
              <a:t>15</a:t>
            </a:r>
          </a:p>
        </p:txBody>
      </p:sp>
      <p:sp>
        <p:nvSpPr>
          <p:cNvPr id="4" name="Nadpis 3">
            <a:extLst>
              <a:ext uri="{FF2B5EF4-FFF2-40B4-BE49-F238E27FC236}">
                <a16:creationId xmlns:a16="http://schemas.microsoft.com/office/drawing/2014/main" id="{551223BA-C0FE-11C4-10AF-2F2089AFAD41}"/>
              </a:ext>
            </a:extLst>
          </p:cNvPr>
          <p:cNvSpPr>
            <a:spLocks noGrp="1"/>
          </p:cNvSpPr>
          <p:nvPr>
            <p:ph type="title"/>
          </p:nvPr>
        </p:nvSpPr>
        <p:spPr>
          <a:xfrm>
            <a:off x="144001" y="144000"/>
            <a:ext cx="2843823" cy="648072"/>
          </a:xfrm>
        </p:spPr>
        <p:txBody>
          <a:bodyPr/>
          <a:lstStyle/>
          <a:p>
            <a:r>
              <a:rPr lang="en-GB" dirty="0">
                <a:solidFill>
                  <a:srgbClr val="000000"/>
                </a:solidFill>
              </a:rPr>
              <a:t>Par yield curve</a:t>
            </a:r>
          </a:p>
        </p:txBody>
      </p:sp>
      <p:sp>
        <p:nvSpPr>
          <p:cNvPr id="9" name="TextovéPole 8">
            <a:extLst>
              <a:ext uri="{FF2B5EF4-FFF2-40B4-BE49-F238E27FC236}">
                <a16:creationId xmlns:a16="http://schemas.microsoft.com/office/drawing/2014/main" id="{19E7D280-DB6C-2569-F261-35EE1CF63DCB}"/>
              </a:ext>
            </a:extLst>
          </p:cNvPr>
          <p:cNvSpPr txBox="1"/>
          <p:nvPr/>
        </p:nvSpPr>
        <p:spPr>
          <a:xfrm>
            <a:off x="864000" y="864000"/>
            <a:ext cx="170909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25" name="TextovéPole 24">
            <a:extLst>
              <a:ext uri="{FF2B5EF4-FFF2-40B4-BE49-F238E27FC236}">
                <a16:creationId xmlns:a16="http://schemas.microsoft.com/office/drawing/2014/main" id="{24900A48-37C3-8CD9-CA72-C92395C68137}"/>
              </a:ext>
            </a:extLst>
          </p:cNvPr>
          <p:cNvSpPr txBox="1"/>
          <p:nvPr/>
        </p:nvSpPr>
        <p:spPr>
          <a:xfrm>
            <a:off x="864000" y="2880000"/>
            <a:ext cx="676499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Consistency between par yield and zero yield curves</a:t>
            </a:r>
          </a:p>
        </p:txBody>
      </p:sp>
      <p:sp>
        <p:nvSpPr>
          <p:cNvPr id="44" name="TextovéPole 43">
            <a:extLst>
              <a:ext uri="{FF2B5EF4-FFF2-40B4-BE49-F238E27FC236}">
                <a16:creationId xmlns:a16="http://schemas.microsoft.com/office/drawing/2014/main" id="{F2A90BF4-5F75-35FA-6275-0D66378326E9}"/>
              </a:ext>
            </a:extLst>
          </p:cNvPr>
          <p:cNvSpPr txBox="1"/>
          <p:nvPr/>
        </p:nvSpPr>
        <p:spPr>
          <a:xfrm>
            <a:off x="1188000" y="1210395"/>
            <a:ext cx="7200426"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Par yield curve</a:t>
            </a:r>
            <a:r>
              <a:rPr lang="cs-CZ" dirty="0">
                <a:solidFill>
                  <a:srgbClr val="7030A0"/>
                </a:solidFill>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is a plot of yields to maturity for bonds priced at par</a:t>
            </a:r>
          </a:p>
        </p:txBody>
      </p:sp>
      <p:sp>
        <p:nvSpPr>
          <p:cNvPr id="45" name="TextovéPole 44">
            <a:extLst>
              <a:ext uri="{FF2B5EF4-FFF2-40B4-BE49-F238E27FC236}">
                <a16:creationId xmlns:a16="http://schemas.microsoft.com/office/drawing/2014/main" id="{F377C27E-C7FF-FC12-9F28-31221F379F1A}"/>
              </a:ext>
            </a:extLst>
          </p:cNvPr>
          <p:cNvSpPr txBox="1"/>
          <p:nvPr/>
        </p:nvSpPr>
        <p:spPr>
          <a:xfrm>
            <a:off x="1188000" y="1523003"/>
            <a:ext cx="5400224"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Par yields are equal to coupon rates for par bonds</a:t>
            </a:r>
          </a:p>
        </p:txBody>
      </p:sp>
      <mc:AlternateContent xmlns:mc="http://schemas.openxmlformats.org/markup-compatibility/2006" xmlns:a14="http://schemas.microsoft.com/office/drawing/2010/main">
        <mc:Choice Requires="a14">
          <p:sp>
            <p:nvSpPr>
              <p:cNvPr id="46" name="TextovéPole 45">
                <a:extLst>
                  <a:ext uri="{FF2B5EF4-FFF2-40B4-BE49-F238E27FC236}">
                    <a16:creationId xmlns:a16="http://schemas.microsoft.com/office/drawing/2014/main" id="{CA7064A2-F29B-2C5F-045F-CD7A55622C1E}"/>
                  </a:ext>
                </a:extLst>
              </p:cNvPr>
              <p:cNvSpPr txBox="1"/>
              <p:nvPr/>
            </p:nvSpPr>
            <p:spPr>
              <a:xfrm>
                <a:off x="1619673" y="1836417"/>
                <a:ext cx="3888432" cy="526106"/>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0</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e>
                          </m:d>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2</m:t>
                              </m:r>
                            </m:sup>
                          </m:sSup>
                        </m:den>
                      </m:f>
                      <m:r>
                        <a:rPr lang="cs-CZ" sz="1400" b="0" i="1" smtClean="0">
                          <a:latin typeface="Cambria Math"/>
                          <a:ea typeface="Cambria Math" panose="02040503050406030204" pitchFamily="18" charset="0"/>
                        </a:rPr>
                        <m:t>+ …+</m:t>
                      </m:r>
                      <m:f>
                        <m:fPr>
                          <m:ctrlPr>
                            <a:rPr lang="cs-CZ" sz="1400" b="0" i="1" smtClean="0">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46" name="TextovéPole 45">
                <a:extLst>
                  <a:ext uri="{FF2B5EF4-FFF2-40B4-BE49-F238E27FC236}">
                    <a16:creationId xmlns:a16="http://schemas.microsoft.com/office/drawing/2014/main" id="{CA7064A2-F29B-2C5F-045F-CD7A55622C1E}"/>
                  </a:ext>
                </a:extLst>
              </p:cNvPr>
              <p:cNvSpPr txBox="1">
                <a:spLocks noRot="1" noChangeAspect="1" noMove="1" noResize="1" noEditPoints="1" noAdjustHandles="1" noChangeArrowheads="1" noChangeShapeType="1" noTextEdit="1"/>
              </p:cNvSpPr>
              <p:nvPr/>
            </p:nvSpPr>
            <p:spPr>
              <a:xfrm>
                <a:off x="1619673" y="1836417"/>
                <a:ext cx="3888432" cy="526106"/>
              </a:xfrm>
              <a:prstGeom prst="rect">
                <a:avLst/>
              </a:prstGeom>
              <a:blipFill>
                <a:blip r:embed="rId15"/>
                <a:stretch>
                  <a:fillRect/>
                </a:stretch>
              </a:blipFill>
              <a:ln>
                <a:noFill/>
              </a:ln>
            </p:spPr>
            <p:txBody>
              <a:bodyPr/>
              <a:lstStyle/>
              <a:p>
                <a:r>
                  <a:rPr lang="en-GB">
                    <a:noFill/>
                  </a:rPr>
                  <a:t> </a:t>
                </a:r>
              </a:p>
            </p:txBody>
          </p:sp>
        </mc:Fallback>
      </mc:AlternateContent>
      <p:sp>
        <p:nvSpPr>
          <p:cNvPr id="47" name="TextovéPole 46">
            <a:extLst>
              <a:ext uri="{FF2B5EF4-FFF2-40B4-BE49-F238E27FC236}">
                <a16:creationId xmlns:a16="http://schemas.microsoft.com/office/drawing/2014/main" id="{027377BB-0C4F-C14B-D62D-9739E11CBFF3}"/>
              </a:ext>
            </a:extLst>
          </p:cNvPr>
          <p:cNvSpPr txBox="1"/>
          <p:nvPr/>
        </p:nvSpPr>
        <p:spPr>
          <a:xfrm>
            <a:off x="1188000" y="2290515"/>
            <a:ext cx="766888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Par yields are used to determine the required coupon on new bonds that are to be issued at par</a:t>
            </a:r>
          </a:p>
        </p:txBody>
      </p:sp>
      <mc:AlternateContent xmlns:mc="http://schemas.openxmlformats.org/markup-compatibility/2006" xmlns:a14="http://schemas.microsoft.com/office/drawing/2010/main">
        <mc:Choice Requires="a14">
          <p:sp>
            <p:nvSpPr>
              <p:cNvPr id="48" name="TextovéPole 47">
                <a:extLst>
                  <a:ext uri="{FF2B5EF4-FFF2-40B4-BE49-F238E27FC236}">
                    <a16:creationId xmlns:a16="http://schemas.microsoft.com/office/drawing/2014/main" id="{F4554B2A-8999-E16D-1F73-F430865F77C9}"/>
                  </a:ext>
                </a:extLst>
              </p:cNvPr>
              <p:cNvSpPr txBox="1"/>
              <p:nvPr/>
            </p:nvSpPr>
            <p:spPr>
              <a:xfrm>
                <a:off x="1619671" y="3280615"/>
                <a:ext cx="3528393" cy="530851"/>
              </a:xfrm>
              <a:prstGeom prst="rect">
                <a:avLst/>
              </a:prstGeom>
              <a:noFill/>
              <a:ln>
                <a:noFill/>
              </a:ln>
            </p:spPr>
            <p:txBody>
              <a:bodyPr wrap="square" rtlCol="0">
                <a:spAutoFit/>
              </a:bodyPr>
              <a:lstStyle/>
              <a:p>
                <a:pPr/>
                <a14:m>
                  <m:oMathPara xmlns:m="http://schemas.openxmlformats.org/officeDocument/2006/math">
                    <m:oMathParaPr>
                      <m:jc m:val="center"/>
                    </m:oMathParaPr>
                    <m:oMath xmlns:m="http://schemas.openxmlformats.org/officeDocument/2006/math">
                      <m:r>
                        <a:rPr lang="cs-CZ" sz="140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e>
                          </m:d>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2</m:t>
                                      </m:r>
                                    </m:sub>
                                  </m:sSub>
                                </m:e>
                              </m:d>
                            </m:e>
                            <m:sup>
                              <m:r>
                                <a:rPr lang="cs-CZ" sz="1400" b="0" i="1" smtClean="0">
                                  <a:latin typeface="Cambria Math"/>
                                  <a:ea typeface="Cambria Math" panose="02040503050406030204" pitchFamily="18" charset="0"/>
                                </a:rPr>
                                <m:t>2</m:t>
                              </m:r>
                            </m:sup>
                          </m:sSup>
                        </m:den>
                      </m:f>
                      <m:r>
                        <a:rPr lang="cs-CZ" sz="1400" b="0" i="1" smtClean="0">
                          <a:latin typeface="Cambria Math"/>
                          <a:ea typeface="Cambria Math" panose="02040503050406030204" pitchFamily="18" charset="0"/>
                        </a:rPr>
                        <m:t>+ …+</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𝑇</m:t>
                                      </m:r>
                                    </m:sub>
                                  </m:sSub>
                                </m:e>
                              </m:d>
                            </m:e>
                            <m:sup>
                              <m:r>
                                <a:rPr lang="cs-CZ" sz="1400" b="0" i="1" smtClean="0">
                                  <a:latin typeface="Cambria Math"/>
                                  <a:ea typeface="Cambria Math" panose="02040503050406030204" pitchFamily="18" charset="0"/>
                                </a:rPr>
                                <m:t>𝑇</m:t>
                              </m:r>
                            </m:sup>
                          </m:sSup>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48" name="TextovéPole 47">
                <a:extLst>
                  <a:ext uri="{FF2B5EF4-FFF2-40B4-BE49-F238E27FC236}">
                    <a16:creationId xmlns:a16="http://schemas.microsoft.com/office/drawing/2014/main" id="{F4554B2A-8999-E16D-1F73-F430865F77C9}"/>
                  </a:ext>
                </a:extLst>
              </p:cNvPr>
              <p:cNvSpPr txBox="1">
                <a:spLocks noRot="1" noChangeAspect="1" noMove="1" noResize="1" noEditPoints="1" noAdjustHandles="1" noChangeArrowheads="1" noChangeShapeType="1" noTextEdit="1"/>
              </p:cNvSpPr>
              <p:nvPr/>
            </p:nvSpPr>
            <p:spPr>
              <a:xfrm>
                <a:off x="1619671" y="3280615"/>
                <a:ext cx="3528393" cy="530851"/>
              </a:xfrm>
              <a:prstGeom prst="rect">
                <a:avLst/>
              </a:prstGeom>
              <a:blipFill>
                <a:blip r:embed="rId16"/>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TextovéPole 28">
                <a:extLst>
                  <a:ext uri="{FF2B5EF4-FFF2-40B4-BE49-F238E27FC236}">
                    <a16:creationId xmlns:a16="http://schemas.microsoft.com/office/drawing/2014/main" id="{66A3DF37-37E4-9D9F-617A-62935E7BFB4A}"/>
                  </a:ext>
                </a:extLst>
              </p:cNvPr>
              <p:cNvSpPr txBox="1"/>
              <p:nvPr/>
            </p:nvSpPr>
            <p:spPr>
              <a:xfrm>
                <a:off x="6083987" y="3505419"/>
                <a:ext cx="1304796" cy="533416"/>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𝑡</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num>
                        <m:den>
                          <m:sSup>
                            <m:sSupPr>
                              <m:ctrlPr>
                                <a:rPr lang="cs-CZ" sz="1400" b="0" i="1" smtClean="0">
                                  <a:latin typeface="Cambria Math" panose="02040503050406030204" pitchFamily="18" charset="0"/>
                                  <a:ea typeface="Cambria Math" panose="02040503050406030204" pitchFamily="18" charset="0"/>
                                </a:rPr>
                              </m:ctrlPr>
                            </m:sSupPr>
                            <m:e>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𝑡</m:t>
                                      </m:r>
                                    </m:sub>
                                  </m:sSub>
                                </m:e>
                              </m:d>
                            </m:e>
                            <m:sup>
                              <m:r>
                                <a:rPr lang="cs-CZ" sz="1400" b="0" i="1" smtClean="0">
                                  <a:latin typeface="Cambria Math"/>
                                  <a:ea typeface="Cambria Math" panose="02040503050406030204" pitchFamily="18" charset="0"/>
                                </a:rPr>
                                <m:t>𝑡</m:t>
                              </m:r>
                            </m:sup>
                          </m:sSup>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29" name="TextovéPole 28">
                <a:extLst>
                  <a:ext uri="{FF2B5EF4-FFF2-40B4-BE49-F238E27FC236}">
                    <a16:creationId xmlns:a16="http://schemas.microsoft.com/office/drawing/2014/main" id="{66A3DF37-37E4-9D9F-617A-62935E7BFB4A}"/>
                  </a:ext>
                </a:extLst>
              </p:cNvPr>
              <p:cNvSpPr txBox="1">
                <a:spLocks noRot="1" noChangeAspect="1" noMove="1" noResize="1" noEditPoints="1" noAdjustHandles="1" noChangeArrowheads="1" noChangeShapeType="1" noTextEdit="1"/>
              </p:cNvSpPr>
              <p:nvPr/>
            </p:nvSpPr>
            <p:spPr>
              <a:xfrm>
                <a:off x="6083987" y="3505419"/>
                <a:ext cx="1304796" cy="533416"/>
              </a:xfrm>
              <a:prstGeom prst="rect">
                <a:avLst/>
              </a:prstGeom>
              <a:blipFill>
                <a:blip r:embed="rId17"/>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ovéPole 29">
                <a:extLst>
                  <a:ext uri="{FF2B5EF4-FFF2-40B4-BE49-F238E27FC236}">
                    <a16:creationId xmlns:a16="http://schemas.microsoft.com/office/drawing/2014/main" id="{2D764C36-CFDB-8684-D143-4C2778C75A9C}"/>
                  </a:ext>
                </a:extLst>
              </p:cNvPr>
              <p:cNvSpPr txBox="1"/>
              <p:nvPr/>
            </p:nvSpPr>
            <p:spPr>
              <a:xfrm>
                <a:off x="5868144" y="1910730"/>
                <a:ext cx="3007159" cy="307777"/>
              </a:xfrm>
              <a:prstGeom prst="rect">
                <a:avLst/>
              </a:prstGeom>
              <a:noFill/>
              <a:ln>
                <a:noFill/>
              </a:ln>
            </p:spPr>
            <p:txBody>
              <a:bodyPr wrap="square" rtlCol="0">
                <a:spAutoFit/>
              </a:bodyPr>
              <a:lstStyle/>
              <a:p>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𝑟</m:t>
                        </m:r>
                      </m:e>
                      <m:sub>
                        <m:r>
                          <a:rPr lang="en-GB" sz="1400" b="0" i="1" smtClean="0">
                            <a:latin typeface="Cambria Math"/>
                            <a:ea typeface="Cambria Math" panose="02040503050406030204" pitchFamily="18" charset="0"/>
                          </a:rPr>
                          <m:t>𝑇</m:t>
                        </m:r>
                      </m:sub>
                    </m:sSub>
                  </m:oMath>
                </a14:m>
                <a:r>
                  <a:rPr lang="en-GB" sz="1400" dirty="0">
                    <a:latin typeface="Cambria Math" panose="02040503050406030204" pitchFamily="18" charset="0"/>
                    <a:ea typeface="Cambria Math" panose="02040503050406030204" pitchFamily="18" charset="0"/>
                  </a:rPr>
                  <a:t> … coupon rate of </a:t>
                </a:r>
                <a14:m>
                  <m:oMath xmlns:m="http://schemas.openxmlformats.org/officeDocument/2006/math">
                    <m:r>
                      <a:rPr lang="cs-CZ" sz="1400" i="1">
                        <a:latin typeface="Cambria Math"/>
                        <a:ea typeface="Cambria Math" panose="02040503050406030204" pitchFamily="18" charset="0"/>
                      </a:rPr>
                      <m:t>𝑇</m:t>
                    </m:r>
                  </m:oMath>
                </a14:m>
                <a:r>
                  <a:rPr lang="en-GB" sz="1400" dirty="0">
                    <a:latin typeface="Cambria Math" panose="02040503050406030204" pitchFamily="18" charset="0"/>
                    <a:ea typeface="Cambria Math" panose="02040503050406030204" pitchFamily="18" charset="0"/>
                  </a:rPr>
                  <a:t>-year par bond</a:t>
                </a:r>
              </a:p>
            </p:txBody>
          </p:sp>
        </mc:Choice>
        <mc:Fallback xmlns="">
          <p:sp>
            <p:nvSpPr>
              <p:cNvPr id="30" name="TextovéPole 29">
                <a:extLst>
                  <a:ext uri="{FF2B5EF4-FFF2-40B4-BE49-F238E27FC236}">
                    <a16:creationId xmlns:a16="http://schemas.microsoft.com/office/drawing/2014/main" id="{2D764C36-CFDB-8684-D143-4C2778C75A9C}"/>
                  </a:ext>
                </a:extLst>
              </p:cNvPr>
              <p:cNvSpPr txBox="1">
                <a:spLocks noRot="1" noChangeAspect="1" noMove="1" noResize="1" noEditPoints="1" noAdjustHandles="1" noChangeArrowheads="1" noChangeShapeType="1" noTextEdit="1"/>
              </p:cNvSpPr>
              <p:nvPr/>
            </p:nvSpPr>
            <p:spPr>
              <a:xfrm>
                <a:off x="5868144" y="1910730"/>
                <a:ext cx="3007159" cy="307777"/>
              </a:xfrm>
              <a:prstGeom prst="rect">
                <a:avLst/>
              </a:prstGeom>
              <a:blipFill>
                <a:blip r:embed="rId18"/>
                <a:stretch>
                  <a:fillRect t="-392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TextovéPole 30">
                <a:extLst>
                  <a:ext uri="{FF2B5EF4-FFF2-40B4-BE49-F238E27FC236}">
                    <a16:creationId xmlns:a16="http://schemas.microsoft.com/office/drawing/2014/main" id="{FF996EF3-99D4-52CF-1B8B-3779EB224B46}"/>
                  </a:ext>
                </a:extLst>
              </p:cNvPr>
              <p:cNvSpPr txBox="1"/>
              <p:nvPr/>
            </p:nvSpPr>
            <p:spPr>
              <a:xfrm>
                <a:off x="6084170" y="3312000"/>
                <a:ext cx="2304256" cy="307777"/>
              </a:xfrm>
              <a:prstGeom prst="rect">
                <a:avLst/>
              </a:prstGeom>
              <a:noFill/>
              <a:ln>
                <a:noFill/>
              </a:ln>
            </p:spPr>
            <p:txBody>
              <a:bodyPr wrap="square" rtlCol="0">
                <a:spAutoFit/>
              </a:bodyPr>
              <a:lstStyle/>
              <a:p>
                <a14:m>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en-GB" sz="1400" b="0" i="1" smtClean="0">
                            <a:latin typeface="Cambria Math"/>
                            <a:ea typeface="Cambria Math" panose="02040503050406030204" pitchFamily="18" charset="0"/>
                          </a:rPr>
                          <m:t>𝑑</m:t>
                        </m:r>
                      </m:e>
                      <m:sub>
                        <m:r>
                          <a:rPr lang="en-GB" sz="1400" b="0" i="1" smtClean="0">
                            <a:latin typeface="Cambria Math"/>
                            <a:ea typeface="Cambria Math" panose="02040503050406030204" pitchFamily="18" charset="0"/>
                          </a:rPr>
                          <m:t>𝑡</m:t>
                        </m:r>
                      </m:sub>
                    </m:sSub>
                  </m:oMath>
                </a14:m>
                <a:r>
                  <a:rPr lang="en-GB" sz="1400" dirty="0">
                    <a:latin typeface="Cambria Math" panose="02040503050406030204" pitchFamily="18" charset="0"/>
                    <a:ea typeface="Cambria Math" panose="02040503050406030204" pitchFamily="18" charset="0"/>
                  </a:rPr>
                  <a:t> … </a:t>
                </a:r>
                <a14:m>
                  <m:oMath xmlns:m="http://schemas.openxmlformats.org/officeDocument/2006/math">
                    <m:r>
                      <a:rPr lang="cs-CZ" sz="1400" i="1">
                        <a:latin typeface="Cambria Math"/>
                        <a:ea typeface="Cambria Math" panose="02040503050406030204" pitchFamily="18" charset="0"/>
                      </a:rPr>
                      <m:t>𝑡</m:t>
                    </m:r>
                  </m:oMath>
                </a14:m>
                <a:r>
                  <a:rPr lang="en-GB" sz="1400" dirty="0">
                    <a:latin typeface="Cambria Math" panose="02040503050406030204" pitchFamily="18" charset="0"/>
                    <a:ea typeface="Cambria Math" panose="02040503050406030204" pitchFamily="18" charset="0"/>
                  </a:rPr>
                  <a:t>-year discount factor</a:t>
                </a:r>
              </a:p>
            </p:txBody>
          </p:sp>
        </mc:Choice>
        <mc:Fallback xmlns="">
          <p:sp>
            <p:nvSpPr>
              <p:cNvPr id="31" name="TextovéPole 30">
                <a:extLst>
                  <a:ext uri="{FF2B5EF4-FFF2-40B4-BE49-F238E27FC236}">
                    <a16:creationId xmlns:a16="http://schemas.microsoft.com/office/drawing/2014/main" id="{FF996EF3-99D4-52CF-1B8B-3779EB224B46}"/>
                  </a:ext>
                </a:extLst>
              </p:cNvPr>
              <p:cNvSpPr txBox="1">
                <a:spLocks noRot="1" noChangeAspect="1" noMove="1" noResize="1" noEditPoints="1" noAdjustHandles="1" noChangeArrowheads="1" noChangeShapeType="1" noTextEdit="1"/>
              </p:cNvSpPr>
              <p:nvPr/>
            </p:nvSpPr>
            <p:spPr>
              <a:xfrm>
                <a:off x="6084170" y="3312000"/>
                <a:ext cx="2304256" cy="307777"/>
              </a:xfrm>
              <a:prstGeom prst="rect">
                <a:avLst/>
              </a:prstGeom>
              <a:blipFill>
                <a:blip r:embed="rId19"/>
                <a:stretch>
                  <a:fillRect t="-3922" b="-17647"/>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ovéPole 48">
                <a:extLst>
                  <a:ext uri="{FF2B5EF4-FFF2-40B4-BE49-F238E27FC236}">
                    <a16:creationId xmlns:a16="http://schemas.microsoft.com/office/drawing/2014/main" id="{D4CCDE52-C058-E339-944F-FF2596F81800}"/>
                  </a:ext>
                </a:extLst>
              </p:cNvPr>
              <p:cNvSpPr txBox="1"/>
              <p:nvPr/>
            </p:nvSpPr>
            <p:spPr>
              <a:xfrm>
                <a:off x="1619673" y="4064236"/>
                <a:ext cx="1080120" cy="536557"/>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1</m:t>
                              </m:r>
                            </m:sub>
                          </m:sSub>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1</m:t>
                              </m:r>
                            </m:sub>
                          </m:sSub>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49" name="TextovéPole 48">
                <a:extLst>
                  <a:ext uri="{FF2B5EF4-FFF2-40B4-BE49-F238E27FC236}">
                    <a16:creationId xmlns:a16="http://schemas.microsoft.com/office/drawing/2014/main" id="{D4CCDE52-C058-E339-944F-FF2596F81800}"/>
                  </a:ext>
                </a:extLst>
              </p:cNvPr>
              <p:cNvSpPr txBox="1">
                <a:spLocks noRot="1" noChangeAspect="1" noMove="1" noResize="1" noEditPoints="1" noAdjustHandles="1" noChangeArrowheads="1" noChangeShapeType="1" noTextEdit="1"/>
              </p:cNvSpPr>
              <p:nvPr/>
            </p:nvSpPr>
            <p:spPr>
              <a:xfrm>
                <a:off x="1619673" y="4064236"/>
                <a:ext cx="1080120" cy="536557"/>
              </a:xfrm>
              <a:prstGeom prst="rect">
                <a:avLst/>
              </a:prstGeom>
              <a:blipFill>
                <a:blip r:embed="rId20"/>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ovéPole 49">
                <a:extLst>
                  <a:ext uri="{FF2B5EF4-FFF2-40B4-BE49-F238E27FC236}">
                    <a16:creationId xmlns:a16="http://schemas.microsoft.com/office/drawing/2014/main" id="{338BBBDC-F473-4FFC-0DC8-A818BD62DA1C}"/>
                  </a:ext>
                </a:extLst>
              </p:cNvPr>
              <p:cNvSpPr txBox="1"/>
              <p:nvPr/>
            </p:nvSpPr>
            <p:spPr>
              <a:xfrm>
                <a:off x="2573092" y="4064236"/>
                <a:ext cx="1268749" cy="536557"/>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 </m:t>
                          </m:r>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2</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2</m:t>
                              </m:r>
                            </m:sub>
                          </m:sSub>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2</m:t>
                              </m:r>
                            </m:sub>
                          </m:sSub>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50" name="TextovéPole 49">
                <a:extLst>
                  <a:ext uri="{FF2B5EF4-FFF2-40B4-BE49-F238E27FC236}">
                    <a16:creationId xmlns:a16="http://schemas.microsoft.com/office/drawing/2014/main" id="{338BBBDC-F473-4FFC-0DC8-A818BD62DA1C}"/>
                  </a:ext>
                </a:extLst>
              </p:cNvPr>
              <p:cNvSpPr txBox="1">
                <a:spLocks noRot="1" noChangeAspect="1" noMove="1" noResize="1" noEditPoints="1" noAdjustHandles="1" noChangeArrowheads="1" noChangeShapeType="1" noTextEdit="1"/>
              </p:cNvSpPr>
              <p:nvPr/>
            </p:nvSpPr>
            <p:spPr>
              <a:xfrm>
                <a:off x="2573092" y="4064236"/>
                <a:ext cx="1268749" cy="536557"/>
              </a:xfrm>
              <a:prstGeom prst="rect">
                <a:avLst/>
              </a:prstGeom>
              <a:blipFill>
                <a:blip r:embed="rId21"/>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ovéPole 50">
                <a:extLst>
                  <a:ext uri="{FF2B5EF4-FFF2-40B4-BE49-F238E27FC236}">
                    <a16:creationId xmlns:a16="http://schemas.microsoft.com/office/drawing/2014/main" id="{DBF4CE22-845E-2D34-7E8F-1090038BCCE4}"/>
                  </a:ext>
                </a:extLst>
              </p:cNvPr>
              <p:cNvSpPr txBox="1"/>
              <p:nvPr/>
            </p:nvSpPr>
            <p:spPr>
              <a:xfrm>
                <a:off x="3635896" y="4055769"/>
                <a:ext cx="2232245" cy="536557"/>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 </m:t>
                          </m:r>
                          <m:r>
                            <a:rPr lang="cs-CZ" sz="1400" b="0" i="1" smtClean="0">
                              <a:latin typeface="Cambria Math" panose="02040503050406030204" pitchFamily="18" charset="0"/>
                              <a:ea typeface="Cambria Math" panose="02040503050406030204" pitchFamily="18" charset="0"/>
                            </a:rPr>
                            <m:t>…,</m:t>
                          </m:r>
                          <m:r>
                            <a:rPr lang="cs-CZ" sz="1400" b="0" i="1" smtClean="0">
                              <a:latin typeface="Cambria Math"/>
                              <a:ea typeface="Cambria Math" panose="02040503050406030204" pitchFamily="18" charset="0"/>
                            </a:rPr>
                            <m:t> </m:t>
                          </m:r>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𝑇</m:t>
                              </m:r>
                            </m:sub>
                          </m:sSub>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2</m:t>
                              </m:r>
                            </m:sub>
                          </m:sSub>
                          <m:r>
                            <a:rPr lang="cs-CZ" sz="1400" b="0" i="1" smtClean="0">
                              <a:latin typeface="Cambria Math"/>
                              <a:ea typeface="Cambria Math" panose="02040503050406030204" pitchFamily="18" charset="0"/>
                            </a:rPr>
                            <m:t>+…+</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𝑇</m:t>
                              </m:r>
                            </m:sub>
                          </m:sSub>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51" name="TextovéPole 50">
                <a:extLst>
                  <a:ext uri="{FF2B5EF4-FFF2-40B4-BE49-F238E27FC236}">
                    <a16:creationId xmlns:a16="http://schemas.microsoft.com/office/drawing/2014/main" id="{DBF4CE22-845E-2D34-7E8F-1090038BCCE4}"/>
                  </a:ext>
                </a:extLst>
              </p:cNvPr>
              <p:cNvSpPr txBox="1">
                <a:spLocks noRot="1" noChangeAspect="1" noMove="1" noResize="1" noEditPoints="1" noAdjustHandles="1" noChangeArrowheads="1" noChangeShapeType="1" noTextEdit="1"/>
              </p:cNvSpPr>
              <p:nvPr/>
            </p:nvSpPr>
            <p:spPr>
              <a:xfrm>
                <a:off x="3635896" y="4055769"/>
                <a:ext cx="2232245" cy="536557"/>
              </a:xfrm>
              <a:prstGeom prst="rect">
                <a:avLst/>
              </a:prstGeom>
              <a:blipFill>
                <a:blip r:embed="rId22"/>
                <a:stretch>
                  <a:fillRect/>
                </a:stretch>
              </a:blipFill>
              <a:ln>
                <a:noFill/>
              </a:ln>
            </p:spPr>
            <p:txBody>
              <a:bodyPr/>
              <a:lstStyle/>
              <a:p>
                <a:r>
                  <a:rPr lang="en-GB">
                    <a:noFill/>
                  </a:rPr>
                  <a:t> </a:t>
                </a:r>
              </a:p>
            </p:txBody>
          </p:sp>
        </mc:Fallback>
      </mc:AlternateContent>
      <p:sp>
        <p:nvSpPr>
          <p:cNvPr id="53" name="TextovéPole 52">
            <a:extLst>
              <a:ext uri="{FF2B5EF4-FFF2-40B4-BE49-F238E27FC236}">
                <a16:creationId xmlns:a16="http://schemas.microsoft.com/office/drawing/2014/main" id="{53F2E92D-1211-F8ED-18D3-28FD1BBBE3DA}"/>
              </a:ext>
            </a:extLst>
          </p:cNvPr>
          <p:cNvSpPr txBox="1"/>
          <p:nvPr/>
        </p:nvSpPr>
        <p:spPr>
          <a:xfrm>
            <a:off x="864000" y="4932000"/>
            <a:ext cx="2628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Position property</a:t>
            </a:r>
          </a:p>
        </p:txBody>
      </p:sp>
      <mc:AlternateContent xmlns:mc="http://schemas.openxmlformats.org/markup-compatibility/2006" xmlns:a14="http://schemas.microsoft.com/office/drawing/2010/main">
        <mc:Choice Requires="a14">
          <p:sp>
            <p:nvSpPr>
              <p:cNvPr id="56" name="TextovéPole 55">
                <a:extLst>
                  <a:ext uri="{FF2B5EF4-FFF2-40B4-BE49-F238E27FC236}">
                    <a16:creationId xmlns:a16="http://schemas.microsoft.com/office/drawing/2014/main" id="{CC1A89B0-034F-E2FC-300F-3250FB32CEAD}"/>
                  </a:ext>
                </a:extLst>
              </p:cNvPr>
              <p:cNvSpPr txBox="1"/>
              <p:nvPr/>
            </p:nvSpPr>
            <p:spPr>
              <a:xfrm>
                <a:off x="5184000" y="5322597"/>
                <a:ext cx="3060448" cy="33855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m:rPr>
                              <m:nor/>
                            </m:rPr>
                            <a:rPr lang="en-GB" sz="1600" dirty="0">
                              <a:latin typeface="Cambria Math" panose="02040503050406030204" pitchFamily="18" charset="0"/>
                              <a:ea typeface="Cambria Math" panose="02040503050406030204" pitchFamily="18" charset="0"/>
                              <a:sym typeface="Wingdings"/>
                            </a:rPr>
                            <m:t></m:t>
                          </m:r>
                          <m:r>
                            <m:rPr>
                              <m:nor/>
                            </m:rPr>
                            <a:rPr lang="cs-CZ" sz="1600" b="0" i="0" dirty="0" smtClean="0">
                              <a:latin typeface="Cambria Math" panose="02040503050406030204" pitchFamily="18" charset="0"/>
                              <a:ea typeface="Cambria Math" panose="02040503050406030204" pitchFamily="18" charset="0"/>
                              <a:sym typeface="Wingdings"/>
                            </a:rPr>
                            <m:t>  </m:t>
                          </m:r>
                          <m:r>
                            <a:rPr lang="cs-CZ" sz="1600" b="0" i="1" smtClean="0">
                              <a:latin typeface="Cambria Math"/>
                              <a:ea typeface="Cambria Math" panose="02040503050406030204" pitchFamily="18" charset="0"/>
                            </a:rPr>
                            <m:t>𝑟</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en-US"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m:rPr>
                              <m:nor/>
                            </m:rPr>
                            <a:rPr lang="cs-CZ" sz="1600" dirty="0">
                              <a:latin typeface="Cambria Math"/>
                              <a:ea typeface="Cambria Math" panose="02040503050406030204" pitchFamily="18" charset="0"/>
                              <a:sym typeface="Wingdings"/>
                            </a:rPr>
                            <m:t> </m:t>
                          </m:r>
                          <m:r>
                            <a:rPr lang="cs-CZ" sz="1600" i="1">
                              <a:latin typeface="Cambria Math"/>
                              <a:ea typeface="Cambria Math" panose="02040503050406030204" pitchFamily="18" charset="0"/>
                            </a:rPr>
                            <m:t>𝑟</m:t>
                          </m:r>
                        </m:e>
                        <m:sub>
                          <m:r>
                            <a:rPr lang="cs-CZ" sz="1600" b="0" i="1" smtClean="0">
                              <a:latin typeface="Cambria Math" panose="02040503050406030204" pitchFamily="18" charset="0"/>
                              <a:ea typeface="Cambria Math" panose="02040503050406030204" pitchFamily="18" charset="0"/>
                            </a:rPr>
                            <m:t>𝑡</m:t>
                          </m:r>
                        </m:sub>
                      </m:sSub>
                      <m:r>
                        <a:rPr lang="cs-CZ" sz="1600" i="1" smtClean="0">
                          <a:latin typeface="Cambria Math" panose="02040503050406030204" pitchFamily="18" charset="0"/>
                          <a:ea typeface="Cambria Math" panose="02040503050406030204" pitchFamily="18" charset="0"/>
                        </a:rPr>
                        <m:t>&lt;</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 </m:t>
                          </m:r>
                        </m:sub>
                      </m:sSub>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for</m:t>
                      </m:r>
                      <m:r>
                        <a:rPr lang="cs-CZ" sz="1600" b="0" i="1"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=2,…,</m:t>
                      </m:r>
                      <m:r>
                        <a:rPr lang="cs-CZ" sz="1600" b="0" i="1" smtClean="0">
                          <a:latin typeface="Cambria Math" panose="02040503050406030204" pitchFamily="18" charset="0"/>
                          <a:ea typeface="Cambria Math" panose="02040503050406030204" pitchFamily="18" charset="0"/>
                        </a:rPr>
                        <m:t>𝑇</m:t>
                      </m:r>
                    </m:oMath>
                  </m:oMathPara>
                </a14:m>
                <a:endParaRPr lang="cs-CZ" sz="1600" dirty="0">
                  <a:latin typeface="Cambria Math"/>
                  <a:ea typeface="Cambria Math" panose="02040503050406030204" pitchFamily="18" charset="0"/>
                </a:endParaRPr>
              </a:p>
            </p:txBody>
          </p:sp>
        </mc:Choice>
        <mc:Fallback xmlns="">
          <p:sp>
            <p:nvSpPr>
              <p:cNvPr id="56" name="TextovéPole 55">
                <a:extLst>
                  <a:ext uri="{FF2B5EF4-FFF2-40B4-BE49-F238E27FC236}">
                    <a16:creationId xmlns:a16="http://schemas.microsoft.com/office/drawing/2014/main" id="{CC1A89B0-034F-E2FC-300F-3250FB32CEAD}"/>
                  </a:ext>
                </a:extLst>
              </p:cNvPr>
              <p:cNvSpPr txBox="1">
                <a:spLocks noRot="1" noChangeAspect="1" noMove="1" noResize="1" noEditPoints="1" noAdjustHandles="1" noChangeArrowheads="1" noChangeShapeType="1" noTextEdit="1"/>
              </p:cNvSpPr>
              <p:nvPr/>
            </p:nvSpPr>
            <p:spPr>
              <a:xfrm>
                <a:off x="5184000" y="5322597"/>
                <a:ext cx="3060448" cy="338554"/>
              </a:xfrm>
              <a:prstGeom prst="rect">
                <a:avLst/>
              </a:prstGeom>
              <a:blipFill>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TextovéPole 32">
                <a:extLst>
                  <a:ext uri="{FF2B5EF4-FFF2-40B4-BE49-F238E27FC236}">
                    <a16:creationId xmlns:a16="http://schemas.microsoft.com/office/drawing/2014/main" id="{4721AEB6-3C3E-D136-6E5C-B78B3865D568}"/>
                  </a:ext>
                </a:extLst>
              </p:cNvPr>
              <p:cNvSpPr txBox="1"/>
              <p:nvPr/>
            </p:nvSpPr>
            <p:spPr>
              <a:xfrm>
                <a:off x="1611204" y="3824272"/>
                <a:ext cx="4464497" cy="307777"/>
              </a:xfrm>
              <a:prstGeom prst="rect">
                <a:avLst/>
              </a:prstGeom>
              <a:noFill/>
              <a:ln>
                <a:noFill/>
              </a:ln>
            </p:spPr>
            <p:txBody>
              <a:bodyPr wrap="square" rtlCol="0">
                <a:spAutoFit/>
              </a:bodyPr>
              <a:lstStyle/>
              <a:p>
                <a:pPr>
                  <a:spcBef>
                    <a:spcPts val="600"/>
                  </a:spcBef>
                </a:pPr>
                <a:r>
                  <a:rPr lang="cs-CZ" sz="1400" dirty="0">
                    <a:ea typeface="Cambria Math" panose="02040503050406030204" pitchFamily="18" charset="0"/>
                  </a:rPr>
                  <a:t>   </a:t>
                </a:r>
                <a14:m>
                  <m:oMath xmlns:m="http://schemas.openxmlformats.org/officeDocument/2006/math">
                    <m:r>
                      <a:rPr lang="cs-CZ" sz="1400" b="0" i="0" smtClean="0">
                        <a:latin typeface="Cambria Math"/>
                        <a:ea typeface="Cambria Math" panose="02040503050406030204" pitchFamily="18" charset="0"/>
                      </a:rPr>
                      <m:t> </m:t>
                    </m:r>
                    <m:r>
                      <a:rPr lang="cs-CZ" sz="1400" i="1">
                        <a:latin typeface="Cambria Math"/>
                        <a:ea typeface="Cambria Math" panose="02040503050406030204" pitchFamily="18" charset="0"/>
                      </a:rPr>
                      <m:t>=</m:t>
                    </m:r>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b="0" i="1" smtClean="0">
                        <a:latin typeface="Cambria Math"/>
                        <a:ea typeface="Cambria Math" panose="02040503050406030204" pitchFamily="18" charset="0"/>
                      </a:rPr>
                      <m:t>𝑀</m:t>
                    </m:r>
                    <m:r>
                      <a:rPr lang="cs-CZ" sz="1400" b="0" i="1" smtClean="0">
                        <a:latin typeface="Cambria Math"/>
                        <a:ea typeface="Cambria Math"/>
                      </a:rPr>
                      <m:t>×</m:t>
                    </m:r>
                    <m:sSub>
                      <m:sSubPr>
                        <m:ctrlPr>
                          <a:rPr lang="cs-CZ" sz="1400" b="0" i="1" smtClean="0">
                            <a:latin typeface="Cambria Math" panose="02040503050406030204" pitchFamily="18" charset="0"/>
                            <a:ea typeface="Cambria Math"/>
                          </a:rPr>
                        </m:ctrlPr>
                      </m:sSubPr>
                      <m:e>
                        <m:r>
                          <a:rPr lang="cs-CZ" sz="1400" b="0" i="1" smtClean="0">
                            <a:latin typeface="Cambria Math"/>
                            <a:ea typeface="Cambria Math"/>
                          </a:rPr>
                          <m:t>𝑑</m:t>
                        </m:r>
                      </m:e>
                      <m:sub>
                        <m:r>
                          <a:rPr lang="cs-CZ" sz="1400" b="0" i="1" smtClean="0">
                            <a:latin typeface="Cambria Math"/>
                            <a:ea typeface="Cambria Math"/>
                          </a:rPr>
                          <m:t>1</m:t>
                        </m:r>
                      </m:sub>
                    </m:sSub>
                    <m:r>
                      <a:rPr lang="cs-CZ" sz="1400" b="0" i="1" smtClean="0">
                        <a:latin typeface="Cambria Math"/>
                        <a:ea typeface="Cambria Math"/>
                      </a:rPr>
                      <m:t>+</m:t>
                    </m:r>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i="1">
                        <a:latin typeface="Cambria Math"/>
                        <a:ea typeface="Cambria Math" panose="02040503050406030204" pitchFamily="18" charset="0"/>
                      </a:rPr>
                      <m:t>𝑀</m:t>
                    </m:r>
                    <m:r>
                      <a:rPr lang="cs-CZ" sz="1400" i="1">
                        <a:latin typeface="Cambria Math"/>
                        <a:ea typeface="Cambria Math"/>
                      </a:rPr>
                      <m:t>×</m:t>
                    </m:r>
                    <m:sSub>
                      <m:sSubPr>
                        <m:ctrlPr>
                          <a:rPr lang="cs-CZ" sz="1400" i="1">
                            <a:latin typeface="Cambria Math" panose="02040503050406030204" pitchFamily="18" charset="0"/>
                            <a:ea typeface="Cambria Math"/>
                          </a:rPr>
                        </m:ctrlPr>
                      </m:sSubPr>
                      <m:e>
                        <m:r>
                          <a:rPr lang="cs-CZ" sz="1400" i="1">
                            <a:latin typeface="Cambria Math"/>
                            <a:ea typeface="Cambria Math"/>
                          </a:rPr>
                          <m:t>𝑑</m:t>
                        </m:r>
                      </m:e>
                      <m:sub>
                        <m:r>
                          <a:rPr lang="cs-CZ" sz="1400" b="0" i="1" smtClean="0">
                            <a:latin typeface="Cambria Math"/>
                            <a:ea typeface="Cambria Math"/>
                          </a:rPr>
                          <m:t>2</m:t>
                        </m:r>
                      </m:sub>
                    </m:sSub>
                    <m:r>
                      <a:rPr lang="cs-CZ" sz="1400" b="0" i="1" smtClean="0">
                        <a:latin typeface="Cambria Math"/>
                        <a:ea typeface="Cambria Math"/>
                      </a:rPr>
                      <m:t>+…+</m:t>
                    </m:r>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𝑇</m:t>
                        </m:r>
                      </m:sub>
                    </m:sSub>
                    <m:r>
                      <a:rPr lang="cs-CZ" sz="1400" i="1">
                        <a:latin typeface="Cambria Math"/>
                        <a:ea typeface="Cambria Math" panose="02040503050406030204" pitchFamily="18" charset="0"/>
                      </a:rPr>
                      <m:t>𝑀</m:t>
                    </m:r>
                    <m:r>
                      <a:rPr lang="cs-CZ" sz="1400" i="1">
                        <a:latin typeface="Cambria Math"/>
                        <a:ea typeface="Cambria Math"/>
                      </a:rPr>
                      <m:t>×</m:t>
                    </m:r>
                    <m:sSub>
                      <m:sSubPr>
                        <m:ctrlPr>
                          <a:rPr lang="cs-CZ" sz="1400" i="1">
                            <a:latin typeface="Cambria Math" panose="02040503050406030204" pitchFamily="18" charset="0"/>
                            <a:ea typeface="Cambria Math"/>
                          </a:rPr>
                        </m:ctrlPr>
                      </m:sSubPr>
                      <m:e>
                        <m:r>
                          <a:rPr lang="cs-CZ" sz="1400" i="1">
                            <a:latin typeface="Cambria Math"/>
                            <a:ea typeface="Cambria Math"/>
                          </a:rPr>
                          <m:t>𝑑</m:t>
                        </m:r>
                      </m:e>
                      <m:sub>
                        <m:r>
                          <a:rPr lang="cs-CZ" sz="1400" b="0" i="1" smtClean="0">
                            <a:latin typeface="Cambria Math"/>
                            <a:ea typeface="Cambria Math"/>
                          </a:rPr>
                          <m:t>𝑇</m:t>
                        </m:r>
                      </m:sub>
                    </m:sSub>
                    <m:r>
                      <a:rPr lang="cs-CZ" sz="1400" b="0" i="1" smtClean="0">
                        <a:latin typeface="Cambria Math"/>
                        <a:ea typeface="Cambria Math"/>
                      </a:rPr>
                      <m:t>+</m:t>
                    </m:r>
                    <m:r>
                      <a:rPr lang="cs-CZ" sz="1400" b="0" i="1" smtClean="0">
                        <a:latin typeface="Cambria Math"/>
                        <a:ea typeface="Cambria Math"/>
                      </a:rPr>
                      <m:t>𝑀</m:t>
                    </m:r>
                    <m:r>
                      <a:rPr lang="cs-CZ" sz="1400" b="0" i="1" smtClean="0">
                        <a:latin typeface="Cambria Math"/>
                        <a:ea typeface="Cambria Math"/>
                      </a:rPr>
                      <m:t>×</m:t>
                    </m:r>
                    <m:sSub>
                      <m:sSubPr>
                        <m:ctrlPr>
                          <a:rPr lang="cs-CZ" sz="1400" b="0" i="1" smtClean="0">
                            <a:latin typeface="Cambria Math" panose="02040503050406030204" pitchFamily="18" charset="0"/>
                            <a:ea typeface="Cambria Math"/>
                          </a:rPr>
                        </m:ctrlPr>
                      </m:sSubPr>
                      <m:e>
                        <m:r>
                          <a:rPr lang="cs-CZ" sz="1400" b="0" i="1" smtClean="0">
                            <a:latin typeface="Cambria Math"/>
                            <a:ea typeface="Cambria Math"/>
                          </a:rPr>
                          <m:t>𝑑</m:t>
                        </m:r>
                      </m:e>
                      <m:sub>
                        <m:r>
                          <a:rPr lang="cs-CZ" sz="1400" b="0" i="1" smtClean="0">
                            <a:latin typeface="Cambria Math"/>
                            <a:ea typeface="Cambria Math"/>
                          </a:rPr>
                          <m:t>𝑇</m:t>
                        </m:r>
                      </m:sub>
                    </m:sSub>
                  </m:oMath>
                </a14:m>
                <a:endParaRPr lang="en-GB" sz="1400" dirty="0">
                  <a:latin typeface="Cambria Math" panose="02040503050406030204" pitchFamily="18" charset="0"/>
                  <a:ea typeface="Cambria Math" panose="02040503050406030204" pitchFamily="18" charset="0"/>
                </a:endParaRPr>
              </a:p>
            </p:txBody>
          </p:sp>
        </mc:Choice>
        <mc:Fallback xmlns="">
          <p:sp>
            <p:nvSpPr>
              <p:cNvPr id="33" name="TextovéPole 32">
                <a:extLst>
                  <a:ext uri="{FF2B5EF4-FFF2-40B4-BE49-F238E27FC236}">
                    <a16:creationId xmlns:a16="http://schemas.microsoft.com/office/drawing/2014/main" id="{4721AEB6-3C3E-D136-6E5C-B78B3865D568}"/>
                  </a:ext>
                </a:extLst>
              </p:cNvPr>
              <p:cNvSpPr txBox="1">
                <a:spLocks noRot="1" noChangeAspect="1" noMove="1" noResize="1" noEditPoints="1" noAdjustHandles="1" noChangeArrowheads="1" noChangeShapeType="1" noTextEdit="1"/>
              </p:cNvSpPr>
              <p:nvPr/>
            </p:nvSpPr>
            <p:spPr>
              <a:xfrm>
                <a:off x="1611204" y="3824272"/>
                <a:ext cx="4464497" cy="307777"/>
              </a:xfrm>
              <a:prstGeom prst="rect">
                <a:avLst/>
              </a:prstGeom>
              <a:blipFill>
                <a:blip r:embed="rId24"/>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ovéPole 56">
                <a:extLst>
                  <a:ext uri="{FF2B5EF4-FFF2-40B4-BE49-F238E27FC236}">
                    <a16:creationId xmlns:a16="http://schemas.microsoft.com/office/drawing/2014/main" id="{73BB8450-B21F-EE3C-556C-F39061331BEF}"/>
                  </a:ext>
                </a:extLst>
              </p:cNvPr>
              <p:cNvSpPr txBox="1"/>
              <p:nvPr/>
            </p:nvSpPr>
            <p:spPr>
              <a:xfrm>
                <a:off x="2574000" y="4525639"/>
                <a:ext cx="1654525" cy="545662"/>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panose="02040503050406030204" pitchFamily="18" charset="0"/>
                        </a:rPr>
                        <m:t>,</m:t>
                      </m:r>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2</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panose="02040503050406030204" pitchFamily="18" charset="0"/>
                                  <a:ea typeface="Cambria Math" panose="02040503050406030204" pitchFamily="18" charset="0"/>
                                </a:rPr>
                                <m:t>2</m:t>
                              </m:r>
                            </m:sub>
                          </m:sSub>
                          <m:r>
                            <a:rPr lang="cs-CZ" sz="1400" b="0" i="1" smtClean="0">
                              <a:latin typeface="Cambria Math"/>
                              <a:ea typeface="Cambria Math"/>
                            </a:rPr>
                            <m:t>×</m:t>
                          </m:r>
                          <m:sSub>
                            <m:sSubPr>
                              <m:ctrlPr>
                                <a:rPr lang="cs-CZ" sz="1400" i="1">
                                  <a:latin typeface="Cambria Math" panose="02040503050406030204" pitchFamily="18" charset="0"/>
                                  <a:ea typeface="Cambria Math"/>
                                </a:rPr>
                              </m:ctrlPr>
                            </m:sSubPr>
                            <m:e>
                              <m:r>
                                <a:rPr lang="cs-CZ" sz="1400" i="1">
                                  <a:latin typeface="Cambria Math"/>
                                  <a:ea typeface="Cambria Math"/>
                                </a:rPr>
                                <m:t>𝑑</m:t>
                              </m:r>
                            </m:e>
                            <m:sub>
                              <m:r>
                                <a:rPr lang="cs-CZ" sz="1400" i="1">
                                  <a:latin typeface="Cambria Math"/>
                                  <a:ea typeface="Cambria Math"/>
                                </a:rPr>
                                <m:t>1</m:t>
                              </m:r>
                            </m:sub>
                          </m:sSub>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𝑟</m:t>
                              </m:r>
                            </m:e>
                            <m:sub>
                              <m:r>
                                <a:rPr lang="cs-CZ" sz="1400" b="0" i="1" smtClean="0">
                                  <a:latin typeface="Cambria Math" panose="02040503050406030204" pitchFamily="18" charset="0"/>
                                  <a:ea typeface="Cambria Math" panose="02040503050406030204" pitchFamily="18" charset="0"/>
                                </a:rPr>
                                <m:t>2</m:t>
                              </m:r>
                            </m:sub>
                          </m:sSub>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57" name="TextovéPole 56">
                <a:extLst>
                  <a:ext uri="{FF2B5EF4-FFF2-40B4-BE49-F238E27FC236}">
                    <a16:creationId xmlns:a16="http://schemas.microsoft.com/office/drawing/2014/main" id="{73BB8450-B21F-EE3C-556C-F39061331BEF}"/>
                  </a:ext>
                </a:extLst>
              </p:cNvPr>
              <p:cNvSpPr txBox="1">
                <a:spLocks noRot="1" noChangeAspect="1" noMove="1" noResize="1" noEditPoints="1" noAdjustHandles="1" noChangeArrowheads="1" noChangeShapeType="1" noTextEdit="1"/>
              </p:cNvSpPr>
              <p:nvPr/>
            </p:nvSpPr>
            <p:spPr>
              <a:xfrm>
                <a:off x="2574000" y="4525639"/>
                <a:ext cx="1654525" cy="545662"/>
              </a:xfrm>
              <a:prstGeom prst="rect">
                <a:avLst/>
              </a:prstGeom>
              <a:blipFill>
                <a:blip r:embed="rId25"/>
                <a:stretch>
                  <a:fillRect/>
                </a:stretch>
              </a:blipFill>
              <a:ln>
                <a:noFill/>
              </a:ln>
            </p:spPr>
            <p:txBody>
              <a:bodyPr/>
              <a:lstStyle/>
              <a:p>
                <a:r>
                  <a:rPr lang="en-GB">
                    <a:noFill/>
                  </a:rPr>
                  <a:t> </a:t>
                </a:r>
              </a:p>
            </p:txBody>
          </p:sp>
        </mc:Fallback>
      </mc:AlternateContent>
      <p:sp>
        <p:nvSpPr>
          <p:cNvPr id="60" name="TextovéPole 59">
            <a:extLst>
              <a:ext uri="{FF2B5EF4-FFF2-40B4-BE49-F238E27FC236}">
                <a16:creationId xmlns:a16="http://schemas.microsoft.com/office/drawing/2014/main" id="{518EC8E0-5FB9-E804-C6F2-4DD6C6B6AB1E}"/>
              </a:ext>
            </a:extLst>
          </p:cNvPr>
          <p:cNvSpPr txBox="1"/>
          <p:nvPr/>
        </p:nvSpPr>
        <p:spPr>
          <a:xfrm>
            <a:off x="1188001" y="5281656"/>
            <a:ext cx="3672032"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Upward sloping zero yield curve</a:t>
            </a:r>
          </a:p>
        </p:txBody>
      </p:sp>
      <p:sp>
        <p:nvSpPr>
          <p:cNvPr id="62" name="TextovéPole 61">
            <a:extLst>
              <a:ext uri="{FF2B5EF4-FFF2-40B4-BE49-F238E27FC236}">
                <a16:creationId xmlns:a16="http://schemas.microsoft.com/office/drawing/2014/main" id="{DDB055CE-3CEF-9096-3A9B-A8342403C066}"/>
              </a:ext>
            </a:extLst>
          </p:cNvPr>
          <p:cNvSpPr txBox="1"/>
          <p:nvPr/>
        </p:nvSpPr>
        <p:spPr>
          <a:xfrm>
            <a:off x="1188001" y="5573453"/>
            <a:ext cx="3960064"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cs-CZ" dirty="0">
                <a:latin typeface="Cambria Math" panose="02040503050406030204" pitchFamily="18" charset="0"/>
                <a:ea typeface="Cambria Math" panose="02040503050406030204" pitchFamily="18" charset="0"/>
              </a:rPr>
              <a:t>Down</a:t>
            </a:r>
            <a:r>
              <a:rPr lang="en-GB" dirty="0">
                <a:latin typeface="Cambria Math" panose="02040503050406030204" pitchFamily="18" charset="0"/>
                <a:ea typeface="Cambria Math" panose="02040503050406030204" pitchFamily="18" charset="0"/>
              </a:rPr>
              <a:t>ward sloping zero yield curve</a:t>
            </a:r>
          </a:p>
        </p:txBody>
      </p:sp>
      <mc:AlternateContent xmlns:mc="http://schemas.openxmlformats.org/markup-compatibility/2006" xmlns:a14="http://schemas.microsoft.com/office/drawing/2010/main">
        <mc:Choice Requires="a14">
          <p:sp>
            <p:nvSpPr>
              <p:cNvPr id="8" name="TextovéPole 7">
                <a:extLst>
                  <a:ext uri="{FF2B5EF4-FFF2-40B4-BE49-F238E27FC236}">
                    <a16:creationId xmlns:a16="http://schemas.microsoft.com/office/drawing/2014/main" id="{B3B9C0B8-437E-6D66-7606-89C63907D401}"/>
                  </a:ext>
                </a:extLst>
              </p:cNvPr>
              <p:cNvSpPr txBox="1"/>
              <p:nvPr/>
            </p:nvSpPr>
            <p:spPr>
              <a:xfrm>
                <a:off x="1620000" y="4527163"/>
                <a:ext cx="1088540" cy="545662"/>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1</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𝑟</m:t>
                              </m:r>
                            </m:e>
                            <m:sub>
                              <m:r>
                                <a:rPr lang="cs-CZ" sz="1400" b="0" i="1" smtClean="0">
                                  <a:latin typeface="Cambria Math" panose="02040503050406030204" pitchFamily="18" charset="0"/>
                                  <a:ea typeface="Cambria Math" panose="02040503050406030204" pitchFamily="18" charset="0"/>
                                </a:rPr>
                                <m:t>1</m:t>
                              </m:r>
                            </m:sub>
                          </m:sSub>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8" name="TextovéPole 7">
                <a:extLst>
                  <a:ext uri="{FF2B5EF4-FFF2-40B4-BE49-F238E27FC236}">
                    <a16:creationId xmlns:a16="http://schemas.microsoft.com/office/drawing/2014/main" id="{B3B9C0B8-437E-6D66-7606-89C63907D401}"/>
                  </a:ext>
                </a:extLst>
              </p:cNvPr>
              <p:cNvSpPr txBox="1">
                <a:spLocks noRot="1" noChangeAspect="1" noMove="1" noResize="1" noEditPoints="1" noAdjustHandles="1" noChangeArrowheads="1" noChangeShapeType="1" noTextEdit="1"/>
              </p:cNvSpPr>
              <p:nvPr/>
            </p:nvSpPr>
            <p:spPr>
              <a:xfrm>
                <a:off x="1620000" y="4527163"/>
                <a:ext cx="1088540" cy="545662"/>
              </a:xfrm>
              <a:prstGeom prst="rect">
                <a:avLst/>
              </a:prstGeom>
              <a:blipFill>
                <a:blip r:embed="rId26"/>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ovéPole 9">
                <a:extLst>
                  <a:ext uri="{FF2B5EF4-FFF2-40B4-BE49-F238E27FC236}">
                    <a16:creationId xmlns:a16="http://schemas.microsoft.com/office/drawing/2014/main" id="{0804724E-DDE3-D282-3038-6D7343724851}"/>
                  </a:ext>
                </a:extLst>
              </p:cNvPr>
              <p:cNvSpPr txBox="1"/>
              <p:nvPr/>
            </p:nvSpPr>
            <p:spPr>
              <a:xfrm>
                <a:off x="3995936" y="4497755"/>
                <a:ext cx="3223043" cy="546816"/>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 </m:t>
                          </m:r>
                          <m:r>
                            <a:rPr lang="cs-CZ" sz="1400" b="0" i="1" smtClean="0">
                              <a:latin typeface="Cambria Math"/>
                              <a:ea typeface="Cambria Math" panose="02040503050406030204" pitchFamily="18" charset="0"/>
                            </a:rPr>
                            <m:t>𝑑</m:t>
                          </m:r>
                        </m:e>
                        <m:sub>
                          <m:r>
                            <a:rPr lang="cs-CZ" sz="1400" b="0" i="1" smtClean="0">
                              <a:latin typeface="Cambria Math"/>
                              <a:ea typeface="Cambria Math" panose="02040503050406030204" pitchFamily="18" charset="0"/>
                            </a:rPr>
                            <m:t>𝑡</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𝑡</m:t>
                              </m:r>
                            </m:sub>
                          </m:sSub>
                          <m:r>
                            <a:rPr lang="cs-CZ" sz="1400" b="0" i="1" smtClean="0">
                              <a:latin typeface="Cambria Math"/>
                              <a:ea typeface="Cambria Math"/>
                            </a:rPr>
                            <m:t>×</m:t>
                          </m:r>
                          <m:d>
                            <m:dPr>
                              <m:ctrlPr>
                                <a:rPr lang="cs-CZ" sz="1400" b="0" i="1" smtClean="0">
                                  <a:latin typeface="Cambria Math" panose="02040503050406030204" pitchFamily="18" charset="0"/>
                                  <a:ea typeface="Cambria Math"/>
                                </a:rPr>
                              </m:ctrlPr>
                            </m:dPr>
                            <m:e>
                              <m:sSub>
                                <m:sSubPr>
                                  <m:ctrlPr>
                                    <a:rPr lang="cs-CZ" sz="1400" b="0" i="1" smtClean="0">
                                      <a:latin typeface="Cambria Math" panose="02040503050406030204" pitchFamily="18" charset="0"/>
                                      <a:ea typeface="Cambria Math"/>
                                    </a:rPr>
                                  </m:ctrlPr>
                                </m:sSubPr>
                                <m:e>
                                  <m:r>
                                    <a:rPr lang="cs-CZ" sz="1400" b="0" i="1" smtClean="0">
                                      <a:latin typeface="Cambria Math"/>
                                      <a:ea typeface="Cambria Math"/>
                                    </a:rPr>
                                    <m:t>𝑑</m:t>
                                  </m:r>
                                </m:e>
                                <m:sub>
                                  <m:r>
                                    <a:rPr lang="cs-CZ" sz="1400" b="0" i="1" smtClean="0">
                                      <a:latin typeface="Cambria Math"/>
                                      <a:ea typeface="Cambria Math"/>
                                    </a:rPr>
                                    <m:t>1</m:t>
                                  </m:r>
                                </m:sub>
                              </m:sSub>
                              <m:r>
                                <a:rPr lang="cs-CZ" sz="1400" b="0" i="1" smtClean="0">
                                  <a:latin typeface="Cambria Math"/>
                                  <a:ea typeface="Cambria Math"/>
                                </a:rPr>
                                <m:t>+</m:t>
                              </m:r>
                              <m:sSub>
                                <m:sSubPr>
                                  <m:ctrlPr>
                                    <a:rPr lang="cs-CZ" sz="1400" b="0" i="1" smtClean="0">
                                      <a:latin typeface="Cambria Math" panose="02040503050406030204" pitchFamily="18" charset="0"/>
                                      <a:ea typeface="Cambria Math"/>
                                    </a:rPr>
                                  </m:ctrlPr>
                                </m:sSubPr>
                                <m:e>
                                  <m:r>
                                    <a:rPr lang="cs-CZ" sz="1400" b="0" i="1" smtClean="0">
                                      <a:latin typeface="Cambria Math"/>
                                      <a:ea typeface="Cambria Math"/>
                                    </a:rPr>
                                    <m:t>𝑑</m:t>
                                  </m:r>
                                </m:e>
                                <m:sub>
                                  <m:r>
                                    <a:rPr lang="cs-CZ" sz="1400" b="0" i="1" smtClean="0">
                                      <a:latin typeface="Cambria Math"/>
                                      <a:ea typeface="Cambria Math"/>
                                    </a:rPr>
                                    <m:t>2</m:t>
                                  </m:r>
                                </m:sub>
                              </m:sSub>
                              <m:r>
                                <a:rPr lang="cs-CZ" sz="1400" b="0" i="1" smtClean="0">
                                  <a:latin typeface="Cambria Math"/>
                                  <a:ea typeface="Cambria Math"/>
                                </a:rPr>
                                <m:t>+…+</m:t>
                              </m:r>
                              <m:sSub>
                                <m:sSubPr>
                                  <m:ctrlPr>
                                    <a:rPr lang="cs-CZ" sz="1400" b="0" i="1" smtClean="0">
                                      <a:latin typeface="Cambria Math" panose="02040503050406030204" pitchFamily="18" charset="0"/>
                                      <a:ea typeface="Cambria Math"/>
                                    </a:rPr>
                                  </m:ctrlPr>
                                </m:sSubPr>
                                <m:e>
                                  <m:r>
                                    <a:rPr lang="cs-CZ" sz="1400" b="0" i="1" smtClean="0">
                                      <a:latin typeface="Cambria Math"/>
                                      <a:ea typeface="Cambria Math"/>
                                    </a:rPr>
                                    <m:t>𝑑</m:t>
                                  </m:r>
                                </m:e>
                                <m:sub>
                                  <m:r>
                                    <a:rPr lang="cs-CZ" sz="1400" b="0" i="1" smtClean="0">
                                      <a:latin typeface="Cambria Math"/>
                                      <a:ea typeface="Cambria Math"/>
                                    </a:rPr>
                                    <m:t>𝑡</m:t>
                                  </m:r>
                                  <m:r>
                                    <a:rPr lang="cs-CZ" sz="1400" b="0" i="1" smtClean="0">
                                      <a:latin typeface="Cambria Math"/>
                                      <a:ea typeface="Cambria Math"/>
                                    </a:rPr>
                                    <m:t>−1</m:t>
                                  </m:r>
                                </m:sub>
                              </m:sSub>
                            </m:e>
                          </m:d>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1+</m:t>
                              </m:r>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𝑡</m:t>
                              </m:r>
                            </m:sub>
                          </m:sSub>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0" name="TextovéPole 9">
                <a:extLst>
                  <a:ext uri="{FF2B5EF4-FFF2-40B4-BE49-F238E27FC236}">
                    <a16:creationId xmlns:a16="http://schemas.microsoft.com/office/drawing/2014/main" id="{0804724E-DDE3-D282-3038-6D7343724851}"/>
                  </a:ext>
                </a:extLst>
              </p:cNvPr>
              <p:cNvSpPr txBox="1">
                <a:spLocks noRot="1" noChangeAspect="1" noMove="1" noResize="1" noEditPoints="1" noAdjustHandles="1" noChangeArrowheads="1" noChangeShapeType="1" noTextEdit="1"/>
              </p:cNvSpPr>
              <p:nvPr/>
            </p:nvSpPr>
            <p:spPr>
              <a:xfrm>
                <a:off x="3995936" y="4497755"/>
                <a:ext cx="3223043" cy="546816"/>
              </a:xfrm>
              <a:prstGeom prst="rect">
                <a:avLst/>
              </a:prstGeom>
              <a:blipFill>
                <a:blip r:embed="rId27"/>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ovéPole 10">
                <a:extLst>
                  <a:ext uri="{FF2B5EF4-FFF2-40B4-BE49-F238E27FC236}">
                    <a16:creationId xmlns:a16="http://schemas.microsoft.com/office/drawing/2014/main" id="{0DAC25D1-4647-8E12-4C59-19CFB194E852}"/>
                  </a:ext>
                </a:extLst>
              </p:cNvPr>
              <p:cNvSpPr txBox="1"/>
              <p:nvPr/>
            </p:nvSpPr>
            <p:spPr>
              <a:xfrm>
                <a:off x="5184000" y="5607307"/>
                <a:ext cx="3060448" cy="33855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m:rPr>
                              <m:nor/>
                            </m:rPr>
                            <a:rPr lang="en-GB" sz="1600" dirty="0">
                              <a:latin typeface="Cambria Math" panose="02040503050406030204" pitchFamily="18" charset="0"/>
                              <a:ea typeface="Cambria Math" panose="02040503050406030204" pitchFamily="18" charset="0"/>
                              <a:sym typeface="Wingdings"/>
                            </a:rPr>
                            <m:t></m:t>
                          </m:r>
                          <m:r>
                            <a:rPr lang="cs-CZ" sz="1600" b="0" i="1" dirty="0" smtClean="0">
                              <a:latin typeface="Cambria Math" panose="02040503050406030204" pitchFamily="18" charset="0"/>
                              <a:ea typeface="Cambria Math" panose="02040503050406030204" pitchFamily="18" charset="0"/>
                              <a:sym typeface="Wingdings"/>
                            </a:rPr>
                            <m:t>  </m:t>
                          </m:r>
                          <m:r>
                            <a:rPr lang="cs-CZ" sz="1600" b="0" i="1" smtClean="0">
                              <a:latin typeface="Cambria Math"/>
                              <a:ea typeface="Cambria Math" panose="02040503050406030204" pitchFamily="18" charset="0"/>
                            </a:rPr>
                            <m:t>𝑟</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en-US"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panose="02040503050406030204" pitchFamily="18" charset="0"/>
                              <a:ea typeface="Cambria Math" panose="02040503050406030204" pitchFamily="18" charset="0"/>
                            </a:rPr>
                            <m:t>1</m:t>
                          </m:r>
                        </m:sub>
                      </m:sSub>
                      <m:r>
                        <a:rPr lang="cs-CZ" sz="1600" b="0" i="1" smtClean="0">
                          <a:latin typeface="Cambria Math" panose="02040503050406030204" pitchFamily="18" charset="0"/>
                          <a:ea typeface="Cambria Math" panose="02040503050406030204" pitchFamily="18" charset="0"/>
                        </a:rPr>
                        <m:t>,</m:t>
                      </m:r>
                      <m:sSub>
                        <m:sSubPr>
                          <m:ctrlPr>
                            <a:rPr lang="cs-CZ" sz="1600" i="1">
                              <a:latin typeface="Cambria Math" panose="02040503050406030204" pitchFamily="18" charset="0"/>
                              <a:ea typeface="Cambria Math" panose="02040503050406030204" pitchFamily="18" charset="0"/>
                            </a:rPr>
                          </m:ctrlPr>
                        </m:sSubPr>
                        <m:e>
                          <m:r>
                            <m:rPr>
                              <m:nor/>
                            </m:rPr>
                            <a:rPr lang="cs-CZ" sz="1600" dirty="0">
                              <a:latin typeface="Cambria Math"/>
                              <a:ea typeface="Cambria Math" panose="02040503050406030204" pitchFamily="18" charset="0"/>
                              <a:sym typeface="Wingdings"/>
                            </a:rPr>
                            <m:t> </m:t>
                          </m:r>
                          <m:r>
                            <a:rPr lang="cs-CZ" sz="1600" i="1">
                              <a:latin typeface="Cambria Math"/>
                              <a:ea typeface="Cambria Math" panose="02040503050406030204" pitchFamily="18" charset="0"/>
                            </a:rPr>
                            <m:t>𝑟</m:t>
                          </m:r>
                        </m:e>
                        <m:sub>
                          <m:r>
                            <a:rPr lang="cs-CZ" sz="1600" b="0" i="1" smtClean="0">
                              <a:latin typeface="Cambria Math" panose="02040503050406030204" pitchFamily="18" charset="0"/>
                              <a:ea typeface="Cambria Math" panose="02040503050406030204" pitchFamily="18" charset="0"/>
                            </a:rPr>
                            <m:t>𝑡</m:t>
                          </m:r>
                        </m:sub>
                      </m:sSub>
                      <m:r>
                        <a:rPr lang="cs-CZ" sz="1600" i="1" smtClean="0">
                          <a:latin typeface="Cambria Math" panose="02040503050406030204" pitchFamily="18" charset="0"/>
                          <a:ea typeface="Cambria Math" panose="02040503050406030204" pitchFamily="18" charset="0"/>
                        </a:rPr>
                        <m:t>&gt;</m:t>
                      </m:r>
                      <m:sSub>
                        <m:sSubPr>
                          <m:ctrlPr>
                            <a:rPr lang="en-US" sz="1600" i="1">
                              <a:latin typeface="Cambria Math" panose="02040503050406030204" pitchFamily="18" charset="0"/>
                              <a:ea typeface="Cambria Math" panose="02040503050406030204" pitchFamily="18" charset="0"/>
                            </a:rPr>
                          </m:ctrlPr>
                        </m:sSubPr>
                        <m:e>
                          <m:r>
                            <a:rPr lang="cs-CZ" sz="1600" i="1">
                              <a:latin typeface="Cambria Math"/>
                              <a:ea typeface="Cambria Math" panose="02040503050406030204" pitchFamily="18" charset="0"/>
                            </a:rPr>
                            <m:t>𝑧</m:t>
                          </m:r>
                        </m:e>
                        <m:sub>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 </m:t>
                          </m:r>
                        </m:sub>
                      </m:sSub>
                      <m:r>
                        <m:rPr>
                          <m:nor/>
                        </m:rPr>
                        <a:rPr lang="cs-CZ" sz="1600" b="0" i="0" smtClean="0">
                          <a:latin typeface="Cambria Math" panose="02040503050406030204" pitchFamily="18" charset="0"/>
                          <a:ea typeface="Cambria Math" panose="02040503050406030204" pitchFamily="18" charset="0"/>
                        </a:rPr>
                        <m:t> </m:t>
                      </m:r>
                      <m:r>
                        <m:rPr>
                          <m:nor/>
                        </m:rPr>
                        <a:rPr lang="cs-CZ" sz="1600" b="0" i="0" smtClean="0">
                          <a:latin typeface="Cambria Math" panose="02040503050406030204" pitchFamily="18" charset="0"/>
                          <a:ea typeface="Cambria Math" panose="02040503050406030204" pitchFamily="18" charset="0"/>
                        </a:rPr>
                        <m:t>for</m:t>
                      </m:r>
                      <m:r>
                        <a:rPr lang="cs-CZ" sz="1600" b="0" i="1" smtClean="0">
                          <a:latin typeface="Cambria Math" panose="02040503050406030204" pitchFamily="18" charset="0"/>
                          <a:ea typeface="Cambria Math" panose="02040503050406030204" pitchFamily="18" charset="0"/>
                        </a:rPr>
                        <m:t> </m:t>
                      </m:r>
                      <m:r>
                        <a:rPr lang="cs-CZ" sz="1600" b="0" i="1" smtClean="0">
                          <a:latin typeface="Cambria Math" panose="02040503050406030204" pitchFamily="18" charset="0"/>
                          <a:ea typeface="Cambria Math" panose="02040503050406030204" pitchFamily="18" charset="0"/>
                        </a:rPr>
                        <m:t>𝑡</m:t>
                      </m:r>
                      <m:r>
                        <a:rPr lang="cs-CZ" sz="1600" b="0" i="1" smtClean="0">
                          <a:latin typeface="Cambria Math" panose="02040503050406030204" pitchFamily="18" charset="0"/>
                          <a:ea typeface="Cambria Math" panose="02040503050406030204" pitchFamily="18" charset="0"/>
                        </a:rPr>
                        <m:t>=2,…,</m:t>
                      </m:r>
                      <m:r>
                        <a:rPr lang="cs-CZ" sz="1600" b="0" i="1" smtClean="0">
                          <a:latin typeface="Cambria Math" panose="02040503050406030204" pitchFamily="18" charset="0"/>
                          <a:ea typeface="Cambria Math" panose="02040503050406030204" pitchFamily="18" charset="0"/>
                        </a:rPr>
                        <m:t>𝑇</m:t>
                      </m:r>
                    </m:oMath>
                  </m:oMathPara>
                </a14:m>
                <a:endParaRPr lang="cs-CZ" sz="1600" dirty="0">
                  <a:latin typeface="Cambria Math"/>
                  <a:ea typeface="Cambria Math" panose="02040503050406030204" pitchFamily="18" charset="0"/>
                </a:endParaRPr>
              </a:p>
            </p:txBody>
          </p:sp>
        </mc:Choice>
        <mc:Fallback xmlns="">
          <p:sp>
            <p:nvSpPr>
              <p:cNvPr id="11" name="TextovéPole 10">
                <a:extLst>
                  <a:ext uri="{FF2B5EF4-FFF2-40B4-BE49-F238E27FC236}">
                    <a16:creationId xmlns:a16="http://schemas.microsoft.com/office/drawing/2014/main" id="{0DAC25D1-4647-8E12-4C59-19CFB194E852}"/>
                  </a:ext>
                </a:extLst>
              </p:cNvPr>
              <p:cNvSpPr txBox="1">
                <a:spLocks noRot="1" noChangeAspect="1" noMove="1" noResize="1" noEditPoints="1" noAdjustHandles="1" noChangeArrowheads="1" noChangeShapeType="1" noTextEdit="1"/>
              </p:cNvSpPr>
              <p:nvPr/>
            </p:nvSpPr>
            <p:spPr>
              <a:xfrm>
                <a:off x="5184000" y="5607307"/>
                <a:ext cx="3060448" cy="338554"/>
              </a:xfrm>
              <a:prstGeom prst="rect">
                <a:avLst/>
              </a:prstGeom>
              <a:blipFill>
                <a:blip r:embed="rId2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TextovéPole 16">
                <a:extLst>
                  <a:ext uri="{FF2B5EF4-FFF2-40B4-BE49-F238E27FC236}">
                    <a16:creationId xmlns:a16="http://schemas.microsoft.com/office/drawing/2014/main" id="{CC935BEA-0F85-4620-BD0E-BF3B9BB733ED}"/>
                  </a:ext>
                </a:extLst>
              </p:cNvPr>
              <p:cNvSpPr txBox="1"/>
              <p:nvPr/>
            </p:nvSpPr>
            <p:spPr>
              <a:xfrm>
                <a:off x="7311710" y="3573016"/>
                <a:ext cx="1796791" cy="353238"/>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m:rPr>
                              <m:nor/>
                            </m:rPr>
                            <a:rPr lang="en-GB" sz="1400" dirty="0">
                              <a:latin typeface="Cambria Math" panose="02040503050406030204" pitchFamily="18" charset="0"/>
                              <a:ea typeface="Cambria Math" panose="02040503050406030204" pitchFamily="18" charset="0"/>
                              <a:sym typeface="Wingdings"/>
                            </a:rPr>
                            <m:t></m:t>
                          </m:r>
                          <m:r>
                            <a:rPr lang="cs-CZ" sz="1400" b="0" i="1" dirty="0" smtClean="0">
                              <a:latin typeface="Cambria Math" panose="02040503050406030204" pitchFamily="18" charset="0"/>
                              <a:ea typeface="Cambria Math" panose="02040503050406030204" pitchFamily="18" charset="0"/>
                              <a:sym typeface="Wingdings"/>
                            </a:rPr>
                            <m:t>  </m:t>
                          </m:r>
                          <m:r>
                            <a:rPr lang="cs-CZ" sz="1400" b="0" i="1" smtClean="0">
                              <a:latin typeface="Cambria Math" panose="02040503050406030204" pitchFamily="18" charset="0"/>
                              <a:ea typeface="Cambria Math" panose="02040503050406030204" pitchFamily="18" charset="0"/>
                            </a:rPr>
                            <m:t>𝑧</m:t>
                          </m:r>
                        </m:e>
                        <m:sub>
                          <m:r>
                            <a:rPr lang="cs-CZ" sz="1400" b="0" i="1" smtClean="0">
                              <a:latin typeface="Cambria Math"/>
                              <a:ea typeface="Cambria Math" panose="02040503050406030204" pitchFamily="18" charset="0"/>
                            </a:rPr>
                            <m:t>𝑡</m:t>
                          </m:r>
                        </m:sub>
                      </m:sSub>
                      <m:r>
                        <a:rPr lang="cs-CZ" sz="1400" b="0" i="1" smtClean="0">
                          <a:latin typeface="Cambria Math"/>
                          <a:ea typeface="Cambria Math" panose="02040503050406030204" pitchFamily="18" charset="0"/>
                        </a:rPr>
                        <m:t>=</m:t>
                      </m:r>
                      <m:rad>
                        <m:radPr>
                          <m:ctrlPr>
                            <a:rPr lang="cs-CZ" sz="1400" b="0" i="1" smtClean="0">
                              <a:latin typeface="Cambria Math" panose="02040503050406030204" pitchFamily="18" charset="0"/>
                              <a:ea typeface="Cambria Math" panose="02040503050406030204" pitchFamily="18" charset="0"/>
                            </a:rPr>
                          </m:ctrlPr>
                        </m:radPr>
                        <m:deg>
                          <m:r>
                            <m:rPr>
                              <m:brk m:alnAt="7"/>
                            </m:rPr>
                            <a:rPr lang="cs-CZ" sz="1400" b="0" i="1" smtClean="0">
                              <a:latin typeface="Cambria Math" panose="02040503050406030204" pitchFamily="18" charset="0"/>
                              <a:ea typeface="Cambria Math" panose="02040503050406030204" pitchFamily="18" charset="0"/>
                            </a:rPr>
                            <m:t>𝑡</m:t>
                          </m:r>
                        </m:deg>
                        <m:e>
                          <m:d>
                            <m:dPr>
                              <m:ctrlPr>
                                <a:rPr lang="cs-CZ" sz="1400" b="0" i="1" smtClean="0">
                                  <a:latin typeface="Cambria Math" panose="02040503050406030204" pitchFamily="18" charset="0"/>
                                  <a:ea typeface="Cambria Math" panose="02040503050406030204" pitchFamily="18" charset="0"/>
                                </a:rPr>
                              </m:ctrlPr>
                            </m:dPr>
                            <m:e>
                              <m:f>
                                <m:fPr>
                                  <m:type m:val="lin"/>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panose="02040503050406030204" pitchFamily="18" charset="0"/>
                                      <a:ea typeface="Cambria Math" panose="02040503050406030204" pitchFamily="18" charset="0"/>
                                    </a:rPr>
                                    <m:t>1</m:t>
                                  </m:r>
                                </m:num>
                                <m:den>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𝑑</m:t>
                                      </m:r>
                                    </m:e>
                                    <m:sub>
                                      <m:r>
                                        <a:rPr lang="cs-CZ" sz="1400" b="0" i="1" smtClean="0">
                                          <a:latin typeface="Cambria Math" panose="02040503050406030204" pitchFamily="18" charset="0"/>
                                          <a:ea typeface="Cambria Math" panose="02040503050406030204" pitchFamily="18" charset="0"/>
                                        </a:rPr>
                                        <m:t>𝑡</m:t>
                                      </m:r>
                                    </m:sub>
                                  </m:sSub>
                                </m:den>
                              </m:f>
                            </m:e>
                          </m:d>
                        </m:e>
                      </m:rad>
                      <m:r>
                        <a:rPr lang="cs-CZ" sz="1400" b="0" i="1" smtClean="0">
                          <a:latin typeface="Cambria Math" panose="02040503050406030204" pitchFamily="18" charset="0"/>
                          <a:ea typeface="Cambria Math" panose="02040503050406030204" pitchFamily="18" charset="0"/>
                        </a:rPr>
                        <m:t>−1</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7" name="TextovéPole 16">
                <a:extLst>
                  <a:ext uri="{FF2B5EF4-FFF2-40B4-BE49-F238E27FC236}">
                    <a16:creationId xmlns:a16="http://schemas.microsoft.com/office/drawing/2014/main" id="{CC935BEA-0F85-4620-BD0E-BF3B9BB733ED}"/>
                  </a:ext>
                </a:extLst>
              </p:cNvPr>
              <p:cNvSpPr txBox="1">
                <a:spLocks noRot="1" noChangeAspect="1" noMove="1" noResize="1" noEditPoints="1" noAdjustHandles="1" noChangeArrowheads="1" noChangeShapeType="1" noTextEdit="1"/>
              </p:cNvSpPr>
              <p:nvPr/>
            </p:nvSpPr>
            <p:spPr>
              <a:xfrm>
                <a:off x="7311710" y="3573016"/>
                <a:ext cx="1796791" cy="353238"/>
              </a:xfrm>
              <a:prstGeom prst="rect">
                <a:avLst/>
              </a:prstGeom>
              <a:blipFill>
                <a:blip r:embed="rId30"/>
                <a:stretch>
                  <a:fillRect t="-68966" b="-134483"/>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3267303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033195" y="2132856"/>
            <a:ext cx="5966666" cy="1815066"/>
          </a:xfrm>
        </p:spPr>
        <p:txBody>
          <a:bodyPr/>
          <a:lstStyle/>
          <a:p>
            <a:pPr marL="182880" indent="0" algn="l">
              <a:buNone/>
            </a:pPr>
            <a:r>
              <a:rPr lang="en-GB" dirty="0">
                <a:solidFill>
                  <a:srgbClr val="7030A0"/>
                </a:solidFill>
              </a:rPr>
              <a:t>See you </a:t>
            </a:r>
            <a:br>
              <a:rPr lang="en-GB" dirty="0">
                <a:solidFill>
                  <a:srgbClr val="7030A0"/>
                </a:solidFill>
              </a:rPr>
            </a:br>
            <a:r>
              <a:rPr lang="en-GB" dirty="0">
                <a:solidFill>
                  <a:srgbClr val="7030A0"/>
                </a:solidFill>
              </a:rPr>
              <a:t>in the next lecture</a:t>
            </a:r>
          </a:p>
        </p:txBody>
      </p:sp>
      <p:sp>
        <p:nvSpPr>
          <p:cNvPr id="9" name="Zástupný symbol pro číslo snímku 2"/>
          <p:cNvSpPr>
            <a:spLocks noGrp="1"/>
          </p:cNvSpPr>
          <p:nvPr>
            <p:ph type="sldNum" sz="quarter" idx="12"/>
          </p:nvPr>
        </p:nvSpPr>
        <p:spPr>
          <a:xfrm>
            <a:off x="7164000" y="6336000"/>
            <a:ext cx="1800000" cy="360000"/>
          </a:xfrm>
        </p:spPr>
        <p:txBody>
          <a:bodyPr/>
          <a:lstStyle/>
          <a:p>
            <a:pPr algn="r"/>
            <a:r>
              <a:rPr lang="cs-CZ" dirty="0"/>
              <a:t>16</a:t>
            </a:r>
          </a:p>
        </p:txBody>
      </p:sp>
      <p:sp>
        <p:nvSpPr>
          <p:cNvPr id="10"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27" name="Podnadpis 2">
            <a:extLst>
              <a:ext uri="{FF2B5EF4-FFF2-40B4-BE49-F238E27FC236}">
                <a16:creationId xmlns:a16="http://schemas.microsoft.com/office/drawing/2014/main" id="{247B355A-91ED-E1E8-3C51-7B1DCDDEA8F7}"/>
              </a:ext>
            </a:extLst>
          </p:cNvPr>
          <p:cNvSpPr txBox="1">
            <a:spLocks/>
          </p:cNvSpPr>
          <p:nvPr/>
        </p:nvSpPr>
        <p:spPr>
          <a:xfrm>
            <a:off x="180000" y="288000"/>
            <a:ext cx="2700000" cy="504000"/>
          </a:xfrm>
          <a:prstGeom prst="rect">
            <a:avLst/>
          </a:prstGeom>
        </p:spPr>
        <p:txBody>
          <a:bodyPr vert="horz" wrap="square" lIns="91440" tIns="45720" rIns="91440" bIns="45720" rtlCol="0" anchor="t">
            <a:spAutoFit/>
          </a:bodyPr>
          <a:lstStyle>
            <a:lvl1pPr marL="0" indent="0" algn="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2"/>
                </a:solidFill>
                <a:latin typeface="+mn-lt"/>
                <a:ea typeface="+mn-ea"/>
                <a:cs typeface="+mn-cs"/>
              </a:defRPr>
            </a:lvl1pPr>
            <a:lvl2pPr marL="457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marL="361950" indent="-361950" algn="l">
              <a:spcBef>
                <a:spcPts val="0"/>
              </a:spcBef>
              <a:spcAft>
                <a:spcPts val="0"/>
              </a:spcAft>
            </a:pPr>
            <a:r>
              <a:rPr lang="en-GB" sz="1600" cap="small" dirty="0">
                <a:latin typeface="Algerian" panose="04020705040A02060702" pitchFamily="82" charset="0"/>
                <a:ea typeface="Tahoma" panose="020B0604030504040204" pitchFamily="34" charset="0"/>
                <a:cs typeface="Tahoma" panose="020B0604030504040204" pitchFamily="34" charset="0"/>
              </a:rPr>
              <a:t>©</a:t>
            </a:r>
            <a:r>
              <a:rPr lang="en-GB" sz="1800" cap="small" dirty="0">
                <a:latin typeface="Algerian" panose="04020705040A02060702" pitchFamily="82" charset="0"/>
                <a:ea typeface="Tahoma" panose="020B0604030504040204" pitchFamily="34" charset="0"/>
                <a:cs typeface="Tahoma" panose="020B0604030504040204" pitchFamily="34" charset="0"/>
              </a:rPr>
              <a:t> O.D. Lecturing Legacy</a:t>
            </a:r>
            <a:endParaRPr lang="cs-CZ" sz="1800" cap="small" dirty="0">
              <a:latin typeface="Algerian" panose="04020705040A02060702" pitchFamily="82" charset="0"/>
              <a:ea typeface="Tahoma" panose="020B0604030504040204" pitchFamily="34" charset="0"/>
              <a:cs typeface="Tahoma" panose="020B0604030504040204" pitchFamily="34" charset="0"/>
            </a:endParaRPr>
          </a:p>
          <a:p>
            <a:pPr marL="180975" algn="l">
              <a:spcBef>
                <a:spcPts val="0"/>
              </a:spcBef>
              <a:spcAft>
                <a:spcPts val="0"/>
              </a:spcAft>
            </a:pPr>
            <a:r>
              <a:rPr lang="cs-CZ" sz="1000" dirty="0">
                <a:latin typeface="Arial" panose="020B0604020202020204" pitchFamily="34" charset="0"/>
                <a:ea typeface="Tahoma" panose="020B0604030504040204" pitchFamily="34" charset="0"/>
                <a:cs typeface="Arial" panose="020B0604020202020204" pitchFamily="34" charset="0"/>
              </a:rPr>
              <a:t> dedekold@gmail.com</a:t>
            </a:r>
            <a:endParaRPr lang="en-GB" sz="1000" cap="small" dirty="0">
              <a:ea typeface="Tahoma" panose="020B0604030504040204" pitchFamily="34" charset="0"/>
              <a:cs typeface="Tahoma" panose="020B0604030504040204" pitchFamily="34" charset="0"/>
            </a:endParaRPr>
          </a:p>
        </p:txBody>
      </p:sp>
      <p:pic>
        <p:nvPicPr>
          <p:cNvPr id="5" name="Obrázek 4">
            <a:extLst>
              <a:ext uri="{FF2B5EF4-FFF2-40B4-BE49-F238E27FC236}">
                <a16:creationId xmlns:a16="http://schemas.microsoft.com/office/drawing/2014/main" id="{FC9A996A-B2F7-988A-C5E8-75D9906866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44" y="4467760"/>
            <a:ext cx="2520280" cy="1553528"/>
          </a:xfrm>
          <a:prstGeom prst="rect">
            <a:avLst/>
          </a:prstGeom>
        </p:spPr>
      </p:pic>
      <p:pic>
        <p:nvPicPr>
          <p:cNvPr id="32" name="Obrázek 31">
            <a:extLst>
              <a:ext uri="{FF2B5EF4-FFF2-40B4-BE49-F238E27FC236}">
                <a16:creationId xmlns:a16="http://schemas.microsoft.com/office/drawing/2014/main" id="{9EC7EF88-9133-EFF3-D6C5-A27CD65DD33A}"/>
              </a:ext>
            </a:extLst>
          </p:cNvPr>
          <p:cNvPicPr>
            <a:picLocks noChangeAspect="1"/>
          </p:cNvPicPr>
          <p:nvPr/>
        </p:nvPicPr>
        <p:blipFill>
          <a:blip r:embed="rId4"/>
          <a:stretch>
            <a:fillRect/>
          </a:stretch>
        </p:blipFill>
        <p:spPr>
          <a:xfrm>
            <a:off x="4037664" y="4444751"/>
            <a:ext cx="2604492" cy="1584176"/>
          </a:xfrm>
          <a:prstGeom prst="rect">
            <a:avLst/>
          </a:prstGeom>
        </p:spPr>
      </p:pic>
      <p:pic>
        <p:nvPicPr>
          <p:cNvPr id="36" name="Obrázek 35">
            <a:extLst>
              <a:ext uri="{FF2B5EF4-FFF2-40B4-BE49-F238E27FC236}">
                <a16:creationId xmlns:a16="http://schemas.microsoft.com/office/drawing/2014/main" id="{C19FB7A7-04FE-ECA3-4BBB-6B7CA056DDF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33264" y="2498952"/>
            <a:ext cx="1219200" cy="1219200"/>
          </a:xfrm>
          <a:prstGeom prst="rect">
            <a:avLst/>
          </a:prstGeom>
        </p:spPr>
      </p:pic>
      <p:pic>
        <p:nvPicPr>
          <p:cNvPr id="26" name="Obrázek 25">
            <a:extLst>
              <a:ext uri="{FF2B5EF4-FFF2-40B4-BE49-F238E27FC236}">
                <a16:creationId xmlns:a16="http://schemas.microsoft.com/office/drawing/2014/main" id="{A68324AA-1DAE-7176-3053-A819E85BDC44}"/>
              </a:ext>
            </a:extLst>
          </p:cNvPr>
          <p:cNvPicPr>
            <a:picLocks/>
          </p:cNvPicPr>
          <p:nvPr/>
        </p:nvPicPr>
        <p:blipFill>
          <a:blip r:embed="rId6"/>
          <a:stretch>
            <a:fillRect/>
          </a:stretch>
        </p:blipFill>
        <p:spPr>
          <a:xfrm>
            <a:off x="6588000" y="2664000"/>
            <a:ext cx="1220400" cy="766800"/>
          </a:xfrm>
          <a:prstGeom prst="rect">
            <a:avLst/>
          </a:prstGeom>
        </p:spPr>
      </p:pic>
      <p:pic>
        <p:nvPicPr>
          <p:cNvPr id="4" name="Obrázek 3">
            <a:extLst>
              <a:ext uri="{FF2B5EF4-FFF2-40B4-BE49-F238E27FC236}">
                <a16:creationId xmlns:a16="http://schemas.microsoft.com/office/drawing/2014/main" id="{B6E4050F-07BD-90A3-49FD-033051A31EC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2000" y="5184000"/>
            <a:ext cx="864000" cy="864000"/>
          </a:xfrm>
          <a:prstGeom prst="rect">
            <a:avLst/>
          </a:prstGeom>
        </p:spPr>
      </p:pic>
      <p:sp>
        <p:nvSpPr>
          <p:cNvPr id="6" name="Obdélník 5">
            <a:extLst>
              <a:ext uri="{FF2B5EF4-FFF2-40B4-BE49-F238E27FC236}">
                <a16:creationId xmlns:a16="http://schemas.microsoft.com/office/drawing/2014/main" id="{5483A9F4-D6B5-C4E6-90AC-3FCFDDAF9255}"/>
              </a:ext>
            </a:extLst>
          </p:cNvPr>
          <p:cNvSpPr/>
          <p:nvPr/>
        </p:nvSpPr>
        <p:spPr>
          <a:xfrm>
            <a:off x="1224000" y="5400000"/>
            <a:ext cx="5076192" cy="400110"/>
          </a:xfrm>
          <a:prstGeom prst="rect">
            <a:avLst/>
          </a:prstGeom>
          <a:ln/>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r>
              <a:rPr lang="en-GB" sz="1000" noProof="0" dirty="0">
                <a:ln w="0"/>
                <a:solidFill>
                  <a:schemeClr val="bg1"/>
                </a:solidFill>
                <a:effectLst>
                  <a:outerShdw blurRad="38100" dist="25400" dir="5400000" algn="ctr" rotWithShape="0">
                    <a:srgbClr val="6E747A">
                      <a:alpha val="43000"/>
                    </a:srgbClr>
                  </a:outerShdw>
                </a:effectLst>
              </a:rPr>
              <a:t>Visit</a:t>
            </a:r>
            <a:r>
              <a:rPr lang="en-GB" sz="1000" noProof="0" dirty="0">
                <a:ln w="0"/>
                <a:solidFill>
                  <a:schemeClr val="accent1"/>
                </a:solidFill>
                <a:effectLst>
                  <a:outerShdw blurRad="38100" dist="25400" dir="5400000" algn="ctr" rotWithShape="0">
                    <a:srgbClr val="6E747A">
                      <a:alpha val="43000"/>
                    </a:srgbClr>
                  </a:outerShdw>
                </a:effectLst>
              </a:rPr>
              <a:t> </a:t>
            </a:r>
            <a:r>
              <a:rPr lang="en-GB" sz="1000" noProof="0" dirty="0">
                <a:ln w="0"/>
                <a:solidFill>
                  <a:srgbClr val="C00000"/>
                </a:solidFill>
                <a:effectLst>
                  <a:outerShdw blurRad="38100" dist="25400" dir="5400000" algn="ctr" rotWithShape="0">
                    <a:srgbClr val="6E747A">
                      <a:alpha val="43000"/>
                    </a:srgbClr>
                  </a:outerShdw>
                </a:effectLst>
                <a:hlinkClick r:id="rId8">
                  <a:extLst>
                    <a:ext uri="{A12FA001-AC4F-418D-AE19-62706E023703}">
                      <ahyp:hlinkClr xmlns:ahyp="http://schemas.microsoft.com/office/drawing/2018/hyperlinkcolor" val="tx"/>
                    </a:ext>
                  </a:extLst>
                </a:hlinkClick>
              </a:rPr>
              <a:t>dedeklegacy.cz </a:t>
            </a:r>
            <a:r>
              <a:rPr lang="en-GB" sz="1000" noProof="0" dirty="0">
                <a:ln w="0"/>
                <a:solidFill>
                  <a:schemeClr val="bg1"/>
                </a:solidFill>
                <a:effectLst>
                  <a:outerShdw blurRad="38100" dist="25400" dir="5400000" algn="ctr" rotWithShape="0">
                    <a:srgbClr val="6E747A">
                      <a:alpha val="43000"/>
                    </a:srgbClr>
                  </a:outerShdw>
                </a:effectLst>
              </a:rPr>
              <a:t>or </a:t>
            </a:r>
            <a:r>
              <a:rPr lang="en-GB" sz="1000" noProof="0" dirty="0">
                <a:ln w="0"/>
                <a:solidFill>
                  <a:srgbClr val="C00000"/>
                </a:solidFill>
                <a:effectLst>
                  <a:outerShdw blurRad="38100" dist="25400" dir="5400000" algn="ctr" rotWithShape="0">
                    <a:srgbClr val="6E747A">
                      <a:alpha val="43000"/>
                    </a:srgbClr>
                  </a:outerShdw>
                </a:effectLst>
                <a:hlinkClick r:id="rId9">
                  <a:extLst>
                    <a:ext uri="{A12FA001-AC4F-418D-AE19-62706E023703}">
                      <ahyp:hlinkClr xmlns:ahyp="http://schemas.microsoft.com/office/drawing/2018/hyperlinkcolor" val="tx"/>
                    </a:ext>
                  </a:extLst>
                </a:hlinkClick>
              </a:rPr>
              <a:t>TALKING SLIDES </a:t>
            </a:r>
            <a:r>
              <a:rPr lang="en-GB" sz="1000" noProof="0" dirty="0">
                <a:ln w="0"/>
                <a:solidFill>
                  <a:schemeClr val="bg1"/>
                </a:solidFill>
                <a:effectLst>
                  <a:outerShdw blurRad="38100" dist="25400" dir="5400000" algn="ctr" rotWithShape="0">
                    <a:srgbClr val="6E747A">
                      <a:alpha val="43000"/>
                    </a:srgbClr>
                  </a:outerShdw>
                </a:effectLst>
              </a:rPr>
              <a:t>for the animated version of this presentation</a:t>
            </a:r>
          </a:p>
          <a:p>
            <a:r>
              <a:rPr lang="en-GB" sz="1000" noProof="0" dirty="0">
                <a:ln w="0"/>
                <a:solidFill>
                  <a:schemeClr val="bg1"/>
                </a:solidFill>
                <a:effectLst>
                  <a:outerShdw blurRad="38100" dist="25400" dir="5400000" algn="ctr" rotWithShape="0">
                    <a:srgbClr val="6E747A">
                      <a:alpha val="43000"/>
                    </a:srgbClr>
                  </a:outerShdw>
                </a:effectLst>
              </a:rPr>
              <a:t>(with English narrations and English/Czech subtitles)</a:t>
            </a:r>
          </a:p>
        </p:txBody>
      </p:sp>
    </p:spTree>
    <p:extLst>
      <p:ext uri="{BB962C8B-B14F-4D97-AF65-F5344CB8AC3E}">
        <p14:creationId xmlns:p14="http://schemas.microsoft.com/office/powerpoint/2010/main" val="1058235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noProof="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17</a:t>
            </a:r>
          </a:p>
        </p:txBody>
      </p:sp>
      <p:sp>
        <p:nvSpPr>
          <p:cNvPr id="4" name="Nadpis 3"/>
          <p:cNvSpPr>
            <a:spLocks noGrp="1"/>
          </p:cNvSpPr>
          <p:nvPr>
            <p:ph type="title"/>
          </p:nvPr>
        </p:nvSpPr>
        <p:spPr>
          <a:xfrm>
            <a:off x="144000" y="180000"/>
            <a:ext cx="5076072" cy="360000"/>
          </a:xfrm>
        </p:spPr>
        <p:txBody>
          <a:bodyPr wrap="square">
            <a:spAutoFit/>
          </a:bodyPr>
          <a:lstStyle/>
          <a:p>
            <a:r>
              <a:rPr lang="en-GB" sz="1600" noProof="0" dirty="0"/>
              <a:t>Math note </a:t>
            </a:r>
            <a:r>
              <a:rPr lang="en-GB" sz="1600" noProof="0" dirty="0">
                <a:latin typeface="Cambria Math" panose="02040503050406030204" pitchFamily="18" charset="0"/>
                <a:ea typeface="Cambria Math" panose="02040503050406030204" pitchFamily="18" charset="0"/>
              </a:rPr>
              <a:t>–</a:t>
            </a:r>
            <a:r>
              <a:rPr lang="en-GB" sz="1600" noProof="0" dirty="0"/>
              <a:t> position property of zero yield curves</a:t>
            </a:r>
          </a:p>
        </p:txBody>
      </p:sp>
      <mc:AlternateContent xmlns:mc="http://schemas.openxmlformats.org/markup-compatibility/2006" xmlns:a14="http://schemas.microsoft.com/office/drawing/2010/main">
        <mc:Choice Requires="a14">
          <p:sp>
            <p:nvSpPr>
              <p:cNvPr id="8" name="TextovéPole 7">
                <a:extLst>
                  <a:ext uri="{FF2B5EF4-FFF2-40B4-BE49-F238E27FC236}">
                    <a16:creationId xmlns:a16="http://schemas.microsoft.com/office/drawing/2014/main" id="{450F1263-E772-556E-B947-D9DBD2B9A875}"/>
                  </a:ext>
                </a:extLst>
              </p:cNvPr>
              <p:cNvSpPr txBox="1"/>
              <p:nvPr/>
            </p:nvSpPr>
            <p:spPr>
              <a:xfrm>
                <a:off x="251519" y="548680"/>
                <a:ext cx="8640479" cy="3168303"/>
              </a:xfrm>
              <a:prstGeom prst="rect">
                <a:avLst/>
              </a:prstGeom>
              <a:noFill/>
            </p:spPr>
            <p:txBody>
              <a:bodyPr wrap="square">
                <a:spAutoFit/>
              </a:bodyPr>
              <a:lstStyle/>
              <a:p>
                <a:pPr>
                  <a:lnSpc>
                    <a:spcPts val="2200"/>
                  </a:lnSpc>
                </a:pPr>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For a rising current zero yield curve, the following inequalities apply: </a:t>
                </a:r>
              </a:p>
              <a:p>
                <a:pPr marL="180975">
                  <a:lnSpc>
                    <a:spcPts val="2200"/>
                  </a:lnSpc>
                </a:pPr>
                <a14:m>
                  <m:oMathPara xmlns:m="http://schemas.openxmlformats.org/officeDocument/2006/math">
                    <m:oMathParaPr>
                      <m:jc m:val="left"/>
                    </m:oMathParaPr>
                    <m:oMath xmlns:m="http://schemas.openxmlformats.org/officeDocument/2006/math">
                      <m:sSub>
                        <m:sSubPr>
                          <m:ctrlPr>
                            <a:rPr lang="en-GB" sz="1100" i="1" noProof="0" smtClean="0">
                              <a:solidFill>
                                <a:schemeClr val="tx1"/>
                              </a:solidFill>
                              <a:latin typeface="Cambria Math" panose="02040503050406030204" pitchFamily="18" charset="0"/>
                              <a:cs typeface="Times New Roman" panose="02020603050405020304" pitchFamily="18" charset="0"/>
                            </a:rPr>
                          </m:ctrlPr>
                        </m:sSubPr>
                        <m:e>
                          <m:r>
                            <a:rPr lang="en-GB" sz="1100" b="0" i="1" noProof="0" smtClean="0">
                              <a:solidFill>
                                <a:schemeClr val="tx1"/>
                              </a:solidFill>
                              <a:latin typeface="Cambria Math" panose="02040503050406030204" pitchFamily="18" charset="0"/>
                              <a:cs typeface="Times New Roman" panose="02020603050405020304" pitchFamily="18" charset="0"/>
                            </a:rPr>
                            <m:t>𝑧</m:t>
                          </m:r>
                        </m:e>
                        <m:sub>
                          <m:r>
                            <a:rPr lang="en-GB" sz="1100" b="0" i="1" noProof="0" smtClean="0">
                              <a:solidFill>
                                <a:schemeClr val="tx1"/>
                              </a:solidFill>
                              <a:latin typeface="Cambria Math" panose="02040503050406030204" pitchFamily="18" charset="0"/>
                              <a:cs typeface="Times New Roman" panose="02020603050405020304" pitchFamily="18" charset="0"/>
                            </a:rPr>
                            <m:t>𝑡</m:t>
                          </m:r>
                        </m:sub>
                      </m:sSub>
                      <m:r>
                        <a:rPr lang="en-GB" sz="1100" b="0" i="1" noProof="0" smtClean="0">
                          <a:solidFill>
                            <a:schemeClr val="tx1"/>
                          </a:solidFill>
                          <a:latin typeface="Cambria Math" panose="02040503050406030204" pitchFamily="18" charset="0"/>
                          <a:cs typeface="Times New Roman" panose="02020603050405020304" pitchFamily="18" charset="0"/>
                        </a:rPr>
                        <m:t>&lt;</m:t>
                      </m:r>
                      <m:sSub>
                        <m:sSubPr>
                          <m:ctrlPr>
                            <a:rPr lang="en-GB" sz="1100" b="0" i="1" noProof="0" smtClean="0">
                              <a:solidFill>
                                <a:schemeClr val="tx1"/>
                              </a:solidFill>
                              <a:latin typeface="Cambria Math" panose="02040503050406030204" pitchFamily="18" charset="0"/>
                              <a:cs typeface="Times New Roman" panose="02020603050405020304" pitchFamily="18" charset="0"/>
                            </a:rPr>
                          </m:ctrlPr>
                        </m:sSubPr>
                        <m:e>
                          <m:r>
                            <a:rPr lang="en-GB" sz="1100" b="0" i="1" noProof="0" smtClean="0">
                              <a:solidFill>
                                <a:schemeClr val="tx1"/>
                              </a:solidFill>
                              <a:latin typeface="Cambria Math" panose="02040503050406030204" pitchFamily="18" charset="0"/>
                              <a:cs typeface="Times New Roman" panose="02020603050405020304" pitchFamily="18" charset="0"/>
                            </a:rPr>
                            <m:t>𝑧</m:t>
                          </m:r>
                        </m:e>
                        <m:sub>
                          <m:r>
                            <a:rPr lang="en-GB" sz="1100" b="0" i="1" noProof="0" smtClean="0">
                              <a:solidFill>
                                <a:schemeClr val="tx1"/>
                              </a:solidFill>
                              <a:latin typeface="Cambria Math" panose="02040503050406030204" pitchFamily="18" charset="0"/>
                              <a:cs typeface="Times New Roman" panose="02020603050405020304" pitchFamily="18" charset="0"/>
                            </a:rPr>
                            <m:t>𝑡</m:t>
                          </m:r>
                          <m:r>
                            <a:rPr lang="en-GB" sz="1100" b="0" i="1" noProof="0" smtClean="0">
                              <a:solidFill>
                                <a:schemeClr val="tx1"/>
                              </a:solidFill>
                              <a:latin typeface="Cambria Math" panose="02040503050406030204" pitchFamily="18" charset="0"/>
                              <a:cs typeface="Times New Roman" panose="02020603050405020304" pitchFamily="18" charset="0"/>
                            </a:rPr>
                            <m:t>+</m:t>
                          </m:r>
                          <m:r>
                            <a:rPr lang="en-GB" sz="1100" b="0" i="1" noProof="0" smtClean="0">
                              <a:solidFill>
                                <a:schemeClr val="tx1"/>
                              </a:solidFill>
                              <a:latin typeface="Cambria Math" panose="02040503050406030204" pitchFamily="18" charset="0"/>
                              <a:cs typeface="Times New Roman" panose="02020603050405020304" pitchFamily="18" charset="0"/>
                            </a:rPr>
                            <m:t>𝑝</m:t>
                          </m:r>
                        </m:sub>
                      </m:sSub>
                      <m:r>
                        <m:rPr>
                          <m:nor/>
                        </m:rPr>
                        <a:rPr lang="en-GB" sz="1100" b="0" i="0" noProof="0" smtClean="0">
                          <a:solidFill>
                            <a:schemeClr val="tx1"/>
                          </a:solidFill>
                          <a:latin typeface="Cambria Math" panose="02040503050406030204" pitchFamily="18" charset="0"/>
                          <a:cs typeface="Times New Roman" panose="02020603050405020304" pitchFamily="18" charset="0"/>
                        </a:rPr>
                        <m:t>  </m:t>
                      </m:r>
                      <m:r>
                        <m:rPr>
                          <m:nor/>
                        </m:rPr>
                        <a:rPr lang="en-GB" sz="1100" b="0" i="0" noProof="0" smtClean="0">
                          <a:solidFill>
                            <a:schemeClr val="tx1"/>
                          </a:solidFill>
                          <a:latin typeface="Cambria Math" panose="02040503050406030204" pitchFamily="18" charset="0"/>
                          <a:cs typeface="Times New Roman" panose="02020603050405020304" pitchFamily="18" charset="0"/>
                        </a:rPr>
                        <m:t>and</m:t>
                      </m:r>
                      <m:r>
                        <a:rPr lang="en-GB" sz="1100" b="0" i="1" noProof="0" smtClean="0">
                          <a:solidFill>
                            <a:schemeClr val="tx1"/>
                          </a:solidFill>
                          <a:latin typeface="Cambria Math" panose="02040503050406030204" pitchFamily="18" charset="0"/>
                          <a:cs typeface="Times New Roman" panose="02020603050405020304" pitchFamily="18" charset="0"/>
                        </a:rPr>
                        <m:t>  </m:t>
                      </m:r>
                      <m:sSub>
                        <m:sSubPr>
                          <m:ctrlPr>
                            <a:rPr lang="en-GB" sz="1100" i="1">
                              <a:latin typeface="Cambria Math" panose="02040503050406030204" pitchFamily="18" charset="0"/>
                              <a:cs typeface="Times New Roman" panose="02020603050405020304" pitchFamily="18" charset="0"/>
                            </a:rPr>
                          </m:ctrlPr>
                        </m:sSubPr>
                        <m:e>
                          <m:r>
                            <a:rPr lang="en-GB" sz="1100" i="1">
                              <a:latin typeface="Cambria Math" panose="02040503050406030204" pitchFamily="18" charset="0"/>
                              <a:cs typeface="Times New Roman" panose="02020603050405020304" pitchFamily="18" charset="0"/>
                            </a:rPr>
                            <m:t>𝑧</m:t>
                          </m:r>
                        </m:e>
                        <m:sub>
                          <m:r>
                            <a:rPr lang="en-GB" sz="1100" b="0" i="1" smtClean="0">
                              <a:latin typeface="Cambria Math" panose="02040503050406030204" pitchFamily="18" charset="0"/>
                              <a:cs typeface="Times New Roman" panose="02020603050405020304" pitchFamily="18" charset="0"/>
                            </a:rPr>
                            <m:t>𝑝</m:t>
                          </m:r>
                        </m:sub>
                      </m:sSub>
                      <m:r>
                        <a:rPr lang="en-GB" sz="1100" i="1">
                          <a:latin typeface="Cambria Math" panose="02040503050406030204" pitchFamily="18" charset="0"/>
                          <a:cs typeface="Times New Roman" panose="02020603050405020304" pitchFamily="18" charset="0"/>
                        </a:rPr>
                        <m:t>&lt;</m:t>
                      </m:r>
                      <m:sSub>
                        <m:sSubPr>
                          <m:ctrlPr>
                            <a:rPr lang="en-GB" sz="1100" i="1">
                              <a:latin typeface="Cambria Math" panose="02040503050406030204" pitchFamily="18" charset="0"/>
                              <a:cs typeface="Times New Roman" panose="02020603050405020304" pitchFamily="18" charset="0"/>
                            </a:rPr>
                          </m:ctrlPr>
                        </m:sSubPr>
                        <m:e>
                          <m:r>
                            <a:rPr lang="en-GB" sz="1100" i="1" smtClean="0">
                              <a:latin typeface="Cambria Math" panose="02040503050406030204" pitchFamily="18" charset="0"/>
                              <a:cs typeface="Times New Roman" panose="02020603050405020304" pitchFamily="18" charset="0"/>
                            </a:rPr>
                            <m:t>𝑧</m:t>
                          </m:r>
                        </m:e>
                        <m:sub>
                          <m:r>
                            <a:rPr lang="en-GB" sz="1100" i="1">
                              <a:latin typeface="Cambria Math" panose="02040503050406030204" pitchFamily="18" charset="0"/>
                              <a:cs typeface="Times New Roman" panose="02020603050405020304" pitchFamily="18" charset="0"/>
                            </a:rPr>
                            <m:t>𝑡</m:t>
                          </m:r>
                          <m:r>
                            <a:rPr lang="en-GB" sz="1100" i="1">
                              <a:latin typeface="Cambria Math" panose="02040503050406030204" pitchFamily="18" charset="0"/>
                              <a:cs typeface="Times New Roman" panose="02020603050405020304" pitchFamily="18" charset="0"/>
                            </a:rPr>
                            <m:t>+</m:t>
                          </m:r>
                          <m:r>
                            <a:rPr lang="en-GB" sz="1100" i="1">
                              <a:latin typeface="Cambria Math" panose="02040503050406030204" pitchFamily="18" charset="0"/>
                              <a:cs typeface="Times New Roman" panose="02020603050405020304" pitchFamily="18" charset="0"/>
                            </a:rPr>
                            <m:t>𝑝</m:t>
                          </m:r>
                        </m:sub>
                      </m:sSub>
                      <m:r>
                        <a:rPr lang="en-GB" sz="1100" i="1" noProof="0">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GB" sz="1100" i="1" noProof="0" dirty="0">
                  <a:solidFill>
                    <a:schemeClr val="tx1"/>
                  </a:solidFill>
                  <a:latin typeface="Cambria Math" panose="02040503050406030204" pitchFamily="18" charset="0"/>
                  <a:ea typeface="Times New Roman" panose="02020603050405020304" pitchFamily="18" charset="0"/>
                  <a:cs typeface="Times New Roman" panose="02020603050405020304" pitchFamily="18" charset="0"/>
                </a:endParaRPr>
              </a:p>
              <a:p>
                <a:pPr>
                  <a:lnSpc>
                    <a:spcPts val="2200"/>
                  </a:lnSpc>
                  <a:spcAft>
                    <a:spcPts val="1200"/>
                  </a:spcAft>
                </a:pPr>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Let’s adjust the general formula for implied forward rates:</a:t>
                </a:r>
              </a:p>
              <a:p>
                <a:pPr marL="180975">
                  <a:lnSpc>
                    <a:spcPts val="2200"/>
                  </a:lnSpc>
                  <a:spcAft>
                    <a:spcPts val="300"/>
                  </a:spcAft>
                </a:pPr>
                <a14:m>
                  <m:oMathPara xmlns:m="http://schemas.openxmlformats.org/officeDocument/2006/math">
                    <m:oMathParaPr>
                      <m:jc m:val="left"/>
                    </m:oMathParaPr>
                    <m:oMath xmlns:m="http://schemas.openxmlformats.org/officeDocument/2006/math">
                      <m:sPre>
                        <m:sPrePr>
                          <m:ctrlPr>
                            <a:rPr lang="en-GB" sz="1100" i="1" smtClean="0">
                              <a:latin typeface="Cambria Math" panose="02040503050406030204" pitchFamily="18" charset="0"/>
                              <a:ea typeface="Cambria Math" panose="02040503050406030204" pitchFamily="18" charset="0"/>
                            </a:rPr>
                          </m:ctrlPr>
                        </m:sPrePr>
                        <m:sub>
                          <m:r>
                            <a:rPr lang="en-GB" sz="1100" i="1" smtClean="0">
                              <a:latin typeface="Cambria Math"/>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i="1" smtClean="0">
                                  <a:latin typeface="Cambria Math"/>
                                  <a:ea typeface="Cambria Math" panose="02040503050406030204" pitchFamily="18" charset="0"/>
                                </a:rPr>
                                <m:t>𝑡</m:t>
                              </m:r>
                              <m:r>
                                <a:rPr lang="en-GB" sz="1100" i="1" smtClean="0">
                                  <a:latin typeface="Cambria Math"/>
                                  <a:ea typeface="Cambria Math" panose="02040503050406030204" pitchFamily="18" charset="0"/>
                                </a:rPr>
                                <m:t>+</m:t>
                              </m:r>
                              <m:r>
                                <a:rPr lang="en-GB" sz="1100" i="1" smtClean="0">
                                  <a:latin typeface="Cambria Math"/>
                                  <a:ea typeface="Cambria Math" panose="02040503050406030204" pitchFamily="18" charset="0"/>
                                </a:rPr>
                                <m:t>𝑝</m:t>
                              </m:r>
                            </m:sub>
                            <m:sup>
                              <m:r>
                                <a:rPr lang="en-GB" sz="1100" i="1" smtClean="0">
                                  <a:latin typeface="Cambria Math" panose="02040503050406030204" pitchFamily="18" charset="0"/>
                                  <a:ea typeface="Cambria Math" panose="02040503050406030204" pitchFamily="18" charset="0"/>
                                </a:rPr>
                                <m:t> </m:t>
                              </m:r>
                            </m:sup>
                          </m:sSubSup>
                          <m:r>
                            <a:rPr lang="en-GB" sz="1100" i="1" smtClean="0">
                              <a:latin typeface="Cambria Math"/>
                              <a:ea typeface="Cambria Math" panose="02040503050406030204" pitchFamily="18" charset="0"/>
                            </a:rPr>
                            <m:t>=</m:t>
                          </m:r>
                          <m:sSup>
                            <m:sSupPr>
                              <m:ctrlPr>
                                <a:rPr lang="en-GB" sz="1100" i="1" smtClean="0">
                                  <a:latin typeface="Cambria Math" panose="02040503050406030204" pitchFamily="18" charset="0"/>
                                  <a:ea typeface="Cambria Math" panose="02040503050406030204" pitchFamily="18" charset="0"/>
                                </a:rPr>
                              </m:ctrlPr>
                            </m:sSupPr>
                            <m:e>
                              <m:d>
                                <m:dPr>
                                  <m:begChr m:val="["/>
                                  <m:endChr m:val="]"/>
                                  <m:ctrlPr>
                                    <a:rPr lang="en-GB" sz="1100" i="1" smtClean="0">
                                      <a:latin typeface="Cambria Math" panose="02040503050406030204" pitchFamily="18" charset="0"/>
                                      <a:ea typeface="Cambria Math" panose="02040503050406030204" pitchFamily="18" charset="0"/>
                                    </a:rPr>
                                  </m:ctrlPr>
                                </m:dPr>
                                <m:e>
                                  <m:f>
                                    <m:fPr>
                                      <m:ctrlPr>
                                        <a:rPr lang="en-GB" sz="1100" i="1" smtClean="0">
                                          <a:latin typeface="Cambria Math" panose="02040503050406030204" pitchFamily="18" charset="0"/>
                                          <a:ea typeface="Cambria Math" panose="02040503050406030204" pitchFamily="18" charset="0"/>
                                        </a:rPr>
                                      </m:ctrlPr>
                                    </m:fPr>
                                    <m:num>
                                      <m:sSup>
                                        <m:sSupPr>
                                          <m:ctrlPr>
                                            <a:rPr lang="en-GB" sz="1100" i="1" smtClean="0">
                                              <a:latin typeface="Cambria Math" panose="02040503050406030204" pitchFamily="18" charset="0"/>
                                              <a:ea typeface="Cambria Math" panose="02040503050406030204" pitchFamily="18" charset="0"/>
                                            </a:rPr>
                                          </m:ctrlPr>
                                        </m:sSupPr>
                                        <m:e>
                                          <m:d>
                                            <m:dPr>
                                              <m:ctrlPr>
                                                <a:rPr lang="en-GB" sz="1100" i="1" smtClean="0">
                                                  <a:latin typeface="Cambria Math" panose="02040503050406030204" pitchFamily="18" charset="0"/>
                                                  <a:ea typeface="Cambria Math" panose="02040503050406030204" pitchFamily="18" charset="0"/>
                                                </a:rPr>
                                              </m:ctrlPr>
                                            </m:dPr>
                                            <m:e>
                                              <m:r>
                                                <a:rPr lang="en-GB" sz="1100" i="1" smtClean="0">
                                                  <a:latin typeface="Cambria Math"/>
                                                  <a:ea typeface="Cambria Math" panose="02040503050406030204" pitchFamily="18" charset="0"/>
                                                </a:rPr>
                                                <m:t>1+</m:t>
                                              </m:r>
                                              <m:sSub>
                                                <m:sSubPr>
                                                  <m:ctrlPr>
                                                    <a:rPr lang="en-GB" sz="1100" i="1" smtClean="0">
                                                      <a:latin typeface="Cambria Math" panose="02040503050406030204" pitchFamily="18" charset="0"/>
                                                      <a:ea typeface="Cambria Math" panose="02040503050406030204" pitchFamily="18" charset="0"/>
                                                    </a:rPr>
                                                  </m:ctrlPr>
                                                </m:sSubPr>
                                                <m:e>
                                                  <m:r>
                                                    <a:rPr lang="en-GB" sz="1100" i="1" smtClean="0">
                                                      <a:latin typeface="Cambria Math"/>
                                                      <a:ea typeface="Cambria Math" panose="02040503050406030204" pitchFamily="18" charset="0"/>
                                                    </a:rPr>
                                                    <m:t>𝑧</m:t>
                                                  </m:r>
                                                </m:e>
                                                <m:sub>
                                                  <m:r>
                                                    <a:rPr lang="en-GB" sz="1100" i="1" smtClean="0">
                                                      <a:latin typeface="Cambria Math"/>
                                                      <a:ea typeface="Cambria Math" panose="02040503050406030204" pitchFamily="18" charset="0"/>
                                                    </a:rPr>
                                                    <m:t>𝑡</m:t>
                                                  </m:r>
                                                  <m:r>
                                                    <a:rPr lang="en-GB" sz="1100" i="1" smtClean="0">
                                                      <a:latin typeface="Cambria Math"/>
                                                      <a:ea typeface="Cambria Math" panose="02040503050406030204" pitchFamily="18" charset="0"/>
                                                    </a:rPr>
                                                    <m:t>+</m:t>
                                                  </m:r>
                                                  <m:r>
                                                    <a:rPr lang="en-GB" sz="1100" i="1" smtClean="0">
                                                      <a:latin typeface="Cambria Math"/>
                                                      <a:ea typeface="Cambria Math" panose="02040503050406030204" pitchFamily="18" charset="0"/>
                                                    </a:rPr>
                                                    <m:t>𝑝</m:t>
                                                  </m:r>
                                                </m:sub>
                                              </m:sSub>
                                            </m:e>
                                          </m:d>
                                        </m:e>
                                        <m:sup>
                                          <m:r>
                                            <a:rPr lang="en-GB" sz="1100" i="1" smtClean="0">
                                              <a:latin typeface="Cambria Math"/>
                                              <a:ea typeface="Cambria Math" panose="02040503050406030204" pitchFamily="18" charset="0"/>
                                            </a:rPr>
                                            <m:t>𝑡</m:t>
                                          </m:r>
                                          <m:r>
                                            <a:rPr lang="en-GB" sz="1100" i="1" smtClean="0">
                                              <a:latin typeface="Cambria Math"/>
                                              <a:ea typeface="Cambria Math" panose="02040503050406030204" pitchFamily="18" charset="0"/>
                                            </a:rPr>
                                            <m:t>+</m:t>
                                          </m:r>
                                          <m:r>
                                            <a:rPr lang="en-GB" sz="1100" i="1" smtClean="0">
                                              <a:latin typeface="Cambria Math"/>
                                              <a:ea typeface="Cambria Math" panose="02040503050406030204" pitchFamily="18" charset="0"/>
                                            </a:rPr>
                                            <m:t>𝑝</m:t>
                                          </m:r>
                                        </m:sup>
                                      </m:sSup>
                                    </m:num>
                                    <m:den>
                                      <m:sSup>
                                        <m:sSupPr>
                                          <m:ctrlPr>
                                            <a:rPr lang="en-GB" sz="1100" i="1" smtClean="0">
                                              <a:latin typeface="Cambria Math" panose="02040503050406030204" pitchFamily="18" charset="0"/>
                                              <a:ea typeface="Cambria Math" panose="02040503050406030204" pitchFamily="18" charset="0"/>
                                            </a:rPr>
                                          </m:ctrlPr>
                                        </m:sSupPr>
                                        <m:e>
                                          <m:d>
                                            <m:dPr>
                                              <m:ctrlPr>
                                                <a:rPr lang="en-GB" sz="1100" i="1" smtClean="0">
                                                  <a:latin typeface="Cambria Math" panose="02040503050406030204" pitchFamily="18" charset="0"/>
                                                  <a:ea typeface="Cambria Math" panose="02040503050406030204" pitchFamily="18" charset="0"/>
                                                </a:rPr>
                                              </m:ctrlPr>
                                            </m:dPr>
                                            <m:e>
                                              <m:r>
                                                <a:rPr lang="en-GB" sz="1100" i="1" smtClean="0">
                                                  <a:latin typeface="Cambria Math"/>
                                                  <a:ea typeface="Cambria Math" panose="02040503050406030204" pitchFamily="18" charset="0"/>
                                                </a:rPr>
                                                <m:t>1+</m:t>
                                              </m:r>
                                              <m:sSub>
                                                <m:sSubPr>
                                                  <m:ctrlPr>
                                                    <a:rPr lang="en-GB" sz="1100" i="1" smtClean="0">
                                                      <a:latin typeface="Cambria Math" panose="02040503050406030204" pitchFamily="18" charset="0"/>
                                                      <a:ea typeface="Cambria Math" panose="02040503050406030204" pitchFamily="18" charset="0"/>
                                                    </a:rPr>
                                                  </m:ctrlPr>
                                                </m:sSubPr>
                                                <m:e>
                                                  <m:r>
                                                    <a:rPr lang="en-GB" sz="1100" i="1" smtClean="0">
                                                      <a:latin typeface="Cambria Math"/>
                                                      <a:ea typeface="Cambria Math" panose="02040503050406030204" pitchFamily="18" charset="0"/>
                                                    </a:rPr>
                                                    <m:t>𝑧</m:t>
                                                  </m:r>
                                                </m:e>
                                                <m:sub>
                                                  <m:r>
                                                    <a:rPr lang="en-GB" sz="1100" i="1" smtClean="0">
                                                      <a:latin typeface="Cambria Math"/>
                                                      <a:ea typeface="Cambria Math" panose="02040503050406030204" pitchFamily="18" charset="0"/>
                                                    </a:rPr>
                                                    <m:t>𝑡</m:t>
                                                  </m:r>
                                                </m:sub>
                                              </m:sSub>
                                            </m:e>
                                          </m:d>
                                        </m:e>
                                        <m:sup>
                                          <m:r>
                                            <a:rPr lang="en-GB" sz="1100" i="1" smtClean="0">
                                              <a:latin typeface="Cambria Math"/>
                                              <a:ea typeface="Cambria Math" panose="02040503050406030204" pitchFamily="18" charset="0"/>
                                            </a:rPr>
                                            <m:t>𝑡</m:t>
                                          </m:r>
                                        </m:sup>
                                      </m:sSup>
                                    </m:den>
                                  </m:f>
                                </m:e>
                              </m:d>
                            </m:e>
                            <m:sup>
                              <m:f>
                                <m:fPr>
                                  <m:type m:val="lin"/>
                                  <m:ctrlPr>
                                    <a:rPr lang="en-GB" sz="1100" i="1" smtClean="0">
                                      <a:latin typeface="Cambria Math" panose="02040503050406030204" pitchFamily="18" charset="0"/>
                                      <a:ea typeface="Cambria Math" panose="02040503050406030204" pitchFamily="18" charset="0"/>
                                    </a:rPr>
                                  </m:ctrlPr>
                                </m:fPr>
                                <m:num>
                                  <m:r>
                                    <a:rPr lang="en-GB" sz="1100" i="1" smtClean="0">
                                      <a:latin typeface="Cambria Math"/>
                                      <a:ea typeface="Cambria Math" panose="02040503050406030204" pitchFamily="18" charset="0"/>
                                    </a:rPr>
                                    <m:t>1</m:t>
                                  </m:r>
                                </m:num>
                                <m:den>
                                  <m:r>
                                    <a:rPr lang="en-GB" sz="1100" i="1" smtClean="0">
                                      <a:latin typeface="Cambria Math"/>
                                      <a:ea typeface="Cambria Math" panose="02040503050406030204" pitchFamily="18" charset="0"/>
                                    </a:rPr>
                                    <m:t>𝑝</m:t>
                                  </m:r>
                                </m:den>
                              </m:f>
                            </m:sup>
                          </m:sSup>
                          <m:r>
                            <a:rPr lang="en-GB" sz="1100" i="1" smtClean="0">
                              <a:latin typeface="Cambria Math"/>
                              <a:ea typeface="Cambria Math" panose="02040503050406030204" pitchFamily="18" charset="0"/>
                            </a:rPr>
                            <m:t>−1</m:t>
                          </m:r>
                        </m:e>
                      </m:sPre>
                      <m:r>
                        <a:rPr lang="en-GB" sz="1100" b="0" i="1" smtClean="0">
                          <a:latin typeface="Cambria Math" panose="02040503050406030204" pitchFamily="18" charset="0"/>
                          <a:ea typeface="Cambria Math" panose="02040503050406030204" pitchFamily="18" charset="0"/>
                        </a:rPr>
                        <m:t>&gt;</m:t>
                      </m:r>
                      <m:sSup>
                        <m:sSupPr>
                          <m:ctrlPr>
                            <a:rPr lang="en-GB" sz="1100" i="1" smtClean="0">
                              <a:latin typeface="Cambria Math" panose="02040503050406030204" pitchFamily="18" charset="0"/>
                              <a:ea typeface="Cambria Math" panose="02040503050406030204" pitchFamily="18" charset="0"/>
                            </a:rPr>
                          </m:ctrlPr>
                        </m:sSupPr>
                        <m:e>
                          <m:d>
                            <m:dPr>
                              <m:begChr m:val="["/>
                              <m:endChr m:val="]"/>
                              <m:ctrlPr>
                                <a:rPr lang="en-GB" sz="1100" i="1" smtClean="0">
                                  <a:latin typeface="Cambria Math" panose="02040503050406030204" pitchFamily="18" charset="0"/>
                                  <a:ea typeface="Cambria Math" panose="02040503050406030204" pitchFamily="18" charset="0"/>
                                </a:rPr>
                              </m:ctrlPr>
                            </m:dPr>
                            <m:e>
                              <m:f>
                                <m:fPr>
                                  <m:ctrlPr>
                                    <a:rPr lang="en-GB" sz="1100" i="1" smtClean="0">
                                      <a:latin typeface="Cambria Math" panose="02040503050406030204" pitchFamily="18" charset="0"/>
                                      <a:ea typeface="Cambria Math" panose="02040503050406030204" pitchFamily="18" charset="0"/>
                                    </a:rPr>
                                  </m:ctrlPr>
                                </m:fPr>
                                <m:num>
                                  <m:sSup>
                                    <m:sSupPr>
                                      <m:ctrlPr>
                                        <a:rPr lang="en-GB" sz="1100" i="1" smtClean="0">
                                          <a:latin typeface="Cambria Math" panose="02040503050406030204" pitchFamily="18" charset="0"/>
                                          <a:ea typeface="Cambria Math" panose="02040503050406030204" pitchFamily="18" charset="0"/>
                                        </a:rPr>
                                      </m:ctrlPr>
                                    </m:sSupPr>
                                    <m:e>
                                      <m:d>
                                        <m:dPr>
                                          <m:ctrlPr>
                                            <a:rPr lang="en-GB" sz="1100" i="1" smtClean="0">
                                              <a:latin typeface="Cambria Math" panose="02040503050406030204" pitchFamily="18" charset="0"/>
                                              <a:ea typeface="Cambria Math" panose="02040503050406030204" pitchFamily="18" charset="0"/>
                                            </a:rPr>
                                          </m:ctrlPr>
                                        </m:dPr>
                                        <m:e>
                                          <m:r>
                                            <a:rPr lang="en-GB" sz="1100" i="1" smtClean="0">
                                              <a:latin typeface="Cambria Math"/>
                                              <a:ea typeface="Cambria Math" panose="02040503050406030204" pitchFamily="18" charset="0"/>
                                            </a:rPr>
                                            <m:t>1+</m:t>
                                          </m:r>
                                          <m:sSub>
                                            <m:sSubPr>
                                              <m:ctrlPr>
                                                <a:rPr lang="en-GB" sz="1100" i="1" smtClean="0">
                                                  <a:latin typeface="Cambria Math" panose="02040503050406030204" pitchFamily="18" charset="0"/>
                                                  <a:ea typeface="Cambria Math" panose="02040503050406030204" pitchFamily="18" charset="0"/>
                                                </a:rPr>
                                              </m:ctrlPr>
                                            </m:sSubPr>
                                            <m:e>
                                              <m:r>
                                                <a:rPr lang="en-GB" sz="1100" i="1" smtClean="0">
                                                  <a:latin typeface="Cambria Math"/>
                                                  <a:ea typeface="Cambria Math" panose="02040503050406030204" pitchFamily="18" charset="0"/>
                                                </a:rPr>
                                                <m:t>𝑧</m:t>
                                              </m:r>
                                            </m:e>
                                            <m:sub>
                                              <m:r>
                                                <a:rPr lang="en-GB" sz="1100" i="1" smtClean="0">
                                                  <a:latin typeface="Cambria Math"/>
                                                  <a:ea typeface="Cambria Math" panose="02040503050406030204" pitchFamily="18" charset="0"/>
                                                </a:rPr>
                                                <m:t>𝑡</m:t>
                                              </m:r>
                                              <m:r>
                                                <a:rPr lang="en-GB" sz="1100" i="1" smtClean="0">
                                                  <a:latin typeface="Cambria Math"/>
                                                  <a:ea typeface="Cambria Math" panose="02040503050406030204" pitchFamily="18" charset="0"/>
                                                </a:rPr>
                                                <m:t>+</m:t>
                                              </m:r>
                                              <m:r>
                                                <a:rPr lang="en-GB" sz="1100" i="1" smtClean="0">
                                                  <a:latin typeface="Cambria Math"/>
                                                  <a:ea typeface="Cambria Math" panose="02040503050406030204" pitchFamily="18" charset="0"/>
                                                </a:rPr>
                                                <m:t>𝑝</m:t>
                                              </m:r>
                                            </m:sub>
                                          </m:sSub>
                                        </m:e>
                                      </m:d>
                                    </m:e>
                                    <m:sup>
                                      <m:r>
                                        <a:rPr lang="en-GB" sz="1100" i="1" smtClean="0">
                                          <a:latin typeface="Cambria Math"/>
                                          <a:ea typeface="Cambria Math" panose="02040503050406030204" pitchFamily="18" charset="0"/>
                                        </a:rPr>
                                        <m:t>𝑡</m:t>
                                      </m:r>
                                      <m:r>
                                        <a:rPr lang="en-GB" sz="1100" i="1" smtClean="0">
                                          <a:latin typeface="Cambria Math"/>
                                          <a:ea typeface="Cambria Math" panose="02040503050406030204" pitchFamily="18" charset="0"/>
                                        </a:rPr>
                                        <m:t>+</m:t>
                                      </m:r>
                                      <m:r>
                                        <a:rPr lang="en-GB" sz="1100" i="1" smtClean="0">
                                          <a:latin typeface="Cambria Math"/>
                                          <a:ea typeface="Cambria Math" panose="02040503050406030204" pitchFamily="18" charset="0"/>
                                        </a:rPr>
                                        <m:t>𝑝</m:t>
                                      </m:r>
                                    </m:sup>
                                  </m:sSup>
                                </m:num>
                                <m:den>
                                  <m:sSup>
                                    <m:sSupPr>
                                      <m:ctrlPr>
                                        <a:rPr lang="en-GB" sz="1100" i="1" smtClean="0">
                                          <a:latin typeface="Cambria Math" panose="02040503050406030204" pitchFamily="18" charset="0"/>
                                          <a:ea typeface="Cambria Math" panose="02040503050406030204" pitchFamily="18" charset="0"/>
                                        </a:rPr>
                                      </m:ctrlPr>
                                    </m:sSupPr>
                                    <m:e>
                                      <m:d>
                                        <m:dPr>
                                          <m:ctrlPr>
                                            <a:rPr lang="en-GB" sz="1100" i="1" smtClean="0">
                                              <a:latin typeface="Cambria Math" panose="02040503050406030204" pitchFamily="18" charset="0"/>
                                              <a:ea typeface="Cambria Math" panose="02040503050406030204" pitchFamily="18" charset="0"/>
                                            </a:rPr>
                                          </m:ctrlPr>
                                        </m:dPr>
                                        <m:e>
                                          <m:r>
                                            <a:rPr lang="en-GB" sz="1100" i="1" smtClean="0">
                                              <a:latin typeface="Cambria Math"/>
                                              <a:ea typeface="Cambria Math" panose="02040503050406030204" pitchFamily="18" charset="0"/>
                                            </a:rPr>
                                            <m:t>1+</m:t>
                                          </m:r>
                                          <m:sSub>
                                            <m:sSubPr>
                                              <m:ctrlPr>
                                                <a:rPr lang="en-GB" sz="1100" i="1" smtClean="0">
                                                  <a:latin typeface="Cambria Math" panose="02040503050406030204" pitchFamily="18" charset="0"/>
                                                  <a:ea typeface="Cambria Math" panose="02040503050406030204" pitchFamily="18" charset="0"/>
                                                </a:rPr>
                                              </m:ctrlPr>
                                            </m:sSubPr>
                                            <m:e>
                                              <m:r>
                                                <a:rPr lang="en-GB" sz="1100" i="1" smtClean="0">
                                                  <a:latin typeface="Cambria Math"/>
                                                  <a:ea typeface="Cambria Math" panose="02040503050406030204" pitchFamily="18" charset="0"/>
                                                </a:rPr>
                                                <m:t>𝑧</m:t>
                                              </m:r>
                                            </m:e>
                                            <m:sub>
                                              <m:r>
                                                <a:rPr lang="en-GB" sz="1100" i="1" smtClean="0">
                                                  <a:latin typeface="Cambria Math"/>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m:t>
                                              </m:r>
                                              <m:r>
                                                <a:rPr lang="en-GB" sz="1100" b="0" i="1" smtClean="0">
                                                  <a:latin typeface="Cambria Math" panose="02040503050406030204" pitchFamily="18" charset="0"/>
                                                  <a:ea typeface="Cambria Math" panose="02040503050406030204" pitchFamily="18" charset="0"/>
                                                </a:rPr>
                                                <m:t>𝑝</m:t>
                                              </m:r>
                                            </m:sub>
                                          </m:sSub>
                                        </m:e>
                                      </m:d>
                                    </m:e>
                                    <m:sup>
                                      <m:r>
                                        <a:rPr lang="en-GB" sz="1100" b="0" i="1" smtClean="0">
                                          <a:latin typeface="Cambria Math" panose="02040503050406030204" pitchFamily="18" charset="0"/>
                                          <a:ea typeface="Cambria Math" panose="02040503050406030204" pitchFamily="18" charset="0"/>
                                        </a:rPr>
                                        <m:t>𝑡</m:t>
                                      </m:r>
                                    </m:sup>
                                  </m:sSup>
                                </m:den>
                              </m:f>
                            </m:e>
                          </m:d>
                        </m:e>
                        <m:sup>
                          <m:f>
                            <m:fPr>
                              <m:type m:val="lin"/>
                              <m:ctrlPr>
                                <a:rPr lang="en-GB" sz="1100" i="1" smtClean="0">
                                  <a:latin typeface="Cambria Math" panose="02040503050406030204" pitchFamily="18" charset="0"/>
                                  <a:ea typeface="Cambria Math" panose="02040503050406030204" pitchFamily="18" charset="0"/>
                                </a:rPr>
                              </m:ctrlPr>
                            </m:fPr>
                            <m:num>
                              <m:r>
                                <a:rPr lang="en-GB" sz="1100" i="1" smtClean="0">
                                  <a:latin typeface="Cambria Math"/>
                                  <a:ea typeface="Cambria Math" panose="02040503050406030204" pitchFamily="18" charset="0"/>
                                </a:rPr>
                                <m:t>1</m:t>
                              </m:r>
                            </m:num>
                            <m:den>
                              <m:r>
                                <a:rPr lang="en-GB" sz="1100" i="1" smtClean="0">
                                  <a:latin typeface="Cambria Math"/>
                                  <a:ea typeface="Cambria Math" panose="02040503050406030204" pitchFamily="18" charset="0"/>
                                </a:rPr>
                                <m:t>𝑝</m:t>
                              </m:r>
                            </m:den>
                          </m:f>
                        </m:sup>
                      </m:sSup>
                      <m:r>
                        <a:rPr lang="en-GB" sz="1100" b="0" i="1" smtClean="0">
                          <a:latin typeface="Cambria Math" panose="02040503050406030204" pitchFamily="18" charset="0"/>
                          <a:ea typeface="Cambria Math" panose="02040503050406030204" pitchFamily="18" charset="0"/>
                        </a:rPr>
                        <m:t>−1=</m:t>
                      </m:r>
                      <m:sSup>
                        <m:sSupPr>
                          <m:ctrlPr>
                            <a:rPr lang="en-GB" sz="1100" b="0" i="1" smtClean="0">
                              <a:latin typeface="Cambria Math" panose="02040503050406030204" pitchFamily="18" charset="0"/>
                              <a:ea typeface="Cambria Math" panose="02040503050406030204" pitchFamily="18" charset="0"/>
                            </a:rPr>
                          </m:ctrlPr>
                        </m:sSupPr>
                        <m:e>
                          <m:d>
                            <m:dPr>
                              <m:begChr m:val="["/>
                              <m:endChr m:val="]"/>
                              <m:ctrlPr>
                                <a:rPr lang="en-GB" sz="1100" b="0" i="1" smtClean="0">
                                  <a:latin typeface="Cambria Math" panose="02040503050406030204" pitchFamily="18" charset="0"/>
                                  <a:ea typeface="Cambria Math" panose="02040503050406030204" pitchFamily="18" charset="0"/>
                                </a:rPr>
                              </m:ctrlPr>
                            </m:dPr>
                            <m:e>
                              <m:sSup>
                                <m:sSupPr>
                                  <m:ctrlPr>
                                    <a:rPr lang="en-GB" sz="1100" i="1" smtClean="0">
                                      <a:latin typeface="Cambria Math" panose="02040503050406030204" pitchFamily="18" charset="0"/>
                                      <a:ea typeface="Cambria Math" panose="02040503050406030204" pitchFamily="18" charset="0"/>
                                    </a:rPr>
                                  </m:ctrlPr>
                                </m:sSupPr>
                                <m:e>
                                  <m:d>
                                    <m:dPr>
                                      <m:ctrlPr>
                                        <a:rPr lang="en-GB" sz="1100" i="1" smtClean="0">
                                          <a:latin typeface="Cambria Math" panose="02040503050406030204" pitchFamily="18" charset="0"/>
                                          <a:ea typeface="Cambria Math" panose="02040503050406030204" pitchFamily="18" charset="0"/>
                                        </a:rPr>
                                      </m:ctrlPr>
                                    </m:dPr>
                                    <m:e>
                                      <m:r>
                                        <a:rPr lang="en-GB" sz="1100" i="1" smtClean="0">
                                          <a:latin typeface="Cambria Math"/>
                                          <a:ea typeface="Cambria Math" panose="02040503050406030204" pitchFamily="18" charset="0"/>
                                        </a:rPr>
                                        <m:t>1+</m:t>
                                      </m:r>
                                      <m:sSub>
                                        <m:sSubPr>
                                          <m:ctrlPr>
                                            <a:rPr lang="en-GB" sz="1100" i="1" smtClean="0">
                                              <a:latin typeface="Cambria Math" panose="02040503050406030204" pitchFamily="18" charset="0"/>
                                              <a:ea typeface="Cambria Math" panose="02040503050406030204" pitchFamily="18" charset="0"/>
                                            </a:rPr>
                                          </m:ctrlPr>
                                        </m:sSubPr>
                                        <m:e>
                                          <m:r>
                                            <a:rPr lang="en-GB" sz="1100" i="1" smtClean="0">
                                              <a:latin typeface="Cambria Math"/>
                                              <a:ea typeface="Cambria Math" panose="02040503050406030204" pitchFamily="18" charset="0"/>
                                            </a:rPr>
                                            <m:t>𝑧</m:t>
                                          </m:r>
                                        </m:e>
                                        <m:sub>
                                          <m:r>
                                            <a:rPr lang="en-GB" sz="1100" i="1" smtClean="0">
                                              <a:latin typeface="Cambria Math"/>
                                              <a:ea typeface="Cambria Math" panose="02040503050406030204" pitchFamily="18" charset="0"/>
                                            </a:rPr>
                                            <m:t>𝑡</m:t>
                                          </m:r>
                                          <m:r>
                                            <a:rPr lang="en-GB" sz="1100" i="1" smtClean="0">
                                              <a:latin typeface="Cambria Math" panose="02040503050406030204" pitchFamily="18" charset="0"/>
                                              <a:ea typeface="Cambria Math" panose="02040503050406030204" pitchFamily="18" charset="0"/>
                                            </a:rPr>
                                            <m:t>+</m:t>
                                          </m:r>
                                          <m:r>
                                            <a:rPr lang="en-GB" sz="1100" i="1" smtClean="0">
                                              <a:latin typeface="Cambria Math" panose="02040503050406030204" pitchFamily="18" charset="0"/>
                                              <a:ea typeface="Cambria Math" panose="02040503050406030204" pitchFamily="18" charset="0"/>
                                            </a:rPr>
                                            <m:t>𝑝</m:t>
                                          </m:r>
                                        </m:sub>
                                      </m:sSub>
                                    </m:e>
                                  </m:d>
                                </m:e>
                                <m:sup>
                                  <m:r>
                                    <a:rPr lang="en-GB" sz="1100" b="0" i="1" smtClean="0">
                                      <a:latin typeface="Cambria Math" panose="02040503050406030204" pitchFamily="18" charset="0"/>
                                      <a:ea typeface="Cambria Math" panose="02040503050406030204" pitchFamily="18" charset="0"/>
                                    </a:rPr>
                                    <m:t>𝑝</m:t>
                                  </m:r>
                                </m:sup>
                              </m:sSup>
                            </m:e>
                          </m:d>
                        </m:e>
                        <m:sup>
                          <m:r>
                            <a:rPr lang="en-GB" sz="1100" b="0" i="1" smtClean="0">
                              <a:latin typeface="Cambria Math" panose="02040503050406030204" pitchFamily="18" charset="0"/>
                              <a:ea typeface="Cambria Math" panose="02040503050406030204" pitchFamily="18" charset="0"/>
                            </a:rPr>
                            <m:t>1/</m:t>
                          </m:r>
                          <m:r>
                            <a:rPr lang="en-GB" sz="1100" b="0" i="1" smtClean="0">
                              <a:latin typeface="Cambria Math" panose="02040503050406030204" pitchFamily="18" charset="0"/>
                              <a:ea typeface="Cambria Math" panose="02040503050406030204" pitchFamily="18" charset="0"/>
                            </a:rPr>
                            <m:t>𝑝</m:t>
                          </m:r>
                        </m:sup>
                      </m:sSup>
                      <m:r>
                        <a:rPr lang="en-GB" sz="1100" b="0" i="1" smtClean="0">
                          <a:latin typeface="Cambria Math" panose="02040503050406030204" pitchFamily="18" charset="0"/>
                          <a:ea typeface="Cambria Math" panose="02040503050406030204" pitchFamily="18" charset="0"/>
                        </a:rPr>
                        <m:t>−1=</m:t>
                      </m:r>
                      <m:sSub>
                        <m:sSubPr>
                          <m:ctrlPr>
                            <a:rPr lang="en-GB" sz="1100" b="0" i="1" smtClean="0">
                              <a:latin typeface="Cambria Math" panose="02040503050406030204" pitchFamily="18" charset="0"/>
                              <a:ea typeface="Cambria Math" panose="02040503050406030204" pitchFamily="18" charset="0"/>
                            </a:rPr>
                          </m:ctrlPr>
                        </m:sSubPr>
                        <m:e>
                          <m:r>
                            <a:rPr lang="en-GB" sz="1100" b="0" i="1" smtClean="0">
                              <a:latin typeface="Cambria Math" panose="02040503050406030204" pitchFamily="18" charset="0"/>
                              <a:ea typeface="Cambria Math" panose="02040503050406030204" pitchFamily="18" charset="0"/>
                            </a:rPr>
                            <m:t>𝑧</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m:t>
                          </m:r>
                          <m:r>
                            <a:rPr lang="en-GB" sz="1100" b="0" i="1" smtClean="0">
                              <a:latin typeface="Cambria Math" panose="02040503050406030204" pitchFamily="18" charset="0"/>
                              <a:ea typeface="Cambria Math" panose="02040503050406030204" pitchFamily="18" charset="0"/>
                            </a:rPr>
                            <m:t>𝑝</m:t>
                          </m:r>
                        </m:sub>
                      </m:sSub>
                      <m:r>
                        <a:rPr lang="en-GB" sz="1100" b="0" i="1" smtClean="0">
                          <a:latin typeface="Cambria Math" panose="02040503050406030204" pitchFamily="18" charset="0"/>
                          <a:ea typeface="Cambria Math" panose="02040503050406030204" pitchFamily="18" charset="0"/>
                        </a:rPr>
                        <m:t>&gt;</m:t>
                      </m:r>
                      <m:sSub>
                        <m:sSubPr>
                          <m:ctrlPr>
                            <a:rPr lang="en-GB" sz="1100" b="0" i="1" smtClean="0">
                              <a:latin typeface="Cambria Math" panose="02040503050406030204" pitchFamily="18" charset="0"/>
                              <a:ea typeface="Cambria Math" panose="02040503050406030204" pitchFamily="18" charset="0"/>
                            </a:rPr>
                          </m:ctrlPr>
                        </m:sSubPr>
                        <m:e>
                          <m:r>
                            <a:rPr lang="en-GB" sz="1100" b="0" i="1" smtClean="0">
                              <a:latin typeface="Cambria Math" panose="02040503050406030204" pitchFamily="18" charset="0"/>
                              <a:ea typeface="Cambria Math" panose="02040503050406030204" pitchFamily="18" charset="0"/>
                            </a:rPr>
                            <m:t>𝑧</m:t>
                          </m:r>
                        </m:e>
                        <m:sub>
                          <m:r>
                            <a:rPr lang="en-GB" sz="1100" b="0" i="1" smtClean="0">
                              <a:latin typeface="Cambria Math" panose="02040503050406030204" pitchFamily="18" charset="0"/>
                              <a:ea typeface="Cambria Math" panose="02040503050406030204" pitchFamily="18" charset="0"/>
                            </a:rPr>
                            <m:t>𝑝</m:t>
                          </m:r>
                        </m:sub>
                      </m:sSub>
                      <m:r>
                        <a:rPr lang="en-GB" sz="1100" b="0" i="1" smtClean="0">
                          <a:latin typeface="Cambria Math" panose="02040503050406030204" pitchFamily="18" charset="0"/>
                          <a:ea typeface="Cambria Math" panose="02040503050406030204" pitchFamily="18" charset="0"/>
                        </a:rPr>
                        <m:t>.</m:t>
                      </m:r>
                      <m:r>
                        <a:rPr lang="en-GB" sz="1100" b="0" i="1" noProof="0" smtClean="0">
                          <a:latin typeface="Cambria Math" panose="02040503050406030204" pitchFamily="18" charset="0"/>
                          <a:ea typeface="Cambria Math" panose="02040503050406030204" pitchFamily="18" charset="0"/>
                          <a:cs typeface="Times New Roman" panose="02020603050405020304" pitchFamily="18" charset="0"/>
                        </a:rPr>
                        <m:t> </m:t>
                      </m:r>
                    </m:oMath>
                  </m:oMathPara>
                </a14:m>
                <a:endParaRPr lang="en-GB" sz="1100" noProof="0" dirty="0">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600"/>
                  </a:spcBef>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The resulting inequality says</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 that the </a:t>
                </a:r>
                <a14:m>
                  <m:oMath xmlns:m="http://schemas.openxmlformats.org/officeDocument/2006/math">
                    <m:r>
                      <a:rPr lang="en-GB" sz="1200" b="0" i="1" noProof="0" smtClean="0">
                        <a:latin typeface="Cambria Math" panose="02040503050406030204" pitchFamily="18" charset="0"/>
                        <a:ea typeface="Times New Roman" panose="02020603050405020304" pitchFamily="18" charset="0"/>
                        <a:cs typeface="Times New Roman" panose="02020603050405020304" pitchFamily="18" charset="0"/>
                      </a:rPr>
                      <m:t>𝑝</m:t>
                    </m:r>
                  </m:oMath>
                </a14:m>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-year forward rate starting in </a:t>
                </a:r>
                <a14:m>
                  <m:oMath xmlns:m="http://schemas.openxmlformats.org/officeDocument/2006/math">
                    <m:r>
                      <a:rPr lang="en-GB" sz="1200" b="0" i="1" noProof="0" smtClean="0">
                        <a:latin typeface="Cambria Math" panose="02040503050406030204" pitchFamily="18" charset="0"/>
                        <a:ea typeface="Times New Roman" panose="02020603050405020304" pitchFamily="18" charset="0"/>
                        <a:cs typeface="Times New Roman" panose="02020603050405020304" pitchFamily="18" charset="0"/>
                      </a:rPr>
                      <m:t>𝑡</m:t>
                    </m:r>
                  </m:oMath>
                </a14:m>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-years’ time </a:t>
                </a:r>
                <a14:m>
                  <m:oMath xmlns:m="http://schemas.openxmlformats.org/officeDocument/2006/math">
                    <m:sPre>
                      <m:sPrePr>
                        <m:ctrlPr>
                          <a:rPr lang="en-GB" sz="1200" i="1" smtClean="0">
                            <a:latin typeface="Cambria Math" panose="02040503050406030204" pitchFamily="18" charset="0"/>
                            <a:ea typeface="Cambria Math" panose="02040503050406030204" pitchFamily="18" charset="0"/>
                          </a:rPr>
                        </m:ctrlPr>
                      </m:sPrePr>
                      <m:sub>
                        <m:r>
                          <a:rPr lang="en-GB" sz="1200" i="1" smtClean="0">
                            <a:latin typeface="Cambria Math"/>
                            <a:ea typeface="Cambria Math" panose="02040503050406030204" pitchFamily="18" charset="0"/>
                          </a:rPr>
                          <m:t>𝑡</m:t>
                        </m:r>
                      </m:sub>
                      <m:sup>
                        <m:r>
                          <a:rPr lang="en-GB" sz="1200" i="1" smtClean="0">
                            <a:latin typeface="Cambria Math" panose="02040503050406030204" pitchFamily="18" charset="0"/>
                            <a:ea typeface="Cambria Math" panose="02040503050406030204" pitchFamily="18" charset="0"/>
                          </a:rPr>
                          <m:t> </m:t>
                        </m:r>
                      </m:sup>
                      <m:e>
                        <m:sSubSup>
                          <m:sSubSupPr>
                            <m:ctrlPr>
                              <a:rPr lang="en-GB" sz="1200" i="1" smtClean="0">
                                <a:latin typeface="Cambria Math" panose="02040503050406030204" pitchFamily="18" charset="0"/>
                                <a:ea typeface="Cambria Math" panose="02040503050406030204" pitchFamily="18" charset="0"/>
                              </a:rPr>
                            </m:ctrlPr>
                          </m:sSubSupPr>
                          <m:e>
                            <m:r>
                              <a:rPr lang="en-GB" sz="1200" i="1" smtClean="0">
                                <a:latin typeface="Cambria Math"/>
                                <a:ea typeface="Cambria Math" panose="02040503050406030204" pitchFamily="18" charset="0"/>
                              </a:rPr>
                              <m:t>𝑓</m:t>
                            </m:r>
                          </m:e>
                          <m:sub>
                            <m:r>
                              <a:rPr lang="en-GB" sz="1200" i="1" smtClean="0">
                                <a:latin typeface="Cambria Math"/>
                                <a:ea typeface="Cambria Math" panose="02040503050406030204" pitchFamily="18" charset="0"/>
                              </a:rPr>
                              <m:t>𝑡</m:t>
                            </m:r>
                            <m:r>
                              <a:rPr lang="en-GB" sz="1200" i="1" smtClean="0">
                                <a:latin typeface="Cambria Math"/>
                                <a:ea typeface="Cambria Math" panose="02040503050406030204" pitchFamily="18" charset="0"/>
                              </a:rPr>
                              <m:t>+</m:t>
                            </m:r>
                            <m:r>
                              <a:rPr lang="en-GB" sz="1200" i="1" smtClean="0">
                                <a:latin typeface="Cambria Math"/>
                                <a:ea typeface="Cambria Math" panose="02040503050406030204" pitchFamily="18" charset="0"/>
                              </a:rPr>
                              <m:t>𝑝</m:t>
                            </m:r>
                          </m:sub>
                          <m:sup>
                            <m:r>
                              <a:rPr lang="en-GB" sz="1200" i="1" smtClean="0">
                                <a:latin typeface="Cambria Math" panose="02040503050406030204" pitchFamily="18" charset="0"/>
                                <a:ea typeface="Cambria Math" panose="02040503050406030204" pitchFamily="18" charset="0"/>
                              </a:rPr>
                              <m:t> </m:t>
                            </m:r>
                          </m:sup>
                        </m:sSubSup>
                      </m:e>
                    </m:sPre>
                    <m:r>
                      <a:rPr lang="en-GB" sz="1200" i="1" smtClean="0">
                        <a:latin typeface="Cambria Math" panose="02040503050406030204" pitchFamily="18" charset="0"/>
                        <a:ea typeface="Cambria Math" panose="02040503050406030204" pitchFamily="18" charset="0"/>
                      </a:rPr>
                      <m:t> </m:t>
                    </m:r>
                  </m:oMath>
                </a14:m>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is greater than the current </a:t>
                </a:r>
                <a14:m>
                  <m:oMath xmlns:m="http://schemas.openxmlformats.org/officeDocument/2006/math">
                    <m:r>
                      <a:rPr lang="en-GB" sz="1200" i="1" smtClean="0">
                        <a:latin typeface="Cambria Math" panose="02040503050406030204" pitchFamily="18" charset="0"/>
                        <a:ea typeface="Times New Roman" panose="02020603050405020304" pitchFamily="18" charset="0"/>
                        <a:cs typeface="Times New Roman" panose="02020603050405020304" pitchFamily="18" charset="0"/>
                      </a:rPr>
                      <m:t>𝑝</m:t>
                    </m:r>
                  </m:oMath>
                </a14:m>
                <a:r>
                  <a:rPr lang="en-GB" sz="1200" dirty="0">
                    <a:latin typeface="Times New Roman" panose="02020603050405020304" pitchFamily="18" charset="0"/>
                    <a:ea typeface="Times New Roman" panose="02020603050405020304" pitchFamily="18" charset="0"/>
                    <a:cs typeface="Times New Roman" panose="02020603050405020304" pitchFamily="18" charset="0"/>
                  </a:rPr>
                  <a:t>-year zero rate</a:t>
                </a:r>
                <a:r>
                  <a:rPr lang="en-GB" sz="1200" dirty="0">
                    <a:ea typeface="Cambria Math" panose="02040503050406030204" pitchFamily="18" charset="0"/>
                  </a:rPr>
                  <a:t> </a:t>
                </a:r>
                <a14:m>
                  <m:oMath xmlns:m="http://schemas.openxmlformats.org/officeDocument/2006/math">
                    <m:sSub>
                      <m:sSubPr>
                        <m:ctrlPr>
                          <a:rPr lang="en-GB" sz="1200" i="1" smtClean="0">
                            <a:latin typeface="Cambria Math" panose="02040503050406030204" pitchFamily="18" charset="0"/>
                            <a:ea typeface="Cambria Math" panose="02040503050406030204" pitchFamily="18" charset="0"/>
                          </a:rPr>
                        </m:ctrlPr>
                      </m:sSubPr>
                      <m:e>
                        <m:r>
                          <a:rPr lang="en-GB" sz="1200" i="1" smtClean="0">
                            <a:latin typeface="Cambria Math" panose="02040503050406030204" pitchFamily="18" charset="0"/>
                            <a:ea typeface="Cambria Math" panose="02040503050406030204" pitchFamily="18" charset="0"/>
                          </a:rPr>
                          <m:t>𝑧</m:t>
                        </m:r>
                      </m:e>
                      <m:sub>
                        <m:r>
                          <a:rPr lang="en-GB" sz="1200" i="1" smtClean="0">
                            <a:latin typeface="Cambria Math" panose="02040503050406030204" pitchFamily="18" charset="0"/>
                            <a:ea typeface="Cambria Math" panose="02040503050406030204" pitchFamily="18" charset="0"/>
                          </a:rPr>
                          <m:t>𝑝</m:t>
                        </m:r>
                      </m:sub>
                    </m:sSub>
                  </m:oMath>
                </a14:m>
                <a:r>
                  <a:rPr lang="en-GB" sz="1200" dirty="0">
                    <a:latin typeface="Times New Roman" panose="02020603050405020304" pitchFamily="18" charset="0"/>
                    <a:ea typeface="Times New Roman" panose="02020603050405020304" pitchFamily="18" charset="0"/>
                    <a:cs typeface="Times New Roman" panose="02020603050405020304" pitchFamily="18" charset="0"/>
                  </a:rPr>
                  <a:t>. In other words, the forward zero yield curve expected in </a:t>
                </a:r>
                <a14:m>
                  <m:oMath xmlns:m="http://schemas.openxmlformats.org/officeDocument/2006/math">
                    <m:r>
                      <a:rPr lang="en-GB" sz="1200" b="0" i="1" smtClean="0">
                        <a:latin typeface="Cambria Math" panose="02040503050406030204" pitchFamily="18" charset="0"/>
                        <a:ea typeface="Times New Roman" panose="02020603050405020304" pitchFamily="18" charset="0"/>
                        <a:cs typeface="Times New Roman" panose="02020603050405020304" pitchFamily="18" charset="0"/>
                      </a:rPr>
                      <m:t>𝑡</m:t>
                    </m:r>
                  </m:oMath>
                </a14:m>
                <a:r>
                  <a:rPr lang="en-GB" sz="1200" dirty="0">
                    <a:latin typeface="Times New Roman" panose="02020603050405020304" pitchFamily="18" charset="0"/>
                    <a:ea typeface="Times New Roman" panose="02020603050405020304" pitchFamily="18" charset="0"/>
                    <a:cs typeface="Times New Roman" panose="02020603050405020304" pitchFamily="18" charset="0"/>
                  </a:rPr>
                  <a:t> years’ time lies above the current zero yield curve:</a:t>
                </a:r>
                <a:endParaRPr lang="en-GB" sz="1200" noProof="0" dirty="0">
                  <a:latin typeface="Times New Roman" panose="02020603050405020304" pitchFamily="18" charset="0"/>
                  <a:ea typeface="Times New Roman" panose="02020603050405020304" pitchFamily="18" charset="0"/>
                  <a:cs typeface="Times New Roman" panose="02020603050405020304" pitchFamily="18" charset="0"/>
                </a:endParaRPr>
              </a:p>
              <a:p>
                <a:pPr marL="180975">
                  <a:lnSpc>
                    <a:spcPts val="2200"/>
                  </a:lnSpc>
                </a:pPr>
                <a14:m>
                  <m:oMath xmlns:m="http://schemas.openxmlformats.org/officeDocument/2006/math">
                    <m:sPre>
                      <m:sPrePr>
                        <m:ctrlPr>
                          <a:rPr lang="en-GB" sz="1100" i="1" smtClean="0">
                            <a:latin typeface="Cambria Math" panose="02040503050406030204" pitchFamily="18" charset="0"/>
                            <a:ea typeface="Cambria Math" panose="02040503050406030204" pitchFamily="18" charset="0"/>
                          </a:rPr>
                        </m:ctrlPr>
                      </m:sPrePr>
                      <m:sub>
                        <m:r>
                          <a:rPr lang="en-GB" sz="1100" b="0" i="1" smtClean="0">
                            <a:latin typeface="Cambria Math" panose="02040503050406030204" pitchFamily="18" charset="0"/>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+1</m:t>
                            </m:r>
                          </m:sub>
                          <m:sup>
                            <m:r>
                              <a:rPr lang="en-GB" sz="1100" i="1" smtClean="0">
                                <a:latin typeface="Cambria Math" panose="02040503050406030204" pitchFamily="18" charset="0"/>
                                <a:ea typeface="Cambria Math" panose="02040503050406030204" pitchFamily="18" charset="0"/>
                              </a:rPr>
                              <m:t> </m:t>
                            </m:r>
                          </m:sup>
                        </m:sSubSup>
                        <m:r>
                          <a:rPr lang="en-GB" sz="1100" i="1">
                            <a:latin typeface="Cambria Math" panose="02040503050406030204" pitchFamily="18" charset="0"/>
                            <a:ea typeface="Cambria Math" panose="02040503050406030204" pitchFamily="18" charset="0"/>
                          </a:rPr>
                          <m:t>&gt;</m:t>
                        </m:r>
                        <m:sSub>
                          <m:sSubPr>
                            <m:ctrlPr>
                              <a:rPr lang="en-GB" sz="1100" i="1">
                                <a:latin typeface="Cambria Math" panose="02040503050406030204" pitchFamily="18" charset="0"/>
                                <a:ea typeface="Cambria Math" panose="02040503050406030204" pitchFamily="18" charset="0"/>
                              </a:rPr>
                            </m:ctrlPr>
                          </m:sSubPr>
                          <m:e>
                            <m:r>
                              <a:rPr lang="en-GB" sz="1100" i="1" smtClean="0">
                                <a:latin typeface="Cambria Math" panose="02040503050406030204" pitchFamily="18" charset="0"/>
                                <a:ea typeface="Cambria Math" panose="02040503050406030204" pitchFamily="18" charset="0"/>
                              </a:rPr>
                              <m:t>𝑧</m:t>
                            </m:r>
                          </m:e>
                          <m:sub>
                            <m:r>
                              <a:rPr lang="en-GB" sz="1100" i="1" smtClean="0">
                                <a:latin typeface="Cambria Math" panose="02040503050406030204" pitchFamily="18" charset="0"/>
                                <a:ea typeface="Cambria Math" panose="02040503050406030204" pitchFamily="18" charset="0"/>
                              </a:rPr>
                              <m:t>1</m:t>
                            </m:r>
                          </m:sub>
                        </m:sSub>
                        <m:r>
                          <a:rPr lang="en-GB" sz="1100" i="1" smtClean="0">
                            <a:latin typeface="Cambria Math" panose="02040503050406030204" pitchFamily="18" charset="0"/>
                            <a:ea typeface="Cambria Math" panose="02040503050406030204" pitchFamily="18" charset="0"/>
                          </a:rPr>
                          <m:t>,</m:t>
                        </m:r>
                        <m:sPre>
                          <m:sPrePr>
                            <m:ctrlPr>
                              <a:rPr lang="en-GB" sz="1100" i="1" smtClean="0">
                                <a:latin typeface="Cambria Math" panose="02040503050406030204" pitchFamily="18" charset="0"/>
                                <a:ea typeface="Cambria Math" panose="02040503050406030204" pitchFamily="18" charset="0"/>
                              </a:rPr>
                            </m:ctrlPr>
                          </m:sPrePr>
                          <m:sub>
                            <m:r>
                              <a:rPr lang="en-GB" sz="1100" b="0" i="1" smtClean="0">
                                <a:latin typeface="Cambria Math" panose="02040503050406030204" pitchFamily="18" charset="0"/>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+2</m:t>
                                </m:r>
                              </m:sub>
                              <m:sup>
                                <m:r>
                                  <a:rPr lang="en-GB" sz="1100" i="1" smtClean="0">
                                    <a:latin typeface="Cambria Math" panose="02040503050406030204" pitchFamily="18" charset="0"/>
                                    <a:ea typeface="Cambria Math" panose="02040503050406030204" pitchFamily="18" charset="0"/>
                                  </a:rPr>
                                  <m:t> </m:t>
                                </m:r>
                              </m:sup>
                            </m:sSubSup>
                            <m:r>
                              <a:rPr lang="en-GB" sz="1100" i="1">
                                <a:latin typeface="Cambria Math" panose="02040503050406030204" pitchFamily="18" charset="0"/>
                                <a:ea typeface="Cambria Math" panose="02040503050406030204" pitchFamily="18" charset="0"/>
                              </a:rPr>
                              <m:t>&gt;</m:t>
                            </m:r>
                            <m:sSub>
                              <m:sSubPr>
                                <m:ctrlPr>
                                  <a:rPr lang="en-GB" sz="1100" i="1">
                                    <a:latin typeface="Cambria Math" panose="02040503050406030204" pitchFamily="18" charset="0"/>
                                    <a:ea typeface="Cambria Math" panose="02040503050406030204" pitchFamily="18" charset="0"/>
                                  </a:rPr>
                                </m:ctrlPr>
                              </m:sSubPr>
                              <m:e>
                                <m:r>
                                  <a:rPr lang="en-GB" sz="1100" i="1" smtClean="0">
                                    <a:latin typeface="Cambria Math" panose="02040503050406030204" pitchFamily="18" charset="0"/>
                                    <a:ea typeface="Cambria Math" panose="02040503050406030204" pitchFamily="18" charset="0"/>
                                  </a:rPr>
                                  <m:t>𝑧</m:t>
                                </m:r>
                              </m:e>
                              <m:sub>
                                <m:r>
                                  <a:rPr lang="en-GB" sz="1100" i="1">
                                    <a:latin typeface="Cambria Math" panose="02040503050406030204" pitchFamily="18" charset="0"/>
                                    <a:ea typeface="Cambria Math" panose="02040503050406030204" pitchFamily="18" charset="0"/>
                                  </a:rPr>
                                  <m:t>2</m:t>
                                </m:r>
                              </m:sub>
                            </m:sSub>
                            <m:r>
                              <a:rPr lang="en-GB" sz="1100" i="1" smtClean="0">
                                <a:latin typeface="Cambria Math" panose="02040503050406030204" pitchFamily="18" charset="0"/>
                                <a:ea typeface="Cambria Math" panose="02040503050406030204" pitchFamily="18" charset="0"/>
                              </a:rPr>
                              <m:t>,</m:t>
                            </m:r>
                          </m:e>
                        </m:sPre>
                      </m:e>
                    </m:sPre>
                  </m:oMath>
                </a14:m>
                <a:r>
                  <a:rPr lang="en-GB" sz="1100" dirty="0">
                    <a:ea typeface="Cambria Math" panose="02040503050406030204" pitchFamily="18" charset="0"/>
                  </a:rPr>
                  <a:t> </a:t>
                </a:r>
                <a14:m>
                  <m:oMath xmlns:m="http://schemas.openxmlformats.org/officeDocument/2006/math">
                    <m:sPre>
                      <m:sPrePr>
                        <m:ctrlPr>
                          <a:rPr lang="en-GB" sz="1100" i="1" smtClean="0">
                            <a:latin typeface="Cambria Math" panose="02040503050406030204" pitchFamily="18" charset="0"/>
                            <a:ea typeface="Cambria Math" panose="02040503050406030204" pitchFamily="18" charset="0"/>
                          </a:rPr>
                        </m:ctrlPr>
                      </m:sPrePr>
                      <m:sub>
                        <m:r>
                          <a:rPr lang="en-GB" sz="1100" b="0" i="1" smtClean="0">
                            <a:latin typeface="Cambria Math" panose="02040503050406030204" pitchFamily="18" charset="0"/>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+3</m:t>
                            </m:r>
                          </m:sub>
                          <m:sup>
                            <m:r>
                              <a:rPr lang="en-GB" sz="1100" i="1" smtClean="0">
                                <a:latin typeface="Cambria Math" panose="02040503050406030204" pitchFamily="18" charset="0"/>
                                <a:ea typeface="Cambria Math" panose="02040503050406030204" pitchFamily="18" charset="0"/>
                              </a:rPr>
                              <m:t> </m:t>
                            </m:r>
                          </m:sup>
                        </m:sSubSup>
                        <m:r>
                          <a:rPr lang="en-GB" sz="1100" i="1">
                            <a:latin typeface="Cambria Math" panose="02040503050406030204" pitchFamily="18" charset="0"/>
                            <a:ea typeface="Cambria Math" panose="02040503050406030204" pitchFamily="18" charset="0"/>
                          </a:rPr>
                          <m:t>&gt;</m:t>
                        </m:r>
                        <m:sSub>
                          <m:sSubPr>
                            <m:ctrlPr>
                              <a:rPr lang="en-GB" sz="1100" i="1">
                                <a:latin typeface="Cambria Math" panose="02040503050406030204" pitchFamily="18" charset="0"/>
                                <a:ea typeface="Cambria Math" panose="02040503050406030204" pitchFamily="18" charset="0"/>
                              </a:rPr>
                            </m:ctrlPr>
                          </m:sSubPr>
                          <m:e>
                            <m:r>
                              <a:rPr lang="en-GB" sz="1100" i="1" smtClean="0">
                                <a:latin typeface="Cambria Math" panose="02040503050406030204" pitchFamily="18" charset="0"/>
                                <a:ea typeface="Cambria Math" panose="02040503050406030204" pitchFamily="18" charset="0"/>
                              </a:rPr>
                              <m:t>𝑧</m:t>
                            </m:r>
                          </m:e>
                          <m:sub>
                            <m:r>
                              <a:rPr lang="en-GB" sz="1100" i="1" smtClean="0">
                                <a:latin typeface="Cambria Math" panose="02040503050406030204" pitchFamily="18" charset="0"/>
                                <a:ea typeface="Cambria Math" panose="02040503050406030204" pitchFamily="18" charset="0"/>
                              </a:rPr>
                              <m:t>3</m:t>
                            </m:r>
                          </m:sub>
                        </m:sSub>
                        <m:r>
                          <a:rPr lang="en-GB" sz="1100" i="1" smtClean="0">
                            <a:latin typeface="Cambria Math" panose="02040503050406030204" pitchFamily="18" charset="0"/>
                            <a:ea typeface="Cambria Math" panose="02040503050406030204" pitchFamily="18" charset="0"/>
                          </a:rPr>
                          <m:t>,</m:t>
                        </m:r>
                      </m:e>
                    </m:sPre>
                  </m:oMath>
                </a14:m>
                <a:r>
                  <a:rPr lang="en-GB" sz="1100" noProof="0" dirty="0">
                    <a:latin typeface="Cambria Math" panose="02040503050406030204" pitchFamily="18" charset="0"/>
                    <a:ea typeface="Times New Roman" panose="02020603050405020304" pitchFamily="18" charset="0"/>
                    <a:cs typeface="Times New Roman" panose="02020603050405020304" pitchFamily="18" charset="0"/>
                  </a:rPr>
                  <a:t> …  and so on.</a:t>
                </a:r>
              </a:p>
              <a:p>
                <a:pPr>
                  <a:lnSpc>
                    <a:spcPts val="2200"/>
                  </a:lnSpc>
                </a:pPr>
                <a:r>
                  <a:rPr lang="en-US" sz="1200" noProof="0" dirty="0">
                    <a:latin typeface="Times New Roman" panose="02020603050405020304" pitchFamily="18" charset="0"/>
                    <a:ea typeface="Times New Roman" panose="02020603050405020304" pitchFamily="18" charset="0"/>
                    <a:cs typeface="Times New Roman" panose="02020603050405020304" pitchFamily="18" charset="0"/>
                  </a:rPr>
                  <a:t>In a similar way, it can be proven that</a:t>
                </a:r>
                <a:r>
                  <a:rPr lang="cs-CZ" sz="1200" noProof="0" dirty="0">
                    <a:latin typeface="Times New Roman" panose="02020603050405020304" pitchFamily="18" charset="0"/>
                    <a:ea typeface="Times New Roman" panose="02020603050405020304" pitchFamily="18" charset="0"/>
                    <a:cs typeface="Times New Roman" panose="02020603050405020304" pitchFamily="18" charset="0"/>
                  </a:rPr>
                  <a:t> </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a downward sloping current zero yield curve results in opposite conclusions:</a:t>
                </a:r>
              </a:p>
              <a:p>
                <a:pPr marL="180975">
                  <a:lnSpc>
                    <a:spcPts val="2200"/>
                  </a:lnSpc>
                </a:pPr>
                <a14:m>
                  <m:oMath xmlns:m="http://schemas.openxmlformats.org/officeDocument/2006/math">
                    <m:sPre>
                      <m:sPrePr>
                        <m:ctrlPr>
                          <a:rPr lang="en-GB" sz="1100" i="1" smtClean="0">
                            <a:latin typeface="Cambria Math" panose="02040503050406030204" pitchFamily="18" charset="0"/>
                            <a:ea typeface="Cambria Math" panose="02040503050406030204" pitchFamily="18" charset="0"/>
                          </a:rPr>
                        </m:ctrlPr>
                      </m:sPrePr>
                      <m:sub>
                        <m:r>
                          <a:rPr lang="en-GB" sz="1100" b="0" i="1" smtClean="0">
                            <a:latin typeface="Cambria Math" panose="02040503050406030204" pitchFamily="18" charset="0"/>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+1</m:t>
                            </m:r>
                          </m:sub>
                          <m:sup>
                            <m:r>
                              <a:rPr lang="en-GB" sz="1100" i="1" smtClean="0">
                                <a:latin typeface="Cambria Math" panose="02040503050406030204" pitchFamily="18" charset="0"/>
                                <a:ea typeface="Cambria Math" panose="02040503050406030204" pitchFamily="18" charset="0"/>
                              </a:rPr>
                              <m:t> </m:t>
                            </m:r>
                          </m:sup>
                        </m:sSubSup>
                        <m:r>
                          <a:rPr lang="en-GB" sz="1100" b="0" i="1" smtClean="0">
                            <a:latin typeface="Cambria Math" panose="02040503050406030204" pitchFamily="18" charset="0"/>
                            <a:ea typeface="Cambria Math" panose="02040503050406030204" pitchFamily="18" charset="0"/>
                          </a:rPr>
                          <m:t>&lt;</m:t>
                        </m:r>
                        <m:sSub>
                          <m:sSubPr>
                            <m:ctrlPr>
                              <a:rPr lang="en-GB" sz="1100" i="1">
                                <a:latin typeface="Cambria Math" panose="02040503050406030204" pitchFamily="18" charset="0"/>
                                <a:ea typeface="Cambria Math" panose="02040503050406030204" pitchFamily="18" charset="0"/>
                              </a:rPr>
                            </m:ctrlPr>
                          </m:sSubPr>
                          <m:e>
                            <m:r>
                              <a:rPr lang="en-GB" sz="1100" i="1" smtClean="0">
                                <a:latin typeface="Cambria Math" panose="02040503050406030204" pitchFamily="18" charset="0"/>
                                <a:ea typeface="Cambria Math" panose="02040503050406030204" pitchFamily="18" charset="0"/>
                              </a:rPr>
                              <m:t>𝑧</m:t>
                            </m:r>
                          </m:e>
                          <m:sub>
                            <m:r>
                              <a:rPr lang="en-GB" sz="1100" i="1" smtClean="0">
                                <a:latin typeface="Cambria Math" panose="02040503050406030204" pitchFamily="18" charset="0"/>
                                <a:ea typeface="Cambria Math" panose="02040503050406030204" pitchFamily="18" charset="0"/>
                              </a:rPr>
                              <m:t>1</m:t>
                            </m:r>
                          </m:sub>
                        </m:sSub>
                        <m:r>
                          <a:rPr lang="en-GB" sz="1100" i="1" smtClean="0">
                            <a:latin typeface="Cambria Math" panose="02040503050406030204" pitchFamily="18" charset="0"/>
                            <a:ea typeface="Cambria Math" panose="02040503050406030204" pitchFamily="18" charset="0"/>
                          </a:rPr>
                          <m:t>,</m:t>
                        </m:r>
                        <m:sPre>
                          <m:sPrePr>
                            <m:ctrlPr>
                              <a:rPr lang="en-GB" sz="1100" i="1" smtClean="0">
                                <a:latin typeface="Cambria Math" panose="02040503050406030204" pitchFamily="18" charset="0"/>
                                <a:ea typeface="Cambria Math" panose="02040503050406030204" pitchFamily="18" charset="0"/>
                              </a:rPr>
                            </m:ctrlPr>
                          </m:sPrePr>
                          <m:sub>
                            <m:r>
                              <a:rPr lang="en-GB" sz="1100" b="0" i="1" smtClean="0">
                                <a:latin typeface="Cambria Math" panose="02040503050406030204" pitchFamily="18" charset="0"/>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+2</m:t>
                                </m:r>
                              </m:sub>
                              <m:sup>
                                <m:r>
                                  <a:rPr lang="en-GB" sz="1100" i="1" smtClean="0">
                                    <a:latin typeface="Cambria Math" panose="02040503050406030204" pitchFamily="18" charset="0"/>
                                    <a:ea typeface="Cambria Math" panose="02040503050406030204" pitchFamily="18" charset="0"/>
                                  </a:rPr>
                                  <m:t> </m:t>
                                </m:r>
                              </m:sup>
                            </m:sSubSup>
                            <m:r>
                              <a:rPr lang="en-GB" sz="1100" b="0" i="1" smtClean="0">
                                <a:latin typeface="Cambria Math" panose="02040503050406030204" pitchFamily="18" charset="0"/>
                                <a:ea typeface="Cambria Math" panose="02040503050406030204" pitchFamily="18" charset="0"/>
                              </a:rPr>
                              <m:t>&lt;</m:t>
                            </m:r>
                            <m:sSub>
                              <m:sSubPr>
                                <m:ctrlPr>
                                  <a:rPr lang="en-GB" sz="1100" i="1">
                                    <a:latin typeface="Cambria Math" panose="02040503050406030204" pitchFamily="18" charset="0"/>
                                    <a:ea typeface="Cambria Math" panose="02040503050406030204" pitchFamily="18" charset="0"/>
                                  </a:rPr>
                                </m:ctrlPr>
                              </m:sSubPr>
                              <m:e>
                                <m:r>
                                  <a:rPr lang="en-GB" sz="1100" i="1" smtClean="0">
                                    <a:latin typeface="Cambria Math" panose="02040503050406030204" pitchFamily="18" charset="0"/>
                                    <a:ea typeface="Cambria Math" panose="02040503050406030204" pitchFamily="18" charset="0"/>
                                  </a:rPr>
                                  <m:t>𝑧</m:t>
                                </m:r>
                              </m:e>
                              <m:sub>
                                <m:r>
                                  <a:rPr lang="en-GB" sz="1100" i="1">
                                    <a:latin typeface="Cambria Math" panose="02040503050406030204" pitchFamily="18" charset="0"/>
                                    <a:ea typeface="Cambria Math" panose="02040503050406030204" pitchFamily="18" charset="0"/>
                                  </a:rPr>
                                  <m:t>2</m:t>
                                </m:r>
                              </m:sub>
                            </m:sSub>
                            <m:r>
                              <a:rPr lang="en-GB" sz="1100" i="1" smtClean="0">
                                <a:latin typeface="Cambria Math" panose="02040503050406030204" pitchFamily="18" charset="0"/>
                                <a:ea typeface="Cambria Math" panose="02040503050406030204" pitchFamily="18" charset="0"/>
                              </a:rPr>
                              <m:t>,</m:t>
                            </m:r>
                          </m:e>
                        </m:sPre>
                      </m:e>
                    </m:sPre>
                  </m:oMath>
                </a14:m>
                <a:r>
                  <a:rPr lang="en-GB" sz="1100" dirty="0">
                    <a:ea typeface="Cambria Math" panose="02040503050406030204" pitchFamily="18" charset="0"/>
                  </a:rPr>
                  <a:t> </a:t>
                </a:r>
                <a14:m>
                  <m:oMath xmlns:m="http://schemas.openxmlformats.org/officeDocument/2006/math">
                    <m:sPre>
                      <m:sPrePr>
                        <m:ctrlPr>
                          <a:rPr lang="en-GB" sz="1100" i="1" smtClean="0">
                            <a:latin typeface="Cambria Math" panose="02040503050406030204" pitchFamily="18" charset="0"/>
                            <a:ea typeface="Cambria Math" panose="02040503050406030204" pitchFamily="18" charset="0"/>
                          </a:rPr>
                        </m:ctrlPr>
                      </m:sPrePr>
                      <m:sub>
                        <m:r>
                          <a:rPr lang="en-GB" sz="1100" b="0" i="1" smtClean="0">
                            <a:latin typeface="Cambria Math" panose="02040503050406030204" pitchFamily="18" charset="0"/>
                            <a:ea typeface="Cambria Math" panose="02040503050406030204" pitchFamily="18" charset="0"/>
                          </a:rPr>
                          <m:t>𝑡</m:t>
                        </m:r>
                      </m:sub>
                      <m:sup>
                        <m:r>
                          <a:rPr lang="en-GB" sz="1100" i="1" smtClean="0">
                            <a:latin typeface="Cambria Math" panose="02040503050406030204" pitchFamily="18" charset="0"/>
                            <a:ea typeface="Cambria Math" panose="02040503050406030204" pitchFamily="18" charset="0"/>
                          </a:rPr>
                          <m:t> </m:t>
                        </m:r>
                      </m:sup>
                      <m:e>
                        <m:sSubSup>
                          <m:sSubSupPr>
                            <m:ctrlPr>
                              <a:rPr lang="en-GB" sz="1100" i="1" smtClean="0">
                                <a:latin typeface="Cambria Math" panose="02040503050406030204" pitchFamily="18" charset="0"/>
                                <a:ea typeface="Cambria Math" panose="02040503050406030204" pitchFamily="18" charset="0"/>
                              </a:rPr>
                            </m:ctrlPr>
                          </m:sSubSupPr>
                          <m:e>
                            <m:r>
                              <a:rPr lang="en-GB" sz="1100" i="1" smtClean="0">
                                <a:latin typeface="Cambria Math"/>
                                <a:ea typeface="Cambria Math" panose="02040503050406030204" pitchFamily="18" charset="0"/>
                              </a:rPr>
                              <m:t>𝑓</m:t>
                            </m:r>
                          </m:e>
                          <m:sub>
                            <m:r>
                              <a:rPr lang="en-GB" sz="1100" b="0" i="1" smtClean="0">
                                <a:latin typeface="Cambria Math" panose="02040503050406030204" pitchFamily="18" charset="0"/>
                                <a:ea typeface="Cambria Math" panose="02040503050406030204" pitchFamily="18" charset="0"/>
                              </a:rPr>
                              <m:t>𝑡</m:t>
                            </m:r>
                            <m:r>
                              <a:rPr lang="en-GB" sz="1100" b="0" i="1" smtClean="0">
                                <a:latin typeface="Cambria Math" panose="02040503050406030204" pitchFamily="18" charset="0"/>
                                <a:ea typeface="Cambria Math" panose="02040503050406030204" pitchFamily="18" charset="0"/>
                              </a:rPr>
                              <m:t>+3</m:t>
                            </m:r>
                          </m:sub>
                          <m:sup>
                            <m:r>
                              <a:rPr lang="en-GB" sz="1100" i="1" smtClean="0">
                                <a:latin typeface="Cambria Math" panose="02040503050406030204" pitchFamily="18" charset="0"/>
                                <a:ea typeface="Cambria Math" panose="02040503050406030204" pitchFamily="18" charset="0"/>
                              </a:rPr>
                              <m:t> </m:t>
                            </m:r>
                          </m:sup>
                        </m:sSubSup>
                        <m:r>
                          <a:rPr lang="en-GB" sz="1100" b="0" i="1" smtClean="0">
                            <a:latin typeface="Cambria Math" panose="02040503050406030204" pitchFamily="18" charset="0"/>
                            <a:ea typeface="Cambria Math" panose="02040503050406030204" pitchFamily="18" charset="0"/>
                          </a:rPr>
                          <m:t>&lt;</m:t>
                        </m:r>
                        <m:sSub>
                          <m:sSubPr>
                            <m:ctrlPr>
                              <a:rPr lang="en-GB" sz="1100" i="1">
                                <a:latin typeface="Cambria Math" panose="02040503050406030204" pitchFamily="18" charset="0"/>
                                <a:ea typeface="Cambria Math" panose="02040503050406030204" pitchFamily="18" charset="0"/>
                              </a:rPr>
                            </m:ctrlPr>
                          </m:sSubPr>
                          <m:e>
                            <m:r>
                              <a:rPr lang="en-GB" sz="1100" i="1" smtClean="0">
                                <a:latin typeface="Cambria Math" panose="02040503050406030204" pitchFamily="18" charset="0"/>
                                <a:ea typeface="Cambria Math" panose="02040503050406030204" pitchFamily="18" charset="0"/>
                              </a:rPr>
                              <m:t>𝑧</m:t>
                            </m:r>
                          </m:e>
                          <m:sub>
                            <m:r>
                              <a:rPr lang="en-GB" sz="1100" i="1" smtClean="0">
                                <a:latin typeface="Cambria Math" panose="02040503050406030204" pitchFamily="18" charset="0"/>
                                <a:ea typeface="Cambria Math" panose="02040503050406030204" pitchFamily="18" charset="0"/>
                              </a:rPr>
                              <m:t>3</m:t>
                            </m:r>
                          </m:sub>
                        </m:sSub>
                        <m:r>
                          <a:rPr lang="en-GB" sz="1100" i="1" smtClean="0">
                            <a:latin typeface="Cambria Math" panose="02040503050406030204" pitchFamily="18" charset="0"/>
                            <a:ea typeface="Cambria Math" panose="02040503050406030204" pitchFamily="18" charset="0"/>
                          </a:rPr>
                          <m:t>,</m:t>
                        </m:r>
                      </m:e>
                    </m:sPre>
                  </m:oMath>
                </a14:m>
                <a:r>
                  <a:rPr lang="en-GB" sz="1200" noProof="0" dirty="0">
                    <a:latin typeface="Cambria Math" panose="02040503050406030204" pitchFamily="18" charset="0"/>
                    <a:ea typeface="Times New Roman" panose="02020603050405020304" pitchFamily="18" charset="0"/>
                    <a:cs typeface="Times New Roman" panose="02020603050405020304" pitchFamily="18" charset="0"/>
                  </a:rPr>
                  <a:t> …  and so on.</a:t>
                </a:r>
              </a:p>
              <a:p>
                <a:pPr>
                  <a:spcBef>
                    <a:spcPts val="600"/>
                  </a:spcBef>
                  <a:spcAft>
                    <a:spcPts val="300"/>
                  </a:spcAft>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It is important to note that a rising/declining current zero yield curve does not necessarily </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imply rising</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/declining forward yield curves. All that can be concluded is that forward yield curves lie above/below the current rising/declining zero yield curve.</a:t>
                </a:r>
              </a:p>
            </p:txBody>
          </p:sp>
        </mc:Choice>
        <mc:Fallback xmlns="">
          <p:sp>
            <p:nvSpPr>
              <p:cNvPr id="8" name="TextovéPole 7">
                <a:extLst>
                  <a:ext uri="{FF2B5EF4-FFF2-40B4-BE49-F238E27FC236}">
                    <a16:creationId xmlns:a16="http://schemas.microsoft.com/office/drawing/2014/main" id="{450F1263-E772-556E-B947-D9DBD2B9A875}"/>
                  </a:ext>
                </a:extLst>
              </p:cNvPr>
              <p:cNvSpPr txBox="1">
                <a:spLocks noRot="1" noChangeAspect="1" noMove="1" noResize="1" noEditPoints="1" noAdjustHandles="1" noChangeArrowheads="1" noChangeShapeType="1" noTextEdit="1"/>
              </p:cNvSpPr>
              <p:nvPr/>
            </p:nvSpPr>
            <p:spPr>
              <a:xfrm>
                <a:off x="251519" y="548680"/>
                <a:ext cx="8640479" cy="3168303"/>
              </a:xfrm>
              <a:prstGeom prst="rect">
                <a:avLst/>
              </a:prstGeom>
              <a:blipFill>
                <a:blip r:embed="rId2"/>
                <a:stretch>
                  <a:fillRect r="-71" b="-577"/>
                </a:stretch>
              </a:blipFill>
            </p:spPr>
            <p:txBody>
              <a:bodyPr/>
              <a:lstStyle/>
              <a:p>
                <a:r>
                  <a:rPr lang="en-GB">
                    <a:noFill/>
                  </a:rPr>
                  <a:t> </a:t>
                </a:r>
              </a:p>
            </p:txBody>
          </p:sp>
        </mc:Fallback>
      </mc:AlternateContent>
      <p:sp>
        <p:nvSpPr>
          <p:cNvPr id="6" name="Rectangle 2">
            <a:extLst>
              <a:ext uri="{FF2B5EF4-FFF2-40B4-BE49-F238E27FC236}">
                <a16:creationId xmlns:a16="http://schemas.microsoft.com/office/drawing/2014/main" id="{008C8B6B-8492-25BF-920F-1522B55E3A8B}"/>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202326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8F070-71C1-6B14-925A-8D829C3FC5E9}"/>
            </a:ext>
          </a:extLst>
        </p:cNvPr>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86B11AF0-150E-7FFE-186E-6C17FC32FB53}"/>
              </a:ext>
            </a:extLst>
          </p:cNvPr>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a:extLst>
              <a:ext uri="{FF2B5EF4-FFF2-40B4-BE49-F238E27FC236}">
                <a16:creationId xmlns:a16="http://schemas.microsoft.com/office/drawing/2014/main" id="{E5F6D500-9199-3335-6169-8C382A71E655}"/>
              </a:ext>
            </a:extLst>
          </p:cNvPr>
          <p:cNvSpPr>
            <a:spLocks noGrp="1"/>
          </p:cNvSpPr>
          <p:nvPr>
            <p:ph type="sldNum" sz="quarter" idx="12"/>
          </p:nvPr>
        </p:nvSpPr>
        <p:spPr>
          <a:xfrm>
            <a:off x="7164000" y="6336000"/>
            <a:ext cx="1800000" cy="360000"/>
          </a:xfrm>
        </p:spPr>
        <p:txBody>
          <a:bodyPr/>
          <a:lstStyle/>
          <a:p>
            <a:pPr algn="r"/>
            <a:r>
              <a:rPr lang="cs-CZ" dirty="0"/>
              <a:t>18</a:t>
            </a:r>
          </a:p>
        </p:txBody>
      </p:sp>
      <p:sp>
        <p:nvSpPr>
          <p:cNvPr id="4" name="Nadpis 3">
            <a:extLst>
              <a:ext uri="{FF2B5EF4-FFF2-40B4-BE49-F238E27FC236}">
                <a16:creationId xmlns:a16="http://schemas.microsoft.com/office/drawing/2014/main" id="{EC927E66-CF9E-77AE-FF87-1602FB83FE65}"/>
              </a:ext>
            </a:extLst>
          </p:cNvPr>
          <p:cNvSpPr>
            <a:spLocks noGrp="1"/>
          </p:cNvSpPr>
          <p:nvPr>
            <p:ph type="title"/>
          </p:nvPr>
        </p:nvSpPr>
        <p:spPr>
          <a:xfrm>
            <a:off x="144000" y="180000"/>
            <a:ext cx="4860048" cy="360000"/>
          </a:xfrm>
        </p:spPr>
        <p:txBody>
          <a:bodyPr wrap="square">
            <a:spAutoFit/>
          </a:bodyPr>
          <a:lstStyle/>
          <a:p>
            <a:r>
              <a:rPr lang="en-GB" sz="1600" noProof="0" dirty="0"/>
              <a:t>Math note </a:t>
            </a:r>
            <a:r>
              <a:rPr lang="en-GB" sz="1600" noProof="0" dirty="0">
                <a:latin typeface="Cambria Math" panose="02040503050406030204" pitchFamily="18" charset="0"/>
                <a:ea typeface="Cambria Math" panose="02040503050406030204" pitchFamily="18" charset="0"/>
              </a:rPr>
              <a:t>–</a:t>
            </a:r>
            <a:r>
              <a:rPr lang="en-GB" sz="1600" noProof="0" dirty="0"/>
              <a:t> position property of par yield curve</a:t>
            </a:r>
          </a:p>
        </p:txBody>
      </p:sp>
      <mc:AlternateContent xmlns:mc="http://schemas.openxmlformats.org/markup-compatibility/2006" xmlns:a14="http://schemas.microsoft.com/office/drawing/2010/main">
        <mc:Choice Requires="a14">
          <p:sp>
            <p:nvSpPr>
              <p:cNvPr id="8" name="TextovéPole 7">
                <a:extLst>
                  <a:ext uri="{FF2B5EF4-FFF2-40B4-BE49-F238E27FC236}">
                    <a16:creationId xmlns:a16="http://schemas.microsoft.com/office/drawing/2014/main" id="{7EF7CDE9-CD56-9EFB-E5DF-4C9B31010873}"/>
                  </a:ext>
                </a:extLst>
              </p:cNvPr>
              <p:cNvSpPr txBox="1"/>
              <p:nvPr/>
            </p:nvSpPr>
            <p:spPr>
              <a:xfrm>
                <a:off x="179511" y="548680"/>
                <a:ext cx="8712487" cy="5315751"/>
              </a:xfrm>
              <a:prstGeom prst="rect">
                <a:avLst/>
              </a:prstGeom>
              <a:noFill/>
            </p:spPr>
            <p:txBody>
              <a:bodyPr wrap="square">
                <a:spAutoFit/>
              </a:bodyPr>
              <a:lstStyle/>
              <a:p>
                <a:pPr>
                  <a:lnSpc>
                    <a:spcPts val="2200"/>
                  </a:lnSpc>
                  <a:spcAft>
                    <a:spcPts val="600"/>
                  </a:spcAft>
                </a:pPr>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 set of zero rates </a:t>
                </a:r>
                <a14:m>
                  <m:oMath xmlns:m="http://schemas.openxmlformats.org/officeDocument/2006/math">
                    <m:sSub>
                      <m:sSubPr>
                        <m:ctrlPr>
                          <a:rPr lang="en-GB" sz="1200" i="1" noProof="0" smtClean="0">
                            <a:solidFill>
                              <a:schemeClr val="tx1"/>
                            </a:solidFill>
                            <a:latin typeface="Cambria Math" panose="02040503050406030204" pitchFamily="18" charset="0"/>
                            <a:cs typeface="Times New Roman" panose="02020603050405020304" pitchFamily="18" charset="0"/>
                          </a:rPr>
                        </m:ctrlPr>
                      </m:sSubPr>
                      <m:e>
                        <m:r>
                          <a:rPr lang="en-GB" sz="1200" b="0" i="1" noProof="0" smtClean="0">
                            <a:solidFill>
                              <a:schemeClr val="tx1"/>
                            </a:solidFill>
                            <a:latin typeface="Cambria Math" panose="02040503050406030204" pitchFamily="18" charset="0"/>
                            <a:cs typeface="Times New Roman" panose="02020603050405020304" pitchFamily="18" charset="0"/>
                          </a:rPr>
                          <m:t>𝑧</m:t>
                        </m:r>
                      </m:e>
                      <m:sub>
                        <m:r>
                          <a:rPr lang="en-GB" sz="1200" b="0" i="1" noProof="0" smtClean="0">
                            <a:solidFill>
                              <a:schemeClr val="tx1"/>
                            </a:solidFill>
                            <a:latin typeface="Cambria Math" panose="02040503050406030204" pitchFamily="18" charset="0"/>
                            <a:cs typeface="Times New Roman" panose="02020603050405020304" pitchFamily="18" charset="0"/>
                          </a:rPr>
                          <m:t>𝑡</m:t>
                        </m:r>
                      </m:sub>
                    </m:sSub>
                    <m:r>
                      <a:rPr lang="en-GB" sz="1200" b="0" i="1" noProof="0" smtClean="0">
                        <a:solidFill>
                          <a:schemeClr val="tx1"/>
                        </a:solidFill>
                        <a:latin typeface="Cambria Math" panose="02040503050406030204" pitchFamily="18" charset="0"/>
                        <a:cs typeface="Times New Roman" panose="02020603050405020304" pitchFamily="18" charset="0"/>
                      </a:rPr>
                      <m:t> (</m:t>
                    </m:r>
                    <m:r>
                      <a:rPr lang="en-GB" sz="1200" b="0" i="1" noProof="0" smtClean="0">
                        <a:solidFill>
                          <a:schemeClr val="tx1"/>
                        </a:solidFill>
                        <a:latin typeface="Cambria Math" panose="02040503050406030204" pitchFamily="18" charset="0"/>
                        <a:cs typeface="Times New Roman" panose="02020603050405020304" pitchFamily="18" charset="0"/>
                      </a:rPr>
                      <m:t>𝑡</m:t>
                    </m:r>
                    <m:r>
                      <a:rPr lang="en-GB" sz="1200" b="0" i="1" noProof="0" smtClean="0">
                        <a:solidFill>
                          <a:schemeClr val="tx1"/>
                        </a:solidFill>
                        <a:latin typeface="Cambria Math" panose="02040503050406030204" pitchFamily="18" charset="0"/>
                        <a:cs typeface="Times New Roman" panose="02020603050405020304" pitchFamily="18" charset="0"/>
                      </a:rPr>
                      <m:t>=1,…,</m:t>
                    </m:r>
                    <m:r>
                      <a:rPr lang="en-GB" sz="1200" b="0" i="1" noProof="0" smtClean="0">
                        <a:solidFill>
                          <a:schemeClr val="tx1"/>
                        </a:solidFill>
                        <a:latin typeface="Cambria Math" panose="02040503050406030204" pitchFamily="18" charset="0"/>
                        <a:cs typeface="Times New Roman" panose="02020603050405020304" pitchFamily="18" charset="0"/>
                      </a:rPr>
                      <m:t>𝑇</m:t>
                    </m:r>
                    <m:r>
                      <a:rPr lang="en-GB" sz="1200" b="0" i="1" noProof="0" smtClean="0">
                        <a:solidFill>
                          <a:schemeClr val="tx1"/>
                        </a:solidFill>
                        <a:latin typeface="Cambria Math" panose="02040503050406030204" pitchFamily="18" charset="0"/>
                        <a:cs typeface="Times New Roman" panose="02020603050405020304" pitchFamily="18" charset="0"/>
                      </a:rPr>
                      <m:t>)</m:t>
                    </m:r>
                  </m:oMath>
                </a14:m>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and a </a:t>
                </a:r>
                <a14:m>
                  <m:oMath xmlns:m="http://schemas.openxmlformats.org/officeDocument/2006/math">
                    <m:r>
                      <a:rPr lang="en-GB" sz="1200" b="0" i="1" noProof="0" smtClean="0">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𝑇</m:t>
                    </m:r>
                  </m:oMath>
                </a14:m>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-year par rate </a:t>
                </a:r>
                <a14:m>
                  <m:oMath xmlns:m="http://schemas.openxmlformats.org/officeDocument/2006/math">
                    <m:sSub>
                      <m:sSubPr>
                        <m:ctrlPr>
                          <a:rPr lang="en-GB" sz="1200" i="1" noProof="0" smtClean="0">
                            <a:solidFill>
                              <a:schemeClr val="tx1"/>
                            </a:solidFill>
                            <a:latin typeface="Cambria Math" panose="02040503050406030204" pitchFamily="18" charset="0"/>
                            <a:cs typeface="Times New Roman" panose="02020603050405020304" pitchFamily="18" charset="0"/>
                          </a:rPr>
                        </m:ctrlPr>
                      </m:sSubPr>
                      <m:e>
                        <m:r>
                          <a:rPr lang="en-GB" sz="1200" b="0" i="1" noProof="0" smtClean="0">
                            <a:solidFill>
                              <a:schemeClr val="tx1"/>
                            </a:solidFill>
                            <a:latin typeface="Cambria Math" panose="02040503050406030204" pitchFamily="18" charset="0"/>
                            <a:cs typeface="Times New Roman" panose="02020603050405020304" pitchFamily="18" charset="0"/>
                          </a:rPr>
                          <m:t>𝑟</m:t>
                        </m:r>
                      </m:e>
                      <m:sub>
                        <m:r>
                          <a:rPr lang="en-GB" sz="1200" b="0" i="1" noProof="0" smtClean="0">
                            <a:solidFill>
                              <a:schemeClr val="tx1"/>
                            </a:solidFill>
                            <a:latin typeface="Cambria Math" panose="02040503050406030204" pitchFamily="18" charset="0"/>
                            <a:cs typeface="Times New Roman" panose="02020603050405020304" pitchFamily="18" charset="0"/>
                          </a:rPr>
                          <m:t>𝑇</m:t>
                        </m:r>
                      </m:sub>
                    </m:sSub>
                    <m:r>
                      <a:rPr lang="en-GB" sz="1200" b="0" i="1" noProof="0" smtClean="0">
                        <a:solidFill>
                          <a:schemeClr val="tx1"/>
                        </a:solidFill>
                        <a:latin typeface="Cambria Math" panose="02040503050406030204" pitchFamily="18" charset="0"/>
                        <a:cs typeface="Times New Roman" panose="02020603050405020304" pitchFamily="18" charset="0"/>
                      </a:rPr>
                      <m:t> </m:t>
                    </m:r>
                  </m:oMath>
                </a14:m>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are linked in the bond valuation formula:  </a:t>
                </a:r>
              </a:p>
              <a:p>
                <a:pPr marL="180975">
                  <a:lnSpc>
                    <a:spcPts val="2200"/>
                  </a:lnSpc>
                </a:pPr>
                <a14:m>
                  <m:oMathPara xmlns:m="http://schemas.openxmlformats.org/officeDocument/2006/math">
                    <m:oMathParaPr>
                      <m:jc m:val="left"/>
                    </m:oMathParaPr>
                    <m:oMath xmlns:m="http://schemas.openxmlformats.org/officeDocument/2006/math">
                      <m:r>
                        <a:rPr lang="en-GB" sz="1100" b="0" i="1" noProof="0" smtClean="0">
                          <a:solidFill>
                            <a:schemeClr val="tx1"/>
                          </a:solidFill>
                          <a:latin typeface="Cambria Math" panose="02040503050406030204" pitchFamily="18" charset="0"/>
                          <a:cs typeface="Times New Roman" panose="02020603050405020304" pitchFamily="18" charset="0"/>
                        </a:rPr>
                        <m:t>𝑀</m:t>
                      </m:r>
                      <m:r>
                        <a:rPr lang="en-GB" sz="1100" b="0" i="1" noProof="0" smtClean="0">
                          <a:solidFill>
                            <a:schemeClr val="tx1"/>
                          </a:solidFill>
                          <a:latin typeface="Cambria Math" panose="02040503050406030204" pitchFamily="18" charset="0"/>
                          <a:cs typeface="Times New Roman" panose="02020603050405020304" pitchFamily="18" charset="0"/>
                        </a:rPr>
                        <m:t>= </m:t>
                      </m:r>
                      <m:f>
                        <m:fPr>
                          <m:ctrlPr>
                            <a:rPr lang="en-GB" sz="1100" b="0" i="1" noProof="0" smtClean="0">
                              <a:solidFill>
                                <a:schemeClr val="tx1"/>
                              </a:solidFill>
                              <a:latin typeface="Cambria Math" panose="02040503050406030204" pitchFamily="18" charset="0"/>
                              <a:cs typeface="Times New Roman" panose="02020603050405020304" pitchFamily="18" charset="0"/>
                            </a:rPr>
                          </m:ctrlPr>
                        </m:fPr>
                        <m:num>
                          <m:sSub>
                            <m:sSubPr>
                              <m:ctrlPr>
                                <a:rPr lang="en-GB" sz="1100" b="0" i="1" noProof="0" smtClean="0">
                                  <a:solidFill>
                                    <a:schemeClr val="tx1"/>
                                  </a:solidFill>
                                  <a:latin typeface="Cambria Math" panose="02040503050406030204" pitchFamily="18" charset="0"/>
                                  <a:cs typeface="Times New Roman" panose="02020603050405020304" pitchFamily="18" charset="0"/>
                                </a:rPr>
                              </m:ctrlPr>
                            </m:sSubPr>
                            <m:e>
                              <m:r>
                                <a:rPr lang="en-GB" sz="1100" b="0" i="1" noProof="0" smtClean="0">
                                  <a:solidFill>
                                    <a:schemeClr val="tx1"/>
                                  </a:solidFill>
                                  <a:latin typeface="Cambria Math" panose="02040503050406030204" pitchFamily="18" charset="0"/>
                                  <a:cs typeface="Times New Roman" panose="02020603050405020304" pitchFamily="18" charset="0"/>
                                </a:rPr>
                                <m:t>𝑟</m:t>
                              </m:r>
                            </m:e>
                            <m:sub>
                              <m:r>
                                <a:rPr lang="en-GB" sz="1100" b="0" i="1" noProof="0" smtClean="0">
                                  <a:solidFill>
                                    <a:schemeClr val="tx1"/>
                                  </a:solidFill>
                                  <a:latin typeface="Cambria Math" panose="02040503050406030204" pitchFamily="18" charset="0"/>
                                  <a:cs typeface="Times New Roman" panose="02020603050405020304" pitchFamily="18" charset="0"/>
                                </a:rPr>
                                <m:t>𝑇</m:t>
                              </m:r>
                            </m:sub>
                          </m:sSub>
                          <m:r>
                            <a:rPr lang="en-GB" sz="1100" b="0" i="1" noProof="0" smtClean="0">
                              <a:solidFill>
                                <a:schemeClr val="tx1"/>
                              </a:solidFill>
                              <a:latin typeface="Cambria Math" panose="02040503050406030204" pitchFamily="18" charset="0"/>
                              <a:cs typeface="Times New Roman" panose="02020603050405020304" pitchFamily="18" charset="0"/>
                            </a:rPr>
                            <m:t>𝑀</m:t>
                          </m:r>
                        </m:num>
                        <m:den>
                          <m:sSup>
                            <m:sSupPr>
                              <m:ctrlPr>
                                <a:rPr lang="en-GB" sz="1100" b="0" i="1" noProof="0" smtClean="0">
                                  <a:solidFill>
                                    <a:schemeClr val="tx1"/>
                                  </a:solidFill>
                                  <a:latin typeface="Cambria Math" panose="02040503050406030204" pitchFamily="18" charset="0"/>
                                  <a:cs typeface="Times New Roman" panose="02020603050405020304" pitchFamily="18" charset="0"/>
                                </a:rPr>
                              </m:ctrlPr>
                            </m:sSupPr>
                            <m:e>
                              <m:d>
                                <m:dPr>
                                  <m:ctrlPr>
                                    <a:rPr lang="en-GB" sz="1100" b="0" i="1" noProof="0" smtClean="0">
                                      <a:solidFill>
                                        <a:schemeClr val="tx1"/>
                                      </a:solidFill>
                                      <a:latin typeface="Cambria Math" panose="02040503050406030204" pitchFamily="18" charset="0"/>
                                      <a:cs typeface="Times New Roman" panose="02020603050405020304" pitchFamily="18" charset="0"/>
                                    </a:rPr>
                                  </m:ctrlPr>
                                </m:dPr>
                                <m:e>
                                  <m:r>
                                    <a:rPr lang="en-GB" sz="1100" b="0" i="1" noProof="0" smtClean="0">
                                      <a:solidFill>
                                        <a:schemeClr val="tx1"/>
                                      </a:solidFill>
                                      <a:latin typeface="Cambria Math" panose="02040503050406030204" pitchFamily="18" charset="0"/>
                                      <a:cs typeface="Times New Roman" panose="02020603050405020304" pitchFamily="18" charset="0"/>
                                    </a:rPr>
                                    <m:t>1+</m:t>
                                  </m:r>
                                  <m:sSub>
                                    <m:sSubPr>
                                      <m:ctrlPr>
                                        <a:rPr lang="en-GB" sz="1100" b="0" i="1" noProof="0" smtClean="0">
                                          <a:solidFill>
                                            <a:schemeClr val="tx1"/>
                                          </a:solidFill>
                                          <a:latin typeface="Cambria Math" panose="02040503050406030204" pitchFamily="18" charset="0"/>
                                          <a:cs typeface="Times New Roman" panose="02020603050405020304" pitchFamily="18" charset="0"/>
                                        </a:rPr>
                                      </m:ctrlPr>
                                    </m:sSubPr>
                                    <m:e>
                                      <m:r>
                                        <a:rPr lang="en-GB" sz="1100" b="0" i="1" noProof="0" smtClean="0">
                                          <a:solidFill>
                                            <a:schemeClr val="tx1"/>
                                          </a:solidFill>
                                          <a:latin typeface="Cambria Math" panose="02040503050406030204" pitchFamily="18" charset="0"/>
                                          <a:cs typeface="Times New Roman" panose="02020603050405020304" pitchFamily="18" charset="0"/>
                                        </a:rPr>
                                        <m:t>𝑧</m:t>
                                      </m:r>
                                    </m:e>
                                    <m:sub>
                                      <m:r>
                                        <a:rPr lang="en-GB" sz="1100" b="0" i="1" noProof="0" smtClean="0">
                                          <a:solidFill>
                                            <a:schemeClr val="tx1"/>
                                          </a:solidFill>
                                          <a:latin typeface="Cambria Math" panose="02040503050406030204" pitchFamily="18" charset="0"/>
                                          <a:cs typeface="Times New Roman" panose="02020603050405020304" pitchFamily="18" charset="0"/>
                                        </a:rPr>
                                        <m:t>1</m:t>
                                      </m:r>
                                    </m:sub>
                                  </m:sSub>
                                </m:e>
                              </m:d>
                            </m:e>
                            <m:sup>
                              <m:r>
                                <a:rPr lang="en-GB" sz="1100" b="0" i="1" noProof="0" smtClean="0">
                                  <a:solidFill>
                                    <a:schemeClr val="tx1"/>
                                  </a:solidFill>
                                  <a:latin typeface="Cambria Math" panose="02040503050406030204" pitchFamily="18" charset="0"/>
                                  <a:cs typeface="Times New Roman" panose="02020603050405020304" pitchFamily="18" charset="0"/>
                                </a:rPr>
                                <m:t>1</m:t>
                              </m:r>
                            </m:sup>
                          </m:sSup>
                        </m:den>
                      </m:f>
                      <m:r>
                        <a:rPr lang="en-GB" sz="1100" b="0" i="1" noProof="0" smtClean="0">
                          <a:solidFill>
                            <a:schemeClr val="tx1"/>
                          </a:solidFill>
                          <a:latin typeface="Cambria Math" panose="02040503050406030204" pitchFamily="18" charset="0"/>
                          <a:cs typeface="Times New Roman" panose="02020603050405020304" pitchFamily="18" charset="0"/>
                        </a:rPr>
                        <m:t>+</m:t>
                      </m:r>
                      <m:f>
                        <m:fPr>
                          <m:ctrlPr>
                            <a:rPr lang="en-GB" sz="1100" i="1" smtClean="0">
                              <a:latin typeface="Cambria Math" panose="02040503050406030204" pitchFamily="18" charset="0"/>
                              <a:cs typeface="Times New Roman" panose="02020603050405020304" pitchFamily="18" charset="0"/>
                            </a:rPr>
                          </m:ctrlPr>
                        </m:fPr>
                        <m:num>
                          <m:sSub>
                            <m:sSubPr>
                              <m:ctrlPr>
                                <a:rPr lang="en-GB" sz="1100" i="1" smtClean="0">
                                  <a:latin typeface="Cambria Math" panose="02040503050406030204" pitchFamily="18" charset="0"/>
                                  <a:cs typeface="Times New Roman" panose="02020603050405020304" pitchFamily="18" charset="0"/>
                                </a:rPr>
                              </m:ctrlPr>
                            </m:sSubPr>
                            <m:e>
                              <m:r>
                                <a:rPr lang="en-GB" sz="1100" i="1" smtClean="0">
                                  <a:latin typeface="Cambria Math" panose="02040503050406030204" pitchFamily="18" charset="0"/>
                                  <a:cs typeface="Times New Roman" panose="02020603050405020304" pitchFamily="18" charset="0"/>
                                </a:rPr>
                                <m:t>𝑟</m:t>
                              </m:r>
                            </m:e>
                            <m:sub>
                              <m:r>
                                <a:rPr lang="en-GB" sz="1100" i="1" smtClean="0">
                                  <a:latin typeface="Cambria Math" panose="02040503050406030204" pitchFamily="18" charset="0"/>
                                  <a:cs typeface="Times New Roman" panose="02020603050405020304" pitchFamily="18" charset="0"/>
                                </a:rPr>
                                <m:t>𝑇</m:t>
                              </m:r>
                            </m:sub>
                          </m:sSub>
                          <m:r>
                            <a:rPr lang="en-GB" sz="1100" i="1" smtClean="0">
                              <a:latin typeface="Cambria Math" panose="02040503050406030204" pitchFamily="18" charset="0"/>
                              <a:cs typeface="Times New Roman" panose="02020603050405020304" pitchFamily="18" charset="0"/>
                            </a:rPr>
                            <m:t>𝑀</m:t>
                          </m:r>
                        </m:num>
                        <m:den>
                          <m:sSup>
                            <m:sSupPr>
                              <m:ctrlPr>
                                <a:rPr lang="en-GB" sz="1100" i="1" smtClean="0">
                                  <a:latin typeface="Cambria Math" panose="02040503050406030204" pitchFamily="18" charset="0"/>
                                  <a:cs typeface="Times New Roman" panose="02020603050405020304" pitchFamily="18" charset="0"/>
                                </a:rPr>
                              </m:ctrlPr>
                            </m:sSupPr>
                            <m:e>
                              <m:d>
                                <m:dPr>
                                  <m:ctrlPr>
                                    <a:rPr lang="en-GB" sz="1100" i="1" smtClean="0">
                                      <a:latin typeface="Cambria Math" panose="02040503050406030204" pitchFamily="18" charset="0"/>
                                      <a:cs typeface="Times New Roman" panose="02020603050405020304" pitchFamily="18" charset="0"/>
                                    </a:rPr>
                                  </m:ctrlPr>
                                </m:dPr>
                                <m:e>
                                  <m:r>
                                    <a:rPr lang="en-GB" sz="1100" i="1" smtClean="0">
                                      <a:latin typeface="Cambria Math" panose="02040503050406030204" pitchFamily="18" charset="0"/>
                                      <a:cs typeface="Times New Roman" panose="02020603050405020304" pitchFamily="18" charset="0"/>
                                    </a:rPr>
                                    <m:t>1+</m:t>
                                  </m:r>
                                  <m:sSub>
                                    <m:sSubPr>
                                      <m:ctrlPr>
                                        <a:rPr lang="en-GB" sz="1100" i="1" smtClean="0">
                                          <a:latin typeface="Cambria Math" panose="02040503050406030204" pitchFamily="18" charset="0"/>
                                          <a:cs typeface="Times New Roman" panose="02020603050405020304" pitchFamily="18" charset="0"/>
                                        </a:rPr>
                                      </m:ctrlPr>
                                    </m:sSubPr>
                                    <m:e>
                                      <m:r>
                                        <a:rPr lang="en-GB" sz="1100" i="1" smtClean="0">
                                          <a:latin typeface="Cambria Math" panose="02040503050406030204" pitchFamily="18" charset="0"/>
                                          <a:cs typeface="Times New Roman" panose="02020603050405020304" pitchFamily="18" charset="0"/>
                                        </a:rPr>
                                        <m:t>𝑧</m:t>
                                      </m:r>
                                    </m:e>
                                    <m:sub>
                                      <m:r>
                                        <a:rPr lang="en-GB" sz="1100" b="0" i="1" smtClean="0">
                                          <a:latin typeface="Cambria Math" panose="02040503050406030204" pitchFamily="18" charset="0"/>
                                          <a:cs typeface="Times New Roman" panose="02020603050405020304" pitchFamily="18" charset="0"/>
                                        </a:rPr>
                                        <m:t>2</m:t>
                                      </m:r>
                                    </m:sub>
                                  </m:sSub>
                                </m:e>
                              </m:d>
                            </m:e>
                            <m:sup>
                              <m:r>
                                <a:rPr lang="en-GB" sz="1100" b="0" i="1" smtClean="0">
                                  <a:latin typeface="Cambria Math" panose="02040503050406030204" pitchFamily="18" charset="0"/>
                                  <a:cs typeface="Times New Roman" panose="02020603050405020304" pitchFamily="18" charset="0"/>
                                </a:rPr>
                                <m:t>2</m:t>
                              </m:r>
                            </m:sup>
                          </m:sSup>
                        </m:den>
                      </m:f>
                      <m:r>
                        <a:rPr lang="en-GB" sz="1100" b="0" i="1" smtClean="0">
                          <a:latin typeface="Cambria Math" panose="02040503050406030204" pitchFamily="18" charset="0"/>
                          <a:cs typeface="Times New Roman" panose="02020603050405020304" pitchFamily="18" charset="0"/>
                        </a:rPr>
                        <m:t>+…+</m:t>
                      </m:r>
                      <m:f>
                        <m:fPr>
                          <m:ctrlPr>
                            <a:rPr lang="en-GB" sz="1100" i="1" smtClean="0">
                              <a:latin typeface="Cambria Math" panose="02040503050406030204" pitchFamily="18" charset="0"/>
                              <a:cs typeface="Times New Roman" panose="02020603050405020304" pitchFamily="18" charset="0"/>
                            </a:rPr>
                          </m:ctrlPr>
                        </m:fPr>
                        <m:num>
                          <m:sSub>
                            <m:sSubPr>
                              <m:ctrlPr>
                                <a:rPr lang="en-GB" sz="1100" i="1" smtClean="0">
                                  <a:latin typeface="Cambria Math" panose="02040503050406030204" pitchFamily="18" charset="0"/>
                                  <a:cs typeface="Times New Roman" panose="02020603050405020304" pitchFamily="18" charset="0"/>
                                </a:rPr>
                              </m:ctrlPr>
                            </m:sSubPr>
                            <m:e>
                              <m:r>
                                <a:rPr lang="en-GB" sz="1100" i="1" smtClean="0">
                                  <a:latin typeface="Cambria Math" panose="02040503050406030204" pitchFamily="18" charset="0"/>
                                  <a:cs typeface="Times New Roman" panose="02020603050405020304" pitchFamily="18" charset="0"/>
                                </a:rPr>
                                <m:t>𝑟</m:t>
                              </m:r>
                            </m:e>
                            <m:sub>
                              <m:r>
                                <a:rPr lang="en-GB" sz="1100" i="1" smtClean="0">
                                  <a:latin typeface="Cambria Math" panose="02040503050406030204" pitchFamily="18" charset="0"/>
                                  <a:cs typeface="Times New Roman" panose="02020603050405020304" pitchFamily="18" charset="0"/>
                                </a:rPr>
                                <m:t>𝑇</m:t>
                              </m:r>
                            </m:sub>
                          </m:sSub>
                          <m:r>
                            <a:rPr lang="en-GB" sz="1100" i="1" smtClean="0">
                              <a:latin typeface="Cambria Math" panose="02040503050406030204" pitchFamily="18" charset="0"/>
                              <a:cs typeface="Times New Roman" panose="02020603050405020304" pitchFamily="18" charset="0"/>
                            </a:rPr>
                            <m:t>𝑀</m:t>
                          </m:r>
                        </m:num>
                        <m:den>
                          <m:sSup>
                            <m:sSupPr>
                              <m:ctrlPr>
                                <a:rPr lang="en-GB" sz="1100" i="1" smtClean="0">
                                  <a:latin typeface="Cambria Math" panose="02040503050406030204" pitchFamily="18" charset="0"/>
                                  <a:cs typeface="Times New Roman" panose="02020603050405020304" pitchFamily="18" charset="0"/>
                                </a:rPr>
                              </m:ctrlPr>
                            </m:sSupPr>
                            <m:e>
                              <m:d>
                                <m:dPr>
                                  <m:ctrlPr>
                                    <a:rPr lang="en-GB" sz="1100" i="1" smtClean="0">
                                      <a:latin typeface="Cambria Math" panose="02040503050406030204" pitchFamily="18" charset="0"/>
                                      <a:cs typeface="Times New Roman" panose="02020603050405020304" pitchFamily="18" charset="0"/>
                                    </a:rPr>
                                  </m:ctrlPr>
                                </m:dPr>
                                <m:e>
                                  <m:r>
                                    <a:rPr lang="en-GB" sz="1100" i="1" smtClean="0">
                                      <a:latin typeface="Cambria Math" panose="02040503050406030204" pitchFamily="18" charset="0"/>
                                      <a:cs typeface="Times New Roman" panose="02020603050405020304" pitchFamily="18" charset="0"/>
                                    </a:rPr>
                                    <m:t>1+</m:t>
                                  </m:r>
                                  <m:sSub>
                                    <m:sSubPr>
                                      <m:ctrlPr>
                                        <a:rPr lang="en-GB" sz="1100" i="1" smtClean="0">
                                          <a:latin typeface="Cambria Math" panose="02040503050406030204" pitchFamily="18" charset="0"/>
                                          <a:cs typeface="Times New Roman" panose="02020603050405020304" pitchFamily="18" charset="0"/>
                                        </a:rPr>
                                      </m:ctrlPr>
                                    </m:sSubPr>
                                    <m:e>
                                      <m:r>
                                        <a:rPr lang="en-GB" sz="1100" i="1" smtClean="0">
                                          <a:latin typeface="Cambria Math" panose="02040503050406030204" pitchFamily="18" charset="0"/>
                                          <a:cs typeface="Times New Roman" panose="02020603050405020304" pitchFamily="18" charset="0"/>
                                        </a:rPr>
                                        <m:t>𝑧</m:t>
                                      </m:r>
                                    </m:e>
                                    <m:sub>
                                      <m:r>
                                        <a:rPr lang="en-GB" sz="1100" b="0" i="1" smtClean="0">
                                          <a:latin typeface="Cambria Math" panose="02040503050406030204" pitchFamily="18" charset="0"/>
                                          <a:cs typeface="Times New Roman" panose="02020603050405020304" pitchFamily="18" charset="0"/>
                                        </a:rPr>
                                        <m:t>𝑇</m:t>
                                      </m:r>
                                    </m:sub>
                                  </m:sSub>
                                </m:e>
                              </m:d>
                            </m:e>
                            <m:sup>
                              <m:r>
                                <a:rPr lang="en-GB" sz="1100" b="0" i="1" smtClean="0">
                                  <a:latin typeface="Cambria Math" panose="02040503050406030204" pitchFamily="18" charset="0"/>
                                  <a:cs typeface="Times New Roman" panose="02020603050405020304" pitchFamily="18" charset="0"/>
                                </a:rPr>
                                <m:t>𝑇</m:t>
                              </m:r>
                            </m:sup>
                          </m:sSup>
                        </m:den>
                      </m:f>
                      <m:r>
                        <a:rPr lang="en-GB" sz="1100" b="0" i="1" smtClean="0">
                          <a:latin typeface="Cambria Math" panose="02040503050406030204" pitchFamily="18" charset="0"/>
                          <a:cs typeface="Times New Roman" panose="02020603050405020304" pitchFamily="18" charset="0"/>
                        </a:rPr>
                        <m:t>+</m:t>
                      </m:r>
                      <m:f>
                        <m:fPr>
                          <m:ctrlPr>
                            <a:rPr lang="en-GB" sz="1100" i="1" smtClean="0">
                              <a:latin typeface="Cambria Math" panose="02040503050406030204" pitchFamily="18" charset="0"/>
                              <a:cs typeface="Times New Roman" panose="02020603050405020304" pitchFamily="18" charset="0"/>
                            </a:rPr>
                          </m:ctrlPr>
                        </m:fPr>
                        <m:num>
                          <m:r>
                            <a:rPr lang="en-GB" sz="1100" i="1" smtClean="0">
                              <a:latin typeface="Cambria Math" panose="02040503050406030204" pitchFamily="18" charset="0"/>
                              <a:cs typeface="Times New Roman" panose="02020603050405020304" pitchFamily="18" charset="0"/>
                            </a:rPr>
                            <m:t>𝑀</m:t>
                          </m:r>
                        </m:num>
                        <m:den>
                          <m:sSup>
                            <m:sSupPr>
                              <m:ctrlPr>
                                <a:rPr lang="en-GB" sz="1100" i="1" smtClean="0">
                                  <a:latin typeface="Cambria Math" panose="02040503050406030204" pitchFamily="18" charset="0"/>
                                  <a:cs typeface="Times New Roman" panose="02020603050405020304" pitchFamily="18" charset="0"/>
                                </a:rPr>
                              </m:ctrlPr>
                            </m:sSupPr>
                            <m:e>
                              <m:d>
                                <m:dPr>
                                  <m:ctrlPr>
                                    <a:rPr lang="en-GB" sz="1100" i="1" smtClean="0">
                                      <a:latin typeface="Cambria Math" panose="02040503050406030204" pitchFamily="18" charset="0"/>
                                      <a:cs typeface="Times New Roman" panose="02020603050405020304" pitchFamily="18" charset="0"/>
                                    </a:rPr>
                                  </m:ctrlPr>
                                </m:dPr>
                                <m:e>
                                  <m:r>
                                    <a:rPr lang="en-GB" sz="1100" i="1" smtClean="0">
                                      <a:latin typeface="Cambria Math" panose="02040503050406030204" pitchFamily="18" charset="0"/>
                                      <a:cs typeface="Times New Roman" panose="02020603050405020304" pitchFamily="18" charset="0"/>
                                    </a:rPr>
                                    <m:t>1+</m:t>
                                  </m:r>
                                  <m:sSub>
                                    <m:sSubPr>
                                      <m:ctrlPr>
                                        <a:rPr lang="en-GB" sz="1100" i="1" smtClean="0">
                                          <a:latin typeface="Cambria Math" panose="02040503050406030204" pitchFamily="18" charset="0"/>
                                          <a:cs typeface="Times New Roman" panose="02020603050405020304" pitchFamily="18" charset="0"/>
                                        </a:rPr>
                                      </m:ctrlPr>
                                    </m:sSubPr>
                                    <m:e>
                                      <m:r>
                                        <a:rPr lang="en-GB" sz="1100" i="1" smtClean="0">
                                          <a:latin typeface="Cambria Math" panose="02040503050406030204" pitchFamily="18" charset="0"/>
                                          <a:cs typeface="Times New Roman" panose="02020603050405020304" pitchFamily="18" charset="0"/>
                                        </a:rPr>
                                        <m:t>𝑧</m:t>
                                      </m:r>
                                    </m:e>
                                    <m:sub>
                                      <m:r>
                                        <a:rPr lang="en-GB" sz="1100" i="1" smtClean="0">
                                          <a:latin typeface="Cambria Math" panose="02040503050406030204" pitchFamily="18" charset="0"/>
                                          <a:cs typeface="Times New Roman" panose="02020603050405020304" pitchFamily="18" charset="0"/>
                                        </a:rPr>
                                        <m:t>𝑇</m:t>
                                      </m:r>
                                    </m:sub>
                                  </m:sSub>
                                </m:e>
                              </m:d>
                            </m:e>
                            <m:sup>
                              <m:r>
                                <a:rPr lang="en-GB" sz="1100" i="1" smtClean="0">
                                  <a:latin typeface="Cambria Math" panose="02040503050406030204" pitchFamily="18" charset="0"/>
                                  <a:cs typeface="Times New Roman" panose="02020603050405020304" pitchFamily="18" charset="0"/>
                                </a:rPr>
                                <m:t>𝑇</m:t>
                              </m:r>
                            </m:sup>
                          </m:sSup>
                        </m:den>
                      </m:f>
                      <m:r>
                        <a:rPr lang="en-GB" sz="1100" i="1" noProof="0" smtClean="0">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GB" sz="1100" i="1" noProof="0" dirty="0">
                  <a:solidFill>
                    <a:schemeClr val="tx1"/>
                  </a:solidFill>
                  <a:latin typeface="Cambria Math" panose="02040503050406030204" pitchFamily="18" charset="0"/>
                  <a:ea typeface="Times New Roman" panose="02020603050405020304" pitchFamily="18" charset="0"/>
                  <a:cs typeface="Times New Roman" panose="02020603050405020304" pitchFamily="18" charset="0"/>
                </a:endParaRPr>
              </a:p>
              <a:p>
                <a:pPr>
                  <a:lnSpc>
                    <a:spcPts val="2200"/>
                  </a:lnSpc>
                  <a:spcAft>
                    <a:spcPts val="600"/>
                  </a:spcAft>
                </a:pPr>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After dividing both sides of the equation by face value </a:t>
                </a:r>
                <a14:m>
                  <m:oMath xmlns:m="http://schemas.openxmlformats.org/officeDocument/2006/math">
                    <m:r>
                      <a:rPr lang="en-GB" sz="1200" b="0" i="1" noProof="0" smtClean="0">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𝑀</m:t>
                    </m:r>
                  </m:oMath>
                </a14:m>
                <a:r>
                  <a:rPr lang="en-GB" sz="1200" noProof="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we have</a:t>
                </a:r>
              </a:p>
              <a:p>
                <a:pPr marL="176213">
                  <a:lnSpc>
                    <a:spcPts val="2200"/>
                  </a:lnSpc>
                </a:pPr>
                <a14:m>
                  <m:oMathPara xmlns:m="http://schemas.openxmlformats.org/officeDocument/2006/math">
                    <m:oMathParaPr>
                      <m:jc m:val="left"/>
                    </m:oMathParaPr>
                    <m:oMath xmlns:m="http://schemas.openxmlformats.org/officeDocument/2006/math">
                      <m:r>
                        <a:rPr lang="en-GB" sz="1200" b="0" i="1" smtClean="0">
                          <a:latin typeface="Cambria Math" panose="02040503050406030204" pitchFamily="18" charset="0"/>
                          <a:cs typeface="Times New Roman" panose="02020603050405020304" pitchFamily="18" charset="0"/>
                        </a:rPr>
                        <m:t>1</m:t>
                      </m:r>
                      <m:r>
                        <a:rPr lang="en-GB" sz="1200" i="1">
                          <a:latin typeface="Cambria Math" panose="02040503050406030204" pitchFamily="18" charset="0"/>
                          <a:cs typeface="Times New Roman" panose="02020603050405020304" pitchFamily="18" charset="0"/>
                        </a:rPr>
                        <m:t>= </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i="1">
                                  <a:latin typeface="Cambria Math" panose="02040503050406030204" pitchFamily="18" charset="0"/>
                                  <a:cs typeface="Times New Roman" panose="02020603050405020304" pitchFamily="18" charset="0"/>
                                </a:rPr>
                                <m:t>𝑇</m:t>
                              </m:r>
                            </m:sub>
                          </m:sSub>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i="1">
                                          <a:latin typeface="Cambria Math" panose="02040503050406030204" pitchFamily="18" charset="0"/>
                                          <a:cs typeface="Times New Roman" panose="02020603050405020304" pitchFamily="18" charset="0"/>
                                        </a:rPr>
                                        <m:t>1</m:t>
                                      </m:r>
                                    </m:sub>
                                  </m:sSub>
                                </m:e>
                              </m:d>
                            </m:e>
                            <m:sup>
                              <m:r>
                                <a:rPr lang="en-GB" sz="1200" i="1">
                                  <a:latin typeface="Cambria Math" panose="02040503050406030204" pitchFamily="18" charset="0"/>
                                  <a:cs typeface="Times New Roman" panose="02020603050405020304" pitchFamily="18" charset="0"/>
                                </a:rPr>
                                <m:t>1</m:t>
                              </m:r>
                            </m:sup>
                          </m:sSup>
                        </m:den>
                      </m:f>
                      <m:r>
                        <a:rPr lang="en-GB" sz="1200" i="1">
                          <a:latin typeface="Cambria Math" panose="02040503050406030204" pitchFamily="18" charset="0"/>
                          <a:cs typeface="Times New Roman" panose="02020603050405020304" pitchFamily="18" charset="0"/>
                        </a:rPr>
                        <m:t>+</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i="1">
                                  <a:latin typeface="Cambria Math" panose="02040503050406030204" pitchFamily="18" charset="0"/>
                                  <a:cs typeface="Times New Roman" panose="02020603050405020304" pitchFamily="18" charset="0"/>
                                </a:rPr>
                                <m:t>𝑇</m:t>
                              </m:r>
                            </m:sub>
                          </m:sSub>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i="1">
                                          <a:latin typeface="Cambria Math" panose="02040503050406030204" pitchFamily="18" charset="0"/>
                                          <a:cs typeface="Times New Roman" panose="02020603050405020304" pitchFamily="18" charset="0"/>
                                        </a:rPr>
                                        <m:t>2</m:t>
                                      </m:r>
                                    </m:sub>
                                  </m:sSub>
                                </m:e>
                              </m:d>
                            </m:e>
                            <m:sup>
                              <m:r>
                                <a:rPr lang="en-GB" sz="1200" i="1">
                                  <a:latin typeface="Cambria Math" panose="02040503050406030204" pitchFamily="18" charset="0"/>
                                  <a:cs typeface="Times New Roman" panose="02020603050405020304" pitchFamily="18" charset="0"/>
                                </a:rPr>
                                <m:t>2</m:t>
                              </m:r>
                            </m:sup>
                          </m:sSup>
                        </m:den>
                      </m:f>
                      <m:r>
                        <a:rPr lang="en-GB" sz="1200" i="1">
                          <a:latin typeface="Cambria Math" panose="02040503050406030204" pitchFamily="18" charset="0"/>
                          <a:cs typeface="Times New Roman" panose="02020603050405020304" pitchFamily="18" charset="0"/>
                        </a:rPr>
                        <m:t>+…+</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i="1">
                                  <a:latin typeface="Cambria Math" panose="02040503050406030204" pitchFamily="18" charset="0"/>
                                  <a:cs typeface="Times New Roman" panose="02020603050405020304" pitchFamily="18" charset="0"/>
                                </a:rPr>
                                <m:t>𝑇</m:t>
                              </m:r>
                            </m:sub>
                          </m:sSub>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i="1">
                                          <a:latin typeface="Cambria Math" panose="02040503050406030204" pitchFamily="18" charset="0"/>
                                          <a:cs typeface="Times New Roman" panose="02020603050405020304" pitchFamily="18" charset="0"/>
                                        </a:rPr>
                                        <m:t>𝑇</m:t>
                                      </m:r>
                                    </m:sub>
                                  </m:sSub>
                                </m:e>
                              </m:d>
                            </m:e>
                            <m:sup>
                              <m:r>
                                <a:rPr lang="en-GB" sz="1200" i="1">
                                  <a:latin typeface="Cambria Math" panose="02040503050406030204" pitchFamily="18" charset="0"/>
                                  <a:cs typeface="Times New Roman" panose="02020603050405020304" pitchFamily="18" charset="0"/>
                                </a:rPr>
                                <m:t>𝑇</m:t>
                              </m:r>
                            </m:sup>
                          </m:sSup>
                        </m:den>
                      </m:f>
                      <m:r>
                        <a:rPr lang="en-GB" sz="1200" i="1">
                          <a:latin typeface="Cambria Math" panose="02040503050406030204" pitchFamily="18" charset="0"/>
                          <a:cs typeface="Times New Roman" panose="02020603050405020304" pitchFamily="18" charset="0"/>
                        </a:rPr>
                        <m:t>+</m:t>
                      </m:r>
                      <m:f>
                        <m:fPr>
                          <m:ctrlPr>
                            <a:rPr lang="en-GB" sz="1200" i="1">
                              <a:latin typeface="Cambria Math" panose="02040503050406030204" pitchFamily="18" charset="0"/>
                              <a:cs typeface="Times New Roman" panose="02020603050405020304" pitchFamily="18" charset="0"/>
                            </a:rPr>
                          </m:ctrlPr>
                        </m:fPr>
                        <m:num>
                          <m:r>
                            <a:rPr lang="en-GB" sz="1200" b="0" i="1" smtClean="0">
                              <a:latin typeface="Cambria Math" panose="02040503050406030204" pitchFamily="18" charset="0"/>
                              <a:cs typeface="Times New Roman" panose="02020603050405020304" pitchFamily="18" charset="0"/>
                            </a:rPr>
                            <m:t>1</m:t>
                          </m:r>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i="1">
                                          <a:latin typeface="Cambria Math" panose="02040503050406030204" pitchFamily="18" charset="0"/>
                                          <a:cs typeface="Times New Roman" panose="02020603050405020304" pitchFamily="18" charset="0"/>
                                        </a:rPr>
                                        <m:t>𝑇</m:t>
                                      </m:r>
                                    </m:sub>
                                  </m:sSub>
                                </m:e>
                              </m:d>
                            </m:e>
                            <m:sup>
                              <m:r>
                                <a:rPr lang="en-GB" sz="1200" i="1">
                                  <a:latin typeface="Cambria Math" panose="02040503050406030204" pitchFamily="18" charset="0"/>
                                  <a:cs typeface="Times New Roman" panose="02020603050405020304" pitchFamily="18" charset="0"/>
                                </a:rPr>
                                <m:t>𝑇</m:t>
                              </m:r>
                            </m:sup>
                          </m:sSup>
                        </m:den>
                      </m:f>
                      <m:r>
                        <a:rPr lang="en-GB" sz="1200" i="1">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GB" sz="1200" i="1" dirty="0">
                  <a:latin typeface="Cambria Math" panose="02040503050406030204" pitchFamily="18" charset="0"/>
                  <a:ea typeface="Times New Roman" panose="02020603050405020304" pitchFamily="18" charset="0"/>
                  <a:cs typeface="Times New Roman" panose="02020603050405020304" pitchFamily="18" charset="0"/>
                </a:endParaRPr>
              </a:p>
              <a:p>
                <a:pPr>
                  <a:lnSpc>
                    <a:spcPts val="2200"/>
                  </a:lnSpc>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Consider a rising zero yield curve,</a:t>
                </a:r>
              </a:p>
              <a:p>
                <a:pPr marL="177800">
                  <a:lnSpc>
                    <a:spcPts val="2200"/>
                  </a:lnSpc>
                </a:pPr>
                <a14:m>
                  <m:oMathPara xmlns:m="http://schemas.openxmlformats.org/officeDocument/2006/math">
                    <m:oMathParaPr>
                      <m:jc m:val="left"/>
                    </m:oMathParaPr>
                    <m:oMath xmlns:m="http://schemas.openxmlformats.org/officeDocument/2006/math">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𝑧</m:t>
                          </m:r>
                        </m:e>
                        <m:sub>
                          <m:r>
                            <a:rPr lang="en-GB" sz="1200" i="1">
                              <a:latin typeface="Cambria Math" panose="02040503050406030204" pitchFamily="18" charset="0"/>
                              <a:ea typeface="Cambria Math" panose="02040503050406030204" pitchFamily="18" charset="0"/>
                            </a:rPr>
                            <m:t>1</m:t>
                          </m:r>
                        </m:sub>
                      </m:sSub>
                      <m:r>
                        <a:rPr lang="en-GB" sz="1200" i="1">
                          <a:latin typeface="Cambria Math" panose="02040503050406030204" pitchFamily="18" charset="0"/>
                          <a:ea typeface="Cambria Math" panose="02040503050406030204" pitchFamily="18" charset="0"/>
                        </a:rPr>
                        <m:t>&lt;</m:t>
                      </m:r>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𝑧</m:t>
                          </m:r>
                        </m:e>
                        <m:sub>
                          <m:r>
                            <a:rPr lang="en-GB" sz="1200" i="1">
                              <a:latin typeface="Cambria Math" panose="02040503050406030204" pitchFamily="18" charset="0"/>
                              <a:ea typeface="Cambria Math" panose="02040503050406030204" pitchFamily="18" charset="0"/>
                            </a:rPr>
                            <m:t>2</m:t>
                          </m:r>
                        </m:sub>
                      </m:sSub>
                      <m:r>
                        <a:rPr lang="en-GB" sz="1200" i="1">
                          <a:latin typeface="Cambria Math" panose="02040503050406030204" pitchFamily="18" charset="0"/>
                          <a:ea typeface="Cambria Math" panose="02040503050406030204" pitchFamily="18" charset="0"/>
                        </a:rPr>
                        <m:t>&lt;…&lt;</m:t>
                      </m:r>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𝑧</m:t>
                          </m:r>
                        </m:e>
                        <m:sub>
                          <m:r>
                            <a:rPr lang="en-GB" sz="1200" i="1">
                              <a:latin typeface="Cambria Math" panose="02040503050406030204" pitchFamily="18" charset="0"/>
                              <a:ea typeface="Cambria Math" panose="02040503050406030204" pitchFamily="18" charset="0"/>
                            </a:rPr>
                            <m:t>𝑇</m:t>
                          </m:r>
                        </m:sub>
                      </m:sSub>
                      <m:r>
                        <a:rPr lang="en-GB" sz="1200" b="0" i="1" smtClean="0">
                          <a:latin typeface="Cambria Math" panose="02040503050406030204" pitchFamily="18" charset="0"/>
                          <a:ea typeface="Cambria Math" panose="02040503050406030204" pitchFamily="18" charset="0"/>
                        </a:rPr>
                        <m:t>.</m:t>
                      </m:r>
                    </m:oMath>
                  </m:oMathPara>
                </a14:m>
                <a:endParaRPr lang="en-GB" sz="12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ts val="2200"/>
                  </a:lnSpc>
                  <a:spcAft>
                    <a:spcPts val="600"/>
                  </a:spcAft>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If we replace all zero rates with the zero rate of the highest maturity</a:t>
                </a:r>
                <a14:m>
                  <m:oMath xmlns:m="http://schemas.openxmlformats.org/officeDocument/2006/math">
                    <m:r>
                      <a:rPr lang="en-GB" sz="1200" b="0" i="0" smtClean="0">
                        <a:latin typeface="Cambria Math" panose="02040503050406030204" pitchFamily="18" charset="0"/>
                        <a:ea typeface="Cambria Math" panose="02040503050406030204" pitchFamily="18" charset="0"/>
                      </a:rPr>
                      <m:t> </m:t>
                    </m:r>
                    <m:sSub>
                      <m:sSubPr>
                        <m:ctrlPr>
                          <a:rPr lang="en-GB" sz="1200" i="1">
                            <a:latin typeface="Cambria Math" panose="02040503050406030204" pitchFamily="18" charset="0"/>
                            <a:ea typeface="Cambria Math" panose="02040503050406030204" pitchFamily="18" charset="0"/>
                          </a:rPr>
                        </m:ctrlPr>
                      </m:sSubPr>
                      <m:e>
                        <m:r>
                          <a:rPr lang="en-GB" sz="1200" i="1">
                            <a:latin typeface="Cambria Math" panose="02040503050406030204" pitchFamily="18" charset="0"/>
                            <a:ea typeface="Cambria Math" panose="02040503050406030204" pitchFamily="18" charset="0"/>
                          </a:rPr>
                          <m:t>𝑧</m:t>
                        </m:r>
                      </m:e>
                      <m:sub>
                        <m:r>
                          <a:rPr lang="en-GB" sz="1200" i="1">
                            <a:latin typeface="Cambria Math" panose="02040503050406030204" pitchFamily="18" charset="0"/>
                            <a:ea typeface="Cambria Math" panose="02040503050406030204" pitchFamily="18" charset="0"/>
                          </a:rPr>
                          <m:t>𝑇</m:t>
                        </m:r>
                      </m:sub>
                    </m:sSub>
                  </m:oMath>
                </a14:m>
                <a:r>
                  <a:rPr lang="en-GB" sz="1200" dirty="0">
                    <a:latin typeface="Times New Roman" panose="02020603050405020304" pitchFamily="18" charset="0"/>
                    <a:ea typeface="Times New Roman" panose="02020603050405020304" pitchFamily="18" charset="0"/>
                    <a:cs typeface="Times New Roman" panose="02020603050405020304" pitchFamily="18" charset="0"/>
                  </a:rPr>
                  <a:t>, the above equation transforms into the inequality</a:t>
                </a:r>
              </a:p>
              <a:p>
                <a:pPr marL="177800">
                  <a:lnSpc>
                    <a:spcPts val="2200"/>
                  </a:lnSpc>
                </a:pPr>
                <a14:m>
                  <m:oMathPara xmlns:m="http://schemas.openxmlformats.org/officeDocument/2006/math">
                    <m:oMathParaPr>
                      <m:jc m:val="left"/>
                    </m:oMathParaPr>
                    <m:oMath xmlns:m="http://schemas.openxmlformats.org/officeDocument/2006/math">
                      <m:r>
                        <a:rPr lang="en-GB" sz="1200" i="1">
                          <a:latin typeface="Cambria Math" panose="02040503050406030204" pitchFamily="18" charset="0"/>
                          <a:cs typeface="Times New Roman" panose="02020603050405020304" pitchFamily="18" charset="0"/>
                        </a:rPr>
                        <m:t>1</m:t>
                      </m:r>
                      <m:r>
                        <a:rPr lang="en-GB" sz="1200" b="0" i="1" smtClean="0">
                          <a:latin typeface="Cambria Math" panose="02040503050406030204" pitchFamily="18" charset="0"/>
                          <a:cs typeface="Times New Roman" panose="02020603050405020304" pitchFamily="18" charset="0"/>
                        </a:rPr>
                        <m:t>&gt;</m:t>
                      </m:r>
                      <m:r>
                        <a:rPr lang="en-GB" sz="1200" i="1">
                          <a:latin typeface="Cambria Math" panose="02040503050406030204" pitchFamily="18" charset="0"/>
                          <a:cs typeface="Times New Roman" panose="02020603050405020304" pitchFamily="18" charset="0"/>
                        </a:rPr>
                        <m:t> </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i="1">
                                  <a:latin typeface="Cambria Math" panose="02040503050406030204" pitchFamily="18" charset="0"/>
                                  <a:cs typeface="Times New Roman" panose="02020603050405020304" pitchFamily="18" charset="0"/>
                                </a:rPr>
                                <m:t>𝑇</m:t>
                              </m:r>
                            </m:sub>
                          </m:sSub>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b="0" i="1" smtClean="0">
                                          <a:latin typeface="Cambria Math" panose="02040503050406030204" pitchFamily="18" charset="0"/>
                                          <a:cs typeface="Times New Roman" panose="02020603050405020304" pitchFamily="18" charset="0"/>
                                        </a:rPr>
                                        <m:t>𝑇</m:t>
                                      </m:r>
                                    </m:sub>
                                  </m:sSub>
                                </m:e>
                              </m:d>
                            </m:e>
                            <m:sup>
                              <m:r>
                                <a:rPr lang="en-GB" sz="1200" i="1">
                                  <a:latin typeface="Cambria Math" panose="02040503050406030204" pitchFamily="18" charset="0"/>
                                  <a:cs typeface="Times New Roman" panose="02020603050405020304" pitchFamily="18" charset="0"/>
                                </a:rPr>
                                <m:t>1</m:t>
                              </m:r>
                            </m:sup>
                          </m:sSup>
                        </m:den>
                      </m:f>
                      <m:r>
                        <a:rPr lang="en-GB" sz="1200" i="1">
                          <a:latin typeface="Cambria Math" panose="02040503050406030204" pitchFamily="18" charset="0"/>
                          <a:cs typeface="Times New Roman" panose="02020603050405020304" pitchFamily="18" charset="0"/>
                        </a:rPr>
                        <m:t>+</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i="1">
                                  <a:latin typeface="Cambria Math" panose="02040503050406030204" pitchFamily="18" charset="0"/>
                                  <a:cs typeface="Times New Roman" panose="02020603050405020304" pitchFamily="18" charset="0"/>
                                </a:rPr>
                                <m:t>𝑇</m:t>
                              </m:r>
                            </m:sub>
                          </m:sSub>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b="0" i="1" smtClean="0">
                                          <a:latin typeface="Cambria Math" panose="02040503050406030204" pitchFamily="18" charset="0"/>
                                          <a:cs typeface="Times New Roman" panose="02020603050405020304" pitchFamily="18" charset="0"/>
                                        </a:rPr>
                                        <m:t>𝑇</m:t>
                                      </m:r>
                                    </m:sub>
                                  </m:sSub>
                                </m:e>
                              </m:d>
                            </m:e>
                            <m:sup>
                              <m:r>
                                <a:rPr lang="en-GB" sz="1200" i="1">
                                  <a:latin typeface="Cambria Math" panose="02040503050406030204" pitchFamily="18" charset="0"/>
                                  <a:cs typeface="Times New Roman" panose="02020603050405020304" pitchFamily="18" charset="0"/>
                                </a:rPr>
                                <m:t>2</m:t>
                              </m:r>
                            </m:sup>
                          </m:sSup>
                        </m:den>
                      </m:f>
                      <m:r>
                        <a:rPr lang="en-GB" sz="1200" i="1">
                          <a:latin typeface="Cambria Math" panose="02040503050406030204" pitchFamily="18" charset="0"/>
                          <a:cs typeface="Times New Roman" panose="02020603050405020304" pitchFamily="18" charset="0"/>
                        </a:rPr>
                        <m:t>+…+</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i="1">
                                  <a:latin typeface="Cambria Math" panose="02040503050406030204" pitchFamily="18" charset="0"/>
                                  <a:cs typeface="Times New Roman" panose="02020603050405020304" pitchFamily="18" charset="0"/>
                                </a:rPr>
                                <m:t>𝑇</m:t>
                              </m:r>
                            </m:sub>
                          </m:sSub>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i="1">
                                          <a:latin typeface="Cambria Math" panose="02040503050406030204" pitchFamily="18" charset="0"/>
                                          <a:cs typeface="Times New Roman" panose="02020603050405020304" pitchFamily="18" charset="0"/>
                                        </a:rPr>
                                        <m:t>𝑇</m:t>
                                      </m:r>
                                    </m:sub>
                                  </m:sSub>
                                </m:e>
                              </m:d>
                            </m:e>
                            <m:sup>
                              <m:r>
                                <a:rPr lang="en-GB" sz="1200" i="1">
                                  <a:latin typeface="Cambria Math" panose="02040503050406030204" pitchFamily="18" charset="0"/>
                                  <a:cs typeface="Times New Roman" panose="02020603050405020304" pitchFamily="18" charset="0"/>
                                </a:rPr>
                                <m:t>𝑇</m:t>
                              </m:r>
                            </m:sup>
                          </m:sSup>
                        </m:den>
                      </m:f>
                      <m:r>
                        <a:rPr lang="en-GB" sz="1200" i="1">
                          <a:latin typeface="Cambria Math" panose="02040503050406030204" pitchFamily="18" charset="0"/>
                          <a:cs typeface="Times New Roman" panose="02020603050405020304" pitchFamily="18" charset="0"/>
                        </a:rPr>
                        <m:t>+</m:t>
                      </m:r>
                      <m:f>
                        <m:fPr>
                          <m:ctrlPr>
                            <a:rPr lang="en-GB" sz="1200" i="1">
                              <a:latin typeface="Cambria Math" panose="02040503050406030204" pitchFamily="18" charset="0"/>
                              <a:cs typeface="Times New Roman" panose="02020603050405020304" pitchFamily="18" charset="0"/>
                            </a:rPr>
                          </m:ctrlPr>
                        </m:fPr>
                        <m:num>
                          <m:r>
                            <a:rPr lang="en-GB" sz="1200" i="1">
                              <a:latin typeface="Cambria Math" panose="02040503050406030204" pitchFamily="18" charset="0"/>
                              <a:cs typeface="Times New Roman" panose="02020603050405020304" pitchFamily="18" charset="0"/>
                            </a:rPr>
                            <m:t>1</m:t>
                          </m:r>
                        </m:num>
                        <m:den>
                          <m:sSup>
                            <m:sSupPr>
                              <m:ctrlPr>
                                <a:rPr lang="en-GB" sz="1200" i="1">
                                  <a:latin typeface="Cambria Math" panose="02040503050406030204" pitchFamily="18" charset="0"/>
                                  <a:cs typeface="Times New Roman" panose="02020603050405020304" pitchFamily="18" charset="0"/>
                                </a:rPr>
                              </m:ctrlPr>
                            </m:sSupPr>
                            <m:e>
                              <m:d>
                                <m:dPr>
                                  <m:ctrlPr>
                                    <a:rPr lang="en-GB" sz="1200" i="1">
                                      <a:latin typeface="Cambria Math" panose="02040503050406030204" pitchFamily="18" charset="0"/>
                                      <a:cs typeface="Times New Roman" panose="02020603050405020304" pitchFamily="18" charset="0"/>
                                    </a:rPr>
                                  </m:ctrlPr>
                                </m:dPr>
                                <m:e>
                                  <m:r>
                                    <a:rPr lang="en-GB" sz="1200" i="1">
                                      <a:latin typeface="Cambria Math" panose="02040503050406030204" pitchFamily="18" charset="0"/>
                                      <a:cs typeface="Times New Roman" panose="02020603050405020304" pitchFamily="18" charset="0"/>
                                    </a:rPr>
                                    <m:t>1+</m:t>
                                  </m:r>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𝑧</m:t>
                                      </m:r>
                                    </m:e>
                                    <m:sub>
                                      <m:r>
                                        <a:rPr lang="en-GB" sz="1200" i="1">
                                          <a:latin typeface="Cambria Math" panose="02040503050406030204" pitchFamily="18" charset="0"/>
                                          <a:cs typeface="Times New Roman" panose="02020603050405020304" pitchFamily="18" charset="0"/>
                                        </a:rPr>
                                        <m:t>𝑇</m:t>
                                      </m:r>
                                    </m:sub>
                                  </m:sSub>
                                </m:e>
                              </m:d>
                            </m:e>
                            <m:sup>
                              <m:r>
                                <a:rPr lang="en-GB" sz="1200" i="1">
                                  <a:latin typeface="Cambria Math" panose="02040503050406030204" pitchFamily="18" charset="0"/>
                                  <a:cs typeface="Times New Roman" panose="02020603050405020304" pitchFamily="18" charset="0"/>
                                </a:rPr>
                                <m:t>𝑇</m:t>
                              </m:r>
                            </m:sup>
                          </m:sSup>
                        </m:den>
                      </m:f>
                      <m:r>
                        <a:rPr lang="en-GB" sz="1200" i="1">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GB" sz="1200" i="1" dirty="0">
                  <a:latin typeface="Cambria Math" panose="02040503050406030204" pitchFamily="18" charset="0"/>
                  <a:ea typeface="Times New Roman" panose="02020603050405020304" pitchFamily="18" charset="0"/>
                  <a:cs typeface="Times New Roman" panose="02020603050405020304" pitchFamily="18" charset="0"/>
                </a:endParaRPr>
              </a:p>
              <a:p>
                <a:pPr>
                  <a:lnSpc>
                    <a:spcPts val="2200"/>
                  </a:lnSpc>
                  <a:spcAft>
                    <a:spcPts val="600"/>
                  </a:spcAft>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The annuity formula can be applied to the right side of the inequality, giving us</a:t>
                </a:r>
                <a:endParaRPr lang="en-GB" sz="1200" i="1" dirty="0">
                  <a:latin typeface="Cambria Math" panose="02040503050406030204" pitchFamily="18" charset="0"/>
                  <a:ea typeface="Cambria Math" panose="02040503050406030204" pitchFamily="18" charset="0"/>
                </a:endParaRPr>
              </a:p>
              <a:p>
                <a:pPr marL="177800">
                  <a:lnSpc>
                    <a:spcPts val="2200"/>
                  </a:lnSpc>
                </a:pPr>
                <a14:m>
                  <m:oMathPara xmlns:m="http://schemas.openxmlformats.org/officeDocument/2006/math">
                    <m:oMathParaPr>
                      <m:jc m:val="left"/>
                    </m:oMathParaPr>
                    <m:oMath xmlns:m="http://schemas.openxmlformats.org/officeDocument/2006/math">
                      <m:r>
                        <a:rPr lang="en-GB" sz="1200" i="1">
                          <a:latin typeface="Cambria Math" panose="02040503050406030204" pitchFamily="18" charset="0"/>
                          <a:cs typeface="Times New Roman" panose="02020603050405020304" pitchFamily="18" charset="0"/>
                        </a:rPr>
                        <m:t>1&gt;</m:t>
                      </m:r>
                      <m:f>
                        <m:fPr>
                          <m:ctrlPr>
                            <a:rPr lang="en-GB" sz="1200" i="1" smtClean="0">
                              <a:latin typeface="Cambria Math" panose="02040503050406030204" pitchFamily="18" charset="0"/>
                              <a:cs typeface="Times New Roman" panose="02020603050405020304" pitchFamily="18" charset="0"/>
                            </a:rPr>
                          </m:ctrlPr>
                        </m:fPr>
                        <m:num>
                          <m:sSub>
                            <m:sSubPr>
                              <m:ctrlPr>
                                <a:rPr lang="en-GB" sz="1200" i="1" smtClean="0">
                                  <a:latin typeface="Cambria Math" panose="02040503050406030204" pitchFamily="18" charset="0"/>
                                  <a:cs typeface="Times New Roman" panose="02020603050405020304" pitchFamily="18" charset="0"/>
                                </a:rPr>
                              </m:ctrlPr>
                            </m:sSubPr>
                            <m:e>
                              <m:r>
                                <a:rPr lang="en-GB" sz="1200" b="0" i="1" smtClean="0">
                                  <a:latin typeface="Cambria Math" panose="02040503050406030204" pitchFamily="18" charset="0"/>
                                  <a:cs typeface="Times New Roman" panose="02020603050405020304" pitchFamily="18" charset="0"/>
                                </a:rPr>
                                <m:t>𝑟</m:t>
                              </m:r>
                            </m:e>
                            <m:sub>
                              <m:r>
                                <a:rPr lang="en-GB" sz="1200" b="0" i="1" smtClean="0">
                                  <a:latin typeface="Cambria Math" panose="02040503050406030204" pitchFamily="18" charset="0"/>
                                  <a:cs typeface="Times New Roman" panose="02020603050405020304" pitchFamily="18" charset="0"/>
                                </a:rPr>
                                <m:t>𝑇</m:t>
                              </m:r>
                            </m:sub>
                          </m:sSub>
                        </m:num>
                        <m:den>
                          <m:sSub>
                            <m:sSubPr>
                              <m:ctrlPr>
                                <a:rPr lang="en-GB" sz="1200" i="1" smtClean="0">
                                  <a:latin typeface="Cambria Math" panose="02040503050406030204" pitchFamily="18" charset="0"/>
                                  <a:cs typeface="Times New Roman" panose="02020603050405020304" pitchFamily="18" charset="0"/>
                                </a:rPr>
                              </m:ctrlPr>
                            </m:sSubPr>
                            <m:e>
                              <m:r>
                                <a:rPr lang="en-GB" sz="1200" b="0" i="1" smtClean="0">
                                  <a:latin typeface="Cambria Math" panose="02040503050406030204" pitchFamily="18" charset="0"/>
                                  <a:cs typeface="Times New Roman" panose="02020603050405020304" pitchFamily="18" charset="0"/>
                                </a:rPr>
                                <m:t>𝑧</m:t>
                              </m:r>
                            </m:e>
                            <m:sub>
                              <m:r>
                                <a:rPr lang="en-GB" sz="1200" b="0" i="1" smtClean="0">
                                  <a:latin typeface="Cambria Math" panose="02040503050406030204" pitchFamily="18" charset="0"/>
                                  <a:cs typeface="Times New Roman" panose="02020603050405020304" pitchFamily="18" charset="0"/>
                                </a:rPr>
                                <m:t>𝑇</m:t>
                              </m:r>
                            </m:sub>
                          </m:sSub>
                        </m:den>
                      </m:f>
                      <m:d>
                        <m:dPr>
                          <m:ctrlPr>
                            <a:rPr lang="en-GB" sz="1200" i="1" smtClean="0">
                              <a:latin typeface="Cambria Math" panose="02040503050406030204" pitchFamily="18" charset="0"/>
                              <a:cs typeface="Times New Roman" panose="02020603050405020304" pitchFamily="18" charset="0"/>
                            </a:rPr>
                          </m:ctrlPr>
                        </m:dPr>
                        <m:e>
                          <m:r>
                            <a:rPr lang="en-GB" sz="1200" b="0" i="1" smtClean="0">
                              <a:latin typeface="Cambria Math" panose="02040503050406030204" pitchFamily="18" charset="0"/>
                              <a:cs typeface="Times New Roman" panose="02020603050405020304" pitchFamily="18" charset="0"/>
                            </a:rPr>
                            <m:t>1−</m:t>
                          </m:r>
                          <m:f>
                            <m:fPr>
                              <m:ctrlPr>
                                <a:rPr lang="en-GB" sz="1200" b="0" i="1" smtClean="0">
                                  <a:latin typeface="Cambria Math" panose="02040503050406030204" pitchFamily="18" charset="0"/>
                                  <a:cs typeface="Times New Roman" panose="02020603050405020304" pitchFamily="18" charset="0"/>
                                </a:rPr>
                              </m:ctrlPr>
                            </m:fPr>
                            <m:num>
                              <m:r>
                                <a:rPr lang="en-GB" sz="1200" b="0" i="1" smtClean="0">
                                  <a:latin typeface="Cambria Math" panose="02040503050406030204" pitchFamily="18" charset="0"/>
                                  <a:cs typeface="Times New Roman" panose="02020603050405020304" pitchFamily="18" charset="0"/>
                                </a:rPr>
                                <m:t>1</m:t>
                              </m:r>
                            </m:num>
                            <m:den>
                              <m:sSup>
                                <m:sSupPr>
                                  <m:ctrlPr>
                                    <a:rPr lang="en-GB" sz="1200" b="0" i="1" smtClean="0">
                                      <a:latin typeface="Cambria Math" panose="02040503050406030204" pitchFamily="18" charset="0"/>
                                      <a:cs typeface="Times New Roman" panose="02020603050405020304" pitchFamily="18" charset="0"/>
                                    </a:rPr>
                                  </m:ctrlPr>
                                </m:sSupPr>
                                <m:e>
                                  <m:d>
                                    <m:dPr>
                                      <m:ctrlPr>
                                        <a:rPr lang="en-GB" sz="1200" b="0" i="1" smtClean="0">
                                          <a:latin typeface="Cambria Math" panose="02040503050406030204" pitchFamily="18" charset="0"/>
                                          <a:cs typeface="Times New Roman" panose="02020603050405020304" pitchFamily="18" charset="0"/>
                                        </a:rPr>
                                      </m:ctrlPr>
                                    </m:dPr>
                                    <m:e>
                                      <m:r>
                                        <a:rPr lang="en-GB" sz="1200" b="0" i="1" smtClean="0">
                                          <a:latin typeface="Cambria Math" panose="02040503050406030204" pitchFamily="18" charset="0"/>
                                          <a:cs typeface="Times New Roman" panose="02020603050405020304" pitchFamily="18" charset="0"/>
                                        </a:rPr>
                                        <m:t>1+</m:t>
                                      </m:r>
                                      <m:sSub>
                                        <m:sSubPr>
                                          <m:ctrlPr>
                                            <a:rPr lang="en-GB" sz="1200" b="0" i="1" smtClean="0">
                                              <a:latin typeface="Cambria Math" panose="02040503050406030204" pitchFamily="18" charset="0"/>
                                              <a:cs typeface="Times New Roman" panose="02020603050405020304" pitchFamily="18" charset="0"/>
                                            </a:rPr>
                                          </m:ctrlPr>
                                        </m:sSubPr>
                                        <m:e>
                                          <m:r>
                                            <a:rPr lang="en-GB" sz="1200" b="0" i="1" smtClean="0">
                                              <a:latin typeface="Cambria Math" panose="02040503050406030204" pitchFamily="18" charset="0"/>
                                              <a:cs typeface="Times New Roman" panose="02020603050405020304" pitchFamily="18" charset="0"/>
                                            </a:rPr>
                                            <m:t>𝑧</m:t>
                                          </m:r>
                                        </m:e>
                                        <m:sub>
                                          <m:r>
                                            <a:rPr lang="en-GB" sz="1200" b="0" i="1" smtClean="0">
                                              <a:latin typeface="Cambria Math" panose="02040503050406030204" pitchFamily="18" charset="0"/>
                                              <a:cs typeface="Times New Roman" panose="02020603050405020304" pitchFamily="18" charset="0"/>
                                            </a:rPr>
                                            <m:t>𝑇</m:t>
                                          </m:r>
                                        </m:sub>
                                      </m:sSub>
                                    </m:e>
                                  </m:d>
                                </m:e>
                                <m:sup>
                                  <m:r>
                                    <a:rPr lang="en-GB" sz="1200" b="0" i="1" smtClean="0">
                                      <a:latin typeface="Cambria Math" panose="02040503050406030204" pitchFamily="18" charset="0"/>
                                      <a:cs typeface="Times New Roman" panose="02020603050405020304" pitchFamily="18" charset="0"/>
                                    </a:rPr>
                                    <m:t>𝑇</m:t>
                                  </m:r>
                                </m:sup>
                              </m:sSup>
                            </m:den>
                          </m:f>
                        </m:e>
                      </m:d>
                      <m:r>
                        <a:rPr lang="en-GB" sz="1200" b="0" i="1" smtClean="0">
                          <a:latin typeface="Cambria Math" panose="02040503050406030204" pitchFamily="18" charset="0"/>
                          <a:cs typeface="Times New Roman" panose="02020603050405020304" pitchFamily="18" charset="0"/>
                        </a:rPr>
                        <m:t>+</m:t>
                      </m:r>
                      <m:f>
                        <m:fPr>
                          <m:ctrlPr>
                            <a:rPr lang="en-GB" sz="1200" i="1" smtClean="0">
                              <a:latin typeface="Cambria Math" panose="02040503050406030204" pitchFamily="18" charset="0"/>
                              <a:cs typeface="Times New Roman" panose="02020603050405020304" pitchFamily="18" charset="0"/>
                            </a:rPr>
                          </m:ctrlPr>
                        </m:fPr>
                        <m:num>
                          <m:r>
                            <a:rPr lang="en-GB" sz="1200" i="1" smtClean="0">
                              <a:latin typeface="Cambria Math" panose="02040503050406030204" pitchFamily="18" charset="0"/>
                              <a:cs typeface="Times New Roman" panose="02020603050405020304" pitchFamily="18" charset="0"/>
                            </a:rPr>
                            <m:t>1</m:t>
                          </m:r>
                        </m:num>
                        <m:den>
                          <m:sSup>
                            <m:sSupPr>
                              <m:ctrlPr>
                                <a:rPr lang="en-GB" sz="1200" i="1" smtClean="0">
                                  <a:latin typeface="Cambria Math" panose="02040503050406030204" pitchFamily="18" charset="0"/>
                                  <a:cs typeface="Times New Roman" panose="02020603050405020304" pitchFamily="18" charset="0"/>
                                </a:rPr>
                              </m:ctrlPr>
                            </m:sSupPr>
                            <m:e>
                              <m:d>
                                <m:dPr>
                                  <m:ctrlPr>
                                    <a:rPr lang="en-GB" sz="1200" i="1" smtClean="0">
                                      <a:latin typeface="Cambria Math" panose="02040503050406030204" pitchFamily="18" charset="0"/>
                                      <a:cs typeface="Times New Roman" panose="02020603050405020304" pitchFamily="18" charset="0"/>
                                    </a:rPr>
                                  </m:ctrlPr>
                                </m:dPr>
                                <m:e>
                                  <m:r>
                                    <a:rPr lang="en-GB" sz="1200" i="1" smtClean="0">
                                      <a:latin typeface="Cambria Math" panose="02040503050406030204" pitchFamily="18" charset="0"/>
                                      <a:cs typeface="Times New Roman" panose="02020603050405020304" pitchFamily="18" charset="0"/>
                                    </a:rPr>
                                    <m:t>1+</m:t>
                                  </m:r>
                                  <m:sSub>
                                    <m:sSubPr>
                                      <m:ctrlPr>
                                        <a:rPr lang="en-GB" sz="1200" i="1" smtClean="0">
                                          <a:latin typeface="Cambria Math" panose="02040503050406030204" pitchFamily="18" charset="0"/>
                                          <a:cs typeface="Times New Roman" panose="02020603050405020304" pitchFamily="18" charset="0"/>
                                        </a:rPr>
                                      </m:ctrlPr>
                                    </m:sSubPr>
                                    <m:e>
                                      <m:r>
                                        <a:rPr lang="en-GB" sz="1200" i="1" smtClean="0">
                                          <a:latin typeface="Cambria Math" panose="02040503050406030204" pitchFamily="18" charset="0"/>
                                          <a:cs typeface="Times New Roman" panose="02020603050405020304" pitchFamily="18" charset="0"/>
                                        </a:rPr>
                                        <m:t>𝑧</m:t>
                                      </m:r>
                                    </m:e>
                                    <m:sub>
                                      <m:r>
                                        <a:rPr lang="en-GB" sz="1200" i="1" smtClean="0">
                                          <a:latin typeface="Cambria Math" panose="02040503050406030204" pitchFamily="18" charset="0"/>
                                          <a:cs typeface="Times New Roman" panose="02020603050405020304" pitchFamily="18" charset="0"/>
                                        </a:rPr>
                                        <m:t>𝑇</m:t>
                                      </m:r>
                                    </m:sub>
                                  </m:sSub>
                                </m:e>
                              </m:d>
                            </m:e>
                            <m:sup>
                              <m:r>
                                <a:rPr lang="en-GB" sz="1200" i="1" smtClean="0">
                                  <a:latin typeface="Cambria Math" panose="02040503050406030204" pitchFamily="18" charset="0"/>
                                  <a:cs typeface="Times New Roman" panose="02020603050405020304" pitchFamily="18" charset="0"/>
                                </a:rPr>
                                <m:t>𝑇</m:t>
                              </m:r>
                            </m:sup>
                          </m:sSup>
                        </m:den>
                      </m:f>
                      <m:r>
                        <a:rPr lang="en-GB" sz="1200" b="0" i="1" smtClean="0">
                          <a:latin typeface="Cambria Math" panose="02040503050406030204" pitchFamily="18" charset="0"/>
                          <a:cs typeface="Times New Roman" panose="02020603050405020304" pitchFamily="18" charset="0"/>
                        </a:rPr>
                        <m:t>.</m:t>
                      </m:r>
                    </m:oMath>
                  </m:oMathPara>
                </a14:m>
                <a:endParaRPr lang="en-GB" sz="1200" i="1" dirty="0">
                  <a:latin typeface="Cambria Math" panose="02040503050406030204" pitchFamily="18" charset="0"/>
                  <a:ea typeface="Times New Roman" panose="02020603050405020304" pitchFamily="18" charset="0"/>
                  <a:cs typeface="Times New Roman" panose="02020603050405020304" pitchFamily="18" charset="0"/>
                </a:endParaRPr>
              </a:p>
              <a:p>
                <a:pPr>
                  <a:lnSpc>
                    <a:spcPts val="2200"/>
                  </a:lnSpc>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We complete the proof by contradiction, </a:t>
                </a:r>
                <a14:m>
                  <m:oMath xmlns:m="http://schemas.openxmlformats.org/officeDocument/2006/math">
                    <m:sSub>
                      <m:sSubPr>
                        <m:ctrlPr>
                          <a:rPr lang="en-GB" sz="1200" i="1" smtClean="0">
                            <a:latin typeface="Cambria Math" panose="02040503050406030204" pitchFamily="18" charset="0"/>
                            <a:cs typeface="Times New Roman" panose="02020603050405020304" pitchFamily="18" charset="0"/>
                          </a:rPr>
                        </m:ctrlPr>
                      </m:sSubPr>
                      <m:e>
                        <m:r>
                          <a:rPr lang="en-GB" sz="1200" b="0" i="1" smtClean="0">
                            <a:latin typeface="Cambria Math" panose="02040503050406030204" pitchFamily="18" charset="0"/>
                            <a:cs typeface="Times New Roman" panose="02020603050405020304" pitchFamily="18" charset="0"/>
                          </a:rPr>
                          <m:t>𝑟</m:t>
                        </m:r>
                      </m:e>
                      <m:sub>
                        <m:r>
                          <a:rPr lang="en-GB" sz="1200" b="0" i="1" smtClean="0">
                            <a:latin typeface="Cambria Math" panose="02040503050406030204" pitchFamily="18" charset="0"/>
                            <a:cs typeface="Times New Roman" panose="02020603050405020304" pitchFamily="18" charset="0"/>
                          </a:rPr>
                          <m:t>𝑇</m:t>
                        </m:r>
                      </m:sub>
                    </m:sSub>
                    <m:r>
                      <a:rPr lang="en-GB" sz="1200" i="1" smtClean="0">
                        <a:latin typeface="Cambria Math" panose="02040503050406030204" pitchFamily="18" charset="0"/>
                        <a:ea typeface="Cambria Math" panose="02040503050406030204" pitchFamily="18" charset="0"/>
                        <a:cs typeface="Times New Roman" panose="02020603050405020304" pitchFamily="18" charset="0"/>
                      </a:rPr>
                      <m:t>≥</m:t>
                    </m:r>
                    <m:sSub>
                      <m:sSubPr>
                        <m:ctrlPr>
                          <a:rPr lang="en-GB" sz="1200" i="1" smtClean="0">
                            <a:latin typeface="Cambria Math" panose="02040503050406030204" pitchFamily="18" charset="0"/>
                            <a:ea typeface="Cambria Math" panose="02040503050406030204" pitchFamily="18" charset="0"/>
                            <a:cs typeface="Times New Roman" panose="02020603050405020304" pitchFamily="18" charset="0"/>
                          </a:rPr>
                        </m:ctrlPr>
                      </m:sSubPr>
                      <m:e>
                        <m:r>
                          <a:rPr lang="en-GB" sz="1200" b="0" i="1" smtClean="0">
                            <a:latin typeface="Cambria Math" panose="02040503050406030204" pitchFamily="18" charset="0"/>
                            <a:ea typeface="Cambria Math" panose="02040503050406030204" pitchFamily="18" charset="0"/>
                            <a:cs typeface="Times New Roman" panose="02020603050405020304" pitchFamily="18" charset="0"/>
                          </a:rPr>
                          <m:t>𝑧</m:t>
                        </m:r>
                      </m:e>
                      <m:sub>
                        <m:r>
                          <a:rPr lang="en-GB" sz="1200" b="0" i="1" smtClean="0">
                            <a:latin typeface="Cambria Math" panose="02040503050406030204" pitchFamily="18" charset="0"/>
                            <a:ea typeface="Cambria Math" panose="02040503050406030204" pitchFamily="18" charset="0"/>
                            <a:cs typeface="Times New Roman" panose="02020603050405020304" pitchFamily="18" charset="0"/>
                          </a:rPr>
                          <m:t>𝑇</m:t>
                        </m:r>
                      </m:sub>
                    </m:sSub>
                    <m:r>
                      <a:rPr lang="en-GB" sz="1200" b="0" i="1" smtClean="0">
                        <a:latin typeface="Cambria Math" panose="02040503050406030204" pitchFamily="18" charset="0"/>
                        <a:ea typeface="Cambria Math" panose="02040503050406030204" pitchFamily="18" charset="0"/>
                        <a:cs typeface="Times New Roman" panose="02020603050405020304" pitchFamily="18" charset="0"/>
                      </a:rPr>
                      <m:t>.</m:t>
                    </m:r>
                  </m:oMath>
                </a14:m>
                <a:r>
                  <a:rPr lang="en-GB" sz="1200" dirty="0">
                    <a:latin typeface="Times New Roman" panose="02020603050405020304" pitchFamily="18" charset="0"/>
                    <a:ea typeface="Times New Roman" panose="02020603050405020304" pitchFamily="18" charset="0"/>
                    <a:cs typeface="Times New Roman" panose="02020603050405020304" pitchFamily="18" charset="0"/>
                  </a:rPr>
                  <a:t> In this case, we would obtain </a:t>
                </a:r>
                <a14:m>
                  <m:oMath xmlns:m="http://schemas.openxmlformats.org/officeDocument/2006/math">
                    <m:r>
                      <a:rPr lang="en-GB" sz="1200" b="0" i="1" smtClean="0">
                        <a:latin typeface="Cambria Math" panose="02040503050406030204" pitchFamily="18" charset="0"/>
                        <a:ea typeface="Times New Roman" panose="02020603050405020304" pitchFamily="18" charset="0"/>
                        <a:cs typeface="Times New Roman" panose="02020603050405020304" pitchFamily="18" charset="0"/>
                      </a:rPr>
                      <m:t>1&gt;1.</m:t>
                    </m:r>
                  </m:oMath>
                </a14:m>
                <a:r>
                  <a:rPr lang="en-GB" sz="1200" dirty="0">
                    <a:latin typeface="Times New Roman" panose="02020603050405020304" pitchFamily="18" charset="0"/>
                    <a:ea typeface="Times New Roman" panose="02020603050405020304" pitchFamily="18" charset="0"/>
                    <a:cs typeface="Times New Roman" panose="02020603050405020304" pitchFamily="18" charset="0"/>
                  </a:rPr>
                  <a:t> Therefore, it must be</a:t>
                </a:r>
              </a:p>
              <a:p>
                <a:pPr marL="177800">
                  <a:lnSpc>
                    <a:spcPts val="2200"/>
                  </a:lnSpc>
                </a:pPr>
                <a14:m>
                  <m:oMathPara xmlns:m="http://schemas.openxmlformats.org/officeDocument/2006/math">
                    <m:oMathParaPr>
                      <m:jc m:val="left"/>
                    </m:oMathParaPr>
                    <m:oMath xmlns:m="http://schemas.openxmlformats.org/officeDocument/2006/math">
                      <m:sSub>
                        <m:sSubPr>
                          <m:ctrlPr>
                            <a:rPr lang="en-GB" sz="1200" i="1" smtClean="0">
                              <a:latin typeface="Cambria Math" panose="02040503050406030204" pitchFamily="18" charset="0"/>
                              <a:cs typeface="Times New Roman" panose="02020603050405020304" pitchFamily="18" charset="0"/>
                            </a:rPr>
                          </m:ctrlPr>
                        </m:sSubPr>
                        <m:e>
                          <m:r>
                            <a:rPr lang="en-GB" sz="1200" i="1" smtClean="0">
                              <a:latin typeface="Cambria Math" panose="02040503050406030204" pitchFamily="18" charset="0"/>
                              <a:cs typeface="Times New Roman" panose="02020603050405020304" pitchFamily="18" charset="0"/>
                            </a:rPr>
                            <m:t>𝑟</m:t>
                          </m:r>
                        </m:e>
                        <m:sub>
                          <m:r>
                            <a:rPr lang="en-GB" sz="1200" i="1" smtClean="0">
                              <a:latin typeface="Cambria Math" panose="02040503050406030204" pitchFamily="18" charset="0"/>
                              <a:cs typeface="Times New Roman" panose="02020603050405020304" pitchFamily="18" charset="0"/>
                            </a:rPr>
                            <m:t>𝑇</m:t>
                          </m:r>
                        </m:sub>
                      </m:sSub>
                      <m:r>
                        <a:rPr lang="en-GB" sz="1200" b="0" i="1" smtClean="0">
                          <a:latin typeface="Cambria Math" panose="02040503050406030204" pitchFamily="18" charset="0"/>
                          <a:cs typeface="Times New Roman" panose="02020603050405020304" pitchFamily="18" charset="0"/>
                        </a:rPr>
                        <m:t>&lt;</m:t>
                      </m:r>
                      <m:sSub>
                        <m:sSubPr>
                          <m:ctrlPr>
                            <a:rPr lang="en-GB" sz="1200" i="1" smtClean="0">
                              <a:latin typeface="Cambria Math" panose="02040503050406030204" pitchFamily="18" charset="0"/>
                              <a:ea typeface="Cambria Math" panose="02040503050406030204" pitchFamily="18" charset="0"/>
                              <a:cs typeface="Times New Roman" panose="02020603050405020304" pitchFamily="18" charset="0"/>
                            </a:rPr>
                          </m:ctrlPr>
                        </m:sSubPr>
                        <m:e>
                          <m:r>
                            <a:rPr lang="en-GB" sz="1200" i="1" smtClean="0">
                              <a:latin typeface="Cambria Math" panose="02040503050406030204" pitchFamily="18" charset="0"/>
                              <a:ea typeface="Cambria Math" panose="02040503050406030204" pitchFamily="18" charset="0"/>
                              <a:cs typeface="Times New Roman" panose="02020603050405020304" pitchFamily="18" charset="0"/>
                            </a:rPr>
                            <m:t>𝑧</m:t>
                          </m:r>
                        </m:e>
                        <m:sub>
                          <m:r>
                            <a:rPr lang="en-GB" sz="1200" i="1" smtClean="0">
                              <a:latin typeface="Cambria Math" panose="02040503050406030204" pitchFamily="18" charset="0"/>
                              <a:ea typeface="Cambria Math" panose="02040503050406030204" pitchFamily="18" charset="0"/>
                              <a:cs typeface="Times New Roman" panose="02020603050405020304" pitchFamily="18" charset="0"/>
                            </a:rPr>
                            <m:t>𝑇</m:t>
                          </m:r>
                        </m:sub>
                      </m:sSub>
                      <m:r>
                        <a:rPr lang="en-GB" sz="1200" b="0" i="1" smtClean="0">
                          <a:latin typeface="Cambria Math" panose="02040503050406030204" pitchFamily="18" charset="0"/>
                          <a:ea typeface="Cambria Math" panose="02040503050406030204" pitchFamily="18" charset="0"/>
                          <a:cs typeface="Times New Roman" panose="02020603050405020304" pitchFamily="18" charset="0"/>
                        </a:rPr>
                        <m:t>.</m:t>
                      </m:r>
                    </m:oMath>
                  </m:oMathPara>
                </a14:m>
                <a:endParaRPr lang="en-GB" sz="1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GB" sz="1200" dirty="0">
                    <a:latin typeface="Times New Roman" panose="02020603050405020304" pitchFamily="18" charset="0"/>
                    <a:ea typeface="Times New Roman" panose="02020603050405020304" pitchFamily="18" charset="0"/>
                    <a:cs typeface="Times New Roman" panose="02020603050405020304" pitchFamily="18" charset="0"/>
                  </a:rPr>
                  <a:t>This proves that the upward sloping zero yield curve is situated above the par yield curve. Similar to this, a downward sloping zero yield curve is located below the par yield curve.</a:t>
                </a:r>
              </a:p>
              <a:p>
                <a:pPr>
                  <a:spcBef>
                    <a:spcPts val="600"/>
                  </a:spcBef>
                  <a:spcAft>
                    <a:spcPts val="600"/>
                  </a:spcAft>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Let us add that the above conclusions do not apply to the one-year par and zero rates. As can be easily verified, the one-year valuation formula</a:t>
                </a:r>
              </a:p>
              <a:p>
                <a:pPr marL="176213">
                  <a:spcBef>
                    <a:spcPts val="600"/>
                  </a:spcBef>
                </a:pPr>
                <a14:m>
                  <m:oMathPara xmlns:m="http://schemas.openxmlformats.org/officeDocument/2006/math">
                    <m:oMathParaPr>
                      <m:jc m:val="left"/>
                    </m:oMathParaPr>
                    <m:oMath xmlns:m="http://schemas.openxmlformats.org/officeDocument/2006/math">
                      <m:r>
                        <a:rPr lang="en-GB" sz="1200" i="1">
                          <a:latin typeface="Cambria Math" panose="02040503050406030204" pitchFamily="18" charset="0"/>
                          <a:cs typeface="Times New Roman" panose="02020603050405020304" pitchFamily="18" charset="0"/>
                        </a:rPr>
                        <m:t>𝑀</m:t>
                      </m:r>
                      <m:r>
                        <a:rPr lang="en-GB" sz="1200" i="1">
                          <a:latin typeface="Cambria Math" panose="02040503050406030204" pitchFamily="18" charset="0"/>
                          <a:cs typeface="Times New Roman" panose="02020603050405020304" pitchFamily="18" charset="0"/>
                        </a:rPr>
                        <m:t>= </m:t>
                      </m:r>
                      <m:f>
                        <m:fPr>
                          <m:ctrlPr>
                            <a:rPr lang="en-GB" sz="1200" i="1">
                              <a:latin typeface="Cambria Math" panose="02040503050406030204" pitchFamily="18" charset="0"/>
                              <a:cs typeface="Times New Roman" panose="02020603050405020304" pitchFamily="18" charset="0"/>
                            </a:rPr>
                          </m:ctrlPr>
                        </m:fPr>
                        <m:num>
                          <m:sSub>
                            <m:sSubPr>
                              <m:ctrlPr>
                                <a:rPr lang="en-GB" sz="1200" i="1">
                                  <a:latin typeface="Cambria Math" panose="02040503050406030204" pitchFamily="18" charset="0"/>
                                  <a:cs typeface="Times New Roman" panose="02020603050405020304" pitchFamily="18" charset="0"/>
                                </a:rPr>
                              </m:ctrlPr>
                            </m:sSubPr>
                            <m:e>
                              <m:r>
                                <a:rPr lang="en-GB" sz="1200" i="1">
                                  <a:latin typeface="Cambria Math" panose="02040503050406030204" pitchFamily="18" charset="0"/>
                                  <a:cs typeface="Times New Roman" panose="02020603050405020304" pitchFamily="18" charset="0"/>
                                </a:rPr>
                                <m:t>𝑟</m:t>
                              </m:r>
                            </m:e>
                            <m:sub>
                              <m:r>
                                <a:rPr lang="en-GB" sz="1200" b="0" i="1" smtClean="0">
                                  <a:latin typeface="Cambria Math" panose="02040503050406030204" pitchFamily="18" charset="0"/>
                                  <a:cs typeface="Times New Roman" panose="02020603050405020304" pitchFamily="18" charset="0"/>
                                </a:rPr>
                                <m:t>1</m:t>
                              </m:r>
                            </m:sub>
                          </m:sSub>
                          <m:r>
                            <a:rPr lang="en-GB" sz="1200" i="1">
                              <a:latin typeface="Cambria Math" panose="02040503050406030204" pitchFamily="18" charset="0"/>
                              <a:cs typeface="Times New Roman" panose="02020603050405020304" pitchFamily="18" charset="0"/>
                            </a:rPr>
                            <m:t>𝑀</m:t>
                          </m:r>
                          <m:r>
                            <a:rPr lang="en-GB" sz="1200" b="0" i="1" smtClean="0">
                              <a:latin typeface="Cambria Math" panose="02040503050406030204" pitchFamily="18" charset="0"/>
                              <a:cs typeface="Times New Roman" panose="02020603050405020304" pitchFamily="18" charset="0"/>
                            </a:rPr>
                            <m:t>+</m:t>
                          </m:r>
                          <m:r>
                            <a:rPr lang="en-GB" sz="1200" b="0" i="1" smtClean="0">
                              <a:latin typeface="Cambria Math" panose="02040503050406030204" pitchFamily="18" charset="0"/>
                              <a:cs typeface="Times New Roman" panose="02020603050405020304" pitchFamily="18" charset="0"/>
                            </a:rPr>
                            <m:t>𝑀</m:t>
                          </m:r>
                        </m:num>
                        <m:den>
                          <m:r>
                            <a:rPr lang="en-GB" sz="1200" b="0" i="1" smtClean="0">
                              <a:latin typeface="Cambria Math" panose="02040503050406030204" pitchFamily="18" charset="0"/>
                              <a:cs typeface="Times New Roman" panose="02020603050405020304" pitchFamily="18" charset="0"/>
                            </a:rPr>
                            <m:t>1+</m:t>
                          </m:r>
                          <m:sSub>
                            <m:sSubPr>
                              <m:ctrlPr>
                                <a:rPr lang="en-GB" sz="1200" b="0" i="1" smtClean="0">
                                  <a:latin typeface="Cambria Math" panose="02040503050406030204" pitchFamily="18" charset="0"/>
                                  <a:cs typeface="Times New Roman" panose="02020603050405020304" pitchFamily="18" charset="0"/>
                                </a:rPr>
                              </m:ctrlPr>
                            </m:sSubPr>
                            <m:e>
                              <m:r>
                                <a:rPr lang="en-GB" sz="1200" b="0" i="1" smtClean="0">
                                  <a:latin typeface="Cambria Math" panose="02040503050406030204" pitchFamily="18" charset="0"/>
                                  <a:cs typeface="Times New Roman" panose="02020603050405020304" pitchFamily="18" charset="0"/>
                                </a:rPr>
                                <m:t>𝑧</m:t>
                              </m:r>
                            </m:e>
                            <m:sub>
                              <m:r>
                                <a:rPr lang="en-GB" sz="1200" b="0" i="1" smtClean="0">
                                  <a:latin typeface="Cambria Math" panose="02040503050406030204" pitchFamily="18" charset="0"/>
                                  <a:cs typeface="Times New Roman" panose="02020603050405020304" pitchFamily="18" charset="0"/>
                                </a:rPr>
                                <m:t>1</m:t>
                              </m:r>
                            </m:sub>
                          </m:sSub>
                        </m:den>
                      </m:f>
                    </m:oMath>
                  </m:oMathPara>
                </a14:m>
                <a:endParaRPr lang="en-GB" sz="1200" i="1" dirty="0">
                  <a:latin typeface="Cambria Math" panose="02040503050406030204" pitchFamily="18" charset="0"/>
                  <a:ea typeface="Times New Roman" panose="02020603050405020304" pitchFamily="18" charset="0"/>
                  <a:cs typeface="Times New Roman" panose="02020603050405020304" pitchFamily="18" charset="0"/>
                </a:endParaRPr>
              </a:p>
              <a:p>
                <a:r>
                  <a:rPr lang="en-GB" sz="1200" dirty="0">
                    <a:latin typeface="Times New Roman" panose="02020603050405020304" pitchFamily="18" charset="0"/>
                    <a:ea typeface="Times New Roman" panose="02020603050405020304" pitchFamily="18" charset="0"/>
                    <a:cs typeface="Times New Roman" panose="02020603050405020304" pitchFamily="18" charset="0"/>
                  </a:rPr>
                  <a:t>implies that </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two rates are equal.</a:t>
                </a:r>
              </a:p>
            </p:txBody>
          </p:sp>
        </mc:Choice>
        <mc:Fallback xmlns="">
          <p:sp>
            <p:nvSpPr>
              <p:cNvPr id="8" name="TextovéPole 7">
                <a:extLst>
                  <a:ext uri="{FF2B5EF4-FFF2-40B4-BE49-F238E27FC236}">
                    <a16:creationId xmlns:a16="http://schemas.microsoft.com/office/drawing/2014/main" id="{7EF7CDE9-CD56-9EFB-E5DF-4C9B31010873}"/>
                  </a:ext>
                </a:extLst>
              </p:cNvPr>
              <p:cNvSpPr txBox="1">
                <a:spLocks noRot="1" noChangeAspect="1" noMove="1" noResize="1" noEditPoints="1" noAdjustHandles="1" noChangeArrowheads="1" noChangeShapeType="1" noTextEdit="1"/>
              </p:cNvSpPr>
              <p:nvPr/>
            </p:nvSpPr>
            <p:spPr>
              <a:xfrm>
                <a:off x="179511" y="548680"/>
                <a:ext cx="8712487" cy="5315751"/>
              </a:xfrm>
              <a:prstGeom prst="rect">
                <a:avLst/>
              </a:prstGeom>
              <a:blipFill>
                <a:blip r:embed="rId2"/>
                <a:stretch>
                  <a:fillRect/>
                </a:stretch>
              </a:blipFill>
            </p:spPr>
            <p:txBody>
              <a:bodyPr/>
              <a:lstStyle/>
              <a:p>
                <a:r>
                  <a:rPr lang="en-GB">
                    <a:noFill/>
                  </a:rPr>
                  <a:t> </a:t>
                </a:r>
              </a:p>
            </p:txBody>
          </p:sp>
        </mc:Fallback>
      </mc:AlternateContent>
      <p:sp>
        <p:nvSpPr>
          <p:cNvPr id="6" name="Rectangle 2">
            <a:extLst>
              <a:ext uri="{FF2B5EF4-FFF2-40B4-BE49-F238E27FC236}">
                <a16:creationId xmlns:a16="http://schemas.microsoft.com/office/drawing/2014/main" id="{592DDD33-F5AE-AF40-C1AD-F5610A70A207}"/>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032390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104F5-4440-EBB3-D3B5-0F5E88E98503}"/>
            </a:ext>
          </a:extLst>
        </p:cNvPr>
        <p:cNvGrpSpPr/>
        <p:nvPr/>
      </p:nvGrpSpPr>
      <p:grpSpPr>
        <a:xfrm>
          <a:off x="0" y="0"/>
          <a:ext cx="0" cy="0"/>
          <a:chOff x="0" y="0"/>
          <a:chExt cx="0" cy="0"/>
        </a:xfrm>
      </p:grpSpPr>
      <p:sp>
        <p:nvSpPr>
          <p:cNvPr id="2" name="Zástupný symbol pro zápatí 1">
            <a:extLst>
              <a:ext uri="{FF2B5EF4-FFF2-40B4-BE49-F238E27FC236}">
                <a16:creationId xmlns:a16="http://schemas.microsoft.com/office/drawing/2014/main" id="{53EF516E-69ED-C26A-FBDD-4BB82D9F826C}"/>
              </a:ext>
            </a:extLst>
          </p:cNvPr>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a:extLst>
              <a:ext uri="{FF2B5EF4-FFF2-40B4-BE49-F238E27FC236}">
                <a16:creationId xmlns:a16="http://schemas.microsoft.com/office/drawing/2014/main" id="{F011D5B3-6B39-C02F-861E-E5E64F032D30}"/>
              </a:ext>
            </a:extLst>
          </p:cNvPr>
          <p:cNvSpPr>
            <a:spLocks noGrp="1"/>
          </p:cNvSpPr>
          <p:nvPr>
            <p:ph type="sldNum" sz="quarter" idx="12"/>
          </p:nvPr>
        </p:nvSpPr>
        <p:spPr>
          <a:xfrm>
            <a:off x="7164000" y="6336000"/>
            <a:ext cx="1800000" cy="360000"/>
          </a:xfrm>
        </p:spPr>
        <p:txBody>
          <a:bodyPr/>
          <a:lstStyle/>
          <a:p>
            <a:pPr algn="r"/>
            <a:r>
              <a:rPr lang="cs-CZ" dirty="0"/>
              <a:t>19</a:t>
            </a:r>
          </a:p>
        </p:txBody>
      </p:sp>
      <p:sp>
        <p:nvSpPr>
          <p:cNvPr id="4" name="Nadpis 3">
            <a:extLst>
              <a:ext uri="{FF2B5EF4-FFF2-40B4-BE49-F238E27FC236}">
                <a16:creationId xmlns:a16="http://schemas.microsoft.com/office/drawing/2014/main" id="{DEEEBA01-32F6-DE74-E41C-233552AF06D1}"/>
              </a:ext>
            </a:extLst>
          </p:cNvPr>
          <p:cNvSpPr>
            <a:spLocks noGrp="1"/>
          </p:cNvSpPr>
          <p:nvPr>
            <p:ph type="title"/>
          </p:nvPr>
        </p:nvSpPr>
        <p:spPr>
          <a:xfrm>
            <a:off x="144000" y="180000"/>
            <a:ext cx="1259648" cy="338554"/>
          </a:xfrm>
        </p:spPr>
        <p:txBody>
          <a:bodyPr wrap="square">
            <a:spAutoFit/>
          </a:bodyPr>
          <a:lstStyle/>
          <a:p>
            <a:r>
              <a:rPr lang="en-GB" sz="1600" noProof="0" dirty="0"/>
              <a:t>Footnote</a:t>
            </a:r>
            <a:r>
              <a:rPr lang="cs-CZ" sz="1600" noProof="0" dirty="0"/>
              <a:t>s</a:t>
            </a:r>
            <a:endParaRPr lang="en-GB" sz="1600" noProof="0" dirty="0"/>
          </a:p>
        </p:txBody>
      </p:sp>
      <p:sp>
        <p:nvSpPr>
          <p:cNvPr id="5" name="TextovéPole 4">
            <a:extLst>
              <a:ext uri="{FF2B5EF4-FFF2-40B4-BE49-F238E27FC236}">
                <a16:creationId xmlns:a16="http://schemas.microsoft.com/office/drawing/2014/main" id="{A17A1425-D170-F6C5-1DB8-52B001F6F3C9}"/>
              </a:ext>
            </a:extLst>
          </p:cNvPr>
          <p:cNvSpPr txBox="1"/>
          <p:nvPr/>
        </p:nvSpPr>
        <p:spPr>
          <a:xfrm>
            <a:off x="252001" y="540000"/>
            <a:ext cx="8640479" cy="2654573"/>
          </a:xfrm>
          <a:prstGeom prst="rect">
            <a:avLst/>
          </a:prstGeom>
          <a:noFill/>
        </p:spPr>
        <p:txBody>
          <a:bodyPr wrap="square">
            <a:spAutoFit/>
          </a:bodyPr>
          <a:lstStyle/>
          <a:p>
            <a:pPr>
              <a:spcAft>
                <a:spcPts val="600"/>
              </a:spcAft>
            </a:pPr>
            <a:r>
              <a:rPr lang="en-GB"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Inverted yield </a:t>
            </a:r>
            <a:r>
              <a:rPr lang="en-GB" sz="1200" dirty="0">
                <a:solidFill>
                  <a:srgbClr val="0070C0"/>
                </a:solidFill>
                <a:latin typeface="Times New Roman" panose="02020603050405020304" pitchFamily="18" charset="0"/>
                <a:cs typeface="Times New Roman" panose="02020603050405020304" pitchFamily="18" charset="0"/>
              </a:rPr>
              <a:t>curve – early </a:t>
            </a:r>
            <a:r>
              <a:rPr lang="en-GB"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warning of recession</a:t>
            </a:r>
            <a:r>
              <a:rPr lang="cs-CZ"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GB" sz="1200" noProof="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180000" indent="-180000">
              <a:spcAft>
                <a:spcPts val="600"/>
              </a:spcAft>
              <a:buFont typeface="Wingdings" panose="05000000000000000000" pitchFamily="2" charset="2"/>
              <a:buChar char="§"/>
            </a:pPr>
            <a:r>
              <a:rPr lang="en-GB" sz="1200" dirty="0">
                <a:latin typeface="Times New Roman" panose="02020603050405020304" pitchFamily="18" charset="0"/>
                <a:ea typeface="Times New Roman" panose="02020603050405020304" pitchFamily="18" charset="0"/>
                <a:cs typeface="Times New Roman" panose="02020603050405020304" pitchFamily="18" charset="0"/>
              </a:rPr>
              <a:t>The yield curve is inverted when short-term bonds have higher yields than long-term bonds.</a:t>
            </a:r>
            <a:endParaRPr lang="cs-CZ" sz="1200" dirty="0">
              <a:latin typeface="Times New Roman" panose="02020603050405020304" pitchFamily="18" charset="0"/>
              <a:ea typeface="Times New Roman" panose="02020603050405020304" pitchFamily="18" charset="0"/>
              <a:cs typeface="Times New Roman" panose="02020603050405020304" pitchFamily="18" charset="0"/>
            </a:endParaRPr>
          </a:p>
          <a:p>
            <a:pPr marL="180000" indent="-180000">
              <a:spcAft>
                <a:spcPts val="600"/>
              </a:spcAft>
              <a:buFont typeface="Wingdings" panose="05000000000000000000" pitchFamily="2" charset="2"/>
              <a:buChar char="§"/>
            </a:pPr>
            <a:r>
              <a:rPr lang="en-GB" sz="1200" dirty="0">
                <a:latin typeface="Times New Roman" panose="02020603050405020304" pitchFamily="18" charset="0"/>
                <a:cs typeface="Times New Roman" panose="02020603050405020304" pitchFamily="18" charset="0"/>
              </a:rPr>
              <a:t>Inverted yield curves don't happen often, but when they do, they have been followed by recessions in the United States, not always, but most of the time. They have preceded recessions by several months to a few years, making them a valuable tool for predicting economic downturns.</a:t>
            </a:r>
            <a:endParaRPr lang="en-GB" sz="1200" dirty="0">
              <a:latin typeface="Times New Roman" panose="02020603050405020304" pitchFamily="18" charset="0"/>
              <a:ea typeface="Times New Roman" panose="02020603050405020304" pitchFamily="18" charset="0"/>
              <a:cs typeface="Times New Roman" panose="02020603050405020304" pitchFamily="18" charset="0"/>
            </a:endParaRPr>
          </a:p>
          <a:p>
            <a:pPr marL="180000" indent="-180000">
              <a:spcAft>
                <a:spcPts val="300"/>
              </a:spcAft>
              <a:buFont typeface="Wingdings" panose="05000000000000000000" pitchFamily="2" charset="2"/>
              <a:buChar char="§"/>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How it works:</a:t>
            </a:r>
          </a:p>
          <a:p>
            <a:pPr marL="360000" indent="-180000">
              <a:spcAft>
                <a:spcPts val="300"/>
              </a:spcAft>
              <a:buFont typeface="Wingdings" panose="05000000000000000000" pitchFamily="2" charset="2"/>
              <a:buChar char="§"/>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Concerns about a negative near-term economic outlook shift demand from short-term to long-term bonds, as investors seek safety. The rush to long-term bonds drives their prices up and yields down.</a:t>
            </a:r>
          </a:p>
          <a:p>
            <a:pPr marL="360000" indent="-180000">
              <a:spcAft>
                <a:spcPts val="300"/>
              </a:spcAft>
              <a:buFont typeface="Wingdings" panose="05000000000000000000" pitchFamily="2" charset="2"/>
              <a:buChar char="§"/>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The move away from short-term bonds is fuel</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e</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d </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by expectations of central bank rate cuts</a:t>
            </a: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 in response to a gloomy outlook. Short-term yields are rising.</a:t>
            </a:r>
          </a:p>
          <a:p>
            <a:pPr marL="360000" indent="-180000">
              <a:spcAft>
                <a:spcPts val="600"/>
              </a:spcAft>
              <a:buFont typeface="Wingdings" panose="05000000000000000000" pitchFamily="2" charset="2"/>
              <a:buChar char="§"/>
            </a:pPr>
            <a:r>
              <a:rPr lang="en-GB" sz="1200" noProof="0" dirty="0">
                <a:latin typeface="Times New Roman" panose="02020603050405020304" pitchFamily="18" charset="0"/>
                <a:ea typeface="Times New Roman" panose="02020603050405020304" pitchFamily="18" charset="0"/>
                <a:cs typeface="Times New Roman" panose="02020603050405020304" pitchFamily="18" charset="0"/>
              </a:rPr>
              <a:t>Negative sentiment leads individuals and businesses to be more cautious about spending and investment, which may further accelerate the onset of a recession. An illustrative</a:t>
            </a:r>
            <a:r>
              <a:rPr lang="en-GB" sz="1200" dirty="0">
                <a:latin typeface="Times New Roman" panose="02020603050405020304" pitchFamily="18" charset="0"/>
                <a:ea typeface="Times New Roman" panose="02020603050405020304" pitchFamily="18" charset="0"/>
                <a:cs typeface="Times New Roman" panose="02020603050405020304" pitchFamily="18" charset="0"/>
              </a:rPr>
              <a:t> example of a self-fulfilling prophecy.</a:t>
            </a:r>
          </a:p>
        </p:txBody>
      </p:sp>
      <p:pic>
        <p:nvPicPr>
          <p:cNvPr id="7" name="Obrázek 6" descr="Obsah obrázku kreslené, Postavička zvířete, medvěd, umění&#10;&#10;Obsah generovaný pomocí AI může být nesprávný.">
            <a:extLst>
              <a:ext uri="{FF2B5EF4-FFF2-40B4-BE49-F238E27FC236}">
                <a16:creationId xmlns:a16="http://schemas.microsoft.com/office/drawing/2014/main" id="{0AC58061-9B08-0765-1306-653BB9078C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83768" y="3390553"/>
            <a:ext cx="4139952" cy="2927447"/>
          </a:xfrm>
          <a:prstGeom prst="rect">
            <a:avLst/>
          </a:prstGeom>
        </p:spPr>
      </p:pic>
    </p:spTree>
    <p:extLst>
      <p:ext uri="{BB962C8B-B14F-4D97-AF65-F5344CB8AC3E}">
        <p14:creationId xmlns:p14="http://schemas.microsoft.com/office/powerpoint/2010/main" val="3092702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2</a:t>
            </a:r>
          </a:p>
        </p:txBody>
      </p:sp>
      <p:sp>
        <p:nvSpPr>
          <p:cNvPr id="4" name="Nadpis 3"/>
          <p:cNvSpPr>
            <a:spLocks noGrp="1"/>
          </p:cNvSpPr>
          <p:nvPr>
            <p:ph type="title"/>
          </p:nvPr>
        </p:nvSpPr>
        <p:spPr>
          <a:xfrm>
            <a:off x="144001" y="144000"/>
            <a:ext cx="4428000" cy="648072"/>
          </a:xfrm>
        </p:spPr>
        <p:txBody>
          <a:bodyPr/>
          <a:lstStyle/>
          <a:p>
            <a:r>
              <a:rPr lang="en-GB" dirty="0"/>
              <a:t>Concept of yield curve</a:t>
            </a:r>
          </a:p>
        </p:txBody>
      </p:sp>
      <p:sp>
        <p:nvSpPr>
          <p:cNvPr id="45" name="TextovéPole 44"/>
          <p:cNvSpPr txBox="1"/>
          <p:nvPr/>
        </p:nvSpPr>
        <p:spPr>
          <a:xfrm>
            <a:off x="864000" y="3960000"/>
            <a:ext cx="3860851"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Practical considerations</a:t>
            </a:r>
          </a:p>
        </p:txBody>
      </p:sp>
      <p:sp>
        <p:nvSpPr>
          <p:cNvPr id="56" name="TextovéPole 55"/>
          <p:cNvSpPr txBox="1"/>
          <p:nvPr/>
        </p:nvSpPr>
        <p:spPr>
          <a:xfrm>
            <a:off x="864000" y="954000"/>
            <a:ext cx="223988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14" name="TextovéPole 13"/>
          <p:cNvSpPr txBox="1"/>
          <p:nvPr/>
        </p:nvSpPr>
        <p:spPr>
          <a:xfrm>
            <a:off x="1188000" y="4797732"/>
            <a:ext cx="7704480"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Yield curve must be constructed from a homogenous group of bonds: same economic sector, same credit risk, same degree of liquidity</a:t>
            </a:r>
          </a:p>
        </p:txBody>
      </p:sp>
      <p:sp>
        <p:nvSpPr>
          <p:cNvPr id="15" name="TextovéPole 14"/>
          <p:cNvSpPr txBox="1"/>
          <p:nvPr/>
        </p:nvSpPr>
        <p:spPr>
          <a:xfrm>
            <a:off x="1188000" y="4253795"/>
            <a:ext cx="7488456"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most frequent measure used in the construction of yield curve is the yield to maturity (YTM)</a:t>
            </a:r>
          </a:p>
        </p:txBody>
      </p:sp>
      <p:sp>
        <p:nvSpPr>
          <p:cNvPr id="28" name="TextovéPole 27"/>
          <p:cNvSpPr txBox="1"/>
          <p:nvPr/>
        </p:nvSpPr>
        <p:spPr>
          <a:xfrm>
            <a:off x="1188000" y="5344200"/>
            <a:ext cx="792050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Practical problems: gaps in existing maturity structures, more bonds’ yields observed for some maturities, short-term price anomalies   </a:t>
            </a:r>
          </a:p>
        </p:txBody>
      </p:sp>
      <p:sp>
        <p:nvSpPr>
          <p:cNvPr id="40" name="Oblouk 39"/>
          <p:cNvSpPr/>
          <p:nvPr/>
        </p:nvSpPr>
        <p:spPr>
          <a:xfrm rot="20678247">
            <a:off x="1401293" y="2463871"/>
            <a:ext cx="4888290" cy="633572"/>
          </a:xfrm>
          <a:prstGeom prst="arc">
            <a:avLst>
              <a:gd name="adj1" fmla="val 11427591"/>
              <a:gd name="adj2" fmla="val 21399881"/>
            </a:avLst>
          </a:prstGeom>
          <a:ln w="38100" cmpd="sng">
            <a:solidFill>
              <a:srgbClr val="C00000"/>
            </a:solidFill>
            <a:prstDash val="sysDash"/>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cxnSp>
        <p:nvCxnSpPr>
          <p:cNvPr id="34" name="Přímá spojnice 33"/>
          <p:cNvCxnSpPr/>
          <p:nvPr/>
        </p:nvCxnSpPr>
        <p:spPr>
          <a:xfrm>
            <a:off x="1691679" y="2105425"/>
            <a:ext cx="1" cy="1550463"/>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35" name="Přímá spojnice 34"/>
          <p:cNvCxnSpPr/>
          <p:nvPr/>
        </p:nvCxnSpPr>
        <p:spPr>
          <a:xfrm flipV="1">
            <a:off x="1682061" y="3655888"/>
            <a:ext cx="6130299" cy="12781"/>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36" name="TextovéPole 35"/>
          <p:cNvSpPr txBox="1"/>
          <p:nvPr/>
        </p:nvSpPr>
        <p:spPr>
          <a:xfrm>
            <a:off x="6454943" y="3607591"/>
            <a:ext cx="1495330" cy="307777"/>
          </a:xfrm>
          <a:prstGeom prst="rect">
            <a:avLst/>
          </a:prstGeom>
          <a:noFill/>
        </p:spPr>
        <p:txBody>
          <a:bodyPr wrap="square" rtlCol="0">
            <a:spAutoFit/>
          </a:bodyPr>
          <a:lstStyle/>
          <a:p>
            <a:r>
              <a:rPr lang="en-GB" sz="1400" dirty="0">
                <a:latin typeface="Cambria Math"/>
                <a:ea typeface="Cambria Math" panose="02040503050406030204" pitchFamily="18" charset="0"/>
              </a:rPr>
              <a:t>time to maturity</a:t>
            </a:r>
          </a:p>
        </p:txBody>
      </p:sp>
      <p:sp>
        <p:nvSpPr>
          <p:cNvPr id="37" name="TextovéPole 36"/>
          <p:cNvSpPr txBox="1"/>
          <p:nvPr/>
        </p:nvSpPr>
        <p:spPr>
          <a:xfrm>
            <a:off x="1055616" y="2024936"/>
            <a:ext cx="720104" cy="523220"/>
          </a:xfrm>
          <a:prstGeom prst="rect">
            <a:avLst/>
          </a:prstGeom>
          <a:noFill/>
        </p:spPr>
        <p:txBody>
          <a:bodyPr wrap="square" rtlCol="0">
            <a:spAutoFit/>
          </a:bodyPr>
          <a:lstStyle/>
          <a:p>
            <a:r>
              <a:rPr lang="en-GB" sz="1400" dirty="0">
                <a:latin typeface="Cambria Math"/>
                <a:ea typeface="Cambria Math" panose="02040503050406030204" pitchFamily="18" charset="0"/>
              </a:rPr>
              <a:t>rate of </a:t>
            </a:r>
          </a:p>
          <a:p>
            <a:r>
              <a:rPr lang="en-GB" sz="1400" dirty="0">
                <a:latin typeface="Cambria Math"/>
                <a:ea typeface="Cambria Math" panose="02040503050406030204" pitchFamily="18" charset="0"/>
              </a:rPr>
              <a:t>return</a:t>
            </a:r>
          </a:p>
        </p:txBody>
      </p:sp>
      <p:sp>
        <p:nvSpPr>
          <p:cNvPr id="33" name="Oblouk 32"/>
          <p:cNvSpPr/>
          <p:nvPr/>
        </p:nvSpPr>
        <p:spPr>
          <a:xfrm rot="11557653">
            <a:off x="2094168" y="2229911"/>
            <a:ext cx="4920156" cy="719451"/>
          </a:xfrm>
          <a:prstGeom prst="arc">
            <a:avLst>
              <a:gd name="adj1" fmla="val 11427591"/>
              <a:gd name="adj2" fmla="val 21356757"/>
            </a:avLst>
          </a:prstGeom>
          <a:ln w="38100" cmpd="sng">
            <a:solidFill>
              <a:srgbClr val="C00000"/>
            </a:solidFill>
            <a:prstDash val="lgDash"/>
            <a:headEnd type="none" w="lg" len="med"/>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cxnSp>
        <p:nvCxnSpPr>
          <p:cNvPr id="7" name="Přímá spojnice 6"/>
          <p:cNvCxnSpPr/>
          <p:nvPr/>
        </p:nvCxnSpPr>
        <p:spPr>
          <a:xfrm>
            <a:off x="2411760" y="2711162"/>
            <a:ext cx="3595591" cy="0"/>
          </a:xfrm>
          <a:prstGeom prst="line">
            <a:avLst/>
          </a:prstGeom>
          <a:ln w="38100">
            <a:solidFill>
              <a:srgbClr val="C00000"/>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41" name="TextovéPole 40"/>
          <p:cNvSpPr txBox="1"/>
          <p:nvPr/>
        </p:nvSpPr>
        <p:spPr>
          <a:xfrm>
            <a:off x="5974019" y="3147328"/>
            <a:ext cx="2305981" cy="276999"/>
          </a:xfrm>
          <a:prstGeom prst="rect">
            <a:avLst/>
          </a:prstGeom>
          <a:noFill/>
        </p:spPr>
        <p:txBody>
          <a:bodyPr wrap="square" rtlCol="0">
            <a:spAutoFit/>
          </a:bodyPr>
          <a:lstStyle/>
          <a:p>
            <a:r>
              <a:rPr lang="en-GB" sz="1200" dirty="0">
                <a:latin typeface="Cambria Math"/>
                <a:ea typeface="Cambria Math" panose="02040503050406030204" pitchFamily="18" charset="0"/>
              </a:rPr>
              <a:t>declining (falling, inverted) YC</a:t>
            </a:r>
          </a:p>
        </p:txBody>
      </p:sp>
      <p:sp>
        <p:nvSpPr>
          <p:cNvPr id="42" name="TextovéPole 41"/>
          <p:cNvSpPr txBox="1"/>
          <p:nvPr/>
        </p:nvSpPr>
        <p:spPr>
          <a:xfrm>
            <a:off x="5969825" y="2535844"/>
            <a:ext cx="1440160" cy="276999"/>
          </a:xfrm>
          <a:prstGeom prst="rect">
            <a:avLst/>
          </a:prstGeom>
          <a:noFill/>
        </p:spPr>
        <p:txBody>
          <a:bodyPr wrap="square" rtlCol="0">
            <a:spAutoFit/>
          </a:bodyPr>
          <a:lstStyle/>
          <a:p>
            <a:r>
              <a:rPr lang="en-GB" sz="1200" dirty="0">
                <a:latin typeface="Cambria Math"/>
                <a:ea typeface="Cambria Math" panose="02040503050406030204" pitchFamily="18" charset="0"/>
              </a:rPr>
              <a:t>horizontal (flat) YC</a:t>
            </a:r>
          </a:p>
        </p:txBody>
      </p:sp>
      <p:sp>
        <p:nvSpPr>
          <p:cNvPr id="44" name="TextovéPole 43"/>
          <p:cNvSpPr txBox="1"/>
          <p:nvPr/>
        </p:nvSpPr>
        <p:spPr>
          <a:xfrm>
            <a:off x="5976079" y="1927618"/>
            <a:ext cx="900100" cy="276999"/>
          </a:xfrm>
          <a:prstGeom prst="rect">
            <a:avLst/>
          </a:prstGeom>
          <a:noFill/>
        </p:spPr>
        <p:txBody>
          <a:bodyPr wrap="square" rtlCol="0">
            <a:spAutoFit/>
          </a:bodyPr>
          <a:lstStyle/>
          <a:p>
            <a:r>
              <a:rPr lang="en-GB" sz="1200" dirty="0">
                <a:latin typeface="Cambria Math"/>
                <a:ea typeface="Cambria Math" panose="02040503050406030204" pitchFamily="18" charset="0"/>
              </a:rPr>
              <a:t>rising YC</a:t>
            </a:r>
          </a:p>
        </p:txBody>
      </p:sp>
      <p:sp>
        <p:nvSpPr>
          <p:cNvPr id="48" name="Volný tvar 47"/>
          <p:cNvSpPr/>
          <p:nvPr/>
        </p:nvSpPr>
        <p:spPr>
          <a:xfrm rot="21189854">
            <a:off x="2452792" y="2410765"/>
            <a:ext cx="3513525" cy="899332"/>
          </a:xfrm>
          <a:custGeom>
            <a:avLst/>
            <a:gdLst>
              <a:gd name="connsiteX0" fmla="*/ 0 w 3251200"/>
              <a:gd name="connsiteY0" fmla="*/ 0 h 1058333"/>
              <a:gd name="connsiteX1" fmla="*/ 1346200 w 3251200"/>
              <a:gd name="connsiteY1" fmla="*/ 635000 h 1058333"/>
              <a:gd name="connsiteX2" fmla="*/ 1820334 w 3251200"/>
              <a:gd name="connsiteY2" fmla="*/ 59266 h 1058333"/>
              <a:gd name="connsiteX3" fmla="*/ 2125134 w 3251200"/>
              <a:gd name="connsiteY3" fmla="*/ 702733 h 1058333"/>
              <a:gd name="connsiteX4" fmla="*/ 3251200 w 3251200"/>
              <a:gd name="connsiteY4" fmla="*/ 1058333 h 1058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1200" h="1058333">
                <a:moveTo>
                  <a:pt x="0" y="0"/>
                </a:moveTo>
                <a:cubicBezTo>
                  <a:pt x="521405" y="312561"/>
                  <a:pt x="1042811" y="625122"/>
                  <a:pt x="1346200" y="635000"/>
                </a:cubicBezTo>
                <a:cubicBezTo>
                  <a:pt x="1649589" y="644878"/>
                  <a:pt x="1690512" y="47977"/>
                  <a:pt x="1820334" y="59266"/>
                </a:cubicBezTo>
                <a:cubicBezTo>
                  <a:pt x="1950156" y="70555"/>
                  <a:pt x="1886656" y="536222"/>
                  <a:pt x="2125134" y="702733"/>
                </a:cubicBezTo>
                <a:cubicBezTo>
                  <a:pt x="2363612" y="869244"/>
                  <a:pt x="2807406" y="963788"/>
                  <a:pt x="3251200" y="1058333"/>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1" name="TextovéPole 50"/>
          <p:cNvSpPr txBox="1"/>
          <p:nvPr/>
        </p:nvSpPr>
        <p:spPr>
          <a:xfrm>
            <a:off x="4488356" y="2348880"/>
            <a:ext cx="1019748" cy="276999"/>
          </a:xfrm>
          <a:prstGeom prst="rect">
            <a:avLst/>
          </a:prstGeom>
          <a:noFill/>
        </p:spPr>
        <p:txBody>
          <a:bodyPr wrap="square" rtlCol="0">
            <a:spAutoFit/>
          </a:bodyPr>
          <a:lstStyle/>
          <a:p>
            <a:r>
              <a:rPr lang="en-GB" sz="1200" dirty="0">
                <a:latin typeface="Cambria Math"/>
                <a:ea typeface="Cambria Math" panose="02040503050406030204" pitchFamily="18" charset="0"/>
              </a:rPr>
              <a:t>humped YC</a:t>
            </a:r>
          </a:p>
        </p:txBody>
      </p:sp>
      <p:sp>
        <p:nvSpPr>
          <p:cNvPr id="38" name="TextovéPole 37"/>
          <p:cNvSpPr txBox="1"/>
          <p:nvPr/>
        </p:nvSpPr>
        <p:spPr>
          <a:xfrm>
            <a:off x="1188000" y="1342509"/>
            <a:ext cx="7708992"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Yield curve </a:t>
            </a:r>
            <a:r>
              <a:rPr lang="en-GB" dirty="0">
                <a:latin typeface="Cambria Math" panose="02040503050406030204" pitchFamily="18" charset="0"/>
                <a:ea typeface="Cambria Math" panose="02040503050406030204" pitchFamily="18" charset="0"/>
              </a:rPr>
              <a:t>(term structure of interest rates) is the relationship between a particular yield measure and a bond’s maturity</a:t>
            </a:r>
          </a:p>
        </p:txBody>
      </p:sp>
      <p:cxnSp>
        <p:nvCxnSpPr>
          <p:cNvPr id="39" name="Přímá spojnice 38"/>
          <p:cNvCxnSpPr/>
          <p:nvPr/>
        </p:nvCxnSpPr>
        <p:spPr>
          <a:xfrm>
            <a:off x="3843453" y="3549863"/>
            <a:ext cx="0" cy="116515"/>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43" name="Přímá spojnice 42"/>
          <p:cNvCxnSpPr/>
          <p:nvPr/>
        </p:nvCxnSpPr>
        <p:spPr>
          <a:xfrm>
            <a:off x="3131840" y="3558324"/>
            <a:ext cx="0" cy="116515"/>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46" name="Přímá spojnice 45"/>
          <p:cNvCxnSpPr/>
          <p:nvPr/>
        </p:nvCxnSpPr>
        <p:spPr>
          <a:xfrm>
            <a:off x="2411760" y="3556230"/>
            <a:ext cx="0" cy="116515"/>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47" name="Přímá spojnice 46"/>
          <p:cNvCxnSpPr/>
          <p:nvPr/>
        </p:nvCxnSpPr>
        <p:spPr>
          <a:xfrm>
            <a:off x="6003693" y="3549857"/>
            <a:ext cx="0" cy="116515"/>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49" name="TextovéPole 48"/>
          <p:cNvSpPr txBox="1"/>
          <p:nvPr/>
        </p:nvSpPr>
        <p:spPr>
          <a:xfrm>
            <a:off x="2267744" y="3668944"/>
            <a:ext cx="297650" cy="276999"/>
          </a:xfrm>
          <a:prstGeom prst="rect">
            <a:avLst/>
          </a:prstGeom>
          <a:noFill/>
        </p:spPr>
        <p:txBody>
          <a:bodyPr wrap="square" rtlCol="0">
            <a:spAutoFit/>
          </a:bodyPr>
          <a:lstStyle/>
          <a:p>
            <a:r>
              <a:rPr lang="cs-CZ" sz="1200" dirty="0">
                <a:latin typeface="Cambria Math"/>
                <a:ea typeface="Cambria Math" panose="02040503050406030204" pitchFamily="18" charset="0"/>
              </a:rPr>
              <a:t>1</a:t>
            </a:r>
            <a:endParaRPr lang="en-GB" sz="1200" dirty="0">
              <a:latin typeface="Cambria Math"/>
              <a:ea typeface="Cambria Math" panose="02040503050406030204" pitchFamily="18" charset="0"/>
            </a:endParaRPr>
          </a:p>
        </p:txBody>
      </p:sp>
      <p:sp>
        <p:nvSpPr>
          <p:cNvPr id="50" name="TextovéPole 49"/>
          <p:cNvSpPr txBox="1"/>
          <p:nvPr/>
        </p:nvSpPr>
        <p:spPr>
          <a:xfrm>
            <a:off x="2986673" y="3672667"/>
            <a:ext cx="297650" cy="276999"/>
          </a:xfrm>
          <a:prstGeom prst="rect">
            <a:avLst/>
          </a:prstGeom>
          <a:noFill/>
        </p:spPr>
        <p:txBody>
          <a:bodyPr wrap="square" rtlCol="0">
            <a:spAutoFit/>
          </a:bodyPr>
          <a:lstStyle/>
          <a:p>
            <a:r>
              <a:rPr lang="cs-CZ" sz="1200" dirty="0">
                <a:latin typeface="Cambria Math"/>
                <a:ea typeface="Cambria Math" panose="02040503050406030204" pitchFamily="18" charset="0"/>
              </a:rPr>
              <a:t>2</a:t>
            </a:r>
            <a:endParaRPr lang="en-GB" sz="1200" dirty="0">
              <a:latin typeface="Cambria Math"/>
              <a:ea typeface="Cambria Math" panose="02040503050406030204" pitchFamily="18" charset="0"/>
            </a:endParaRPr>
          </a:p>
        </p:txBody>
      </p:sp>
      <p:sp>
        <p:nvSpPr>
          <p:cNvPr id="53" name="TextovéPole 52"/>
          <p:cNvSpPr txBox="1"/>
          <p:nvPr/>
        </p:nvSpPr>
        <p:spPr>
          <a:xfrm>
            <a:off x="5858526" y="3660477"/>
            <a:ext cx="297650" cy="276999"/>
          </a:xfrm>
          <a:prstGeom prst="rect">
            <a:avLst/>
          </a:prstGeom>
          <a:noFill/>
        </p:spPr>
        <p:txBody>
          <a:bodyPr wrap="square" rtlCol="0">
            <a:spAutoFit/>
          </a:bodyPr>
          <a:lstStyle/>
          <a:p>
            <a:r>
              <a:rPr lang="cs-CZ" sz="1200" dirty="0">
                <a:latin typeface="Cambria Math"/>
                <a:ea typeface="Cambria Math" panose="02040503050406030204" pitchFamily="18" charset="0"/>
              </a:rPr>
              <a:t>T</a:t>
            </a:r>
            <a:endParaRPr lang="en-GB" sz="1200" dirty="0">
              <a:latin typeface="Cambria Math"/>
              <a:ea typeface="Cambria Math" panose="02040503050406030204" pitchFamily="18" charset="0"/>
            </a:endParaRPr>
          </a:p>
        </p:txBody>
      </p:sp>
      <p:cxnSp>
        <p:nvCxnSpPr>
          <p:cNvPr id="54" name="Přímá spojnice 53"/>
          <p:cNvCxnSpPr/>
          <p:nvPr/>
        </p:nvCxnSpPr>
        <p:spPr>
          <a:xfrm>
            <a:off x="4572000" y="3558324"/>
            <a:ext cx="0" cy="116515"/>
          </a:xfrm>
          <a:prstGeom prst="line">
            <a:avLst/>
          </a:prstGeom>
          <a:ln w="25400">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57" name="TextovéPole 56"/>
          <p:cNvSpPr txBox="1"/>
          <p:nvPr/>
        </p:nvSpPr>
        <p:spPr>
          <a:xfrm>
            <a:off x="1691680" y="2063090"/>
            <a:ext cx="297650" cy="276999"/>
          </a:xfrm>
          <a:prstGeom prst="rect">
            <a:avLst/>
          </a:prstGeom>
          <a:noFill/>
        </p:spPr>
        <p:txBody>
          <a:bodyPr wrap="square" rtlCol="0">
            <a:spAutoFit/>
          </a:bodyPr>
          <a:lstStyle/>
          <a:p>
            <a:r>
              <a:rPr lang="cs-CZ" sz="1200" dirty="0">
                <a:latin typeface="Cambria Math"/>
                <a:ea typeface="Cambria Math" panose="02040503050406030204" pitchFamily="18" charset="0"/>
              </a:rPr>
              <a:t>%</a:t>
            </a:r>
            <a:endParaRPr lang="en-GB" sz="1200" dirty="0">
              <a:latin typeface="Cambria Math"/>
              <a:ea typeface="Cambria Math" panose="02040503050406030204" pitchFamily="18" charset="0"/>
            </a:endParaRPr>
          </a:p>
        </p:txBody>
      </p:sp>
    </p:spTree>
    <p:extLst>
      <p:ext uri="{BB962C8B-B14F-4D97-AF65-F5344CB8AC3E}">
        <p14:creationId xmlns:p14="http://schemas.microsoft.com/office/powerpoint/2010/main" val="2500620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Přímá spojnice se šipkou 34"/>
          <p:cNvCxnSpPr/>
          <p:nvPr/>
        </p:nvCxnSpPr>
        <p:spPr>
          <a:xfrm flipV="1">
            <a:off x="5960731" y="1783840"/>
            <a:ext cx="0" cy="462732"/>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3" name="Přímá spojnice se šipkou 62"/>
          <p:cNvCxnSpPr/>
          <p:nvPr/>
        </p:nvCxnSpPr>
        <p:spPr>
          <a:xfrm flipV="1">
            <a:off x="2918228" y="2539093"/>
            <a:ext cx="0" cy="224708"/>
          </a:xfrm>
          <a:prstGeom prst="straightConnector1">
            <a:avLst/>
          </a:prstGeom>
          <a:ln w="25400">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3</a:t>
            </a:r>
          </a:p>
        </p:txBody>
      </p:sp>
      <p:sp>
        <p:nvSpPr>
          <p:cNvPr id="4" name="Nadpis 3"/>
          <p:cNvSpPr>
            <a:spLocks noGrp="1"/>
          </p:cNvSpPr>
          <p:nvPr>
            <p:ph type="title"/>
          </p:nvPr>
        </p:nvSpPr>
        <p:spPr>
          <a:xfrm>
            <a:off x="144001" y="144000"/>
            <a:ext cx="2915831" cy="648072"/>
          </a:xfrm>
        </p:spPr>
        <p:txBody>
          <a:bodyPr/>
          <a:lstStyle/>
          <a:p>
            <a:r>
              <a:rPr lang="en-GB" dirty="0"/>
              <a:t>Zero</a:t>
            </a:r>
            <a:r>
              <a:rPr lang="cs-CZ" dirty="0"/>
              <a:t> </a:t>
            </a:r>
            <a:r>
              <a:rPr lang="en-GB" dirty="0"/>
              <a:t>yield curve</a:t>
            </a:r>
          </a:p>
        </p:txBody>
      </p:sp>
      <p:graphicFrame>
        <p:nvGraphicFramePr>
          <p:cNvPr id="34" name="Tabulka 33"/>
          <p:cNvGraphicFramePr>
            <a:graphicFrameLocks noGrp="1"/>
          </p:cNvGraphicFramePr>
          <p:nvPr>
            <p:extLst>
              <p:ext uri="{D42A27DB-BD31-4B8C-83A1-F6EECF244321}">
                <p14:modId xmlns:p14="http://schemas.microsoft.com/office/powerpoint/2010/main" val="4244779474"/>
              </p:ext>
            </p:extLst>
          </p:nvPr>
        </p:nvGraphicFramePr>
        <p:xfrm>
          <a:off x="2915816" y="2256100"/>
          <a:ext cx="3048000" cy="27432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218834">
                <a:tc>
                  <a:txBody>
                    <a:bodyPr/>
                    <a:lstStyle/>
                    <a:p>
                      <a:pPr algn="ctr"/>
                      <a:r>
                        <a:rPr lang="cs-CZ" sz="1200" dirty="0"/>
                        <a:t>1</a:t>
                      </a:r>
                    </a:p>
                  </a:txBody>
                  <a:tcPr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L="0" marR="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T</a:t>
                      </a:r>
                    </a:p>
                  </a:txBody>
                  <a:tcPr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sp>
            <p:nvSpPr>
              <p:cNvPr id="37" name="TextovéPole 36"/>
              <p:cNvSpPr txBox="1"/>
              <p:nvPr/>
            </p:nvSpPr>
            <p:spPr>
              <a:xfrm>
                <a:off x="6516216" y="4331792"/>
                <a:ext cx="1944216" cy="338554"/>
              </a:xfrm>
              <a:prstGeom prst="rect">
                <a:avLst/>
              </a:prstGeom>
              <a:noFill/>
              <a:ln>
                <a:noFill/>
              </a:ln>
            </p:spPr>
            <p:txBody>
              <a:bodyPr wrap="square" rtlCol="0">
                <a:spAutoFit/>
              </a:bodyPr>
              <a:lstStyle/>
              <a:p>
                <a14:m>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en-GB" sz="1600" b="0" i="1" smtClean="0">
                            <a:latin typeface="Cambria Math"/>
                            <a:ea typeface="Cambria Math" panose="02040503050406030204" pitchFamily="18" charset="0"/>
                          </a:rPr>
                          <m:t>𝑧</m:t>
                        </m:r>
                      </m:e>
                      <m:sub>
                        <m:r>
                          <a:rPr lang="en-GB" sz="1600" b="0" i="1" smtClean="0">
                            <a:latin typeface="Cambria Math"/>
                            <a:ea typeface="Cambria Math" panose="02040503050406030204" pitchFamily="18" charset="0"/>
                          </a:rPr>
                          <m:t>𝑡</m:t>
                        </m:r>
                      </m:sub>
                    </m:sSub>
                    <m:r>
                      <a:rPr lang="en-GB" sz="1600" b="0" i="1" smtClean="0">
                        <a:latin typeface="Cambria Math"/>
                        <a:ea typeface="Cambria Math" panose="02040503050406030204" pitchFamily="18" charset="0"/>
                      </a:rPr>
                      <m:t>…</m:t>
                    </m:r>
                    <m:r>
                      <a:rPr lang="cs-CZ" sz="1600" b="0" i="1" smtClean="0">
                        <a:latin typeface="Cambria Math" panose="02040503050406030204" pitchFamily="18" charset="0"/>
                        <a:ea typeface="Cambria Math" panose="02040503050406030204" pitchFamily="18" charset="0"/>
                      </a:rPr>
                      <m:t>𝑡</m:t>
                    </m:r>
                  </m:oMath>
                </a14:m>
                <a:r>
                  <a:rPr lang="en-GB" sz="1600" dirty="0">
                    <a:latin typeface="Cambria Math" panose="02040503050406030204" pitchFamily="18" charset="0"/>
                    <a:ea typeface="Cambria Math" panose="02040503050406030204" pitchFamily="18" charset="0"/>
                  </a:rPr>
                  <a:t>-year zero rate</a:t>
                </a:r>
                <a:endParaRPr lang="en-GB" sz="1500" dirty="0">
                  <a:latin typeface="Cambria Math" panose="02040503050406030204" pitchFamily="18" charset="0"/>
                  <a:ea typeface="Cambria Math" panose="02040503050406030204" pitchFamily="18" charset="0"/>
                </a:endParaRPr>
              </a:p>
            </p:txBody>
          </p:sp>
        </mc:Choice>
        <mc:Fallback xmlns="">
          <p:sp>
            <p:nvSpPr>
              <p:cNvPr id="37" name="TextovéPole 36"/>
              <p:cNvSpPr txBox="1">
                <a:spLocks noRot="1" noChangeAspect="1" noMove="1" noResize="1" noEditPoints="1" noAdjustHandles="1" noChangeArrowheads="1" noChangeShapeType="1" noTextEdit="1"/>
              </p:cNvSpPr>
              <p:nvPr/>
            </p:nvSpPr>
            <p:spPr>
              <a:xfrm>
                <a:off x="6516216" y="4331792"/>
                <a:ext cx="1944216" cy="338554"/>
              </a:xfrm>
              <a:prstGeom prst="rect">
                <a:avLst/>
              </a:prstGeom>
              <a:blipFill>
                <a:blip r:embed="rId12"/>
                <a:stretch>
                  <a:fillRect t="-7273" r="-313" b="-21818"/>
                </a:stretch>
              </a:blipFill>
              <a:ln>
                <a:noFill/>
              </a:ln>
            </p:spPr>
            <p:txBody>
              <a:bodyPr/>
              <a:lstStyle/>
              <a:p>
                <a:r>
                  <a:rPr lang="en-GB">
                    <a:noFill/>
                  </a:rPr>
                  <a:t> </a:t>
                </a:r>
              </a:p>
            </p:txBody>
          </p:sp>
        </mc:Fallback>
      </mc:AlternateContent>
      <p:sp>
        <p:nvSpPr>
          <p:cNvPr id="39" name="TextovéPole 38"/>
          <p:cNvSpPr txBox="1"/>
          <p:nvPr/>
        </p:nvSpPr>
        <p:spPr>
          <a:xfrm>
            <a:off x="899592" y="3298475"/>
            <a:ext cx="4464496"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Properties of zero-coupon bonds</a:t>
            </a:r>
          </a:p>
        </p:txBody>
      </p:sp>
      <p:sp>
        <p:nvSpPr>
          <p:cNvPr id="56" name="TextovéPole 55"/>
          <p:cNvSpPr txBox="1"/>
          <p:nvPr/>
        </p:nvSpPr>
        <p:spPr>
          <a:xfrm>
            <a:off x="864001" y="864000"/>
            <a:ext cx="1835791"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r>
              <a:rPr lang="cs-CZ" sz="2200" dirty="0">
                <a:latin typeface="Cambria Math" panose="02040503050406030204" pitchFamily="18" charset="0"/>
                <a:ea typeface="Cambria Math" panose="02040503050406030204" pitchFamily="18" charset="0"/>
              </a:rPr>
              <a:t>s</a:t>
            </a:r>
            <a:endParaRPr lang="en-GB" sz="2200" dirty="0">
              <a:latin typeface="Cambria Math" panose="02040503050406030204" pitchFamily="18" charset="0"/>
              <a:ea typeface="Cambria Math" panose="02040503050406030204" pitchFamily="18" charset="0"/>
            </a:endParaRPr>
          </a:p>
        </p:txBody>
      </p:sp>
      <p:sp>
        <p:nvSpPr>
          <p:cNvPr id="75" name="TextovéPole 74"/>
          <p:cNvSpPr txBox="1"/>
          <p:nvPr/>
        </p:nvSpPr>
        <p:spPr>
          <a:xfrm>
            <a:off x="1188001" y="2751312"/>
            <a:ext cx="77044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A </a:t>
            </a:r>
            <a:r>
              <a:rPr lang="en-GB" noProof="0" dirty="0">
                <a:solidFill>
                  <a:srgbClr val="7030A0"/>
                </a:solidFill>
                <a:latin typeface="Cambria Math" panose="02040503050406030204" pitchFamily="18" charset="0"/>
                <a:ea typeface="Cambria Math" panose="02040503050406030204" pitchFamily="18" charset="0"/>
              </a:rPr>
              <a:t>zero yield curve </a:t>
            </a:r>
            <a:r>
              <a:rPr lang="en-GB" noProof="0" dirty="0">
                <a:latin typeface="Cambria Math" panose="02040503050406030204" pitchFamily="18" charset="0"/>
                <a:ea typeface="Cambria Math" panose="02040503050406030204" pitchFamily="18" charset="0"/>
              </a:rPr>
              <a:t>is the yield curve which is constructed from yields of zero-coupon bonds </a:t>
            </a:r>
          </a:p>
        </p:txBody>
      </p:sp>
      <p:sp>
        <p:nvSpPr>
          <p:cNvPr id="76" name="TextovéPole 75"/>
          <p:cNvSpPr txBox="1"/>
          <p:nvPr/>
        </p:nvSpPr>
        <p:spPr>
          <a:xfrm>
            <a:off x="1188000" y="1212941"/>
            <a:ext cx="7920503"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A </a:t>
            </a:r>
            <a:r>
              <a:rPr lang="en-GB" noProof="0" dirty="0">
                <a:solidFill>
                  <a:srgbClr val="7030A0"/>
                </a:solidFill>
                <a:latin typeface="Cambria Math" panose="02040503050406030204" pitchFamily="18" charset="0"/>
                <a:ea typeface="Cambria Math" panose="02040503050406030204" pitchFamily="18" charset="0"/>
              </a:rPr>
              <a:t>zero-coupon bond is </a:t>
            </a:r>
            <a:r>
              <a:rPr lang="en-GB" noProof="0" dirty="0">
                <a:latin typeface="Cambria Math" panose="02040503050406030204" pitchFamily="18" charset="0"/>
                <a:ea typeface="Cambria Math" panose="02040503050406030204" pitchFamily="18" charset="0"/>
              </a:rPr>
              <a:t>a bond that makes no coupon payment and the only cash flow is the price paid and the principal amount received at maturity</a:t>
            </a:r>
          </a:p>
        </p:txBody>
      </p:sp>
      <p:sp>
        <p:nvSpPr>
          <p:cNvPr id="77" name="TextovéPole 76"/>
          <p:cNvSpPr txBox="1"/>
          <p:nvPr/>
        </p:nvSpPr>
        <p:spPr>
          <a:xfrm>
            <a:off x="1223592" y="3608906"/>
            <a:ext cx="7402773"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Zero-coupon  bonds have convenient analytical properties and do not suffer from reinvestment risk</a:t>
            </a:r>
          </a:p>
        </p:txBody>
      </p:sp>
      <mc:AlternateContent xmlns:mc="http://schemas.openxmlformats.org/markup-compatibility/2006" xmlns:a14="http://schemas.microsoft.com/office/drawing/2010/main">
        <mc:Choice Requires="a14">
          <p:sp>
            <p:nvSpPr>
              <p:cNvPr id="78" name="TextovéPole 77"/>
              <p:cNvSpPr txBox="1"/>
              <p:nvPr/>
            </p:nvSpPr>
            <p:spPr>
              <a:xfrm>
                <a:off x="1583256" y="4190202"/>
                <a:ext cx="2057308" cy="588174"/>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60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𝑃</m:t>
                          </m:r>
                        </m:e>
                        <m:sub>
                          <m:r>
                            <a:rPr lang="cs-CZ" sz="1600" b="0" i="1" smtClean="0">
                              <a:latin typeface="Cambria Math"/>
                              <a:ea typeface="Cambria Math" panose="02040503050406030204" pitchFamily="18" charset="0"/>
                            </a:rPr>
                            <m:t>0</m:t>
                          </m:r>
                        </m:sub>
                      </m:sSub>
                      <m:r>
                        <a:rPr lang="cs-CZ" sz="1600" b="0" i="1" smtClean="0">
                          <a:latin typeface="Cambria Math"/>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r>
                            <a:rPr lang="cs-CZ" sz="1600" b="0" i="1" smtClean="0">
                              <a:latin typeface="Cambria Math"/>
                              <a:ea typeface="Cambria Math" panose="02040503050406030204" pitchFamily="18" charset="0"/>
                            </a:rPr>
                            <m:t>𝑀</m:t>
                          </m:r>
                        </m:num>
                        <m:den>
                          <m:sSup>
                            <m:sSupPr>
                              <m:ctrlPr>
                                <a:rPr lang="cs-CZ" sz="1600" b="0" i="1" smtClean="0">
                                  <a:latin typeface="Cambria Math" panose="02040503050406030204" pitchFamily="18" charset="0"/>
                                  <a:ea typeface="Cambria Math" panose="02040503050406030204" pitchFamily="18" charset="0"/>
                                </a:rPr>
                              </m:ctrlPr>
                            </m:sSupPr>
                            <m:e>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r>
                                    <a:rPr lang="cs-CZ" sz="1600" b="0" i="1" smtClean="0">
                                      <a:latin typeface="Cambria Math"/>
                                      <a:ea typeface="Cambria Math" panose="02040503050406030204" pitchFamily="18" charset="0"/>
                                    </a:rPr>
                                    <m:t>𝑌𝑇𝑀</m:t>
                                  </m:r>
                                </m:e>
                              </m:d>
                            </m:e>
                            <m:sup>
                              <m:r>
                                <a:rPr lang="cs-CZ" sz="1600" b="0" i="1" smtClean="0">
                                  <a:latin typeface="Cambria Math"/>
                                  <a:ea typeface="Cambria Math" panose="02040503050406030204" pitchFamily="18" charset="0"/>
                                </a:rPr>
                                <m:t>𝑡</m:t>
                              </m:r>
                            </m:sup>
                          </m:sSup>
                        </m:den>
                      </m:f>
                      <m:r>
                        <a:rPr lang="cs-CZ" sz="1600" b="0" i="1" smtClean="0">
                          <a:latin typeface="Cambria Math"/>
                          <a:ea typeface="Cambria Math" panose="02040503050406030204" pitchFamily="18" charset="0"/>
                        </a:rPr>
                        <m:t>   </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78" name="TextovéPole 77"/>
              <p:cNvSpPr txBox="1">
                <a:spLocks noRot="1" noChangeAspect="1" noMove="1" noResize="1" noEditPoints="1" noAdjustHandles="1" noChangeArrowheads="1" noChangeShapeType="1" noTextEdit="1"/>
              </p:cNvSpPr>
              <p:nvPr/>
            </p:nvSpPr>
            <p:spPr>
              <a:xfrm>
                <a:off x="1583256" y="4190202"/>
                <a:ext cx="2057308" cy="588174"/>
              </a:xfrm>
              <a:prstGeom prst="rect">
                <a:avLst/>
              </a:prstGeom>
              <a:blipFill>
                <a:blip r:embed="rId13"/>
                <a:stretch>
                  <a:fillRect/>
                </a:stretch>
              </a:blipFill>
              <a:ln>
                <a:noFill/>
              </a:ln>
            </p:spPr>
            <p:txBody>
              <a:bodyPr/>
              <a:lstStyle/>
              <a:p>
                <a:r>
                  <a:rPr lang="en-GB">
                    <a:noFill/>
                  </a:rPr>
                  <a:t> </a:t>
                </a:r>
              </a:p>
            </p:txBody>
          </p:sp>
        </mc:Fallback>
      </mc:AlternateContent>
      <p:sp>
        <p:nvSpPr>
          <p:cNvPr id="79" name="TextovéPole 78"/>
          <p:cNvSpPr txBox="1"/>
          <p:nvPr/>
        </p:nvSpPr>
        <p:spPr>
          <a:xfrm>
            <a:off x="1188001" y="4746236"/>
            <a:ext cx="770447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noProof="0" dirty="0">
                <a:latin typeface="Cambria Math" panose="02040503050406030204" pitchFamily="18" charset="0"/>
                <a:ea typeface="Cambria Math" panose="02040503050406030204" pitchFamily="18" charset="0"/>
              </a:rPr>
              <a:t>Incomplete structure of zero-coupon bonds needed for the construction of zero yield curve can be solved by bootstrapping  or cash flow matching</a:t>
            </a:r>
          </a:p>
        </p:txBody>
      </p:sp>
      <mc:AlternateContent xmlns:mc="http://schemas.openxmlformats.org/markup-compatibility/2006" xmlns:a14="http://schemas.microsoft.com/office/drawing/2010/main">
        <mc:Choice Requires="a14">
          <p:sp>
            <p:nvSpPr>
              <p:cNvPr id="28" name="TextovéPole 27"/>
              <p:cNvSpPr txBox="1"/>
              <p:nvPr/>
            </p:nvSpPr>
            <p:spPr>
              <a:xfrm>
                <a:off x="5880256" y="1893250"/>
                <a:ext cx="427609" cy="307776"/>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600" i="1" smtClean="0">
                          <a:latin typeface="Cambria Math"/>
                          <a:ea typeface="Cambria Math" panose="02040503050406030204" pitchFamily="18" charset="0"/>
                        </a:rPr>
                        <m:t>𝑀</m:t>
                      </m:r>
                    </m:oMath>
                  </m:oMathPara>
                </a14:m>
                <a:endParaRPr lang="cs-CZ" sz="1600" dirty="0">
                  <a:latin typeface="Cambria Math" panose="02040503050406030204" pitchFamily="18" charset="0"/>
                  <a:ea typeface="Cambria Math" panose="02040503050406030204" pitchFamily="18" charset="0"/>
                </a:endParaRPr>
              </a:p>
            </p:txBody>
          </p:sp>
        </mc:Choice>
        <mc:Fallback xmlns="">
          <p:sp>
            <p:nvSpPr>
              <p:cNvPr id="28" name="TextovéPole 27"/>
              <p:cNvSpPr txBox="1">
                <a:spLocks noRot="1" noChangeAspect="1" noMove="1" noResize="1" noEditPoints="1" noAdjustHandles="1" noChangeArrowheads="1" noChangeShapeType="1" noTextEdit="1"/>
              </p:cNvSpPr>
              <p:nvPr/>
            </p:nvSpPr>
            <p:spPr>
              <a:xfrm>
                <a:off x="5880256" y="1893250"/>
                <a:ext cx="427609" cy="307776"/>
              </a:xfrm>
              <a:prstGeom prst="rect">
                <a:avLst/>
              </a:prstGeom>
              <a:blipFill>
                <a:blip r:embed="rId14"/>
                <a:stretch>
                  <a:fillRect b="-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ovéPole 29"/>
              <p:cNvSpPr txBox="1"/>
              <p:nvPr/>
            </p:nvSpPr>
            <p:spPr>
              <a:xfrm>
                <a:off x="2560215" y="2432884"/>
                <a:ext cx="427609" cy="338554"/>
              </a:xfrm>
              <a:prstGeom prst="rect">
                <a:avLst/>
              </a:prstGeom>
              <a:noFill/>
            </p:spPr>
            <p:txBody>
              <a:bodyPr wrap="none" rtlCol="0">
                <a:spAutoFit/>
              </a:bodyPr>
              <a:lstStyle/>
              <a:p>
                <a:pPr algn="ctr"/>
                <a14:m>
                  <m:oMathPara xmlns:m="http://schemas.openxmlformats.org/officeDocument/2006/math">
                    <m:oMathParaPr>
                      <m:jc m:val="centerGroup"/>
                    </m:oMathParaPr>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𝑃</m:t>
                          </m:r>
                        </m:e>
                        <m:sub>
                          <m:r>
                            <a:rPr lang="cs-CZ" sz="1600" b="0" i="1" smtClean="0">
                              <a:latin typeface="Cambria Math"/>
                              <a:ea typeface="Cambria Math" panose="02040503050406030204" pitchFamily="18" charset="0"/>
                            </a:rPr>
                            <m:t>0</m:t>
                          </m:r>
                        </m:sub>
                      </m:sSub>
                    </m:oMath>
                  </m:oMathPara>
                </a14:m>
                <a:endParaRPr lang="cs-CZ" sz="1600" dirty="0">
                  <a:latin typeface="Cambria Math" panose="02040503050406030204" pitchFamily="18" charset="0"/>
                  <a:ea typeface="Cambria Math" panose="02040503050406030204" pitchFamily="18" charset="0"/>
                </a:endParaRPr>
              </a:p>
            </p:txBody>
          </p:sp>
        </mc:Choice>
        <mc:Fallback xmlns="">
          <p:sp>
            <p:nvSpPr>
              <p:cNvPr id="30" name="TextovéPole 29"/>
              <p:cNvSpPr txBox="1">
                <a:spLocks noRot="1" noChangeAspect="1" noMove="1" noResize="1" noEditPoints="1" noAdjustHandles="1" noChangeArrowheads="1" noChangeShapeType="1" noTextEdit="1"/>
              </p:cNvSpPr>
              <p:nvPr/>
            </p:nvSpPr>
            <p:spPr>
              <a:xfrm>
                <a:off x="2560215" y="2432884"/>
                <a:ext cx="427609" cy="338554"/>
              </a:xfrm>
              <a:prstGeom prst="rect">
                <a:avLst/>
              </a:prstGeom>
              <a:blipFill>
                <a:blip r:embed="rId15"/>
                <a:stretch>
                  <a:fillRect/>
                </a:stretch>
              </a:blipFill>
            </p:spPr>
            <p:txBody>
              <a:bodyPr/>
              <a:lstStyle/>
              <a:p>
                <a:r>
                  <a:rPr lang="en-GB">
                    <a:noFill/>
                  </a:rPr>
                  <a:t> </a:t>
                </a:r>
              </a:p>
            </p:txBody>
          </p:sp>
        </mc:Fallback>
      </mc:AlternateContent>
      <p:sp>
        <p:nvSpPr>
          <p:cNvPr id="29" name="TextovéPole 28"/>
          <p:cNvSpPr txBox="1"/>
          <p:nvPr/>
        </p:nvSpPr>
        <p:spPr>
          <a:xfrm>
            <a:off x="1188000" y="5294486"/>
            <a:ext cx="7679223" cy="923330"/>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Ambiguous correspondence between the market returns and extracted zero rate yields</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different sets of bonds with the same YTM may generate different zero yield curves</a:t>
            </a:r>
          </a:p>
        </p:txBody>
      </p:sp>
      <mc:AlternateContent xmlns:mc="http://schemas.openxmlformats.org/markup-compatibility/2006" xmlns:a14="http://schemas.microsoft.com/office/drawing/2010/main">
        <mc:Choice Requires="a14">
          <p:sp>
            <p:nvSpPr>
              <p:cNvPr id="33" name="TextovéPole 32"/>
              <p:cNvSpPr txBox="1"/>
              <p:nvPr/>
            </p:nvSpPr>
            <p:spPr>
              <a:xfrm>
                <a:off x="3301256" y="4118607"/>
                <a:ext cx="2808313" cy="710194"/>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r>
                        <a:rPr lang="cs-CZ" sz="1600" b="0" i="1" smtClean="0">
                          <a:latin typeface="Cambria Math"/>
                          <a:ea typeface="Cambria Math" panose="02040503050406030204" pitchFamily="18" charset="0"/>
                          <a:sym typeface="Wingdings"/>
                        </a:rPr>
                        <m:t>   </m:t>
                      </m:r>
                      <m:r>
                        <a:rPr lang="cs-CZ" sz="1600" b="0" i="1" smtClean="0">
                          <a:latin typeface="Cambria Math"/>
                          <a:ea typeface="Cambria Math" panose="02040503050406030204" pitchFamily="18" charset="0"/>
                          <a:sym typeface="Wingdings"/>
                        </a:rPr>
                        <m:t>𝑌𝑇𝑀</m:t>
                      </m:r>
                      <m:r>
                        <a:rPr lang="cs-CZ" sz="1600" b="0" i="1" smtClean="0">
                          <a:latin typeface="Cambria Math"/>
                          <a:ea typeface="Cambria Math" panose="02040503050406030204" pitchFamily="18" charset="0"/>
                          <a:sym typeface="Wingdings"/>
                        </a:rPr>
                        <m:t>=</m:t>
                      </m:r>
                      <m:sSub>
                        <m:sSubPr>
                          <m:ctrlPr>
                            <a:rPr lang="cs-CZ" sz="1600" b="0" i="1" smtClean="0">
                              <a:latin typeface="Cambria Math" panose="02040503050406030204" pitchFamily="18" charset="0"/>
                              <a:ea typeface="Cambria Math" panose="02040503050406030204" pitchFamily="18" charset="0"/>
                              <a:sym typeface="Wingdings"/>
                            </a:rPr>
                          </m:ctrlPr>
                        </m:sSubPr>
                        <m:e>
                          <m:r>
                            <a:rPr lang="cs-CZ" sz="1600" b="0" i="1" smtClean="0">
                              <a:latin typeface="Cambria Math"/>
                              <a:ea typeface="Cambria Math" panose="02040503050406030204" pitchFamily="18" charset="0"/>
                              <a:sym typeface="Wingdings"/>
                            </a:rPr>
                            <m:t>𝑧</m:t>
                          </m:r>
                        </m:e>
                        <m:sub>
                          <m:r>
                            <a:rPr lang="cs-CZ" sz="1600" b="0" i="1" smtClean="0">
                              <a:latin typeface="Cambria Math"/>
                              <a:ea typeface="Cambria Math" panose="02040503050406030204" pitchFamily="18" charset="0"/>
                              <a:sym typeface="Wingdings"/>
                            </a:rPr>
                            <m:t>𝑡</m:t>
                          </m:r>
                        </m:sub>
                      </m:sSub>
                      <m:r>
                        <a:rPr lang="cs-CZ" sz="1600" b="0" i="1" smtClean="0">
                          <a:latin typeface="Cambria Math"/>
                          <a:ea typeface="Cambria Math" panose="02040503050406030204" pitchFamily="18" charset="0"/>
                          <a:sym typeface="Wingdings"/>
                        </a:rPr>
                        <m:t>=</m:t>
                      </m:r>
                      <m:sSup>
                        <m:sSupPr>
                          <m:ctrlPr>
                            <a:rPr lang="cs-CZ" sz="1600" b="0" i="1" smtClean="0">
                              <a:latin typeface="Cambria Math" panose="02040503050406030204" pitchFamily="18" charset="0"/>
                              <a:ea typeface="Cambria Math" panose="02040503050406030204" pitchFamily="18" charset="0"/>
                              <a:sym typeface="Wingdings"/>
                            </a:rPr>
                          </m:ctrlPr>
                        </m:sSupPr>
                        <m:e>
                          <m:d>
                            <m:dPr>
                              <m:ctrlPr>
                                <a:rPr lang="cs-CZ" sz="1600" b="0" i="1" smtClean="0">
                                  <a:latin typeface="Cambria Math" panose="02040503050406030204" pitchFamily="18" charset="0"/>
                                  <a:ea typeface="Cambria Math" panose="02040503050406030204" pitchFamily="18" charset="0"/>
                                  <a:sym typeface="Wingdings"/>
                                </a:rPr>
                              </m:ctrlPr>
                            </m:dPr>
                            <m:e>
                              <m:f>
                                <m:fPr>
                                  <m:ctrlPr>
                                    <a:rPr lang="cs-CZ" sz="1600" b="0" i="1" smtClean="0">
                                      <a:latin typeface="Cambria Math" panose="02040503050406030204" pitchFamily="18" charset="0"/>
                                      <a:ea typeface="Cambria Math" panose="02040503050406030204" pitchFamily="18" charset="0"/>
                                      <a:sym typeface="Wingdings"/>
                                    </a:rPr>
                                  </m:ctrlPr>
                                </m:fPr>
                                <m:num>
                                  <m:r>
                                    <a:rPr lang="cs-CZ" sz="1600" b="0" i="1" smtClean="0">
                                      <a:latin typeface="Cambria Math"/>
                                      <a:ea typeface="Cambria Math" panose="02040503050406030204" pitchFamily="18" charset="0"/>
                                      <a:sym typeface="Wingdings"/>
                                    </a:rPr>
                                    <m:t>𝑀</m:t>
                                  </m:r>
                                </m:num>
                                <m:den>
                                  <m:sSub>
                                    <m:sSubPr>
                                      <m:ctrlPr>
                                        <a:rPr lang="cs-CZ" sz="1600" b="0" i="1" smtClean="0">
                                          <a:latin typeface="Cambria Math" panose="02040503050406030204" pitchFamily="18" charset="0"/>
                                          <a:ea typeface="Cambria Math" panose="02040503050406030204" pitchFamily="18" charset="0"/>
                                          <a:sym typeface="Wingdings"/>
                                        </a:rPr>
                                      </m:ctrlPr>
                                    </m:sSubPr>
                                    <m:e>
                                      <m:r>
                                        <a:rPr lang="cs-CZ" sz="1600" b="0" i="1" smtClean="0">
                                          <a:latin typeface="Cambria Math"/>
                                          <a:ea typeface="Cambria Math" panose="02040503050406030204" pitchFamily="18" charset="0"/>
                                          <a:sym typeface="Wingdings"/>
                                        </a:rPr>
                                        <m:t>𝑃</m:t>
                                      </m:r>
                                    </m:e>
                                    <m:sub>
                                      <m:r>
                                        <a:rPr lang="cs-CZ" sz="1600" b="0" i="1" smtClean="0">
                                          <a:latin typeface="Cambria Math"/>
                                          <a:ea typeface="Cambria Math" panose="02040503050406030204" pitchFamily="18" charset="0"/>
                                          <a:sym typeface="Wingdings"/>
                                        </a:rPr>
                                        <m:t>0</m:t>
                                      </m:r>
                                    </m:sub>
                                  </m:sSub>
                                </m:den>
                              </m:f>
                            </m:e>
                          </m:d>
                        </m:e>
                        <m:sup>
                          <m:f>
                            <m:fPr>
                              <m:type m:val="lin"/>
                              <m:ctrlPr>
                                <a:rPr lang="cs-CZ" sz="1600" b="0" i="1" smtClean="0">
                                  <a:latin typeface="Cambria Math" panose="02040503050406030204" pitchFamily="18" charset="0"/>
                                  <a:ea typeface="Cambria Math" panose="02040503050406030204" pitchFamily="18" charset="0"/>
                                  <a:sym typeface="Wingdings"/>
                                </a:rPr>
                              </m:ctrlPr>
                            </m:fPr>
                            <m:num>
                              <m:r>
                                <a:rPr lang="cs-CZ" sz="1600" b="0" i="1" smtClean="0">
                                  <a:latin typeface="Cambria Math"/>
                                  <a:ea typeface="Cambria Math" panose="02040503050406030204" pitchFamily="18" charset="0"/>
                                  <a:sym typeface="Wingdings"/>
                                </a:rPr>
                                <m:t>1</m:t>
                              </m:r>
                            </m:num>
                            <m:den>
                              <m:r>
                                <a:rPr lang="cs-CZ" sz="1600" b="0" i="1" smtClean="0">
                                  <a:latin typeface="Cambria Math"/>
                                  <a:ea typeface="Cambria Math" panose="02040503050406030204" pitchFamily="18" charset="0"/>
                                  <a:sym typeface="Wingdings"/>
                                </a:rPr>
                                <m:t>𝑡</m:t>
                              </m:r>
                            </m:den>
                          </m:f>
                        </m:sup>
                      </m:sSup>
                      <m:r>
                        <a:rPr lang="cs-CZ" sz="1600" b="0" i="1" smtClean="0">
                          <a:latin typeface="Cambria Math"/>
                          <a:ea typeface="Cambria Math" panose="02040503050406030204" pitchFamily="18" charset="0"/>
                          <a:sym typeface="Wingdings"/>
                        </a:rPr>
                        <m:t>−1</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33" name="TextovéPole 32"/>
              <p:cNvSpPr txBox="1">
                <a:spLocks noRot="1" noChangeAspect="1" noMove="1" noResize="1" noEditPoints="1" noAdjustHandles="1" noChangeArrowheads="1" noChangeShapeType="1" noTextEdit="1"/>
              </p:cNvSpPr>
              <p:nvPr/>
            </p:nvSpPr>
            <p:spPr>
              <a:xfrm>
                <a:off x="3301256" y="4118607"/>
                <a:ext cx="2808313" cy="710194"/>
              </a:xfrm>
              <a:prstGeom prst="rect">
                <a:avLst/>
              </a:prstGeom>
              <a:blipFill>
                <a:blip r:embed="rId16"/>
                <a:stretch>
                  <a:fillRect/>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446688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1" name="TextovéPole 20">
                <a:extLst>
                  <a:ext uri="{FF2B5EF4-FFF2-40B4-BE49-F238E27FC236}">
                    <a16:creationId xmlns:a16="http://schemas.microsoft.com/office/drawing/2014/main" id="{2841CC70-E844-C094-447B-425FCC486036}"/>
                  </a:ext>
                </a:extLst>
              </p:cNvPr>
              <p:cNvSpPr txBox="1"/>
              <p:nvPr/>
            </p:nvSpPr>
            <p:spPr>
              <a:xfrm>
                <a:off x="360000" y="5462728"/>
                <a:ext cx="5904656" cy="533351"/>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panose="02040503050406030204" pitchFamily="18" charset="0"/>
                              <a:ea typeface="Cambria Math" panose="02040503050406030204" pitchFamily="18" charset="0"/>
                            </a:rPr>
                            <m:t>3</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3</m:t>
                              </m:r>
                            </m:sub>
                          </m:sSub>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panose="02040503050406030204" pitchFamily="18" charset="0"/>
                                          <a:ea typeface="Cambria Math" panose="02040503050406030204" pitchFamily="18" charset="0"/>
                                        </a:rPr>
                                        <m:t>3</m:t>
                                      </m:r>
                                    </m:sub>
                                  </m:sSub>
                                </m:e>
                              </m:d>
                            </m:e>
                            <m:sup>
                              <m:r>
                                <a:rPr lang="cs-CZ" sz="1400" b="0" i="1" smtClean="0">
                                  <a:latin typeface="Cambria Math"/>
                                  <a:ea typeface="Cambria Math" panose="02040503050406030204" pitchFamily="18" charset="0"/>
                                </a:rPr>
                                <m:t>1</m:t>
                              </m:r>
                            </m:sup>
                          </m:sSup>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i="1">
                                  <a:latin typeface="Cambria Math" panose="02040503050406030204" pitchFamily="18" charset="0"/>
                                  <a:ea typeface="Cambria Math" panose="02040503050406030204" pitchFamily="18" charset="0"/>
                                </a:rPr>
                                <m:t>3</m:t>
                              </m:r>
                            </m:sub>
                          </m:sSub>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panose="02040503050406030204" pitchFamily="18" charset="0"/>
                                          <a:ea typeface="Cambria Math" panose="02040503050406030204" pitchFamily="18" charset="0"/>
                                        </a:rPr>
                                        <m:t>3</m:t>
                                      </m:r>
                                    </m:sub>
                                  </m:sSub>
                                </m:e>
                              </m:d>
                            </m:e>
                            <m:sup>
                              <m:r>
                                <a:rPr lang="cs-CZ" sz="1400" b="0" i="1" smtClean="0">
                                  <a:latin typeface="Cambria Math" panose="02040503050406030204" pitchFamily="18" charset="0"/>
                                  <a:ea typeface="Cambria Math" panose="02040503050406030204" pitchFamily="18" charset="0"/>
                                </a:rPr>
                                <m:t>2</m:t>
                              </m:r>
                            </m:sup>
                          </m:sSup>
                        </m:den>
                      </m:f>
                      <m:r>
                        <a:rPr lang="cs-CZ" sz="1400" b="0" i="1" smtClean="0">
                          <a:latin typeface="Cambria Math" panose="02040503050406030204" pitchFamily="18" charset="0"/>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3</m:t>
                              </m:r>
                            </m:sub>
                          </m:sSub>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b="0" i="1" smtClean="0">
                                          <a:latin typeface="Cambria Math" panose="02040503050406030204" pitchFamily="18" charset="0"/>
                                          <a:ea typeface="Cambria Math" panose="02040503050406030204" pitchFamily="18" charset="0"/>
                                        </a:rPr>
                                        <m:t>3</m:t>
                                      </m:r>
                                    </m:sub>
                                  </m:sSub>
                                </m:e>
                              </m:d>
                            </m:e>
                            <m:sup>
                              <m:r>
                                <a:rPr lang="cs-CZ" sz="1400" b="0" i="1" smtClean="0">
                                  <a:latin typeface="Cambria Math" panose="02040503050406030204" pitchFamily="18" charset="0"/>
                                  <a:ea typeface="Cambria Math" panose="02040503050406030204" pitchFamily="18" charset="0"/>
                                </a:rPr>
                                <m:t>3</m:t>
                              </m:r>
                            </m:sup>
                          </m:sSup>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3</m:t>
                              </m:r>
                            </m:sub>
                          </m:sSub>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e>
                              </m:d>
                            </m:e>
                            <m:sup>
                              <m:r>
                                <a:rPr lang="cs-CZ" sz="1400" i="1">
                                  <a:latin typeface="Cambria Math"/>
                                  <a:ea typeface="Cambria Math" panose="02040503050406030204" pitchFamily="18" charset="0"/>
                                </a:rPr>
                                <m:t>1</m:t>
                              </m:r>
                            </m:sup>
                          </m:sSup>
                        </m:den>
                      </m:f>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3</m:t>
                              </m:r>
                            </m:sub>
                          </m:sSub>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b="0" i="1" smtClean="0">
                                          <a:latin typeface="Cambria Math" panose="02040503050406030204" pitchFamily="18" charset="0"/>
                                          <a:ea typeface="Cambria Math" panose="02040503050406030204" pitchFamily="18" charset="0"/>
                                        </a:rPr>
                                        <m:t>2</m:t>
                                      </m:r>
                                    </m:sub>
                                  </m:sSub>
                                </m:e>
                              </m:d>
                            </m:e>
                            <m:sup>
                              <m:r>
                                <a:rPr lang="cs-CZ" sz="1400" b="0" i="1" smtClean="0">
                                  <a:latin typeface="Cambria Math" panose="02040503050406030204" pitchFamily="18" charset="0"/>
                                  <a:ea typeface="Cambria Math" panose="02040503050406030204" pitchFamily="18" charset="0"/>
                                </a:rPr>
                                <m:t>2</m:t>
                              </m:r>
                            </m:sup>
                          </m:sSup>
                        </m:den>
                      </m:f>
                      <m:r>
                        <a:rPr lang="cs-CZ" sz="1400" b="0" i="1" smtClean="0">
                          <a:latin typeface="Cambria Math" panose="02040503050406030204" pitchFamily="18" charset="0"/>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b="0" i="1" smtClean="0">
                                  <a:latin typeface="Cambria Math" panose="02040503050406030204" pitchFamily="18" charset="0"/>
                                  <a:ea typeface="Cambria Math" panose="02040503050406030204" pitchFamily="18" charset="0"/>
                                </a:rPr>
                                <m:t>3</m:t>
                              </m:r>
                            </m:sub>
                          </m:sSub>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b="1" i="1" smtClean="0">
                                          <a:solidFill>
                                            <a:srgbClr val="C00000"/>
                                          </a:solidFill>
                                          <a:latin typeface="Cambria Math" panose="02040503050406030204" pitchFamily="18" charset="0"/>
                                          <a:ea typeface="Cambria Math" panose="02040503050406030204" pitchFamily="18" charset="0"/>
                                        </a:rPr>
                                      </m:ctrlPr>
                                    </m:sSubPr>
                                    <m:e>
                                      <m:r>
                                        <a:rPr lang="cs-CZ" sz="1400" b="1" i="1" smtClean="0">
                                          <a:solidFill>
                                            <a:srgbClr val="C00000"/>
                                          </a:solidFill>
                                          <a:latin typeface="Cambria Math"/>
                                          <a:ea typeface="Cambria Math" panose="02040503050406030204" pitchFamily="18" charset="0"/>
                                        </a:rPr>
                                        <m:t>𝒛</m:t>
                                      </m:r>
                                    </m:e>
                                    <m:sub>
                                      <m:r>
                                        <a:rPr lang="cs-CZ" sz="1400" b="1" i="1" smtClean="0">
                                          <a:solidFill>
                                            <a:srgbClr val="C00000"/>
                                          </a:solidFill>
                                          <a:latin typeface="Cambria Math" panose="02040503050406030204" pitchFamily="18" charset="0"/>
                                          <a:ea typeface="Cambria Math" panose="02040503050406030204" pitchFamily="18" charset="0"/>
                                        </a:rPr>
                                        <m:t>𝟑</m:t>
                                      </m:r>
                                    </m:sub>
                                  </m:sSub>
                                </m:e>
                              </m:d>
                            </m:e>
                            <m:sup>
                              <m:r>
                                <a:rPr lang="cs-CZ" sz="1400" b="0" i="1" smtClean="0">
                                  <a:latin typeface="Cambria Math" panose="02040503050406030204" pitchFamily="18" charset="0"/>
                                  <a:ea typeface="Cambria Math" panose="02040503050406030204" pitchFamily="18" charset="0"/>
                                </a:rPr>
                                <m:t>3</m:t>
                              </m:r>
                            </m:sup>
                          </m:sSup>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21" name="TextovéPole 20">
                <a:extLst>
                  <a:ext uri="{FF2B5EF4-FFF2-40B4-BE49-F238E27FC236}">
                    <a16:creationId xmlns:a16="http://schemas.microsoft.com/office/drawing/2014/main" id="{2841CC70-E844-C094-447B-425FCC486036}"/>
                  </a:ext>
                </a:extLst>
              </p:cNvPr>
              <p:cNvSpPr txBox="1">
                <a:spLocks noRot="1" noChangeAspect="1" noMove="1" noResize="1" noEditPoints="1" noAdjustHandles="1" noChangeArrowheads="1" noChangeShapeType="1" noTextEdit="1"/>
              </p:cNvSpPr>
              <p:nvPr/>
            </p:nvSpPr>
            <p:spPr>
              <a:xfrm>
                <a:off x="360000" y="5462728"/>
                <a:ext cx="5904656" cy="533351"/>
              </a:xfrm>
              <a:prstGeom prst="rect">
                <a:avLst/>
              </a:prstGeom>
              <a:blipFill>
                <a:blip r:embed="rId30"/>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ovéPole 17">
                <a:extLst>
                  <a:ext uri="{FF2B5EF4-FFF2-40B4-BE49-F238E27FC236}">
                    <a16:creationId xmlns:a16="http://schemas.microsoft.com/office/drawing/2014/main" id="{18A3A3CA-1646-F6B0-185F-28F9F5D76628}"/>
                  </a:ext>
                </a:extLst>
              </p:cNvPr>
              <p:cNvSpPr txBox="1"/>
              <p:nvPr/>
            </p:nvSpPr>
            <p:spPr>
              <a:xfrm>
                <a:off x="1260100" y="4967267"/>
                <a:ext cx="4104456" cy="532262"/>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2</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𝐶</m:t>
                              </m:r>
                            </m:e>
                            <m:sub>
                              <m:r>
                                <a:rPr lang="cs-CZ" sz="1400" b="0" i="1" smtClean="0">
                                  <a:latin typeface="Cambria Math"/>
                                  <a:ea typeface="Cambria Math" panose="02040503050406030204" pitchFamily="18" charset="0"/>
                                </a:rPr>
                                <m:t>2</m:t>
                              </m:r>
                            </m:sub>
                          </m:sSub>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2</m:t>
                                      </m:r>
                                    </m:sub>
                                  </m:sSub>
                                </m:e>
                              </m:d>
                            </m:e>
                            <m:sup>
                              <m:r>
                                <a:rPr lang="cs-CZ" sz="1400" b="0" i="1" smtClean="0">
                                  <a:latin typeface="Cambria Math"/>
                                  <a:ea typeface="Cambria Math" panose="02040503050406030204" pitchFamily="18" charset="0"/>
                                </a:rPr>
                                <m:t>1</m:t>
                              </m:r>
                            </m:sup>
                          </m:sSup>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i="1">
                                  <a:latin typeface="Cambria Math"/>
                                  <a:ea typeface="Cambria Math" panose="02040503050406030204" pitchFamily="18" charset="0"/>
                                </a:rPr>
                                <m:t>2</m:t>
                              </m:r>
                            </m:sub>
                          </m:sSub>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𝑟</m:t>
                                      </m:r>
                                    </m:e>
                                    <m:sub>
                                      <m:r>
                                        <a:rPr lang="cs-CZ" sz="1400" i="1">
                                          <a:latin typeface="Cambria Math"/>
                                          <a:ea typeface="Cambria Math" panose="02040503050406030204" pitchFamily="18" charset="0"/>
                                        </a:rPr>
                                        <m:t>2</m:t>
                                      </m:r>
                                    </m:sub>
                                  </m:sSub>
                                </m:e>
                              </m:d>
                            </m:e>
                            <m:sup>
                              <m:r>
                                <a:rPr lang="cs-CZ" sz="1400" b="0" i="1" smtClean="0">
                                  <a:latin typeface="Cambria Math"/>
                                  <a:ea typeface="Cambria Math" panose="02040503050406030204" pitchFamily="18" charset="0"/>
                                </a:rPr>
                                <m:t>2</m:t>
                              </m:r>
                            </m:sup>
                          </m:sSup>
                        </m:den>
                      </m:f>
                      <m:r>
                        <a:rPr lang="cs-CZ" sz="1400" b="0" i="1" smtClean="0">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i="1">
                                  <a:latin typeface="Cambria Math"/>
                                  <a:ea typeface="Cambria Math" panose="02040503050406030204" pitchFamily="18" charset="0"/>
                                </a:rPr>
                                <m:t>2</m:t>
                              </m:r>
                            </m:sub>
                          </m:sSub>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𝑧</m:t>
                                      </m:r>
                                    </m:e>
                                    <m:sub>
                                      <m:r>
                                        <a:rPr lang="cs-CZ" sz="1400" b="0" i="1" smtClean="0">
                                          <a:latin typeface="Cambria Math"/>
                                          <a:ea typeface="Cambria Math" panose="02040503050406030204" pitchFamily="18" charset="0"/>
                                        </a:rPr>
                                        <m:t>1</m:t>
                                      </m:r>
                                    </m:sub>
                                  </m:sSub>
                                </m:e>
                              </m:d>
                            </m:e>
                            <m:sup>
                              <m:r>
                                <a:rPr lang="cs-CZ" sz="1400" i="1">
                                  <a:latin typeface="Cambria Math"/>
                                  <a:ea typeface="Cambria Math" panose="02040503050406030204" pitchFamily="18" charset="0"/>
                                </a:rPr>
                                <m:t>1</m:t>
                              </m:r>
                            </m:sup>
                          </m:sSup>
                        </m:den>
                      </m:f>
                      <m:r>
                        <a:rPr lang="cs-CZ" sz="1400" i="1">
                          <a:latin typeface="Cambria Math"/>
                          <a:ea typeface="Cambria Math" panose="02040503050406030204" pitchFamily="18" charset="0"/>
                        </a:rPr>
                        <m:t>+</m:t>
                      </m:r>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𝐶</m:t>
                              </m:r>
                            </m:e>
                            <m:sub>
                              <m:r>
                                <a:rPr lang="cs-CZ" sz="1400" i="1">
                                  <a:latin typeface="Cambria Math"/>
                                  <a:ea typeface="Cambria Math" panose="02040503050406030204" pitchFamily="18" charset="0"/>
                                </a:rPr>
                                <m:t>2</m:t>
                              </m:r>
                            </m:sub>
                          </m:sSub>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𝑀</m:t>
                          </m:r>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b="1" i="1" smtClean="0">
                                          <a:solidFill>
                                            <a:srgbClr val="C00000"/>
                                          </a:solidFill>
                                          <a:latin typeface="Cambria Math" panose="02040503050406030204" pitchFamily="18" charset="0"/>
                                          <a:ea typeface="Cambria Math" panose="02040503050406030204" pitchFamily="18" charset="0"/>
                                        </a:rPr>
                                      </m:ctrlPr>
                                    </m:sSubPr>
                                    <m:e>
                                      <m:r>
                                        <a:rPr lang="cs-CZ" sz="1400" b="1" i="1" smtClean="0">
                                          <a:solidFill>
                                            <a:srgbClr val="C00000"/>
                                          </a:solidFill>
                                          <a:latin typeface="Cambria Math"/>
                                          <a:ea typeface="Cambria Math" panose="02040503050406030204" pitchFamily="18" charset="0"/>
                                        </a:rPr>
                                        <m:t>𝒛</m:t>
                                      </m:r>
                                    </m:e>
                                    <m:sub>
                                      <m:r>
                                        <a:rPr lang="cs-CZ" sz="1400" b="1" i="1">
                                          <a:solidFill>
                                            <a:srgbClr val="C00000"/>
                                          </a:solidFill>
                                          <a:latin typeface="Cambria Math"/>
                                          <a:ea typeface="Cambria Math" panose="02040503050406030204" pitchFamily="18" charset="0"/>
                                        </a:rPr>
                                        <m:t>𝟐</m:t>
                                      </m:r>
                                    </m:sub>
                                  </m:sSub>
                                </m:e>
                              </m:d>
                            </m:e>
                            <m:sup>
                              <m:r>
                                <a:rPr lang="cs-CZ" sz="1400" i="1">
                                  <a:latin typeface="Cambria Math"/>
                                  <a:ea typeface="Cambria Math" panose="02040503050406030204" pitchFamily="18" charset="0"/>
                                </a:rPr>
                                <m:t>2</m:t>
                              </m:r>
                            </m:sup>
                          </m:sSup>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8" name="TextovéPole 17">
                <a:extLst>
                  <a:ext uri="{FF2B5EF4-FFF2-40B4-BE49-F238E27FC236}">
                    <a16:creationId xmlns:a16="http://schemas.microsoft.com/office/drawing/2014/main" id="{18A3A3CA-1646-F6B0-185F-28F9F5D76628}"/>
                  </a:ext>
                </a:extLst>
              </p:cNvPr>
              <p:cNvSpPr txBox="1">
                <a:spLocks noRot="1" noChangeAspect="1" noMove="1" noResize="1" noEditPoints="1" noAdjustHandles="1" noChangeArrowheads="1" noChangeShapeType="1" noTextEdit="1"/>
              </p:cNvSpPr>
              <p:nvPr/>
            </p:nvSpPr>
            <p:spPr>
              <a:xfrm>
                <a:off x="1260100" y="4967267"/>
                <a:ext cx="4104456" cy="532262"/>
              </a:xfrm>
              <a:prstGeom prst="rect">
                <a:avLst/>
              </a:prstGeom>
              <a:blipFill>
                <a:blip r:embed="rId13"/>
                <a:stretch>
                  <a:fillRect/>
                </a:stretch>
              </a:blipFill>
              <a:ln>
                <a:noFill/>
              </a:ln>
            </p:spPr>
            <p:txBody>
              <a:bodyPr/>
              <a:lstStyle/>
              <a:p>
                <a:r>
                  <a:rPr lang="en-GB">
                    <a:noFill/>
                  </a:rPr>
                  <a:t> </a:t>
                </a:r>
              </a:p>
            </p:txBody>
          </p:sp>
        </mc:Fallback>
      </mc:AlternateContent>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09360"/>
            <a:ext cx="1800000" cy="360000"/>
          </a:xfrm>
        </p:spPr>
        <p:txBody>
          <a:bodyPr/>
          <a:lstStyle/>
          <a:p>
            <a:pPr algn="r"/>
            <a:r>
              <a:rPr lang="cs-CZ" dirty="0"/>
              <a:t>4</a:t>
            </a:r>
          </a:p>
        </p:txBody>
      </p:sp>
      <p:sp>
        <p:nvSpPr>
          <p:cNvPr id="9" name="TextovéPole 8"/>
          <p:cNvSpPr txBox="1"/>
          <p:nvPr/>
        </p:nvSpPr>
        <p:spPr>
          <a:xfrm>
            <a:off x="864001" y="864000"/>
            <a:ext cx="39240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err="1">
                <a:latin typeface="Cambria Math" panose="02040503050406030204" pitchFamily="18" charset="0"/>
                <a:ea typeface="Cambria Math" panose="02040503050406030204" pitchFamily="18" charset="0"/>
              </a:rPr>
              <a:t>Bondstripping</a:t>
            </a:r>
            <a:r>
              <a:rPr lang="en-GB" sz="2200" dirty="0">
                <a:latin typeface="Cambria Math" panose="02040503050406030204" pitchFamily="18" charset="0"/>
                <a:ea typeface="Cambria Math" panose="02040503050406030204" pitchFamily="18" charset="0"/>
              </a:rPr>
              <a:t> (unbundling)</a:t>
            </a:r>
          </a:p>
        </p:txBody>
      </p:sp>
      <p:sp>
        <p:nvSpPr>
          <p:cNvPr id="20" name="TextovéPole 19"/>
          <p:cNvSpPr txBox="1"/>
          <p:nvPr/>
        </p:nvSpPr>
        <p:spPr>
          <a:xfrm>
            <a:off x="864001" y="3816000"/>
            <a:ext cx="6227999"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Identical present values for identical cash flows</a:t>
            </a:r>
          </a:p>
        </p:txBody>
      </p:sp>
      <p:sp>
        <p:nvSpPr>
          <p:cNvPr id="39" name="TextovéPole 38"/>
          <p:cNvSpPr txBox="1"/>
          <p:nvPr/>
        </p:nvSpPr>
        <p:spPr>
          <a:xfrm>
            <a:off x="1188001" y="1202994"/>
            <a:ext cx="7631999"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Technique of financial engineering that breaks down a coupon-bearing bond into a set of zero-coupon bonds with the same combined cash</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flow</a:t>
            </a:r>
          </a:p>
        </p:txBody>
      </p:sp>
      <p:sp>
        <p:nvSpPr>
          <p:cNvPr id="5" name="TextovéPole 4"/>
          <p:cNvSpPr txBox="1"/>
          <p:nvPr/>
        </p:nvSpPr>
        <p:spPr>
          <a:xfrm>
            <a:off x="1293500" y="1791374"/>
            <a:ext cx="1224136" cy="307777"/>
          </a:xfrm>
          <a:prstGeom prst="rect">
            <a:avLst/>
          </a:prstGeom>
          <a:solidFill>
            <a:schemeClr val="accent1"/>
          </a:solidFill>
          <a:ln w="12700">
            <a:solidFill>
              <a:schemeClr val="tx1"/>
            </a:solidFill>
          </a:ln>
        </p:spPr>
        <p:txBody>
          <a:bodyPr wrap="square" rtlCol="0">
            <a:spAutoFit/>
          </a:bodyPr>
          <a:lstStyle/>
          <a:p>
            <a:pPr algn="ctr"/>
            <a:r>
              <a:rPr lang="en-GB" sz="1400" b="1" dirty="0">
                <a:solidFill>
                  <a:schemeClr val="bg1"/>
                </a:solidFill>
                <a:latin typeface="Cambria Math"/>
                <a:ea typeface="Cambria Math" panose="02040503050406030204" pitchFamily="18" charset="0"/>
              </a:rPr>
              <a:t>Coupon bond</a:t>
            </a:r>
          </a:p>
        </p:txBody>
      </p:sp>
      <p:cxnSp>
        <p:nvCxnSpPr>
          <p:cNvPr id="10" name="Přímá spojnice se šipkou 9"/>
          <p:cNvCxnSpPr/>
          <p:nvPr/>
        </p:nvCxnSpPr>
        <p:spPr>
          <a:xfrm flipV="1">
            <a:off x="2411760" y="1935390"/>
            <a:ext cx="4320480" cy="9872"/>
          </a:xfrm>
          <a:prstGeom prst="straightConnector1">
            <a:avLst/>
          </a:prstGeom>
          <a:ln w="25400">
            <a:headEnd type="none" w="lg" len="med"/>
            <a:tailEnd type="none"/>
          </a:ln>
        </p:spPr>
        <p:style>
          <a:lnRef idx="1">
            <a:schemeClr val="accent1"/>
          </a:lnRef>
          <a:fillRef idx="0">
            <a:schemeClr val="accent1"/>
          </a:fillRef>
          <a:effectRef idx="0">
            <a:schemeClr val="accent1"/>
          </a:effectRef>
          <a:fontRef idx="minor">
            <a:schemeClr val="tx1"/>
          </a:fontRef>
        </p:style>
      </p:cxnSp>
      <p:grpSp>
        <p:nvGrpSpPr>
          <p:cNvPr id="14" name="Skupina 13"/>
          <p:cNvGrpSpPr/>
          <p:nvPr/>
        </p:nvGrpSpPr>
        <p:grpSpPr>
          <a:xfrm>
            <a:off x="2915816" y="1945262"/>
            <a:ext cx="432048" cy="688722"/>
            <a:chOff x="2915816" y="2142728"/>
            <a:chExt cx="432048" cy="688722"/>
          </a:xfrm>
        </p:grpSpPr>
        <mc:AlternateContent xmlns:mc="http://schemas.openxmlformats.org/markup-compatibility/2006" xmlns:a14="http://schemas.microsoft.com/office/drawing/2010/main">
          <mc:Choice Requires="a14">
            <p:sp>
              <p:nvSpPr>
                <p:cNvPr id="11" name="TextovéPole 10"/>
                <p:cNvSpPr txBox="1"/>
                <p:nvPr/>
              </p:nvSpPr>
              <p:spPr>
                <a:xfrm>
                  <a:off x="2915816" y="2492896"/>
                  <a:ext cx="432048" cy="338554"/>
                </a:xfrm>
                <a:prstGeom prst="rect">
                  <a:avLst/>
                </a:prstGeom>
                <a:solidFill>
                  <a:schemeClr val="accent1"/>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sSub>
                          <m:sSubPr>
                            <m:ctrlPr>
                              <a:rPr lang="cs-CZ" sz="1600" b="1" i="1" smtClean="0">
                                <a:solidFill>
                                  <a:schemeClr val="bg1"/>
                                </a:solidFill>
                                <a:latin typeface="Cambria Math" panose="02040503050406030204" pitchFamily="18" charset="0"/>
                                <a:ea typeface="Cambria Math" panose="02040503050406030204" pitchFamily="18" charset="0"/>
                              </a:rPr>
                            </m:ctrlPr>
                          </m:sSubPr>
                          <m:e>
                            <m:r>
                              <a:rPr lang="cs-CZ" sz="1600" b="1" i="1" smtClean="0">
                                <a:solidFill>
                                  <a:schemeClr val="bg1"/>
                                </a:solidFill>
                                <a:latin typeface="Cambria Math"/>
                                <a:ea typeface="Cambria Math" panose="02040503050406030204" pitchFamily="18" charset="0"/>
                              </a:rPr>
                              <m:t>𝑪</m:t>
                            </m:r>
                          </m:e>
                          <m:sub>
                            <m:r>
                              <a:rPr lang="cs-CZ" sz="1600" b="1" i="1" smtClean="0">
                                <a:solidFill>
                                  <a:schemeClr val="bg1"/>
                                </a:solidFill>
                                <a:latin typeface="Cambria Math"/>
                                <a:ea typeface="Cambria Math" panose="02040503050406030204" pitchFamily="18" charset="0"/>
                              </a:rPr>
                              <m:t>𝟏</m:t>
                            </m:r>
                          </m:sub>
                        </m:sSub>
                      </m:oMath>
                    </m:oMathPara>
                  </a14:m>
                  <a:endParaRPr lang="cs-CZ" sz="1600" b="1" i="1" dirty="0">
                    <a:latin typeface="Cambria Math"/>
                    <a:ea typeface="Cambria Math" panose="02040503050406030204" pitchFamily="18" charset="0"/>
                  </a:endParaRPr>
                </a:p>
              </p:txBody>
            </p:sp>
          </mc:Choice>
          <mc:Fallback xmlns="">
            <p:sp>
              <p:nvSpPr>
                <p:cNvPr id="11" name="TextovéPole 10"/>
                <p:cNvSpPr txBox="1">
                  <a:spLocks noRot="1" noChangeAspect="1" noMove="1" noResize="1" noEditPoints="1" noAdjustHandles="1" noChangeArrowheads="1" noChangeShapeType="1" noTextEdit="1"/>
                </p:cNvSpPr>
                <p:nvPr/>
              </p:nvSpPr>
              <p:spPr>
                <a:xfrm>
                  <a:off x="2915816" y="2492896"/>
                  <a:ext cx="432048" cy="338554"/>
                </a:xfrm>
                <a:prstGeom prst="rect">
                  <a:avLst/>
                </a:prstGeom>
                <a:blipFill rotWithShape="1">
                  <a:blip r:embed="rId20"/>
                  <a:stretch>
                    <a:fillRect/>
                  </a:stretch>
                </a:blipFill>
                <a:ln w="12700">
                  <a:solidFill>
                    <a:schemeClr val="tx1"/>
                  </a:solidFill>
                </a:ln>
              </p:spPr>
              <p:txBody>
                <a:bodyPr/>
                <a:lstStyle/>
                <a:p>
                  <a:r>
                    <a:rPr lang="cs-CZ">
                      <a:noFill/>
                    </a:rPr>
                    <a:t> </a:t>
                  </a:r>
                </a:p>
              </p:txBody>
            </p:sp>
          </mc:Fallback>
        </mc:AlternateContent>
        <p:cxnSp>
          <p:nvCxnSpPr>
            <p:cNvPr id="13" name="Přímá spojnice se šipkou 12"/>
            <p:cNvCxnSpPr>
              <a:endCxn id="11" idx="0"/>
            </p:cNvCxnSpPr>
            <p:nvPr/>
          </p:nvCxnSpPr>
          <p:spPr>
            <a:xfrm>
              <a:off x="3131840" y="2142728"/>
              <a:ext cx="0" cy="350168"/>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grpSp>
        <p:nvGrpSpPr>
          <p:cNvPr id="40" name="Skupina 39"/>
          <p:cNvGrpSpPr/>
          <p:nvPr/>
        </p:nvGrpSpPr>
        <p:grpSpPr>
          <a:xfrm>
            <a:off x="3635896" y="1945619"/>
            <a:ext cx="432048" cy="688722"/>
            <a:chOff x="2915816" y="2142728"/>
            <a:chExt cx="432048" cy="688722"/>
          </a:xfrm>
        </p:grpSpPr>
        <mc:AlternateContent xmlns:mc="http://schemas.openxmlformats.org/markup-compatibility/2006" xmlns:a14="http://schemas.microsoft.com/office/drawing/2010/main">
          <mc:Choice Requires="a14">
            <p:sp>
              <p:nvSpPr>
                <p:cNvPr id="41" name="TextovéPole 40"/>
                <p:cNvSpPr txBox="1"/>
                <p:nvPr/>
              </p:nvSpPr>
              <p:spPr>
                <a:xfrm>
                  <a:off x="2915816" y="2492896"/>
                  <a:ext cx="432048" cy="338554"/>
                </a:xfrm>
                <a:prstGeom prst="rect">
                  <a:avLst/>
                </a:prstGeom>
                <a:solidFill>
                  <a:schemeClr val="accent1"/>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sSub>
                          <m:sSubPr>
                            <m:ctrlPr>
                              <a:rPr lang="cs-CZ" sz="1600" b="1" i="1" smtClean="0">
                                <a:solidFill>
                                  <a:schemeClr val="bg1"/>
                                </a:solidFill>
                                <a:latin typeface="Cambria Math" panose="02040503050406030204" pitchFamily="18" charset="0"/>
                                <a:ea typeface="Cambria Math" panose="02040503050406030204" pitchFamily="18" charset="0"/>
                              </a:rPr>
                            </m:ctrlPr>
                          </m:sSubPr>
                          <m:e>
                            <m:r>
                              <a:rPr lang="cs-CZ" sz="1600" b="1" i="1" smtClean="0">
                                <a:solidFill>
                                  <a:schemeClr val="bg1"/>
                                </a:solidFill>
                                <a:latin typeface="Cambria Math"/>
                                <a:ea typeface="Cambria Math" panose="02040503050406030204" pitchFamily="18" charset="0"/>
                              </a:rPr>
                              <m:t>𝑪</m:t>
                            </m:r>
                          </m:e>
                          <m:sub>
                            <m:r>
                              <a:rPr lang="cs-CZ" sz="1600" b="1" i="1" smtClean="0">
                                <a:solidFill>
                                  <a:schemeClr val="bg1"/>
                                </a:solidFill>
                                <a:latin typeface="Cambria Math"/>
                                <a:ea typeface="Cambria Math" panose="02040503050406030204" pitchFamily="18" charset="0"/>
                              </a:rPr>
                              <m:t>𝟐</m:t>
                            </m:r>
                          </m:sub>
                        </m:sSub>
                      </m:oMath>
                    </m:oMathPara>
                  </a14:m>
                  <a:endParaRPr lang="cs-CZ" sz="1600" b="1" i="1" dirty="0">
                    <a:latin typeface="Cambria Math"/>
                    <a:ea typeface="Cambria Math" panose="02040503050406030204" pitchFamily="18" charset="0"/>
                  </a:endParaRPr>
                </a:p>
              </p:txBody>
            </p:sp>
          </mc:Choice>
          <mc:Fallback xmlns="">
            <p:sp>
              <p:nvSpPr>
                <p:cNvPr id="41" name="TextovéPole 40"/>
                <p:cNvSpPr txBox="1">
                  <a:spLocks noRot="1" noChangeAspect="1" noMove="1" noResize="1" noEditPoints="1" noAdjustHandles="1" noChangeArrowheads="1" noChangeShapeType="1" noTextEdit="1"/>
                </p:cNvSpPr>
                <p:nvPr/>
              </p:nvSpPr>
              <p:spPr>
                <a:xfrm>
                  <a:off x="2915816" y="2492896"/>
                  <a:ext cx="432048" cy="338554"/>
                </a:xfrm>
                <a:prstGeom prst="rect">
                  <a:avLst/>
                </a:prstGeom>
                <a:blipFill rotWithShape="1">
                  <a:blip r:embed="rId21"/>
                  <a:stretch>
                    <a:fillRect/>
                  </a:stretch>
                </a:blipFill>
                <a:ln w="12700">
                  <a:solidFill>
                    <a:schemeClr val="tx1"/>
                  </a:solidFill>
                </a:ln>
              </p:spPr>
              <p:txBody>
                <a:bodyPr/>
                <a:lstStyle/>
                <a:p>
                  <a:r>
                    <a:rPr lang="cs-CZ">
                      <a:noFill/>
                    </a:rPr>
                    <a:t> </a:t>
                  </a:r>
                </a:p>
              </p:txBody>
            </p:sp>
          </mc:Fallback>
        </mc:AlternateContent>
        <p:cxnSp>
          <p:nvCxnSpPr>
            <p:cNvPr id="42" name="Přímá spojnice se šipkou 41"/>
            <p:cNvCxnSpPr>
              <a:endCxn id="41" idx="0"/>
            </p:cNvCxnSpPr>
            <p:nvPr/>
          </p:nvCxnSpPr>
          <p:spPr>
            <a:xfrm>
              <a:off x="3131840" y="2142728"/>
              <a:ext cx="0" cy="350168"/>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grpSp>
        <p:nvGrpSpPr>
          <p:cNvPr id="43" name="Skupina 42"/>
          <p:cNvGrpSpPr/>
          <p:nvPr/>
        </p:nvGrpSpPr>
        <p:grpSpPr>
          <a:xfrm>
            <a:off x="6516216" y="1935390"/>
            <a:ext cx="432048" cy="688722"/>
            <a:chOff x="2915816" y="2142728"/>
            <a:chExt cx="432048" cy="688722"/>
          </a:xfrm>
        </p:grpSpPr>
        <mc:AlternateContent xmlns:mc="http://schemas.openxmlformats.org/markup-compatibility/2006" xmlns:a14="http://schemas.microsoft.com/office/drawing/2010/main">
          <mc:Choice Requires="a14">
            <p:sp>
              <p:nvSpPr>
                <p:cNvPr id="44" name="TextovéPole 43"/>
                <p:cNvSpPr txBox="1"/>
                <p:nvPr/>
              </p:nvSpPr>
              <p:spPr>
                <a:xfrm>
                  <a:off x="2915816" y="2492896"/>
                  <a:ext cx="432048" cy="338554"/>
                </a:xfrm>
                <a:prstGeom prst="rect">
                  <a:avLst/>
                </a:prstGeom>
                <a:solidFill>
                  <a:schemeClr val="accent1"/>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sSub>
                          <m:sSubPr>
                            <m:ctrlPr>
                              <a:rPr lang="cs-CZ" sz="1600" b="1" i="1" smtClean="0">
                                <a:solidFill>
                                  <a:schemeClr val="bg1"/>
                                </a:solidFill>
                                <a:latin typeface="Cambria Math" panose="02040503050406030204" pitchFamily="18" charset="0"/>
                                <a:ea typeface="Cambria Math" panose="02040503050406030204" pitchFamily="18" charset="0"/>
                              </a:rPr>
                            </m:ctrlPr>
                          </m:sSubPr>
                          <m:e>
                            <m:r>
                              <a:rPr lang="cs-CZ" sz="1600" b="1" i="1" smtClean="0">
                                <a:solidFill>
                                  <a:schemeClr val="bg1"/>
                                </a:solidFill>
                                <a:latin typeface="Cambria Math"/>
                                <a:ea typeface="Cambria Math" panose="02040503050406030204" pitchFamily="18" charset="0"/>
                              </a:rPr>
                              <m:t>𝑪</m:t>
                            </m:r>
                          </m:e>
                          <m:sub>
                            <m:r>
                              <a:rPr lang="cs-CZ" sz="1600" b="1" i="1" smtClean="0">
                                <a:solidFill>
                                  <a:schemeClr val="bg1"/>
                                </a:solidFill>
                                <a:latin typeface="Cambria Math"/>
                                <a:ea typeface="Cambria Math" panose="02040503050406030204" pitchFamily="18" charset="0"/>
                              </a:rPr>
                              <m:t>𝑻</m:t>
                            </m:r>
                          </m:sub>
                        </m:sSub>
                      </m:oMath>
                    </m:oMathPara>
                  </a14:m>
                  <a:endParaRPr lang="cs-CZ" sz="1600" b="1" i="1" dirty="0">
                    <a:latin typeface="Cambria Math"/>
                    <a:ea typeface="Cambria Math" panose="02040503050406030204" pitchFamily="18" charset="0"/>
                  </a:endParaRPr>
                </a:p>
              </p:txBody>
            </p:sp>
          </mc:Choice>
          <mc:Fallback xmlns="">
            <p:sp>
              <p:nvSpPr>
                <p:cNvPr id="44" name="TextovéPole 43"/>
                <p:cNvSpPr txBox="1">
                  <a:spLocks noRot="1" noChangeAspect="1" noMove="1" noResize="1" noEditPoints="1" noAdjustHandles="1" noChangeArrowheads="1" noChangeShapeType="1" noTextEdit="1"/>
                </p:cNvSpPr>
                <p:nvPr/>
              </p:nvSpPr>
              <p:spPr>
                <a:xfrm>
                  <a:off x="2915816" y="2492896"/>
                  <a:ext cx="432048" cy="338554"/>
                </a:xfrm>
                <a:prstGeom prst="rect">
                  <a:avLst/>
                </a:prstGeom>
                <a:blipFill rotWithShape="1">
                  <a:blip r:embed="rId22"/>
                  <a:stretch>
                    <a:fillRect/>
                  </a:stretch>
                </a:blipFill>
                <a:ln w="12700">
                  <a:solidFill>
                    <a:schemeClr val="tx1"/>
                  </a:solidFill>
                </a:ln>
              </p:spPr>
              <p:txBody>
                <a:bodyPr/>
                <a:lstStyle/>
                <a:p>
                  <a:r>
                    <a:rPr lang="cs-CZ">
                      <a:noFill/>
                    </a:rPr>
                    <a:t> </a:t>
                  </a:r>
                </a:p>
              </p:txBody>
            </p:sp>
          </mc:Fallback>
        </mc:AlternateContent>
        <p:cxnSp>
          <p:nvCxnSpPr>
            <p:cNvPr id="45" name="Přímá spojnice se šipkou 44"/>
            <p:cNvCxnSpPr>
              <a:endCxn id="44" idx="0"/>
            </p:cNvCxnSpPr>
            <p:nvPr/>
          </p:nvCxnSpPr>
          <p:spPr>
            <a:xfrm>
              <a:off x="3131840" y="2142728"/>
              <a:ext cx="0" cy="350168"/>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 name="Skupina 7"/>
          <p:cNvGrpSpPr/>
          <p:nvPr/>
        </p:nvGrpSpPr>
        <p:grpSpPr>
          <a:xfrm>
            <a:off x="6732240" y="1935390"/>
            <a:ext cx="1423226" cy="688722"/>
            <a:chOff x="6732240" y="2039719"/>
            <a:chExt cx="1423226" cy="688722"/>
          </a:xfrm>
        </p:grpSpPr>
        <mc:AlternateContent xmlns:mc="http://schemas.openxmlformats.org/markup-compatibility/2006" xmlns:a14="http://schemas.microsoft.com/office/drawing/2010/main">
          <mc:Choice Requires="a14">
            <p:sp>
              <p:nvSpPr>
                <p:cNvPr id="47" name="TextovéPole 46"/>
                <p:cNvSpPr txBox="1"/>
                <p:nvPr/>
              </p:nvSpPr>
              <p:spPr>
                <a:xfrm>
                  <a:off x="7092280" y="2389887"/>
                  <a:ext cx="1063186" cy="338554"/>
                </a:xfrm>
                <a:prstGeom prst="rect">
                  <a:avLst/>
                </a:prstGeom>
                <a:solidFill>
                  <a:schemeClr val="accent1"/>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r>
                          <a:rPr lang="cs-CZ" sz="1600" b="1" i="1" smtClean="0">
                            <a:solidFill>
                              <a:schemeClr val="bg1"/>
                            </a:solidFill>
                            <a:latin typeface="Cambria Math"/>
                            <a:ea typeface="Cambria Math" panose="02040503050406030204" pitchFamily="18" charset="0"/>
                          </a:rPr>
                          <m:t>𝑴</m:t>
                        </m:r>
                      </m:oMath>
                    </m:oMathPara>
                  </a14:m>
                  <a:endParaRPr lang="cs-CZ" sz="1600" b="1" i="1" dirty="0">
                    <a:latin typeface="Cambria Math"/>
                    <a:ea typeface="Cambria Math" panose="02040503050406030204" pitchFamily="18" charset="0"/>
                  </a:endParaRPr>
                </a:p>
              </p:txBody>
            </p:sp>
          </mc:Choice>
          <mc:Fallback xmlns="">
            <p:sp>
              <p:nvSpPr>
                <p:cNvPr id="47" name="TextovéPole 46"/>
                <p:cNvSpPr txBox="1">
                  <a:spLocks noRot="1" noChangeAspect="1" noMove="1" noResize="1" noEditPoints="1" noAdjustHandles="1" noChangeArrowheads="1" noChangeShapeType="1" noTextEdit="1"/>
                </p:cNvSpPr>
                <p:nvPr/>
              </p:nvSpPr>
              <p:spPr>
                <a:xfrm>
                  <a:off x="7092280" y="2389887"/>
                  <a:ext cx="1063186" cy="338554"/>
                </a:xfrm>
                <a:prstGeom prst="rect">
                  <a:avLst/>
                </a:prstGeom>
                <a:blipFill rotWithShape="1">
                  <a:blip r:embed="rId23"/>
                  <a:stretch>
                    <a:fillRect/>
                  </a:stretch>
                </a:blipFill>
                <a:ln w="12700">
                  <a:solidFill>
                    <a:schemeClr val="tx1"/>
                  </a:solidFill>
                </a:ln>
              </p:spPr>
              <p:txBody>
                <a:bodyPr/>
                <a:lstStyle/>
                <a:p>
                  <a:r>
                    <a:rPr lang="cs-CZ">
                      <a:noFill/>
                    </a:rPr>
                    <a:t> </a:t>
                  </a:r>
                </a:p>
              </p:txBody>
            </p:sp>
          </mc:Fallback>
        </mc:AlternateContent>
        <p:cxnSp>
          <p:nvCxnSpPr>
            <p:cNvPr id="48" name="Přímá spojnice se šipkou 47"/>
            <p:cNvCxnSpPr/>
            <p:nvPr/>
          </p:nvCxnSpPr>
          <p:spPr>
            <a:xfrm>
              <a:off x="6732240" y="2039719"/>
              <a:ext cx="828104" cy="323005"/>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cxnSp>
        <p:nvCxnSpPr>
          <p:cNvPr id="52" name="Přímá spojnice 51"/>
          <p:cNvCxnSpPr/>
          <p:nvPr/>
        </p:nvCxnSpPr>
        <p:spPr>
          <a:xfrm>
            <a:off x="1297772" y="2723283"/>
            <a:ext cx="6857694" cy="0"/>
          </a:xfrm>
          <a:prstGeom prst="line">
            <a:avLst/>
          </a:prstGeom>
          <a:ln w="38100" cmpd="dbl">
            <a:solidFill>
              <a:schemeClr val="tx1"/>
            </a:solidFill>
            <a:headEnd type="diamond" w="sm" len="sm"/>
            <a:tailEnd type="diamond" w="sm"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6" name="TextovéPole 55"/>
              <p:cNvSpPr txBox="1"/>
              <p:nvPr/>
            </p:nvSpPr>
            <p:spPr>
              <a:xfrm>
                <a:off x="2915816" y="2829159"/>
                <a:ext cx="432048" cy="338554"/>
              </a:xfrm>
              <a:prstGeom prst="rect">
                <a:avLst/>
              </a:prstGeom>
              <a:solidFill>
                <a:srgbClr val="7030A0"/>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sSub>
                        <m:sSubPr>
                          <m:ctrlPr>
                            <a:rPr lang="cs-CZ" sz="1600" b="1" i="1" smtClean="0">
                              <a:solidFill>
                                <a:schemeClr val="bg1"/>
                              </a:solidFill>
                              <a:latin typeface="Cambria Math" panose="02040503050406030204" pitchFamily="18" charset="0"/>
                              <a:ea typeface="Cambria Math" panose="02040503050406030204" pitchFamily="18" charset="0"/>
                            </a:rPr>
                          </m:ctrlPr>
                        </m:sSubPr>
                        <m:e>
                          <m:r>
                            <a:rPr lang="cs-CZ" sz="1600" b="1" i="1" smtClean="0">
                              <a:solidFill>
                                <a:schemeClr val="bg1"/>
                              </a:solidFill>
                              <a:latin typeface="Cambria Math"/>
                              <a:ea typeface="Cambria Math" panose="02040503050406030204" pitchFamily="18" charset="0"/>
                            </a:rPr>
                            <m:t>𝑪</m:t>
                          </m:r>
                        </m:e>
                        <m:sub>
                          <m:r>
                            <a:rPr lang="cs-CZ" sz="1600" b="1" i="1" smtClean="0">
                              <a:solidFill>
                                <a:schemeClr val="bg1"/>
                              </a:solidFill>
                              <a:latin typeface="Cambria Math"/>
                              <a:ea typeface="Cambria Math" panose="02040503050406030204" pitchFamily="18" charset="0"/>
                            </a:rPr>
                            <m:t>𝟏</m:t>
                          </m:r>
                        </m:sub>
                      </m:sSub>
                    </m:oMath>
                  </m:oMathPara>
                </a14:m>
                <a:endParaRPr lang="cs-CZ" sz="1600" b="1" i="1" dirty="0">
                  <a:latin typeface="Cambria Math"/>
                  <a:ea typeface="Cambria Math" panose="02040503050406030204" pitchFamily="18" charset="0"/>
                </a:endParaRPr>
              </a:p>
            </p:txBody>
          </p:sp>
        </mc:Choice>
        <mc:Fallback xmlns="">
          <p:sp>
            <p:nvSpPr>
              <p:cNvPr id="56" name="TextovéPole 55"/>
              <p:cNvSpPr txBox="1">
                <a:spLocks noRot="1" noChangeAspect="1" noMove="1" noResize="1" noEditPoints="1" noAdjustHandles="1" noChangeArrowheads="1" noChangeShapeType="1" noTextEdit="1"/>
              </p:cNvSpPr>
              <p:nvPr/>
            </p:nvSpPr>
            <p:spPr>
              <a:xfrm>
                <a:off x="2915816" y="2829159"/>
                <a:ext cx="432048" cy="338554"/>
              </a:xfrm>
              <a:prstGeom prst="rect">
                <a:avLst/>
              </a:prstGeom>
              <a:blipFill>
                <a:blip r:embed="rId24"/>
                <a:stretch>
                  <a:fillRect/>
                </a:stretch>
              </a:blipFill>
              <a:ln w="12700">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ovéPole 57"/>
              <p:cNvSpPr txBox="1"/>
              <p:nvPr/>
            </p:nvSpPr>
            <p:spPr>
              <a:xfrm>
                <a:off x="3635896" y="2829671"/>
                <a:ext cx="432048" cy="338554"/>
              </a:xfrm>
              <a:prstGeom prst="rect">
                <a:avLst/>
              </a:prstGeom>
              <a:solidFill>
                <a:srgbClr val="7030A0"/>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sSub>
                        <m:sSubPr>
                          <m:ctrlPr>
                            <a:rPr lang="cs-CZ" sz="1600" b="1" i="1" smtClean="0">
                              <a:solidFill>
                                <a:schemeClr val="bg1"/>
                              </a:solidFill>
                              <a:latin typeface="Cambria Math" panose="02040503050406030204" pitchFamily="18" charset="0"/>
                              <a:ea typeface="Cambria Math" panose="02040503050406030204" pitchFamily="18" charset="0"/>
                            </a:rPr>
                          </m:ctrlPr>
                        </m:sSubPr>
                        <m:e>
                          <m:r>
                            <a:rPr lang="cs-CZ" sz="1600" b="1" i="1" smtClean="0">
                              <a:solidFill>
                                <a:schemeClr val="bg1"/>
                              </a:solidFill>
                              <a:latin typeface="Cambria Math"/>
                              <a:ea typeface="Cambria Math" panose="02040503050406030204" pitchFamily="18" charset="0"/>
                            </a:rPr>
                            <m:t>𝑪</m:t>
                          </m:r>
                        </m:e>
                        <m:sub>
                          <m:r>
                            <a:rPr lang="cs-CZ" sz="1600" b="1" i="1" smtClean="0">
                              <a:solidFill>
                                <a:schemeClr val="bg1"/>
                              </a:solidFill>
                              <a:latin typeface="Cambria Math"/>
                              <a:ea typeface="Cambria Math" panose="02040503050406030204" pitchFamily="18" charset="0"/>
                            </a:rPr>
                            <m:t>𝟐</m:t>
                          </m:r>
                        </m:sub>
                      </m:sSub>
                    </m:oMath>
                  </m:oMathPara>
                </a14:m>
                <a:endParaRPr lang="cs-CZ" sz="1600" b="1" i="1" dirty="0">
                  <a:latin typeface="Cambria Math"/>
                  <a:ea typeface="Cambria Math" panose="02040503050406030204" pitchFamily="18" charset="0"/>
                </a:endParaRPr>
              </a:p>
            </p:txBody>
          </p:sp>
        </mc:Choice>
        <mc:Fallback xmlns="">
          <p:sp>
            <p:nvSpPr>
              <p:cNvPr id="58" name="TextovéPole 57"/>
              <p:cNvSpPr txBox="1">
                <a:spLocks noRot="1" noChangeAspect="1" noMove="1" noResize="1" noEditPoints="1" noAdjustHandles="1" noChangeArrowheads="1" noChangeShapeType="1" noTextEdit="1"/>
              </p:cNvSpPr>
              <p:nvPr/>
            </p:nvSpPr>
            <p:spPr>
              <a:xfrm>
                <a:off x="3635896" y="2829671"/>
                <a:ext cx="432048" cy="338554"/>
              </a:xfrm>
              <a:prstGeom prst="rect">
                <a:avLst/>
              </a:prstGeom>
              <a:blipFill>
                <a:blip r:embed="rId25"/>
                <a:stretch>
                  <a:fillRect/>
                </a:stretch>
              </a:blipFill>
              <a:ln w="12700">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ovéPole 58"/>
              <p:cNvSpPr txBox="1"/>
              <p:nvPr/>
            </p:nvSpPr>
            <p:spPr>
              <a:xfrm>
                <a:off x="6516216" y="2829671"/>
                <a:ext cx="432048" cy="338554"/>
              </a:xfrm>
              <a:prstGeom prst="rect">
                <a:avLst/>
              </a:prstGeom>
              <a:solidFill>
                <a:srgbClr val="7030A0"/>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sSub>
                        <m:sSubPr>
                          <m:ctrlPr>
                            <a:rPr lang="cs-CZ" sz="1600" b="1" i="1" smtClean="0">
                              <a:solidFill>
                                <a:schemeClr val="bg1"/>
                              </a:solidFill>
                              <a:latin typeface="Cambria Math" panose="02040503050406030204" pitchFamily="18" charset="0"/>
                              <a:ea typeface="Cambria Math" panose="02040503050406030204" pitchFamily="18" charset="0"/>
                            </a:rPr>
                          </m:ctrlPr>
                        </m:sSubPr>
                        <m:e>
                          <m:r>
                            <a:rPr lang="cs-CZ" sz="1600" b="1" i="1" smtClean="0">
                              <a:solidFill>
                                <a:schemeClr val="bg1"/>
                              </a:solidFill>
                              <a:latin typeface="Cambria Math"/>
                              <a:ea typeface="Cambria Math" panose="02040503050406030204" pitchFamily="18" charset="0"/>
                            </a:rPr>
                            <m:t>𝑪</m:t>
                          </m:r>
                        </m:e>
                        <m:sub>
                          <m:r>
                            <a:rPr lang="cs-CZ" sz="1600" b="1" i="1" smtClean="0">
                              <a:solidFill>
                                <a:schemeClr val="bg1"/>
                              </a:solidFill>
                              <a:latin typeface="Cambria Math"/>
                              <a:ea typeface="Cambria Math" panose="02040503050406030204" pitchFamily="18" charset="0"/>
                            </a:rPr>
                            <m:t>𝑻</m:t>
                          </m:r>
                        </m:sub>
                      </m:sSub>
                    </m:oMath>
                  </m:oMathPara>
                </a14:m>
                <a:endParaRPr lang="cs-CZ" sz="1600" b="1" i="1" dirty="0">
                  <a:latin typeface="Cambria Math"/>
                  <a:ea typeface="Cambria Math" panose="02040503050406030204" pitchFamily="18" charset="0"/>
                </a:endParaRPr>
              </a:p>
            </p:txBody>
          </p:sp>
        </mc:Choice>
        <mc:Fallback xmlns="">
          <p:sp>
            <p:nvSpPr>
              <p:cNvPr id="59" name="TextovéPole 58"/>
              <p:cNvSpPr txBox="1">
                <a:spLocks noRot="1" noChangeAspect="1" noMove="1" noResize="1" noEditPoints="1" noAdjustHandles="1" noChangeArrowheads="1" noChangeShapeType="1" noTextEdit="1"/>
              </p:cNvSpPr>
              <p:nvPr/>
            </p:nvSpPr>
            <p:spPr>
              <a:xfrm>
                <a:off x="6516216" y="2829671"/>
                <a:ext cx="432048" cy="338554"/>
              </a:xfrm>
              <a:prstGeom prst="rect">
                <a:avLst/>
              </a:prstGeom>
              <a:blipFill>
                <a:blip r:embed="rId26"/>
                <a:stretch>
                  <a:fillRect/>
                </a:stretch>
              </a:blipFill>
              <a:ln w="12700">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ovéPole 60"/>
              <p:cNvSpPr txBox="1"/>
              <p:nvPr/>
            </p:nvSpPr>
            <p:spPr>
              <a:xfrm>
                <a:off x="7092000" y="2829439"/>
                <a:ext cx="1063186" cy="338554"/>
              </a:xfrm>
              <a:prstGeom prst="rect">
                <a:avLst/>
              </a:prstGeom>
              <a:solidFill>
                <a:srgbClr val="7030A0"/>
              </a:solidFill>
              <a:ln w="12700">
                <a:solidFill>
                  <a:schemeClr val="tx1"/>
                </a:solidFill>
              </a:ln>
            </p:spPr>
            <p:txBody>
              <a:bodyPr wrap="square" rtlCol="0">
                <a:spAutoFit/>
              </a:bodyPr>
              <a:lstStyle/>
              <a:p>
                <a:pPr algn="just"/>
                <a14:m>
                  <m:oMathPara xmlns:m="http://schemas.openxmlformats.org/officeDocument/2006/math">
                    <m:oMathParaPr>
                      <m:jc m:val="centerGroup"/>
                    </m:oMathParaPr>
                    <m:oMath xmlns:m="http://schemas.openxmlformats.org/officeDocument/2006/math">
                      <m:r>
                        <a:rPr lang="cs-CZ" sz="1600" b="1" i="1" smtClean="0">
                          <a:solidFill>
                            <a:schemeClr val="bg1"/>
                          </a:solidFill>
                          <a:latin typeface="Cambria Math"/>
                          <a:ea typeface="Cambria Math" panose="02040503050406030204" pitchFamily="18" charset="0"/>
                        </a:rPr>
                        <m:t>𝑴</m:t>
                      </m:r>
                    </m:oMath>
                  </m:oMathPara>
                </a14:m>
                <a:endParaRPr lang="cs-CZ" sz="1600" b="1" i="1" dirty="0">
                  <a:latin typeface="Cambria Math"/>
                  <a:ea typeface="Cambria Math" panose="02040503050406030204" pitchFamily="18" charset="0"/>
                </a:endParaRPr>
              </a:p>
            </p:txBody>
          </p:sp>
        </mc:Choice>
        <mc:Fallback xmlns="">
          <p:sp>
            <p:nvSpPr>
              <p:cNvPr id="61" name="TextovéPole 60"/>
              <p:cNvSpPr txBox="1">
                <a:spLocks noRot="1" noChangeAspect="1" noMove="1" noResize="1" noEditPoints="1" noAdjustHandles="1" noChangeArrowheads="1" noChangeShapeType="1" noTextEdit="1"/>
              </p:cNvSpPr>
              <p:nvPr/>
            </p:nvSpPr>
            <p:spPr>
              <a:xfrm>
                <a:off x="7092000" y="2829439"/>
                <a:ext cx="1063186" cy="338554"/>
              </a:xfrm>
              <a:prstGeom prst="rect">
                <a:avLst/>
              </a:prstGeom>
              <a:blipFill>
                <a:blip r:embed="rId27"/>
                <a:stretch>
                  <a:fillRect/>
                </a:stretch>
              </a:blipFill>
              <a:ln w="12700">
                <a:solidFill>
                  <a:schemeClr val="tx1"/>
                </a:solidFill>
              </a:ln>
            </p:spPr>
            <p:txBody>
              <a:bodyPr/>
              <a:lstStyle/>
              <a:p>
                <a:r>
                  <a:rPr lang="en-GB">
                    <a:noFill/>
                  </a:rPr>
                  <a:t> </a:t>
                </a:r>
              </a:p>
            </p:txBody>
          </p:sp>
        </mc:Fallback>
      </mc:AlternateContent>
      <p:sp>
        <p:nvSpPr>
          <p:cNvPr id="62" name="TextovéPole 61"/>
          <p:cNvSpPr txBox="1"/>
          <p:nvPr/>
        </p:nvSpPr>
        <p:spPr>
          <a:xfrm>
            <a:off x="1188001" y="3249312"/>
            <a:ext cx="7451999"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Indifference between the two identical cash flows received at the same point in time</a:t>
            </a:r>
          </a:p>
        </p:txBody>
      </p:sp>
      <p:sp>
        <p:nvSpPr>
          <p:cNvPr id="63" name="TextovéPole 62"/>
          <p:cNvSpPr txBox="1"/>
          <p:nvPr/>
        </p:nvSpPr>
        <p:spPr>
          <a:xfrm>
            <a:off x="1188001" y="4167491"/>
            <a:ext cx="7451999" cy="369332"/>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The process works iteratively from the lowest to the highest maturities</a:t>
            </a:r>
          </a:p>
        </p:txBody>
      </p:sp>
      <mc:AlternateContent xmlns:mc="http://schemas.openxmlformats.org/markup-compatibility/2006" xmlns:a14="http://schemas.microsoft.com/office/drawing/2010/main">
        <mc:Choice Requires="a14">
          <p:sp>
            <p:nvSpPr>
              <p:cNvPr id="64" name="TextovéPole 63"/>
              <p:cNvSpPr txBox="1"/>
              <p:nvPr/>
            </p:nvSpPr>
            <p:spPr>
              <a:xfrm>
                <a:off x="6274798" y="4551512"/>
                <a:ext cx="2761698" cy="1303114"/>
              </a:xfrm>
              <a:prstGeom prst="rect">
                <a:avLst/>
              </a:prstGeom>
              <a:noFill/>
              <a:ln>
                <a:noFill/>
              </a:ln>
            </p:spPr>
            <p:txBody>
              <a:bodyPr wrap="square" lIns="36000" rIns="0" rtlCol="0">
                <a:spAutoFit/>
              </a:bodyPr>
              <a:lstStyle/>
              <a:p>
                <a:pPr marL="355600" indent="-355600"/>
                <a14:m>
                  <m:oMath xmlns:m="http://schemas.openxmlformats.org/officeDocument/2006/math">
                    <m:sSub>
                      <m:sSubPr>
                        <m:ctrlPr>
                          <a:rPr lang="en-GB" sz="1300" i="1" smtClean="0">
                            <a:latin typeface="Cambria Math" panose="02040503050406030204" pitchFamily="18" charset="0"/>
                            <a:ea typeface="Cambria Math" panose="02040503050406030204" pitchFamily="18" charset="0"/>
                          </a:rPr>
                        </m:ctrlPr>
                      </m:sSubPr>
                      <m:e>
                        <m:r>
                          <a:rPr lang="en-GB" sz="1300" b="0" i="1" smtClean="0">
                            <a:latin typeface="Cambria Math"/>
                            <a:ea typeface="Cambria Math" panose="02040503050406030204" pitchFamily="18" charset="0"/>
                          </a:rPr>
                          <m:t>𝑟</m:t>
                        </m:r>
                      </m:e>
                      <m:sub>
                        <m:r>
                          <a:rPr lang="en-GB" sz="1300" b="0" i="1" smtClean="0">
                            <a:latin typeface="Cambria Math"/>
                            <a:ea typeface="Cambria Math" panose="02040503050406030204" pitchFamily="18" charset="0"/>
                          </a:rPr>
                          <m:t>𝑡</m:t>
                        </m:r>
                      </m:sub>
                    </m:sSub>
                  </m:oMath>
                </a14:m>
                <a:r>
                  <a:rPr lang="en-GB" sz="1300" dirty="0">
                    <a:latin typeface="Cambria Math" panose="02040503050406030204" pitchFamily="18" charset="0"/>
                    <a:ea typeface="Cambria Math" panose="02040503050406030204" pitchFamily="18" charset="0"/>
                  </a:rPr>
                  <a:t> … yield to maturity of the</a:t>
                </a:r>
              </a:p>
              <a:p>
                <a:pPr marL="355600"/>
                <a:r>
                  <a:rPr lang="en-GB" sz="1300" dirty="0">
                    <a:latin typeface="Cambria Math" panose="02040503050406030204" pitchFamily="18" charset="0"/>
                    <a:ea typeface="Cambria Math" panose="02040503050406030204" pitchFamily="18" charset="0"/>
                  </a:rPr>
                  <a:t>selected </a:t>
                </a:r>
                <a14:m>
                  <m:oMath xmlns:m="http://schemas.openxmlformats.org/officeDocument/2006/math">
                    <m:r>
                      <a:rPr lang="cs-CZ" sz="1300" i="1">
                        <a:latin typeface="Cambria Math" panose="02040503050406030204" pitchFamily="18" charset="0"/>
                        <a:ea typeface="Cambria Math" panose="02040503050406030204" pitchFamily="18" charset="0"/>
                      </a:rPr>
                      <m:t>𝑡</m:t>
                    </m:r>
                  </m:oMath>
                </a14:m>
                <a:r>
                  <a:rPr lang="en-GB" sz="1300" dirty="0">
                    <a:latin typeface="Cambria Math" panose="02040503050406030204" pitchFamily="18" charset="0"/>
                    <a:ea typeface="Cambria Math" panose="02040503050406030204" pitchFamily="18" charset="0"/>
                  </a:rPr>
                  <a:t>-year coupon bond</a:t>
                </a:r>
              </a:p>
              <a:p>
                <a:pPr marL="355600" indent="-355600"/>
                <a14:m>
                  <m:oMath xmlns:m="http://schemas.openxmlformats.org/officeDocument/2006/math">
                    <m:sSub>
                      <m:sSubPr>
                        <m:ctrlPr>
                          <a:rPr lang="en-GB" sz="1300" i="1" smtClean="0">
                            <a:latin typeface="Cambria Math" panose="02040503050406030204" pitchFamily="18" charset="0"/>
                            <a:ea typeface="Cambria Math" panose="02040503050406030204" pitchFamily="18" charset="0"/>
                          </a:rPr>
                        </m:ctrlPr>
                      </m:sSubPr>
                      <m:e>
                        <m:r>
                          <a:rPr lang="en-GB" sz="1300" b="0" i="1" smtClean="0">
                            <a:latin typeface="Cambria Math"/>
                            <a:ea typeface="Cambria Math" panose="02040503050406030204" pitchFamily="18" charset="0"/>
                          </a:rPr>
                          <m:t>𝑧</m:t>
                        </m:r>
                      </m:e>
                      <m:sub>
                        <m:r>
                          <a:rPr lang="en-GB" sz="1300" b="0" i="1" smtClean="0">
                            <a:latin typeface="Cambria Math"/>
                            <a:ea typeface="Cambria Math" panose="02040503050406030204" pitchFamily="18" charset="0"/>
                          </a:rPr>
                          <m:t>𝑡</m:t>
                        </m:r>
                      </m:sub>
                    </m:sSub>
                  </m:oMath>
                </a14:m>
                <a:r>
                  <a:rPr lang="en-GB" sz="1300" dirty="0">
                    <a:latin typeface="Cambria Math" panose="02040503050406030204" pitchFamily="18" charset="0"/>
                    <a:ea typeface="Cambria Math" panose="02040503050406030204" pitchFamily="18" charset="0"/>
                  </a:rPr>
                  <a:t> … yield to maturity of the bootstrapped </a:t>
                </a:r>
                <a14:m>
                  <m:oMath xmlns:m="http://schemas.openxmlformats.org/officeDocument/2006/math">
                    <m:r>
                      <a:rPr lang="cs-CZ" sz="1300" i="1">
                        <a:latin typeface="Cambria Math" panose="02040503050406030204" pitchFamily="18" charset="0"/>
                        <a:ea typeface="Cambria Math" panose="02040503050406030204" pitchFamily="18" charset="0"/>
                      </a:rPr>
                      <m:t>𝑡</m:t>
                    </m:r>
                  </m:oMath>
                </a14:m>
                <a:r>
                  <a:rPr lang="en-GB" sz="1300" dirty="0">
                    <a:latin typeface="Cambria Math" panose="02040503050406030204" pitchFamily="18" charset="0"/>
                    <a:ea typeface="Cambria Math" panose="02040503050406030204" pitchFamily="18" charset="0"/>
                  </a:rPr>
                  <a:t>-year zero bond</a:t>
                </a:r>
              </a:p>
              <a:p>
                <a:pPr marL="355600" indent="-355600"/>
                <a14:m>
                  <m:oMath xmlns:m="http://schemas.openxmlformats.org/officeDocument/2006/math">
                    <m:sSub>
                      <m:sSubPr>
                        <m:ctrlPr>
                          <a:rPr lang="en-GB" sz="1300" i="1">
                            <a:latin typeface="Cambria Math" panose="02040503050406030204" pitchFamily="18" charset="0"/>
                            <a:ea typeface="Cambria Math" panose="02040503050406030204" pitchFamily="18" charset="0"/>
                          </a:rPr>
                        </m:ctrlPr>
                      </m:sSubPr>
                      <m:e>
                        <m:r>
                          <a:rPr lang="en-GB" sz="1300">
                            <a:latin typeface="Cambria Math" panose="02040503050406030204" pitchFamily="18" charset="0"/>
                            <a:ea typeface="Cambria Math" panose="02040503050406030204" pitchFamily="18" charset="0"/>
                          </a:rPr>
                          <m:t>𝑃</m:t>
                        </m:r>
                      </m:e>
                      <m:sub>
                        <m:r>
                          <a:rPr lang="en-GB" sz="1300">
                            <a:latin typeface="Cambria Math" panose="02040503050406030204" pitchFamily="18" charset="0"/>
                            <a:ea typeface="Cambria Math" panose="02040503050406030204" pitchFamily="18" charset="0"/>
                          </a:rPr>
                          <m:t>𝑡</m:t>
                        </m:r>
                        <m:r>
                          <a:rPr lang="en-GB" sz="1300">
                            <a:latin typeface="Cambria Math" panose="02040503050406030204" pitchFamily="18" charset="0"/>
                            <a:ea typeface="Cambria Math" panose="02040503050406030204" pitchFamily="18" charset="0"/>
                          </a:rPr>
                          <m:t> </m:t>
                        </m:r>
                      </m:sub>
                    </m:sSub>
                    <m:r>
                      <a:rPr lang="en-GB" sz="1300">
                        <a:latin typeface="Cambria Math" panose="02040503050406030204" pitchFamily="18" charset="0"/>
                        <a:ea typeface="Cambria Math" panose="02040503050406030204" pitchFamily="18" charset="0"/>
                      </a:rPr>
                      <m:t>, </m:t>
                    </m:r>
                    <m:sSub>
                      <m:sSubPr>
                        <m:ctrlPr>
                          <a:rPr lang="en-GB" sz="1300" i="1">
                            <a:latin typeface="Cambria Math" panose="02040503050406030204" pitchFamily="18" charset="0"/>
                            <a:ea typeface="Cambria Math" panose="02040503050406030204" pitchFamily="18" charset="0"/>
                          </a:rPr>
                        </m:ctrlPr>
                      </m:sSubPr>
                      <m:e>
                        <m:r>
                          <a:rPr lang="en-GB" sz="1300">
                            <a:latin typeface="Cambria Math" panose="02040503050406030204" pitchFamily="18" charset="0"/>
                            <a:ea typeface="Cambria Math" panose="02040503050406030204" pitchFamily="18" charset="0"/>
                          </a:rPr>
                          <m:t>𝐶</m:t>
                        </m:r>
                      </m:e>
                      <m:sub>
                        <m:r>
                          <a:rPr lang="en-GB" sz="1300">
                            <a:latin typeface="Cambria Math" panose="02040503050406030204" pitchFamily="18" charset="0"/>
                            <a:ea typeface="Cambria Math" panose="02040503050406030204" pitchFamily="18" charset="0"/>
                          </a:rPr>
                          <m:t>𝑡</m:t>
                        </m:r>
                      </m:sub>
                    </m:sSub>
                  </m:oMath>
                </a14:m>
                <a:r>
                  <a:rPr lang="en-GB" sz="1300" dirty="0">
                    <a:latin typeface="Cambria Math" panose="02040503050406030204" pitchFamily="18" charset="0"/>
                    <a:ea typeface="Cambria Math" panose="02040503050406030204" pitchFamily="18" charset="0"/>
                  </a:rPr>
                  <a:t> … market price and coupon of the </a:t>
                </a:r>
                <a14:m>
                  <m:oMath xmlns:m="http://schemas.openxmlformats.org/officeDocument/2006/math">
                    <m:r>
                      <a:rPr lang="cs-CZ" sz="1300" i="1">
                        <a:latin typeface="Cambria Math" panose="02040503050406030204" pitchFamily="18" charset="0"/>
                        <a:ea typeface="Cambria Math" panose="02040503050406030204" pitchFamily="18" charset="0"/>
                      </a:rPr>
                      <m:t>𝑡</m:t>
                    </m:r>
                  </m:oMath>
                </a14:m>
                <a:r>
                  <a:rPr lang="en-GB" sz="1300" dirty="0">
                    <a:latin typeface="Cambria Math" panose="02040503050406030204" pitchFamily="18" charset="0"/>
                    <a:ea typeface="Cambria Math" panose="02040503050406030204" pitchFamily="18" charset="0"/>
                  </a:rPr>
                  <a:t>-year coupon bond</a:t>
                </a:r>
              </a:p>
            </p:txBody>
          </p:sp>
        </mc:Choice>
        <mc:Fallback xmlns="">
          <p:sp>
            <p:nvSpPr>
              <p:cNvPr id="64" name="TextovéPole 63"/>
              <p:cNvSpPr txBox="1">
                <a:spLocks noRot="1" noChangeAspect="1" noMove="1" noResize="1" noEditPoints="1" noAdjustHandles="1" noChangeArrowheads="1" noChangeShapeType="1" noTextEdit="1"/>
              </p:cNvSpPr>
              <p:nvPr/>
            </p:nvSpPr>
            <p:spPr>
              <a:xfrm>
                <a:off x="6274798" y="4551512"/>
                <a:ext cx="2761698" cy="1303114"/>
              </a:xfrm>
              <a:prstGeom prst="rect">
                <a:avLst/>
              </a:prstGeom>
              <a:blipFill>
                <a:blip r:embed="rId28"/>
                <a:stretch>
                  <a:fillRect l="-662" t="-469" b="-2817"/>
                </a:stretch>
              </a:blipFill>
              <a:ln>
                <a:noFill/>
              </a:ln>
            </p:spPr>
            <p:txBody>
              <a:bodyPr/>
              <a:lstStyle/>
              <a:p>
                <a:r>
                  <a:rPr lang="en-GB">
                    <a:noFill/>
                  </a:rPr>
                  <a:t> </a:t>
                </a:r>
              </a:p>
            </p:txBody>
          </p:sp>
        </mc:Fallback>
      </mc:AlternateContent>
      <p:sp>
        <p:nvSpPr>
          <p:cNvPr id="50" name="TextovéPole 49"/>
          <p:cNvSpPr txBox="1"/>
          <p:nvPr/>
        </p:nvSpPr>
        <p:spPr>
          <a:xfrm>
            <a:off x="1297772" y="2829671"/>
            <a:ext cx="1224136" cy="338400"/>
          </a:xfrm>
          <a:prstGeom prst="rect">
            <a:avLst/>
          </a:prstGeom>
          <a:solidFill>
            <a:srgbClr val="7030A0"/>
          </a:solidFill>
          <a:ln w="12700">
            <a:solidFill>
              <a:schemeClr val="tx1"/>
            </a:solidFill>
          </a:ln>
        </p:spPr>
        <p:txBody>
          <a:bodyPr wrap="square" rtlCol="0">
            <a:spAutoFit/>
          </a:bodyPr>
          <a:lstStyle/>
          <a:p>
            <a:pPr algn="ctr"/>
            <a:r>
              <a:rPr lang="en-GB" sz="1400" b="1" dirty="0">
                <a:solidFill>
                  <a:schemeClr val="bg1"/>
                </a:solidFill>
                <a:latin typeface="Cambria Math"/>
                <a:ea typeface="Cambria Math" panose="02040503050406030204" pitchFamily="18" charset="0"/>
              </a:rPr>
              <a:t>Zero bonds</a:t>
            </a:r>
          </a:p>
        </p:txBody>
      </p:sp>
      <p:sp>
        <p:nvSpPr>
          <p:cNvPr id="51" name="TextovéPole 50"/>
          <p:cNvSpPr txBox="1"/>
          <p:nvPr/>
        </p:nvSpPr>
        <p:spPr>
          <a:xfrm>
            <a:off x="4788000" y="2829671"/>
            <a:ext cx="1084613" cy="338554"/>
          </a:xfrm>
          <a:prstGeom prst="rect">
            <a:avLst/>
          </a:prstGeom>
          <a:solidFill>
            <a:srgbClr val="7030A0"/>
          </a:solidFill>
          <a:ln w="12700">
            <a:solidFill>
              <a:schemeClr val="tx1"/>
            </a:solidFill>
          </a:ln>
        </p:spPr>
        <p:txBody>
          <a:bodyPr wrap="square" rtlCol="0">
            <a:spAutoFit/>
          </a:bodyPr>
          <a:lstStyle/>
          <a:p>
            <a:pPr algn="ctr"/>
            <a:r>
              <a:rPr lang="cs-CZ" sz="1600" dirty="0">
                <a:solidFill>
                  <a:schemeClr val="bg1"/>
                </a:solidFill>
                <a:latin typeface="Cambria Math"/>
                <a:ea typeface="Cambria Math" panose="02040503050406030204" pitchFamily="18" charset="0"/>
              </a:rPr>
              <a:t>• • •</a:t>
            </a:r>
          </a:p>
        </p:txBody>
      </p:sp>
      <p:sp>
        <p:nvSpPr>
          <p:cNvPr id="53" name="TextovéPole 52"/>
          <p:cNvSpPr txBox="1"/>
          <p:nvPr/>
        </p:nvSpPr>
        <p:spPr>
          <a:xfrm>
            <a:off x="4788024" y="2291438"/>
            <a:ext cx="1084613" cy="338554"/>
          </a:xfrm>
          <a:prstGeom prst="rect">
            <a:avLst/>
          </a:prstGeom>
          <a:solidFill>
            <a:schemeClr val="accent1"/>
          </a:solidFill>
          <a:ln w="12700">
            <a:solidFill>
              <a:schemeClr val="tx1"/>
            </a:solidFill>
          </a:ln>
        </p:spPr>
        <p:txBody>
          <a:bodyPr wrap="square" rtlCol="0">
            <a:spAutoFit/>
          </a:bodyPr>
          <a:lstStyle/>
          <a:p>
            <a:pPr algn="ctr"/>
            <a:r>
              <a:rPr lang="cs-CZ" sz="1600" dirty="0">
                <a:solidFill>
                  <a:schemeClr val="bg1"/>
                </a:solidFill>
                <a:latin typeface="Cambria Math"/>
                <a:ea typeface="Cambria Math" panose="02040503050406030204" pitchFamily="18" charset="0"/>
              </a:rPr>
              <a:t>• • •</a:t>
            </a:r>
          </a:p>
        </p:txBody>
      </p:sp>
      <p:sp>
        <p:nvSpPr>
          <p:cNvPr id="4" name="Nadpis 3"/>
          <p:cNvSpPr>
            <a:spLocks noGrp="1"/>
          </p:cNvSpPr>
          <p:nvPr>
            <p:ph type="title"/>
          </p:nvPr>
        </p:nvSpPr>
        <p:spPr>
          <a:xfrm>
            <a:off x="144001" y="144000"/>
            <a:ext cx="2591775" cy="648072"/>
          </a:xfrm>
        </p:spPr>
        <p:txBody>
          <a:bodyPr/>
          <a:lstStyle/>
          <a:p>
            <a:r>
              <a:rPr lang="en-GB" dirty="0">
                <a:solidFill>
                  <a:schemeClr val="tx1"/>
                </a:solidFill>
              </a:rPr>
              <a:t>Bootstrapping</a:t>
            </a:r>
          </a:p>
        </p:txBody>
      </p:sp>
      <mc:AlternateContent xmlns:mc="http://schemas.openxmlformats.org/markup-compatibility/2006" xmlns:a14="http://schemas.microsoft.com/office/drawing/2010/main">
        <mc:Choice Requires="a14">
          <p:sp>
            <p:nvSpPr>
              <p:cNvPr id="6" name="TextovéPole 5">
                <a:extLst>
                  <a:ext uri="{FF2B5EF4-FFF2-40B4-BE49-F238E27FC236}">
                    <a16:creationId xmlns:a16="http://schemas.microsoft.com/office/drawing/2014/main" id="{91D74212-CD03-8FBA-F44B-144DD4CF02CA}"/>
                  </a:ext>
                </a:extLst>
              </p:cNvPr>
              <p:cNvSpPr txBox="1"/>
              <p:nvPr/>
            </p:nvSpPr>
            <p:spPr>
              <a:xfrm>
                <a:off x="2232209" y="4479312"/>
                <a:ext cx="2160239" cy="533864"/>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40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𝑃</m:t>
                          </m:r>
                        </m:e>
                        <m:sub>
                          <m:r>
                            <a:rPr lang="cs-CZ" sz="1400" b="0" i="1" smtClean="0">
                              <a:latin typeface="Cambria Math"/>
                              <a:ea typeface="Cambria Math" panose="02040503050406030204" pitchFamily="18" charset="0"/>
                            </a:rPr>
                            <m:t>1</m:t>
                          </m:r>
                        </m:sub>
                      </m:sSub>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𝑀</m:t>
                          </m:r>
                        </m:num>
                        <m:den>
                          <m:d>
                            <m:dPr>
                              <m:ctrlPr>
                                <a:rPr lang="cs-CZ" sz="1400" b="0" i="1" smtClean="0">
                                  <a:latin typeface="Cambria Math" panose="02040503050406030204" pitchFamily="18" charset="0"/>
                                  <a:ea typeface="Cambria Math" panose="02040503050406030204" pitchFamily="18" charset="0"/>
                                </a:rPr>
                              </m:ctrlPr>
                            </m:dPr>
                            <m:e>
                              <m:r>
                                <a:rPr lang="cs-CZ" sz="1400" b="0" i="1" smtClean="0">
                                  <a:latin typeface="Cambria Math"/>
                                  <a:ea typeface="Cambria Math" panose="02040503050406030204" pitchFamily="18" charset="0"/>
                                </a:rPr>
                                <m:t>1+</m:t>
                              </m:r>
                              <m:sSub>
                                <m:sSubPr>
                                  <m:ctrlPr>
                                    <a:rPr lang="cs-CZ" sz="1400" b="0" i="1" smtClean="0">
                                      <a:latin typeface="Cambria Math" panose="02040503050406030204" pitchFamily="18" charset="0"/>
                                      <a:ea typeface="Cambria Math" panose="02040503050406030204" pitchFamily="18" charset="0"/>
                                    </a:rPr>
                                  </m:ctrlPr>
                                </m:sSubPr>
                                <m:e>
                                  <m:r>
                                    <a:rPr lang="cs-CZ" sz="1400" b="0" i="1" smtClean="0">
                                      <a:latin typeface="Cambria Math"/>
                                      <a:ea typeface="Cambria Math" panose="02040503050406030204" pitchFamily="18" charset="0"/>
                                    </a:rPr>
                                    <m:t>𝑟</m:t>
                                  </m:r>
                                </m:e>
                                <m:sub>
                                  <m:r>
                                    <a:rPr lang="cs-CZ" sz="1400" b="0" i="1" smtClean="0">
                                      <a:latin typeface="Cambria Math"/>
                                      <a:ea typeface="Cambria Math" panose="02040503050406030204" pitchFamily="18" charset="0"/>
                                    </a:rPr>
                                    <m:t>1</m:t>
                                  </m:r>
                                </m:sub>
                              </m:sSub>
                            </m:e>
                          </m:d>
                        </m:den>
                      </m:f>
                      <m:r>
                        <a:rPr lang="cs-CZ" sz="1400" b="0" i="1" smtClean="0">
                          <a:latin typeface="Cambria Math"/>
                          <a:ea typeface="Cambria Math" panose="02040503050406030204" pitchFamily="18" charset="0"/>
                        </a:rPr>
                        <m:t>=</m:t>
                      </m:r>
                      <m:f>
                        <m:fPr>
                          <m:ctrlPr>
                            <a:rPr lang="cs-CZ" sz="1400" b="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𝑀</m:t>
                          </m:r>
                        </m:num>
                        <m:den>
                          <m:r>
                            <a:rPr lang="cs-CZ" sz="1400" b="0" i="1" smtClean="0">
                              <a:latin typeface="Cambria Math"/>
                              <a:ea typeface="Cambria Math" panose="02040503050406030204" pitchFamily="18" charset="0"/>
                            </a:rPr>
                            <m:t>(1+</m:t>
                          </m:r>
                          <m:sSub>
                            <m:sSubPr>
                              <m:ctrlPr>
                                <a:rPr lang="cs-CZ" sz="1400" b="1" i="1" smtClean="0">
                                  <a:solidFill>
                                    <a:srgbClr val="C00000"/>
                                  </a:solidFill>
                                  <a:latin typeface="Cambria Math" panose="02040503050406030204" pitchFamily="18" charset="0"/>
                                  <a:ea typeface="Cambria Math" panose="02040503050406030204" pitchFamily="18" charset="0"/>
                                </a:rPr>
                              </m:ctrlPr>
                            </m:sSubPr>
                            <m:e>
                              <m:r>
                                <a:rPr lang="cs-CZ" sz="1400" b="1" i="1" smtClean="0">
                                  <a:solidFill>
                                    <a:srgbClr val="C00000"/>
                                  </a:solidFill>
                                  <a:latin typeface="Cambria Math"/>
                                  <a:ea typeface="Cambria Math" panose="02040503050406030204" pitchFamily="18" charset="0"/>
                                </a:rPr>
                                <m:t>𝒛</m:t>
                              </m:r>
                            </m:e>
                            <m:sub>
                              <m:r>
                                <a:rPr lang="cs-CZ" sz="1400" b="1" i="1" smtClean="0">
                                  <a:solidFill>
                                    <a:srgbClr val="C00000"/>
                                  </a:solidFill>
                                  <a:latin typeface="Cambria Math"/>
                                  <a:ea typeface="Cambria Math" panose="02040503050406030204" pitchFamily="18" charset="0"/>
                                </a:rPr>
                                <m:t>𝟏</m:t>
                              </m:r>
                            </m:sub>
                          </m:sSub>
                          <m:r>
                            <a:rPr lang="cs-CZ" sz="1400" b="0" i="1" smtClean="0">
                              <a:latin typeface="Cambria Math"/>
                              <a:ea typeface="Cambria Math" panose="02040503050406030204" pitchFamily="18" charset="0"/>
                            </a:rPr>
                            <m:t>)</m:t>
                          </m:r>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6" name="TextovéPole 5">
                <a:extLst>
                  <a:ext uri="{FF2B5EF4-FFF2-40B4-BE49-F238E27FC236}">
                    <a16:creationId xmlns:a16="http://schemas.microsoft.com/office/drawing/2014/main" id="{91D74212-CD03-8FBA-F44B-144DD4CF02CA}"/>
                  </a:ext>
                </a:extLst>
              </p:cNvPr>
              <p:cNvSpPr txBox="1">
                <a:spLocks noRot="1" noChangeAspect="1" noMove="1" noResize="1" noEditPoints="1" noAdjustHandles="1" noChangeArrowheads="1" noChangeShapeType="1" noTextEdit="1"/>
              </p:cNvSpPr>
              <p:nvPr/>
            </p:nvSpPr>
            <p:spPr>
              <a:xfrm>
                <a:off x="2232209" y="4479312"/>
                <a:ext cx="2160239" cy="533864"/>
              </a:xfrm>
              <a:prstGeom prst="rect">
                <a:avLst/>
              </a:prstGeom>
              <a:blipFill>
                <a:blip r:embed="rId29"/>
                <a:stretch>
                  <a:fillRect b="-5747"/>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319519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8000"/>
                <a:shade val="90000"/>
                <a:satMod val="160000"/>
                <a:lumMod val="100000"/>
              </a:schemeClr>
            </a:gs>
            <a:gs pos="60000">
              <a:schemeClr val="bg2">
                <a:tint val="95000"/>
                <a:shade val="100000"/>
                <a:satMod val="130000"/>
                <a:lumMod val="130000"/>
              </a:schemeClr>
            </a:gs>
            <a:gs pos="100000">
              <a:schemeClr val="bg2">
                <a:tint val="97000"/>
                <a:shade val="100000"/>
                <a:hueMod val="100000"/>
                <a:satMod val="140000"/>
                <a:lumMod val="80000"/>
              </a:schemeClr>
            </a:gs>
          </a:gsLst>
          <a:path path="circle">
            <a:fillToRect l="20000" t="10000" r="20000" b="60000"/>
          </a:path>
        </a:gradFill>
        <a:effectLst/>
      </p:bgPr>
    </p:bg>
    <p:spTree>
      <p:nvGrpSpPr>
        <p:cNvPr id="1" name=""/>
        <p:cNvGrpSpPr/>
        <p:nvPr/>
      </p:nvGrpSpPr>
      <p:grpSpPr>
        <a:xfrm>
          <a:off x="0" y="0"/>
          <a:ext cx="0" cy="0"/>
          <a:chOff x="0" y="0"/>
          <a:chExt cx="0" cy="0"/>
        </a:xfrm>
      </p:grpSpPr>
      <p:sp>
        <p:nvSpPr>
          <p:cNvPr id="45"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cs-CZ" dirty="0"/>
              <a:t>5</a:t>
            </a:r>
          </a:p>
        </p:txBody>
      </p:sp>
      <p:sp>
        <p:nvSpPr>
          <p:cNvPr id="44"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Analysis of yield curve</a:t>
            </a:r>
          </a:p>
        </p:txBody>
      </p:sp>
      <p:sp>
        <p:nvSpPr>
          <p:cNvPr id="9" name="TextovéPole 8"/>
          <p:cNvSpPr txBox="1"/>
          <p:nvPr/>
        </p:nvSpPr>
        <p:spPr>
          <a:xfrm>
            <a:off x="864000" y="954000"/>
            <a:ext cx="305992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Set of coupon bonds</a:t>
            </a:r>
          </a:p>
        </p:txBody>
      </p:sp>
      <p:sp>
        <p:nvSpPr>
          <p:cNvPr id="40" name="TextovéPole 39"/>
          <p:cNvSpPr txBox="1"/>
          <p:nvPr/>
        </p:nvSpPr>
        <p:spPr>
          <a:xfrm>
            <a:off x="864000" y="3113993"/>
            <a:ext cx="341996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Bootstrapping table</a:t>
            </a:r>
          </a:p>
        </p:txBody>
      </p:sp>
      <mc:AlternateContent xmlns:mc="http://schemas.openxmlformats.org/markup-compatibility/2006" xmlns:a14="http://schemas.microsoft.com/office/drawing/2010/main">
        <mc:Choice Requires="a14">
          <p:graphicFrame>
            <p:nvGraphicFramePr>
              <p:cNvPr id="11" name="Tabulka 10"/>
              <p:cNvGraphicFramePr>
                <a:graphicFrameLocks noGrp="1"/>
              </p:cNvGraphicFramePr>
              <p:nvPr/>
            </p:nvGraphicFramePr>
            <p:xfrm>
              <a:off x="1332072" y="1437028"/>
              <a:ext cx="3888000" cy="1350000"/>
            </p:xfrm>
            <a:graphic>
              <a:graphicData uri="http://schemas.openxmlformats.org/drawingml/2006/table">
                <a:tbl>
                  <a:tblPr firstRow="1">
                    <a:tableStyleId>{5C22544A-7EE6-4342-B048-85BDC9FD1C3A}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648000">
                      <a:extLst>
                        <a:ext uri="{9D8B030D-6E8A-4147-A177-3AD203B41FA5}">
                          <a16:colId xmlns:a16="http://schemas.microsoft.com/office/drawing/2014/main" val="3590753205"/>
                        </a:ext>
                      </a:extLst>
                    </a:gridCol>
                    <a:gridCol w="648000">
                      <a:extLst>
                        <a:ext uri="{9D8B030D-6E8A-4147-A177-3AD203B41FA5}">
                          <a16:colId xmlns:a16="http://schemas.microsoft.com/office/drawing/2014/main" val="20004"/>
                        </a:ext>
                      </a:extLst>
                    </a:gridCol>
                  </a:tblGrid>
                  <a:tr h="270000">
                    <a:tc>
                      <a:txBody>
                        <a:bodyPr/>
                        <a:lstStyle/>
                        <a:p>
                          <a:pPr algn="ctr"/>
                          <a:r>
                            <a:rPr lang="en-GB" sz="1000" b="0" i="0" noProof="0" dirty="0">
                              <a:latin typeface="Cambria Math" panose="02040503050406030204" pitchFamily="18" charset="0"/>
                              <a:ea typeface="Cambria Math" panose="02040503050406030204" pitchFamily="18" charset="0"/>
                            </a:rPr>
                            <a:t>Bond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GB" sz="1000" b="0" i="0" kern="1200" noProof="0" smtClean="0">
                                    <a:solidFill>
                                      <a:schemeClr val="lt1"/>
                                    </a:solidFill>
                                    <a:latin typeface="Cambria Math" panose="02040503050406030204" pitchFamily="18" charset="0"/>
                                    <a:ea typeface="Cambria Math" panose="02040503050406030204" pitchFamily="18" charset="0"/>
                                    <a:cs typeface="+mn-cs"/>
                                  </a:rPr>
                                  <m:t>Maturity</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Price</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pPr algn="ctr"/>
                          <a:endParaRPr lang="en-GB" sz="1000" b="0" i="0" noProof="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𝑡</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r>
                                  <m:rPr>
                                    <m:nor/>
                                  </m:rPr>
                                  <a:rPr lang="cs-CZ" sz="1000" b="0" i="0" kern="1200" noProof="0" smtClean="0">
                                    <a:solidFill>
                                      <a:schemeClr val="lt1"/>
                                    </a:solidFill>
                                    <a:latin typeface="Cambria Math" panose="02040503050406030204" pitchFamily="18" charset="0"/>
                                    <a:ea typeface="Cambria Math" panose="02040503050406030204" pitchFamily="18" charset="0"/>
                                    <a:cs typeface="+mn-cs"/>
                                  </a:rPr>
                                  <m:t>years</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𝑀</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𝑐</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GB" sz="1000" b="0" i="1" kern="1200" noProof="0" smtClean="0">
                                        <a:solidFill>
                                          <a:schemeClr val="lt1"/>
                                        </a:solidFill>
                                        <a:latin typeface="Cambria Math" panose="02040503050406030204" pitchFamily="18" charset="0"/>
                                        <a:ea typeface="Cambria Math" panose="02040503050406030204" pitchFamily="18" charset="0"/>
                                        <a:cs typeface="+mn-cs"/>
                                      </a:rPr>
                                    </m:ctrlPr>
                                  </m:sSubPr>
                                  <m:e>
                                    <m:r>
                                      <a:rPr lang="cs-CZ" sz="1000" b="0" i="1" kern="1200" noProof="0" smtClean="0">
                                        <a:solidFill>
                                          <a:schemeClr val="lt1"/>
                                        </a:solidFill>
                                        <a:latin typeface="Cambria Math" panose="02040503050406030204" pitchFamily="18" charset="0"/>
                                        <a:ea typeface="Cambria Math" panose="02040503050406030204" pitchFamily="18" charset="0"/>
                                        <a:cs typeface="+mn-cs"/>
                                      </a:rPr>
                                      <m:t>𝑟</m:t>
                                    </m:r>
                                  </m:e>
                                  <m:sub>
                                    <m:r>
                                      <a:rPr lang="cs-CZ" sz="1000" b="0" i="1" kern="1200" noProof="0" smtClean="0">
                                        <a:solidFill>
                                          <a:schemeClr val="lt1"/>
                                        </a:solidFill>
                                        <a:latin typeface="Cambria Math" panose="02040503050406030204" pitchFamily="18" charset="0"/>
                                        <a:ea typeface="Cambria Math" panose="02040503050406030204" pitchFamily="18" charset="0"/>
                                        <a:cs typeface="+mn-cs"/>
                                      </a:rPr>
                                      <m:t>𝑡</m:t>
                                    </m:r>
                                  </m:sub>
                                </m:sSub>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GB"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𝑃</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2338554355"/>
                      </a:ext>
                    </a:extLst>
                  </a:tr>
                  <a:tr h="216000">
                    <a:tc>
                      <a:txBody>
                        <a:bodyPr/>
                        <a:lstStyle/>
                        <a:p>
                          <a:pPr algn="ctr"/>
                          <a:r>
                            <a:rPr lang="cs-CZ" sz="1100" dirty="0">
                              <a:latin typeface="Cambria Math" panose="02040503050406030204" pitchFamily="18" charset="0"/>
                              <a:ea typeface="Cambria Math" panose="02040503050406030204" pitchFamily="18" charset="0"/>
                            </a:rPr>
                            <a:t>A</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91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16000">
                    <a:tc>
                      <a:txBody>
                        <a:bodyPr/>
                        <a:lstStyle/>
                        <a:p>
                          <a:pPr algn="ctr"/>
                          <a:r>
                            <a:rPr lang="cs-CZ" sz="1100" dirty="0">
                              <a:latin typeface="Cambria Math" panose="02040503050406030204" pitchFamily="18" charset="0"/>
                              <a:ea typeface="Cambria Math" panose="02040503050406030204" pitchFamily="18" charset="0"/>
                            </a:rPr>
                            <a:t>B</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96</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16000">
                    <a:tc>
                      <a:txBody>
                        <a:bodyPr/>
                        <a:lstStyle/>
                        <a:p>
                          <a:pPr algn="ctr"/>
                          <a:r>
                            <a:rPr lang="cs-CZ" sz="1100" dirty="0">
                              <a:latin typeface="Cambria Math" panose="02040503050406030204" pitchFamily="18" charset="0"/>
                              <a:ea typeface="Cambria Math" panose="02040503050406030204" pitchFamily="18" charset="0"/>
                            </a:rPr>
                            <a:t>C</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12</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1</a:t>
                          </a:r>
                          <a:r>
                            <a:rPr lang="cs-CZ" sz="1100" b="0" i="0" u="none" strike="noStrike" dirty="0">
                              <a:solidFill>
                                <a:srgbClr val="000000"/>
                              </a:solidFill>
                              <a:effectLst/>
                              <a:latin typeface="Cambria Math" panose="02040503050406030204" pitchFamily="18" charset="0"/>
                              <a:ea typeface="Cambria Math" panose="02040503050406030204" pitchFamily="18" charset="0"/>
                            </a:rPr>
                            <a:t>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16000">
                    <a:tc>
                      <a:txBody>
                        <a:bodyPr/>
                        <a:lstStyle/>
                        <a:p>
                          <a:pPr algn="ctr"/>
                          <a:r>
                            <a:rPr lang="cs-CZ" sz="1100" dirty="0">
                              <a:latin typeface="Cambria Math" panose="02040503050406030204" pitchFamily="18" charset="0"/>
                              <a:ea typeface="Cambria Math" panose="02040503050406030204" pitchFamily="18" charset="0"/>
                            </a:rPr>
                            <a:t>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mc:Choice>
        <mc:Fallback xmlns="">
          <p:graphicFrame>
            <p:nvGraphicFramePr>
              <p:cNvPr id="11" name="Tabulka 10"/>
              <p:cNvGraphicFramePr>
                <a:graphicFrameLocks noGrp="1"/>
              </p:cNvGraphicFramePr>
              <p:nvPr>
                <p:extLst>
                  <p:ext uri="{D42A27DB-BD31-4B8C-83A1-F6EECF244321}">
                    <p14:modId xmlns:p14="http://schemas.microsoft.com/office/powerpoint/2010/main" val="1423955937"/>
                  </p:ext>
                </p:extLst>
              </p:nvPr>
            </p:nvGraphicFramePr>
            <p:xfrm>
              <a:off x="1332072" y="1437028"/>
              <a:ext cx="3888000" cy="1350000"/>
            </p:xfrm>
            <a:graphic>
              <a:graphicData uri="http://schemas.openxmlformats.org/drawingml/2006/table">
                <a:tbl>
                  <a:tblPr firstRow="1">
                    <a:tableStyleId>{5C22544A-7EE6-4342-B048-85BDC9FD1C3A}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648000">
                      <a:extLst>
                        <a:ext uri="{9D8B030D-6E8A-4147-A177-3AD203B41FA5}">
                          <a16:colId xmlns:a16="http://schemas.microsoft.com/office/drawing/2014/main" val="3590753205"/>
                        </a:ext>
                      </a:extLst>
                    </a:gridCol>
                    <a:gridCol w="648000">
                      <a:extLst>
                        <a:ext uri="{9D8B030D-6E8A-4147-A177-3AD203B41FA5}">
                          <a16:colId xmlns:a16="http://schemas.microsoft.com/office/drawing/2014/main" val="20004"/>
                        </a:ext>
                      </a:extLst>
                    </a:gridCol>
                  </a:tblGrid>
                  <a:tr h="270000">
                    <a:tc>
                      <a:txBody>
                        <a:bodyPr/>
                        <a:lstStyle/>
                        <a:p>
                          <a:pPr algn="ctr"/>
                          <a:r>
                            <a:rPr lang="en-GB" sz="1000" b="0" i="0" noProof="0" dirty="0">
                              <a:latin typeface="Cambria Math" panose="02040503050406030204" pitchFamily="18" charset="0"/>
                              <a:ea typeface="Cambria Math" panose="02040503050406030204" pitchFamily="18" charset="0"/>
                            </a:rPr>
                            <a:t>Bond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3"/>
                          <a:stretch>
                            <a:fillRect l="-103774" t="-6667" r="-407547" b="-420000"/>
                          </a:stretch>
                        </a:blip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Price</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pPr algn="ctr"/>
                          <a:endParaRPr lang="en-GB" sz="1000" b="0" i="0" noProof="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3"/>
                          <a:stretch>
                            <a:fillRect l="-103774" t="-137143" r="-407547"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3"/>
                          <a:stretch>
                            <a:fillRect l="-201869" t="-137143" r="-303738"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3"/>
                          <a:stretch>
                            <a:fillRect l="-304717" t="-137143" r="-206604"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3"/>
                          <a:stretch>
                            <a:fillRect l="-400935" t="-137143" r="-104673"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3"/>
                          <a:stretch>
                            <a:fillRect l="-505660" t="-137143" r="-5660" b="-440000"/>
                          </a:stretch>
                        </a:blipFill>
                      </a:tcPr>
                    </a:tc>
                    <a:extLst>
                      <a:ext uri="{0D108BD9-81ED-4DB2-BD59-A6C34878D82A}">
                        <a16:rowId xmlns:a16="http://schemas.microsoft.com/office/drawing/2014/main" val="2338554355"/>
                      </a:ext>
                    </a:extLst>
                  </a:tr>
                  <a:tr h="216000">
                    <a:tc>
                      <a:txBody>
                        <a:bodyPr/>
                        <a:lstStyle/>
                        <a:p>
                          <a:pPr algn="ctr"/>
                          <a:r>
                            <a:rPr lang="cs-CZ" sz="1100" dirty="0">
                              <a:latin typeface="Cambria Math" panose="02040503050406030204" pitchFamily="18" charset="0"/>
                              <a:ea typeface="Cambria Math" panose="02040503050406030204" pitchFamily="18" charset="0"/>
                            </a:rPr>
                            <a:t>A</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91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16000">
                    <a:tc>
                      <a:txBody>
                        <a:bodyPr/>
                        <a:lstStyle/>
                        <a:p>
                          <a:pPr algn="ctr"/>
                          <a:r>
                            <a:rPr lang="cs-CZ" sz="1100" dirty="0">
                              <a:latin typeface="Cambria Math" panose="02040503050406030204" pitchFamily="18" charset="0"/>
                              <a:ea typeface="Cambria Math" panose="02040503050406030204" pitchFamily="18" charset="0"/>
                            </a:rPr>
                            <a:t>B</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96</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16000">
                    <a:tc>
                      <a:txBody>
                        <a:bodyPr/>
                        <a:lstStyle/>
                        <a:p>
                          <a:pPr algn="ctr"/>
                          <a:r>
                            <a:rPr lang="cs-CZ" sz="1100" dirty="0">
                              <a:latin typeface="Cambria Math" panose="02040503050406030204" pitchFamily="18" charset="0"/>
                              <a:ea typeface="Cambria Math" panose="02040503050406030204" pitchFamily="18" charset="0"/>
                            </a:rPr>
                            <a:t>C</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12</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1</a:t>
                          </a:r>
                          <a:r>
                            <a:rPr lang="cs-CZ" sz="1100" b="0" i="0" u="none" strike="noStrike" dirty="0">
                              <a:solidFill>
                                <a:srgbClr val="000000"/>
                              </a:solidFill>
                              <a:effectLst/>
                              <a:latin typeface="Cambria Math" panose="02040503050406030204" pitchFamily="18" charset="0"/>
                              <a:ea typeface="Cambria Math" panose="02040503050406030204" pitchFamily="18" charset="0"/>
                            </a:rPr>
                            <a:t>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16000">
                    <a:tc>
                      <a:txBody>
                        <a:bodyPr/>
                        <a:lstStyle/>
                        <a:p>
                          <a:pPr algn="ctr"/>
                          <a:r>
                            <a:rPr lang="cs-CZ" sz="1100" dirty="0">
                              <a:latin typeface="Cambria Math" panose="02040503050406030204" pitchFamily="18" charset="0"/>
                              <a:ea typeface="Cambria Math" panose="02040503050406030204" pitchFamily="18" charset="0"/>
                            </a:rPr>
                            <a:t>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mc:Fallback>
      </mc:AlternateContent>
      <p:sp>
        <p:nvSpPr>
          <p:cNvPr id="41" name="TextovéPole 40"/>
          <p:cNvSpPr txBox="1"/>
          <p:nvPr/>
        </p:nvSpPr>
        <p:spPr>
          <a:xfrm>
            <a:off x="1188001" y="3453224"/>
            <a:ext cx="6912000"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Bootstrapping proceeds from the lowest to the highest maturity</a:t>
            </a:r>
          </a:p>
        </p:txBody>
      </p:sp>
      <p:sp>
        <p:nvSpPr>
          <p:cNvPr id="4" name="Nadpis 3"/>
          <p:cNvSpPr>
            <a:spLocks noGrp="1"/>
          </p:cNvSpPr>
          <p:nvPr>
            <p:ph type="title"/>
          </p:nvPr>
        </p:nvSpPr>
        <p:spPr>
          <a:xfrm>
            <a:off x="144000" y="144000"/>
            <a:ext cx="4396567" cy="648072"/>
          </a:xfrm>
        </p:spPr>
        <p:txBody>
          <a:bodyPr/>
          <a:lstStyle/>
          <a:p>
            <a:r>
              <a:rPr lang="en-GB" dirty="0"/>
              <a:t>Bootstrapping </a:t>
            </a:r>
            <a:r>
              <a:rPr lang="en-GB" dirty="0">
                <a:latin typeface="Cambria Math" panose="02040503050406030204" pitchFamily="18" charset="0"/>
                <a:ea typeface="Cambria Math" panose="02040503050406030204" pitchFamily="18" charset="0"/>
              </a:rPr>
              <a:t>–</a:t>
            </a:r>
            <a:r>
              <a:rPr lang="cs-CZ" dirty="0">
                <a:latin typeface="Cambria Math" panose="02040503050406030204" pitchFamily="18" charset="0"/>
                <a:ea typeface="Cambria Math" panose="02040503050406030204" pitchFamily="18" charset="0"/>
              </a:rPr>
              <a:t> </a:t>
            </a:r>
            <a:r>
              <a:rPr lang="en-GB" dirty="0"/>
              <a:t>example</a:t>
            </a:r>
          </a:p>
        </p:txBody>
      </p:sp>
      <mc:AlternateContent xmlns:mc="http://schemas.openxmlformats.org/markup-compatibility/2006" xmlns:a14="http://schemas.microsoft.com/office/drawing/2010/main">
        <mc:Choice Requires="a14">
          <p:sp>
            <p:nvSpPr>
              <p:cNvPr id="2" name="TextovéPole 1">
                <a:extLst>
                  <a:ext uri="{FF2B5EF4-FFF2-40B4-BE49-F238E27FC236}">
                    <a16:creationId xmlns:a16="http://schemas.microsoft.com/office/drawing/2014/main" id="{F1109207-FE26-FF10-7580-1851D2F3B427}"/>
                  </a:ext>
                </a:extLst>
              </p:cNvPr>
              <p:cNvSpPr txBox="1"/>
              <p:nvPr/>
            </p:nvSpPr>
            <p:spPr>
              <a:xfrm>
                <a:off x="5760000" y="1124744"/>
                <a:ext cx="2808312" cy="720903"/>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𝑃</m:t>
                          </m:r>
                        </m:e>
                        <m:sub>
                          <m:r>
                            <a:rPr lang="cs-CZ" sz="1400" b="0" i="1" smtClean="0">
                              <a:latin typeface="Cambria Math" panose="02040503050406030204" pitchFamily="18" charset="0"/>
                              <a:ea typeface="Cambria Math" panose="02040503050406030204" pitchFamily="18" charset="0"/>
                            </a:rPr>
                            <m:t>𝑡</m:t>
                          </m:r>
                        </m:sub>
                      </m:sSub>
                      <m:r>
                        <a:rPr lang="cs-CZ" sz="1400" b="0" i="1" smtClean="0">
                          <a:latin typeface="Cambria Math"/>
                          <a:ea typeface="Cambria Math" panose="02040503050406030204" pitchFamily="18" charset="0"/>
                        </a:rPr>
                        <m:t>=</m:t>
                      </m:r>
                      <m:r>
                        <a:rPr lang="cs-CZ" sz="1400" i="1">
                          <a:latin typeface="Cambria Math"/>
                          <a:ea typeface="Cambria Math" panose="02040503050406030204" pitchFamily="18" charset="0"/>
                        </a:rPr>
                        <m:t>𝑀</m:t>
                      </m:r>
                      <m:r>
                        <a:rPr lang="cs-CZ" sz="1400" i="1">
                          <a:latin typeface="Cambria Math"/>
                          <a:ea typeface="Cambria Math"/>
                        </a:rPr>
                        <m:t>×</m:t>
                      </m:r>
                      <m:nary>
                        <m:naryPr>
                          <m:chr m:val="∑"/>
                          <m:ctrlPr>
                            <a:rPr lang="cs-CZ" sz="1400" i="1" smtClean="0">
                              <a:latin typeface="Cambria Math" panose="02040503050406030204" pitchFamily="18" charset="0"/>
                              <a:ea typeface="Cambria Math"/>
                            </a:rPr>
                          </m:ctrlPr>
                        </m:naryPr>
                        <m:sub>
                          <m:r>
                            <m:rPr>
                              <m:brk m:alnAt="23"/>
                            </m:rPr>
                            <a:rPr lang="cs-CZ" sz="1400" i="1" smtClean="0">
                              <a:latin typeface="Cambria Math" panose="02040503050406030204" pitchFamily="18" charset="0"/>
                              <a:ea typeface="Cambria Math" panose="02040503050406030204" pitchFamily="18" charset="0"/>
                            </a:rPr>
                            <m:t>𝜏</m:t>
                          </m:r>
                          <m:r>
                            <a:rPr lang="cs-CZ" sz="1400" b="0" i="1" smtClean="0">
                              <a:latin typeface="Cambria Math" panose="02040503050406030204" pitchFamily="18" charset="0"/>
                              <a:ea typeface="Cambria Math" panose="02040503050406030204" pitchFamily="18" charset="0"/>
                            </a:rPr>
                            <m:t>=1</m:t>
                          </m:r>
                        </m:sub>
                        <m:sup>
                          <m:r>
                            <a:rPr lang="cs-CZ" sz="1400" b="0" i="1" smtClean="0">
                              <a:latin typeface="Cambria Math" panose="02040503050406030204" pitchFamily="18" charset="0"/>
                              <a:ea typeface="Cambria Math"/>
                            </a:rPr>
                            <m:t>𝑡</m:t>
                          </m:r>
                          <m:r>
                            <a:rPr lang="cs-CZ" sz="1400" b="0" i="1" smtClean="0">
                              <a:latin typeface="Cambria Math" panose="02040503050406030204" pitchFamily="18" charset="0"/>
                              <a:ea typeface="Cambria Math"/>
                            </a:rPr>
                            <m:t>−1</m:t>
                          </m:r>
                        </m:sup>
                        <m:e>
                          <m:f>
                            <m:fPr>
                              <m:ctrlPr>
                                <a:rPr lang="cs-CZ" sz="1400" i="1" smtClean="0">
                                  <a:latin typeface="Cambria Math" panose="02040503050406030204" pitchFamily="18" charset="0"/>
                                  <a:ea typeface="Cambria Math"/>
                                </a:rPr>
                              </m:ctrlPr>
                            </m:fPr>
                            <m:num>
                              <m:r>
                                <a:rPr lang="cs-CZ" sz="1400" b="0" i="1" smtClean="0">
                                  <a:latin typeface="Cambria Math" panose="02040503050406030204" pitchFamily="18" charset="0"/>
                                  <a:ea typeface="Cambria Math"/>
                                </a:rPr>
                                <m:t>𝑐</m:t>
                              </m:r>
                            </m:num>
                            <m:den>
                              <m:sSup>
                                <m:sSupPr>
                                  <m:ctrlPr>
                                    <a:rPr lang="cs-CZ" sz="1400" i="1" smtClean="0">
                                      <a:latin typeface="Cambria Math" panose="02040503050406030204" pitchFamily="18" charset="0"/>
                                      <a:ea typeface="Cambria Math"/>
                                    </a:rPr>
                                  </m:ctrlPr>
                                </m:sSupPr>
                                <m:e>
                                  <m:d>
                                    <m:dPr>
                                      <m:ctrlPr>
                                        <a:rPr lang="cs-CZ" sz="1400" i="1" smtClean="0">
                                          <a:latin typeface="Cambria Math" panose="02040503050406030204" pitchFamily="18" charset="0"/>
                                          <a:ea typeface="Cambria Math"/>
                                        </a:rPr>
                                      </m:ctrlPr>
                                    </m:dPr>
                                    <m:e>
                                      <m:r>
                                        <a:rPr lang="cs-CZ" sz="1400" b="0" i="1" smtClean="0">
                                          <a:latin typeface="Cambria Math" panose="02040503050406030204" pitchFamily="18" charset="0"/>
                                          <a:ea typeface="Cambria Math"/>
                                        </a:rPr>
                                        <m:t>1+</m:t>
                                      </m:r>
                                      <m:sSub>
                                        <m:sSubPr>
                                          <m:ctrlPr>
                                            <a:rPr lang="cs-CZ" sz="1400" b="0" i="1" smtClean="0">
                                              <a:latin typeface="Cambria Math" panose="02040503050406030204" pitchFamily="18" charset="0"/>
                                              <a:ea typeface="Cambria Math"/>
                                            </a:rPr>
                                          </m:ctrlPr>
                                        </m:sSubPr>
                                        <m:e>
                                          <m:r>
                                            <a:rPr lang="cs-CZ" sz="1400" b="0" i="1" smtClean="0">
                                              <a:latin typeface="Cambria Math" panose="02040503050406030204" pitchFamily="18" charset="0"/>
                                              <a:ea typeface="Cambria Math"/>
                                            </a:rPr>
                                            <m:t>𝑟</m:t>
                                          </m:r>
                                        </m:e>
                                        <m:sub>
                                          <m:r>
                                            <a:rPr lang="cs-CZ" sz="1400" b="0" i="1" smtClean="0">
                                              <a:latin typeface="Cambria Math" panose="02040503050406030204" pitchFamily="18" charset="0"/>
                                              <a:ea typeface="Cambria Math"/>
                                            </a:rPr>
                                            <m:t>𝑡</m:t>
                                          </m:r>
                                        </m:sub>
                                      </m:sSub>
                                    </m:e>
                                  </m:d>
                                </m:e>
                                <m:sup>
                                  <m:r>
                                    <a:rPr lang="cs-CZ" sz="1400" i="1" smtClean="0">
                                      <a:latin typeface="Cambria Math" panose="02040503050406030204" pitchFamily="18" charset="0"/>
                                      <a:ea typeface="Cambria Math" panose="02040503050406030204" pitchFamily="18" charset="0"/>
                                    </a:rPr>
                                    <m:t>𝜏</m:t>
                                  </m:r>
                                </m:sup>
                              </m:sSup>
                            </m:den>
                          </m:f>
                          <m:r>
                            <a:rPr lang="cs-CZ" sz="1400" b="0" i="1" smtClean="0">
                              <a:latin typeface="Cambria Math" panose="02040503050406030204" pitchFamily="18" charset="0"/>
                              <a:ea typeface="Cambria Math"/>
                            </a:rPr>
                            <m:t>+</m:t>
                          </m:r>
                          <m:f>
                            <m:fPr>
                              <m:ctrlPr>
                                <a:rPr lang="cs-CZ" sz="1400" b="0" i="1" smtClean="0">
                                  <a:latin typeface="Cambria Math" panose="02040503050406030204" pitchFamily="18" charset="0"/>
                                  <a:ea typeface="Cambria Math"/>
                                </a:rPr>
                              </m:ctrlPr>
                            </m:fPr>
                            <m:num>
                              <m:r>
                                <a:rPr lang="cs-CZ" sz="1400" b="0" i="1" smtClean="0">
                                  <a:latin typeface="Cambria Math" panose="02040503050406030204" pitchFamily="18" charset="0"/>
                                  <a:ea typeface="Cambria Math"/>
                                </a:rPr>
                                <m:t>𝑐𝑀</m:t>
                              </m:r>
                              <m:r>
                                <a:rPr lang="cs-CZ" sz="1400" b="0" i="1" smtClean="0">
                                  <a:latin typeface="Cambria Math" panose="02040503050406030204" pitchFamily="18" charset="0"/>
                                  <a:ea typeface="Cambria Math"/>
                                </a:rPr>
                                <m:t>+</m:t>
                              </m:r>
                              <m:r>
                                <a:rPr lang="cs-CZ" sz="1400" b="0" i="1" smtClean="0">
                                  <a:latin typeface="Cambria Math" panose="02040503050406030204" pitchFamily="18" charset="0"/>
                                  <a:ea typeface="Cambria Math"/>
                                </a:rPr>
                                <m:t>𝑀</m:t>
                              </m:r>
                            </m:num>
                            <m:den>
                              <m:sSup>
                                <m:sSupPr>
                                  <m:ctrlPr>
                                    <a:rPr lang="cs-CZ" sz="1400" i="1">
                                      <a:latin typeface="Cambria Math" panose="02040503050406030204" pitchFamily="18" charset="0"/>
                                      <a:ea typeface="Cambria Math"/>
                                    </a:rPr>
                                  </m:ctrlPr>
                                </m:sSupPr>
                                <m:e>
                                  <m:d>
                                    <m:dPr>
                                      <m:ctrlPr>
                                        <a:rPr lang="cs-CZ" sz="1400" i="1">
                                          <a:latin typeface="Cambria Math" panose="02040503050406030204" pitchFamily="18" charset="0"/>
                                          <a:ea typeface="Cambria Math"/>
                                        </a:rPr>
                                      </m:ctrlPr>
                                    </m:dPr>
                                    <m:e>
                                      <m:r>
                                        <a:rPr lang="cs-CZ" sz="1400" i="1">
                                          <a:latin typeface="Cambria Math" panose="02040503050406030204" pitchFamily="18" charset="0"/>
                                          <a:ea typeface="Cambria Math"/>
                                        </a:rPr>
                                        <m:t>1+</m:t>
                                      </m:r>
                                      <m:sSub>
                                        <m:sSubPr>
                                          <m:ctrlPr>
                                            <a:rPr lang="cs-CZ" sz="1400" i="1">
                                              <a:latin typeface="Cambria Math" panose="02040503050406030204" pitchFamily="18" charset="0"/>
                                              <a:ea typeface="Cambria Math"/>
                                            </a:rPr>
                                          </m:ctrlPr>
                                        </m:sSubPr>
                                        <m:e>
                                          <m:r>
                                            <a:rPr lang="cs-CZ" sz="1400" i="1">
                                              <a:latin typeface="Cambria Math" panose="02040503050406030204" pitchFamily="18" charset="0"/>
                                              <a:ea typeface="Cambria Math"/>
                                            </a:rPr>
                                            <m:t>𝑟</m:t>
                                          </m:r>
                                        </m:e>
                                        <m:sub>
                                          <m:r>
                                            <a:rPr lang="cs-CZ" sz="1400" i="1">
                                              <a:latin typeface="Cambria Math" panose="02040503050406030204" pitchFamily="18" charset="0"/>
                                              <a:ea typeface="Cambria Math"/>
                                            </a:rPr>
                                            <m:t>𝑡</m:t>
                                          </m:r>
                                        </m:sub>
                                      </m:sSub>
                                    </m:e>
                                  </m:d>
                                </m:e>
                                <m:sup>
                                  <m:r>
                                    <a:rPr lang="cs-CZ" sz="1400" b="0" i="1" smtClean="0">
                                      <a:latin typeface="Cambria Math" panose="02040503050406030204" pitchFamily="18" charset="0"/>
                                      <a:ea typeface="Cambria Math" panose="02040503050406030204" pitchFamily="18" charset="0"/>
                                    </a:rPr>
                                    <m:t>𝑡</m:t>
                                  </m:r>
                                </m:sup>
                              </m:sSup>
                            </m:den>
                          </m:f>
                        </m:e>
                      </m:nary>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2" name="TextovéPole 1">
                <a:extLst>
                  <a:ext uri="{FF2B5EF4-FFF2-40B4-BE49-F238E27FC236}">
                    <a16:creationId xmlns:a16="http://schemas.microsoft.com/office/drawing/2014/main" id="{F1109207-FE26-FF10-7580-1851D2F3B427}"/>
                  </a:ext>
                </a:extLst>
              </p:cNvPr>
              <p:cNvSpPr txBox="1">
                <a:spLocks noRot="1" noChangeAspect="1" noMove="1" noResize="1" noEditPoints="1" noAdjustHandles="1" noChangeArrowheads="1" noChangeShapeType="1" noTextEdit="1"/>
              </p:cNvSpPr>
              <p:nvPr/>
            </p:nvSpPr>
            <p:spPr>
              <a:xfrm>
                <a:off x="5760000" y="1124744"/>
                <a:ext cx="2808312" cy="720903"/>
              </a:xfrm>
              <a:prstGeom prst="rect">
                <a:avLst/>
              </a:prstGeom>
              <a:blipFill>
                <a:blip r:embed="rId19"/>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3" name="Tabulka 2">
                <a:extLst>
                  <a:ext uri="{FF2B5EF4-FFF2-40B4-BE49-F238E27FC236}">
                    <a16:creationId xmlns:a16="http://schemas.microsoft.com/office/drawing/2014/main" id="{8E28351C-83C1-1391-771A-6DDD79D05A60}"/>
                  </a:ext>
                </a:extLst>
              </p:cNvPr>
              <p:cNvGraphicFramePr>
                <a:graphicFrameLocks noGrp="1"/>
              </p:cNvGraphicFramePr>
              <p:nvPr>
                <p:extLst>
                  <p:ext uri="{D42A27DB-BD31-4B8C-83A1-F6EECF244321}">
                    <p14:modId xmlns:p14="http://schemas.microsoft.com/office/powerpoint/2010/main" val="328863409"/>
                  </p:ext>
                </p:extLst>
              </p:nvPr>
            </p:nvGraphicFramePr>
            <p:xfrm>
              <a:off x="1348036" y="3951280"/>
              <a:ext cx="6114642" cy="1998000"/>
            </p:xfrm>
            <a:graphic>
              <a:graphicData uri="http://schemas.openxmlformats.org/drawingml/2006/table">
                <a:tbl>
                  <a:tblPr firstRow="1">
                    <a:tableStyleId>{5C22544A-7EE6-4342-B048-85BDC9FD1C3A}</a:tableStyleId>
                  </a:tblPr>
                  <a:tblGrid>
                    <a:gridCol w="566901">
                      <a:extLst>
                        <a:ext uri="{9D8B030D-6E8A-4147-A177-3AD203B41FA5}">
                          <a16:colId xmlns:a16="http://schemas.microsoft.com/office/drawing/2014/main" val="20000"/>
                        </a:ext>
                      </a:extLst>
                    </a:gridCol>
                    <a:gridCol w="566901">
                      <a:extLst>
                        <a:ext uri="{9D8B030D-6E8A-4147-A177-3AD203B41FA5}">
                          <a16:colId xmlns:a16="http://schemas.microsoft.com/office/drawing/2014/main" val="20001"/>
                        </a:ext>
                      </a:extLst>
                    </a:gridCol>
                    <a:gridCol w="566901">
                      <a:extLst>
                        <a:ext uri="{9D8B030D-6E8A-4147-A177-3AD203B41FA5}">
                          <a16:colId xmlns:a16="http://schemas.microsoft.com/office/drawing/2014/main" val="20002"/>
                        </a:ext>
                      </a:extLst>
                    </a:gridCol>
                    <a:gridCol w="566901">
                      <a:extLst>
                        <a:ext uri="{9D8B030D-6E8A-4147-A177-3AD203B41FA5}">
                          <a16:colId xmlns:a16="http://schemas.microsoft.com/office/drawing/2014/main" val="20003"/>
                        </a:ext>
                      </a:extLst>
                    </a:gridCol>
                    <a:gridCol w="566901">
                      <a:extLst>
                        <a:ext uri="{9D8B030D-6E8A-4147-A177-3AD203B41FA5}">
                          <a16:colId xmlns:a16="http://schemas.microsoft.com/office/drawing/2014/main" val="3590753205"/>
                        </a:ext>
                      </a:extLst>
                    </a:gridCol>
                    <a:gridCol w="293961">
                      <a:extLst>
                        <a:ext uri="{9D8B030D-6E8A-4147-A177-3AD203B41FA5}">
                          <a16:colId xmlns:a16="http://schemas.microsoft.com/office/drawing/2014/main" val="1541667106"/>
                        </a:ext>
                      </a:extLst>
                    </a:gridCol>
                    <a:gridCol w="566901">
                      <a:extLst>
                        <a:ext uri="{9D8B030D-6E8A-4147-A177-3AD203B41FA5}">
                          <a16:colId xmlns:a16="http://schemas.microsoft.com/office/drawing/2014/main" val="608514133"/>
                        </a:ext>
                      </a:extLst>
                    </a:gridCol>
                    <a:gridCol w="566901">
                      <a:extLst>
                        <a:ext uri="{9D8B030D-6E8A-4147-A177-3AD203B41FA5}">
                          <a16:colId xmlns:a16="http://schemas.microsoft.com/office/drawing/2014/main" val="20004"/>
                        </a:ext>
                      </a:extLst>
                    </a:gridCol>
                    <a:gridCol w="566901">
                      <a:extLst>
                        <a:ext uri="{9D8B030D-6E8A-4147-A177-3AD203B41FA5}">
                          <a16:colId xmlns:a16="http://schemas.microsoft.com/office/drawing/2014/main" val="2199381646"/>
                        </a:ext>
                      </a:extLst>
                    </a:gridCol>
                    <a:gridCol w="566901">
                      <a:extLst>
                        <a:ext uri="{9D8B030D-6E8A-4147-A177-3AD203B41FA5}">
                          <a16:colId xmlns:a16="http://schemas.microsoft.com/office/drawing/2014/main" val="3708348259"/>
                        </a:ext>
                      </a:extLst>
                    </a:gridCol>
                    <a:gridCol w="718572">
                      <a:extLst>
                        <a:ext uri="{9D8B030D-6E8A-4147-A177-3AD203B41FA5}">
                          <a16:colId xmlns:a16="http://schemas.microsoft.com/office/drawing/2014/main" val="4136013796"/>
                        </a:ext>
                      </a:extLst>
                    </a:gridCol>
                  </a:tblGrid>
                  <a:tr h="27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Bonds’ cash flows </a:t>
                          </a:r>
                          <a:r>
                            <a:rPr lang="cs-CZ" sz="1000" b="0" i="0" kern="1200" noProof="0" dirty="0">
                              <a:solidFill>
                                <a:schemeClr val="lt1"/>
                              </a:solidFill>
                              <a:latin typeface="Cambria Math" panose="02040503050406030204" pitchFamily="18" charset="0"/>
                              <a:ea typeface="Cambria Math" panose="02040503050406030204" pitchFamily="18" charset="0"/>
                              <a:cs typeface="+mn-cs"/>
                            </a:rPr>
                            <a:t>(</a:t>
                          </a:r>
                          <a14:m>
                            <m:oMath xmlns:m="http://schemas.openxmlformats.org/officeDocument/2006/math">
                              <m:sSub>
                                <m:sSubPr>
                                  <m:ctrlP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m:rPr>
                                      <m:nor/>
                                    </m:rPr>
                                    <a:rPr lang="cs-CZ" sz="1000" b="0" i="0" kern="1200" noProof="0" dirty="0" smtClean="0">
                                      <a:solidFill>
                                        <a:schemeClr val="lt1"/>
                                      </a:solidFill>
                                      <a:latin typeface="Cambria Math" panose="02040503050406030204" pitchFamily="18" charset="0"/>
                                      <a:ea typeface="Cambria Math" panose="02040503050406030204" pitchFamily="18" charset="0"/>
                                      <a:cs typeface="+mn-cs"/>
                                    </a:rPr>
                                    <m:t>CF</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oMath>
                          </a14:m>
                          <a:r>
                            <a:rPr lang="cs-CZ" sz="1000" b="0" i="0" kern="1200" noProof="0" dirty="0">
                              <a:solidFill>
                                <a:schemeClr val="lt1"/>
                              </a:solidFill>
                              <a:latin typeface="Cambria Math" panose="02040503050406030204" pitchFamily="18" charset="0"/>
                              <a:ea typeface="Cambria Math" panose="02040503050406030204" pitchFamily="18" charset="0"/>
                              <a:cs typeface="+mn-cs"/>
                            </a:rPr>
                            <a:t>)</a:t>
                          </a:r>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m:rPr>
                                      <m:nor/>
                                    </m:rPr>
                                    <a:rPr lang="cs-CZ" sz="1000" b="0" i="0" kern="1200" noProof="0" dirty="0" smtClean="0">
                                      <a:solidFill>
                                        <a:schemeClr val="lt1"/>
                                      </a:solidFill>
                                      <a:latin typeface="Cambria Math" panose="02040503050406030204" pitchFamily="18" charset="0"/>
                                      <a:ea typeface="Cambria Math" panose="02040503050406030204" pitchFamily="18" charset="0"/>
                                      <a:cs typeface="+mn-cs"/>
                                    </a:rPr>
                                    <m:t>CF</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oMath>
                          </a14:m>
                          <a:r>
                            <a:rPr lang="cs-CZ" sz="1000" b="0" kern="1200" noProof="0" dirty="0">
                              <a:solidFill>
                                <a:schemeClr val="lt1"/>
                              </a:solidFill>
                              <a:latin typeface="Cambria Math" panose="02040503050406030204" pitchFamily="18" charset="0"/>
                              <a:ea typeface="Cambria Math" panose="02040503050406030204" pitchFamily="18" charset="0"/>
                              <a:cs typeface="+mn-cs"/>
                            </a:rPr>
                            <a:t> </a:t>
                          </a:r>
                          <a:r>
                            <a:rPr lang="en-GB" sz="1000" b="0" kern="1200" noProof="0" dirty="0">
                              <a:solidFill>
                                <a:schemeClr val="lt1"/>
                              </a:solidFill>
                              <a:latin typeface="Cambria Math" panose="02040503050406030204" pitchFamily="18" charset="0"/>
                              <a:ea typeface="Cambria Math" panose="02040503050406030204" pitchFamily="18" charset="0"/>
                              <a:cs typeface="+mn-cs"/>
                            </a:rPr>
                            <a:t>discounted at zero rates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m:rPr>
                                      <m:nor/>
                                    </m:rPr>
                                    <a:rPr lang="cs-CZ" sz="1000" b="0" i="0" kern="1200" noProof="0" dirty="0" smtClean="0">
                                      <a:solidFill>
                                        <a:schemeClr val="lt1"/>
                                      </a:solidFill>
                                      <a:latin typeface="Cambria Math" panose="02040503050406030204" pitchFamily="18" charset="0"/>
                                      <a:ea typeface="Cambria Math" panose="02040503050406030204" pitchFamily="18" charset="0"/>
                                      <a:cs typeface="+mn-cs"/>
                                    </a:rPr>
                                    <m:t>CF</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oMath>
                          </a14:m>
                          <a:r>
                            <a:rPr lang="cs-CZ" sz="1000" b="0" kern="1200" noProof="0" dirty="0">
                              <a:solidFill>
                                <a:schemeClr val="lt1"/>
                              </a:solidFill>
                              <a:latin typeface="Cambria Math" panose="02040503050406030204" pitchFamily="18" charset="0"/>
                              <a:ea typeface="Cambria Math" panose="02040503050406030204" pitchFamily="18" charset="0"/>
                              <a:cs typeface="+mn-cs"/>
                            </a:rPr>
                            <a:t> </a:t>
                          </a:r>
                          <a:r>
                            <a:rPr lang="en-GB" sz="1000" b="0" kern="1200" noProof="0" dirty="0">
                              <a:solidFill>
                                <a:schemeClr val="lt1"/>
                              </a:solidFill>
                              <a:latin typeface="Cambria Math" panose="02040503050406030204" pitchFamily="18" charset="0"/>
                              <a:ea typeface="Cambria Math" panose="02040503050406030204" pitchFamily="18" charset="0"/>
                              <a:cs typeface="+mn-cs"/>
                            </a:rPr>
                            <a:t>discounted at zero rates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rPr>
                            <a:t>Zero rates</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𝑡</m:t>
                                </m:r>
                              </m:oMath>
                            </m:oMathPara>
                          </a14:m>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A</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B</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C</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D</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1</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2</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3</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4</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14:m>
                            <m:oMathPara xmlns:m="http://schemas.openxmlformats.org/officeDocument/2006/math">
                              <m:oMathParaPr>
                                <m:jc m:val="centerGroup"/>
                              </m:oMathParaPr>
                              <m:oMath xmlns:m="http://schemas.openxmlformats.org/officeDocument/2006/math">
                                <m:sSub>
                                  <m:sSubPr>
                                    <m:ctrlPr>
                                      <a:rPr lang="en-GB" sz="1000" b="0" i="1" noProof="0" smtClean="0">
                                        <a:solidFill>
                                          <a:schemeClr val="bg1"/>
                                        </a:solidFill>
                                        <a:latin typeface="Cambria Math" panose="02040503050406030204" pitchFamily="18" charset="0"/>
                                        <a:ea typeface="Cambria Math" panose="02040503050406030204" pitchFamily="18" charset="0"/>
                                      </a:rPr>
                                    </m:ctrlPr>
                                  </m:sSubPr>
                                  <m:e>
                                    <m:r>
                                      <a:rPr lang="cs-CZ" sz="1000" b="0" i="1" noProof="0" smtClean="0">
                                        <a:solidFill>
                                          <a:schemeClr val="bg1"/>
                                        </a:solidFill>
                                        <a:latin typeface="Cambria Math" panose="02040503050406030204" pitchFamily="18" charset="0"/>
                                        <a:ea typeface="Cambria Math" panose="02040503050406030204" pitchFamily="18" charset="0"/>
                                      </a:rPr>
                                      <m:t>𝑧</m:t>
                                    </m:r>
                                  </m:e>
                                  <m:sub>
                                    <m:r>
                                      <a:rPr lang="cs-CZ" sz="1000" b="0" i="1" noProof="0" smtClean="0">
                                        <a:solidFill>
                                          <a:schemeClr val="bg1"/>
                                        </a:solidFill>
                                        <a:latin typeface="Cambria Math" panose="02040503050406030204" pitchFamily="18" charset="0"/>
                                        <a:ea typeface="Cambria Math" panose="02040503050406030204" pitchFamily="18" charset="0"/>
                                      </a:rPr>
                                      <m:t>𝑡</m:t>
                                    </m:r>
                                  </m:sub>
                                </m:sSub>
                                <m:r>
                                  <a:rPr lang="cs-CZ" sz="1000" b="0" i="1" noProof="0" smtClean="0">
                                    <a:solidFill>
                                      <a:schemeClr val="bg1"/>
                                    </a:solidFill>
                                    <a:latin typeface="Cambria Math" panose="02040503050406030204" pitchFamily="18" charset="0"/>
                                    <a:ea typeface="Cambria Math" panose="02040503050406030204" pitchFamily="18" charset="0"/>
                                  </a:rPr>
                                  <m:t> (%)</m:t>
                                </m:r>
                              </m:oMath>
                            </m:oMathPara>
                          </a14:m>
                          <a:endParaRPr lang="en-GB" sz="1000" b="0" noProof="0" dirty="0">
                            <a:solidFill>
                              <a:schemeClr val="bg1"/>
                            </a:solidFill>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2338554355"/>
                      </a:ext>
                    </a:extLst>
                  </a:tr>
                  <a:tr h="216000">
                    <a:tc>
                      <a:txBody>
                        <a:bodyPr/>
                        <a:lstStyle/>
                        <a:p>
                          <a:pPr algn="ctr"/>
                          <a:r>
                            <a:rPr lang="cs-CZ" sz="1100" b="0" dirty="0">
                              <a:latin typeface="Cambria Math" panose="02040503050406030204" pitchFamily="18" charset="0"/>
                              <a:ea typeface="Cambria Math" panose="02040503050406030204" pitchFamily="18" charset="0"/>
                            </a:rPr>
                            <a:t>1</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4</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82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10.00</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1"/>
                      </a:ext>
                    </a:extLst>
                  </a:tr>
                  <a:tr h="216000">
                    <a:tc>
                      <a:txBody>
                        <a:bodyPr/>
                        <a:lstStyle/>
                        <a:p>
                          <a:pPr algn="ctr"/>
                          <a:r>
                            <a:rPr lang="cs-CZ" sz="1100" b="0" dirty="0">
                              <a:latin typeface="Cambria Math" panose="02040503050406030204" pitchFamily="18" charset="0"/>
                              <a:ea typeface="Cambria Math" panose="02040503050406030204" pitchFamily="18" charset="0"/>
                            </a:rPr>
                            <a:t>2</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b="0" dirty="0">
                              <a:latin typeface="Cambria Math" panose="02040503050406030204" pitchFamily="18" charset="0"/>
                              <a:ea typeface="Cambria Math" panose="02040503050406030204" pitchFamily="18" charset="0"/>
                            </a:rPr>
                            <a:t>109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4</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11.05</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2"/>
                      </a:ext>
                    </a:extLst>
                  </a:tr>
                  <a:tr h="216000">
                    <a:tc>
                      <a:txBody>
                        <a:bodyPr/>
                        <a:lstStyle/>
                        <a:p>
                          <a:pPr algn="ctr"/>
                          <a:r>
                            <a:rPr lang="cs-CZ" sz="1100" b="0" dirty="0">
                              <a:latin typeface="Cambria Math" panose="02040503050406030204" pitchFamily="18" charset="0"/>
                              <a:ea typeface="Cambria Math" panose="02040503050406030204" pitchFamily="18" charset="0"/>
                            </a:rPr>
                            <a:t>3</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12.08</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3"/>
                      </a:ext>
                    </a:extLst>
                  </a:tr>
                  <a:tr h="216000">
                    <a:tc>
                      <a:txBody>
                        <a:bodyPr/>
                        <a:lstStyle/>
                        <a:p>
                          <a:pPr algn="ctr"/>
                          <a:r>
                            <a:rPr lang="cs-CZ" sz="1100" b="0" dirty="0">
                              <a:latin typeface="Cambria Math" panose="02040503050406030204" pitchFamily="18" charset="0"/>
                              <a:ea typeface="Cambria Math" panose="02040503050406030204" pitchFamily="18" charset="0"/>
                            </a:rPr>
                            <a:t>4</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13.37</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4"/>
                      </a:ext>
                    </a:extLst>
                  </a:tr>
                  <a:tr h="216000">
                    <a:tc rowSpan="3" gridSpan="5">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14:m>
                            <m:oMathPara xmlns:m="http://schemas.openxmlformats.org/officeDocument/2006/math">
                              <m:oMathParaPr>
                                <m:jc m:val="centerGroup"/>
                              </m:oMathParaPr>
                              <m:oMath xmlns:m="http://schemas.openxmlformats.org/officeDocument/2006/math">
                                <m:sSub>
                                  <m:sSubPr>
                                    <m:ctrlPr>
                                      <a:rPr lang="en-GB" sz="1100" b="0" i="1" u="none" strike="noStrike" smtClean="0">
                                        <a:solidFill>
                                          <a:srgbClr val="000000"/>
                                        </a:solidFill>
                                        <a:effectLst/>
                                        <a:latin typeface="Cambria Math" panose="02040503050406030204" pitchFamily="18" charset="0"/>
                                        <a:ea typeface="Cambria Math" panose="02040503050406030204" pitchFamily="18" charset="0"/>
                                      </a:rPr>
                                    </m:ctrlPr>
                                  </m:sSubPr>
                                  <m:e>
                                    <m:r>
                                      <a:rPr lang="cs-CZ" sz="1100" b="0" i="1" u="none" strike="noStrike" smtClean="0">
                                        <a:solidFill>
                                          <a:srgbClr val="000000"/>
                                        </a:solidFill>
                                        <a:effectLst/>
                                        <a:latin typeface="Cambria Math" panose="02040503050406030204" pitchFamily="18" charset="0"/>
                                        <a:ea typeface="Cambria Math" panose="02040503050406030204" pitchFamily="18" charset="0"/>
                                      </a:rPr>
                                      <m:t>𝑃</m:t>
                                    </m:r>
                                  </m:e>
                                  <m:sub>
                                    <m:r>
                                      <a:rPr lang="cs-CZ" sz="1100" b="0" i="1" u="none" strike="noStrike" smtClean="0">
                                        <a:solidFill>
                                          <a:srgbClr val="000000"/>
                                        </a:solidFill>
                                        <a:effectLst/>
                                        <a:latin typeface="Cambria Math" panose="02040503050406030204" pitchFamily="18" charset="0"/>
                                        <a:ea typeface="Cambria Math" panose="02040503050406030204" pitchFamily="18" charset="0"/>
                                      </a:rPr>
                                      <m:t>𝑡</m:t>
                                    </m:r>
                                  </m:sub>
                                </m:sSub>
                              </m:oMath>
                            </m:oMathPara>
                          </a14:m>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90.91</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96.57</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83.18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100.00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379795250"/>
                      </a:ext>
                    </a:extLst>
                  </a:tr>
                  <a:tr h="216000">
                    <a:tc gridSpan="5"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14:m>
                            <m:oMathPara xmlns:m="http://schemas.openxmlformats.org/officeDocument/2006/math">
                              <m:oMathParaPr>
                                <m:jc m:val="centerGroup"/>
                              </m:oMathParaPr>
                              <m:oMath xmlns:m="http://schemas.openxmlformats.org/officeDocument/2006/math">
                                <m:sSub>
                                  <m:sSubPr>
                                    <m:ctrlPr>
                                      <a:rPr lang="en-GB" sz="1100" b="0" i="1" u="none" strike="noStrike" smtClean="0">
                                        <a:solidFill>
                                          <a:srgbClr val="000000"/>
                                        </a:solidFill>
                                        <a:effectLst/>
                                        <a:latin typeface="Cambria Math" panose="02040503050406030204" pitchFamily="18" charset="0"/>
                                        <a:ea typeface="Cambria Math" panose="02040503050406030204" pitchFamily="18" charset="0"/>
                                      </a:rPr>
                                    </m:ctrlPr>
                                  </m:sSubPr>
                                  <m:e>
                                    <m:r>
                                      <m:rPr>
                                        <m:sty m:val="p"/>
                                      </m:rPr>
                                      <a:rPr lang="el-GR" sz="1100" b="0" i="1" u="none" strike="noStrike" smtClean="0">
                                        <a:solidFill>
                                          <a:srgbClr val="000000"/>
                                        </a:solidFill>
                                        <a:effectLst/>
                                        <a:latin typeface="Cambria Math" panose="02040503050406030204" pitchFamily="18" charset="0"/>
                                        <a:ea typeface="Cambria Math" panose="02040503050406030204" pitchFamily="18" charset="0"/>
                                      </a:rPr>
                                      <m:t>Σ</m:t>
                                    </m:r>
                                  </m:e>
                                  <m:sub>
                                    <m:r>
                                      <a:rPr lang="cs-CZ" sz="1100" b="0" i="1" u="none" strike="noStrike" smtClean="0">
                                        <a:solidFill>
                                          <a:srgbClr val="000000"/>
                                        </a:solidFill>
                                        <a:effectLst/>
                                        <a:latin typeface="Cambria Math" panose="02040503050406030204" pitchFamily="18" charset="0"/>
                                        <a:ea typeface="Cambria Math" panose="02040503050406030204" pitchFamily="18" charset="0"/>
                                      </a:rPr>
                                      <m:t>𝑡</m:t>
                                    </m:r>
                                  </m:sub>
                                </m:sSub>
                              </m:oMath>
                            </m:oMathPara>
                          </a14:m>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8.18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8.60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31.59</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endParaRPr lang="en-GB"/>
                        </a:p>
                      </a:txBody>
                      <a:tcPr/>
                    </a:tc>
                    <a:extLst>
                      <a:ext uri="{0D108BD9-81ED-4DB2-BD59-A6C34878D82A}">
                        <a16:rowId xmlns:a16="http://schemas.microsoft.com/office/drawing/2014/main" val="3954896207"/>
                      </a:ext>
                    </a:extLst>
                  </a:tr>
                  <a:tr h="216000">
                    <a:tc gridSpan="5"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14:m>
                            <m:oMathPara xmlns:m="http://schemas.openxmlformats.org/officeDocument/2006/math">
                              <m:oMathParaPr>
                                <m:jc m:val="centerGroup"/>
                              </m:oMathParaPr>
                              <m:oMath xmlns:m="http://schemas.openxmlformats.org/officeDocument/2006/math">
                                <m:sSub>
                                  <m:sSubPr>
                                    <m:ctrlPr>
                                      <a:rPr lang="en-GB" sz="1100" b="0" i="1" u="none" strike="noStrike" smtClean="0">
                                        <a:solidFill>
                                          <a:srgbClr val="000000"/>
                                        </a:solidFill>
                                        <a:effectLst/>
                                        <a:latin typeface="Cambria Math" panose="02040503050406030204" pitchFamily="18" charset="0"/>
                                        <a:ea typeface="Cambria Math" panose="02040503050406030204" pitchFamily="18" charset="0"/>
                                      </a:rPr>
                                    </m:ctrlPr>
                                  </m:sSubPr>
                                  <m:e>
                                    <m:r>
                                      <a:rPr lang="cs-CZ" sz="1100" b="0" i="1" u="none" strike="noStrike" smtClean="0">
                                        <a:solidFill>
                                          <a:srgbClr val="000000"/>
                                        </a:solidFill>
                                        <a:effectLst/>
                                        <a:latin typeface="Cambria Math" panose="02040503050406030204" pitchFamily="18" charset="0"/>
                                        <a:ea typeface="Cambria Math" panose="02040503050406030204" pitchFamily="18" charset="0"/>
                                      </a:rPr>
                                      <m:t>𝐶𝐹</m:t>
                                    </m:r>
                                  </m:e>
                                  <m:sub>
                                    <m:r>
                                      <a:rPr lang="cs-CZ" sz="1100" b="0" i="1" u="none" strike="noStrike" smtClean="0">
                                        <a:solidFill>
                                          <a:srgbClr val="000000"/>
                                        </a:solidFill>
                                        <a:effectLst/>
                                        <a:latin typeface="Cambria Math" panose="02040503050406030204" pitchFamily="18" charset="0"/>
                                        <a:ea typeface="Cambria Math" panose="02040503050406030204" pitchFamily="18" charset="0"/>
                                      </a:rPr>
                                      <m:t>𝑡</m:t>
                                    </m:r>
                                  </m:sub>
                                </m:sSub>
                              </m:oMath>
                            </m:oMathPara>
                          </a14:m>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109</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521185764"/>
                      </a:ext>
                    </a:extLst>
                  </a:tr>
                </a:tbl>
              </a:graphicData>
            </a:graphic>
          </p:graphicFrame>
        </mc:Choice>
        <mc:Fallback xmlns="">
          <p:graphicFrame>
            <p:nvGraphicFramePr>
              <p:cNvPr id="3" name="Tabulka 2">
                <a:extLst>
                  <a:ext uri="{FF2B5EF4-FFF2-40B4-BE49-F238E27FC236}">
                    <a16:creationId xmlns:a16="http://schemas.microsoft.com/office/drawing/2014/main" id="{8E28351C-83C1-1391-771A-6DDD79D05A60}"/>
                  </a:ext>
                </a:extLst>
              </p:cNvPr>
              <p:cNvGraphicFramePr>
                <a:graphicFrameLocks noGrp="1"/>
              </p:cNvGraphicFramePr>
              <p:nvPr>
                <p:extLst>
                  <p:ext uri="{D42A27DB-BD31-4B8C-83A1-F6EECF244321}">
                    <p14:modId xmlns:p14="http://schemas.microsoft.com/office/powerpoint/2010/main" val="328863409"/>
                  </p:ext>
                </p:extLst>
              </p:nvPr>
            </p:nvGraphicFramePr>
            <p:xfrm>
              <a:off x="1348036" y="3951280"/>
              <a:ext cx="6114642" cy="1998000"/>
            </p:xfrm>
            <a:graphic>
              <a:graphicData uri="http://schemas.openxmlformats.org/drawingml/2006/table">
                <a:tbl>
                  <a:tblPr firstRow="1">
                    <a:tableStyleId>{5C22544A-7EE6-4342-B048-85BDC9FD1C3A}</a:tableStyleId>
                  </a:tblPr>
                  <a:tblGrid>
                    <a:gridCol w="566901">
                      <a:extLst>
                        <a:ext uri="{9D8B030D-6E8A-4147-A177-3AD203B41FA5}">
                          <a16:colId xmlns:a16="http://schemas.microsoft.com/office/drawing/2014/main" val="20000"/>
                        </a:ext>
                      </a:extLst>
                    </a:gridCol>
                    <a:gridCol w="566901">
                      <a:extLst>
                        <a:ext uri="{9D8B030D-6E8A-4147-A177-3AD203B41FA5}">
                          <a16:colId xmlns:a16="http://schemas.microsoft.com/office/drawing/2014/main" val="20001"/>
                        </a:ext>
                      </a:extLst>
                    </a:gridCol>
                    <a:gridCol w="566901">
                      <a:extLst>
                        <a:ext uri="{9D8B030D-6E8A-4147-A177-3AD203B41FA5}">
                          <a16:colId xmlns:a16="http://schemas.microsoft.com/office/drawing/2014/main" val="20002"/>
                        </a:ext>
                      </a:extLst>
                    </a:gridCol>
                    <a:gridCol w="566901">
                      <a:extLst>
                        <a:ext uri="{9D8B030D-6E8A-4147-A177-3AD203B41FA5}">
                          <a16:colId xmlns:a16="http://schemas.microsoft.com/office/drawing/2014/main" val="20003"/>
                        </a:ext>
                      </a:extLst>
                    </a:gridCol>
                    <a:gridCol w="566901">
                      <a:extLst>
                        <a:ext uri="{9D8B030D-6E8A-4147-A177-3AD203B41FA5}">
                          <a16:colId xmlns:a16="http://schemas.microsoft.com/office/drawing/2014/main" val="3590753205"/>
                        </a:ext>
                      </a:extLst>
                    </a:gridCol>
                    <a:gridCol w="293961">
                      <a:extLst>
                        <a:ext uri="{9D8B030D-6E8A-4147-A177-3AD203B41FA5}">
                          <a16:colId xmlns:a16="http://schemas.microsoft.com/office/drawing/2014/main" val="1541667106"/>
                        </a:ext>
                      </a:extLst>
                    </a:gridCol>
                    <a:gridCol w="566901">
                      <a:extLst>
                        <a:ext uri="{9D8B030D-6E8A-4147-A177-3AD203B41FA5}">
                          <a16:colId xmlns:a16="http://schemas.microsoft.com/office/drawing/2014/main" val="608514133"/>
                        </a:ext>
                      </a:extLst>
                    </a:gridCol>
                    <a:gridCol w="566901">
                      <a:extLst>
                        <a:ext uri="{9D8B030D-6E8A-4147-A177-3AD203B41FA5}">
                          <a16:colId xmlns:a16="http://schemas.microsoft.com/office/drawing/2014/main" val="20004"/>
                        </a:ext>
                      </a:extLst>
                    </a:gridCol>
                    <a:gridCol w="566901">
                      <a:extLst>
                        <a:ext uri="{9D8B030D-6E8A-4147-A177-3AD203B41FA5}">
                          <a16:colId xmlns:a16="http://schemas.microsoft.com/office/drawing/2014/main" val="2199381646"/>
                        </a:ext>
                      </a:extLst>
                    </a:gridCol>
                    <a:gridCol w="566901">
                      <a:extLst>
                        <a:ext uri="{9D8B030D-6E8A-4147-A177-3AD203B41FA5}">
                          <a16:colId xmlns:a16="http://schemas.microsoft.com/office/drawing/2014/main" val="3708348259"/>
                        </a:ext>
                      </a:extLst>
                    </a:gridCol>
                    <a:gridCol w="718572">
                      <a:extLst>
                        <a:ext uri="{9D8B030D-6E8A-4147-A177-3AD203B41FA5}">
                          <a16:colId xmlns:a16="http://schemas.microsoft.com/office/drawing/2014/main" val="4136013796"/>
                        </a:ext>
                      </a:extLst>
                    </a:gridCol>
                  </a:tblGrid>
                  <a:tr h="27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25806" t="-6818" r="-146505" b="-672727"/>
                          </a:stretch>
                        </a:blip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138978" t="-6818" r="-33333" b="-672727"/>
                          </a:stretch>
                        </a:blip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xmlns:a14="http://schemas.microsoft.com/office/drawing/2010/main">
                            <m:oMath xmlns:m="http://schemas.openxmlformats.org/officeDocument/2006/math">
                              <m:sSub>
                                <m:sSubPr>
                                  <m:ctrlP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m:rPr>
                                      <m:nor/>
                                    </m:rPr>
                                    <a:rPr lang="cs-CZ" sz="1000" b="0" i="0" kern="1200" noProof="0" dirty="0" smtClean="0">
                                      <a:solidFill>
                                        <a:schemeClr val="lt1"/>
                                      </a:solidFill>
                                      <a:latin typeface="Cambria Math" panose="02040503050406030204" pitchFamily="18" charset="0"/>
                                      <a:ea typeface="Cambria Math" panose="02040503050406030204" pitchFamily="18" charset="0"/>
                                      <a:cs typeface="+mn-cs"/>
                                    </a:rPr>
                                    <m:t>CF</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oMath>
                          </a14:m>
                          <a:r>
                            <a:rPr lang="cs-CZ" sz="1000" b="0" kern="1200" noProof="0" dirty="0">
                              <a:solidFill>
                                <a:schemeClr val="lt1"/>
                              </a:solidFill>
                              <a:latin typeface="Cambria Math" panose="02040503050406030204" pitchFamily="18" charset="0"/>
                              <a:ea typeface="Cambria Math" panose="02040503050406030204" pitchFamily="18" charset="0"/>
                              <a:cs typeface="+mn-cs"/>
                            </a:rPr>
                            <a:t> </a:t>
                          </a:r>
                          <a:r>
                            <a:rPr lang="en-GB" sz="1000" b="0" kern="1200" noProof="0" dirty="0">
                              <a:solidFill>
                                <a:schemeClr val="lt1"/>
                              </a:solidFill>
                              <a:latin typeface="Cambria Math" panose="02040503050406030204" pitchFamily="18" charset="0"/>
                              <a:ea typeface="Cambria Math" panose="02040503050406030204" pitchFamily="18" charset="0"/>
                              <a:cs typeface="+mn-cs"/>
                            </a:rPr>
                            <a:t>discounted at zero rates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rPr>
                            <a:t>Zero rates</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3226" t="-130556" r="-986022" b="-722222"/>
                          </a:stretch>
                        </a:blip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A</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B</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C</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D</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1</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2</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3</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4</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753390" t="-130556" r="-5085" b="-722222"/>
                          </a:stretch>
                        </a:blipFill>
                      </a:tcPr>
                    </a:tc>
                    <a:extLst>
                      <a:ext uri="{0D108BD9-81ED-4DB2-BD59-A6C34878D82A}">
                        <a16:rowId xmlns:a16="http://schemas.microsoft.com/office/drawing/2014/main" val="2338554355"/>
                      </a:ext>
                    </a:extLst>
                  </a:tr>
                  <a:tr h="216000">
                    <a:tc>
                      <a:txBody>
                        <a:bodyPr/>
                        <a:lstStyle/>
                        <a:p>
                          <a:pPr algn="ctr"/>
                          <a:r>
                            <a:rPr lang="cs-CZ" sz="1100" b="0" dirty="0">
                              <a:latin typeface="Cambria Math" panose="02040503050406030204" pitchFamily="18" charset="0"/>
                              <a:ea typeface="Cambria Math" panose="02040503050406030204" pitchFamily="18" charset="0"/>
                            </a:rPr>
                            <a:t>1</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4</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82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10.00</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1"/>
                      </a:ext>
                    </a:extLst>
                  </a:tr>
                  <a:tr h="216000">
                    <a:tc>
                      <a:txBody>
                        <a:bodyPr/>
                        <a:lstStyle/>
                        <a:p>
                          <a:pPr algn="ctr"/>
                          <a:r>
                            <a:rPr lang="cs-CZ" sz="1100" b="0" dirty="0">
                              <a:latin typeface="Cambria Math" panose="02040503050406030204" pitchFamily="18" charset="0"/>
                              <a:ea typeface="Cambria Math" panose="02040503050406030204" pitchFamily="18" charset="0"/>
                            </a:rPr>
                            <a:t>2</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b="0" dirty="0">
                              <a:latin typeface="Cambria Math" panose="02040503050406030204" pitchFamily="18" charset="0"/>
                              <a:ea typeface="Cambria Math" panose="02040503050406030204" pitchFamily="18" charset="0"/>
                            </a:rPr>
                            <a:t>109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4</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11.05</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2"/>
                      </a:ext>
                    </a:extLst>
                  </a:tr>
                  <a:tr h="216000">
                    <a:tc>
                      <a:txBody>
                        <a:bodyPr/>
                        <a:lstStyle/>
                        <a:p>
                          <a:pPr algn="ctr"/>
                          <a:r>
                            <a:rPr lang="cs-CZ" sz="1100" b="0" dirty="0">
                              <a:latin typeface="Cambria Math" panose="02040503050406030204" pitchFamily="18" charset="0"/>
                              <a:ea typeface="Cambria Math" panose="02040503050406030204" pitchFamily="18" charset="0"/>
                            </a:rPr>
                            <a:t>3</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12.08</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3"/>
                      </a:ext>
                    </a:extLst>
                  </a:tr>
                  <a:tr h="216000">
                    <a:tc>
                      <a:txBody>
                        <a:bodyPr/>
                        <a:lstStyle/>
                        <a:p>
                          <a:pPr algn="ctr"/>
                          <a:r>
                            <a:rPr lang="cs-CZ" sz="1100" b="0" dirty="0">
                              <a:latin typeface="Cambria Math" panose="02040503050406030204" pitchFamily="18" charset="0"/>
                              <a:ea typeface="Cambria Math" panose="02040503050406030204" pitchFamily="18" charset="0"/>
                            </a:rPr>
                            <a:t>4</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13.37</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4"/>
                      </a:ext>
                    </a:extLst>
                  </a:tr>
                  <a:tr h="216000">
                    <a:tc rowSpan="3" gridSpan="5">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en-US"/>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955102" t="-642857" r="-1012245" b="-237143"/>
                          </a:stretch>
                        </a:blip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90.91</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96.57</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83.18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100.00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3">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379795250"/>
                      </a:ext>
                    </a:extLst>
                  </a:tr>
                  <a:tr h="216000">
                    <a:tc gridSpan="5"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en-US"/>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955102" t="-722222" r="-1012245" b="-130556"/>
                          </a:stretch>
                        </a:blip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8.18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8.60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31.59</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endParaRPr lang="en-GB"/>
                        </a:p>
                      </a:txBody>
                      <a:tcPr/>
                    </a:tc>
                    <a:extLst>
                      <a:ext uri="{0D108BD9-81ED-4DB2-BD59-A6C34878D82A}">
                        <a16:rowId xmlns:a16="http://schemas.microsoft.com/office/drawing/2014/main" val="3954896207"/>
                      </a:ext>
                    </a:extLst>
                  </a:tr>
                  <a:tr h="216000">
                    <a:tc gridSpan="5"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en-US"/>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20"/>
                          <a:stretch>
                            <a:fillRect l="-955102" t="-845714" r="-1012245" b="-34286"/>
                          </a:stretch>
                        </a:blip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100</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109</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521185764"/>
                      </a:ext>
                    </a:extLst>
                  </a:tr>
                </a:tbl>
              </a:graphicData>
            </a:graphic>
          </p:graphicFrame>
        </mc:Fallback>
      </mc:AlternateContent>
      <mc:AlternateContent xmlns:mc="http://schemas.openxmlformats.org/markup-compatibility/2006" xmlns:a14="http://schemas.microsoft.com/office/drawing/2010/main">
        <mc:Choice Requires="a14">
          <p:sp>
            <p:nvSpPr>
              <p:cNvPr id="10" name="TextovéPole 9">
                <a:extLst>
                  <a:ext uri="{FF2B5EF4-FFF2-40B4-BE49-F238E27FC236}">
                    <a16:creationId xmlns:a16="http://schemas.microsoft.com/office/drawing/2014/main" id="{1C81B510-B78C-6714-0F30-043E59916AE3}"/>
                  </a:ext>
                </a:extLst>
              </p:cNvPr>
              <p:cNvSpPr txBox="1"/>
              <p:nvPr/>
            </p:nvSpPr>
            <p:spPr>
              <a:xfrm>
                <a:off x="5760000" y="2852936"/>
                <a:ext cx="2160000" cy="661656"/>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400" b="1" i="1" dirty="0" smtClean="0">
                              <a:solidFill>
                                <a:srgbClr val="C00000"/>
                              </a:solidFill>
                              <a:latin typeface="Cambria Math" panose="02040503050406030204" pitchFamily="18" charset="0"/>
                              <a:ea typeface="Cambria Math" panose="02040503050406030204" pitchFamily="18" charset="0"/>
                            </a:rPr>
                          </m:ctrlPr>
                        </m:sSubPr>
                        <m:e>
                          <m:r>
                            <a:rPr lang="cs-CZ" sz="1400" b="1" i="1" dirty="0" smtClean="0">
                              <a:solidFill>
                                <a:srgbClr val="C00000"/>
                              </a:solidFill>
                              <a:latin typeface="Cambria Math" panose="02040503050406030204" pitchFamily="18" charset="0"/>
                              <a:ea typeface="Cambria Math" panose="02040503050406030204" pitchFamily="18" charset="0"/>
                            </a:rPr>
                            <m:t>𝒛</m:t>
                          </m:r>
                        </m:e>
                        <m:sub>
                          <m:r>
                            <a:rPr lang="cs-CZ" sz="1400" b="1" i="1" dirty="0" smtClean="0">
                              <a:solidFill>
                                <a:srgbClr val="C00000"/>
                              </a:solidFill>
                              <a:latin typeface="Cambria Math" panose="02040503050406030204" pitchFamily="18" charset="0"/>
                              <a:ea typeface="Cambria Math" panose="02040503050406030204" pitchFamily="18" charset="0"/>
                            </a:rPr>
                            <m:t>𝒕</m:t>
                          </m:r>
                        </m:sub>
                      </m:sSub>
                      <m:r>
                        <a:rPr lang="cs-CZ" sz="1400" b="0" i="1" smtClean="0">
                          <a:latin typeface="Cambria Math"/>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sSup>
                            <m:sSupPr>
                              <m:ctrlPr>
                                <a:rPr lang="cs-CZ" sz="1400" i="1">
                                  <a:latin typeface="Cambria Math" panose="02040503050406030204" pitchFamily="18" charset="0"/>
                                  <a:ea typeface="Cambria Math" panose="02040503050406030204" pitchFamily="18" charset="0"/>
                                </a:rPr>
                              </m:ctrlPr>
                            </m:sSupPr>
                            <m:e>
                              <m:d>
                                <m:dPr>
                                  <m:begChr m:val="["/>
                                  <m:endChr m:val="]"/>
                                  <m:ctrlPr>
                                    <a:rPr lang="cs-CZ" sz="1400" i="1">
                                      <a:latin typeface="Cambria Math" panose="02040503050406030204" pitchFamily="18" charset="0"/>
                                      <a:ea typeface="Cambria Math" panose="02040503050406030204" pitchFamily="18" charset="0"/>
                                    </a:rPr>
                                  </m:ctrlPr>
                                </m:dPr>
                                <m:e>
                                  <m:f>
                                    <m:fPr>
                                      <m:ctrlPr>
                                        <a:rPr lang="cs-CZ" sz="1400" i="1">
                                          <a:latin typeface="Cambria Math" panose="02040503050406030204" pitchFamily="18" charset="0"/>
                                          <a:ea typeface="Cambria Math" panose="02040503050406030204" pitchFamily="18" charset="0"/>
                                        </a:rPr>
                                      </m:ctrlPr>
                                    </m:fPr>
                                    <m:num>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𝐶𝐹</m:t>
                                          </m:r>
                                        </m:e>
                                        <m:sub>
                                          <m:r>
                                            <a:rPr lang="cs-CZ" sz="1400" i="1">
                                              <a:latin typeface="Cambria Math" panose="02040503050406030204" pitchFamily="18" charset="0"/>
                                              <a:ea typeface="Cambria Math" panose="02040503050406030204" pitchFamily="18" charset="0"/>
                                            </a:rPr>
                                            <m:t>𝑡</m:t>
                                          </m:r>
                                        </m:sub>
                                      </m:sSub>
                                    </m:num>
                                    <m:den>
                                      <m:sSub>
                                        <m:sSubPr>
                                          <m:ctrlPr>
                                            <a:rPr lang="cs-CZ" sz="1400" i="1">
                                              <a:latin typeface="Cambria Math" panose="02040503050406030204" pitchFamily="18" charset="0"/>
                                              <a:ea typeface="Cambria Math" panose="02040503050406030204" pitchFamily="18" charset="0"/>
                                            </a:rPr>
                                          </m:ctrlPr>
                                        </m:sSubPr>
                                        <m:e>
                                          <m:r>
                                            <a:rPr lang="cs-CZ" sz="1400" i="1">
                                              <a:latin typeface="Cambria Math" panose="02040503050406030204" pitchFamily="18" charset="0"/>
                                              <a:ea typeface="Cambria Math" panose="02040503050406030204" pitchFamily="18" charset="0"/>
                                            </a:rPr>
                                            <m:t>(</m:t>
                                          </m:r>
                                          <m:r>
                                            <a:rPr lang="cs-CZ" sz="1400" i="1">
                                              <a:latin typeface="Cambria Math" panose="02040503050406030204" pitchFamily="18" charset="0"/>
                                              <a:ea typeface="Cambria Math" panose="02040503050406030204" pitchFamily="18" charset="0"/>
                                            </a:rPr>
                                            <m:t>𝑃</m:t>
                                          </m:r>
                                        </m:e>
                                        <m:sub>
                                          <m:r>
                                            <a:rPr lang="cs-CZ" sz="1400" i="1">
                                              <a:latin typeface="Cambria Math" panose="02040503050406030204" pitchFamily="18" charset="0"/>
                                              <a:ea typeface="Cambria Math" panose="02040503050406030204" pitchFamily="18" charset="0"/>
                                            </a:rPr>
                                            <m:t>𝑡</m:t>
                                          </m:r>
                                        </m:sub>
                                      </m:sSub>
                                      <m:r>
                                        <a:rPr lang="cs-CZ" sz="1400" i="1">
                                          <a:latin typeface="Cambria Math" panose="02040503050406030204" pitchFamily="18" charset="0"/>
                                          <a:ea typeface="Cambria Math" panose="02040503050406030204" pitchFamily="18" charset="0"/>
                                        </a:rPr>
                                        <m:t>−</m:t>
                                      </m:r>
                                      <m:sSub>
                                        <m:sSubPr>
                                          <m:ctrlPr>
                                            <a:rPr lang="cs-CZ" sz="1400" i="1">
                                              <a:latin typeface="Cambria Math" panose="02040503050406030204" pitchFamily="18" charset="0"/>
                                              <a:ea typeface="Cambria Math" panose="02040503050406030204" pitchFamily="18" charset="0"/>
                                            </a:rPr>
                                          </m:ctrlPr>
                                        </m:sSubPr>
                                        <m:e>
                                          <m:r>
                                            <m:rPr>
                                              <m:sty m:val="p"/>
                                            </m:rPr>
                                            <a:rPr lang="el-GR" sz="1400" i="1">
                                              <a:latin typeface="Cambria Math" panose="02040503050406030204" pitchFamily="18" charset="0"/>
                                              <a:ea typeface="Cambria Math" panose="02040503050406030204" pitchFamily="18" charset="0"/>
                                            </a:rPr>
                                            <m:t>Σ</m:t>
                                          </m:r>
                                        </m:e>
                                        <m:sub>
                                          <m:r>
                                            <a:rPr lang="cs-CZ" sz="1400" i="1">
                                              <a:latin typeface="Cambria Math" panose="02040503050406030204" pitchFamily="18" charset="0"/>
                                              <a:ea typeface="Cambria Math" panose="02040503050406030204" pitchFamily="18" charset="0"/>
                                            </a:rPr>
                                            <m:t>𝑡</m:t>
                                          </m:r>
                                        </m:sub>
                                      </m:sSub>
                                      <m:r>
                                        <a:rPr lang="cs-CZ" sz="1400" i="1">
                                          <a:latin typeface="Cambria Math" panose="02040503050406030204" pitchFamily="18" charset="0"/>
                                          <a:ea typeface="Cambria Math" panose="02040503050406030204" pitchFamily="18" charset="0"/>
                                        </a:rPr>
                                        <m:t>)</m:t>
                                      </m:r>
                                    </m:den>
                                  </m:f>
                                </m:e>
                              </m:d>
                            </m:e>
                            <m:sup>
                              <m:r>
                                <a:rPr lang="cs-CZ" sz="1400" i="1">
                                  <a:latin typeface="Cambria Math" panose="02040503050406030204" pitchFamily="18" charset="0"/>
                                  <a:ea typeface="Cambria Math" panose="02040503050406030204" pitchFamily="18" charset="0"/>
                                </a:rPr>
                                <m:t>1/</m:t>
                              </m:r>
                              <m:r>
                                <a:rPr lang="cs-CZ" sz="1400" i="1">
                                  <a:latin typeface="Cambria Math" panose="02040503050406030204" pitchFamily="18" charset="0"/>
                                  <a:ea typeface="Cambria Math" panose="02040503050406030204" pitchFamily="18" charset="0"/>
                                </a:rPr>
                                <m:t>𝑡</m:t>
                              </m:r>
                            </m:sup>
                          </m:sSup>
                          <m:r>
                            <a:rPr lang="cs-CZ" sz="1400" i="1">
                              <a:latin typeface="Cambria Math" panose="02040503050406030204" pitchFamily="18" charset="0"/>
                              <a:ea typeface="Cambria Math" panose="02040503050406030204" pitchFamily="18" charset="0"/>
                            </a:rPr>
                            <m:t>−1</m:t>
                          </m:r>
                        </m:e>
                      </m:d>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10" name="TextovéPole 9">
                <a:extLst>
                  <a:ext uri="{FF2B5EF4-FFF2-40B4-BE49-F238E27FC236}">
                    <a16:creationId xmlns:a16="http://schemas.microsoft.com/office/drawing/2014/main" id="{1C81B510-B78C-6714-0F30-043E59916AE3}"/>
                  </a:ext>
                </a:extLst>
              </p:cNvPr>
              <p:cNvSpPr txBox="1">
                <a:spLocks noRot="1" noChangeAspect="1" noMove="1" noResize="1" noEditPoints="1" noAdjustHandles="1" noChangeArrowheads="1" noChangeShapeType="1" noTextEdit="1"/>
              </p:cNvSpPr>
              <p:nvPr/>
            </p:nvSpPr>
            <p:spPr>
              <a:xfrm>
                <a:off x="5760000" y="2852936"/>
                <a:ext cx="2160000" cy="661656"/>
              </a:xfrm>
              <a:prstGeom prst="rect">
                <a:avLst/>
              </a:prstGeom>
              <a:blipFill>
                <a:blip r:embed="rId21"/>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 name="TextovéPole 4">
                <a:extLst>
                  <a:ext uri="{FF2B5EF4-FFF2-40B4-BE49-F238E27FC236}">
                    <a16:creationId xmlns:a16="http://schemas.microsoft.com/office/drawing/2014/main" id="{F7FB5015-F8F4-52C6-F288-717E540218C2}"/>
                  </a:ext>
                </a:extLst>
              </p:cNvPr>
              <p:cNvSpPr txBox="1"/>
              <p:nvPr/>
            </p:nvSpPr>
            <p:spPr>
              <a:xfrm>
                <a:off x="5760000" y="1774187"/>
                <a:ext cx="3096344" cy="1138645"/>
              </a:xfrm>
              <a:prstGeom prst="rect">
                <a:avLst/>
              </a:prstGeom>
              <a:noFill/>
              <a:ln>
                <a:noFill/>
              </a:ln>
            </p:spPr>
            <p:txBody>
              <a:bodyPr wrap="square" rtlCol="0">
                <a:spAutoFit/>
              </a:bodyPr>
              <a:lstStyle/>
              <a:p>
                <a:pPr marL="180975" indent="-180975"/>
                <a14:m>
                  <m:oMathPara xmlns:m="http://schemas.openxmlformats.org/officeDocument/2006/math">
                    <m:oMathParaPr>
                      <m:jc m:val="left"/>
                    </m:oMathParaPr>
                    <m:oMath xmlns:m="http://schemas.openxmlformats.org/officeDocument/2006/math">
                      <m:sSub>
                        <m:sSubPr>
                          <m:ctrlPr>
                            <a:rPr lang="cs-CZ" sz="1400" i="1" smtClean="0">
                              <a:latin typeface="Cambria Math" panose="02040503050406030204" pitchFamily="18" charset="0"/>
                              <a:ea typeface="Cambria Math" panose="02040503050406030204" pitchFamily="18" charset="0"/>
                            </a:rPr>
                          </m:ctrlPr>
                        </m:sSubPr>
                        <m:e>
                          <m:r>
                            <a:rPr lang="cs-CZ" sz="1400" b="0" i="1" smtClean="0">
                              <a:latin typeface="Cambria Math" panose="02040503050406030204" pitchFamily="18" charset="0"/>
                              <a:ea typeface="Cambria Math" panose="02040503050406030204" pitchFamily="18" charset="0"/>
                            </a:rPr>
                            <m:t>𝑃</m:t>
                          </m:r>
                        </m:e>
                        <m:sub>
                          <m:r>
                            <a:rPr lang="cs-CZ" sz="1400" b="0" i="1" smtClean="0">
                              <a:latin typeface="Cambria Math" panose="02040503050406030204" pitchFamily="18" charset="0"/>
                              <a:ea typeface="Cambria Math" panose="02040503050406030204" pitchFamily="18" charset="0"/>
                            </a:rPr>
                            <m:t>𝑡</m:t>
                          </m:r>
                        </m:sub>
                      </m:sSub>
                      <m:r>
                        <a:rPr lang="cs-CZ" sz="1400" b="0" i="1" smtClean="0">
                          <a:latin typeface="Cambria Math"/>
                          <a:ea typeface="Cambria Math" panose="02040503050406030204" pitchFamily="18" charset="0"/>
                        </a:rPr>
                        <m:t>=</m:t>
                      </m:r>
                      <m:r>
                        <a:rPr lang="cs-CZ" sz="1400" i="1">
                          <a:latin typeface="Cambria Math"/>
                          <a:ea typeface="Cambria Math" panose="02040503050406030204" pitchFamily="18" charset="0"/>
                        </a:rPr>
                        <m:t>𝑀</m:t>
                      </m:r>
                      <m:r>
                        <a:rPr lang="cs-CZ" sz="1400" i="1">
                          <a:latin typeface="Cambria Math"/>
                          <a:ea typeface="Cambria Math"/>
                        </a:rPr>
                        <m:t>×</m:t>
                      </m:r>
                      <m:nary>
                        <m:naryPr>
                          <m:chr m:val="∑"/>
                          <m:ctrlPr>
                            <a:rPr lang="cs-CZ" sz="1400" i="1" smtClean="0">
                              <a:latin typeface="Cambria Math" panose="02040503050406030204" pitchFamily="18" charset="0"/>
                              <a:ea typeface="Cambria Math"/>
                            </a:rPr>
                          </m:ctrlPr>
                        </m:naryPr>
                        <m:sub>
                          <m:r>
                            <m:rPr>
                              <m:brk m:alnAt="23"/>
                            </m:rPr>
                            <a:rPr lang="cs-CZ" sz="1400" i="1" smtClean="0">
                              <a:latin typeface="Cambria Math" panose="02040503050406030204" pitchFamily="18" charset="0"/>
                              <a:ea typeface="Cambria Math" panose="02040503050406030204" pitchFamily="18" charset="0"/>
                            </a:rPr>
                            <m:t>𝜏</m:t>
                          </m:r>
                          <m:r>
                            <a:rPr lang="cs-CZ" sz="1400" b="0" i="1" smtClean="0">
                              <a:latin typeface="Cambria Math" panose="02040503050406030204" pitchFamily="18" charset="0"/>
                              <a:ea typeface="Cambria Math" panose="02040503050406030204" pitchFamily="18" charset="0"/>
                            </a:rPr>
                            <m:t>=1</m:t>
                          </m:r>
                        </m:sub>
                        <m:sup>
                          <m:r>
                            <a:rPr lang="cs-CZ" sz="1400" b="0" i="1" smtClean="0">
                              <a:latin typeface="Cambria Math" panose="02040503050406030204" pitchFamily="18" charset="0"/>
                              <a:ea typeface="Cambria Math"/>
                            </a:rPr>
                            <m:t>𝑡</m:t>
                          </m:r>
                          <m:r>
                            <a:rPr lang="cs-CZ" sz="1400" b="0" i="1" smtClean="0">
                              <a:latin typeface="Cambria Math" panose="02040503050406030204" pitchFamily="18" charset="0"/>
                              <a:ea typeface="Cambria Math"/>
                            </a:rPr>
                            <m:t>−1</m:t>
                          </m:r>
                        </m:sup>
                        <m:e>
                          <m:f>
                            <m:fPr>
                              <m:ctrlPr>
                                <a:rPr lang="cs-CZ" sz="1400" i="1" smtClean="0">
                                  <a:latin typeface="Cambria Math" panose="02040503050406030204" pitchFamily="18" charset="0"/>
                                  <a:ea typeface="Cambria Math"/>
                                </a:rPr>
                              </m:ctrlPr>
                            </m:fPr>
                            <m:num>
                              <m:r>
                                <a:rPr lang="cs-CZ" sz="1400" b="0" i="1" smtClean="0">
                                  <a:latin typeface="Cambria Math" panose="02040503050406030204" pitchFamily="18" charset="0"/>
                                  <a:ea typeface="Cambria Math"/>
                                </a:rPr>
                                <m:t>𝑐</m:t>
                              </m:r>
                            </m:num>
                            <m:den>
                              <m:sSup>
                                <m:sSupPr>
                                  <m:ctrlPr>
                                    <a:rPr lang="cs-CZ" sz="1400" i="1" smtClean="0">
                                      <a:latin typeface="Cambria Math" panose="02040503050406030204" pitchFamily="18" charset="0"/>
                                      <a:ea typeface="Cambria Math"/>
                                    </a:rPr>
                                  </m:ctrlPr>
                                </m:sSupPr>
                                <m:e>
                                  <m:d>
                                    <m:dPr>
                                      <m:ctrlPr>
                                        <a:rPr lang="cs-CZ" sz="1400" i="1" smtClean="0">
                                          <a:latin typeface="Cambria Math" panose="02040503050406030204" pitchFamily="18" charset="0"/>
                                          <a:ea typeface="Cambria Math"/>
                                        </a:rPr>
                                      </m:ctrlPr>
                                    </m:dPr>
                                    <m:e>
                                      <m:r>
                                        <a:rPr lang="cs-CZ" sz="1400" b="0" i="1" smtClean="0">
                                          <a:latin typeface="Cambria Math" panose="02040503050406030204" pitchFamily="18" charset="0"/>
                                          <a:ea typeface="Cambria Math"/>
                                        </a:rPr>
                                        <m:t>1+</m:t>
                                      </m:r>
                                      <m:sSub>
                                        <m:sSubPr>
                                          <m:ctrlPr>
                                            <a:rPr lang="cs-CZ" sz="1400" b="0" i="1" smtClean="0">
                                              <a:latin typeface="Cambria Math" panose="02040503050406030204" pitchFamily="18" charset="0"/>
                                              <a:ea typeface="Cambria Math"/>
                                            </a:rPr>
                                          </m:ctrlPr>
                                        </m:sSubPr>
                                        <m:e>
                                          <m:r>
                                            <a:rPr lang="cs-CZ" sz="1400" b="0" i="1" smtClean="0">
                                              <a:latin typeface="Cambria Math" panose="02040503050406030204" pitchFamily="18" charset="0"/>
                                              <a:ea typeface="Cambria Math"/>
                                            </a:rPr>
                                            <m:t>𝑧</m:t>
                                          </m:r>
                                        </m:e>
                                        <m:sub>
                                          <m:r>
                                            <a:rPr lang="cs-CZ" sz="1400" b="0" i="1" smtClean="0">
                                              <a:latin typeface="Cambria Math" panose="02040503050406030204" pitchFamily="18" charset="0"/>
                                              <a:ea typeface="Cambria Math" panose="02040503050406030204" pitchFamily="18" charset="0"/>
                                            </a:rPr>
                                            <m:t>𝜏</m:t>
                                          </m:r>
                                        </m:sub>
                                      </m:sSub>
                                    </m:e>
                                  </m:d>
                                </m:e>
                                <m:sup>
                                  <m:r>
                                    <a:rPr lang="cs-CZ" sz="1400" i="1" smtClean="0">
                                      <a:latin typeface="Cambria Math" panose="02040503050406030204" pitchFamily="18" charset="0"/>
                                      <a:ea typeface="Cambria Math" panose="02040503050406030204" pitchFamily="18" charset="0"/>
                                    </a:rPr>
                                    <m:t>𝜏</m:t>
                                  </m:r>
                                </m:sup>
                              </m:sSup>
                            </m:den>
                          </m:f>
                          <m:r>
                            <a:rPr lang="cs-CZ" sz="1400" b="0" i="1" smtClean="0">
                              <a:latin typeface="Cambria Math" panose="02040503050406030204" pitchFamily="18" charset="0"/>
                              <a:ea typeface="Cambria Math"/>
                            </a:rPr>
                            <m:t>+</m:t>
                          </m:r>
                          <m:f>
                            <m:fPr>
                              <m:ctrlPr>
                                <a:rPr lang="cs-CZ" sz="1400" b="0" i="1" smtClean="0">
                                  <a:latin typeface="Cambria Math" panose="02040503050406030204" pitchFamily="18" charset="0"/>
                                  <a:ea typeface="Cambria Math"/>
                                </a:rPr>
                              </m:ctrlPr>
                            </m:fPr>
                            <m:num>
                              <m:sSub>
                                <m:sSubPr>
                                  <m:ctrlPr>
                                    <a:rPr lang="cs-CZ" sz="1400" b="0" i="1" smtClean="0">
                                      <a:latin typeface="Cambria Math" panose="02040503050406030204" pitchFamily="18" charset="0"/>
                                      <a:ea typeface="Cambria Math"/>
                                    </a:rPr>
                                  </m:ctrlPr>
                                </m:sSubPr>
                                <m:e>
                                  <m:r>
                                    <a:rPr lang="cs-CZ" sz="1400" b="0" i="1" smtClean="0">
                                      <a:latin typeface="Cambria Math" panose="02040503050406030204" pitchFamily="18" charset="0"/>
                                      <a:ea typeface="Cambria Math"/>
                                    </a:rPr>
                                    <m:t>𝐶𝐹</m:t>
                                  </m:r>
                                </m:e>
                                <m:sub>
                                  <m:r>
                                    <a:rPr lang="cs-CZ" sz="1400" b="0" i="1" smtClean="0">
                                      <a:latin typeface="Cambria Math" panose="02040503050406030204" pitchFamily="18" charset="0"/>
                                      <a:ea typeface="Cambria Math"/>
                                    </a:rPr>
                                    <m:t>𝑡</m:t>
                                  </m:r>
                                </m:sub>
                              </m:sSub>
                            </m:num>
                            <m:den>
                              <m:sSup>
                                <m:sSupPr>
                                  <m:ctrlPr>
                                    <a:rPr lang="cs-CZ" sz="1400" i="1">
                                      <a:latin typeface="Cambria Math" panose="02040503050406030204" pitchFamily="18" charset="0"/>
                                      <a:ea typeface="Cambria Math"/>
                                    </a:rPr>
                                  </m:ctrlPr>
                                </m:sSupPr>
                                <m:e>
                                  <m:d>
                                    <m:dPr>
                                      <m:ctrlPr>
                                        <a:rPr lang="cs-CZ" sz="1400" i="1">
                                          <a:latin typeface="Cambria Math" panose="02040503050406030204" pitchFamily="18" charset="0"/>
                                          <a:ea typeface="Cambria Math"/>
                                        </a:rPr>
                                      </m:ctrlPr>
                                    </m:dPr>
                                    <m:e>
                                      <m:r>
                                        <a:rPr lang="cs-CZ" sz="1400" i="1">
                                          <a:latin typeface="Cambria Math" panose="02040503050406030204" pitchFamily="18" charset="0"/>
                                          <a:ea typeface="Cambria Math"/>
                                        </a:rPr>
                                        <m:t>1+</m:t>
                                      </m:r>
                                      <m:sSub>
                                        <m:sSubPr>
                                          <m:ctrlPr>
                                            <a:rPr lang="cs-CZ" sz="1400" b="1" i="1" smtClean="0">
                                              <a:solidFill>
                                                <a:srgbClr val="C00000"/>
                                              </a:solidFill>
                                              <a:latin typeface="Cambria Math" panose="02040503050406030204" pitchFamily="18" charset="0"/>
                                              <a:ea typeface="Cambria Math"/>
                                            </a:rPr>
                                          </m:ctrlPr>
                                        </m:sSubPr>
                                        <m:e>
                                          <m:r>
                                            <a:rPr lang="cs-CZ" sz="1400" b="1" i="1" smtClean="0">
                                              <a:solidFill>
                                                <a:srgbClr val="C00000"/>
                                              </a:solidFill>
                                              <a:latin typeface="Cambria Math" panose="02040503050406030204" pitchFamily="18" charset="0"/>
                                              <a:ea typeface="Cambria Math"/>
                                            </a:rPr>
                                            <m:t>𝒛</m:t>
                                          </m:r>
                                        </m:e>
                                        <m:sub>
                                          <m:r>
                                            <a:rPr lang="cs-CZ" sz="1400" b="1" i="1">
                                              <a:solidFill>
                                                <a:srgbClr val="C00000"/>
                                              </a:solidFill>
                                              <a:latin typeface="Cambria Math" panose="02040503050406030204" pitchFamily="18" charset="0"/>
                                              <a:ea typeface="Cambria Math"/>
                                            </a:rPr>
                                            <m:t>𝒕</m:t>
                                          </m:r>
                                        </m:sub>
                                      </m:sSub>
                                    </m:e>
                                  </m:d>
                                </m:e>
                                <m:sup>
                                  <m:r>
                                    <a:rPr lang="cs-CZ" sz="1400" b="0" i="1" smtClean="0">
                                      <a:latin typeface="Cambria Math" panose="02040503050406030204" pitchFamily="18" charset="0"/>
                                      <a:ea typeface="Cambria Math" panose="02040503050406030204" pitchFamily="18" charset="0"/>
                                    </a:rPr>
                                    <m:t>𝑡</m:t>
                                  </m:r>
                                </m:sup>
                              </m:sSup>
                            </m:den>
                          </m:f>
                        </m:e>
                      </m:nary>
                    </m:oMath>
                  </m:oMathPara>
                </a14:m>
                <a:endParaRPr lang="cs-CZ" sz="1400" i="1" dirty="0">
                  <a:latin typeface="Cambria Math" panose="02040503050406030204" pitchFamily="18" charset="0"/>
                  <a:ea typeface="Cambria Math"/>
                </a:endParaRPr>
              </a:p>
              <a:p>
                <a:pPr marL="180975" indent="-180975"/>
                <a14:m>
                  <m:oMathPara xmlns:m="http://schemas.openxmlformats.org/officeDocument/2006/math">
                    <m:oMathParaPr>
                      <m:jc m:val="left"/>
                    </m:oMathParaPr>
                    <m:oMath xmlns:m="http://schemas.openxmlformats.org/officeDocument/2006/math">
                      <m:r>
                        <a:rPr lang="cs-CZ" sz="1400" b="0" i="1" smtClean="0">
                          <a:latin typeface="Cambria Math" panose="02040503050406030204" pitchFamily="18" charset="0"/>
                          <a:ea typeface="Cambria Math"/>
                        </a:rPr>
                        <m:t> =</m:t>
                      </m:r>
                      <m:sSub>
                        <m:sSubPr>
                          <m:ctrlPr>
                            <a:rPr lang="cs-CZ" sz="1400" b="0" i="1" smtClean="0">
                              <a:latin typeface="Cambria Math" panose="02040503050406030204" pitchFamily="18" charset="0"/>
                              <a:ea typeface="Cambria Math"/>
                            </a:rPr>
                          </m:ctrlPr>
                        </m:sSubPr>
                        <m:e>
                          <m:r>
                            <m:rPr>
                              <m:sty m:val="p"/>
                            </m:rPr>
                            <a:rPr lang="el-GR" sz="1400" b="0" i="1" smtClean="0">
                              <a:latin typeface="Cambria Math" panose="02040503050406030204" pitchFamily="18" charset="0"/>
                              <a:ea typeface="Cambria Math" panose="02040503050406030204" pitchFamily="18" charset="0"/>
                            </a:rPr>
                            <m:t>Σ</m:t>
                          </m:r>
                        </m:e>
                        <m:sub>
                          <m:r>
                            <a:rPr lang="cs-CZ" sz="1400" b="0" i="1" smtClean="0">
                              <a:latin typeface="Cambria Math" panose="02040503050406030204" pitchFamily="18" charset="0"/>
                              <a:ea typeface="Cambria Math"/>
                            </a:rPr>
                            <m:t>𝑡</m:t>
                          </m:r>
                        </m:sub>
                      </m:sSub>
                      <m:r>
                        <a:rPr lang="cs-CZ" sz="1400" b="0" i="1" smtClean="0">
                          <a:latin typeface="Cambria Math" panose="02040503050406030204" pitchFamily="18" charset="0"/>
                          <a:ea typeface="Cambria Math"/>
                        </a:rPr>
                        <m:t>+</m:t>
                      </m:r>
                      <m:f>
                        <m:fPr>
                          <m:ctrlPr>
                            <a:rPr lang="cs-CZ" sz="1400" i="1">
                              <a:latin typeface="Cambria Math" panose="02040503050406030204" pitchFamily="18" charset="0"/>
                              <a:ea typeface="Cambria Math"/>
                            </a:rPr>
                          </m:ctrlPr>
                        </m:fPr>
                        <m:num>
                          <m:sSub>
                            <m:sSubPr>
                              <m:ctrlPr>
                                <a:rPr lang="cs-CZ" sz="1400" i="1">
                                  <a:latin typeface="Cambria Math" panose="02040503050406030204" pitchFamily="18" charset="0"/>
                                  <a:ea typeface="Cambria Math"/>
                                </a:rPr>
                              </m:ctrlPr>
                            </m:sSubPr>
                            <m:e>
                              <m:r>
                                <a:rPr lang="cs-CZ" sz="1400" i="1">
                                  <a:latin typeface="Cambria Math" panose="02040503050406030204" pitchFamily="18" charset="0"/>
                                  <a:ea typeface="Cambria Math"/>
                                </a:rPr>
                                <m:t>𝐶𝐹</m:t>
                              </m:r>
                            </m:e>
                            <m:sub>
                              <m:r>
                                <a:rPr lang="cs-CZ" sz="1400" i="1">
                                  <a:latin typeface="Cambria Math" panose="02040503050406030204" pitchFamily="18" charset="0"/>
                                  <a:ea typeface="Cambria Math"/>
                                </a:rPr>
                                <m:t>𝑡</m:t>
                              </m:r>
                            </m:sub>
                          </m:sSub>
                        </m:num>
                        <m:den>
                          <m:sSup>
                            <m:sSupPr>
                              <m:ctrlPr>
                                <a:rPr lang="cs-CZ" sz="1400" i="1">
                                  <a:latin typeface="Cambria Math" panose="02040503050406030204" pitchFamily="18" charset="0"/>
                                  <a:ea typeface="Cambria Math"/>
                                </a:rPr>
                              </m:ctrlPr>
                            </m:sSupPr>
                            <m:e>
                              <m:d>
                                <m:dPr>
                                  <m:ctrlPr>
                                    <a:rPr lang="cs-CZ" sz="1400" i="1">
                                      <a:latin typeface="Cambria Math" panose="02040503050406030204" pitchFamily="18" charset="0"/>
                                      <a:ea typeface="Cambria Math"/>
                                    </a:rPr>
                                  </m:ctrlPr>
                                </m:dPr>
                                <m:e>
                                  <m:r>
                                    <a:rPr lang="cs-CZ" sz="1400" i="1">
                                      <a:latin typeface="Cambria Math" panose="02040503050406030204" pitchFamily="18" charset="0"/>
                                      <a:ea typeface="Cambria Math"/>
                                    </a:rPr>
                                    <m:t>1+</m:t>
                                  </m:r>
                                  <m:sSub>
                                    <m:sSubPr>
                                      <m:ctrlPr>
                                        <a:rPr lang="cs-CZ" sz="1400" b="1" i="1" smtClean="0">
                                          <a:solidFill>
                                            <a:srgbClr val="C00000"/>
                                          </a:solidFill>
                                          <a:latin typeface="Cambria Math" panose="02040503050406030204" pitchFamily="18" charset="0"/>
                                          <a:ea typeface="Cambria Math"/>
                                        </a:rPr>
                                      </m:ctrlPr>
                                    </m:sSubPr>
                                    <m:e>
                                      <m:r>
                                        <a:rPr lang="cs-CZ" sz="1400" b="1" i="1">
                                          <a:solidFill>
                                            <a:srgbClr val="C00000"/>
                                          </a:solidFill>
                                          <a:latin typeface="Cambria Math" panose="02040503050406030204" pitchFamily="18" charset="0"/>
                                          <a:ea typeface="Cambria Math"/>
                                        </a:rPr>
                                        <m:t>𝒛</m:t>
                                      </m:r>
                                    </m:e>
                                    <m:sub>
                                      <m:r>
                                        <a:rPr lang="cs-CZ" sz="1400" b="1" i="1">
                                          <a:solidFill>
                                            <a:srgbClr val="C00000"/>
                                          </a:solidFill>
                                          <a:latin typeface="Cambria Math" panose="02040503050406030204" pitchFamily="18" charset="0"/>
                                          <a:ea typeface="Cambria Math"/>
                                        </a:rPr>
                                        <m:t>𝒕</m:t>
                                      </m:r>
                                    </m:sub>
                                  </m:sSub>
                                </m:e>
                              </m:d>
                            </m:e>
                            <m:sup>
                              <m:r>
                                <a:rPr lang="cs-CZ" sz="1400" i="1">
                                  <a:latin typeface="Cambria Math" panose="02040503050406030204" pitchFamily="18" charset="0"/>
                                  <a:ea typeface="Cambria Math" panose="02040503050406030204" pitchFamily="18" charset="0"/>
                                </a:rPr>
                                <m:t>𝑡</m:t>
                              </m:r>
                            </m:sup>
                          </m:sSup>
                        </m:den>
                      </m:f>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5" name="TextovéPole 4">
                <a:extLst>
                  <a:ext uri="{FF2B5EF4-FFF2-40B4-BE49-F238E27FC236}">
                    <a16:creationId xmlns:a16="http://schemas.microsoft.com/office/drawing/2014/main" id="{F7FB5015-F8F4-52C6-F288-717E540218C2}"/>
                  </a:ext>
                </a:extLst>
              </p:cNvPr>
              <p:cNvSpPr txBox="1">
                <a:spLocks noRot="1" noChangeAspect="1" noMove="1" noResize="1" noEditPoints="1" noAdjustHandles="1" noChangeArrowheads="1" noChangeShapeType="1" noTextEdit="1"/>
              </p:cNvSpPr>
              <p:nvPr/>
            </p:nvSpPr>
            <p:spPr>
              <a:xfrm>
                <a:off x="5760000" y="1774187"/>
                <a:ext cx="3096344" cy="1138645"/>
              </a:xfrm>
              <a:prstGeom prst="rect">
                <a:avLst/>
              </a:prstGeom>
              <a:blipFill>
                <a:blip r:embed="rId22"/>
                <a:stretch>
                  <a:fillRect/>
                </a:stretch>
              </a:blipFill>
              <a:ln>
                <a:noFill/>
              </a:ln>
            </p:spPr>
            <p:txBody>
              <a:bodyPr/>
              <a:lstStyle/>
              <a:p>
                <a:r>
                  <a:rPr lang="en-GB">
                    <a:noFill/>
                  </a:rPr>
                  <a:t> </a:t>
                </a:r>
              </a:p>
            </p:txBody>
          </p:sp>
        </mc:Fallback>
      </mc:AlternateContent>
      <p:sp>
        <p:nvSpPr>
          <p:cNvPr id="17" name="Levá složená závorka 16">
            <a:extLst>
              <a:ext uri="{FF2B5EF4-FFF2-40B4-BE49-F238E27FC236}">
                <a16:creationId xmlns:a16="http://schemas.microsoft.com/office/drawing/2014/main" id="{A1B66606-98E3-CF18-E1AB-59F6D5DD760A}"/>
              </a:ext>
            </a:extLst>
          </p:cNvPr>
          <p:cNvSpPr/>
          <p:nvPr/>
        </p:nvSpPr>
        <p:spPr>
          <a:xfrm>
            <a:off x="5647342" y="1477824"/>
            <a:ext cx="202391" cy="661657"/>
          </a:xfrm>
          <a:prstGeom prst="leftBrace">
            <a:avLst/>
          </a:prstGeom>
          <a:ln w="25400">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Rovná se 17">
            <a:extLst>
              <a:ext uri="{FF2B5EF4-FFF2-40B4-BE49-F238E27FC236}">
                <a16:creationId xmlns:a16="http://schemas.microsoft.com/office/drawing/2014/main" id="{19806213-3858-CF69-3D13-E56CAC72965A}"/>
              </a:ext>
            </a:extLst>
          </p:cNvPr>
          <p:cNvSpPr/>
          <p:nvPr/>
        </p:nvSpPr>
        <p:spPr>
          <a:xfrm>
            <a:off x="5405816" y="1677572"/>
            <a:ext cx="222709" cy="251953"/>
          </a:xfrm>
          <a:prstGeom prst="mathEqual">
            <a:avLst>
              <a:gd name="adj1" fmla="val 11341"/>
              <a:gd name="adj2" fmla="val 1176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2428460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Přímá spojnice se šipkou 69"/>
          <p:cNvCxnSpPr/>
          <p:nvPr/>
        </p:nvCxnSpPr>
        <p:spPr>
          <a:xfrm flipV="1">
            <a:off x="6852716" y="2502454"/>
            <a:ext cx="0" cy="12132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9" name="TextovéPole 68"/>
              <p:cNvSpPr txBox="1"/>
              <p:nvPr/>
            </p:nvSpPr>
            <p:spPr>
              <a:xfrm>
                <a:off x="7164288" y="3421624"/>
                <a:ext cx="1872208" cy="623184"/>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cs-CZ" sz="1600" b="1" i="1" smtClean="0">
                              <a:solidFill>
                                <a:srgbClr val="C00000"/>
                              </a:solidFill>
                              <a:latin typeface="Cambria Math" panose="02040503050406030204" pitchFamily="18" charset="0"/>
                              <a:ea typeface="Cambria Math" panose="02040503050406030204" pitchFamily="18" charset="0"/>
                              <a:sym typeface="Wingdings"/>
                            </a:rPr>
                          </m:ctrlPr>
                        </m:sSubPr>
                        <m:e>
                          <m:r>
                            <a:rPr lang="cs-CZ" sz="1600" b="1" i="1" smtClean="0">
                              <a:solidFill>
                                <a:srgbClr val="C00000"/>
                              </a:solidFill>
                              <a:latin typeface="Cambria Math"/>
                              <a:ea typeface="Cambria Math" panose="02040503050406030204" pitchFamily="18" charset="0"/>
                              <a:sym typeface="Wingdings"/>
                            </a:rPr>
                            <m:t>𝒛</m:t>
                          </m:r>
                        </m:e>
                        <m:sub>
                          <m:r>
                            <a:rPr lang="cs-CZ" sz="1600" b="1" i="1" smtClean="0">
                              <a:solidFill>
                                <a:srgbClr val="C00000"/>
                              </a:solidFill>
                              <a:latin typeface="Cambria Math"/>
                              <a:ea typeface="Cambria Math" panose="02040503050406030204" pitchFamily="18" charset="0"/>
                              <a:sym typeface="Wingdings"/>
                            </a:rPr>
                            <m:t>𝑻</m:t>
                          </m:r>
                        </m:sub>
                      </m:sSub>
                      <m:r>
                        <a:rPr lang="cs-CZ" sz="1600" b="0" i="1" smtClean="0">
                          <a:latin typeface="Cambria Math"/>
                          <a:ea typeface="Cambria Math" panose="02040503050406030204" pitchFamily="18" charset="0"/>
                          <a:sym typeface="Wingdings"/>
                        </a:rPr>
                        <m:t>=</m:t>
                      </m:r>
                      <m:sSup>
                        <m:sSupPr>
                          <m:ctrlPr>
                            <a:rPr lang="cs-CZ" sz="1600" b="0" i="1" smtClean="0">
                              <a:latin typeface="Cambria Math" panose="02040503050406030204" pitchFamily="18" charset="0"/>
                              <a:ea typeface="Cambria Math" panose="02040503050406030204" pitchFamily="18" charset="0"/>
                              <a:sym typeface="Wingdings"/>
                            </a:rPr>
                          </m:ctrlPr>
                        </m:sSupPr>
                        <m:e>
                          <m:d>
                            <m:dPr>
                              <m:ctrlPr>
                                <a:rPr lang="cs-CZ" sz="1600" b="0" i="1" smtClean="0">
                                  <a:latin typeface="Cambria Math" panose="02040503050406030204" pitchFamily="18" charset="0"/>
                                  <a:ea typeface="Cambria Math" panose="02040503050406030204" pitchFamily="18" charset="0"/>
                                  <a:sym typeface="Wingdings"/>
                                </a:rPr>
                              </m:ctrlPr>
                            </m:dPr>
                            <m:e>
                              <m:f>
                                <m:fPr>
                                  <m:ctrlPr>
                                    <a:rPr lang="cs-CZ" sz="1600" b="0" i="1" smtClean="0">
                                      <a:latin typeface="Cambria Math" panose="02040503050406030204" pitchFamily="18" charset="0"/>
                                      <a:ea typeface="Cambria Math" panose="02040503050406030204" pitchFamily="18" charset="0"/>
                                      <a:sym typeface="Wingdings"/>
                                    </a:rPr>
                                  </m:ctrlPr>
                                </m:fPr>
                                <m:num>
                                  <m:r>
                                    <a:rPr lang="cs-CZ" sz="1600" b="0" i="1" smtClean="0">
                                      <a:latin typeface="Cambria Math" panose="02040503050406030204" pitchFamily="18" charset="0"/>
                                      <a:ea typeface="Cambria Math" panose="02040503050406030204" pitchFamily="18" charset="0"/>
                                      <a:sym typeface="Wingdings"/>
                                    </a:rPr>
                                    <m:t>𝑀</m:t>
                                  </m:r>
                                </m:num>
                                <m:den>
                                  <m:r>
                                    <a:rPr lang="cs-CZ" sz="1600" b="0" i="1" smtClean="0">
                                      <a:latin typeface="Cambria Math" panose="02040503050406030204" pitchFamily="18" charset="0"/>
                                      <a:ea typeface="Cambria Math" panose="02040503050406030204" pitchFamily="18" charset="0"/>
                                      <a:sym typeface="Wingdings"/>
                                    </a:rPr>
                                    <m:t>𝑃</m:t>
                                  </m:r>
                                </m:den>
                              </m:f>
                            </m:e>
                          </m:d>
                        </m:e>
                        <m:sup>
                          <m:f>
                            <m:fPr>
                              <m:type m:val="lin"/>
                              <m:ctrlPr>
                                <a:rPr lang="cs-CZ" sz="1600" b="0" i="1" smtClean="0">
                                  <a:latin typeface="Cambria Math" panose="02040503050406030204" pitchFamily="18" charset="0"/>
                                  <a:ea typeface="Cambria Math" panose="02040503050406030204" pitchFamily="18" charset="0"/>
                                  <a:sym typeface="Wingdings"/>
                                </a:rPr>
                              </m:ctrlPr>
                            </m:fPr>
                            <m:num>
                              <m:r>
                                <a:rPr lang="cs-CZ" sz="1600" b="0" i="1" smtClean="0">
                                  <a:latin typeface="Cambria Math"/>
                                  <a:ea typeface="Cambria Math" panose="02040503050406030204" pitchFamily="18" charset="0"/>
                                  <a:sym typeface="Wingdings"/>
                                </a:rPr>
                                <m:t>1</m:t>
                              </m:r>
                            </m:num>
                            <m:den>
                              <m:r>
                                <a:rPr lang="cs-CZ" sz="1600" b="0" i="1" smtClean="0">
                                  <a:latin typeface="Cambria Math"/>
                                  <a:ea typeface="Cambria Math" panose="02040503050406030204" pitchFamily="18" charset="0"/>
                                  <a:sym typeface="Wingdings"/>
                                </a:rPr>
                                <m:t>𝑇</m:t>
                              </m:r>
                            </m:den>
                          </m:f>
                        </m:sup>
                      </m:sSup>
                      <m:r>
                        <a:rPr lang="cs-CZ" sz="1600" b="0" i="1" smtClean="0">
                          <a:latin typeface="Cambria Math"/>
                          <a:ea typeface="Cambria Math" panose="02040503050406030204" pitchFamily="18" charset="0"/>
                          <a:sym typeface="Wingdings"/>
                        </a:rPr>
                        <m:t>−1</m:t>
                      </m:r>
                    </m:oMath>
                  </m:oMathPara>
                </a14:m>
                <a:endParaRPr lang="en-GB" sz="1600" dirty="0">
                  <a:latin typeface="Cambria Math" panose="02040503050406030204" pitchFamily="18" charset="0"/>
                  <a:ea typeface="Cambria Math" panose="02040503050406030204" pitchFamily="18" charset="0"/>
                </a:endParaRPr>
              </a:p>
            </p:txBody>
          </p:sp>
        </mc:Choice>
        <mc:Fallback xmlns="">
          <p:sp>
            <p:nvSpPr>
              <p:cNvPr id="69" name="TextovéPole 68"/>
              <p:cNvSpPr txBox="1">
                <a:spLocks noRot="1" noChangeAspect="1" noMove="1" noResize="1" noEditPoints="1" noAdjustHandles="1" noChangeArrowheads="1" noChangeShapeType="1" noTextEdit="1"/>
              </p:cNvSpPr>
              <p:nvPr/>
            </p:nvSpPr>
            <p:spPr>
              <a:xfrm>
                <a:off x="7164288" y="3421624"/>
                <a:ext cx="1872208" cy="623184"/>
              </a:xfrm>
              <a:prstGeom prst="rect">
                <a:avLst/>
              </a:prstGeom>
              <a:blipFill>
                <a:blip r:embed="rId11"/>
                <a:stretch>
                  <a:fillRect/>
                </a:stretch>
              </a:blipFill>
              <a:ln>
                <a:noFill/>
              </a:ln>
            </p:spPr>
            <p:txBody>
              <a:bodyPr/>
              <a:lstStyle/>
              <a:p>
                <a:r>
                  <a:rPr lang="en-GB">
                    <a:noFill/>
                  </a:rPr>
                  <a:t> </a:t>
                </a:r>
              </a:p>
            </p:txBody>
          </p:sp>
        </mc:Fallback>
      </mc:AlternateContent>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fld id="{DFE5482F-2F05-49C5-9E15-73F945A41231}" type="slidenum">
              <a:rPr lang="cs-CZ" smtClean="0"/>
              <a:pPr algn="r"/>
              <a:t>6</a:t>
            </a:fld>
            <a:endParaRPr lang="cs-CZ" dirty="0"/>
          </a:p>
        </p:txBody>
      </p:sp>
      <p:cxnSp>
        <p:nvCxnSpPr>
          <p:cNvPr id="57" name="Přímá spojnice se šipkou 56"/>
          <p:cNvCxnSpPr/>
          <p:nvPr/>
        </p:nvCxnSpPr>
        <p:spPr>
          <a:xfrm flipV="1">
            <a:off x="1412744" y="3328450"/>
            <a:ext cx="0" cy="360000"/>
          </a:xfrm>
          <a:prstGeom prst="straightConnector1">
            <a:avLst/>
          </a:prstGeom>
          <a:ln w="25400">
            <a:solidFill>
              <a:srgbClr val="00B050"/>
            </a:solidFill>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2" name="Přímá spojnice se šipkou 71"/>
          <p:cNvCxnSpPr/>
          <p:nvPr/>
        </p:nvCxnSpPr>
        <p:spPr>
          <a:xfrm flipV="1">
            <a:off x="5220072" y="4044090"/>
            <a:ext cx="0" cy="144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7" name="Pravoúhlá spojnice 26"/>
          <p:cNvCxnSpPr/>
          <p:nvPr/>
        </p:nvCxnSpPr>
        <p:spPr>
          <a:xfrm rot="5400000">
            <a:off x="972917" y="4325037"/>
            <a:ext cx="758080" cy="171118"/>
          </a:xfrm>
          <a:prstGeom prst="bentConnector3">
            <a:avLst>
              <a:gd name="adj1" fmla="val -259"/>
            </a:avLst>
          </a:prstGeom>
          <a:ln w="38100" cmpd="dbl">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Pravoúhlá spojnice 8"/>
          <p:cNvCxnSpPr/>
          <p:nvPr/>
        </p:nvCxnSpPr>
        <p:spPr>
          <a:xfrm rot="5400000" flipH="1" flipV="1">
            <a:off x="6329499" y="2979320"/>
            <a:ext cx="1217826" cy="192046"/>
          </a:xfrm>
          <a:prstGeom prst="bentConnector3">
            <a:avLst>
              <a:gd name="adj1" fmla="val -752"/>
            </a:avLst>
          </a:prstGeom>
          <a:ln w="38100" cmpd="dbl">
            <a:solidFill>
              <a:srgbClr val="7030A0"/>
            </a:solidFill>
            <a:headEnd type="none" w="lg"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0" name="Přímá spojnice se šipkou 49"/>
          <p:cNvCxnSpPr/>
          <p:nvPr/>
        </p:nvCxnSpPr>
        <p:spPr>
          <a:xfrm flipV="1">
            <a:off x="6317126" y="4031872"/>
            <a:ext cx="0" cy="396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0" name="Přímá spojnice se šipkou 9"/>
          <p:cNvCxnSpPr/>
          <p:nvPr/>
        </p:nvCxnSpPr>
        <p:spPr>
          <a:xfrm flipV="1">
            <a:off x="6312931" y="3124800"/>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flipV="1">
            <a:off x="1416312" y="3977953"/>
            <a:ext cx="554" cy="1006361"/>
          </a:xfrm>
          <a:prstGeom prst="straightConnector1">
            <a:avLst/>
          </a:prstGeom>
          <a:ln w="25400">
            <a:headEnd type="triangle" w="lg" len="med"/>
            <a:tailEnd type="none" w="lg" len="med"/>
          </a:ln>
        </p:spPr>
        <p:style>
          <a:lnRef idx="1">
            <a:schemeClr val="accent1"/>
          </a:lnRef>
          <a:fillRef idx="0">
            <a:schemeClr val="accent1"/>
          </a:fillRef>
          <a:effectRef idx="0">
            <a:schemeClr val="accent1"/>
          </a:effectRef>
          <a:fontRef idx="minor">
            <a:schemeClr val="tx1"/>
          </a:fontRef>
        </p:style>
      </p:cxnSp>
      <p:graphicFrame>
        <p:nvGraphicFramePr>
          <p:cNvPr id="6" name="Tabulka 5"/>
          <p:cNvGraphicFramePr>
            <a:graphicFrameLocks noGrp="1"/>
          </p:cNvGraphicFramePr>
          <p:nvPr>
            <p:extLst>
              <p:ext uri="{D42A27DB-BD31-4B8C-83A1-F6EECF244321}">
                <p14:modId xmlns:p14="http://schemas.microsoft.com/office/powerpoint/2010/main" val="3559714901"/>
              </p:ext>
            </p:extLst>
          </p:nvPr>
        </p:nvGraphicFramePr>
        <p:xfrm>
          <a:off x="1408411" y="3670021"/>
          <a:ext cx="5450911" cy="370840"/>
        </p:xfrm>
        <a:graphic>
          <a:graphicData uri="http://schemas.openxmlformats.org/drawingml/2006/table">
            <a:tbl>
              <a:tblPr firstRow="1" bandRow="1">
                <a:tableStyleId>{5C22544A-7EE6-4342-B048-85BDC9FD1C3A}</a:tableStyleId>
              </a:tblPr>
              <a:tblGrid>
                <a:gridCol w="545091">
                  <a:extLst>
                    <a:ext uri="{9D8B030D-6E8A-4147-A177-3AD203B41FA5}">
                      <a16:colId xmlns:a16="http://schemas.microsoft.com/office/drawing/2014/main" val="20000"/>
                    </a:ext>
                  </a:extLst>
                </a:gridCol>
                <a:gridCol w="545091">
                  <a:extLst>
                    <a:ext uri="{9D8B030D-6E8A-4147-A177-3AD203B41FA5}">
                      <a16:colId xmlns:a16="http://schemas.microsoft.com/office/drawing/2014/main" val="20001"/>
                    </a:ext>
                  </a:extLst>
                </a:gridCol>
                <a:gridCol w="545091">
                  <a:extLst>
                    <a:ext uri="{9D8B030D-6E8A-4147-A177-3AD203B41FA5}">
                      <a16:colId xmlns:a16="http://schemas.microsoft.com/office/drawing/2014/main" val="20002"/>
                    </a:ext>
                  </a:extLst>
                </a:gridCol>
                <a:gridCol w="2176388">
                  <a:extLst>
                    <a:ext uri="{9D8B030D-6E8A-4147-A177-3AD203B41FA5}">
                      <a16:colId xmlns:a16="http://schemas.microsoft.com/office/drawing/2014/main" val="20003"/>
                    </a:ext>
                  </a:extLst>
                </a:gridCol>
                <a:gridCol w="549068">
                  <a:extLst>
                    <a:ext uri="{9D8B030D-6E8A-4147-A177-3AD203B41FA5}">
                      <a16:colId xmlns:a16="http://schemas.microsoft.com/office/drawing/2014/main" val="20004"/>
                    </a:ext>
                  </a:extLst>
                </a:gridCol>
                <a:gridCol w="545091">
                  <a:extLst>
                    <a:ext uri="{9D8B030D-6E8A-4147-A177-3AD203B41FA5}">
                      <a16:colId xmlns:a16="http://schemas.microsoft.com/office/drawing/2014/main" val="20005"/>
                    </a:ext>
                  </a:extLst>
                </a:gridCol>
                <a:gridCol w="545091">
                  <a:extLst>
                    <a:ext uri="{9D8B030D-6E8A-4147-A177-3AD203B41FA5}">
                      <a16:colId xmlns:a16="http://schemas.microsoft.com/office/drawing/2014/main" val="20006"/>
                    </a:ext>
                  </a:extLst>
                </a:gridCol>
              </a:tblGrid>
              <a:tr h="370840">
                <a:tc>
                  <a:txBody>
                    <a:bodyPr/>
                    <a:lstStyle/>
                    <a:p>
                      <a:pPr algn="ctr"/>
                      <a:r>
                        <a:rPr lang="cs-CZ" dirty="0"/>
                        <a:t>1</a:t>
                      </a:r>
                    </a:p>
                  </a:txBody>
                  <a:tcPr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dirty="0"/>
                        <a:t>2</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dirty="0"/>
                        <a:t>3</a:t>
                      </a:r>
                    </a:p>
                  </a:txBody>
                  <a:tcPr marL="0" marR="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cs-CZ" dirty="0"/>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dirty="0"/>
                        <a:t>T-2</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dirty="0"/>
                        <a:t>T-1</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dirty="0"/>
                        <a:t>T</a:t>
                      </a:r>
                    </a:p>
                  </a:txBody>
                  <a:tcPr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sp>
            <p:nvSpPr>
              <p:cNvPr id="20" name="TextovéPole 19"/>
              <p:cNvSpPr txBox="1"/>
              <p:nvPr/>
            </p:nvSpPr>
            <p:spPr>
              <a:xfrm>
                <a:off x="2572632" y="4569557"/>
                <a:ext cx="4269203" cy="338554"/>
              </a:xfrm>
              <a:prstGeom prst="rect">
                <a:avLst/>
              </a:prstGeom>
              <a:noFill/>
              <a:ln>
                <a:noFill/>
              </a:ln>
            </p:spPr>
            <p:txBody>
              <a:bodyPr wrap="square" rtlCol="0">
                <a:spAutoFit/>
              </a:bodyPr>
              <a:lstStyle/>
              <a:p>
                <a:r>
                  <a:rPr lang="cs-CZ" sz="1600" dirty="0">
                    <a:latin typeface="Cambria Math" panose="02040503050406030204" pitchFamily="18" charset="0"/>
                    <a:ea typeface="Cambria Math" panose="02040503050406030204" pitchFamily="18" charset="0"/>
                  </a:rPr>
                  <a:t>c</a:t>
                </a:r>
                <a:r>
                  <a:rPr lang="en-GB" sz="1600" dirty="0">
                    <a:latin typeface="Cambria Math" panose="02040503050406030204" pitchFamily="18" charset="0"/>
                    <a:ea typeface="Cambria Math" panose="02040503050406030204" pitchFamily="18" charset="0"/>
                  </a:rPr>
                  <a:t>ash</a:t>
                </a:r>
                <a:r>
                  <a:rPr lang="cs-CZ" sz="1600" dirty="0">
                    <a:latin typeface="Cambria Math" panose="02040503050406030204" pitchFamily="18" charset="0"/>
                    <a:ea typeface="Cambria Math" panose="02040503050406030204" pitchFamily="18" charset="0"/>
                  </a:rPr>
                  <a:t> </a:t>
                </a:r>
                <a:r>
                  <a:rPr lang="en-GB" sz="1600" dirty="0">
                    <a:latin typeface="Cambria Math" panose="02040503050406030204" pitchFamily="18" charset="0"/>
                    <a:ea typeface="Cambria Math" panose="02040503050406030204" pitchFamily="18" charset="0"/>
                  </a:rPr>
                  <a:t>flow from purchased </a:t>
                </a:r>
                <a14:m>
                  <m:oMath xmlns:m="http://schemas.openxmlformats.org/officeDocument/2006/math">
                    <m:r>
                      <a:rPr lang="en-GB" sz="1600" b="0" i="1" smtClean="0">
                        <a:latin typeface="Cambria Math" panose="02040503050406030204" pitchFamily="18" charset="0"/>
                        <a:ea typeface="Cambria Math" panose="02040503050406030204" pitchFamily="18" charset="0"/>
                      </a:rPr>
                      <m:t>𝑇</m:t>
                    </m:r>
                  </m:oMath>
                </a14:m>
                <a:r>
                  <a:rPr lang="en-GB" sz="1600" dirty="0">
                    <a:latin typeface="Cambria Math" panose="02040503050406030204" pitchFamily="18" charset="0"/>
                    <a:ea typeface="Cambria Math" panose="02040503050406030204" pitchFamily="18" charset="0"/>
                  </a:rPr>
                  <a:t>-year coupon bond</a:t>
                </a:r>
              </a:p>
            </p:txBody>
          </p:sp>
        </mc:Choice>
        <mc:Fallback xmlns="">
          <p:sp>
            <p:nvSpPr>
              <p:cNvPr id="20" name="TextovéPole 19"/>
              <p:cNvSpPr txBox="1">
                <a:spLocks noRot="1" noChangeAspect="1" noMove="1" noResize="1" noEditPoints="1" noAdjustHandles="1" noChangeArrowheads="1" noChangeShapeType="1" noTextEdit="1"/>
              </p:cNvSpPr>
              <p:nvPr/>
            </p:nvSpPr>
            <p:spPr>
              <a:xfrm>
                <a:off x="2572632" y="4569557"/>
                <a:ext cx="4269203" cy="338554"/>
              </a:xfrm>
              <a:prstGeom prst="rect">
                <a:avLst/>
              </a:prstGeom>
              <a:blipFill>
                <a:blip r:embed="rId12"/>
                <a:stretch>
                  <a:fillRect l="-714" t="-7273" b="-21818"/>
                </a:stretch>
              </a:blipFill>
              <a:ln>
                <a:noFill/>
              </a:ln>
            </p:spPr>
            <p:txBody>
              <a:bodyPr/>
              <a:lstStyle/>
              <a:p>
                <a:r>
                  <a:rPr lang="en-GB">
                    <a:noFill/>
                  </a:rPr>
                  <a:t> </a:t>
                </a:r>
              </a:p>
            </p:txBody>
          </p:sp>
        </mc:Fallback>
      </mc:AlternateContent>
      <p:sp>
        <p:nvSpPr>
          <p:cNvPr id="29" name="TextovéPole 28"/>
          <p:cNvSpPr txBox="1"/>
          <p:nvPr/>
        </p:nvSpPr>
        <p:spPr>
          <a:xfrm>
            <a:off x="864000" y="864000"/>
            <a:ext cx="269988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Synthetic security</a:t>
            </a:r>
          </a:p>
        </p:txBody>
      </p:sp>
      <p:sp>
        <p:nvSpPr>
          <p:cNvPr id="31" name="TextovéPole 30"/>
          <p:cNvSpPr txBox="1"/>
          <p:nvPr/>
        </p:nvSpPr>
        <p:spPr>
          <a:xfrm>
            <a:off x="1188000" y="1202024"/>
            <a:ext cx="7595648"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A bundle of securities whose combined cash</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flow is the same as the cash</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flow of the imitated security</a:t>
            </a:r>
          </a:p>
        </p:txBody>
      </p:sp>
      <p:sp>
        <p:nvSpPr>
          <p:cNvPr id="32" name="TextovéPole 31"/>
          <p:cNvSpPr txBox="1"/>
          <p:nvPr/>
        </p:nvSpPr>
        <p:spPr>
          <a:xfrm>
            <a:off x="1187999" y="1761130"/>
            <a:ext cx="7639587" cy="646331"/>
          </a:xfrm>
          <a:prstGeom prst="rect">
            <a:avLst/>
          </a:prstGeom>
          <a:noFill/>
          <a:ln>
            <a:noFill/>
          </a:ln>
        </p:spPr>
        <p:txBody>
          <a:bodyPr wrap="square" rtlCol="0">
            <a:spAutoFit/>
          </a:bodyPr>
          <a:lstStyle/>
          <a:p>
            <a:pPr marL="324000"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Synthetic zero bond is a set of coupon bonds whose combined cash</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flow is identical to the cash</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flow of the zero</a:t>
            </a:r>
            <a:r>
              <a:rPr lang="cs-CZ" dirty="0">
                <a:latin typeface="Cambria Math" panose="02040503050406030204" pitchFamily="18" charset="0"/>
                <a:ea typeface="Cambria Math" panose="02040503050406030204" pitchFamily="18" charset="0"/>
              </a:rPr>
              <a:t>-</a:t>
            </a:r>
            <a:r>
              <a:rPr lang="en-GB" dirty="0">
                <a:latin typeface="Cambria Math" panose="02040503050406030204" pitchFamily="18" charset="0"/>
                <a:ea typeface="Cambria Math" panose="02040503050406030204" pitchFamily="18" charset="0"/>
              </a:rPr>
              <a:t>coupon bond </a:t>
            </a:r>
          </a:p>
        </p:txBody>
      </p:sp>
      <p:sp>
        <p:nvSpPr>
          <p:cNvPr id="30" name="TextovéPole 29"/>
          <p:cNvSpPr txBox="1"/>
          <p:nvPr/>
        </p:nvSpPr>
        <p:spPr>
          <a:xfrm>
            <a:off x="864000" y="2376000"/>
            <a:ext cx="435607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noProof="0" dirty="0">
                <a:latin typeface="Cambria Math" panose="02040503050406030204" pitchFamily="18" charset="0"/>
                <a:ea typeface="Cambria Math" panose="02040503050406030204" pitchFamily="18" charset="0"/>
              </a:rPr>
              <a:t>Assembling a zero-coupon bond</a:t>
            </a:r>
          </a:p>
        </p:txBody>
      </p:sp>
      <p:cxnSp>
        <p:nvCxnSpPr>
          <p:cNvPr id="46" name="Přímá spojnice se šipkou 45"/>
          <p:cNvCxnSpPr/>
          <p:nvPr/>
        </p:nvCxnSpPr>
        <p:spPr>
          <a:xfrm flipV="1">
            <a:off x="5762268" y="3124800"/>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7" name="Přímá spojnice se šipkou 46"/>
          <p:cNvCxnSpPr/>
          <p:nvPr/>
        </p:nvCxnSpPr>
        <p:spPr>
          <a:xfrm flipV="1">
            <a:off x="1954311" y="3133750"/>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8" name="Přímá spojnice se šipkou 47"/>
          <p:cNvCxnSpPr/>
          <p:nvPr/>
        </p:nvCxnSpPr>
        <p:spPr>
          <a:xfrm>
            <a:off x="2051720" y="4755831"/>
            <a:ext cx="360040" cy="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51" name="Přímá spojnice se šipkou 50"/>
          <p:cNvCxnSpPr/>
          <p:nvPr/>
        </p:nvCxnSpPr>
        <p:spPr>
          <a:xfrm>
            <a:off x="2051720" y="5046331"/>
            <a:ext cx="360040" cy="0"/>
          </a:xfrm>
          <a:prstGeom prst="straightConnector1">
            <a:avLst/>
          </a:prstGeom>
          <a:ln w="25400">
            <a:solidFill>
              <a:srgbClr val="00B050"/>
            </a:solidFill>
            <a:headEnd type="none" w="lg" len="med"/>
            <a:tailEnd type="triangl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2" name="TextovéPole 51"/>
              <p:cNvSpPr txBox="1"/>
              <p:nvPr/>
            </p:nvSpPr>
            <p:spPr>
              <a:xfrm>
                <a:off x="2568438" y="4859813"/>
                <a:ext cx="5962894" cy="584775"/>
              </a:xfrm>
              <a:prstGeom prst="rect">
                <a:avLst/>
              </a:prstGeom>
              <a:noFill/>
              <a:ln>
                <a:noFill/>
              </a:ln>
            </p:spPr>
            <p:txBody>
              <a:bodyPr wrap="square" rtlCol="0">
                <a:spAutoFit/>
              </a:bodyPr>
              <a:lstStyle/>
              <a:p>
                <a:r>
                  <a:rPr lang="cs-CZ" sz="1600" dirty="0">
                    <a:latin typeface="Cambria Math" panose="02040503050406030204" pitchFamily="18" charset="0"/>
                    <a:ea typeface="Cambria Math" panose="02040503050406030204" pitchFamily="18" charset="0"/>
                  </a:rPr>
                  <a:t>c</a:t>
                </a:r>
                <a:r>
                  <a:rPr lang="en-GB" sz="1600" dirty="0">
                    <a:latin typeface="Cambria Math" panose="02040503050406030204" pitchFamily="18" charset="0"/>
                    <a:ea typeface="Cambria Math" panose="02040503050406030204" pitchFamily="18" charset="0"/>
                  </a:rPr>
                  <a:t>ash</a:t>
                </a:r>
                <a:r>
                  <a:rPr lang="cs-CZ" sz="1600" dirty="0">
                    <a:latin typeface="Cambria Math" panose="02040503050406030204" pitchFamily="18" charset="0"/>
                    <a:ea typeface="Cambria Math" panose="02040503050406030204" pitchFamily="18" charset="0"/>
                  </a:rPr>
                  <a:t> </a:t>
                </a:r>
                <a:r>
                  <a:rPr lang="en-GB" sz="1600" dirty="0">
                    <a:latin typeface="Cambria Math" panose="02040503050406030204" pitchFamily="18" charset="0"/>
                    <a:ea typeface="Cambria Math" panose="02040503050406030204" pitchFamily="18" charset="0"/>
                  </a:rPr>
                  <a:t>flow from sold (</a:t>
                </a:r>
                <a14:m>
                  <m:oMath xmlns:m="http://schemas.openxmlformats.org/officeDocument/2006/math">
                    <m:r>
                      <a:rPr lang="en-GB" sz="1600" i="1">
                        <a:latin typeface="Cambria Math" panose="02040503050406030204" pitchFamily="18" charset="0"/>
                        <a:ea typeface="Cambria Math" panose="02040503050406030204" pitchFamily="18" charset="0"/>
                      </a:rPr>
                      <m:t>𝑇</m:t>
                    </m:r>
                  </m:oMath>
                </a14:m>
                <a:r>
                  <a:rPr lang="en-GB" sz="1600" dirty="0">
                    <a:latin typeface="Cambria Math" panose="02040503050406030204" pitchFamily="18" charset="0"/>
                    <a:ea typeface="Cambria Math" panose="02040503050406030204" pitchFamily="18" charset="0"/>
                  </a:rPr>
                  <a:t>-1)-year coupon bonds that clear the flows at the end of year </a:t>
                </a:r>
                <a14:m>
                  <m:oMath xmlns:m="http://schemas.openxmlformats.org/officeDocument/2006/math">
                    <m:r>
                      <a:rPr lang="en-GB" sz="1600" i="1">
                        <a:latin typeface="Cambria Math" panose="02040503050406030204" pitchFamily="18" charset="0"/>
                        <a:ea typeface="Cambria Math" panose="02040503050406030204" pitchFamily="18" charset="0"/>
                      </a:rPr>
                      <m:t>𝑇</m:t>
                    </m:r>
                  </m:oMath>
                </a14:m>
                <a:r>
                  <a:rPr lang="en-GB" sz="1600" dirty="0">
                    <a:latin typeface="Cambria Math" panose="02040503050406030204" pitchFamily="18" charset="0"/>
                    <a:ea typeface="Cambria Math" panose="02040503050406030204" pitchFamily="18" charset="0"/>
                  </a:rPr>
                  <a:t>-1  </a:t>
                </a:r>
              </a:p>
            </p:txBody>
          </p:sp>
        </mc:Choice>
        <mc:Fallback xmlns="">
          <p:sp>
            <p:nvSpPr>
              <p:cNvPr id="52" name="TextovéPole 51"/>
              <p:cNvSpPr txBox="1">
                <a:spLocks noRot="1" noChangeAspect="1" noMove="1" noResize="1" noEditPoints="1" noAdjustHandles="1" noChangeArrowheads="1" noChangeShapeType="1" noTextEdit="1"/>
              </p:cNvSpPr>
              <p:nvPr/>
            </p:nvSpPr>
            <p:spPr>
              <a:xfrm>
                <a:off x="2568438" y="4859813"/>
                <a:ext cx="5962894" cy="584775"/>
              </a:xfrm>
              <a:prstGeom prst="rect">
                <a:avLst/>
              </a:prstGeom>
              <a:blipFill>
                <a:blip r:embed="rId13"/>
                <a:stretch>
                  <a:fillRect l="-511" t="-4167" b="-11458"/>
                </a:stretch>
              </a:blipFill>
              <a:ln>
                <a:noFill/>
              </a:ln>
            </p:spPr>
            <p:txBody>
              <a:bodyPr/>
              <a:lstStyle/>
              <a:p>
                <a:r>
                  <a:rPr lang="en-GB">
                    <a:noFill/>
                  </a:rPr>
                  <a:t> </a:t>
                </a:r>
              </a:p>
            </p:txBody>
          </p:sp>
        </mc:Fallback>
      </mc:AlternateContent>
      <p:cxnSp>
        <p:nvCxnSpPr>
          <p:cNvPr id="53" name="Přímá spojnice se šipkou 52"/>
          <p:cNvCxnSpPr/>
          <p:nvPr/>
        </p:nvCxnSpPr>
        <p:spPr>
          <a:xfrm flipV="1">
            <a:off x="5766463" y="4048599"/>
            <a:ext cx="0" cy="144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4" name="Přímá spojnice se šipkou 53"/>
          <p:cNvCxnSpPr/>
          <p:nvPr/>
        </p:nvCxnSpPr>
        <p:spPr>
          <a:xfrm flipV="1">
            <a:off x="1954311" y="4044327"/>
            <a:ext cx="0" cy="144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5" name="Přímá spojnice se šipkou 54"/>
          <p:cNvCxnSpPr/>
          <p:nvPr/>
        </p:nvCxnSpPr>
        <p:spPr>
          <a:xfrm flipV="1">
            <a:off x="2496193" y="3133592"/>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56" name="Přímá spojnice se šipkou 55"/>
          <p:cNvCxnSpPr/>
          <p:nvPr/>
        </p:nvCxnSpPr>
        <p:spPr>
          <a:xfrm flipV="1">
            <a:off x="2496193" y="4040132"/>
            <a:ext cx="0" cy="144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8" name="Přímá spojnice se šipkou 57"/>
          <p:cNvCxnSpPr/>
          <p:nvPr/>
        </p:nvCxnSpPr>
        <p:spPr>
          <a:xfrm flipV="1">
            <a:off x="5770893" y="4179528"/>
            <a:ext cx="0" cy="288000"/>
          </a:xfrm>
          <a:prstGeom prst="straightConnector1">
            <a:avLst/>
          </a:prstGeom>
          <a:ln w="254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59" name="Přímá spojnice se šipkou 58"/>
          <p:cNvCxnSpPr/>
          <p:nvPr/>
        </p:nvCxnSpPr>
        <p:spPr>
          <a:xfrm flipV="1">
            <a:off x="2496507" y="4171609"/>
            <a:ext cx="0" cy="108000"/>
          </a:xfrm>
          <a:prstGeom prst="straightConnector1">
            <a:avLst/>
          </a:prstGeom>
          <a:ln w="254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0" name="Přímá spojnice se šipkou 59"/>
          <p:cNvCxnSpPr/>
          <p:nvPr/>
        </p:nvCxnSpPr>
        <p:spPr>
          <a:xfrm flipV="1">
            <a:off x="1954311" y="4172132"/>
            <a:ext cx="0" cy="108000"/>
          </a:xfrm>
          <a:prstGeom prst="straightConnector1">
            <a:avLst/>
          </a:prstGeom>
          <a:ln w="254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1" name="Přímá spojnice se šipkou 60"/>
          <p:cNvCxnSpPr/>
          <p:nvPr/>
        </p:nvCxnSpPr>
        <p:spPr>
          <a:xfrm flipV="1">
            <a:off x="1408628" y="3089149"/>
            <a:ext cx="0" cy="252000"/>
          </a:xfrm>
          <a:prstGeom prst="straightConnector1">
            <a:avLst/>
          </a:prstGeom>
          <a:ln w="25400">
            <a:solidFill>
              <a:srgbClr val="C00000"/>
            </a:solidFill>
            <a:headEnd type="none" w="lg" len="med"/>
            <a:tailEnd type="triangl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2" name="TextovéPole 61"/>
              <p:cNvSpPr txBox="1"/>
              <p:nvPr/>
            </p:nvSpPr>
            <p:spPr>
              <a:xfrm>
                <a:off x="2572552" y="5390748"/>
                <a:ext cx="5958780" cy="584775"/>
              </a:xfrm>
              <a:prstGeom prst="rect">
                <a:avLst/>
              </a:prstGeom>
              <a:noFill/>
              <a:ln>
                <a:noFill/>
              </a:ln>
            </p:spPr>
            <p:txBody>
              <a:bodyPr wrap="square" rtlCol="0">
                <a:spAutoFit/>
              </a:bodyPr>
              <a:lstStyle/>
              <a:p>
                <a:r>
                  <a:rPr lang="cs-CZ" sz="1600" dirty="0">
                    <a:latin typeface="Cambria Math" panose="02040503050406030204" pitchFamily="18" charset="0"/>
                    <a:ea typeface="Cambria Math" panose="02040503050406030204" pitchFamily="18" charset="0"/>
                  </a:rPr>
                  <a:t>c</a:t>
                </a:r>
                <a:r>
                  <a:rPr lang="en-GB" sz="1600" dirty="0">
                    <a:latin typeface="Cambria Math" panose="02040503050406030204" pitchFamily="18" charset="0"/>
                    <a:ea typeface="Cambria Math" panose="02040503050406030204" pitchFamily="18" charset="0"/>
                  </a:rPr>
                  <a:t>ash</a:t>
                </a:r>
                <a:r>
                  <a:rPr lang="cs-CZ" sz="1600" dirty="0">
                    <a:latin typeface="Cambria Math" panose="02040503050406030204" pitchFamily="18" charset="0"/>
                    <a:ea typeface="Cambria Math" panose="02040503050406030204" pitchFamily="18" charset="0"/>
                  </a:rPr>
                  <a:t> </a:t>
                </a:r>
                <a:r>
                  <a:rPr lang="en-GB" sz="1600" dirty="0">
                    <a:latin typeface="Cambria Math" panose="02040503050406030204" pitchFamily="18" charset="0"/>
                    <a:ea typeface="Cambria Math" panose="02040503050406030204" pitchFamily="18" charset="0"/>
                  </a:rPr>
                  <a:t>flow from sold (</a:t>
                </a:r>
                <a14:m>
                  <m:oMath xmlns:m="http://schemas.openxmlformats.org/officeDocument/2006/math">
                    <m:r>
                      <a:rPr lang="en-GB" sz="1600" i="1">
                        <a:latin typeface="Cambria Math" panose="02040503050406030204" pitchFamily="18" charset="0"/>
                        <a:ea typeface="Cambria Math" panose="02040503050406030204" pitchFamily="18" charset="0"/>
                      </a:rPr>
                      <m:t>𝑇</m:t>
                    </m:r>
                  </m:oMath>
                </a14:m>
                <a:r>
                  <a:rPr lang="en-GB" sz="1600" dirty="0">
                    <a:latin typeface="Cambria Math" panose="02040503050406030204" pitchFamily="18" charset="0"/>
                    <a:ea typeface="Cambria Math" panose="02040503050406030204" pitchFamily="18" charset="0"/>
                  </a:rPr>
                  <a:t>-2)-year coupon bonds that clear the flows at the end of year 𝑇-2  </a:t>
                </a:r>
              </a:p>
            </p:txBody>
          </p:sp>
        </mc:Choice>
        <mc:Fallback xmlns="">
          <p:sp>
            <p:nvSpPr>
              <p:cNvPr id="62" name="TextovéPole 61"/>
              <p:cNvSpPr txBox="1">
                <a:spLocks noRot="1" noChangeAspect="1" noMove="1" noResize="1" noEditPoints="1" noAdjustHandles="1" noChangeArrowheads="1" noChangeShapeType="1" noTextEdit="1"/>
              </p:cNvSpPr>
              <p:nvPr/>
            </p:nvSpPr>
            <p:spPr>
              <a:xfrm>
                <a:off x="2572552" y="5390748"/>
                <a:ext cx="5958780" cy="584775"/>
              </a:xfrm>
              <a:prstGeom prst="rect">
                <a:avLst/>
              </a:prstGeom>
              <a:blipFill>
                <a:blip r:embed="rId14"/>
                <a:stretch>
                  <a:fillRect l="-512" t="-4167" b="-11458"/>
                </a:stretch>
              </a:blipFill>
              <a:ln>
                <a:noFill/>
              </a:ln>
            </p:spPr>
            <p:txBody>
              <a:bodyPr/>
              <a:lstStyle/>
              <a:p>
                <a:r>
                  <a:rPr lang="en-GB">
                    <a:noFill/>
                  </a:rPr>
                  <a:t> </a:t>
                </a:r>
              </a:p>
            </p:txBody>
          </p:sp>
        </mc:Fallback>
      </mc:AlternateContent>
      <p:cxnSp>
        <p:nvCxnSpPr>
          <p:cNvPr id="63" name="Přímá spojnice se šipkou 62"/>
          <p:cNvCxnSpPr/>
          <p:nvPr/>
        </p:nvCxnSpPr>
        <p:spPr>
          <a:xfrm>
            <a:off x="2051720" y="5572827"/>
            <a:ext cx="360040" cy="0"/>
          </a:xfrm>
          <a:prstGeom prst="straightConnector1">
            <a:avLst/>
          </a:prstGeom>
          <a:ln w="25400">
            <a:solidFill>
              <a:srgbClr val="C00000"/>
            </a:solidFill>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9" name="Přímá spojnice se šipkou 48"/>
          <p:cNvCxnSpPr/>
          <p:nvPr/>
        </p:nvCxnSpPr>
        <p:spPr>
          <a:xfrm flipV="1">
            <a:off x="3047247" y="3133592"/>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4" name="Přímá spojnice se šipkou 63"/>
          <p:cNvCxnSpPr/>
          <p:nvPr/>
        </p:nvCxnSpPr>
        <p:spPr>
          <a:xfrm flipV="1">
            <a:off x="3042661" y="4044295"/>
            <a:ext cx="0" cy="144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65" name="Přímá spojnice se šipkou 64"/>
          <p:cNvCxnSpPr/>
          <p:nvPr/>
        </p:nvCxnSpPr>
        <p:spPr>
          <a:xfrm flipV="1">
            <a:off x="3042975" y="4175772"/>
            <a:ext cx="0" cy="108000"/>
          </a:xfrm>
          <a:prstGeom prst="straightConnector1">
            <a:avLst/>
          </a:prstGeom>
          <a:ln w="254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6" name="TextovéPole 65"/>
              <p:cNvSpPr txBox="1"/>
              <p:nvPr/>
            </p:nvSpPr>
            <p:spPr>
              <a:xfrm>
                <a:off x="7071318" y="2753808"/>
                <a:ext cx="427609" cy="338554"/>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600" i="1" smtClean="0">
                          <a:latin typeface="Cambria Math" panose="02040503050406030204" pitchFamily="18" charset="0"/>
                          <a:ea typeface="Cambria Math" panose="02040503050406030204" pitchFamily="18" charset="0"/>
                        </a:rPr>
                        <m:t>𝑀</m:t>
                      </m:r>
                    </m:oMath>
                  </m:oMathPara>
                </a14:m>
                <a:endParaRPr lang="cs-CZ" sz="1600" dirty="0">
                  <a:latin typeface="Cambria Math" panose="02040503050406030204" pitchFamily="18" charset="0"/>
                  <a:ea typeface="Cambria Math" panose="02040503050406030204" pitchFamily="18" charset="0"/>
                </a:endParaRPr>
              </a:p>
            </p:txBody>
          </p:sp>
        </mc:Choice>
        <mc:Fallback xmlns="">
          <p:sp>
            <p:nvSpPr>
              <p:cNvPr id="66" name="TextovéPole 65"/>
              <p:cNvSpPr txBox="1">
                <a:spLocks noRot="1" noChangeAspect="1" noMove="1" noResize="1" noEditPoints="1" noAdjustHandles="1" noChangeArrowheads="1" noChangeShapeType="1" noTextEdit="1"/>
              </p:cNvSpPr>
              <p:nvPr/>
            </p:nvSpPr>
            <p:spPr>
              <a:xfrm>
                <a:off x="7071318" y="2753808"/>
                <a:ext cx="427609" cy="338554"/>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ovéPole 67"/>
              <p:cNvSpPr txBox="1"/>
              <p:nvPr/>
            </p:nvSpPr>
            <p:spPr>
              <a:xfrm>
                <a:off x="908059" y="4184039"/>
                <a:ext cx="427609" cy="338554"/>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cs-CZ" sz="1600" i="1" smtClean="0">
                          <a:latin typeface="Cambria Math" panose="02040503050406030204" pitchFamily="18" charset="0"/>
                          <a:ea typeface="Cambria Math" panose="02040503050406030204" pitchFamily="18" charset="0"/>
                        </a:rPr>
                        <m:t>𝑃</m:t>
                      </m:r>
                    </m:oMath>
                  </m:oMathPara>
                </a14:m>
                <a:endParaRPr lang="cs-CZ" sz="1600" dirty="0">
                  <a:latin typeface="Cambria Math" panose="02040503050406030204" pitchFamily="18" charset="0"/>
                  <a:ea typeface="Cambria Math" panose="02040503050406030204" pitchFamily="18" charset="0"/>
                </a:endParaRPr>
              </a:p>
            </p:txBody>
          </p:sp>
        </mc:Choice>
        <mc:Fallback xmlns="">
          <p:sp>
            <p:nvSpPr>
              <p:cNvPr id="68" name="TextovéPole 67"/>
              <p:cNvSpPr txBox="1">
                <a:spLocks noRot="1" noChangeAspect="1" noMove="1" noResize="1" noEditPoints="1" noAdjustHandles="1" noChangeArrowheads="1" noChangeShapeType="1" noTextEdit="1"/>
              </p:cNvSpPr>
              <p:nvPr/>
            </p:nvSpPr>
            <p:spPr>
              <a:xfrm>
                <a:off x="908059" y="4184039"/>
                <a:ext cx="427609" cy="338554"/>
              </a:xfrm>
              <a:prstGeom prst="rect">
                <a:avLst/>
              </a:prstGeom>
              <a:blipFill>
                <a:blip r:embed="rId16"/>
                <a:stretch>
                  <a:fillRect/>
                </a:stretch>
              </a:blipFill>
            </p:spPr>
            <p:txBody>
              <a:bodyPr/>
              <a:lstStyle/>
              <a:p>
                <a:r>
                  <a:rPr lang="en-GB">
                    <a:noFill/>
                  </a:rPr>
                  <a:t> </a:t>
                </a:r>
              </a:p>
            </p:txBody>
          </p:sp>
        </mc:Fallback>
      </mc:AlternateContent>
      <p:cxnSp>
        <p:nvCxnSpPr>
          <p:cNvPr id="73" name="Přímá spojnice se šipkou 72"/>
          <p:cNvCxnSpPr/>
          <p:nvPr/>
        </p:nvCxnSpPr>
        <p:spPr>
          <a:xfrm flipV="1">
            <a:off x="5224344" y="4181947"/>
            <a:ext cx="0" cy="108000"/>
          </a:xfrm>
          <a:prstGeom prst="straightConnector1">
            <a:avLst/>
          </a:prstGeom>
          <a:ln w="254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4" name="Přímá spojnice se šipkou 73"/>
          <p:cNvCxnSpPr/>
          <p:nvPr/>
        </p:nvCxnSpPr>
        <p:spPr>
          <a:xfrm flipV="1">
            <a:off x="5220374" y="3125125"/>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7" name="Přímá spojnice se šipkou 66"/>
          <p:cNvCxnSpPr/>
          <p:nvPr/>
        </p:nvCxnSpPr>
        <p:spPr>
          <a:xfrm flipV="1">
            <a:off x="6853034" y="3124800"/>
            <a:ext cx="0" cy="54000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1" name="Přímá spojnice se šipkou 70"/>
          <p:cNvCxnSpPr/>
          <p:nvPr/>
        </p:nvCxnSpPr>
        <p:spPr>
          <a:xfrm flipV="1">
            <a:off x="6317284" y="4052636"/>
            <a:ext cx="0" cy="144000"/>
          </a:xfrm>
          <a:prstGeom prst="straightConnector1">
            <a:avLst/>
          </a:prstGeom>
          <a:ln w="25400">
            <a:solidFill>
              <a:srgbClr val="00B05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5" name="Přímá spojnice se šipkou 74"/>
          <p:cNvCxnSpPr/>
          <p:nvPr/>
        </p:nvCxnSpPr>
        <p:spPr>
          <a:xfrm flipV="1">
            <a:off x="5766858" y="4174423"/>
            <a:ext cx="0" cy="108000"/>
          </a:xfrm>
          <a:prstGeom prst="straightConnector1">
            <a:avLst/>
          </a:prstGeom>
          <a:ln w="25400">
            <a:solidFill>
              <a:srgbClr val="C00000"/>
            </a:solidFill>
            <a:headEnd type="triangle" w="lg" len="med"/>
            <a:tailEnd type="none" w="lg" len="med"/>
          </a:ln>
        </p:spPr>
        <p:style>
          <a:lnRef idx="1">
            <a:schemeClr val="accent1"/>
          </a:lnRef>
          <a:fillRef idx="0">
            <a:schemeClr val="accent1"/>
          </a:fillRef>
          <a:effectRef idx="0">
            <a:schemeClr val="accent1"/>
          </a:effectRef>
          <a:fontRef idx="minor">
            <a:schemeClr val="tx1"/>
          </a:fontRef>
        </p:style>
      </p:cxnSp>
      <p:sp>
        <p:nvSpPr>
          <p:cNvPr id="4" name="Nadpis 3"/>
          <p:cNvSpPr>
            <a:spLocks noGrp="1"/>
          </p:cNvSpPr>
          <p:nvPr>
            <p:ph type="title"/>
          </p:nvPr>
        </p:nvSpPr>
        <p:spPr>
          <a:xfrm>
            <a:off x="144001" y="144000"/>
            <a:ext cx="3635911" cy="648072"/>
          </a:xfrm>
        </p:spPr>
        <p:txBody>
          <a:bodyPr/>
          <a:lstStyle/>
          <a:p>
            <a:r>
              <a:rPr lang="en-GB" noProof="0" dirty="0">
                <a:solidFill>
                  <a:srgbClr val="000000"/>
                </a:solidFill>
              </a:rPr>
              <a:t>Cash flow matching</a:t>
            </a:r>
          </a:p>
        </p:txBody>
      </p:sp>
    </p:spTree>
    <p:extLst>
      <p:ext uri="{BB962C8B-B14F-4D97-AF65-F5344CB8AC3E}">
        <p14:creationId xmlns:p14="http://schemas.microsoft.com/office/powerpoint/2010/main" val="292479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ovéPole 1">
                <a:extLst>
                  <a:ext uri="{FF2B5EF4-FFF2-40B4-BE49-F238E27FC236}">
                    <a16:creationId xmlns:a16="http://schemas.microsoft.com/office/drawing/2014/main" id="{F1109207-FE26-FF10-7580-1851D2F3B427}"/>
                  </a:ext>
                </a:extLst>
              </p:cNvPr>
              <p:cNvSpPr txBox="1"/>
              <p:nvPr/>
            </p:nvSpPr>
            <p:spPr>
              <a:xfrm>
                <a:off x="5759152" y="2103912"/>
                <a:ext cx="2088232" cy="646331"/>
              </a:xfrm>
              <a:prstGeom prst="rect">
                <a:avLst/>
              </a:prstGeom>
              <a:noFill/>
              <a:ln>
                <a:noFill/>
              </a:ln>
            </p:spPr>
            <p:txBody>
              <a:bodyPr wrap="square" rtlCol="0">
                <a:spAutoFit/>
              </a:bodyPr>
              <a:lstStyle/>
              <a:p>
                <a:pPr algn="r"/>
                <a14:m>
                  <m:oMathPara xmlns:m="http://schemas.openxmlformats.org/officeDocument/2006/math">
                    <m:oMathParaPr>
                      <m:jc m:val="right"/>
                    </m:oMathParaPr>
                    <m:oMath xmlns:m="http://schemas.openxmlformats.org/officeDocument/2006/math">
                      <m:sSub>
                        <m:sSubPr>
                          <m:ctrlPr>
                            <a:rPr lang="cs-CZ" sz="1200" i="1" smtClean="0">
                              <a:latin typeface="Cambria Math" panose="02040503050406030204" pitchFamily="18" charset="0"/>
                              <a:ea typeface="Cambria Math" panose="02040503050406030204" pitchFamily="18" charset="0"/>
                            </a:rPr>
                          </m:ctrlPr>
                        </m:sSubPr>
                        <m:e>
                          <m:r>
                            <a:rPr lang="cs-CZ" sz="1200" b="0" i="1" smtClean="0">
                              <a:latin typeface="Cambria Math" panose="02040503050406030204" pitchFamily="18" charset="0"/>
                              <a:ea typeface="Cambria Math" panose="02040503050406030204" pitchFamily="18" charset="0"/>
                            </a:rPr>
                            <m:t>100</m:t>
                          </m:r>
                          <m:r>
                            <a:rPr lang="cs-CZ" sz="1200" b="0" i="1" smtClean="0">
                              <a:latin typeface="Cambria Math" panose="02040503050406030204" pitchFamily="18" charset="0"/>
                              <a:ea typeface="Cambria Math" panose="02040503050406030204" pitchFamily="18" charset="0"/>
                            </a:rPr>
                            <m:t>𝑥</m:t>
                          </m:r>
                        </m:e>
                        <m:sub>
                          <m:r>
                            <a:rPr lang="cs-CZ" sz="1200" b="0" i="1" smtClean="0">
                              <a:latin typeface="Cambria Math" panose="02040503050406030204" pitchFamily="18" charset="0"/>
                              <a:ea typeface="Cambria Math" panose="02040503050406030204" pitchFamily="18" charset="0"/>
                            </a:rPr>
                            <m:t>𝐴</m:t>
                          </m:r>
                        </m:sub>
                      </m:sSub>
                      <m:r>
                        <a:rPr lang="cs-CZ" sz="1200" b="0" i="1" smtClean="0">
                          <a:latin typeface="Cambria Math" panose="02040503050406030204" pitchFamily="18" charset="0"/>
                          <a:ea typeface="Cambria Math" panose="02040503050406030204" pitchFamily="18" charset="0"/>
                        </a:rPr>
                        <m:t>+9</m:t>
                      </m:r>
                      <m:sSub>
                        <m:sSubPr>
                          <m:ctrlPr>
                            <a:rPr lang="cs-CZ" sz="1200" b="0" i="1" smtClean="0">
                              <a:latin typeface="Cambria Math" panose="02040503050406030204" pitchFamily="18" charset="0"/>
                              <a:ea typeface="Cambria Math" panose="02040503050406030204" pitchFamily="18" charset="0"/>
                            </a:rPr>
                          </m:ctrlPr>
                        </m:sSubPr>
                        <m:e>
                          <m:r>
                            <a:rPr lang="cs-CZ" sz="1200" b="0" i="1" smtClean="0">
                              <a:latin typeface="Cambria Math" panose="02040503050406030204" pitchFamily="18" charset="0"/>
                              <a:ea typeface="Cambria Math" panose="02040503050406030204" pitchFamily="18" charset="0"/>
                            </a:rPr>
                            <m:t>𝑥</m:t>
                          </m:r>
                        </m:e>
                        <m:sub>
                          <m:r>
                            <a:rPr lang="cs-CZ" sz="1200" b="0" i="1" smtClean="0">
                              <a:latin typeface="Cambria Math" panose="02040503050406030204" pitchFamily="18" charset="0"/>
                              <a:ea typeface="Cambria Math" panose="02040503050406030204" pitchFamily="18" charset="0"/>
                            </a:rPr>
                            <m:t>𝐵</m:t>
                          </m:r>
                        </m:sub>
                      </m:sSub>
                      <m:r>
                        <a:rPr lang="cs-CZ" sz="1200" b="0" i="1" smtClean="0">
                          <a:latin typeface="Cambria Math" panose="02040503050406030204" pitchFamily="18" charset="0"/>
                          <a:ea typeface="Cambria Math" panose="02040503050406030204" pitchFamily="18" charset="0"/>
                        </a:rPr>
                        <m:t>+5</m:t>
                      </m:r>
                      <m:sSub>
                        <m:sSubPr>
                          <m:ctrlPr>
                            <a:rPr lang="cs-CZ" sz="1200" b="0" i="1" smtClean="0">
                              <a:latin typeface="Cambria Math" panose="02040503050406030204" pitchFamily="18" charset="0"/>
                              <a:ea typeface="Cambria Math" panose="02040503050406030204" pitchFamily="18" charset="0"/>
                            </a:rPr>
                          </m:ctrlPr>
                        </m:sSubPr>
                        <m:e>
                          <m:r>
                            <a:rPr lang="cs-CZ" sz="1200" b="0" i="1" smtClean="0">
                              <a:latin typeface="Cambria Math" panose="02040503050406030204" pitchFamily="18" charset="0"/>
                              <a:ea typeface="Cambria Math" panose="02040503050406030204" pitchFamily="18" charset="0"/>
                            </a:rPr>
                            <m:t>𝑥</m:t>
                          </m:r>
                        </m:e>
                        <m:sub>
                          <m:r>
                            <a:rPr lang="cs-CZ" sz="1200" b="0" i="1" smtClean="0">
                              <a:latin typeface="Cambria Math" panose="02040503050406030204" pitchFamily="18" charset="0"/>
                              <a:ea typeface="Cambria Math" panose="02040503050406030204" pitchFamily="18" charset="0"/>
                            </a:rPr>
                            <m:t>𝐶</m:t>
                          </m:r>
                        </m:sub>
                      </m:sSub>
                      <m:r>
                        <a:rPr lang="cs-CZ" sz="1200" b="0" i="1" smtClean="0">
                          <a:latin typeface="Cambria Math" panose="02040503050406030204" pitchFamily="18" charset="0"/>
                          <a:ea typeface="Cambria Math" panose="02040503050406030204" pitchFamily="18" charset="0"/>
                        </a:rPr>
                        <m:t>+13</m:t>
                      </m:r>
                      <m:r>
                        <a:rPr lang="cs-CZ" sz="1200" b="0" i="1" smtClean="0">
                          <a:latin typeface="Cambria Math"/>
                          <a:ea typeface="Cambria Math" panose="02040503050406030204" pitchFamily="18" charset="0"/>
                        </a:rPr>
                        <m:t>=</m:t>
                      </m:r>
                      <m:r>
                        <a:rPr lang="cs-CZ" sz="1200" b="0" i="1" smtClean="0">
                          <a:latin typeface="Cambria Math" panose="02040503050406030204" pitchFamily="18" charset="0"/>
                          <a:ea typeface="Cambria Math" panose="02040503050406030204" pitchFamily="18" charset="0"/>
                        </a:rPr>
                        <m:t>0</m:t>
                      </m:r>
                    </m:oMath>
                  </m:oMathPara>
                </a14:m>
                <a:endParaRPr lang="cs-CZ" sz="1200" b="0" dirty="0">
                  <a:latin typeface="Cambria Math" panose="02040503050406030204" pitchFamily="18" charset="0"/>
                  <a:ea typeface="Cambria Math" panose="02040503050406030204" pitchFamily="18" charset="0"/>
                </a:endParaRPr>
              </a:p>
              <a:p>
                <a:pPr algn="r"/>
                <a14:m>
                  <m:oMathPara xmlns:m="http://schemas.openxmlformats.org/officeDocument/2006/math">
                    <m:oMathParaPr>
                      <m:jc m:val="right"/>
                    </m:oMathParaPr>
                    <m:oMath xmlns:m="http://schemas.openxmlformats.org/officeDocument/2006/math">
                      <m:sSub>
                        <m:sSubPr>
                          <m:ctrlPr>
                            <a:rPr lang="cs-CZ" sz="1200" i="1">
                              <a:latin typeface="Cambria Math" panose="02040503050406030204" pitchFamily="18" charset="0"/>
                              <a:ea typeface="Cambria Math" panose="02040503050406030204" pitchFamily="18" charset="0"/>
                            </a:rPr>
                          </m:ctrlPr>
                        </m:sSubPr>
                        <m:e>
                          <m:r>
                            <a:rPr lang="cs-CZ" sz="1200" i="1">
                              <a:latin typeface="Cambria Math" panose="02040503050406030204" pitchFamily="18" charset="0"/>
                              <a:ea typeface="Cambria Math" panose="02040503050406030204" pitchFamily="18" charset="0"/>
                            </a:rPr>
                            <m:t>109</m:t>
                          </m:r>
                          <m:r>
                            <a:rPr lang="cs-CZ" sz="1200" i="1">
                              <a:latin typeface="Cambria Math" panose="02040503050406030204" pitchFamily="18" charset="0"/>
                              <a:ea typeface="Cambria Math" panose="02040503050406030204" pitchFamily="18" charset="0"/>
                            </a:rPr>
                            <m:t>𝑥</m:t>
                          </m:r>
                        </m:e>
                        <m:sub>
                          <m:r>
                            <a:rPr lang="cs-CZ" sz="1200" i="1">
                              <a:latin typeface="Cambria Math" panose="02040503050406030204" pitchFamily="18" charset="0"/>
                              <a:ea typeface="Cambria Math" panose="02040503050406030204" pitchFamily="18" charset="0"/>
                            </a:rPr>
                            <m:t>𝐵</m:t>
                          </m:r>
                        </m:sub>
                      </m:sSub>
                      <m:r>
                        <a:rPr lang="cs-CZ" sz="1200" i="1">
                          <a:latin typeface="Cambria Math" panose="02040503050406030204" pitchFamily="18" charset="0"/>
                          <a:ea typeface="Cambria Math" panose="02040503050406030204" pitchFamily="18" charset="0"/>
                        </a:rPr>
                        <m:t>+5</m:t>
                      </m:r>
                      <m:sSub>
                        <m:sSubPr>
                          <m:ctrlPr>
                            <a:rPr lang="cs-CZ" sz="1200" i="1">
                              <a:latin typeface="Cambria Math" panose="02040503050406030204" pitchFamily="18" charset="0"/>
                              <a:ea typeface="Cambria Math" panose="02040503050406030204" pitchFamily="18" charset="0"/>
                            </a:rPr>
                          </m:ctrlPr>
                        </m:sSubPr>
                        <m:e>
                          <m:r>
                            <a:rPr lang="cs-CZ" sz="1200" i="1">
                              <a:latin typeface="Cambria Math" panose="02040503050406030204" pitchFamily="18" charset="0"/>
                              <a:ea typeface="Cambria Math" panose="02040503050406030204" pitchFamily="18" charset="0"/>
                            </a:rPr>
                            <m:t>𝑥</m:t>
                          </m:r>
                        </m:e>
                        <m:sub>
                          <m:r>
                            <a:rPr lang="cs-CZ" sz="1200" i="1">
                              <a:latin typeface="Cambria Math" panose="02040503050406030204" pitchFamily="18" charset="0"/>
                              <a:ea typeface="Cambria Math" panose="02040503050406030204" pitchFamily="18" charset="0"/>
                            </a:rPr>
                            <m:t>𝐶</m:t>
                          </m:r>
                        </m:sub>
                      </m:sSub>
                      <m:r>
                        <a:rPr lang="cs-CZ" sz="1200" i="1">
                          <a:latin typeface="Cambria Math" panose="02040503050406030204" pitchFamily="18" charset="0"/>
                          <a:ea typeface="Cambria Math" panose="02040503050406030204" pitchFamily="18" charset="0"/>
                        </a:rPr>
                        <m:t>+13</m:t>
                      </m:r>
                      <m:r>
                        <a:rPr lang="cs-CZ" sz="1200" i="1">
                          <a:latin typeface="Cambria Math"/>
                          <a:ea typeface="Cambria Math" panose="02040503050406030204" pitchFamily="18" charset="0"/>
                        </a:rPr>
                        <m:t>=</m:t>
                      </m:r>
                      <m:r>
                        <a:rPr lang="cs-CZ" sz="1200" i="1">
                          <a:latin typeface="Cambria Math" panose="02040503050406030204" pitchFamily="18" charset="0"/>
                          <a:ea typeface="Cambria Math" panose="02040503050406030204" pitchFamily="18" charset="0"/>
                        </a:rPr>
                        <m:t>0</m:t>
                      </m:r>
                    </m:oMath>
                  </m:oMathPara>
                </a14:m>
                <a:endParaRPr lang="cs-CZ" sz="1200" b="0" dirty="0">
                  <a:latin typeface="Cambria Math" panose="02040503050406030204" pitchFamily="18" charset="0"/>
                  <a:ea typeface="Cambria Math" panose="02040503050406030204" pitchFamily="18" charset="0"/>
                </a:endParaRPr>
              </a:p>
              <a:p>
                <a:pPr algn="just"/>
                <a14:m>
                  <m:oMathPara xmlns:m="http://schemas.openxmlformats.org/officeDocument/2006/math">
                    <m:oMathParaPr>
                      <m:jc m:val="right"/>
                    </m:oMathParaPr>
                    <m:oMath xmlns:m="http://schemas.openxmlformats.org/officeDocument/2006/math">
                      <m:r>
                        <a:rPr lang="cs-CZ" sz="1200" i="1">
                          <a:latin typeface="Cambria Math" panose="02040503050406030204" pitchFamily="18" charset="0"/>
                          <a:ea typeface="Cambria Math" panose="02040503050406030204" pitchFamily="18" charset="0"/>
                        </a:rPr>
                        <m:t>105</m:t>
                      </m:r>
                      <m:sSub>
                        <m:sSubPr>
                          <m:ctrlPr>
                            <a:rPr lang="cs-CZ" sz="1200" i="1">
                              <a:latin typeface="Cambria Math" panose="02040503050406030204" pitchFamily="18" charset="0"/>
                              <a:ea typeface="Cambria Math" panose="02040503050406030204" pitchFamily="18" charset="0"/>
                            </a:rPr>
                          </m:ctrlPr>
                        </m:sSubPr>
                        <m:e>
                          <m:r>
                            <a:rPr lang="cs-CZ" sz="1200" i="1">
                              <a:latin typeface="Cambria Math" panose="02040503050406030204" pitchFamily="18" charset="0"/>
                              <a:ea typeface="Cambria Math" panose="02040503050406030204" pitchFamily="18" charset="0"/>
                            </a:rPr>
                            <m:t>𝑥</m:t>
                          </m:r>
                        </m:e>
                        <m:sub>
                          <m:r>
                            <a:rPr lang="cs-CZ" sz="1200" i="1">
                              <a:latin typeface="Cambria Math" panose="02040503050406030204" pitchFamily="18" charset="0"/>
                              <a:ea typeface="Cambria Math" panose="02040503050406030204" pitchFamily="18" charset="0"/>
                            </a:rPr>
                            <m:t>𝐶</m:t>
                          </m:r>
                        </m:sub>
                      </m:sSub>
                      <m:r>
                        <a:rPr lang="cs-CZ" sz="1200" i="1">
                          <a:latin typeface="Cambria Math" panose="02040503050406030204" pitchFamily="18" charset="0"/>
                          <a:ea typeface="Cambria Math" panose="02040503050406030204" pitchFamily="18" charset="0"/>
                        </a:rPr>
                        <m:t>+13</m:t>
                      </m:r>
                      <m:r>
                        <a:rPr lang="cs-CZ" sz="1200" i="1">
                          <a:latin typeface="Cambria Math"/>
                          <a:ea typeface="Cambria Math" panose="02040503050406030204" pitchFamily="18" charset="0"/>
                        </a:rPr>
                        <m:t>=</m:t>
                      </m:r>
                      <m:r>
                        <a:rPr lang="cs-CZ" sz="1200" i="1">
                          <a:latin typeface="Cambria Math" panose="02040503050406030204" pitchFamily="18" charset="0"/>
                          <a:ea typeface="Cambria Math" panose="02040503050406030204" pitchFamily="18" charset="0"/>
                        </a:rPr>
                        <m:t>0</m:t>
                      </m:r>
                    </m:oMath>
                  </m:oMathPara>
                </a14:m>
                <a:endParaRPr lang="cs-CZ" sz="1200" b="0" dirty="0">
                  <a:latin typeface="Cambria Math" panose="02040503050406030204" pitchFamily="18" charset="0"/>
                  <a:ea typeface="Cambria Math" panose="02040503050406030204" pitchFamily="18" charset="0"/>
                </a:endParaRPr>
              </a:p>
            </p:txBody>
          </p:sp>
        </mc:Choice>
        <mc:Fallback xmlns="">
          <p:sp>
            <p:nvSpPr>
              <p:cNvPr id="2" name="TextovéPole 1">
                <a:extLst>
                  <a:ext uri="{FF2B5EF4-FFF2-40B4-BE49-F238E27FC236}">
                    <a16:creationId xmlns:a16="http://schemas.microsoft.com/office/drawing/2014/main" id="{F1109207-FE26-FF10-7580-1851D2F3B427}"/>
                  </a:ext>
                </a:extLst>
              </p:cNvPr>
              <p:cNvSpPr txBox="1">
                <a:spLocks noRot="1" noChangeAspect="1" noMove="1" noResize="1" noEditPoints="1" noAdjustHandles="1" noChangeArrowheads="1" noChangeShapeType="1" noTextEdit="1"/>
              </p:cNvSpPr>
              <p:nvPr/>
            </p:nvSpPr>
            <p:spPr>
              <a:xfrm>
                <a:off x="5759152" y="2103912"/>
                <a:ext cx="2088232" cy="646331"/>
              </a:xfrm>
              <a:prstGeom prst="rect">
                <a:avLst/>
              </a:prstGeom>
              <a:blipFill>
                <a:blip r:embed="rId15"/>
                <a:stretch>
                  <a:fillRect/>
                </a:stretch>
              </a:blipFill>
              <a:ln>
                <a:noFill/>
              </a:ln>
            </p:spPr>
            <p:txBody>
              <a:bodyPr/>
              <a:lstStyle/>
              <a:p>
                <a:r>
                  <a:rPr lang="en-GB">
                    <a:noFill/>
                  </a:rPr>
                  <a:t> </a:t>
                </a:r>
              </a:p>
            </p:txBody>
          </p:sp>
        </mc:Fallback>
      </mc:AlternateContent>
      <p:sp>
        <p:nvSpPr>
          <p:cNvPr id="45" name="Zástupný symbol pro číslo snímku 2"/>
          <p:cNvSpPr txBox="1">
            <a:spLocks/>
          </p:cNvSpPr>
          <p:nvPr/>
        </p:nvSpPr>
        <p:spPr>
          <a:xfrm>
            <a:off x="7164000" y="6336000"/>
            <a:ext cx="1800000" cy="360000"/>
          </a:xfrm>
          <a:prstGeom prst="rect">
            <a:avLst/>
          </a:prstGeom>
        </p:spPr>
        <p:txBody>
          <a:bodyPr vert="horz" lIns="91440" tIns="45720" rIns="91440" bIns="45720" rtlCol="0" anchor="ctr"/>
          <a:lstStyle>
            <a:defPPr>
              <a:defRPr lang="cs-CZ"/>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cs-CZ" dirty="0"/>
              <a:t>7</a:t>
            </a:r>
          </a:p>
        </p:txBody>
      </p:sp>
      <p:sp>
        <p:nvSpPr>
          <p:cNvPr id="44" name="Zástupný symbol pro zápatí 1"/>
          <p:cNvSpPr txBox="1">
            <a:spLocks/>
          </p:cNvSpPr>
          <p:nvPr/>
        </p:nvSpPr>
        <p:spPr>
          <a:xfrm>
            <a:off x="180000" y="6336000"/>
            <a:ext cx="3312000" cy="360000"/>
          </a:xfrm>
          <a:prstGeom prst="rect">
            <a:avLst/>
          </a:prstGeom>
        </p:spPr>
        <p:txBody>
          <a:bodyPr vert="horz" lIns="91440" tIns="45720" rIns="91440" bIns="45720" rtlCol="0" anchor="ctr"/>
          <a:lstStyle>
            <a:defPPr>
              <a:defRPr lang="cs-CZ"/>
            </a:defPPr>
            <a:lvl1pPr marL="0" algn="l" defTabSz="914400" rtl="0" eaLnBrk="1" latinLnBrk="0" hangingPunct="1">
              <a:defRPr sz="11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Analysis of yield curve</a:t>
            </a:r>
          </a:p>
        </p:txBody>
      </p:sp>
      <p:sp>
        <p:nvSpPr>
          <p:cNvPr id="9" name="TextovéPole 8"/>
          <p:cNvSpPr txBox="1"/>
          <p:nvPr/>
        </p:nvSpPr>
        <p:spPr>
          <a:xfrm>
            <a:off x="864000" y="954000"/>
            <a:ext cx="3059928"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Set of coupon bonds</a:t>
            </a:r>
          </a:p>
        </p:txBody>
      </p:sp>
      <p:sp>
        <p:nvSpPr>
          <p:cNvPr id="40" name="TextovéPole 39"/>
          <p:cNvSpPr txBox="1"/>
          <p:nvPr/>
        </p:nvSpPr>
        <p:spPr>
          <a:xfrm>
            <a:off x="864000" y="3096000"/>
            <a:ext cx="1835792"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cs-CZ" sz="2200" dirty="0">
                <a:latin typeface="Cambria Math" panose="02040503050406030204" pitchFamily="18" charset="0"/>
                <a:ea typeface="Cambria Math" panose="02040503050406030204" pitchFamily="18" charset="0"/>
              </a:rPr>
              <a:t>CFM table</a:t>
            </a:r>
            <a:endParaRPr lang="en-GB" sz="2200" dirty="0">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graphicFrame>
            <p:nvGraphicFramePr>
              <p:cNvPr id="11" name="Tabulka 10"/>
              <p:cNvGraphicFramePr>
                <a:graphicFrameLocks noGrp="1"/>
              </p:cNvGraphicFramePr>
              <p:nvPr>
                <p:extLst>
                  <p:ext uri="{D42A27DB-BD31-4B8C-83A1-F6EECF244321}">
                    <p14:modId xmlns:p14="http://schemas.microsoft.com/office/powerpoint/2010/main" val="2251328017"/>
                  </p:ext>
                </p:extLst>
              </p:nvPr>
            </p:nvGraphicFramePr>
            <p:xfrm>
              <a:off x="1332072" y="1412776"/>
              <a:ext cx="3888000" cy="1374252"/>
            </p:xfrm>
            <a:graphic>
              <a:graphicData uri="http://schemas.openxmlformats.org/drawingml/2006/table">
                <a:tbl>
                  <a:tblPr firstRow="1">
                    <a:tableStyleId>{5C22544A-7EE6-4342-B048-85BDC9FD1C3A}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648000">
                      <a:extLst>
                        <a:ext uri="{9D8B030D-6E8A-4147-A177-3AD203B41FA5}">
                          <a16:colId xmlns:a16="http://schemas.microsoft.com/office/drawing/2014/main" val="3590753205"/>
                        </a:ext>
                      </a:extLst>
                    </a:gridCol>
                    <a:gridCol w="648000">
                      <a:extLst>
                        <a:ext uri="{9D8B030D-6E8A-4147-A177-3AD203B41FA5}">
                          <a16:colId xmlns:a16="http://schemas.microsoft.com/office/drawing/2014/main" val="20004"/>
                        </a:ext>
                      </a:extLst>
                    </a:gridCol>
                  </a:tblGrid>
                  <a:tr h="294252">
                    <a:tc>
                      <a:txBody>
                        <a:bodyPr/>
                        <a:lstStyle/>
                        <a:p>
                          <a:pPr algn="ctr"/>
                          <a:r>
                            <a:rPr lang="en-GB" sz="1000" b="0" i="0" noProof="0" dirty="0">
                              <a:latin typeface="Cambria Math" panose="02040503050406030204" pitchFamily="18" charset="0"/>
                              <a:ea typeface="Cambria Math" panose="02040503050406030204" pitchFamily="18" charset="0"/>
                            </a:rPr>
                            <a:t>Bond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GB" sz="1000" b="0" i="0" kern="1200" noProof="0" smtClean="0">
                                    <a:solidFill>
                                      <a:schemeClr val="lt1"/>
                                    </a:solidFill>
                                    <a:latin typeface="Cambria Math" panose="02040503050406030204" pitchFamily="18" charset="0"/>
                                    <a:ea typeface="Cambria Math" panose="02040503050406030204" pitchFamily="18" charset="0"/>
                                    <a:cs typeface="+mn-cs"/>
                                  </a:rPr>
                                  <m:t>Maturity</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Price</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pPr algn="ctr"/>
                          <a:endParaRPr lang="en-GB" sz="1000" b="0" i="0" noProof="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𝑡</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r>
                                  <m:rPr>
                                    <m:nor/>
                                  </m:rPr>
                                  <a:rPr lang="cs-CZ" sz="1000" b="0" i="0" kern="1200" noProof="0" smtClean="0">
                                    <a:solidFill>
                                      <a:schemeClr val="lt1"/>
                                    </a:solidFill>
                                    <a:latin typeface="Cambria Math" panose="02040503050406030204" pitchFamily="18" charset="0"/>
                                    <a:ea typeface="Cambria Math" panose="02040503050406030204" pitchFamily="18" charset="0"/>
                                    <a:cs typeface="+mn-cs"/>
                                  </a:rPr>
                                  <m:t>years</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𝑀</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𝑐</m:t>
                                </m:r>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GB" sz="1000" b="0" i="1" kern="1200" noProof="0" smtClean="0">
                                        <a:solidFill>
                                          <a:schemeClr val="lt1"/>
                                        </a:solidFill>
                                        <a:latin typeface="Cambria Math" panose="02040503050406030204" pitchFamily="18" charset="0"/>
                                        <a:ea typeface="Cambria Math" panose="02040503050406030204" pitchFamily="18" charset="0"/>
                                        <a:cs typeface="+mn-cs"/>
                                      </a:rPr>
                                    </m:ctrlPr>
                                  </m:sSubPr>
                                  <m:e>
                                    <m:r>
                                      <a:rPr lang="cs-CZ" sz="1000" b="0" i="1" kern="1200" noProof="0" smtClean="0">
                                        <a:solidFill>
                                          <a:schemeClr val="lt1"/>
                                        </a:solidFill>
                                        <a:latin typeface="Cambria Math" panose="02040503050406030204" pitchFamily="18" charset="0"/>
                                        <a:ea typeface="Cambria Math" panose="02040503050406030204" pitchFamily="18" charset="0"/>
                                        <a:cs typeface="+mn-cs"/>
                                      </a:rPr>
                                      <m:t>𝑟</m:t>
                                    </m:r>
                                  </m:e>
                                  <m:sub>
                                    <m:r>
                                      <a:rPr lang="cs-CZ" sz="1000" b="0" i="1" kern="1200" noProof="0" smtClean="0">
                                        <a:solidFill>
                                          <a:schemeClr val="lt1"/>
                                        </a:solidFill>
                                        <a:latin typeface="Cambria Math" panose="02040503050406030204" pitchFamily="18" charset="0"/>
                                        <a:ea typeface="Cambria Math" panose="02040503050406030204" pitchFamily="18" charset="0"/>
                                        <a:cs typeface="+mn-cs"/>
                                      </a:rPr>
                                      <m:t>𝑡</m:t>
                                    </m:r>
                                  </m:sub>
                                </m:sSub>
                                <m:r>
                                  <a:rPr lang="cs-CZ" sz="1000" b="0" i="1" kern="1200" noProof="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GB"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𝑃</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 (€)</m:t>
                                </m:r>
                              </m:oMath>
                            </m:oMathPara>
                          </a14:m>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2338554355"/>
                      </a:ext>
                    </a:extLst>
                  </a:tr>
                  <a:tr h="216000">
                    <a:tc>
                      <a:txBody>
                        <a:bodyPr/>
                        <a:lstStyle/>
                        <a:p>
                          <a:pPr algn="ctr"/>
                          <a:r>
                            <a:rPr lang="cs-CZ" sz="1100" dirty="0">
                              <a:latin typeface="Cambria Math" panose="02040503050406030204" pitchFamily="18" charset="0"/>
                              <a:ea typeface="Cambria Math" panose="02040503050406030204" pitchFamily="18" charset="0"/>
                            </a:rPr>
                            <a:t>A</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91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16000">
                    <a:tc>
                      <a:txBody>
                        <a:bodyPr/>
                        <a:lstStyle/>
                        <a:p>
                          <a:pPr algn="ctr"/>
                          <a:r>
                            <a:rPr lang="cs-CZ" sz="1100" dirty="0">
                              <a:latin typeface="Cambria Math" panose="02040503050406030204" pitchFamily="18" charset="0"/>
                              <a:ea typeface="Cambria Math" panose="02040503050406030204" pitchFamily="18" charset="0"/>
                            </a:rPr>
                            <a:t>B</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96</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16000">
                    <a:tc>
                      <a:txBody>
                        <a:bodyPr/>
                        <a:lstStyle/>
                        <a:p>
                          <a:pPr algn="ctr"/>
                          <a:r>
                            <a:rPr lang="cs-CZ" sz="1100" dirty="0">
                              <a:latin typeface="Cambria Math" panose="02040503050406030204" pitchFamily="18" charset="0"/>
                              <a:ea typeface="Cambria Math" panose="02040503050406030204" pitchFamily="18" charset="0"/>
                            </a:rPr>
                            <a:t>C</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12</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1</a:t>
                          </a:r>
                          <a:r>
                            <a:rPr lang="cs-CZ" sz="1100" b="0" i="0" u="none" strike="noStrike" dirty="0">
                              <a:solidFill>
                                <a:srgbClr val="000000"/>
                              </a:solidFill>
                              <a:effectLst/>
                              <a:latin typeface="Cambria Math" panose="02040503050406030204" pitchFamily="18" charset="0"/>
                              <a:ea typeface="Cambria Math" panose="02040503050406030204" pitchFamily="18" charset="0"/>
                            </a:rPr>
                            <a:t>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16000">
                    <a:tc>
                      <a:txBody>
                        <a:bodyPr/>
                        <a:lstStyle/>
                        <a:p>
                          <a:pPr algn="ctr"/>
                          <a:r>
                            <a:rPr lang="cs-CZ" sz="1100" dirty="0">
                              <a:latin typeface="Cambria Math" panose="02040503050406030204" pitchFamily="18" charset="0"/>
                              <a:ea typeface="Cambria Math" panose="02040503050406030204" pitchFamily="18" charset="0"/>
                            </a:rPr>
                            <a:t>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mc:Choice>
        <mc:Fallback xmlns="">
          <p:graphicFrame>
            <p:nvGraphicFramePr>
              <p:cNvPr id="11" name="Tabulka 10"/>
              <p:cNvGraphicFramePr>
                <a:graphicFrameLocks noGrp="1"/>
              </p:cNvGraphicFramePr>
              <p:nvPr>
                <p:extLst>
                  <p:ext uri="{D42A27DB-BD31-4B8C-83A1-F6EECF244321}">
                    <p14:modId xmlns:p14="http://schemas.microsoft.com/office/powerpoint/2010/main" val="2251328017"/>
                  </p:ext>
                </p:extLst>
              </p:nvPr>
            </p:nvGraphicFramePr>
            <p:xfrm>
              <a:off x="1332072" y="1412776"/>
              <a:ext cx="3888000" cy="1374252"/>
            </p:xfrm>
            <a:graphic>
              <a:graphicData uri="http://schemas.openxmlformats.org/drawingml/2006/table">
                <a:tbl>
                  <a:tblPr firstRow="1">
                    <a:tableStyleId>{5C22544A-7EE6-4342-B048-85BDC9FD1C3A}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648000">
                      <a:extLst>
                        <a:ext uri="{9D8B030D-6E8A-4147-A177-3AD203B41FA5}">
                          <a16:colId xmlns:a16="http://schemas.microsoft.com/office/drawing/2014/main" val="3590753205"/>
                        </a:ext>
                      </a:extLst>
                    </a:gridCol>
                    <a:gridCol w="648000">
                      <a:extLst>
                        <a:ext uri="{9D8B030D-6E8A-4147-A177-3AD203B41FA5}">
                          <a16:colId xmlns:a16="http://schemas.microsoft.com/office/drawing/2014/main" val="20004"/>
                        </a:ext>
                      </a:extLst>
                    </a:gridCol>
                  </a:tblGrid>
                  <a:tr h="294252">
                    <a:tc>
                      <a:txBody>
                        <a:bodyPr/>
                        <a:lstStyle/>
                        <a:p>
                          <a:pPr algn="ctr"/>
                          <a:r>
                            <a:rPr lang="en-GB" sz="1000" b="0" i="0" noProof="0" dirty="0">
                              <a:latin typeface="Cambria Math" panose="02040503050406030204" pitchFamily="18" charset="0"/>
                              <a:ea typeface="Cambria Math" panose="02040503050406030204" pitchFamily="18" charset="0"/>
                            </a:rPr>
                            <a:t>Bond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4"/>
                          <a:stretch>
                            <a:fillRect l="-103774" t="-6122" r="-407547" b="-385714"/>
                          </a:stretch>
                        </a:blip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i="0" kern="1200" noProof="0" dirty="0">
                              <a:solidFill>
                                <a:schemeClr val="lt1"/>
                              </a:solidFill>
                              <a:latin typeface="Cambria Math" panose="02040503050406030204" pitchFamily="18" charset="0"/>
                              <a:ea typeface="Cambria Math" panose="02040503050406030204" pitchFamily="18" charset="0"/>
                              <a:cs typeface="+mn-cs"/>
                            </a:rPr>
                            <a:t>Price</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pPr algn="ctr"/>
                          <a:endParaRPr lang="en-GB" sz="1000" b="0" i="0" noProof="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4"/>
                          <a:stretch>
                            <a:fillRect l="-103774" t="-148571" r="-407547"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4"/>
                          <a:stretch>
                            <a:fillRect l="-201869" t="-148571" r="-303738"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4"/>
                          <a:stretch>
                            <a:fillRect l="-304717" t="-148571" r="-206604"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4"/>
                          <a:stretch>
                            <a:fillRect l="-400935" t="-148571" r="-104673" b="-440000"/>
                          </a:stretch>
                        </a:blip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4"/>
                          <a:stretch>
                            <a:fillRect l="-505660" t="-148571" r="-5660" b="-440000"/>
                          </a:stretch>
                        </a:blipFill>
                      </a:tcPr>
                    </a:tc>
                    <a:extLst>
                      <a:ext uri="{0D108BD9-81ED-4DB2-BD59-A6C34878D82A}">
                        <a16:rowId xmlns:a16="http://schemas.microsoft.com/office/drawing/2014/main" val="2338554355"/>
                      </a:ext>
                    </a:extLst>
                  </a:tr>
                  <a:tr h="216000">
                    <a:tc>
                      <a:txBody>
                        <a:bodyPr/>
                        <a:lstStyle/>
                        <a:p>
                          <a:pPr algn="ctr"/>
                          <a:r>
                            <a:rPr lang="cs-CZ" sz="1100" dirty="0">
                              <a:latin typeface="Cambria Math" panose="02040503050406030204" pitchFamily="18" charset="0"/>
                              <a:ea typeface="Cambria Math" panose="02040503050406030204" pitchFamily="18" charset="0"/>
                            </a:rPr>
                            <a:t>A</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91</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1"/>
                      </a:ext>
                    </a:extLst>
                  </a:tr>
                  <a:tr h="216000">
                    <a:tc>
                      <a:txBody>
                        <a:bodyPr/>
                        <a:lstStyle/>
                        <a:p>
                          <a:pPr algn="ctr"/>
                          <a:r>
                            <a:rPr lang="cs-CZ" sz="1100" dirty="0">
                              <a:latin typeface="Cambria Math" panose="02040503050406030204" pitchFamily="18" charset="0"/>
                              <a:ea typeface="Cambria Math" panose="02040503050406030204" pitchFamily="18" charset="0"/>
                            </a:rPr>
                            <a:t>B</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96</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57</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216000">
                    <a:tc>
                      <a:txBody>
                        <a:bodyPr/>
                        <a:lstStyle/>
                        <a:p>
                          <a:pPr algn="ctr"/>
                          <a:r>
                            <a:rPr lang="cs-CZ" sz="1100" dirty="0">
                              <a:latin typeface="Cambria Math" panose="02040503050406030204" pitchFamily="18" charset="0"/>
                              <a:ea typeface="Cambria Math" panose="02040503050406030204" pitchFamily="18" charset="0"/>
                            </a:rPr>
                            <a:t>C</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12</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1</a:t>
                          </a:r>
                          <a:r>
                            <a:rPr lang="cs-CZ" sz="1100" b="0" i="0" u="none" strike="noStrike" dirty="0">
                              <a:solidFill>
                                <a:srgbClr val="000000"/>
                              </a:solidFill>
                              <a:effectLst/>
                              <a:latin typeface="Cambria Math" panose="02040503050406030204" pitchFamily="18" charset="0"/>
                              <a:ea typeface="Cambria Math" panose="02040503050406030204" pitchFamily="18" charset="0"/>
                            </a:rPr>
                            <a:t>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3"/>
                      </a:ext>
                    </a:extLst>
                  </a:tr>
                  <a:tr h="216000">
                    <a:tc>
                      <a:txBody>
                        <a:bodyPr/>
                        <a:lstStyle/>
                        <a:p>
                          <a:pPr algn="ctr"/>
                          <a:r>
                            <a:rPr lang="cs-CZ" sz="1100" dirty="0">
                              <a:latin typeface="Cambria Math" panose="02040503050406030204" pitchFamily="18" charset="0"/>
                              <a:ea typeface="Cambria Math" panose="02040503050406030204" pitchFamily="18" charset="0"/>
                            </a:rPr>
                            <a:t>D</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100</a:t>
                          </a:r>
                          <a:r>
                            <a:rPr lang="cs-CZ" sz="1100" b="0" i="0" u="none" strike="noStrike" dirty="0">
                              <a:solidFill>
                                <a:srgbClr val="000000"/>
                              </a:solidFill>
                              <a:effectLst/>
                              <a:latin typeface="Cambria Math" panose="02040503050406030204" pitchFamily="18" charset="0"/>
                              <a:ea typeface="Cambria Math" panose="02040503050406030204" pitchFamily="18" charset="0"/>
                            </a:rPr>
                            <a:t>.</a:t>
                          </a:r>
                          <a:r>
                            <a:rPr lang="en-GB" sz="1100" b="0" i="0" u="none" strike="noStrike" dirty="0">
                              <a:solidFill>
                                <a:srgbClr val="000000"/>
                              </a:solidFill>
                              <a:effectLst/>
                              <a:latin typeface="Cambria Math" panose="02040503050406030204" pitchFamily="18" charset="0"/>
                              <a:ea typeface="Cambria Math" panose="02040503050406030204" pitchFamily="18" charset="0"/>
                            </a:rPr>
                            <a:t>00</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4"/>
                      </a:ext>
                    </a:extLst>
                  </a:tr>
                </a:tbl>
              </a:graphicData>
            </a:graphic>
          </p:graphicFrame>
        </mc:Fallback>
      </mc:AlternateContent>
      <p:sp>
        <p:nvSpPr>
          <p:cNvPr id="41" name="TextovéPole 40"/>
          <p:cNvSpPr txBox="1"/>
          <p:nvPr/>
        </p:nvSpPr>
        <p:spPr>
          <a:xfrm>
            <a:off x="5472441" y="1278508"/>
            <a:ext cx="3636064"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Calculation of four-year zero rate</a:t>
            </a:r>
          </a:p>
        </p:txBody>
      </p:sp>
      <p:sp>
        <p:nvSpPr>
          <p:cNvPr id="4" name="Nadpis 3"/>
          <p:cNvSpPr>
            <a:spLocks noGrp="1"/>
          </p:cNvSpPr>
          <p:nvPr>
            <p:ph type="title"/>
          </p:nvPr>
        </p:nvSpPr>
        <p:spPr>
          <a:xfrm>
            <a:off x="144000" y="144000"/>
            <a:ext cx="5292096" cy="648072"/>
          </a:xfrm>
        </p:spPr>
        <p:txBody>
          <a:bodyPr/>
          <a:lstStyle/>
          <a:p>
            <a:r>
              <a:rPr lang="en-GB" noProof="0"/>
              <a:t>Cash flow matching </a:t>
            </a:r>
            <a:r>
              <a:rPr lang="en-GB" noProof="0">
                <a:latin typeface="Cambria Math" panose="02040503050406030204" pitchFamily="18" charset="0"/>
                <a:ea typeface="Cambria Math" panose="02040503050406030204" pitchFamily="18" charset="0"/>
              </a:rPr>
              <a:t>– </a:t>
            </a:r>
            <a:r>
              <a:rPr lang="en-GB" noProof="0"/>
              <a:t>example</a:t>
            </a:r>
          </a:p>
        </p:txBody>
      </p:sp>
      <mc:AlternateContent xmlns:mc="http://schemas.openxmlformats.org/markup-compatibility/2006" xmlns:a14="http://schemas.microsoft.com/office/drawing/2010/main">
        <mc:Choice Requires="a14">
          <p:graphicFrame>
            <p:nvGraphicFramePr>
              <p:cNvPr id="3" name="Tabulka 2">
                <a:extLst>
                  <a:ext uri="{FF2B5EF4-FFF2-40B4-BE49-F238E27FC236}">
                    <a16:creationId xmlns:a16="http://schemas.microsoft.com/office/drawing/2014/main" id="{8E28351C-83C1-1391-771A-6DDD79D05A60}"/>
                  </a:ext>
                </a:extLst>
              </p:cNvPr>
              <p:cNvGraphicFramePr>
                <a:graphicFrameLocks noGrp="1"/>
              </p:cNvGraphicFramePr>
              <p:nvPr>
                <p:extLst>
                  <p:ext uri="{D42A27DB-BD31-4B8C-83A1-F6EECF244321}">
                    <p14:modId xmlns:p14="http://schemas.microsoft.com/office/powerpoint/2010/main" val="1918041616"/>
                  </p:ext>
                </p:extLst>
              </p:nvPr>
            </p:nvGraphicFramePr>
            <p:xfrm>
              <a:off x="1332000" y="3598547"/>
              <a:ext cx="6546016" cy="1782000"/>
            </p:xfrm>
            <a:graphic>
              <a:graphicData uri="http://schemas.openxmlformats.org/drawingml/2006/table">
                <a:tbl>
                  <a:tblPr firstRow="1">
                    <a:tableStyleId>{5C22544A-7EE6-4342-B048-85BDC9FD1C3A}</a:tableStyleId>
                  </a:tblPr>
                  <a:tblGrid>
                    <a:gridCol w="396000">
                      <a:extLst>
                        <a:ext uri="{9D8B030D-6E8A-4147-A177-3AD203B41FA5}">
                          <a16:colId xmlns:a16="http://schemas.microsoft.com/office/drawing/2014/main" val="20000"/>
                        </a:ext>
                      </a:extLst>
                    </a:gridCol>
                    <a:gridCol w="570752">
                      <a:extLst>
                        <a:ext uri="{9D8B030D-6E8A-4147-A177-3AD203B41FA5}">
                          <a16:colId xmlns:a16="http://schemas.microsoft.com/office/drawing/2014/main" val="20001"/>
                        </a:ext>
                      </a:extLst>
                    </a:gridCol>
                    <a:gridCol w="570752">
                      <a:extLst>
                        <a:ext uri="{9D8B030D-6E8A-4147-A177-3AD203B41FA5}">
                          <a16:colId xmlns:a16="http://schemas.microsoft.com/office/drawing/2014/main" val="20002"/>
                        </a:ext>
                      </a:extLst>
                    </a:gridCol>
                    <a:gridCol w="570752">
                      <a:extLst>
                        <a:ext uri="{9D8B030D-6E8A-4147-A177-3AD203B41FA5}">
                          <a16:colId xmlns:a16="http://schemas.microsoft.com/office/drawing/2014/main" val="20003"/>
                        </a:ext>
                      </a:extLst>
                    </a:gridCol>
                    <a:gridCol w="570752">
                      <a:extLst>
                        <a:ext uri="{9D8B030D-6E8A-4147-A177-3AD203B41FA5}">
                          <a16:colId xmlns:a16="http://schemas.microsoft.com/office/drawing/2014/main" val="3590753205"/>
                        </a:ext>
                      </a:extLst>
                    </a:gridCol>
                    <a:gridCol w="570752">
                      <a:extLst>
                        <a:ext uri="{9D8B030D-6E8A-4147-A177-3AD203B41FA5}">
                          <a16:colId xmlns:a16="http://schemas.microsoft.com/office/drawing/2014/main" val="1541667106"/>
                        </a:ext>
                      </a:extLst>
                    </a:gridCol>
                    <a:gridCol w="570752">
                      <a:extLst>
                        <a:ext uri="{9D8B030D-6E8A-4147-A177-3AD203B41FA5}">
                          <a16:colId xmlns:a16="http://schemas.microsoft.com/office/drawing/2014/main" val="608514133"/>
                        </a:ext>
                      </a:extLst>
                    </a:gridCol>
                    <a:gridCol w="570752">
                      <a:extLst>
                        <a:ext uri="{9D8B030D-6E8A-4147-A177-3AD203B41FA5}">
                          <a16:colId xmlns:a16="http://schemas.microsoft.com/office/drawing/2014/main" val="20004"/>
                        </a:ext>
                      </a:extLst>
                    </a:gridCol>
                    <a:gridCol w="570752">
                      <a:extLst>
                        <a:ext uri="{9D8B030D-6E8A-4147-A177-3AD203B41FA5}">
                          <a16:colId xmlns:a16="http://schemas.microsoft.com/office/drawing/2014/main" val="2199381646"/>
                        </a:ext>
                      </a:extLst>
                    </a:gridCol>
                    <a:gridCol w="684000">
                      <a:extLst>
                        <a:ext uri="{9D8B030D-6E8A-4147-A177-3AD203B41FA5}">
                          <a16:colId xmlns:a16="http://schemas.microsoft.com/office/drawing/2014/main" val="3708348259"/>
                        </a:ext>
                      </a:extLst>
                    </a:gridCol>
                    <a:gridCol w="900000">
                      <a:extLst>
                        <a:ext uri="{9D8B030D-6E8A-4147-A177-3AD203B41FA5}">
                          <a16:colId xmlns:a16="http://schemas.microsoft.com/office/drawing/2014/main" val="4136013796"/>
                        </a:ext>
                      </a:extLst>
                    </a:gridCol>
                  </a:tblGrid>
                  <a:tr h="27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Bonds’ cash flows</a:t>
                          </a:r>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Bonds’ adjusted cash flows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sSub>
                                <m:sSubPr>
                                  <m:ctrlP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m:rPr>
                                      <m:nor/>
                                    </m:rPr>
                                    <a:rPr lang="cs-CZ" sz="1000" b="0" i="0" kern="1200" noProof="0" dirty="0" smtClean="0">
                                      <a:solidFill>
                                        <a:schemeClr val="lt1"/>
                                      </a:solidFill>
                                      <a:latin typeface="Cambria Math" panose="02040503050406030204" pitchFamily="18" charset="0"/>
                                      <a:ea typeface="Cambria Math" panose="02040503050406030204" pitchFamily="18" charset="0"/>
                                      <a:cs typeface="+mn-cs"/>
                                    </a:rPr>
                                    <m:t>CF</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oMath>
                          </a14:m>
                          <a:r>
                            <a:rPr lang="cs-CZ" sz="1000" b="0" kern="1200" noProof="0" dirty="0">
                              <a:solidFill>
                                <a:schemeClr val="lt1"/>
                              </a:solidFill>
                              <a:latin typeface="Cambria Math" panose="02040503050406030204" pitchFamily="18" charset="0"/>
                              <a:ea typeface="Cambria Math" panose="02040503050406030204" pitchFamily="18" charset="0"/>
                              <a:cs typeface="+mn-cs"/>
                            </a:rPr>
                            <a:t> </a:t>
                          </a:r>
                          <a:r>
                            <a:rPr lang="en-GB" sz="1000" b="0" kern="1200" noProof="0" dirty="0">
                              <a:solidFill>
                                <a:schemeClr val="lt1"/>
                              </a:solidFill>
                              <a:latin typeface="Cambria Math" panose="02040503050406030204" pitchFamily="18" charset="0"/>
                              <a:ea typeface="Cambria Math" panose="02040503050406030204" pitchFamily="18" charset="0"/>
                              <a:cs typeface="+mn-cs"/>
                            </a:rPr>
                            <a:t>discounted at zero rates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rPr>
                            <a:t>Total CF</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cs-CZ" sz="1000" b="0" i="1" kern="1200" noProof="0" smtClean="0">
                                    <a:solidFill>
                                      <a:schemeClr val="lt1"/>
                                    </a:solidFill>
                                    <a:latin typeface="Cambria Math" panose="02040503050406030204" pitchFamily="18" charset="0"/>
                                    <a:ea typeface="Cambria Math" panose="02040503050406030204" pitchFamily="18" charset="0"/>
                                    <a:cs typeface="+mn-cs"/>
                                  </a:rPr>
                                  <m:t>𝑡</m:t>
                                </m:r>
                              </m:oMath>
                            </m:oMathPara>
                          </a14:m>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A</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B</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C</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D</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A</a:t>
                          </a:r>
                          <a:r>
                            <a:rPr lang="en-GB" sz="1000" b="0" kern="1200" noProof="0" dirty="0">
                              <a:solidFill>
                                <a:schemeClr val="lt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B</a:t>
                          </a:r>
                          <a:r>
                            <a:rPr lang="en-GB" sz="1000" b="0" kern="1200" noProof="0" dirty="0">
                              <a:solidFill>
                                <a:schemeClr val="lt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C</a:t>
                          </a:r>
                          <a:r>
                            <a:rPr lang="en-GB" sz="1000" b="0" kern="1200" noProof="0" dirty="0">
                              <a:solidFill>
                                <a:schemeClr val="lt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A’+B’+C’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m:rPr>
                                  <m:nor/>
                                </m:rPr>
                                <a:rPr lang="en-GB" sz="1000" b="0" kern="1200" noProof="0" dirty="0" smtClean="0">
                                  <a:solidFill>
                                    <a:schemeClr val="lt1"/>
                                  </a:solidFill>
                                  <a:latin typeface="Cambria Math" panose="02040503050406030204" pitchFamily="18" charset="0"/>
                                  <a:ea typeface="Cambria Math" panose="02040503050406030204" pitchFamily="18" charset="0"/>
                                  <a:cs typeface="+mn-cs"/>
                                </a:rPr>
                                <m:t>A</m:t>
                              </m:r>
                              <m:r>
                                <m:rPr>
                                  <m:nor/>
                                </m:rPr>
                                <a:rPr lang="en-GB" sz="1000" b="0" kern="1200" noProof="0" dirty="0" smtClean="0">
                                  <a:solidFill>
                                    <a:schemeClr val="lt1"/>
                                  </a:solidFill>
                                  <a:latin typeface="Cambria Math" panose="02040503050406030204" pitchFamily="18" charset="0"/>
                                  <a:ea typeface="Cambria Math" panose="02040503050406030204" pitchFamily="18" charset="0"/>
                                  <a:cs typeface="+mn-cs"/>
                                </a:rPr>
                                <m:t>’+</m:t>
                              </m:r>
                              <m:r>
                                <m:rPr>
                                  <m:nor/>
                                </m:rPr>
                                <a:rPr lang="en-GB" sz="1000" b="0" kern="1200" noProof="0" dirty="0" smtClean="0">
                                  <a:solidFill>
                                    <a:schemeClr val="lt1"/>
                                  </a:solidFill>
                                  <a:latin typeface="Cambria Math" panose="02040503050406030204" pitchFamily="18" charset="0"/>
                                  <a:ea typeface="Cambria Math" panose="02040503050406030204" pitchFamily="18" charset="0"/>
                                  <a:cs typeface="+mn-cs"/>
                                </a:rPr>
                                <m:t>B</m:t>
                              </m:r>
                              <m:r>
                                <m:rPr>
                                  <m:nor/>
                                </m:rPr>
                                <a:rPr lang="en-GB" sz="1000" b="0" kern="1200" noProof="0" dirty="0" smtClean="0">
                                  <a:solidFill>
                                    <a:schemeClr val="lt1"/>
                                  </a:solidFill>
                                  <a:latin typeface="Cambria Math" panose="02040503050406030204" pitchFamily="18" charset="0"/>
                                  <a:ea typeface="Cambria Math" panose="02040503050406030204" pitchFamily="18" charset="0"/>
                                  <a:cs typeface="+mn-cs"/>
                                </a:rPr>
                                <m:t>’+</m:t>
                              </m:r>
                              <m:r>
                                <m:rPr>
                                  <m:nor/>
                                </m:rPr>
                                <a:rPr lang="en-GB" sz="1000" b="0" kern="1200" noProof="0" dirty="0" smtClean="0">
                                  <a:solidFill>
                                    <a:schemeClr val="lt1"/>
                                  </a:solidFill>
                                  <a:latin typeface="Cambria Math" panose="02040503050406030204" pitchFamily="18" charset="0"/>
                                  <a:ea typeface="Cambria Math" panose="02040503050406030204" pitchFamily="18" charset="0"/>
                                  <a:cs typeface="+mn-cs"/>
                                </a:rPr>
                                <m:t>C</m:t>
                              </m:r>
                              <m:r>
                                <m:rPr>
                                  <m:nor/>
                                </m:rPr>
                                <a:rPr lang="en-GB" sz="1000" b="0" kern="1200" noProof="0" dirty="0" smtClean="0">
                                  <a:solidFill>
                                    <a:schemeClr val="lt1"/>
                                  </a:solidFill>
                                  <a:latin typeface="Cambria Math" panose="02040503050406030204" pitchFamily="18" charset="0"/>
                                  <a:ea typeface="Cambria Math" panose="02040503050406030204" pitchFamily="18" charset="0"/>
                                  <a:cs typeface="+mn-cs"/>
                                </a:rPr>
                                <m:t>’</m:t>
                              </m:r>
                            </m:oMath>
                          </a14:m>
                          <a:r>
                            <a:rPr lang="en-GB" sz="1000" b="0" kern="1200" noProof="0" dirty="0">
                              <a:solidFill>
                                <a:schemeClr val="lt1"/>
                              </a:solidFill>
                              <a:latin typeface="Cambria Math" panose="02040503050406030204" pitchFamily="18" charset="0"/>
                              <a:ea typeface="Cambria Math" panose="02040503050406030204" pitchFamily="18" charset="0"/>
                              <a:cs typeface="+mn-cs"/>
                            </a:rPr>
                            <a:t>+D’</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2338554355"/>
                      </a:ext>
                    </a:extLst>
                  </a:tr>
                  <a:tr h="216000">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-90.91</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-96.57</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-83.18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10.97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31.59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-68.41</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1"/>
                      </a:ext>
                    </a:extLst>
                  </a:tr>
                  <a:tr h="216000">
                    <a:tc>
                      <a:txBody>
                        <a:bodyPr/>
                        <a:lstStyle/>
                        <a:p>
                          <a:pPr algn="ctr"/>
                          <a:r>
                            <a:rPr lang="cs-CZ" sz="1100" b="0" dirty="0">
                              <a:latin typeface="Cambria Math" panose="02040503050406030204" pitchFamily="18" charset="0"/>
                              <a:ea typeface="Cambria Math" panose="02040503050406030204" pitchFamily="18" charset="0"/>
                            </a:rPr>
                            <a:t>1</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-11.36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2"/>
                      </a:ext>
                    </a:extLst>
                  </a:tr>
                  <a:tr h="216000">
                    <a:tc>
                      <a:txBody>
                        <a:bodyPr/>
                        <a:lstStyle/>
                        <a:p>
                          <a:pPr algn="ctr"/>
                          <a:r>
                            <a:rPr lang="cs-CZ" sz="1100" b="0" dirty="0">
                              <a:latin typeface="Cambria Math" panose="02040503050406030204" pitchFamily="18" charset="0"/>
                              <a:ea typeface="Cambria Math" panose="02040503050406030204" pitchFamily="18" charset="0"/>
                            </a:rPr>
                            <a:t>2</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b="0" dirty="0">
                              <a:latin typeface="Cambria Math" panose="02040503050406030204" pitchFamily="18" charset="0"/>
                              <a:ea typeface="Cambria Math" panose="02040503050406030204" pitchFamily="18" charset="0"/>
                            </a:rPr>
                            <a:t>109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-12.38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3"/>
                      </a:ext>
                    </a:extLst>
                  </a:tr>
                  <a:tr h="216000">
                    <a:tc>
                      <a:txBody>
                        <a:bodyPr/>
                        <a:lstStyle/>
                        <a:p>
                          <a:pPr algn="ctr"/>
                          <a:r>
                            <a:rPr lang="cs-CZ" sz="1100" b="0" dirty="0">
                              <a:latin typeface="Cambria Math" panose="02040503050406030204" pitchFamily="18" charset="0"/>
                              <a:ea typeface="Cambria Math" panose="02040503050406030204" pitchFamily="18" charset="0"/>
                            </a:rPr>
                            <a:t>3</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2">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4"/>
                      </a:ext>
                    </a:extLst>
                  </a:tr>
                  <a:tr h="216000">
                    <a:tc>
                      <a:txBody>
                        <a:bodyPr/>
                        <a:lstStyle/>
                        <a:p>
                          <a:pPr algn="ctr"/>
                          <a:r>
                            <a:rPr lang="cs-CZ" sz="1100" b="0" dirty="0">
                              <a:latin typeface="Cambria Math" panose="02040503050406030204" pitchFamily="18" charset="0"/>
                              <a:ea typeface="Cambria Math" panose="02040503050406030204" pitchFamily="18" charset="0"/>
                            </a:rPr>
                            <a:t>4</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113</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2991587051"/>
                      </a:ext>
                    </a:extLst>
                  </a:tr>
                  <a:tr h="216000">
                    <a:tc gridSpan="5">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14:m>
                            <m:oMathPara xmlns:m="http://schemas.openxmlformats.org/officeDocument/2006/math">
                              <m:oMathParaPr>
                                <m:jc m:val="centerGroup"/>
                              </m:oMathParaPr>
                              <m:oMath xmlns:m="http://schemas.openxmlformats.org/officeDocument/2006/math">
                                <m:r>
                                  <a:rPr lang="en-GB" sz="1100" b="0" i="1" u="none" strike="noStrike" smtClean="0">
                                    <a:solidFill>
                                      <a:srgbClr val="000000"/>
                                    </a:solidFill>
                                    <a:effectLst/>
                                    <a:latin typeface="Cambria Math" panose="02040503050406030204" pitchFamily="18" charset="0"/>
                                    <a:ea typeface="Cambria Math" panose="02040503050406030204" pitchFamily="18" charset="0"/>
                                  </a:rPr>
                                  <m:t>𝑥</m:t>
                                </m:r>
                              </m:oMath>
                            </m:oMathPara>
                          </a14:m>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-0.1136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-0.1136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-0.12</a:t>
                          </a:r>
                          <a:r>
                            <a:rPr lang="cs-CZ" sz="1100" b="0" i="0" u="none" strike="noStrike" dirty="0">
                              <a:solidFill>
                                <a:srgbClr val="000000"/>
                              </a:solidFill>
                              <a:effectLst/>
                              <a:latin typeface="Cambria Math" panose="02040503050406030204" pitchFamily="18" charset="0"/>
                              <a:ea typeface="Cambria Math" panose="02040503050406030204" pitchFamily="18" charset="0"/>
                            </a:rPr>
                            <a:t>38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521185764"/>
                      </a:ext>
                    </a:extLst>
                  </a:tr>
                </a:tbl>
              </a:graphicData>
            </a:graphic>
          </p:graphicFrame>
        </mc:Choice>
        <mc:Fallback xmlns="">
          <p:graphicFrame>
            <p:nvGraphicFramePr>
              <p:cNvPr id="3" name="Tabulka 2">
                <a:extLst>
                  <a:ext uri="{FF2B5EF4-FFF2-40B4-BE49-F238E27FC236}">
                    <a16:creationId xmlns:a16="http://schemas.microsoft.com/office/drawing/2014/main" id="{8E28351C-83C1-1391-771A-6DDD79D05A60}"/>
                  </a:ext>
                </a:extLst>
              </p:cNvPr>
              <p:cNvGraphicFramePr>
                <a:graphicFrameLocks noGrp="1"/>
              </p:cNvGraphicFramePr>
              <p:nvPr>
                <p:extLst>
                  <p:ext uri="{D42A27DB-BD31-4B8C-83A1-F6EECF244321}">
                    <p14:modId xmlns:p14="http://schemas.microsoft.com/office/powerpoint/2010/main" val="1918041616"/>
                  </p:ext>
                </p:extLst>
              </p:nvPr>
            </p:nvGraphicFramePr>
            <p:xfrm>
              <a:off x="1332000" y="3598547"/>
              <a:ext cx="6546016" cy="1782000"/>
            </p:xfrm>
            <a:graphic>
              <a:graphicData uri="http://schemas.openxmlformats.org/drawingml/2006/table">
                <a:tbl>
                  <a:tblPr firstRow="1">
                    <a:tableStyleId>{5C22544A-7EE6-4342-B048-85BDC9FD1C3A}</a:tableStyleId>
                  </a:tblPr>
                  <a:tblGrid>
                    <a:gridCol w="396000">
                      <a:extLst>
                        <a:ext uri="{9D8B030D-6E8A-4147-A177-3AD203B41FA5}">
                          <a16:colId xmlns:a16="http://schemas.microsoft.com/office/drawing/2014/main" val="20000"/>
                        </a:ext>
                      </a:extLst>
                    </a:gridCol>
                    <a:gridCol w="570752">
                      <a:extLst>
                        <a:ext uri="{9D8B030D-6E8A-4147-A177-3AD203B41FA5}">
                          <a16:colId xmlns:a16="http://schemas.microsoft.com/office/drawing/2014/main" val="20001"/>
                        </a:ext>
                      </a:extLst>
                    </a:gridCol>
                    <a:gridCol w="570752">
                      <a:extLst>
                        <a:ext uri="{9D8B030D-6E8A-4147-A177-3AD203B41FA5}">
                          <a16:colId xmlns:a16="http://schemas.microsoft.com/office/drawing/2014/main" val="20002"/>
                        </a:ext>
                      </a:extLst>
                    </a:gridCol>
                    <a:gridCol w="570752">
                      <a:extLst>
                        <a:ext uri="{9D8B030D-6E8A-4147-A177-3AD203B41FA5}">
                          <a16:colId xmlns:a16="http://schemas.microsoft.com/office/drawing/2014/main" val="20003"/>
                        </a:ext>
                      </a:extLst>
                    </a:gridCol>
                    <a:gridCol w="570752">
                      <a:extLst>
                        <a:ext uri="{9D8B030D-6E8A-4147-A177-3AD203B41FA5}">
                          <a16:colId xmlns:a16="http://schemas.microsoft.com/office/drawing/2014/main" val="3590753205"/>
                        </a:ext>
                      </a:extLst>
                    </a:gridCol>
                    <a:gridCol w="570752">
                      <a:extLst>
                        <a:ext uri="{9D8B030D-6E8A-4147-A177-3AD203B41FA5}">
                          <a16:colId xmlns:a16="http://schemas.microsoft.com/office/drawing/2014/main" val="1541667106"/>
                        </a:ext>
                      </a:extLst>
                    </a:gridCol>
                    <a:gridCol w="570752">
                      <a:extLst>
                        <a:ext uri="{9D8B030D-6E8A-4147-A177-3AD203B41FA5}">
                          <a16:colId xmlns:a16="http://schemas.microsoft.com/office/drawing/2014/main" val="608514133"/>
                        </a:ext>
                      </a:extLst>
                    </a:gridCol>
                    <a:gridCol w="570752">
                      <a:extLst>
                        <a:ext uri="{9D8B030D-6E8A-4147-A177-3AD203B41FA5}">
                          <a16:colId xmlns:a16="http://schemas.microsoft.com/office/drawing/2014/main" val="20004"/>
                        </a:ext>
                      </a:extLst>
                    </a:gridCol>
                    <a:gridCol w="570752">
                      <a:extLst>
                        <a:ext uri="{9D8B030D-6E8A-4147-A177-3AD203B41FA5}">
                          <a16:colId xmlns:a16="http://schemas.microsoft.com/office/drawing/2014/main" val="2199381646"/>
                        </a:ext>
                      </a:extLst>
                    </a:gridCol>
                    <a:gridCol w="684000">
                      <a:extLst>
                        <a:ext uri="{9D8B030D-6E8A-4147-A177-3AD203B41FA5}">
                          <a16:colId xmlns:a16="http://schemas.microsoft.com/office/drawing/2014/main" val="3708348259"/>
                        </a:ext>
                      </a:extLst>
                    </a:gridCol>
                    <a:gridCol w="900000">
                      <a:extLst>
                        <a:ext uri="{9D8B030D-6E8A-4147-A177-3AD203B41FA5}">
                          <a16:colId xmlns:a16="http://schemas.microsoft.com/office/drawing/2014/main" val="4136013796"/>
                        </a:ext>
                      </a:extLst>
                    </a:gridCol>
                  </a:tblGrid>
                  <a:tr h="27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Bonds’ cash flows</a:t>
                          </a:r>
                          <a:endParaRPr lang="en-GB" sz="1000" b="0" i="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Face value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Coupon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kern="1200" noProof="0" dirty="0">
                              <a:solidFill>
                                <a:schemeClr val="lt1"/>
                              </a:solidFill>
                              <a:latin typeface="Cambria Math" panose="02040503050406030204" pitchFamily="18" charset="0"/>
                              <a:ea typeface="Cambria Math" panose="02040503050406030204" pitchFamily="18" charset="0"/>
                              <a:cs typeface="+mn-cs"/>
                            </a:rPr>
                            <a:t>YTM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Bonds’ adjusted cash flows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xmlns:a14="http://schemas.microsoft.com/office/drawing/2010/main">
                            <m:oMath xmlns:m="http://schemas.openxmlformats.org/officeDocument/2006/math">
                              <m:sSub>
                                <m:sSubPr>
                                  <m:ctrlP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ctrlPr>
                                </m:sSubPr>
                                <m:e>
                                  <m:r>
                                    <m:rPr>
                                      <m:nor/>
                                    </m:rPr>
                                    <a:rPr lang="cs-CZ" sz="1000" b="0" i="0" kern="1200" noProof="0" dirty="0" smtClean="0">
                                      <a:solidFill>
                                        <a:schemeClr val="lt1"/>
                                      </a:solidFill>
                                      <a:latin typeface="Cambria Math" panose="02040503050406030204" pitchFamily="18" charset="0"/>
                                      <a:ea typeface="Cambria Math" panose="02040503050406030204" pitchFamily="18" charset="0"/>
                                      <a:cs typeface="+mn-cs"/>
                                    </a:rPr>
                                    <m:t>CF</m:t>
                                  </m:r>
                                </m:e>
                                <m:sub>
                                  <m:r>
                                    <a:rPr lang="cs-CZ" sz="1000" b="0" i="1" kern="1200" noProof="0" dirty="0" smtClean="0">
                                      <a:solidFill>
                                        <a:schemeClr val="lt1"/>
                                      </a:solidFill>
                                      <a:latin typeface="Cambria Math" panose="02040503050406030204" pitchFamily="18" charset="0"/>
                                      <a:ea typeface="Cambria Math" panose="02040503050406030204" pitchFamily="18" charset="0"/>
                                      <a:cs typeface="+mn-cs"/>
                                    </a:rPr>
                                    <m:t>𝑡</m:t>
                                  </m:r>
                                </m:sub>
                              </m:sSub>
                            </m:oMath>
                          </a14:m>
                          <a:r>
                            <a:rPr lang="cs-CZ" sz="1000" b="0" kern="1200" noProof="0" dirty="0">
                              <a:solidFill>
                                <a:schemeClr val="lt1"/>
                              </a:solidFill>
                              <a:latin typeface="Cambria Math" panose="02040503050406030204" pitchFamily="18" charset="0"/>
                              <a:ea typeface="Cambria Math" panose="02040503050406030204" pitchFamily="18" charset="0"/>
                              <a:cs typeface="+mn-cs"/>
                            </a:rPr>
                            <a:t> </a:t>
                          </a:r>
                          <a:r>
                            <a:rPr lang="en-GB" sz="1000" b="0" kern="1200" noProof="0" dirty="0">
                              <a:solidFill>
                                <a:schemeClr val="lt1"/>
                              </a:solidFill>
                              <a:latin typeface="Cambria Math" panose="02040503050406030204" pitchFamily="18" charset="0"/>
                              <a:ea typeface="Cambria Math" panose="02040503050406030204" pitchFamily="18" charset="0"/>
                              <a:cs typeface="+mn-cs"/>
                            </a:rPr>
                            <a:t>discounted at zero rates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1"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GB" sz="1000" b="0" noProof="0" dirty="0">
                              <a:latin typeface="Cambria Math" panose="02040503050406030204" pitchFamily="18" charset="0"/>
                              <a:ea typeface="Cambria Math" panose="02040503050406030204" pitchFamily="18" charset="0"/>
                            </a:rPr>
                            <a:t>Total CF</a:t>
                          </a: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extLst>
                      <a:ext uri="{0D108BD9-81ED-4DB2-BD59-A6C34878D82A}">
                        <a16:rowId xmlns:a16="http://schemas.microsoft.com/office/drawing/2014/main" val="10000"/>
                      </a:ext>
                    </a:extLst>
                  </a:tr>
                  <a:tr h="216000">
                    <a:tc>
                      <a:txBody>
                        <a:bodyPr/>
                        <a:lstStyle/>
                        <a:p>
                          <a:endParaRPr lang="en-US"/>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6"/>
                          <a:stretch>
                            <a:fillRect l="-4615" t="-130556" r="-1563077" b="-613889"/>
                          </a:stretch>
                        </a:blip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A</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B</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C</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D</a:t>
                          </a: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00" b="0" kern="1200" noProof="0" dirty="0">
                            <a:solidFill>
                              <a:schemeClr val="lt1"/>
                            </a:solidFill>
                            <a:latin typeface="Cambria Math" panose="02040503050406030204" pitchFamily="18" charset="0"/>
                            <a:ea typeface="Cambria Math" panose="020405030504060302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A</a:t>
                          </a:r>
                          <a:r>
                            <a:rPr lang="en-GB" sz="1000" b="0" kern="1200" noProof="0" dirty="0">
                              <a:solidFill>
                                <a:schemeClr val="lt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B</a:t>
                          </a:r>
                          <a:r>
                            <a:rPr lang="en-GB" sz="1000" b="0" kern="1200" noProof="0" dirty="0">
                              <a:solidFill>
                                <a:schemeClr val="lt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000" b="0" kern="1200" noProof="0" dirty="0">
                              <a:solidFill>
                                <a:schemeClr val="lt1"/>
                              </a:solidFill>
                              <a:latin typeface="Cambria Math" panose="02040503050406030204" pitchFamily="18" charset="0"/>
                              <a:ea typeface="Cambria Math" panose="02040503050406030204" pitchFamily="18" charset="0"/>
                              <a:cs typeface="+mn-cs"/>
                            </a:rPr>
                            <a:t>C</a:t>
                          </a:r>
                          <a:r>
                            <a:rPr lang="en-GB" sz="1000" b="0" kern="1200" noProof="0" dirty="0">
                              <a:solidFill>
                                <a:schemeClr val="lt1"/>
                              </a:solidFill>
                              <a:latin typeface="Cambria Math" panose="02040503050406030204" pitchFamily="18" charset="0"/>
                              <a:ea typeface="Cambria Math" panose="02040503050406030204" pitchFamily="18" charset="0"/>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0" kern="1200" noProof="0" dirty="0">
                              <a:solidFill>
                                <a:schemeClr val="lt1"/>
                              </a:solidFill>
                              <a:latin typeface="Cambria Math" panose="02040503050406030204" pitchFamily="18" charset="0"/>
                              <a:ea typeface="Cambria Math" panose="02040503050406030204" pitchFamily="18" charset="0"/>
                              <a:cs typeface="+mn-cs"/>
                            </a:rPr>
                            <a:t>A’+B’+C’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endParaRPr lang="en-US"/>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6"/>
                          <a:stretch>
                            <a:fillRect l="-628378" t="-130556" r="-4054" b="-613889"/>
                          </a:stretch>
                        </a:blipFill>
                      </a:tcPr>
                    </a:tc>
                    <a:extLst>
                      <a:ext uri="{0D108BD9-81ED-4DB2-BD59-A6C34878D82A}">
                        <a16:rowId xmlns:a16="http://schemas.microsoft.com/office/drawing/2014/main" val="2338554355"/>
                      </a:ext>
                    </a:extLst>
                  </a:tr>
                  <a:tr h="216000">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-90.91</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-96.57</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-83.18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10.97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31.59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-68.41</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1"/>
                      </a:ext>
                    </a:extLst>
                  </a:tr>
                  <a:tr h="216000">
                    <a:tc>
                      <a:txBody>
                        <a:bodyPr/>
                        <a:lstStyle/>
                        <a:p>
                          <a:pPr algn="ctr"/>
                          <a:r>
                            <a:rPr lang="cs-CZ" sz="1100" b="0" dirty="0">
                              <a:latin typeface="Cambria Math" panose="02040503050406030204" pitchFamily="18" charset="0"/>
                              <a:ea typeface="Cambria Math" panose="02040503050406030204" pitchFamily="18" charset="0"/>
                            </a:rPr>
                            <a:t>1</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cs-CZ" sz="1100" b="0" dirty="0">
                              <a:latin typeface="Cambria Math" panose="02040503050406030204" pitchFamily="18" charset="0"/>
                              <a:ea typeface="Cambria Math" panose="02040503050406030204" pitchFamily="18"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-11.36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-1.02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2"/>
                      </a:ext>
                    </a:extLst>
                  </a:tr>
                  <a:tr h="216000">
                    <a:tc>
                      <a:txBody>
                        <a:bodyPr/>
                        <a:lstStyle/>
                        <a:p>
                          <a:pPr algn="ctr"/>
                          <a:r>
                            <a:rPr lang="cs-CZ" sz="1100" b="0" dirty="0">
                              <a:latin typeface="Cambria Math" panose="02040503050406030204" pitchFamily="18" charset="0"/>
                              <a:ea typeface="Cambria Math" panose="02040503050406030204" pitchFamily="18" charset="0"/>
                            </a:rPr>
                            <a:t>2</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100" b="0" dirty="0">
                              <a:latin typeface="Cambria Math" panose="02040503050406030204" pitchFamily="18" charset="0"/>
                              <a:ea typeface="Cambria Math" panose="02040503050406030204" pitchFamily="18" charset="0"/>
                            </a:rPr>
                            <a:t>109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-12.38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3"/>
                      </a:ext>
                    </a:extLst>
                  </a:tr>
                  <a:tr h="216000">
                    <a:tc>
                      <a:txBody>
                        <a:bodyPr/>
                        <a:lstStyle/>
                        <a:p>
                          <a:pPr algn="ctr"/>
                          <a:r>
                            <a:rPr lang="cs-CZ" sz="1100" b="0" dirty="0">
                              <a:latin typeface="Cambria Math" panose="02040503050406030204" pitchFamily="18" charset="0"/>
                              <a:ea typeface="Cambria Math" panose="02040503050406030204" pitchFamily="18" charset="0"/>
                            </a:rPr>
                            <a:t>3</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105</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rowSpan="2">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-13.00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0</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04"/>
                      </a:ext>
                    </a:extLst>
                  </a:tr>
                  <a:tr h="216000">
                    <a:tc>
                      <a:txBody>
                        <a:bodyPr/>
                        <a:lstStyle/>
                        <a:p>
                          <a:pPr algn="ctr"/>
                          <a:r>
                            <a:rPr lang="cs-CZ" sz="1100" b="0" dirty="0">
                              <a:latin typeface="Cambria Math" panose="02040503050406030204" pitchFamily="18" charset="0"/>
                              <a:ea typeface="Cambria Math" panose="02040503050406030204" pitchFamily="18" charset="0"/>
                            </a:rPr>
                            <a:t>4</a:t>
                          </a: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cs-CZ" sz="1100" b="0" i="0" u="none" strike="noStrike" dirty="0">
                              <a:solidFill>
                                <a:srgbClr val="000000"/>
                              </a:solidFill>
                              <a:effectLst/>
                              <a:latin typeface="Cambria Math" panose="02040503050406030204" pitchFamily="18" charset="0"/>
                              <a:ea typeface="Cambria Math" panose="02040503050406030204" pitchFamily="18" charset="0"/>
                            </a:rPr>
                            <a:t>113</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v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GB" sz="1100" b="0" dirty="0">
                              <a:latin typeface="Cambria Math" panose="02040503050406030204" pitchFamily="18" charset="0"/>
                              <a:ea typeface="Cambria Math" panose="02040503050406030204" pitchFamily="18" charset="0"/>
                            </a:rPr>
                            <a:t>113</a:t>
                          </a: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2991587051"/>
                      </a:ext>
                    </a:extLst>
                  </a:tr>
                  <a:tr h="216000">
                    <a:tc gridSpan="5">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en-US"/>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16"/>
                          <a:stretch>
                            <a:fillRect l="-471277" t="-722222" r="-581915" b="-22222"/>
                          </a:stretch>
                        </a:blip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-0.1136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-0.1136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GB" sz="1100" b="0" i="0" u="none" strike="noStrike" dirty="0">
                              <a:solidFill>
                                <a:srgbClr val="000000"/>
                              </a:solidFill>
                              <a:effectLst/>
                              <a:latin typeface="Cambria Math" panose="02040503050406030204" pitchFamily="18" charset="0"/>
                              <a:ea typeface="Cambria Math" panose="02040503050406030204" pitchFamily="18" charset="0"/>
                            </a:rPr>
                            <a:t>-0.12</a:t>
                          </a:r>
                          <a:r>
                            <a:rPr lang="cs-CZ" sz="1100" b="0" i="0" u="none" strike="noStrike" dirty="0">
                              <a:solidFill>
                                <a:srgbClr val="000000"/>
                              </a:solidFill>
                              <a:effectLst/>
                              <a:latin typeface="Cambria Math" panose="02040503050406030204" pitchFamily="18" charset="0"/>
                              <a:ea typeface="Cambria Math" panose="02040503050406030204" pitchFamily="18" charset="0"/>
                            </a:rPr>
                            <a:t>38</a:t>
                          </a:r>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endParaRPr lang="en-GB" sz="1100" b="0" i="0" u="none" strike="noStrike" dirty="0">
                            <a:solidFill>
                              <a:srgbClr val="000000"/>
                            </a:solidFill>
                            <a:effectLst/>
                            <a:latin typeface="Cambria Math" panose="02040503050406030204" pitchFamily="18" charset="0"/>
                            <a:ea typeface="Cambria Math" panose="02040503050406030204"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lang="cs-CZ" sz="1100" b="0" dirty="0">
                            <a:latin typeface="Cambria Math" panose="02040503050406030204" pitchFamily="18" charset="0"/>
                            <a:ea typeface="Cambria Math" panose="02040503050406030204" pitchFamily="18" charset="0"/>
                          </a:endParaRPr>
                        </a:p>
                      </a:txBody>
                      <a:tcPr marL="0" marR="0"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521185764"/>
                      </a:ext>
                    </a:extLst>
                  </a:tr>
                </a:tbl>
              </a:graphicData>
            </a:graphic>
          </p:graphicFrame>
        </mc:Fallback>
      </mc:AlternateContent>
      <mc:AlternateContent xmlns:mc="http://schemas.openxmlformats.org/markup-compatibility/2006" xmlns:a14="http://schemas.microsoft.com/office/drawing/2010/main">
        <mc:Choice Requires="a14">
          <p:sp>
            <p:nvSpPr>
              <p:cNvPr id="6" name="TextovéPole 5">
                <a:extLst>
                  <a:ext uri="{FF2B5EF4-FFF2-40B4-BE49-F238E27FC236}">
                    <a16:creationId xmlns:a16="http://schemas.microsoft.com/office/drawing/2014/main" id="{88A47FD5-BEDC-D42C-275E-68B0C7245FF0}"/>
                  </a:ext>
                </a:extLst>
              </p:cNvPr>
              <p:cNvSpPr txBox="1"/>
              <p:nvPr/>
            </p:nvSpPr>
            <p:spPr>
              <a:xfrm>
                <a:off x="4787495" y="5373216"/>
                <a:ext cx="3240889" cy="604396"/>
              </a:xfrm>
              <a:prstGeom prst="rect">
                <a:avLst/>
              </a:prstGeom>
              <a:noFill/>
              <a:ln>
                <a:noFill/>
              </a:ln>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sz="1400" i="1" dirty="0" smtClean="0">
                              <a:latin typeface="Cambria Math" panose="02040503050406030204" pitchFamily="18" charset="0"/>
                              <a:ea typeface="Cambria Math" panose="02040503050406030204" pitchFamily="18" charset="0"/>
                            </a:rPr>
                          </m:ctrlPr>
                        </m:sSubPr>
                        <m:e>
                          <m:r>
                            <a:rPr lang="cs-CZ" sz="1400" b="0" i="1" dirty="0" smtClean="0">
                              <a:latin typeface="Cambria Math" panose="02040503050406030204" pitchFamily="18" charset="0"/>
                              <a:ea typeface="Cambria Math" panose="02040503050406030204" pitchFamily="18" charset="0"/>
                            </a:rPr>
                            <m:t>𝑧</m:t>
                          </m:r>
                        </m:e>
                        <m:sub>
                          <m:r>
                            <a:rPr lang="en-GB" sz="1400" b="0" i="1" dirty="0" smtClean="0">
                              <a:latin typeface="Cambria Math" panose="02040503050406030204" pitchFamily="18" charset="0"/>
                              <a:ea typeface="Cambria Math" panose="02040503050406030204" pitchFamily="18" charset="0"/>
                            </a:rPr>
                            <m:t>4</m:t>
                          </m:r>
                        </m:sub>
                      </m:sSub>
                      <m:r>
                        <a:rPr lang="cs-CZ" sz="1400" b="0" i="1" smtClean="0">
                          <a:latin typeface="Cambria Math"/>
                          <a:ea typeface="Cambria Math" panose="02040503050406030204" pitchFamily="18" charset="0"/>
                        </a:rPr>
                        <m:t>=</m:t>
                      </m:r>
                      <m:d>
                        <m:dPr>
                          <m:ctrlPr>
                            <a:rPr lang="cs-CZ" sz="1400" b="0" i="1" smtClean="0">
                              <a:latin typeface="Cambria Math" panose="02040503050406030204" pitchFamily="18" charset="0"/>
                              <a:ea typeface="Cambria Math" panose="02040503050406030204" pitchFamily="18" charset="0"/>
                            </a:rPr>
                          </m:ctrlPr>
                        </m:dPr>
                        <m:e>
                          <m:sSup>
                            <m:sSupPr>
                              <m:ctrlPr>
                                <a:rPr lang="cs-CZ" sz="1400" i="1">
                                  <a:latin typeface="Cambria Math" panose="02040503050406030204" pitchFamily="18" charset="0"/>
                                  <a:ea typeface="Cambria Math" panose="02040503050406030204" pitchFamily="18" charset="0"/>
                                </a:rPr>
                              </m:ctrlPr>
                            </m:sSupPr>
                            <m:e>
                              <m:d>
                                <m:dPr>
                                  <m:begChr m:val="["/>
                                  <m:endChr m:val="]"/>
                                  <m:ctrlPr>
                                    <a:rPr lang="cs-CZ" sz="1400" i="1">
                                      <a:latin typeface="Cambria Math" panose="02040503050406030204" pitchFamily="18" charset="0"/>
                                      <a:ea typeface="Cambria Math" panose="02040503050406030204" pitchFamily="18" charset="0"/>
                                    </a:rPr>
                                  </m:ctrlPr>
                                </m:dPr>
                                <m:e>
                                  <m:f>
                                    <m:fPr>
                                      <m:ctrlPr>
                                        <a:rPr lang="cs-CZ" sz="1400" i="1">
                                          <a:latin typeface="Cambria Math" panose="02040503050406030204" pitchFamily="18" charset="0"/>
                                          <a:ea typeface="Cambria Math" panose="02040503050406030204" pitchFamily="18" charset="0"/>
                                        </a:rPr>
                                      </m:ctrlPr>
                                    </m:fPr>
                                    <m:num>
                                      <m:r>
                                        <a:rPr lang="en-GB" sz="1400" b="0" i="1" smtClean="0">
                                          <a:latin typeface="Cambria Math" panose="02040503050406030204" pitchFamily="18" charset="0"/>
                                          <a:ea typeface="Cambria Math" panose="02040503050406030204" pitchFamily="18" charset="0"/>
                                        </a:rPr>
                                        <m:t>113</m:t>
                                      </m:r>
                                    </m:num>
                                    <m:den>
                                      <m:r>
                                        <a:rPr lang="en-GB" sz="1400" b="0" i="1" smtClean="0">
                                          <a:latin typeface="Cambria Math" panose="02040503050406030204" pitchFamily="18" charset="0"/>
                                          <a:ea typeface="Cambria Math" panose="02040503050406030204" pitchFamily="18" charset="0"/>
                                        </a:rPr>
                                        <m:t>68.41</m:t>
                                      </m:r>
                                    </m:den>
                                  </m:f>
                                </m:e>
                              </m:d>
                            </m:e>
                            <m:sup>
                              <m:r>
                                <a:rPr lang="cs-CZ" sz="1400" i="1">
                                  <a:latin typeface="Cambria Math" panose="02040503050406030204" pitchFamily="18" charset="0"/>
                                  <a:ea typeface="Cambria Math" panose="02040503050406030204" pitchFamily="18" charset="0"/>
                                </a:rPr>
                                <m:t>1/</m:t>
                              </m:r>
                              <m:r>
                                <a:rPr lang="en-GB" sz="1400" b="0" i="1" smtClean="0">
                                  <a:latin typeface="Cambria Math" panose="02040503050406030204" pitchFamily="18" charset="0"/>
                                  <a:ea typeface="Cambria Math" panose="02040503050406030204" pitchFamily="18" charset="0"/>
                                </a:rPr>
                                <m:t>4</m:t>
                              </m:r>
                            </m:sup>
                          </m:sSup>
                          <m:r>
                            <a:rPr lang="cs-CZ" sz="1400" i="1">
                              <a:latin typeface="Cambria Math" panose="02040503050406030204" pitchFamily="18" charset="0"/>
                              <a:ea typeface="Cambria Math" panose="02040503050406030204" pitchFamily="18" charset="0"/>
                            </a:rPr>
                            <m:t>−1</m:t>
                          </m:r>
                        </m:e>
                      </m:d>
                      <m:r>
                        <a:rPr lang="cs-CZ" sz="1400" b="0" i="1" smtClean="0">
                          <a:latin typeface="Cambria Math" panose="02040503050406030204" pitchFamily="18" charset="0"/>
                          <a:ea typeface="Cambria Math" panose="02040503050406030204" pitchFamily="18" charset="0"/>
                        </a:rPr>
                        <m:t>×100=13.37%</m:t>
                      </m:r>
                    </m:oMath>
                  </m:oMathPara>
                </a14:m>
                <a:endParaRPr lang="en-GB" sz="1400" dirty="0">
                  <a:latin typeface="Cambria Math" panose="02040503050406030204" pitchFamily="18" charset="0"/>
                  <a:ea typeface="Cambria Math" panose="02040503050406030204" pitchFamily="18" charset="0"/>
                </a:endParaRPr>
              </a:p>
            </p:txBody>
          </p:sp>
        </mc:Choice>
        <mc:Fallback xmlns="">
          <p:sp>
            <p:nvSpPr>
              <p:cNvPr id="6" name="TextovéPole 5">
                <a:extLst>
                  <a:ext uri="{FF2B5EF4-FFF2-40B4-BE49-F238E27FC236}">
                    <a16:creationId xmlns:a16="http://schemas.microsoft.com/office/drawing/2014/main" id="{88A47FD5-BEDC-D42C-275E-68B0C7245FF0}"/>
                  </a:ext>
                </a:extLst>
              </p:cNvPr>
              <p:cNvSpPr txBox="1">
                <a:spLocks noRot="1" noChangeAspect="1" noMove="1" noResize="1" noEditPoints="1" noAdjustHandles="1" noChangeArrowheads="1" noChangeShapeType="1" noTextEdit="1"/>
              </p:cNvSpPr>
              <p:nvPr/>
            </p:nvSpPr>
            <p:spPr>
              <a:xfrm>
                <a:off x="4787495" y="5373216"/>
                <a:ext cx="3240889" cy="604396"/>
              </a:xfrm>
              <a:prstGeom prst="rect">
                <a:avLst/>
              </a:prstGeom>
              <a:blipFill>
                <a:blip r:embed="rId17"/>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 name="TextovéPole 4">
                <a:extLst>
                  <a:ext uri="{FF2B5EF4-FFF2-40B4-BE49-F238E27FC236}">
                    <a16:creationId xmlns:a16="http://schemas.microsoft.com/office/drawing/2014/main" id="{232B3FD9-8D88-504C-2C06-100B2E350267}"/>
                  </a:ext>
                </a:extLst>
              </p:cNvPr>
              <p:cNvSpPr txBox="1"/>
              <p:nvPr/>
            </p:nvSpPr>
            <p:spPr>
              <a:xfrm>
                <a:off x="5220072" y="2904497"/>
                <a:ext cx="3775714" cy="524503"/>
              </a:xfrm>
              <a:prstGeom prst="rect">
                <a:avLst/>
              </a:prstGeom>
              <a:noFill/>
            </p:spPr>
            <p:txBody>
              <a:bodyPr wrap="none" lIns="0" tIns="0" rIns="0" bIns="0" rtlCol="0">
                <a:spAutoFit/>
              </a:bodyPr>
              <a:lstStyle/>
              <a:p>
                <a:pPr algn="ctr"/>
                <a14:m>
                  <m:oMathPara xmlns:m="http://schemas.openxmlformats.org/officeDocument/2006/math">
                    <m:oMathParaPr>
                      <m:jc m:val="centerGroup"/>
                    </m:oMathParaPr>
                    <m:oMath xmlns:m="http://schemas.openxmlformats.org/officeDocument/2006/math">
                      <m:d>
                        <m:dPr>
                          <m:begChr m:val="["/>
                          <m:endChr m:val="]"/>
                          <m:ctrlPr>
                            <a:rPr lang="en-GB" sz="1200" i="1" smtClean="0">
                              <a:latin typeface="Cambria Math" panose="02040503050406030204" pitchFamily="18" charset="0"/>
                              <a:ea typeface="Cambria Math" panose="02040503050406030204" pitchFamily="18" charset="0"/>
                            </a:rPr>
                          </m:ctrlPr>
                        </m:dPr>
                        <m:e>
                          <m:m>
                            <m:mPr>
                              <m:mcs>
                                <m:mc>
                                  <m:mcPr>
                                    <m:count m:val="3"/>
                                    <m:mcJc m:val="center"/>
                                  </m:mcPr>
                                </m:mc>
                              </m:mcs>
                              <m:ctrlPr>
                                <a:rPr lang="en-GB" sz="1200" i="1" smtClean="0">
                                  <a:latin typeface="Cambria Math" panose="02040503050406030204" pitchFamily="18" charset="0"/>
                                  <a:ea typeface="Cambria Math" panose="02040503050406030204" pitchFamily="18" charset="0"/>
                                </a:rPr>
                              </m:ctrlPr>
                            </m:mPr>
                            <m:mr>
                              <m:e>
                                <m:sSub>
                                  <m:sSubPr>
                                    <m:ctrlPr>
                                      <a:rPr lang="en-GB" sz="1200" i="1" smtClean="0">
                                        <a:latin typeface="Cambria Math" panose="02040503050406030204" pitchFamily="18" charset="0"/>
                                        <a:ea typeface="Cambria Math" panose="02040503050406030204" pitchFamily="18" charset="0"/>
                                      </a:rPr>
                                    </m:ctrlPr>
                                  </m:sSubPr>
                                  <m:e>
                                    <m:r>
                                      <a:rPr lang="cs-CZ" sz="1200" b="0" i="1" smtClean="0">
                                        <a:latin typeface="Cambria Math" panose="02040503050406030204" pitchFamily="18" charset="0"/>
                                        <a:ea typeface="Cambria Math" panose="02040503050406030204" pitchFamily="18" charset="0"/>
                                      </a:rPr>
                                      <m:t>𝑥</m:t>
                                    </m:r>
                                  </m:e>
                                  <m:sub>
                                    <m:r>
                                      <a:rPr lang="cs-CZ" sz="1200" b="0" i="1" smtClean="0">
                                        <a:latin typeface="Cambria Math" panose="02040503050406030204" pitchFamily="18" charset="0"/>
                                        <a:ea typeface="Cambria Math" panose="02040503050406030204" pitchFamily="18" charset="0"/>
                                      </a:rPr>
                                      <m:t>𝐴</m:t>
                                    </m:r>
                                  </m:sub>
                                </m:sSub>
                              </m:e>
                              <m:e>
                                <m:sSub>
                                  <m:sSubPr>
                                    <m:ctrlPr>
                                      <a:rPr lang="en-GB" sz="1200" i="1" smtClean="0">
                                        <a:latin typeface="Cambria Math" panose="02040503050406030204" pitchFamily="18" charset="0"/>
                                        <a:ea typeface="Cambria Math" panose="02040503050406030204" pitchFamily="18" charset="0"/>
                                      </a:rPr>
                                    </m:ctrlPr>
                                  </m:sSubPr>
                                  <m:e>
                                    <m:r>
                                      <a:rPr lang="cs-CZ" sz="1200" b="0" i="1" smtClean="0">
                                        <a:latin typeface="Cambria Math" panose="02040503050406030204" pitchFamily="18" charset="0"/>
                                        <a:ea typeface="Cambria Math" panose="02040503050406030204" pitchFamily="18" charset="0"/>
                                      </a:rPr>
                                      <m:t>𝑥</m:t>
                                    </m:r>
                                  </m:e>
                                  <m:sub>
                                    <m:r>
                                      <a:rPr lang="cs-CZ" sz="1200" b="0" i="1" smtClean="0">
                                        <a:latin typeface="Cambria Math" panose="02040503050406030204" pitchFamily="18" charset="0"/>
                                        <a:ea typeface="Cambria Math" panose="02040503050406030204" pitchFamily="18" charset="0"/>
                                      </a:rPr>
                                      <m:t>𝐵</m:t>
                                    </m:r>
                                  </m:sub>
                                </m:sSub>
                              </m:e>
                              <m:e>
                                <m:sSub>
                                  <m:sSubPr>
                                    <m:ctrlPr>
                                      <a:rPr lang="en-GB" sz="1200" i="1" smtClean="0">
                                        <a:latin typeface="Cambria Math" panose="02040503050406030204" pitchFamily="18" charset="0"/>
                                        <a:ea typeface="Cambria Math" panose="02040503050406030204" pitchFamily="18" charset="0"/>
                                      </a:rPr>
                                    </m:ctrlPr>
                                  </m:sSubPr>
                                  <m:e>
                                    <m:r>
                                      <a:rPr lang="cs-CZ" sz="1200" b="0" i="1" smtClean="0">
                                        <a:latin typeface="Cambria Math" panose="02040503050406030204" pitchFamily="18" charset="0"/>
                                        <a:ea typeface="Cambria Math" panose="02040503050406030204" pitchFamily="18" charset="0"/>
                                      </a:rPr>
                                      <m:t>𝑥</m:t>
                                    </m:r>
                                  </m:e>
                                  <m:sub>
                                    <m:r>
                                      <a:rPr lang="cs-CZ" sz="1200" b="0" i="1" smtClean="0">
                                        <a:latin typeface="Cambria Math" panose="02040503050406030204" pitchFamily="18" charset="0"/>
                                        <a:ea typeface="Cambria Math" panose="02040503050406030204" pitchFamily="18" charset="0"/>
                                      </a:rPr>
                                      <m:t>𝐶</m:t>
                                    </m:r>
                                  </m:sub>
                                </m:sSub>
                              </m:e>
                            </m:mr>
                          </m:m>
                        </m:e>
                      </m:d>
                      <m:r>
                        <a:rPr lang="cs-CZ" sz="1200" b="0" i="1" smtClean="0">
                          <a:latin typeface="Cambria Math" panose="02040503050406030204" pitchFamily="18" charset="0"/>
                          <a:ea typeface="Cambria Math" panose="02040503050406030204" pitchFamily="18" charset="0"/>
                        </a:rPr>
                        <m:t>=</m:t>
                      </m:r>
                      <m:sSup>
                        <m:sSupPr>
                          <m:ctrlPr>
                            <a:rPr lang="cs-CZ" sz="1200" b="0" i="1" smtClean="0">
                              <a:latin typeface="Cambria Math" panose="02040503050406030204" pitchFamily="18" charset="0"/>
                              <a:ea typeface="Cambria Math" panose="02040503050406030204" pitchFamily="18" charset="0"/>
                            </a:rPr>
                          </m:ctrlPr>
                        </m:sSupPr>
                        <m:e>
                          <m:d>
                            <m:dPr>
                              <m:begChr m:val="["/>
                              <m:endChr m:val="]"/>
                              <m:ctrlPr>
                                <a:rPr lang="cs-CZ" sz="1200" b="0" i="1" smtClean="0">
                                  <a:latin typeface="Cambria Math" panose="02040503050406030204" pitchFamily="18" charset="0"/>
                                  <a:ea typeface="Cambria Math" panose="02040503050406030204" pitchFamily="18" charset="0"/>
                                </a:rPr>
                              </m:ctrlPr>
                            </m:dPr>
                            <m:e>
                              <m:m>
                                <m:mPr>
                                  <m:mcs>
                                    <m:mc>
                                      <m:mcPr>
                                        <m:count m:val="3"/>
                                        <m:mcJc m:val="center"/>
                                      </m:mcPr>
                                    </m:mc>
                                  </m:mcs>
                                  <m:ctrlPr>
                                    <a:rPr lang="cs-CZ" sz="1200" b="0" i="1" smtClean="0">
                                      <a:latin typeface="Cambria Math" panose="02040503050406030204" pitchFamily="18" charset="0"/>
                                      <a:ea typeface="Cambria Math" panose="02040503050406030204" pitchFamily="18" charset="0"/>
                                    </a:rPr>
                                  </m:ctrlPr>
                                </m:mPr>
                                <m:mr>
                                  <m:e>
                                    <m:r>
                                      <m:rPr>
                                        <m:brk m:alnAt="7"/>
                                      </m:rPr>
                                      <a:rPr lang="cs-CZ" sz="1200" b="0" i="1" smtClean="0">
                                        <a:latin typeface="Cambria Math" panose="02040503050406030204" pitchFamily="18" charset="0"/>
                                        <a:ea typeface="Cambria Math" panose="02040503050406030204" pitchFamily="18" charset="0"/>
                                      </a:rPr>
                                      <m:t>−</m:t>
                                    </m:r>
                                    <m:r>
                                      <a:rPr lang="cs-CZ" sz="1200" b="0" i="1" smtClean="0">
                                        <a:latin typeface="Cambria Math" panose="02040503050406030204" pitchFamily="18" charset="0"/>
                                        <a:ea typeface="Cambria Math" panose="02040503050406030204" pitchFamily="18" charset="0"/>
                                      </a:rPr>
                                      <m:t>13</m:t>
                                    </m:r>
                                  </m:e>
                                  <m:e>
                                    <m:r>
                                      <a:rPr lang="cs-CZ" sz="1200" b="0" i="1" smtClean="0">
                                        <a:latin typeface="Cambria Math" panose="02040503050406030204" pitchFamily="18" charset="0"/>
                                        <a:ea typeface="Cambria Math" panose="02040503050406030204" pitchFamily="18" charset="0"/>
                                      </a:rPr>
                                      <m:t>−13</m:t>
                                    </m:r>
                                  </m:e>
                                  <m:e>
                                    <m:r>
                                      <a:rPr lang="cs-CZ" sz="1200" b="0" i="1" smtClean="0">
                                        <a:latin typeface="Cambria Math" panose="02040503050406030204" pitchFamily="18" charset="0"/>
                                        <a:ea typeface="Cambria Math" panose="02040503050406030204" pitchFamily="18" charset="0"/>
                                      </a:rPr>
                                      <m:t>−13</m:t>
                                    </m:r>
                                  </m:e>
                                </m:mr>
                              </m:m>
                            </m:e>
                          </m:d>
                          <m:d>
                            <m:dPr>
                              <m:begChr m:val="["/>
                              <m:endChr m:val="]"/>
                              <m:ctrlPr>
                                <a:rPr lang="cs-CZ" sz="1200" b="0" i="1" smtClean="0">
                                  <a:latin typeface="Cambria Math" panose="02040503050406030204" pitchFamily="18" charset="0"/>
                                  <a:ea typeface="Cambria Math" panose="02040503050406030204" pitchFamily="18" charset="0"/>
                                </a:rPr>
                              </m:ctrlPr>
                            </m:dPr>
                            <m:e>
                              <m:m>
                                <m:mPr>
                                  <m:mcs>
                                    <m:mc>
                                      <m:mcPr>
                                        <m:count m:val="3"/>
                                        <m:mcJc m:val="center"/>
                                      </m:mcPr>
                                    </m:mc>
                                  </m:mcs>
                                  <m:ctrlPr>
                                    <a:rPr lang="cs-CZ" sz="1200" b="0" i="1" smtClean="0">
                                      <a:latin typeface="Cambria Math" panose="02040503050406030204" pitchFamily="18" charset="0"/>
                                      <a:ea typeface="Cambria Math" panose="02040503050406030204" pitchFamily="18" charset="0"/>
                                    </a:rPr>
                                  </m:ctrlPr>
                                </m:mPr>
                                <m:mr>
                                  <m:e>
                                    <m:r>
                                      <m:rPr>
                                        <m:brk m:alnAt="7"/>
                                      </m:rPr>
                                      <a:rPr lang="cs-CZ" sz="1200" b="0" i="1" smtClean="0">
                                        <a:latin typeface="Cambria Math" panose="02040503050406030204" pitchFamily="18" charset="0"/>
                                        <a:ea typeface="Cambria Math" panose="02040503050406030204" pitchFamily="18" charset="0"/>
                                      </a:rPr>
                                      <m:t>1</m:t>
                                    </m:r>
                                    <m:r>
                                      <a:rPr lang="cs-CZ" sz="1200" b="0" i="1" smtClean="0">
                                        <a:latin typeface="Cambria Math" panose="02040503050406030204" pitchFamily="18" charset="0"/>
                                        <a:ea typeface="Cambria Math" panose="02040503050406030204" pitchFamily="18" charset="0"/>
                                      </a:rPr>
                                      <m:t>00</m:t>
                                    </m:r>
                                  </m:e>
                                  <m:e>
                                    <m:r>
                                      <a:rPr lang="cs-CZ" sz="1200" b="0" i="1" smtClean="0">
                                        <a:latin typeface="Cambria Math" panose="02040503050406030204" pitchFamily="18" charset="0"/>
                                        <a:ea typeface="Cambria Math" panose="02040503050406030204" pitchFamily="18" charset="0"/>
                                      </a:rPr>
                                      <m:t>0</m:t>
                                    </m:r>
                                  </m:e>
                                  <m:e>
                                    <m:r>
                                      <a:rPr lang="cs-CZ" sz="1200" b="0" i="1" smtClean="0">
                                        <a:latin typeface="Cambria Math" panose="02040503050406030204" pitchFamily="18" charset="0"/>
                                        <a:ea typeface="Cambria Math" panose="02040503050406030204" pitchFamily="18" charset="0"/>
                                      </a:rPr>
                                      <m:t>0</m:t>
                                    </m:r>
                                  </m:e>
                                </m:mr>
                                <m:mr>
                                  <m:e>
                                    <m:r>
                                      <a:rPr lang="cs-CZ" sz="1200" b="0" i="1" smtClean="0">
                                        <a:latin typeface="Cambria Math" panose="02040503050406030204" pitchFamily="18" charset="0"/>
                                        <a:ea typeface="Cambria Math" panose="02040503050406030204" pitchFamily="18" charset="0"/>
                                      </a:rPr>
                                      <m:t>9</m:t>
                                    </m:r>
                                  </m:e>
                                  <m:e>
                                    <m:r>
                                      <a:rPr lang="cs-CZ" sz="1200" b="0" i="1" smtClean="0">
                                        <a:latin typeface="Cambria Math" panose="02040503050406030204" pitchFamily="18" charset="0"/>
                                        <a:ea typeface="Cambria Math" panose="02040503050406030204" pitchFamily="18" charset="0"/>
                                      </a:rPr>
                                      <m:t>109</m:t>
                                    </m:r>
                                  </m:e>
                                  <m:e>
                                    <m:r>
                                      <a:rPr lang="cs-CZ" sz="1200" b="0" i="1" smtClean="0">
                                        <a:latin typeface="Cambria Math" panose="02040503050406030204" pitchFamily="18" charset="0"/>
                                        <a:ea typeface="Cambria Math" panose="02040503050406030204" pitchFamily="18" charset="0"/>
                                      </a:rPr>
                                      <m:t>0</m:t>
                                    </m:r>
                                  </m:e>
                                </m:mr>
                                <m:mr>
                                  <m:e>
                                    <m:r>
                                      <a:rPr lang="cs-CZ" sz="1200" b="0" i="1" smtClean="0">
                                        <a:latin typeface="Cambria Math" panose="02040503050406030204" pitchFamily="18" charset="0"/>
                                        <a:ea typeface="Cambria Math" panose="02040503050406030204" pitchFamily="18" charset="0"/>
                                      </a:rPr>
                                      <m:t>5</m:t>
                                    </m:r>
                                  </m:e>
                                  <m:e>
                                    <m:r>
                                      <a:rPr lang="cs-CZ" sz="1200" b="0" i="1" smtClean="0">
                                        <a:latin typeface="Cambria Math" panose="02040503050406030204" pitchFamily="18" charset="0"/>
                                        <a:ea typeface="Cambria Math" panose="02040503050406030204" pitchFamily="18" charset="0"/>
                                      </a:rPr>
                                      <m:t>5</m:t>
                                    </m:r>
                                  </m:e>
                                  <m:e>
                                    <m:r>
                                      <a:rPr lang="cs-CZ" sz="1200" b="0" i="1" smtClean="0">
                                        <a:latin typeface="Cambria Math" panose="02040503050406030204" pitchFamily="18" charset="0"/>
                                        <a:ea typeface="Cambria Math" panose="02040503050406030204" pitchFamily="18" charset="0"/>
                                      </a:rPr>
                                      <m:t>105</m:t>
                                    </m:r>
                                  </m:e>
                                </m:mr>
                              </m:m>
                            </m:e>
                          </m:d>
                        </m:e>
                        <m:sup>
                          <m:r>
                            <a:rPr lang="cs-CZ" sz="1200" b="0" i="1" smtClean="0">
                              <a:latin typeface="Cambria Math" panose="02040503050406030204" pitchFamily="18" charset="0"/>
                              <a:ea typeface="Cambria Math" panose="02040503050406030204" pitchFamily="18" charset="0"/>
                            </a:rPr>
                            <m:t>−1</m:t>
                          </m:r>
                        </m:sup>
                      </m:sSup>
                    </m:oMath>
                  </m:oMathPara>
                </a14:m>
                <a:endParaRPr lang="en-GB" sz="1200" i="1" dirty="0">
                  <a:latin typeface="Cambria Math"/>
                  <a:ea typeface="Cambria Math" panose="02040503050406030204" pitchFamily="18" charset="0"/>
                </a:endParaRPr>
              </a:p>
            </p:txBody>
          </p:sp>
        </mc:Choice>
        <mc:Fallback xmlns="">
          <p:sp>
            <p:nvSpPr>
              <p:cNvPr id="5" name="TextovéPole 4">
                <a:extLst>
                  <a:ext uri="{FF2B5EF4-FFF2-40B4-BE49-F238E27FC236}">
                    <a16:creationId xmlns:a16="http://schemas.microsoft.com/office/drawing/2014/main" id="{232B3FD9-8D88-504C-2C06-100B2E350267}"/>
                  </a:ext>
                </a:extLst>
              </p:cNvPr>
              <p:cNvSpPr txBox="1">
                <a:spLocks noRot="1" noChangeAspect="1" noMove="1" noResize="1" noEditPoints="1" noAdjustHandles="1" noChangeArrowheads="1" noChangeShapeType="1" noTextEdit="1"/>
              </p:cNvSpPr>
              <p:nvPr/>
            </p:nvSpPr>
            <p:spPr>
              <a:xfrm>
                <a:off x="5220072" y="2904497"/>
                <a:ext cx="3775714" cy="524503"/>
              </a:xfrm>
              <a:prstGeom prst="rect">
                <a:avLst/>
              </a:prstGeom>
              <a:blipFill>
                <a:blip r:embed="rId18"/>
                <a:stretch>
                  <a:fillRect/>
                </a:stretch>
              </a:blipFill>
            </p:spPr>
            <p:txBody>
              <a:bodyPr/>
              <a:lstStyle/>
              <a:p>
                <a:r>
                  <a:rPr lang="en-GB">
                    <a:noFill/>
                  </a:rPr>
                  <a:t> </a:t>
                </a:r>
              </a:p>
            </p:txBody>
          </p:sp>
        </mc:Fallback>
      </mc:AlternateContent>
      <p:sp>
        <p:nvSpPr>
          <p:cNvPr id="18" name="Obdélník 17">
            <a:extLst>
              <a:ext uri="{FF2B5EF4-FFF2-40B4-BE49-F238E27FC236}">
                <a16:creationId xmlns:a16="http://schemas.microsoft.com/office/drawing/2014/main" id="{F78B12DD-E988-D9F2-DA44-845DDBE2D4B8}"/>
              </a:ext>
            </a:extLst>
          </p:cNvPr>
          <p:cNvSpPr/>
          <p:nvPr/>
        </p:nvSpPr>
        <p:spPr>
          <a:xfrm>
            <a:off x="2627784" y="1926030"/>
            <a:ext cx="2592288" cy="860997"/>
          </a:xfrm>
          <a:prstGeom prst="rect">
            <a:avLst/>
          </a:prstGeom>
          <a:solidFill>
            <a:srgbClr val="FFC000">
              <a:alpha val="25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ovéPole 20">
            <a:extLst>
              <a:ext uri="{FF2B5EF4-FFF2-40B4-BE49-F238E27FC236}">
                <a16:creationId xmlns:a16="http://schemas.microsoft.com/office/drawing/2014/main" id="{AC7D93B9-BD7F-D057-D925-841201EACFE6}"/>
              </a:ext>
            </a:extLst>
          </p:cNvPr>
          <p:cNvSpPr txBox="1"/>
          <p:nvPr/>
        </p:nvSpPr>
        <p:spPr>
          <a:xfrm>
            <a:off x="149232" y="2308147"/>
            <a:ext cx="1038767" cy="553998"/>
          </a:xfrm>
          <a:prstGeom prst="rect">
            <a:avLst/>
          </a:prstGeom>
          <a:noFill/>
        </p:spPr>
        <p:txBody>
          <a:bodyPr wrap="square" rtlCol="0">
            <a:spAutoFit/>
          </a:bodyPr>
          <a:lstStyle/>
          <a:p>
            <a:r>
              <a:rPr lang="en-GB" sz="1000" dirty="0">
                <a:latin typeface="Cambria Math"/>
                <a:ea typeface="Cambria Math" panose="02040503050406030204" pitchFamily="18" charset="0"/>
              </a:rPr>
              <a:t>Math. functions</a:t>
            </a:r>
          </a:p>
          <a:p>
            <a:r>
              <a:rPr lang="en-GB" sz="1000" dirty="0">
                <a:latin typeface="Cambria Math"/>
                <a:ea typeface="Cambria Math" panose="02040503050406030204" pitchFamily="18" charset="0"/>
              </a:rPr>
              <a:t>→ </a:t>
            </a:r>
            <a:r>
              <a:rPr lang="cs-CZ" sz="1000" dirty="0">
                <a:latin typeface="Cambria Math"/>
                <a:ea typeface="Cambria Math" panose="02040503050406030204" pitchFamily="18" charset="0"/>
              </a:rPr>
              <a:t>MINVERSE</a:t>
            </a:r>
          </a:p>
          <a:p>
            <a:r>
              <a:rPr lang="en-GB" sz="1000" dirty="0">
                <a:latin typeface="Cambria Math"/>
                <a:ea typeface="Cambria Math" panose="02040503050406030204" pitchFamily="18" charset="0"/>
              </a:rPr>
              <a:t>→ M</a:t>
            </a:r>
            <a:r>
              <a:rPr lang="cs-CZ" sz="1000" dirty="0">
                <a:latin typeface="Cambria Math"/>
                <a:ea typeface="Cambria Math" panose="02040503050406030204" pitchFamily="18" charset="0"/>
              </a:rPr>
              <a:t>MULT</a:t>
            </a:r>
            <a:endParaRPr lang="en-GB" sz="1000" dirty="0">
              <a:latin typeface="Cambria Math"/>
              <a:ea typeface="Cambria Math" panose="02040503050406030204" pitchFamily="18" charset="0"/>
            </a:endParaRPr>
          </a:p>
        </p:txBody>
      </p:sp>
      <p:pic>
        <p:nvPicPr>
          <p:cNvPr id="22" name="Obrázek 21">
            <a:extLst>
              <a:ext uri="{FF2B5EF4-FFF2-40B4-BE49-F238E27FC236}">
                <a16:creationId xmlns:a16="http://schemas.microsoft.com/office/drawing/2014/main" id="{5F7D5A1F-C9FA-7121-5C73-F685523FAF3C}"/>
              </a:ext>
            </a:extLst>
          </p:cNvPr>
          <p:cNvPicPr>
            <a:picLocks noChangeAspect="1"/>
          </p:cNvPicPr>
          <p:nvPr/>
        </p:nvPicPr>
        <p:blipFill>
          <a:blip r:embed="rId19"/>
          <a:stretch>
            <a:fillRect/>
          </a:stretch>
        </p:blipFill>
        <p:spPr>
          <a:xfrm>
            <a:off x="251520" y="1988341"/>
            <a:ext cx="369332" cy="369332"/>
          </a:xfrm>
          <a:prstGeom prst="rect">
            <a:avLst/>
          </a:prstGeom>
        </p:spPr>
      </p:pic>
    </p:spTree>
    <p:extLst>
      <p:ext uri="{BB962C8B-B14F-4D97-AF65-F5344CB8AC3E}">
        <p14:creationId xmlns:p14="http://schemas.microsoft.com/office/powerpoint/2010/main" val="2315865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8</a:t>
            </a:r>
          </a:p>
        </p:txBody>
      </p:sp>
      <p:sp>
        <p:nvSpPr>
          <p:cNvPr id="4" name="Nadpis 3"/>
          <p:cNvSpPr>
            <a:spLocks noGrp="1"/>
          </p:cNvSpPr>
          <p:nvPr>
            <p:ph type="title"/>
          </p:nvPr>
        </p:nvSpPr>
        <p:spPr>
          <a:xfrm>
            <a:off x="144001" y="144000"/>
            <a:ext cx="2627799" cy="648072"/>
          </a:xfrm>
        </p:spPr>
        <p:txBody>
          <a:bodyPr/>
          <a:lstStyle/>
          <a:p>
            <a:r>
              <a:rPr lang="en-GB" dirty="0"/>
              <a:t>Forward rates</a:t>
            </a:r>
          </a:p>
        </p:txBody>
      </p:sp>
      <p:sp>
        <p:nvSpPr>
          <p:cNvPr id="9" name="TextovéPole 8"/>
          <p:cNvSpPr txBox="1"/>
          <p:nvPr/>
        </p:nvSpPr>
        <p:spPr>
          <a:xfrm>
            <a:off x="864000" y="864000"/>
            <a:ext cx="1907800"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r>
              <a:rPr lang="cs-CZ" sz="2200" dirty="0">
                <a:latin typeface="Cambria Math" panose="02040503050406030204" pitchFamily="18" charset="0"/>
                <a:ea typeface="Cambria Math" panose="02040503050406030204" pitchFamily="18" charset="0"/>
              </a:rPr>
              <a:t>s</a:t>
            </a:r>
            <a:endParaRPr lang="en-GB" sz="2200" dirty="0">
              <a:latin typeface="Cambria Math" panose="02040503050406030204" pitchFamily="18" charset="0"/>
              <a:ea typeface="Cambria Math" panose="02040503050406030204" pitchFamily="18" charset="0"/>
            </a:endParaRPr>
          </a:p>
        </p:txBody>
      </p:sp>
      <p:sp>
        <p:nvSpPr>
          <p:cNvPr id="14" name="TextovéPole 13"/>
          <p:cNvSpPr txBox="1"/>
          <p:nvPr/>
        </p:nvSpPr>
        <p:spPr>
          <a:xfrm>
            <a:off x="1188000" y="1762445"/>
            <a:ext cx="7452000"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noProof="0">
                <a:solidFill>
                  <a:srgbClr val="000000"/>
                </a:solidFill>
                <a:latin typeface="Cambria Math" panose="02040503050406030204" pitchFamily="18" charset="0"/>
                <a:ea typeface="Cambria Math" panose="02040503050406030204" pitchFamily="18" charset="0"/>
              </a:rPr>
              <a:t>A</a:t>
            </a:r>
            <a:r>
              <a:rPr lang="en-GB" noProof="0">
                <a:solidFill>
                  <a:srgbClr val="7030A0"/>
                </a:solidFill>
                <a:latin typeface="Cambria Math" panose="02040503050406030204" pitchFamily="18" charset="0"/>
                <a:ea typeface="Cambria Math" panose="02040503050406030204" pitchFamily="18" charset="0"/>
              </a:rPr>
              <a:t> forward interest rate </a:t>
            </a:r>
            <a:r>
              <a:rPr lang="en-GB" noProof="0">
                <a:latin typeface="Cambria Math" panose="02040503050406030204" pitchFamily="18" charset="0"/>
                <a:ea typeface="Cambria Math" panose="02040503050406030204" pitchFamily="18" charset="0"/>
              </a:rPr>
              <a:t>(forward-forward) is the rate agreed upon now for future borrowing and lending</a:t>
            </a:r>
          </a:p>
        </p:txBody>
      </p:sp>
      <p:sp>
        <p:nvSpPr>
          <p:cNvPr id="15" name="TextovéPole 14"/>
          <p:cNvSpPr txBox="1"/>
          <p:nvPr/>
        </p:nvSpPr>
        <p:spPr>
          <a:xfrm>
            <a:off x="1188001" y="4413976"/>
            <a:ext cx="6982658" cy="400110"/>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sz="2000" dirty="0">
                <a:latin typeface="Cambria Math" panose="02040503050406030204" pitchFamily="18" charset="0"/>
                <a:ea typeface="Cambria Math" panose="02040503050406030204" pitchFamily="18" charset="0"/>
              </a:rPr>
              <a:t>Spot rate</a:t>
            </a:r>
            <a:r>
              <a:rPr lang="cs-CZ" sz="2000" dirty="0">
                <a:latin typeface="Cambria Math" panose="02040503050406030204" pitchFamily="18" charset="0"/>
                <a:ea typeface="Cambria Math" panose="02040503050406030204" pitchFamily="18" charset="0"/>
              </a:rPr>
              <a:t>s</a:t>
            </a:r>
            <a:r>
              <a:rPr lang="en-GB" sz="2000" dirty="0">
                <a:latin typeface="Cambria Math" panose="02040503050406030204" pitchFamily="18" charset="0"/>
                <a:ea typeface="Cambria Math" panose="02040503050406030204" pitchFamily="18" charset="0"/>
              </a:rPr>
              <a:t> can be seen as a special case of forward rate</a:t>
            </a:r>
            <a:r>
              <a:rPr lang="cs-CZ" sz="2000" dirty="0">
                <a:latin typeface="Cambria Math" panose="02040503050406030204" pitchFamily="18" charset="0"/>
                <a:ea typeface="Cambria Math" panose="02040503050406030204" pitchFamily="18" charset="0"/>
              </a:rPr>
              <a:t>s</a:t>
            </a:r>
            <a:endParaRPr lang="en-GB" sz="2000" dirty="0">
              <a:latin typeface="Cambria Math" panose="02040503050406030204" pitchFamily="18" charset="0"/>
              <a:ea typeface="Cambria Math" panose="02040503050406030204" pitchFamily="18" charset="0"/>
            </a:endParaRPr>
          </a:p>
        </p:txBody>
      </p:sp>
      <p:sp>
        <p:nvSpPr>
          <p:cNvPr id="21" name="TextovéPole 20"/>
          <p:cNvSpPr txBox="1"/>
          <p:nvPr/>
        </p:nvSpPr>
        <p:spPr>
          <a:xfrm>
            <a:off x="864000" y="5004000"/>
            <a:ext cx="3144145"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Forward yield curves</a:t>
            </a:r>
          </a:p>
        </p:txBody>
      </p:sp>
      <p:graphicFrame>
        <p:nvGraphicFramePr>
          <p:cNvPr id="33" name="Tabulka 32"/>
          <p:cNvGraphicFramePr>
            <a:graphicFrameLocks noGrp="1"/>
          </p:cNvGraphicFramePr>
          <p:nvPr>
            <p:extLst>
              <p:ext uri="{D42A27DB-BD31-4B8C-83A1-F6EECF244321}">
                <p14:modId xmlns:p14="http://schemas.microsoft.com/office/powerpoint/2010/main" val="2622678212"/>
              </p:ext>
            </p:extLst>
          </p:nvPr>
        </p:nvGraphicFramePr>
        <p:xfrm>
          <a:off x="1662007" y="2624173"/>
          <a:ext cx="6477780" cy="182880"/>
        </p:xfrm>
        <a:graphic>
          <a:graphicData uri="http://schemas.openxmlformats.org/drawingml/2006/table">
            <a:tbl>
              <a:tblPr firstRow="1" bandRow="1">
                <a:tableStyleId>{5C22544A-7EE6-4342-B048-85BDC9FD1C3A}</a:tableStyleId>
              </a:tblPr>
              <a:tblGrid>
                <a:gridCol w="539445">
                  <a:extLst>
                    <a:ext uri="{9D8B030D-6E8A-4147-A177-3AD203B41FA5}">
                      <a16:colId xmlns:a16="http://schemas.microsoft.com/office/drawing/2014/main" val="20000"/>
                    </a:ext>
                  </a:extLst>
                </a:gridCol>
                <a:gridCol w="539445">
                  <a:extLst>
                    <a:ext uri="{9D8B030D-6E8A-4147-A177-3AD203B41FA5}">
                      <a16:colId xmlns:a16="http://schemas.microsoft.com/office/drawing/2014/main" val="20001"/>
                    </a:ext>
                  </a:extLst>
                </a:gridCol>
                <a:gridCol w="1260000">
                  <a:extLst>
                    <a:ext uri="{9D8B030D-6E8A-4147-A177-3AD203B41FA5}">
                      <a16:colId xmlns:a16="http://schemas.microsoft.com/office/drawing/2014/main" val="20002"/>
                    </a:ext>
                  </a:extLst>
                </a:gridCol>
                <a:gridCol w="539445">
                  <a:extLst>
                    <a:ext uri="{9D8B030D-6E8A-4147-A177-3AD203B41FA5}">
                      <a16:colId xmlns:a16="http://schemas.microsoft.com/office/drawing/2014/main" val="20003"/>
                    </a:ext>
                  </a:extLst>
                </a:gridCol>
                <a:gridCol w="1260000">
                  <a:extLst>
                    <a:ext uri="{9D8B030D-6E8A-4147-A177-3AD203B41FA5}">
                      <a16:colId xmlns:a16="http://schemas.microsoft.com/office/drawing/2014/main" val="20004"/>
                    </a:ext>
                  </a:extLst>
                </a:gridCol>
                <a:gridCol w="539445">
                  <a:extLst>
                    <a:ext uri="{9D8B030D-6E8A-4147-A177-3AD203B41FA5}">
                      <a16:colId xmlns:a16="http://schemas.microsoft.com/office/drawing/2014/main" val="20005"/>
                    </a:ext>
                  </a:extLst>
                </a:gridCol>
                <a:gridCol w="1260000">
                  <a:extLst>
                    <a:ext uri="{9D8B030D-6E8A-4147-A177-3AD203B41FA5}">
                      <a16:colId xmlns:a16="http://schemas.microsoft.com/office/drawing/2014/main" val="20006"/>
                    </a:ext>
                  </a:extLst>
                </a:gridCol>
                <a:gridCol w="540000">
                  <a:extLst>
                    <a:ext uri="{9D8B030D-6E8A-4147-A177-3AD203B41FA5}">
                      <a16:colId xmlns:a16="http://schemas.microsoft.com/office/drawing/2014/main" val="20007"/>
                    </a:ext>
                  </a:extLst>
                </a:gridCol>
              </a:tblGrid>
              <a:tr h="18000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t+1</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cs-CZ" sz="1200" dirty="0"/>
                        <a:t>. . .</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cs-CZ" sz="1200" dirty="0" err="1"/>
                        <a:t>t+p</a:t>
                      </a:r>
                      <a:endParaRPr lang="cs-CZ" sz="1200" dirty="0"/>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algn="ctr"/>
                      <a:r>
                        <a:rPr lang="cs-CZ" sz="1200" dirty="0"/>
                        <a:t>. . .</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b="1" kern="1200" dirty="0">
                          <a:solidFill>
                            <a:schemeClr val="lt1"/>
                          </a:solidFill>
                          <a:latin typeface="+mn-lt"/>
                          <a:ea typeface="+mn-ea"/>
                          <a:cs typeface="+mn-cs"/>
                        </a:rPr>
                        <a:t>T</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mc:AlternateContent xmlns:mc="http://schemas.openxmlformats.org/markup-compatibility/2006" xmlns:a14="http://schemas.microsoft.com/office/drawing/2010/main">
        <mc:Choice Requires="a14">
          <p:sp>
            <p:nvSpPr>
              <p:cNvPr id="41" name="TextovéPole 40"/>
              <p:cNvSpPr txBox="1"/>
              <p:nvPr/>
            </p:nvSpPr>
            <p:spPr>
              <a:xfrm>
                <a:off x="2016000" y="3073155"/>
                <a:ext cx="6616894" cy="923330"/>
              </a:xfrm>
              <a:prstGeom prst="rect">
                <a:avLst/>
              </a:prstGeom>
              <a:noFill/>
              <a:ln>
                <a:noFill/>
              </a:ln>
            </p:spPr>
            <p:txBody>
              <a:bodyPr wrap="square" rtlCol="0">
                <a:spAutoFit/>
              </a:bodyPr>
              <a:lstStyle/>
              <a:p>
                <a:pPr marL="271463" indent="-271463"/>
                <a:r>
                  <a:rPr lang="en-GB" dirty="0">
                    <a:latin typeface="Cambria Math" panose="02040503050406030204" pitchFamily="18" charset="0"/>
                    <a:ea typeface="Cambria Math" panose="02040503050406030204" pitchFamily="18" charset="0"/>
                  </a:rPr>
                  <a:t>…  </a:t>
                </a:r>
                <a14:m>
                  <m:oMath xmlns:m="http://schemas.openxmlformats.org/officeDocument/2006/math">
                    <m:r>
                      <a:rPr lang="cs-CZ" b="0" i="1" dirty="0" smtClean="0">
                        <a:latin typeface="Cambria Math" panose="02040503050406030204" pitchFamily="18" charset="0"/>
                        <a:ea typeface="Cambria Math" panose="02040503050406030204" pitchFamily="18" charset="0"/>
                      </a:rPr>
                      <m:t>𝑝</m:t>
                    </m:r>
                  </m:oMath>
                </a14:m>
                <a:r>
                  <a:rPr lang="en-GB" dirty="0">
                    <a:latin typeface="Cambria Math" panose="02040503050406030204" pitchFamily="18" charset="0"/>
                    <a:ea typeface="Cambria Math" panose="02040503050406030204" pitchFamily="18" charset="0"/>
                  </a:rPr>
                  <a:t>-year interest rate related to the future period which starts at the time </a:t>
                </a:r>
                <a14:m>
                  <m:oMath xmlns:m="http://schemas.openxmlformats.org/officeDocument/2006/math">
                    <m:r>
                      <a:rPr lang="cs-CZ" b="0" i="1" smtClean="0">
                        <a:latin typeface="Cambria Math" panose="02040503050406030204" pitchFamily="18" charset="0"/>
                        <a:ea typeface="Cambria Math" panose="02040503050406030204" pitchFamily="18" charset="0"/>
                      </a:rPr>
                      <m:t>𝑡</m:t>
                    </m:r>
                  </m:oMath>
                </a14:m>
                <a:r>
                  <a:rPr lang="en-GB" dirty="0">
                    <a:latin typeface="Cambria Math" panose="02040503050406030204" pitchFamily="18" charset="0"/>
                    <a:ea typeface="Cambria Math" panose="02040503050406030204" pitchFamily="18" charset="0"/>
                  </a:rPr>
                  <a:t> (the beginning of the period </a:t>
                </a:r>
                <a14:m>
                  <m:oMath xmlns:m="http://schemas.openxmlformats.org/officeDocument/2006/math">
                    <m:r>
                      <a:rPr lang="en-GB" i="1" dirty="0" smtClean="0">
                        <a:latin typeface="Cambria Math" panose="02040503050406030204" pitchFamily="18" charset="0"/>
                        <a:ea typeface="Cambria Math" panose="02040503050406030204" pitchFamily="18" charset="0"/>
                      </a:rPr>
                      <m:t>𝑡</m:t>
                    </m:r>
                    <m:r>
                      <m:rPr>
                        <m:nor/>
                      </m:rPr>
                      <a:rPr lang="en-GB" i="0" dirty="0" smtClean="0">
                        <a:latin typeface="Cambria Math" panose="02040503050406030204" pitchFamily="18" charset="0"/>
                        <a:ea typeface="Cambria Math" panose="02040503050406030204" pitchFamily="18" charset="0"/>
                      </a:rPr>
                      <m:t>+</m:t>
                    </m:r>
                    <m:r>
                      <a:rPr lang="en-GB" i="1" dirty="0" smtClean="0">
                        <a:latin typeface="Cambria Math" panose="02040503050406030204" pitchFamily="18" charset="0"/>
                        <a:ea typeface="Cambria Math" panose="02040503050406030204" pitchFamily="18" charset="0"/>
                      </a:rPr>
                      <m:t>1</m:t>
                    </m:r>
                  </m:oMath>
                </a14:m>
                <a:r>
                  <a:rPr lang="en-GB" dirty="0">
                    <a:latin typeface="Cambria Math" panose="02040503050406030204" pitchFamily="18" charset="0"/>
                    <a:ea typeface="Cambria Math" panose="02040503050406030204" pitchFamily="18" charset="0"/>
                  </a:rPr>
                  <a:t>) and ends at the time </a:t>
                </a:r>
                <a14:m>
                  <m:oMath xmlns:m="http://schemas.openxmlformats.org/officeDocument/2006/math">
                    <m:r>
                      <a:rPr lang="en-GB" i="1" dirty="0" smtClean="0">
                        <a:latin typeface="Cambria Math" panose="02040503050406030204" pitchFamily="18" charset="0"/>
                        <a:ea typeface="Cambria Math" panose="02040503050406030204" pitchFamily="18" charset="0"/>
                      </a:rPr>
                      <m:t>𝑡</m:t>
                    </m:r>
                    <m:r>
                      <m:rPr>
                        <m:nor/>
                      </m:rPr>
                      <a:rPr lang="en-GB" i="0" dirty="0" smtClean="0">
                        <a:latin typeface="Cambria Math" panose="02040503050406030204" pitchFamily="18" charset="0"/>
                        <a:ea typeface="Cambria Math" panose="02040503050406030204" pitchFamily="18" charset="0"/>
                      </a:rPr>
                      <m:t>+</m:t>
                    </m:r>
                    <m:r>
                      <a:rPr lang="en-GB" i="1" dirty="0" smtClean="0">
                        <a:latin typeface="Cambria Math" panose="02040503050406030204" pitchFamily="18" charset="0"/>
                        <a:ea typeface="Cambria Math" panose="02040503050406030204" pitchFamily="18" charset="0"/>
                      </a:rPr>
                      <m:t>𝑝</m:t>
                    </m:r>
                  </m:oMath>
                </a14:m>
                <a:r>
                  <a:rPr lang="en-GB" i="1"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(the end of the period </a:t>
                </a:r>
                <a14:m>
                  <m:oMath xmlns:m="http://schemas.openxmlformats.org/officeDocument/2006/math">
                    <m:r>
                      <a:rPr lang="en-GB" i="1" dirty="0">
                        <a:latin typeface="Cambria Math" panose="02040503050406030204" pitchFamily="18" charset="0"/>
                        <a:ea typeface="Cambria Math" panose="02040503050406030204" pitchFamily="18" charset="0"/>
                      </a:rPr>
                      <m:t>𝑡</m:t>
                    </m:r>
                    <m:r>
                      <m:rPr>
                        <m:nor/>
                      </m:rPr>
                      <a:rPr lang="en-GB" dirty="0">
                        <a:latin typeface="Cambria Math" panose="02040503050406030204" pitchFamily="18" charset="0"/>
                        <a:ea typeface="Cambria Math" panose="02040503050406030204" pitchFamily="18" charset="0"/>
                      </a:rPr>
                      <m:t>+</m:t>
                    </m:r>
                    <m:r>
                      <a:rPr lang="en-GB" i="1" dirty="0">
                        <a:latin typeface="Cambria Math" panose="02040503050406030204" pitchFamily="18" charset="0"/>
                        <a:ea typeface="Cambria Math" panose="02040503050406030204" pitchFamily="18" charset="0"/>
                      </a:rPr>
                      <m:t>𝑝</m:t>
                    </m:r>
                  </m:oMath>
                </a14:m>
                <a:r>
                  <a:rPr lang="en-GB" dirty="0">
                    <a:latin typeface="Cambria Math" panose="02040503050406030204" pitchFamily="18" charset="0"/>
                    <a:ea typeface="Cambria Math" panose="02040503050406030204" pitchFamily="18" charset="0"/>
                  </a:rPr>
                  <a:t>)</a:t>
                </a:r>
                <a:endParaRPr lang="en-GB" i="1" dirty="0">
                  <a:latin typeface="Cambria Math" panose="02040503050406030204" pitchFamily="18" charset="0"/>
                  <a:ea typeface="Cambria Math" panose="02040503050406030204" pitchFamily="18" charset="0"/>
                </a:endParaRPr>
              </a:p>
            </p:txBody>
          </p:sp>
        </mc:Choice>
        <mc:Fallback xmlns="">
          <p:sp>
            <p:nvSpPr>
              <p:cNvPr id="41" name="TextovéPole 40"/>
              <p:cNvSpPr txBox="1">
                <a:spLocks noRot="1" noChangeAspect="1" noMove="1" noResize="1" noEditPoints="1" noAdjustHandles="1" noChangeArrowheads="1" noChangeShapeType="1" noTextEdit="1"/>
              </p:cNvSpPr>
              <p:nvPr/>
            </p:nvSpPr>
            <p:spPr>
              <a:xfrm>
                <a:off x="2016000" y="3073155"/>
                <a:ext cx="6616894" cy="923330"/>
              </a:xfrm>
              <a:prstGeom prst="rect">
                <a:avLst/>
              </a:prstGeom>
              <a:blipFill>
                <a:blip r:embed="rId15"/>
                <a:stretch>
                  <a:fillRect l="-829" t="-3947" r="-276" b="-8553"/>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ovéPole 51"/>
              <p:cNvSpPr txBox="1"/>
              <p:nvPr/>
            </p:nvSpPr>
            <p:spPr>
              <a:xfrm>
                <a:off x="1468176" y="3096004"/>
                <a:ext cx="673720" cy="369332"/>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sPre>
                        <m:sPrePr>
                          <m:ctrlPr>
                            <a:rPr lang="cs-CZ" sz="1600" i="1" smtClean="0">
                              <a:latin typeface="Cambria Math" panose="02040503050406030204" pitchFamily="18" charset="0"/>
                              <a:ea typeface="Cambria Math" panose="02040503050406030204" pitchFamily="18" charset="0"/>
                            </a:rPr>
                          </m:ctrlPr>
                        </m:sPrePr>
                        <m:sub>
                          <m:r>
                            <a:rPr lang="cs-CZ" sz="1600" b="0" i="1" smtClean="0">
                              <a:latin typeface="Cambria Math"/>
                              <a:ea typeface="Cambria Math" panose="02040503050406030204" pitchFamily="18" charset="0"/>
                            </a:rPr>
                            <m:t>𝑡</m:t>
                          </m:r>
                        </m:sub>
                        <m:sup>
                          <m:r>
                            <a:rPr lang="cs-CZ" sz="1600" b="0" i="1" smtClean="0">
                              <a:latin typeface="Cambria Math" panose="02040503050406030204" pitchFamily="18" charset="0"/>
                              <a:ea typeface="Cambria Math" panose="02040503050406030204" pitchFamily="18" charset="0"/>
                            </a:rPr>
                            <m:t> </m:t>
                          </m:r>
                        </m:sup>
                        <m:e>
                          <m:sSub>
                            <m:sSubPr>
                              <m:ctrlPr>
                                <a:rPr lang="cs-CZ" sz="1600" b="0" i="1" smtClean="0">
                                  <a:latin typeface="Cambria Math" panose="02040503050406030204" pitchFamily="18" charset="0"/>
                                </a:rPr>
                              </m:ctrlPr>
                            </m:sSubPr>
                            <m:e>
                              <m:r>
                                <a:rPr lang="cs-CZ" sz="1600" b="0" i="1" smtClean="0">
                                  <a:latin typeface="Cambria Math"/>
                                </a:rPr>
                                <m:t>𝑓</m:t>
                              </m:r>
                            </m:e>
                            <m:sub>
                              <m:r>
                                <a:rPr lang="cs-CZ" sz="1600" b="0" i="1" smtClean="0">
                                  <a:latin typeface="Cambria Math"/>
                                </a:rPr>
                                <m:t>𝑡</m:t>
                              </m:r>
                              <m:r>
                                <a:rPr lang="cs-CZ" sz="1600" b="0" i="1" smtClean="0">
                                  <a:latin typeface="Cambria Math"/>
                                </a:rPr>
                                <m:t>+</m:t>
                              </m:r>
                              <m:r>
                                <a:rPr lang="cs-CZ" sz="1600" b="0" i="1" smtClean="0">
                                  <a:latin typeface="Cambria Math"/>
                                </a:rPr>
                                <m:t>𝑝</m:t>
                              </m:r>
                            </m:sub>
                          </m:sSub>
                        </m:e>
                      </m:sPre>
                      <m:r>
                        <a:rPr lang="cs-CZ" sz="1600" b="0" i="1" smtClean="0">
                          <a:latin typeface="Cambria Math"/>
                        </a:rPr>
                        <m:t> </m:t>
                      </m:r>
                    </m:oMath>
                  </m:oMathPara>
                </a14:m>
                <a:endParaRPr lang="cs-CZ" sz="1600" i="1" dirty="0">
                  <a:latin typeface="Cambria Math"/>
                  <a:ea typeface="Cambria Math" panose="02040503050406030204" pitchFamily="18" charset="0"/>
                </a:endParaRPr>
              </a:p>
            </p:txBody>
          </p:sp>
        </mc:Choice>
        <mc:Fallback xmlns="">
          <p:sp>
            <p:nvSpPr>
              <p:cNvPr id="52" name="TextovéPole 51"/>
              <p:cNvSpPr txBox="1">
                <a:spLocks noRot="1" noChangeAspect="1" noMove="1" noResize="1" noEditPoints="1" noAdjustHandles="1" noChangeArrowheads="1" noChangeShapeType="1" noTextEdit="1"/>
              </p:cNvSpPr>
              <p:nvPr/>
            </p:nvSpPr>
            <p:spPr>
              <a:xfrm>
                <a:off x="1468176" y="3096004"/>
                <a:ext cx="673720" cy="369332"/>
              </a:xfrm>
              <a:prstGeom prst="rect">
                <a:avLst/>
              </a:prstGeom>
              <a:blipFill>
                <a:blip r:embed="rId16"/>
                <a:stretch>
                  <a:fillRect b="-333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ovéPole 54"/>
              <p:cNvSpPr txBox="1"/>
              <p:nvPr/>
            </p:nvSpPr>
            <p:spPr>
              <a:xfrm>
                <a:off x="3779912" y="4715852"/>
                <a:ext cx="1584176" cy="369332"/>
              </a:xfrm>
              <a:prstGeom prst="rect">
                <a:avLst/>
              </a:prstGeom>
              <a:noFill/>
            </p:spPr>
            <p:txBody>
              <a:bodyPr wrap="square" rtlCol="0">
                <a:spAutoFit/>
              </a:bodyPr>
              <a:lstStyle/>
              <a:p>
                <a:pPr algn="ctr"/>
                <a14:m>
                  <m:oMathPara xmlns:m="http://schemas.openxmlformats.org/officeDocument/2006/math">
                    <m:oMathParaPr>
                      <m:jc m:val="left"/>
                    </m:oMathParaPr>
                    <m:oMath xmlns:m="http://schemas.openxmlformats.org/officeDocument/2006/math">
                      <m:sSub>
                        <m:sSubPr>
                          <m:ctrlPr>
                            <a:rPr lang="cs-CZ" sz="160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𝑝</m:t>
                          </m:r>
                        </m:sub>
                      </m:sSub>
                      <m:r>
                        <a:rPr lang="cs-CZ" sz="1600" b="0" i="1" smtClean="0">
                          <a:latin typeface="Cambria Math"/>
                          <a:ea typeface="Cambria Math" panose="02040503050406030204" pitchFamily="18" charset="0"/>
                        </a:rPr>
                        <m:t>=</m:t>
                      </m:r>
                      <m:sSubSup>
                        <m:sSubSupPr>
                          <m:ctrlPr>
                            <a:rPr lang="cs-CZ" sz="1600" b="0" i="1" smtClean="0">
                              <a:latin typeface="Cambria Math" panose="02040503050406030204" pitchFamily="18" charset="0"/>
                              <a:ea typeface="Cambria Math" panose="02040503050406030204" pitchFamily="18" charset="0"/>
                            </a:rPr>
                          </m:ctrlPr>
                        </m:sSubSup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𝑝</m:t>
                          </m:r>
                        </m:sub>
                        <m:sup>
                          <m:r>
                            <a:rPr lang="cs-CZ" sz="1600" b="0" i="1" smtClean="0">
                              <a:latin typeface="Cambria Math"/>
                              <a:ea typeface="Cambria Math" panose="02040503050406030204" pitchFamily="18" charset="0"/>
                            </a:rPr>
                            <m:t>0</m:t>
                          </m:r>
                        </m:sup>
                      </m:sSubSup>
                      <m:r>
                        <a:rPr lang="cs-CZ" sz="1600" b="0" i="1" smtClean="0">
                          <a:latin typeface="Cambria Math"/>
                          <a:ea typeface="Cambria Math" panose="02040503050406030204" pitchFamily="18" charset="0"/>
                        </a:rPr>
                        <m:t>=</m:t>
                      </m:r>
                      <m:sPre>
                        <m:sPrePr>
                          <m:ctrlPr>
                            <a:rPr lang="cs-CZ" sz="1600" i="1" smtClean="0">
                              <a:latin typeface="Cambria Math" panose="02040503050406030204" pitchFamily="18" charset="0"/>
                              <a:ea typeface="Cambria Math" panose="02040503050406030204" pitchFamily="18" charset="0"/>
                            </a:rPr>
                          </m:ctrlPr>
                        </m:sPrePr>
                        <m:sub>
                          <m:r>
                            <a:rPr lang="cs-CZ" sz="1600" b="0" i="1" smtClean="0">
                              <a:latin typeface="Cambria Math"/>
                              <a:ea typeface="Cambria Math" panose="02040503050406030204" pitchFamily="18" charset="0"/>
                            </a:rPr>
                            <m:t>0</m:t>
                          </m:r>
                        </m:sub>
                        <m:sup>
                          <m:r>
                            <a:rPr lang="cs-CZ" sz="1600" b="0" i="1" smtClean="0">
                              <a:latin typeface="Cambria Math" panose="02040503050406030204" pitchFamily="18" charset="0"/>
                              <a:ea typeface="Cambria Math" panose="02040503050406030204" pitchFamily="18" charset="0"/>
                            </a:rPr>
                            <m:t> </m:t>
                          </m:r>
                        </m:sup>
                        <m:e>
                          <m:sSub>
                            <m:sSubPr>
                              <m:ctrlPr>
                                <a:rPr lang="cs-CZ" b="0" i="1" smtClean="0">
                                  <a:latin typeface="Cambria Math" panose="02040503050406030204" pitchFamily="18" charset="0"/>
                                </a:rPr>
                              </m:ctrlPr>
                            </m:sSubPr>
                            <m:e>
                              <m:r>
                                <a:rPr lang="cs-CZ" b="0" i="1" smtClean="0">
                                  <a:latin typeface="Cambria Math"/>
                                </a:rPr>
                                <m:t>𝑓</m:t>
                              </m:r>
                            </m:e>
                            <m:sub>
                              <m:r>
                                <a:rPr lang="cs-CZ" b="0" i="1" smtClean="0">
                                  <a:latin typeface="Cambria Math"/>
                                </a:rPr>
                                <m:t>𝑝</m:t>
                              </m:r>
                            </m:sub>
                          </m:sSub>
                        </m:e>
                      </m:sPre>
                      <m:r>
                        <a:rPr lang="cs-CZ" b="0" i="1" smtClean="0">
                          <a:latin typeface="Cambria Math"/>
                        </a:rPr>
                        <m:t> </m:t>
                      </m:r>
                    </m:oMath>
                  </m:oMathPara>
                </a14:m>
                <a:endParaRPr lang="cs-CZ" sz="1600" i="1" dirty="0">
                  <a:latin typeface="Cambria Math"/>
                  <a:ea typeface="Cambria Math" panose="02040503050406030204" pitchFamily="18" charset="0"/>
                </a:endParaRPr>
              </a:p>
            </p:txBody>
          </p:sp>
        </mc:Choice>
        <mc:Fallback xmlns="">
          <p:sp>
            <p:nvSpPr>
              <p:cNvPr id="55" name="TextovéPole 54"/>
              <p:cNvSpPr txBox="1">
                <a:spLocks noRot="1" noChangeAspect="1" noMove="1" noResize="1" noEditPoints="1" noAdjustHandles="1" noChangeArrowheads="1" noChangeShapeType="1" noTextEdit="1"/>
              </p:cNvSpPr>
              <p:nvPr/>
            </p:nvSpPr>
            <p:spPr>
              <a:xfrm>
                <a:off x="3779912" y="4715852"/>
                <a:ext cx="1584176" cy="369332"/>
              </a:xfrm>
              <a:prstGeom prst="rect">
                <a:avLst/>
              </a:prstGeom>
              <a:blipFill>
                <a:blip r:embed="rId17"/>
                <a:stretch>
                  <a:fillRect b="-11667"/>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6" name="TextovéPole 55"/>
              <p:cNvSpPr txBox="1"/>
              <p:nvPr/>
            </p:nvSpPr>
            <p:spPr>
              <a:xfrm>
                <a:off x="1403648" y="5367200"/>
                <a:ext cx="1224136" cy="338554"/>
              </a:xfrm>
              <a:prstGeom prst="rect">
                <a:avLst/>
              </a:prstGeom>
              <a:noFill/>
            </p:spPr>
            <p:txBody>
              <a:bodyPr wrap="square" rtlCol="0">
                <a:spAutoFit/>
              </a:bodyPr>
              <a:lstStyle/>
              <a:p>
                <a14:m>
                  <m:oMath xmlns:m="http://schemas.openxmlformats.org/officeDocument/2006/math">
                    <m:sPre>
                      <m:sPrePr>
                        <m:ctrlPr>
                          <a:rPr lang="cs-CZ" sz="1600" i="1" smtClean="0">
                            <a:latin typeface="Cambria Math" panose="02040503050406030204" pitchFamily="18" charset="0"/>
                            <a:ea typeface="Cambria Math" panose="02040503050406030204" pitchFamily="18" charset="0"/>
                          </a:rPr>
                        </m:ctrlPr>
                      </m:sPrePr>
                      <m:sub>
                        <m:r>
                          <a:rPr lang="cs-CZ" sz="1600" i="1" smtClean="0">
                            <a:latin typeface="Cambria Math"/>
                            <a:ea typeface="Cambria Math" panose="02040503050406030204" pitchFamily="18" charset="0"/>
                          </a:rPr>
                          <m:t>1</m:t>
                        </m:r>
                      </m:sub>
                      <m:sup>
                        <m:r>
                          <a:rPr lang="cs-CZ" sz="1600" i="1" smtClean="0">
                            <a:latin typeface="Cambria Math" panose="02040503050406030204" pitchFamily="18" charset="0"/>
                            <a:ea typeface="Cambria Math" panose="02040503050406030204" pitchFamily="18" charset="0"/>
                          </a:rPr>
                          <m:t> </m:t>
                        </m:r>
                      </m:sup>
                      <m:e>
                        <m:sSubSup>
                          <m:sSubSupPr>
                            <m:ctrlPr>
                              <a:rPr lang="cs-CZ" sz="1600" b="0" i="1" smtClean="0">
                                <a:latin typeface="Cambria Math" panose="02040503050406030204" pitchFamily="18" charset="0"/>
                                <a:ea typeface="Cambria Math" panose="02040503050406030204" pitchFamily="18" charset="0"/>
                              </a:rPr>
                            </m:ctrlPr>
                          </m:sSubSupPr>
                          <m:e>
                            <m:r>
                              <a:rPr lang="cs-CZ" sz="1600" b="0" i="1" smtClean="0">
                                <a:latin typeface="Cambria Math"/>
                                <a:ea typeface="Cambria Math" panose="02040503050406030204" pitchFamily="18" charset="0"/>
                              </a:rPr>
                              <m:t>𝑓</m:t>
                            </m:r>
                          </m:e>
                          <m:sub>
                            <m:r>
                              <a:rPr lang="cs-CZ" sz="1600" b="0" i="1" smtClean="0">
                                <a:latin typeface="Cambria Math"/>
                                <a:ea typeface="Cambria Math" panose="02040503050406030204" pitchFamily="18" charset="0"/>
                              </a:rPr>
                              <m:t>2</m:t>
                            </m:r>
                          </m:sub>
                          <m:sup>
                            <m:r>
                              <a:rPr lang="cs-CZ" sz="1600" b="0" i="1" smtClean="0">
                                <a:latin typeface="Cambria Math" panose="02040503050406030204" pitchFamily="18" charset="0"/>
                                <a:ea typeface="Cambria Math" panose="02040503050406030204" pitchFamily="18" charset="0"/>
                              </a:rPr>
                              <m:t> </m:t>
                            </m:r>
                          </m:sup>
                        </m:sSubSup>
                      </m:e>
                    </m:sPre>
                  </m:oMath>
                </a14:m>
                <a:r>
                  <a:rPr lang="cs-CZ" sz="1600" dirty="0">
                    <a:ea typeface="Cambria Math" panose="02040503050406030204" pitchFamily="18" charset="0"/>
                  </a:rPr>
                  <a:t>,</a:t>
                </a:r>
                <a14:m>
                  <m:oMath xmlns:m="http://schemas.openxmlformats.org/officeDocument/2006/math">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1</m:t>
                        </m:r>
                      </m:sub>
                      <m:sup>
                        <m:r>
                          <a:rPr lang="cs-CZ" sz="160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b="0" i="1" smtClean="0">
                                <a:latin typeface="Cambria Math"/>
                                <a:ea typeface="Cambria Math" panose="02040503050406030204" pitchFamily="18" charset="0"/>
                              </a:rPr>
                              <m:t>3</m:t>
                            </m:r>
                          </m:sub>
                          <m:sup>
                            <m:r>
                              <a:rPr lang="cs-CZ" sz="1600" b="0" i="1" smtClean="0">
                                <a:latin typeface="Cambria Math" panose="02040503050406030204" pitchFamily="18" charset="0"/>
                                <a:ea typeface="Cambria Math" panose="02040503050406030204" pitchFamily="18" charset="0"/>
                              </a:rPr>
                              <m:t> </m:t>
                            </m:r>
                          </m:sup>
                        </m:sSubSup>
                      </m:e>
                    </m:sPre>
                    <m:r>
                      <a:rPr lang="cs-CZ" sz="1600" b="0" i="1" smtClean="0">
                        <a:latin typeface="Cambria Math"/>
                        <a:ea typeface="Cambria Math" panose="02040503050406030204" pitchFamily="18" charset="0"/>
                      </a:rPr>
                      <m:t>,</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1</m:t>
                        </m:r>
                      </m:sub>
                      <m:sup>
                        <m:r>
                          <a:rPr lang="cs-CZ" sz="160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b="0" i="1" smtClean="0">
                                <a:latin typeface="Cambria Math"/>
                                <a:ea typeface="Cambria Math" panose="02040503050406030204" pitchFamily="18" charset="0"/>
                              </a:rPr>
                              <m:t>4</m:t>
                            </m:r>
                          </m:sub>
                          <m:sup>
                            <m:r>
                              <a:rPr lang="cs-CZ" sz="1600" b="0" i="1" smtClean="0">
                                <a:latin typeface="Cambria Math" panose="02040503050406030204" pitchFamily="18" charset="0"/>
                                <a:ea typeface="Cambria Math" panose="02040503050406030204" pitchFamily="18" charset="0"/>
                              </a:rPr>
                              <m:t> </m:t>
                            </m:r>
                          </m:sup>
                        </m:sSubSup>
                      </m:e>
                    </m:sPre>
                  </m:oMath>
                </a14:m>
                <a:endParaRPr lang="cs-CZ" sz="1600" i="1" dirty="0">
                  <a:latin typeface="Cambria Math"/>
                  <a:ea typeface="Cambria Math" panose="02040503050406030204" pitchFamily="18" charset="0"/>
                </a:endParaRPr>
              </a:p>
            </p:txBody>
          </p:sp>
        </mc:Choice>
        <mc:Fallback xmlns="">
          <p:sp>
            <p:nvSpPr>
              <p:cNvPr id="56" name="TextovéPole 55"/>
              <p:cNvSpPr txBox="1">
                <a:spLocks noRot="1" noChangeAspect="1" noMove="1" noResize="1" noEditPoints="1" noAdjustHandles="1" noChangeArrowheads="1" noChangeShapeType="1" noTextEdit="1"/>
              </p:cNvSpPr>
              <p:nvPr/>
            </p:nvSpPr>
            <p:spPr>
              <a:xfrm>
                <a:off x="1403648" y="5367200"/>
                <a:ext cx="1224136" cy="338554"/>
              </a:xfrm>
              <a:prstGeom prst="rect">
                <a:avLst/>
              </a:prstGeom>
              <a:blipFill>
                <a:blip r:embed="rId18"/>
                <a:stretch>
                  <a:fillRect t="-7143" b="-19643"/>
                </a:stretch>
              </a:blipFill>
            </p:spPr>
            <p:txBody>
              <a:bodyPr/>
              <a:lstStyle/>
              <a:p>
                <a:r>
                  <a:rPr lang="cs-CZ">
                    <a:noFill/>
                  </a:rPr>
                  <a:t> </a:t>
                </a:r>
              </a:p>
            </p:txBody>
          </p:sp>
        </mc:Fallback>
      </mc:AlternateContent>
      <p:sp>
        <p:nvSpPr>
          <p:cNvPr id="57" name="TextovéPole 56"/>
          <p:cNvSpPr txBox="1"/>
          <p:nvPr/>
        </p:nvSpPr>
        <p:spPr>
          <a:xfrm>
            <a:off x="2506288" y="5357207"/>
            <a:ext cx="5125192" cy="369332"/>
          </a:xfrm>
          <a:prstGeom prst="rect">
            <a:avLst/>
          </a:prstGeom>
          <a:noFill/>
          <a:ln>
            <a:noFill/>
          </a:ln>
        </p:spPr>
        <p:txBody>
          <a:bodyPr wrap="square" rtlCol="0">
            <a:spAutoFit/>
          </a:bodyPr>
          <a:lstStyle/>
          <a:p>
            <a:pPr marL="271463" indent="-271463"/>
            <a:r>
              <a:rPr lang="en-GB" dirty="0">
                <a:latin typeface="Cambria Math" panose="02040503050406030204" pitchFamily="18" charset="0"/>
                <a:ea typeface="Cambria Math" panose="02040503050406030204" pitchFamily="18" charset="0"/>
              </a:rPr>
              <a:t>…  forward yield curve expected in one year’</a:t>
            </a:r>
            <a:r>
              <a:rPr lang="cs-CZ" dirty="0">
                <a:latin typeface="Cambria Math" panose="02040503050406030204" pitchFamily="18" charset="0"/>
                <a:ea typeface="Cambria Math" panose="02040503050406030204" pitchFamily="18" charset="0"/>
              </a:rPr>
              <a:t>s </a:t>
            </a:r>
            <a:r>
              <a:rPr lang="en-GB" dirty="0">
                <a:latin typeface="Cambria Math" panose="02040503050406030204" pitchFamily="18" charset="0"/>
                <a:ea typeface="Cambria Math" panose="02040503050406030204" pitchFamily="18" charset="0"/>
              </a:rPr>
              <a:t>time</a:t>
            </a:r>
          </a:p>
        </p:txBody>
      </p:sp>
      <mc:AlternateContent xmlns:mc="http://schemas.openxmlformats.org/markup-compatibility/2006" xmlns:a14="http://schemas.microsoft.com/office/drawing/2010/main">
        <mc:Choice Requires="a14">
          <p:sp>
            <p:nvSpPr>
              <p:cNvPr id="58" name="TextovéPole 57"/>
              <p:cNvSpPr txBox="1"/>
              <p:nvPr/>
            </p:nvSpPr>
            <p:spPr>
              <a:xfrm>
                <a:off x="1404000" y="5664446"/>
                <a:ext cx="1224136" cy="338554"/>
              </a:xfrm>
              <a:prstGeom prst="rect">
                <a:avLst/>
              </a:prstGeom>
              <a:noFill/>
            </p:spPr>
            <p:txBody>
              <a:bodyPr wrap="square" rtlCol="0">
                <a:spAutoFit/>
              </a:bodyPr>
              <a:lstStyle/>
              <a:p>
                <a14:m>
                  <m:oMath xmlns:m="http://schemas.openxmlformats.org/officeDocument/2006/math">
                    <m:sPre>
                      <m:sPrePr>
                        <m:ctrlPr>
                          <a:rPr lang="cs-CZ" sz="1600" i="1" smtClean="0">
                            <a:latin typeface="Cambria Math" panose="02040503050406030204" pitchFamily="18" charset="0"/>
                            <a:ea typeface="Cambria Math" panose="02040503050406030204" pitchFamily="18" charset="0"/>
                          </a:rPr>
                        </m:ctrlPr>
                      </m:sPrePr>
                      <m:sub>
                        <m:r>
                          <a:rPr lang="cs-CZ" sz="1600" b="0" i="1" smtClean="0">
                            <a:latin typeface="Cambria Math"/>
                            <a:ea typeface="Cambria Math" panose="02040503050406030204" pitchFamily="18" charset="0"/>
                          </a:rPr>
                          <m:t>2</m:t>
                        </m:r>
                      </m:sub>
                      <m:sup>
                        <m:r>
                          <a:rPr lang="cs-CZ" sz="1600" b="0" i="1" smtClean="0">
                            <a:latin typeface="Cambria Math" panose="02040503050406030204" pitchFamily="18" charset="0"/>
                            <a:ea typeface="Cambria Math" panose="02040503050406030204" pitchFamily="18" charset="0"/>
                          </a:rPr>
                          <m:t> </m:t>
                        </m:r>
                      </m:sup>
                      <m:e>
                        <m:sSubSup>
                          <m:sSubSupPr>
                            <m:ctrlPr>
                              <a:rPr lang="cs-CZ" sz="1600" b="0" i="1" smtClean="0">
                                <a:latin typeface="Cambria Math" panose="02040503050406030204" pitchFamily="18" charset="0"/>
                                <a:ea typeface="Cambria Math" panose="02040503050406030204" pitchFamily="18" charset="0"/>
                              </a:rPr>
                            </m:ctrlPr>
                          </m:sSubSupPr>
                          <m:e>
                            <m:r>
                              <a:rPr lang="cs-CZ" sz="1600" b="0" i="1" smtClean="0">
                                <a:latin typeface="Cambria Math"/>
                                <a:ea typeface="Cambria Math" panose="02040503050406030204" pitchFamily="18" charset="0"/>
                              </a:rPr>
                              <m:t>𝑓</m:t>
                            </m:r>
                          </m:e>
                          <m:sub>
                            <m:r>
                              <a:rPr lang="cs-CZ" sz="1600" b="0" i="1" smtClean="0">
                                <a:latin typeface="Cambria Math"/>
                                <a:ea typeface="Cambria Math" panose="02040503050406030204" pitchFamily="18" charset="0"/>
                              </a:rPr>
                              <m:t>3</m:t>
                            </m:r>
                          </m:sub>
                          <m:sup>
                            <m:r>
                              <a:rPr lang="cs-CZ" sz="1600" b="0" i="1" smtClean="0">
                                <a:latin typeface="Cambria Math" panose="02040503050406030204" pitchFamily="18" charset="0"/>
                                <a:ea typeface="Cambria Math" panose="02040503050406030204" pitchFamily="18" charset="0"/>
                              </a:rPr>
                              <m:t> </m:t>
                            </m:r>
                          </m:sup>
                        </m:sSubSup>
                      </m:e>
                    </m:sPre>
                  </m:oMath>
                </a14:m>
                <a:r>
                  <a:rPr lang="cs-CZ" sz="1600" dirty="0">
                    <a:ea typeface="Cambria Math" panose="02040503050406030204" pitchFamily="18" charset="0"/>
                  </a:rPr>
                  <a:t>,</a:t>
                </a:r>
                <a14:m>
                  <m:oMath xmlns:m="http://schemas.openxmlformats.org/officeDocument/2006/math">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a:ea typeface="Cambria Math" panose="02040503050406030204" pitchFamily="18" charset="0"/>
                          </a:rPr>
                          <m:t>2</m:t>
                        </m:r>
                      </m:sub>
                      <m:sup>
                        <m:r>
                          <a:rPr lang="cs-CZ" sz="1600" b="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b="0" i="1" smtClean="0">
                                <a:latin typeface="Cambria Math"/>
                                <a:ea typeface="Cambria Math" panose="02040503050406030204" pitchFamily="18" charset="0"/>
                              </a:rPr>
                              <m:t>4</m:t>
                            </m:r>
                          </m:sub>
                          <m:sup>
                            <m:r>
                              <a:rPr lang="cs-CZ" sz="1600" b="0" i="1" smtClean="0">
                                <a:latin typeface="Cambria Math" panose="02040503050406030204" pitchFamily="18" charset="0"/>
                                <a:ea typeface="Cambria Math" panose="02040503050406030204" pitchFamily="18" charset="0"/>
                              </a:rPr>
                              <m:t> </m:t>
                            </m:r>
                          </m:sup>
                        </m:sSubSup>
                      </m:e>
                    </m:sPre>
                    <m:r>
                      <a:rPr lang="cs-CZ" sz="1600" b="0" i="1" smtClean="0">
                        <a:latin typeface="Cambria Math"/>
                        <a:ea typeface="Cambria Math" panose="02040503050406030204" pitchFamily="18" charset="0"/>
                      </a:rPr>
                      <m:t>,</m:t>
                    </m:r>
                    <m:sPre>
                      <m:sPrePr>
                        <m:ctrlPr>
                          <a:rPr lang="cs-CZ" sz="1600" i="1">
                            <a:latin typeface="Cambria Math" panose="02040503050406030204" pitchFamily="18" charset="0"/>
                            <a:ea typeface="Cambria Math" panose="02040503050406030204" pitchFamily="18" charset="0"/>
                          </a:rPr>
                        </m:ctrlPr>
                      </m:sPrePr>
                      <m:sub>
                        <m:r>
                          <a:rPr lang="cs-CZ" sz="1600" b="0" i="1" smtClean="0">
                            <a:latin typeface="Cambria Math"/>
                            <a:ea typeface="Cambria Math" panose="02040503050406030204" pitchFamily="18" charset="0"/>
                          </a:rPr>
                          <m:t>2</m:t>
                        </m:r>
                      </m:sub>
                      <m:sup>
                        <m:r>
                          <a:rPr lang="cs-CZ" sz="1600" b="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b="0" i="1" smtClean="0">
                                <a:latin typeface="Cambria Math"/>
                                <a:ea typeface="Cambria Math" panose="02040503050406030204" pitchFamily="18" charset="0"/>
                              </a:rPr>
                              <m:t>5</m:t>
                            </m:r>
                          </m:sub>
                          <m:sup>
                            <m:r>
                              <a:rPr lang="cs-CZ" sz="1600" b="0" i="1" smtClean="0">
                                <a:latin typeface="Cambria Math" panose="02040503050406030204" pitchFamily="18" charset="0"/>
                                <a:ea typeface="Cambria Math" panose="02040503050406030204" pitchFamily="18" charset="0"/>
                              </a:rPr>
                              <m:t> </m:t>
                            </m:r>
                          </m:sup>
                        </m:sSubSup>
                      </m:e>
                    </m:sPre>
                  </m:oMath>
                </a14:m>
                <a:endParaRPr lang="cs-CZ" sz="1600" i="1" dirty="0">
                  <a:latin typeface="Cambria Math"/>
                  <a:ea typeface="Cambria Math" panose="02040503050406030204" pitchFamily="18" charset="0"/>
                </a:endParaRPr>
              </a:p>
            </p:txBody>
          </p:sp>
        </mc:Choice>
        <mc:Fallback xmlns="">
          <p:sp>
            <p:nvSpPr>
              <p:cNvPr id="58" name="TextovéPole 57"/>
              <p:cNvSpPr txBox="1">
                <a:spLocks noRot="1" noChangeAspect="1" noMove="1" noResize="1" noEditPoints="1" noAdjustHandles="1" noChangeArrowheads="1" noChangeShapeType="1" noTextEdit="1"/>
              </p:cNvSpPr>
              <p:nvPr/>
            </p:nvSpPr>
            <p:spPr>
              <a:xfrm>
                <a:off x="1404000" y="5664446"/>
                <a:ext cx="1224136" cy="338554"/>
              </a:xfrm>
              <a:prstGeom prst="rect">
                <a:avLst/>
              </a:prstGeom>
              <a:blipFill>
                <a:blip r:embed="rId19"/>
                <a:stretch>
                  <a:fillRect t="-7143" b="-19643"/>
                </a:stretch>
              </a:blipFill>
            </p:spPr>
            <p:txBody>
              <a:bodyPr/>
              <a:lstStyle/>
              <a:p>
                <a:r>
                  <a:rPr lang="cs-CZ">
                    <a:noFill/>
                  </a:rPr>
                  <a:t> </a:t>
                </a:r>
              </a:p>
            </p:txBody>
          </p:sp>
        </mc:Fallback>
      </mc:AlternateContent>
      <p:sp>
        <p:nvSpPr>
          <p:cNvPr id="59" name="TextovéPole 58"/>
          <p:cNvSpPr txBox="1"/>
          <p:nvPr/>
        </p:nvSpPr>
        <p:spPr>
          <a:xfrm>
            <a:off x="2504550" y="5639185"/>
            <a:ext cx="5125192" cy="369332"/>
          </a:xfrm>
          <a:prstGeom prst="rect">
            <a:avLst/>
          </a:prstGeom>
          <a:noFill/>
          <a:ln>
            <a:noFill/>
          </a:ln>
        </p:spPr>
        <p:txBody>
          <a:bodyPr wrap="square" rtlCol="0">
            <a:spAutoFit/>
          </a:bodyPr>
          <a:lstStyle/>
          <a:p>
            <a:pPr marL="271463" indent="-271463"/>
            <a:r>
              <a:rPr lang="en-GB" dirty="0">
                <a:latin typeface="Cambria Math" panose="02040503050406030204" pitchFamily="18" charset="0"/>
                <a:ea typeface="Cambria Math" panose="02040503050406030204" pitchFamily="18" charset="0"/>
              </a:rPr>
              <a:t>…  forward yield curve expected in two year</a:t>
            </a:r>
            <a:r>
              <a:rPr lang="cs-CZ" dirty="0">
                <a:latin typeface="Cambria Math" panose="02040503050406030204" pitchFamily="18" charset="0"/>
                <a:ea typeface="Cambria Math" panose="02040503050406030204" pitchFamily="18" charset="0"/>
              </a:rPr>
              <a:t>s</a:t>
            </a:r>
            <a:r>
              <a:rPr lang="en-GB" dirty="0">
                <a:latin typeface="Cambria Math" panose="02040503050406030204" pitchFamily="18" charset="0"/>
                <a:ea typeface="Cambria Math" panose="02040503050406030204" pitchFamily="18" charset="0"/>
              </a:rPr>
              <a:t>’</a:t>
            </a:r>
            <a:r>
              <a:rPr lang="cs-CZ" dirty="0">
                <a:latin typeface="Cambria Math" panose="02040503050406030204" pitchFamily="18" charset="0"/>
                <a:ea typeface="Cambria Math" panose="02040503050406030204" pitchFamily="18" charset="0"/>
              </a:rPr>
              <a:t> </a:t>
            </a:r>
            <a:r>
              <a:rPr lang="en-GB" dirty="0">
                <a:latin typeface="Cambria Math" panose="02040503050406030204" pitchFamily="18" charset="0"/>
                <a:ea typeface="Cambria Math" panose="02040503050406030204" pitchFamily="18" charset="0"/>
              </a:rPr>
              <a:t>time</a:t>
            </a:r>
            <a:endParaRPr lang="en-GB" i="1" dirty="0">
              <a:latin typeface="Cambria Math" panose="02040503050406030204" pitchFamily="18" charset="0"/>
              <a:ea typeface="Cambria Math" panose="02040503050406030204" pitchFamily="18" charset="0"/>
            </a:endParaRPr>
          </a:p>
        </p:txBody>
      </p:sp>
      <p:sp>
        <p:nvSpPr>
          <p:cNvPr id="36" name="TextovéPole 35"/>
          <p:cNvSpPr txBox="1"/>
          <p:nvPr/>
        </p:nvSpPr>
        <p:spPr>
          <a:xfrm>
            <a:off x="1188000" y="3877982"/>
            <a:ext cx="5544239"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Do not confuse forward rates with future spot rates</a:t>
            </a:r>
          </a:p>
        </p:txBody>
      </p:sp>
      <mc:AlternateContent xmlns:mc="http://schemas.openxmlformats.org/markup-compatibility/2006" xmlns:a14="http://schemas.microsoft.com/office/drawing/2010/main">
        <mc:Choice Requires="a14">
          <p:sp>
            <p:nvSpPr>
              <p:cNvPr id="37" name="TextovéPole 36"/>
              <p:cNvSpPr txBox="1"/>
              <p:nvPr/>
            </p:nvSpPr>
            <p:spPr>
              <a:xfrm>
                <a:off x="2016000" y="4149080"/>
                <a:ext cx="4716239" cy="369332"/>
              </a:xfrm>
              <a:prstGeom prst="rect">
                <a:avLst/>
              </a:prstGeom>
              <a:noFill/>
              <a:ln>
                <a:noFill/>
              </a:ln>
            </p:spPr>
            <p:txBody>
              <a:bodyPr wrap="square" rtlCol="0">
                <a:spAutoFit/>
              </a:bodyPr>
              <a:lstStyle/>
              <a:p>
                <a:pPr marL="271463" indent="-271463"/>
                <a:r>
                  <a:rPr lang="en-GB" dirty="0">
                    <a:latin typeface="Cambria Math" panose="02040503050406030204" pitchFamily="18" charset="0"/>
                    <a:ea typeface="Cambria Math" panose="02040503050406030204" pitchFamily="18" charset="0"/>
                  </a:rPr>
                  <a:t>…  </a:t>
                </a:r>
                <a14:m>
                  <m:oMath xmlns:m="http://schemas.openxmlformats.org/officeDocument/2006/math">
                    <m:r>
                      <a:rPr lang="cs-CZ" i="1" dirty="0">
                        <a:latin typeface="Cambria Math" panose="02040503050406030204" pitchFamily="18" charset="0"/>
                        <a:ea typeface="Cambria Math" panose="02040503050406030204" pitchFamily="18" charset="0"/>
                      </a:rPr>
                      <m:t>𝑝</m:t>
                    </m:r>
                  </m:oMath>
                </a14:m>
                <a:r>
                  <a:rPr lang="en-GB" dirty="0">
                    <a:latin typeface="Cambria Math" panose="02040503050406030204" pitchFamily="18" charset="0"/>
                    <a:ea typeface="Cambria Math" panose="02040503050406030204" pitchFamily="18" charset="0"/>
                  </a:rPr>
                  <a:t>-year zero rate that will exist at the time </a:t>
                </a:r>
                <a14:m>
                  <m:oMath xmlns:m="http://schemas.openxmlformats.org/officeDocument/2006/math">
                    <m:r>
                      <a:rPr lang="cs-CZ" i="1">
                        <a:latin typeface="Cambria Math" panose="02040503050406030204" pitchFamily="18" charset="0"/>
                        <a:ea typeface="Cambria Math" panose="02040503050406030204" pitchFamily="18" charset="0"/>
                      </a:rPr>
                      <m:t>𝑡</m:t>
                    </m:r>
                  </m:oMath>
                </a14:m>
                <a:r>
                  <a:rPr lang="en-GB" dirty="0">
                    <a:latin typeface="Cambria Math" panose="02040503050406030204" pitchFamily="18" charset="0"/>
                    <a:ea typeface="Cambria Math" panose="02040503050406030204" pitchFamily="18" charset="0"/>
                  </a:rPr>
                  <a:t> </a:t>
                </a:r>
                <a:endParaRPr lang="en-GB" i="1" dirty="0">
                  <a:latin typeface="Cambria Math" panose="02040503050406030204" pitchFamily="18" charset="0"/>
                  <a:ea typeface="Cambria Math" panose="02040503050406030204" pitchFamily="18" charset="0"/>
                </a:endParaRPr>
              </a:p>
            </p:txBody>
          </p:sp>
        </mc:Choice>
        <mc:Fallback xmlns="">
          <p:sp>
            <p:nvSpPr>
              <p:cNvPr id="37" name="TextovéPole 36"/>
              <p:cNvSpPr txBox="1">
                <a:spLocks noRot="1" noChangeAspect="1" noMove="1" noResize="1" noEditPoints="1" noAdjustHandles="1" noChangeArrowheads="1" noChangeShapeType="1" noTextEdit="1"/>
              </p:cNvSpPr>
              <p:nvPr/>
            </p:nvSpPr>
            <p:spPr>
              <a:xfrm>
                <a:off x="2016000" y="4149080"/>
                <a:ext cx="4716239" cy="369332"/>
              </a:xfrm>
              <a:prstGeom prst="rect">
                <a:avLst/>
              </a:prstGeom>
              <a:blipFill>
                <a:blip r:embed="rId20"/>
                <a:stretch>
                  <a:fillRect l="-1164" t="-11667" b="-2500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ovéPole 38"/>
              <p:cNvSpPr txBox="1"/>
              <p:nvPr/>
            </p:nvSpPr>
            <p:spPr>
              <a:xfrm>
                <a:off x="1543392" y="2370009"/>
                <a:ext cx="290620"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cs-CZ" sz="1200" b="1" i="1" smtClean="0">
                          <a:solidFill>
                            <a:srgbClr val="FF0000"/>
                          </a:solidFill>
                          <a:latin typeface="Cambria Math"/>
                          <a:ea typeface="Cambria Math" panose="02040503050406030204" pitchFamily="18" charset="0"/>
                        </a:rPr>
                        <m:t>𝟎</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39" name="TextovéPole 38"/>
              <p:cNvSpPr txBox="1">
                <a:spLocks noRot="1" noChangeAspect="1" noMove="1" noResize="1" noEditPoints="1" noAdjustHandles="1" noChangeArrowheads="1" noChangeShapeType="1" noTextEdit="1"/>
              </p:cNvSpPr>
              <p:nvPr/>
            </p:nvSpPr>
            <p:spPr>
              <a:xfrm>
                <a:off x="1543392" y="2370009"/>
                <a:ext cx="290620" cy="276999"/>
              </a:xfrm>
              <a:prstGeom prst="rect">
                <a:avLst/>
              </a:prstGeom>
              <a:blipFill rotWithShape="1">
                <a:blip r:embed="rId21"/>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0" name="TextovéPole 39"/>
              <p:cNvSpPr txBox="1"/>
              <p:nvPr/>
            </p:nvSpPr>
            <p:spPr>
              <a:xfrm>
                <a:off x="2060187" y="2370009"/>
                <a:ext cx="290620"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cs-CZ" sz="1200" b="1" i="1" smtClean="0">
                          <a:solidFill>
                            <a:srgbClr val="FF0000"/>
                          </a:solidFill>
                          <a:latin typeface="Cambria Math"/>
                          <a:ea typeface="Cambria Math" panose="02040503050406030204" pitchFamily="18" charset="0"/>
                        </a:rPr>
                        <m:t>𝟏</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40" name="TextovéPole 39"/>
              <p:cNvSpPr txBox="1">
                <a:spLocks noRot="1" noChangeAspect="1" noMove="1" noResize="1" noEditPoints="1" noAdjustHandles="1" noChangeArrowheads="1" noChangeShapeType="1" noTextEdit="1"/>
              </p:cNvSpPr>
              <p:nvPr/>
            </p:nvSpPr>
            <p:spPr>
              <a:xfrm>
                <a:off x="2060187" y="2370009"/>
                <a:ext cx="290620" cy="276999"/>
              </a:xfrm>
              <a:prstGeom prst="rect">
                <a:avLst/>
              </a:prstGeom>
              <a:blipFill rotWithShape="1">
                <a:blip r:embed="rId22"/>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2" name="TextovéPole 41"/>
              <p:cNvSpPr txBox="1"/>
              <p:nvPr/>
            </p:nvSpPr>
            <p:spPr>
              <a:xfrm>
                <a:off x="2599718" y="2370009"/>
                <a:ext cx="290620"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a:rPr lang="cs-CZ" sz="1200" b="1" i="1" smtClean="0">
                          <a:solidFill>
                            <a:srgbClr val="FF0000"/>
                          </a:solidFill>
                          <a:latin typeface="Cambria Math"/>
                          <a:ea typeface="Cambria Math" panose="02040503050406030204" pitchFamily="18" charset="0"/>
                        </a:rPr>
                        <m:t>𝟐</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42" name="TextovéPole 41"/>
              <p:cNvSpPr txBox="1">
                <a:spLocks noRot="1" noChangeAspect="1" noMove="1" noResize="1" noEditPoints="1" noAdjustHandles="1" noChangeArrowheads="1" noChangeShapeType="1" noTextEdit="1"/>
              </p:cNvSpPr>
              <p:nvPr/>
            </p:nvSpPr>
            <p:spPr>
              <a:xfrm>
                <a:off x="2599718" y="2370009"/>
                <a:ext cx="290620" cy="276999"/>
              </a:xfrm>
              <a:prstGeom prst="rect">
                <a:avLst/>
              </a:prstGeom>
              <a:blipFill rotWithShape="1">
                <a:blip r:embed="rId23"/>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3" name="TextovéPole 42"/>
              <p:cNvSpPr txBox="1"/>
              <p:nvPr/>
            </p:nvSpPr>
            <p:spPr>
              <a:xfrm>
                <a:off x="4296630" y="2370009"/>
                <a:ext cx="533729"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nor/>
                        </m:rPr>
                        <a:rPr lang="cs-CZ" sz="1200" b="1" i="0" smtClean="0">
                          <a:solidFill>
                            <a:srgbClr val="FF0000"/>
                          </a:solidFill>
                          <a:latin typeface="Cambria Math"/>
                          <a:ea typeface="Cambria Math" panose="02040503050406030204" pitchFamily="18" charset="0"/>
                        </a:rPr>
                        <m:t>t</m:t>
                      </m:r>
                      <m:r>
                        <m:rPr>
                          <m:nor/>
                        </m:rPr>
                        <a:rPr lang="cs-CZ" sz="1200" b="1" i="0" smtClean="0">
                          <a:solidFill>
                            <a:srgbClr val="FF0000"/>
                          </a:solidFill>
                          <a:latin typeface="Cambria Math"/>
                          <a:ea typeface="Cambria Math" panose="02040503050406030204" pitchFamily="18" charset="0"/>
                        </a:rPr>
                        <m:t>+1</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43" name="TextovéPole 42"/>
              <p:cNvSpPr txBox="1">
                <a:spLocks noRot="1" noChangeAspect="1" noMove="1" noResize="1" noEditPoints="1" noAdjustHandles="1" noChangeArrowheads="1" noChangeShapeType="1" noTextEdit="1"/>
              </p:cNvSpPr>
              <p:nvPr/>
            </p:nvSpPr>
            <p:spPr>
              <a:xfrm>
                <a:off x="4296630" y="2370009"/>
                <a:ext cx="533729" cy="276999"/>
              </a:xfrm>
              <a:prstGeom prst="rect">
                <a:avLst/>
              </a:prstGeom>
              <a:blipFill rotWithShape="1">
                <a:blip r:embed="rId24"/>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4" name="TextovéPole 43"/>
              <p:cNvSpPr txBox="1"/>
              <p:nvPr/>
            </p:nvSpPr>
            <p:spPr>
              <a:xfrm>
                <a:off x="3843376" y="2370009"/>
                <a:ext cx="320205"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nor/>
                        </m:rPr>
                        <a:rPr lang="cs-CZ" sz="1200" b="1" i="0" smtClean="0">
                          <a:solidFill>
                            <a:srgbClr val="FF0000"/>
                          </a:solidFill>
                          <a:latin typeface="Cambria Math"/>
                          <a:ea typeface="Cambria Math" panose="02040503050406030204" pitchFamily="18" charset="0"/>
                        </a:rPr>
                        <m:t>t</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44" name="TextovéPole 43"/>
              <p:cNvSpPr txBox="1">
                <a:spLocks noRot="1" noChangeAspect="1" noMove="1" noResize="1" noEditPoints="1" noAdjustHandles="1" noChangeArrowheads="1" noChangeShapeType="1" noTextEdit="1"/>
              </p:cNvSpPr>
              <p:nvPr/>
            </p:nvSpPr>
            <p:spPr>
              <a:xfrm>
                <a:off x="3843376" y="2370009"/>
                <a:ext cx="320205" cy="276999"/>
              </a:xfrm>
              <a:prstGeom prst="rect">
                <a:avLst/>
              </a:prstGeom>
              <a:blipFill rotWithShape="1">
                <a:blip r:embed="rId25"/>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6" name="TextovéPole 45"/>
              <p:cNvSpPr txBox="1"/>
              <p:nvPr/>
            </p:nvSpPr>
            <p:spPr>
              <a:xfrm>
                <a:off x="6054495" y="2370009"/>
                <a:ext cx="604054"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nor/>
                        </m:rPr>
                        <a:rPr lang="cs-CZ" sz="1200" b="1" i="0" smtClean="0">
                          <a:solidFill>
                            <a:srgbClr val="FF0000"/>
                          </a:solidFill>
                          <a:latin typeface="Cambria Math"/>
                          <a:ea typeface="Cambria Math" panose="02040503050406030204" pitchFamily="18" charset="0"/>
                        </a:rPr>
                        <m:t>t</m:t>
                      </m:r>
                      <m:r>
                        <m:rPr>
                          <m:nor/>
                        </m:rPr>
                        <a:rPr lang="cs-CZ" sz="1200" b="1" i="0" smtClean="0">
                          <a:solidFill>
                            <a:srgbClr val="FF0000"/>
                          </a:solidFill>
                          <a:latin typeface="Cambria Math"/>
                          <a:ea typeface="Cambria Math" panose="02040503050406030204" pitchFamily="18" charset="0"/>
                        </a:rPr>
                        <m:t>+</m:t>
                      </m:r>
                      <m:r>
                        <m:rPr>
                          <m:nor/>
                        </m:rPr>
                        <a:rPr lang="cs-CZ" sz="1200" b="1" i="0" smtClean="0">
                          <a:solidFill>
                            <a:srgbClr val="FF0000"/>
                          </a:solidFill>
                          <a:latin typeface="Cambria Math"/>
                          <a:ea typeface="Cambria Math" panose="02040503050406030204" pitchFamily="18" charset="0"/>
                        </a:rPr>
                        <m:t>p</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46" name="TextovéPole 45"/>
              <p:cNvSpPr txBox="1">
                <a:spLocks noRot="1" noChangeAspect="1" noMove="1" noResize="1" noEditPoints="1" noAdjustHandles="1" noChangeArrowheads="1" noChangeShapeType="1" noTextEdit="1"/>
              </p:cNvSpPr>
              <p:nvPr/>
            </p:nvSpPr>
            <p:spPr>
              <a:xfrm>
                <a:off x="6054495" y="2370009"/>
                <a:ext cx="604054" cy="276999"/>
              </a:xfrm>
              <a:prstGeom prst="rect">
                <a:avLst/>
              </a:prstGeom>
              <a:blipFill rotWithShape="1">
                <a:blip r:embed="rId26"/>
                <a:stretch>
                  <a:fillRect b="-4444"/>
                </a:stretch>
              </a:blipFill>
            </p:spPr>
            <p:txBody>
              <a:bodyPr/>
              <a:lstStyle/>
              <a:p>
                <a:r>
                  <a:rPr lang="cs-CZ">
                    <a:noFill/>
                  </a:rPr>
                  <a:t> </a:t>
                </a:r>
              </a:p>
            </p:txBody>
          </p:sp>
        </mc:Fallback>
      </mc:AlternateContent>
      <p:sp>
        <p:nvSpPr>
          <p:cNvPr id="45" name="TextovéPole 44"/>
          <p:cNvSpPr txBox="1"/>
          <p:nvPr/>
        </p:nvSpPr>
        <p:spPr>
          <a:xfrm>
            <a:off x="1188000" y="1216054"/>
            <a:ext cx="7384780"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cs-CZ" dirty="0">
                <a:solidFill>
                  <a:srgbClr val="000000"/>
                </a:solidFill>
                <a:latin typeface="Cambria Math" panose="02040503050406030204" pitchFamily="18" charset="0"/>
                <a:ea typeface="Cambria Math" panose="02040503050406030204" pitchFamily="18" charset="0"/>
              </a:rPr>
              <a:t>A</a:t>
            </a:r>
            <a:r>
              <a:rPr lang="cs-CZ" dirty="0">
                <a:solidFill>
                  <a:srgbClr val="7030A0"/>
                </a:solidFill>
                <a:latin typeface="Cambria Math" panose="02040503050406030204" pitchFamily="18" charset="0"/>
                <a:ea typeface="Cambria Math" panose="02040503050406030204" pitchFamily="18" charset="0"/>
              </a:rPr>
              <a:t> s</a:t>
            </a:r>
            <a:r>
              <a:rPr lang="en-GB" dirty="0">
                <a:solidFill>
                  <a:srgbClr val="7030A0"/>
                </a:solidFill>
                <a:latin typeface="Cambria Math" panose="02040503050406030204" pitchFamily="18" charset="0"/>
                <a:ea typeface="Cambria Math" panose="02040503050406030204" pitchFamily="18" charset="0"/>
              </a:rPr>
              <a:t>pot interest rate </a:t>
            </a:r>
            <a:r>
              <a:rPr lang="en-GB" dirty="0">
                <a:latin typeface="Cambria Math" panose="02040503050406030204" pitchFamily="18" charset="0"/>
                <a:ea typeface="Cambria Math" panose="02040503050406030204" pitchFamily="18" charset="0"/>
              </a:rPr>
              <a:t>is the rate charged for immediate borrowing and lending</a:t>
            </a:r>
          </a:p>
        </p:txBody>
      </p:sp>
      <mc:AlternateContent xmlns:mc="http://schemas.openxmlformats.org/markup-compatibility/2006" xmlns:a14="http://schemas.microsoft.com/office/drawing/2010/main">
        <mc:Choice Requires="a14">
          <p:sp>
            <p:nvSpPr>
              <p:cNvPr id="60" name="TextovéPole 59"/>
              <p:cNvSpPr txBox="1"/>
              <p:nvPr/>
            </p:nvSpPr>
            <p:spPr>
              <a:xfrm>
                <a:off x="7956376" y="2368380"/>
                <a:ext cx="376974"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nor/>
                        </m:rPr>
                        <a:rPr lang="cs-CZ" sz="1200" b="1" i="0" smtClean="0">
                          <a:solidFill>
                            <a:srgbClr val="FF0000"/>
                          </a:solidFill>
                          <a:latin typeface="Cambria Math"/>
                          <a:ea typeface="Cambria Math" panose="02040503050406030204" pitchFamily="18" charset="0"/>
                        </a:rPr>
                        <m:t>T</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60" name="TextovéPole 59"/>
              <p:cNvSpPr txBox="1">
                <a:spLocks noRot="1" noChangeAspect="1" noMove="1" noResize="1" noEditPoints="1" noAdjustHandles="1" noChangeArrowheads="1" noChangeShapeType="1" noTextEdit="1"/>
              </p:cNvSpPr>
              <p:nvPr/>
            </p:nvSpPr>
            <p:spPr>
              <a:xfrm>
                <a:off x="7956376" y="2368380"/>
                <a:ext cx="376974" cy="276999"/>
              </a:xfrm>
              <a:prstGeom prst="rect">
                <a:avLst/>
              </a:prstGeom>
              <a:blipFill rotWithShape="1">
                <a:blip r:embed="rId27"/>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1" name="TextovéPole 60"/>
              <p:cNvSpPr txBox="1"/>
              <p:nvPr/>
            </p:nvSpPr>
            <p:spPr>
              <a:xfrm>
                <a:off x="7292976" y="2365814"/>
                <a:ext cx="604054" cy="276999"/>
              </a:xfrm>
              <a:prstGeom prst="rect">
                <a:avLst/>
              </a:prstGeom>
              <a:noFill/>
            </p:spPr>
            <p:txBody>
              <a:bodyPr wrap="square" rtlCol="0">
                <a:spAutoFit/>
              </a:bodyPr>
              <a:lstStyle/>
              <a:p>
                <a:pPr algn="ctr"/>
                <a14:m>
                  <m:oMathPara xmlns:m="http://schemas.openxmlformats.org/officeDocument/2006/math">
                    <m:oMathParaPr>
                      <m:jc m:val="center"/>
                    </m:oMathParaPr>
                    <m:oMath xmlns:m="http://schemas.openxmlformats.org/officeDocument/2006/math">
                      <m:r>
                        <m:rPr>
                          <m:nor/>
                        </m:rPr>
                        <a:rPr lang="cs-CZ" sz="1200" b="1" i="0" smtClean="0">
                          <a:solidFill>
                            <a:srgbClr val="FF0000"/>
                          </a:solidFill>
                          <a:latin typeface="Cambria Math"/>
                          <a:ea typeface="Cambria Math" panose="02040503050406030204" pitchFamily="18" charset="0"/>
                        </a:rPr>
                        <m:t>T</m:t>
                      </m:r>
                      <m:r>
                        <m:rPr>
                          <m:nor/>
                        </m:rPr>
                        <a:rPr lang="cs-CZ" sz="1200" b="1" i="0" smtClean="0">
                          <a:solidFill>
                            <a:srgbClr val="FF0000"/>
                          </a:solidFill>
                          <a:latin typeface="Cambria Math"/>
                          <a:ea typeface="Cambria Math" panose="02040503050406030204" pitchFamily="18" charset="0"/>
                        </a:rPr>
                        <m:t>−1</m:t>
                      </m:r>
                    </m:oMath>
                  </m:oMathPara>
                </a14:m>
                <a:endParaRPr lang="cs-CZ" sz="1200" b="1" dirty="0">
                  <a:solidFill>
                    <a:srgbClr val="FF0000"/>
                  </a:solidFill>
                  <a:latin typeface="Cambria Math" panose="02040503050406030204" pitchFamily="18" charset="0"/>
                  <a:ea typeface="Cambria Math" panose="02040503050406030204" pitchFamily="18" charset="0"/>
                </a:endParaRPr>
              </a:p>
            </p:txBody>
          </p:sp>
        </mc:Choice>
        <mc:Fallback xmlns="">
          <p:sp>
            <p:nvSpPr>
              <p:cNvPr id="61" name="TextovéPole 60"/>
              <p:cNvSpPr txBox="1">
                <a:spLocks noRot="1" noChangeAspect="1" noMove="1" noResize="1" noEditPoints="1" noAdjustHandles="1" noChangeArrowheads="1" noChangeShapeType="1" noTextEdit="1"/>
              </p:cNvSpPr>
              <p:nvPr/>
            </p:nvSpPr>
            <p:spPr>
              <a:xfrm>
                <a:off x="7292976" y="2365814"/>
                <a:ext cx="604054" cy="276999"/>
              </a:xfrm>
              <a:prstGeom prst="rect">
                <a:avLst/>
              </a:prstGeom>
              <a:blipFill rotWithShape="1">
                <a:blip r:embed="rId28"/>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64" name="TextovéPole 63"/>
              <p:cNvSpPr txBox="1"/>
              <p:nvPr/>
            </p:nvSpPr>
            <p:spPr>
              <a:xfrm>
                <a:off x="1819696" y="4183005"/>
                <a:ext cx="322200" cy="359457"/>
              </a:xfrm>
              <a:prstGeom prst="rect">
                <a:avLst/>
              </a:prstGeom>
              <a:noFill/>
            </p:spPr>
            <p:txBody>
              <a:bodyPr wrap="square" rtlCol="0">
                <a:spAutoFit/>
              </a:bodyPr>
              <a:lstStyle>
                <a:defPPr>
                  <a:defRPr lang="cs-CZ"/>
                </a:defPPr>
                <a:lvl1pPr algn="ctr">
                  <a:defRPr sz="1600" i="1">
                    <a:latin typeface="Cambria Math"/>
                    <a:ea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Sup>
                        <m:sSubSupPr>
                          <m:ctrlPr>
                            <a:rPr lang="cs-CZ" i="1">
                              <a:latin typeface="Cambria Math" panose="02040503050406030204" pitchFamily="18" charset="0"/>
                            </a:rPr>
                          </m:ctrlPr>
                        </m:sSubSupPr>
                        <m:e>
                          <m:r>
                            <a:rPr lang="cs-CZ">
                              <a:latin typeface="Cambria Math"/>
                            </a:rPr>
                            <m:t>𝑧</m:t>
                          </m:r>
                        </m:e>
                        <m:sub>
                          <m:r>
                            <a:rPr lang="cs-CZ">
                              <a:latin typeface="Cambria Math"/>
                            </a:rPr>
                            <m:t>𝑝</m:t>
                          </m:r>
                        </m:sub>
                        <m:sup>
                          <m:r>
                            <a:rPr lang="cs-CZ">
                              <a:latin typeface="Cambria Math"/>
                            </a:rPr>
                            <m:t>𝑡</m:t>
                          </m:r>
                        </m:sup>
                      </m:sSubSup>
                    </m:oMath>
                  </m:oMathPara>
                </a14:m>
                <a:endParaRPr lang="en-GB" dirty="0"/>
              </a:p>
            </p:txBody>
          </p:sp>
        </mc:Choice>
        <mc:Fallback xmlns="">
          <p:sp>
            <p:nvSpPr>
              <p:cNvPr id="64" name="TextovéPole 63"/>
              <p:cNvSpPr txBox="1">
                <a:spLocks noRot="1" noChangeAspect="1" noMove="1" noResize="1" noEditPoints="1" noAdjustHandles="1" noChangeArrowheads="1" noChangeShapeType="1" noTextEdit="1"/>
              </p:cNvSpPr>
              <p:nvPr/>
            </p:nvSpPr>
            <p:spPr>
              <a:xfrm>
                <a:off x="1819696" y="4183005"/>
                <a:ext cx="322200" cy="359457"/>
              </a:xfrm>
              <a:prstGeom prst="rect">
                <a:avLst/>
              </a:prstGeom>
              <a:blipFill>
                <a:blip r:embed="rId29"/>
                <a:stretch>
                  <a:fillRect l="-3846" b="-3390"/>
                </a:stretch>
              </a:blipFill>
            </p:spPr>
            <p:txBody>
              <a:bodyPr/>
              <a:lstStyle/>
              <a:p>
                <a:r>
                  <a:rPr lang="en-GB">
                    <a:noFill/>
                  </a:rPr>
                  <a:t> </a:t>
                </a:r>
              </a:p>
            </p:txBody>
          </p:sp>
        </mc:Fallback>
      </mc:AlternateContent>
      <p:graphicFrame>
        <p:nvGraphicFramePr>
          <p:cNvPr id="8" name="Tabulka 7">
            <a:extLst>
              <a:ext uri="{FF2B5EF4-FFF2-40B4-BE49-F238E27FC236}">
                <a16:creationId xmlns:a16="http://schemas.microsoft.com/office/drawing/2014/main" id="{77D64A5B-1CCA-265B-7E87-31EE6350B55C}"/>
              </a:ext>
            </a:extLst>
          </p:cNvPr>
          <p:cNvGraphicFramePr>
            <a:graphicFrameLocks noGrp="1"/>
          </p:cNvGraphicFramePr>
          <p:nvPr>
            <p:extLst>
              <p:ext uri="{D42A27DB-BD31-4B8C-83A1-F6EECF244321}">
                <p14:modId xmlns:p14="http://schemas.microsoft.com/office/powerpoint/2010/main" val="822988056"/>
              </p:ext>
            </p:extLst>
          </p:nvPr>
        </p:nvGraphicFramePr>
        <p:xfrm>
          <a:off x="1663200" y="2624400"/>
          <a:ext cx="6477780" cy="182880"/>
        </p:xfrm>
        <a:graphic>
          <a:graphicData uri="http://schemas.openxmlformats.org/drawingml/2006/table">
            <a:tbl>
              <a:tblPr firstRow="1" bandRow="1">
                <a:tableStyleId>{5C22544A-7EE6-4342-B048-85BDC9FD1C3A}</a:tableStyleId>
              </a:tblPr>
              <a:tblGrid>
                <a:gridCol w="539445">
                  <a:extLst>
                    <a:ext uri="{9D8B030D-6E8A-4147-A177-3AD203B41FA5}">
                      <a16:colId xmlns:a16="http://schemas.microsoft.com/office/drawing/2014/main" val="20000"/>
                    </a:ext>
                  </a:extLst>
                </a:gridCol>
                <a:gridCol w="539445">
                  <a:extLst>
                    <a:ext uri="{9D8B030D-6E8A-4147-A177-3AD203B41FA5}">
                      <a16:colId xmlns:a16="http://schemas.microsoft.com/office/drawing/2014/main" val="20001"/>
                    </a:ext>
                  </a:extLst>
                </a:gridCol>
                <a:gridCol w="1260000">
                  <a:extLst>
                    <a:ext uri="{9D8B030D-6E8A-4147-A177-3AD203B41FA5}">
                      <a16:colId xmlns:a16="http://schemas.microsoft.com/office/drawing/2014/main" val="20002"/>
                    </a:ext>
                  </a:extLst>
                </a:gridCol>
                <a:gridCol w="539445">
                  <a:extLst>
                    <a:ext uri="{9D8B030D-6E8A-4147-A177-3AD203B41FA5}">
                      <a16:colId xmlns:a16="http://schemas.microsoft.com/office/drawing/2014/main" val="20003"/>
                    </a:ext>
                  </a:extLst>
                </a:gridCol>
                <a:gridCol w="1260000">
                  <a:extLst>
                    <a:ext uri="{9D8B030D-6E8A-4147-A177-3AD203B41FA5}">
                      <a16:colId xmlns:a16="http://schemas.microsoft.com/office/drawing/2014/main" val="20004"/>
                    </a:ext>
                  </a:extLst>
                </a:gridCol>
                <a:gridCol w="539445">
                  <a:extLst>
                    <a:ext uri="{9D8B030D-6E8A-4147-A177-3AD203B41FA5}">
                      <a16:colId xmlns:a16="http://schemas.microsoft.com/office/drawing/2014/main" val="20005"/>
                    </a:ext>
                  </a:extLst>
                </a:gridCol>
                <a:gridCol w="1260000">
                  <a:extLst>
                    <a:ext uri="{9D8B030D-6E8A-4147-A177-3AD203B41FA5}">
                      <a16:colId xmlns:a16="http://schemas.microsoft.com/office/drawing/2014/main" val="20006"/>
                    </a:ext>
                  </a:extLst>
                </a:gridCol>
                <a:gridCol w="540000">
                  <a:extLst>
                    <a:ext uri="{9D8B030D-6E8A-4147-A177-3AD203B41FA5}">
                      <a16:colId xmlns:a16="http://schemas.microsoft.com/office/drawing/2014/main" val="20007"/>
                    </a:ext>
                  </a:extLst>
                </a:gridCol>
              </a:tblGrid>
              <a:tr h="180000">
                <a:tc>
                  <a:txBody>
                    <a:bodyPr/>
                    <a:lstStyle/>
                    <a:p>
                      <a:pPr algn="ctr"/>
                      <a:r>
                        <a:rPr lang="cs-CZ" sz="1200" b="1" dirty="0"/>
                        <a:t>1</a:t>
                      </a:r>
                    </a:p>
                  </a:txBody>
                  <a:tcPr marT="0" marB="0" anchor="ctr">
                    <a:lnL w="127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2</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 . .</a:t>
                      </a:r>
                    </a:p>
                  </a:txBody>
                  <a:tcPr marL="0" marR="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cs-CZ" sz="1200" dirty="0"/>
                        <a:t>t+1</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cs-CZ" sz="1200" dirty="0"/>
                        <a:t>. . .</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cs-CZ" sz="1200" dirty="0" err="1"/>
                        <a:t>t+p</a:t>
                      </a:r>
                      <a:endParaRPr lang="cs-CZ" sz="1200" dirty="0"/>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cs-CZ" sz="1200" dirty="0"/>
                        <a:t>. . .</a:t>
                      </a:r>
                    </a:p>
                  </a:txBody>
                  <a:tcPr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cs-CZ" sz="1200" b="1" kern="1200" dirty="0">
                          <a:solidFill>
                            <a:schemeClr val="lt1"/>
                          </a:solidFill>
                          <a:latin typeface="+mn-lt"/>
                          <a:ea typeface="+mn-ea"/>
                          <a:cs typeface="+mn-cs"/>
                        </a:rPr>
                        <a:t>T</a:t>
                      </a:r>
                    </a:p>
                  </a:txBody>
                  <a:tcPr marT="0" marB="0" anchor="ctr">
                    <a:lnL w="381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109858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180000" y="6336000"/>
            <a:ext cx="3312000" cy="360000"/>
          </a:xfrm>
        </p:spPr>
        <p:txBody>
          <a:bodyPr/>
          <a:lstStyle/>
          <a:p>
            <a:r>
              <a:rPr lang="en-GB" dirty="0"/>
              <a:t>Analysis of yield curve</a:t>
            </a:r>
          </a:p>
        </p:txBody>
      </p:sp>
      <p:sp>
        <p:nvSpPr>
          <p:cNvPr id="3" name="Zástupný symbol pro číslo snímku 2"/>
          <p:cNvSpPr>
            <a:spLocks noGrp="1"/>
          </p:cNvSpPr>
          <p:nvPr>
            <p:ph type="sldNum" sz="quarter" idx="12"/>
          </p:nvPr>
        </p:nvSpPr>
        <p:spPr>
          <a:xfrm>
            <a:off x="7164000" y="6336000"/>
            <a:ext cx="1800000" cy="360000"/>
          </a:xfrm>
        </p:spPr>
        <p:txBody>
          <a:bodyPr/>
          <a:lstStyle/>
          <a:p>
            <a:pPr algn="r"/>
            <a:r>
              <a:rPr lang="cs-CZ" dirty="0"/>
              <a:t>9</a:t>
            </a:r>
          </a:p>
        </p:txBody>
      </p:sp>
      <p:sp>
        <p:nvSpPr>
          <p:cNvPr id="4" name="Nadpis 3"/>
          <p:cNvSpPr>
            <a:spLocks noGrp="1"/>
          </p:cNvSpPr>
          <p:nvPr>
            <p:ph type="title"/>
          </p:nvPr>
        </p:nvSpPr>
        <p:spPr>
          <a:xfrm>
            <a:off x="144001" y="144000"/>
            <a:ext cx="3851935" cy="648072"/>
          </a:xfrm>
        </p:spPr>
        <p:txBody>
          <a:bodyPr/>
          <a:lstStyle/>
          <a:p>
            <a:r>
              <a:rPr lang="en-GB" dirty="0"/>
              <a:t>Implied forward rates</a:t>
            </a:r>
          </a:p>
        </p:txBody>
      </p:sp>
      <p:sp>
        <p:nvSpPr>
          <p:cNvPr id="9" name="TextovéPole 8"/>
          <p:cNvSpPr txBox="1"/>
          <p:nvPr/>
        </p:nvSpPr>
        <p:spPr>
          <a:xfrm>
            <a:off x="864001" y="864000"/>
            <a:ext cx="176378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Definition</a:t>
            </a:r>
          </a:p>
        </p:txBody>
      </p:sp>
      <p:sp>
        <p:nvSpPr>
          <p:cNvPr id="14" name="TextovéPole 13"/>
          <p:cNvSpPr txBox="1"/>
          <p:nvPr/>
        </p:nvSpPr>
        <p:spPr>
          <a:xfrm>
            <a:off x="1188000" y="1208864"/>
            <a:ext cx="7488456" cy="646331"/>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solidFill>
                  <a:srgbClr val="7030A0"/>
                </a:solidFill>
                <a:latin typeface="Cambria Math" panose="02040503050406030204" pitchFamily="18" charset="0"/>
                <a:ea typeface="Cambria Math" panose="02040503050406030204" pitchFamily="18" charset="0"/>
              </a:rPr>
              <a:t>Implied forward zero rates </a:t>
            </a:r>
            <a:r>
              <a:rPr lang="en-GB" dirty="0">
                <a:latin typeface="Cambria Math" panose="02040503050406030204" pitchFamily="18" charset="0"/>
                <a:ea typeface="Cambria Math" panose="02040503050406030204" pitchFamily="18" charset="0"/>
              </a:rPr>
              <a:t>are forward rates that are consistent with the observed </a:t>
            </a:r>
            <a:r>
              <a:rPr lang="cs-CZ" dirty="0">
                <a:latin typeface="Cambria Math" panose="02040503050406030204" pitchFamily="18" charset="0"/>
                <a:ea typeface="Cambria Math" panose="02040503050406030204" pitchFamily="18" charset="0"/>
              </a:rPr>
              <a:t>spot </a:t>
            </a:r>
            <a:r>
              <a:rPr lang="en-GB" dirty="0">
                <a:latin typeface="Cambria Math" panose="02040503050406030204" pitchFamily="18" charset="0"/>
                <a:ea typeface="Cambria Math" panose="02040503050406030204" pitchFamily="18" charset="0"/>
              </a:rPr>
              <a:t>zero yield curve in efficient financial markets </a:t>
            </a:r>
          </a:p>
        </p:txBody>
      </p:sp>
      <p:sp>
        <p:nvSpPr>
          <p:cNvPr id="35" name="TextovéPole 34"/>
          <p:cNvSpPr txBox="1"/>
          <p:nvPr/>
        </p:nvSpPr>
        <p:spPr>
          <a:xfrm>
            <a:off x="864001" y="1800000"/>
            <a:ext cx="186546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Derivation</a:t>
            </a:r>
          </a:p>
        </p:txBody>
      </p:sp>
      <mc:AlternateContent xmlns:mc="http://schemas.openxmlformats.org/markup-compatibility/2006" xmlns:a14="http://schemas.microsoft.com/office/drawing/2010/main">
        <mc:Choice Requires="a14">
          <p:sp>
            <p:nvSpPr>
              <p:cNvPr id="6" name="TextovéPole 5"/>
              <p:cNvSpPr txBox="1"/>
              <p:nvPr/>
            </p:nvSpPr>
            <p:spPr>
              <a:xfrm>
                <a:off x="2304001" y="2465325"/>
                <a:ext cx="1475912" cy="338554"/>
              </a:xfrm>
              <a:prstGeom prst="rect">
                <a:avLst/>
              </a:prstGeom>
              <a:noFill/>
            </p:spPr>
            <p:txBody>
              <a:bodyPr wrap="square" rtlCol="0">
                <a:spAutoFit/>
              </a:bodyPr>
              <a:lstStyle/>
              <a:p>
                <a14:m>
                  <m:oMath xmlns:m="http://schemas.openxmlformats.org/officeDocument/2006/math">
                    <m:sSup>
                      <m:sSupPr>
                        <m:ctrlPr>
                          <a:rPr lang="cs-CZ" sz="1600" i="1" smtClean="0">
                            <a:latin typeface="Cambria Math" panose="02040503050406030204" pitchFamily="18" charset="0"/>
                            <a:ea typeface="Cambria Math" panose="02040503050406030204" pitchFamily="18" charset="0"/>
                          </a:rPr>
                        </m:ctrlPr>
                      </m:sSupPr>
                      <m:e>
                        <m:r>
                          <a:rPr lang="cs-CZ" sz="1600" b="0" i="1" smtClean="0">
                            <a:latin typeface="Cambria Math" panose="02040503050406030204" pitchFamily="18" charset="0"/>
                            <a:ea typeface="Cambria Math" panose="02040503050406030204" pitchFamily="18" charset="0"/>
                          </a:rPr>
                          <m:t>𝑀</m:t>
                        </m:r>
                        <m:r>
                          <a:rPr lang="cs-CZ" sz="1600" b="0" i="1" smtClean="0">
                            <a:latin typeface="Cambria Math"/>
                            <a:ea typeface="Cambria Math"/>
                          </a:rPr>
                          <m:t>×</m:t>
                        </m:r>
                        <m:d>
                          <m:dPr>
                            <m:ctrlPr>
                              <a:rPr lang="cs-CZ" sz="160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2</m:t>
                                </m:r>
                              </m:sub>
                            </m:sSub>
                          </m:e>
                        </m:d>
                      </m:e>
                      <m:sup>
                        <m:r>
                          <a:rPr lang="cs-CZ" sz="1600" b="0" i="1" smtClean="0">
                            <a:latin typeface="Cambria Math"/>
                            <a:ea typeface="Cambria Math" panose="02040503050406030204" pitchFamily="18" charset="0"/>
                          </a:rPr>
                          <m:t>2</m:t>
                        </m:r>
                      </m:sup>
                    </m:sSup>
                    <m:r>
                      <a:rPr lang="cs-CZ" sz="1600" b="0" i="1" smtClean="0">
                        <a:latin typeface="Cambria Math"/>
                        <a:ea typeface="Cambria Math" panose="02040503050406030204" pitchFamily="18" charset="0"/>
                      </a:rPr>
                      <m:t> </m:t>
                    </m:r>
                  </m:oMath>
                </a14:m>
                <a:r>
                  <a:rPr lang="cs-CZ" sz="1600" i="1" dirty="0">
                    <a:latin typeface="Cambria Math"/>
                    <a:ea typeface="Cambria Math" panose="02040503050406030204" pitchFamily="18" charset="0"/>
                  </a:rPr>
                  <a:t> </a:t>
                </a:r>
              </a:p>
            </p:txBody>
          </p:sp>
        </mc:Choice>
        <mc:Fallback xmlns="">
          <p:sp>
            <p:nvSpPr>
              <p:cNvPr id="6" name="TextovéPole 5"/>
              <p:cNvSpPr txBox="1">
                <a:spLocks noRot="1" noChangeAspect="1" noMove="1" noResize="1" noEditPoints="1" noAdjustHandles="1" noChangeArrowheads="1" noChangeShapeType="1" noTextEdit="1"/>
              </p:cNvSpPr>
              <p:nvPr/>
            </p:nvSpPr>
            <p:spPr>
              <a:xfrm>
                <a:off x="2304001" y="2465325"/>
                <a:ext cx="1475912" cy="338554"/>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6" name="TextovéPole 35"/>
              <p:cNvSpPr txBox="1"/>
              <p:nvPr/>
            </p:nvSpPr>
            <p:spPr>
              <a:xfrm>
                <a:off x="1188001" y="2138328"/>
                <a:ext cx="7560464"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Yield from purchasing two-year zero-coupon bond</a:t>
                </a:r>
                <a:r>
                  <a:rPr lang="cs-CZ" dirty="0">
                    <a:latin typeface="Cambria Math" panose="02040503050406030204" pitchFamily="18" charset="0"/>
                    <a:ea typeface="Cambria Math" panose="02040503050406030204" pitchFamily="18" charset="0"/>
                  </a:rPr>
                  <a:t>s</a:t>
                </a:r>
                <a:r>
                  <a:rPr lang="en-GB" dirty="0">
                    <a:latin typeface="Cambria Math" panose="02040503050406030204" pitchFamily="18" charset="0"/>
                    <a:ea typeface="Cambria Math" panose="02040503050406030204" pitchFamily="18" charset="0"/>
                  </a:rPr>
                  <a:t> at an amount of </a:t>
                </a:r>
                <a14:m>
                  <m:oMath xmlns:m="http://schemas.openxmlformats.org/officeDocument/2006/math">
                    <m:r>
                      <a:rPr lang="cs-CZ" i="1">
                        <a:latin typeface="Cambria Math" panose="02040503050406030204" pitchFamily="18" charset="0"/>
                        <a:ea typeface="Cambria Math" panose="02040503050406030204" pitchFamily="18" charset="0"/>
                      </a:rPr>
                      <m:t>𝑀</m:t>
                    </m:r>
                  </m:oMath>
                </a14:m>
                <a:r>
                  <a:rPr lang="en-GB" dirty="0">
                    <a:latin typeface="Cambria Math" panose="02040503050406030204" pitchFamily="18" charset="0"/>
                    <a:ea typeface="Cambria Math" panose="02040503050406030204" pitchFamily="18" charset="0"/>
                  </a:rPr>
                  <a:t> </a:t>
                </a:r>
              </a:p>
            </p:txBody>
          </p:sp>
        </mc:Choice>
        <mc:Fallback xmlns="">
          <p:sp>
            <p:nvSpPr>
              <p:cNvPr id="36" name="TextovéPole 35"/>
              <p:cNvSpPr txBox="1">
                <a:spLocks noRot="1" noChangeAspect="1" noMove="1" noResize="1" noEditPoints="1" noAdjustHandles="1" noChangeArrowheads="1" noChangeShapeType="1" noTextEdit="1"/>
              </p:cNvSpPr>
              <p:nvPr/>
            </p:nvSpPr>
            <p:spPr>
              <a:xfrm>
                <a:off x="1188001" y="2138328"/>
                <a:ext cx="7560464" cy="369332"/>
              </a:xfrm>
              <a:prstGeom prst="rect">
                <a:avLst/>
              </a:prstGeom>
              <a:blipFill>
                <a:blip r:embed="rId15"/>
                <a:stretch>
                  <a:fillRect l="-161" t="-11667" b="-25000"/>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ovéPole 36"/>
              <p:cNvSpPr txBox="1"/>
              <p:nvPr/>
            </p:nvSpPr>
            <p:spPr>
              <a:xfrm>
                <a:off x="1188001" y="2715063"/>
                <a:ext cx="7777006" cy="923330"/>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Yield from purchasing one-year zero-coupon bond</a:t>
                </a:r>
                <a:r>
                  <a:rPr lang="cs-CZ" dirty="0">
                    <a:latin typeface="Cambria Math" panose="02040503050406030204" pitchFamily="18" charset="0"/>
                    <a:ea typeface="Cambria Math" panose="02040503050406030204" pitchFamily="18" charset="0"/>
                  </a:rPr>
                  <a:t>s</a:t>
                </a:r>
                <a:r>
                  <a:rPr lang="en-GB" dirty="0">
                    <a:latin typeface="Cambria Math" panose="02040503050406030204" pitchFamily="18" charset="0"/>
                    <a:ea typeface="Cambria Math" panose="02040503050406030204" pitchFamily="18" charset="0"/>
                  </a:rPr>
                  <a:t> at an amount of </a:t>
                </a:r>
                <a14:m>
                  <m:oMath xmlns:m="http://schemas.openxmlformats.org/officeDocument/2006/math">
                    <m:r>
                      <a:rPr lang="cs-CZ" i="1">
                        <a:latin typeface="Cambria Math" panose="02040503050406030204" pitchFamily="18" charset="0"/>
                        <a:ea typeface="Cambria Math" panose="02040503050406030204" pitchFamily="18" charset="0"/>
                      </a:rPr>
                      <m:t>𝑀</m:t>
                    </m:r>
                  </m:oMath>
                </a14:m>
                <a:r>
                  <a:rPr lang="en-GB" dirty="0">
                    <a:latin typeface="Cambria Math" panose="02040503050406030204" pitchFamily="18" charset="0"/>
                    <a:ea typeface="Cambria Math" panose="02040503050406030204" pitchFamily="18" charset="0"/>
                  </a:rPr>
                  <a:t> and rolling over the investment for another year by buying again zero-coupon bonds</a:t>
                </a:r>
              </a:p>
            </p:txBody>
          </p:sp>
        </mc:Choice>
        <mc:Fallback xmlns="">
          <p:sp>
            <p:nvSpPr>
              <p:cNvPr id="37" name="TextovéPole 36"/>
              <p:cNvSpPr txBox="1">
                <a:spLocks noRot="1" noChangeAspect="1" noMove="1" noResize="1" noEditPoints="1" noAdjustHandles="1" noChangeArrowheads="1" noChangeShapeType="1" noTextEdit="1"/>
              </p:cNvSpPr>
              <p:nvPr/>
            </p:nvSpPr>
            <p:spPr>
              <a:xfrm>
                <a:off x="1188001" y="2715063"/>
                <a:ext cx="7777006" cy="923330"/>
              </a:xfrm>
              <a:prstGeom prst="rect">
                <a:avLst/>
              </a:prstGeom>
              <a:blipFill>
                <a:blip r:embed="rId16"/>
                <a:stretch>
                  <a:fillRect l="-157" t="-3947" r="-784" b="-8553"/>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8" name="TextovéPole 37"/>
              <p:cNvSpPr txBox="1"/>
              <p:nvPr/>
            </p:nvSpPr>
            <p:spPr>
              <a:xfrm>
                <a:off x="2304000" y="3616893"/>
                <a:ext cx="2592288" cy="338554"/>
              </a:xfrm>
              <a:prstGeom prst="rect">
                <a:avLst/>
              </a:prstGeom>
              <a:noFill/>
            </p:spPr>
            <p:txBody>
              <a:bodyPr wrap="square" rtlCol="0">
                <a:spAutoFit/>
              </a:bodyPr>
              <a:lstStyle/>
              <a:p>
                <a14:m>
                  <m:oMath xmlns:m="http://schemas.openxmlformats.org/officeDocument/2006/math">
                    <m:r>
                      <a:rPr lang="cs-CZ" sz="1600" b="0" i="1" smtClean="0">
                        <a:latin typeface="Cambria Math" panose="02040503050406030204" pitchFamily="18" charset="0"/>
                        <a:ea typeface="Cambria Math" panose="02040503050406030204" pitchFamily="18" charset="0"/>
                      </a:rPr>
                      <m:t>𝑀</m:t>
                    </m:r>
                    <m:r>
                      <a:rPr lang="cs-CZ" sz="1600" i="1">
                        <a:latin typeface="Cambria Math"/>
                        <a:ea typeface="Cambria Math"/>
                      </a:rPr>
                      <m:t>×</m:t>
                    </m:r>
                    <m:d>
                      <m:dPr>
                        <m:ctrlPr>
                          <a:rPr lang="cs-CZ" sz="1600" i="1">
                            <a:latin typeface="Cambria Math" panose="02040503050406030204" pitchFamily="18" charset="0"/>
                            <a:ea typeface="Cambria Math"/>
                          </a:rPr>
                        </m:ctrlPr>
                      </m:dPr>
                      <m:e>
                        <m:r>
                          <a:rPr lang="cs-CZ" sz="1600" i="1">
                            <a:latin typeface="Cambria Math"/>
                            <a:ea typeface="Cambria Math"/>
                          </a:rPr>
                          <m:t>1+</m:t>
                        </m:r>
                        <m:sSub>
                          <m:sSubPr>
                            <m:ctrlPr>
                              <a:rPr lang="cs-CZ" sz="1600" i="1">
                                <a:latin typeface="Cambria Math" panose="02040503050406030204" pitchFamily="18" charset="0"/>
                                <a:ea typeface="Cambria Math"/>
                              </a:rPr>
                            </m:ctrlPr>
                          </m:sSubPr>
                          <m:e>
                            <m:r>
                              <a:rPr lang="cs-CZ" sz="1600" i="1">
                                <a:latin typeface="Cambria Math"/>
                                <a:ea typeface="Cambria Math"/>
                              </a:rPr>
                              <m:t>𝑧</m:t>
                            </m:r>
                          </m:e>
                          <m:sub>
                            <m:r>
                              <a:rPr lang="cs-CZ" sz="1600" i="1">
                                <a:latin typeface="Cambria Math"/>
                                <a:ea typeface="Cambria Math"/>
                              </a:rPr>
                              <m:t>1</m:t>
                            </m:r>
                          </m:sub>
                        </m:sSub>
                      </m:e>
                    </m:d>
                    <m:r>
                      <a:rPr lang="cs-CZ" sz="1600" i="1">
                        <a:latin typeface="Cambria Math"/>
                        <a:ea typeface="Cambria Math"/>
                      </a:rPr>
                      <m:t>×</m:t>
                    </m:r>
                    <m:d>
                      <m:dPr>
                        <m:ctrlPr>
                          <a:rPr lang="cs-CZ" sz="1600" i="1">
                            <a:latin typeface="Cambria Math" panose="02040503050406030204" pitchFamily="18" charset="0"/>
                            <a:ea typeface="Cambria Math"/>
                          </a:rPr>
                        </m:ctrlPr>
                      </m:dPr>
                      <m:e>
                        <m:r>
                          <a:rPr lang="cs-CZ" sz="1600" i="1">
                            <a:latin typeface="Cambria Math"/>
                            <a:ea typeface="Cambria Math"/>
                          </a:rPr>
                          <m:t>1+</m:t>
                        </m:r>
                        <m:sPre>
                          <m:sPrePr>
                            <m:ctrlPr>
                              <a:rPr lang="cs-CZ" sz="1600" i="1">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1</m:t>
                            </m:r>
                          </m:sub>
                          <m:sup>
                            <m:r>
                              <a:rPr lang="cs-CZ" sz="160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i="1">
                                    <a:latin typeface="Cambria Math"/>
                                    <a:ea typeface="Cambria Math" panose="02040503050406030204" pitchFamily="18" charset="0"/>
                                  </a:rPr>
                                  <m:t>2</m:t>
                                </m:r>
                              </m:sub>
                              <m:sup>
                                <m:r>
                                  <a:rPr lang="cs-CZ" sz="1600" i="1" smtClean="0">
                                    <a:latin typeface="Cambria Math" panose="02040503050406030204" pitchFamily="18" charset="0"/>
                                    <a:ea typeface="Cambria Math" panose="02040503050406030204" pitchFamily="18" charset="0"/>
                                  </a:rPr>
                                  <m:t> </m:t>
                                </m:r>
                              </m:sup>
                            </m:sSubSup>
                          </m:e>
                        </m:sPre>
                      </m:e>
                    </m:d>
                  </m:oMath>
                </a14:m>
                <a:r>
                  <a:rPr lang="cs-CZ" sz="1600" dirty="0">
                    <a:latin typeface="Cambria Math"/>
                    <a:ea typeface="Cambria Math" panose="02040503050406030204" pitchFamily="18" charset="0"/>
                  </a:rPr>
                  <a:t>  </a:t>
                </a:r>
              </a:p>
            </p:txBody>
          </p:sp>
        </mc:Choice>
        <mc:Fallback xmlns="">
          <p:sp>
            <p:nvSpPr>
              <p:cNvPr id="38" name="TextovéPole 37"/>
              <p:cNvSpPr txBox="1">
                <a:spLocks noRot="1" noChangeAspect="1" noMove="1" noResize="1" noEditPoints="1" noAdjustHandles="1" noChangeArrowheads="1" noChangeShapeType="1" noTextEdit="1"/>
              </p:cNvSpPr>
              <p:nvPr/>
            </p:nvSpPr>
            <p:spPr>
              <a:xfrm>
                <a:off x="2304000" y="3616893"/>
                <a:ext cx="2592288" cy="338554"/>
              </a:xfrm>
              <a:prstGeom prst="rect">
                <a:avLst/>
              </a:prstGeom>
              <a:blipFill>
                <a:blip r:embed="rId17"/>
                <a:stretch>
                  <a:fillRect b="-10714"/>
                </a:stretch>
              </a:blipFill>
            </p:spPr>
            <p:txBody>
              <a:bodyPr/>
              <a:lstStyle/>
              <a:p>
                <a:r>
                  <a:rPr lang="en-GB">
                    <a:noFill/>
                  </a:rPr>
                  <a:t> </a:t>
                </a:r>
              </a:p>
            </p:txBody>
          </p:sp>
        </mc:Fallback>
      </mc:AlternateContent>
      <p:sp>
        <p:nvSpPr>
          <p:cNvPr id="39" name="TextovéPole 38"/>
          <p:cNvSpPr txBox="1"/>
          <p:nvPr/>
        </p:nvSpPr>
        <p:spPr>
          <a:xfrm>
            <a:off x="1188000" y="3868515"/>
            <a:ext cx="3456008" cy="369332"/>
          </a:xfrm>
          <a:prstGeom prst="rect">
            <a:avLst/>
          </a:prstGeom>
          <a:noFill/>
          <a:ln>
            <a:noFill/>
          </a:ln>
        </p:spPr>
        <p:txBody>
          <a:bodyPr wrap="square" rtlCol="0">
            <a:spAutoFit/>
          </a:bodyPr>
          <a:lstStyle/>
          <a:p>
            <a:pPr marL="324000" lvl="2" indent="-324000">
              <a:buClr>
                <a:srgbClr val="7030A0"/>
              </a:buClr>
              <a:buSzPct val="80000"/>
              <a:buFont typeface="Wingdings" panose="05000000000000000000" pitchFamily="2" charset="2"/>
              <a:buChar char="q"/>
            </a:pPr>
            <a:r>
              <a:rPr lang="en-GB" dirty="0">
                <a:latin typeface="Cambria Math" panose="02040503050406030204" pitchFamily="18" charset="0"/>
                <a:ea typeface="Cambria Math" panose="02040503050406030204" pitchFamily="18" charset="0"/>
              </a:rPr>
              <a:t>Consistency condition</a:t>
            </a:r>
          </a:p>
        </p:txBody>
      </p:sp>
      <mc:AlternateContent xmlns:mc="http://schemas.openxmlformats.org/markup-compatibility/2006" xmlns:a14="http://schemas.microsoft.com/office/drawing/2010/main">
        <mc:Choice Requires="a14">
          <p:sp>
            <p:nvSpPr>
              <p:cNvPr id="10" name="TextovéPole 9"/>
              <p:cNvSpPr txBox="1"/>
              <p:nvPr/>
            </p:nvSpPr>
            <p:spPr>
              <a:xfrm>
                <a:off x="2304000" y="4135418"/>
                <a:ext cx="1940403" cy="626710"/>
              </a:xfrm>
              <a:prstGeom prst="rect">
                <a:avLst/>
              </a:prstGeom>
              <a:noFill/>
            </p:spPr>
            <p:txBody>
              <a:bodyPr wrap="none" rtlCol="0">
                <a:spAutoFit/>
              </a:bodyPr>
              <a:lstStyle/>
              <a:p>
                <a:pPr algn="ctr"/>
                <a14:m>
                  <m:oMathPara xmlns:m="http://schemas.openxmlformats.org/officeDocument/2006/math">
                    <m:oMathParaPr>
                      <m:jc m:val="centerGroup"/>
                    </m:oMathParaPr>
                    <m:oMath xmlns:m="http://schemas.openxmlformats.org/officeDocument/2006/math">
                      <m:sPre>
                        <m:sPrePr>
                          <m:ctrlPr>
                            <a:rPr lang="cs-CZ" sz="1600" i="1" smtClean="0">
                              <a:latin typeface="Cambria Math" panose="02040503050406030204" pitchFamily="18" charset="0"/>
                              <a:ea typeface="Cambria Math" panose="02040503050406030204" pitchFamily="18" charset="0"/>
                            </a:rPr>
                          </m:ctrlPr>
                        </m:sPrePr>
                        <m:sub>
                          <m:r>
                            <a:rPr lang="cs-CZ" sz="1600" i="1">
                              <a:latin typeface="Cambria Math"/>
                              <a:ea typeface="Cambria Math" panose="02040503050406030204" pitchFamily="18" charset="0"/>
                            </a:rPr>
                            <m:t>1</m:t>
                          </m:r>
                        </m:sub>
                        <m:sup>
                          <m:r>
                            <a:rPr lang="cs-CZ" sz="1600" i="1" smtClean="0">
                              <a:latin typeface="Cambria Math" panose="02040503050406030204" pitchFamily="18" charset="0"/>
                              <a:ea typeface="Cambria Math" panose="02040503050406030204" pitchFamily="18" charset="0"/>
                            </a:rPr>
                            <m:t> </m:t>
                          </m:r>
                        </m:sup>
                        <m:e>
                          <m:sSubSup>
                            <m:sSubSupPr>
                              <m:ctrlPr>
                                <a:rPr lang="cs-CZ" sz="1600" i="1">
                                  <a:latin typeface="Cambria Math" panose="02040503050406030204" pitchFamily="18" charset="0"/>
                                  <a:ea typeface="Cambria Math" panose="02040503050406030204" pitchFamily="18" charset="0"/>
                                </a:rPr>
                              </m:ctrlPr>
                            </m:sSubSupPr>
                            <m:e>
                              <m:r>
                                <a:rPr lang="cs-CZ" sz="1600" i="1">
                                  <a:latin typeface="Cambria Math"/>
                                  <a:ea typeface="Cambria Math" panose="02040503050406030204" pitchFamily="18" charset="0"/>
                                </a:rPr>
                                <m:t>𝑓</m:t>
                              </m:r>
                            </m:e>
                            <m:sub>
                              <m:r>
                                <a:rPr lang="cs-CZ" sz="1600" i="1">
                                  <a:latin typeface="Cambria Math"/>
                                  <a:ea typeface="Cambria Math" panose="02040503050406030204" pitchFamily="18" charset="0"/>
                                </a:rPr>
                                <m:t>2</m:t>
                              </m:r>
                            </m:sub>
                            <m:sup>
                              <m:r>
                                <a:rPr lang="cs-CZ" sz="1600" i="1" smtClean="0">
                                  <a:latin typeface="Cambria Math" panose="02040503050406030204" pitchFamily="18" charset="0"/>
                                  <a:ea typeface="Cambria Math" panose="02040503050406030204" pitchFamily="18" charset="0"/>
                                </a:rPr>
                                <m:t> </m:t>
                              </m:r>
                            </m:sup>
                          </m:sSubSup>
                          <m:r>
                            <a:rPr lang="cs-CZ" sz="1600" b="0" i="1" smtClean="0">
                              <a:latin typeface="Cambria Math"/>
                              <a:ea typeface="Cambria Math" panose="02040503050406030204" pitchFamily="18" charset="0"/>
                            </a:rPr>
                            <m:t>=</m:t>
                          </m:r>
                          <m:f>
                            <m:fPr>
                              <m:ctrlPr>
                                <a:rPr lang="cs-CZ" sz="1600" b="0" i="1" smtClean="0">
                                  <a:latin typeface="Cambria Math" panose="02040503050406030204" pitchFamily="18" charset="0"/>
                                  <a:ea typeface="Cambria Math" panose="02040503050406030204" pitchFamily="18" charset="0"/>
                                </a:rPr>
                              </m:ctrlPr>
                            </m:fPr>
                            <m:num>
                              <m:sSup>
                                <m:sSupPr>
                                  <m:ctrlPr>
                                    <a:rPr lang="cs-CZ" sz="1600" b="0" i="1" smtClean="0">
                                      <a:latin typeface="Cambria Math" panose="02040503050406030204" pitchFamily="18" charset="0"/>
                                      <a:ea typeface="Cambria Math" panose="02040503050406030204" pitchFamily="18" charset="0"/>
                                    </a:rPr>
                                  </m:ctrlPr>
                                </m:sSupPr>
                                <m:e>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2</m:t>
                                          </m:r>
                                        </m:sub>
                                      </m:sSub>
                                    </m:e>
                                  </m:d>
                                </m:e>
                                <m:sup>
                                  <m:r>
                                    <a:rPr lang="cs-CZ" sz="1600" b="0" i="1" smtClean="0">
                                      <a:latin typeface="Cambria Math"/>
                                      <a:ea typeface="Cambria Math" panose="02040503050406030204" pitchFamily="18" charset="0"/>
                                    </a:rPr>
                                    <m:t>2</m:t>
                                  </m:r>
                                </m:sup>
                              </m:sSup>
                            </m:num>
                            <m:den>
                              <m:d>
                                <m:dPr>
                                  <m:ctrlPr>
                                    <a:rPr lang="cs-CZ" sz="1600" b="0" i="1" smtClean="0">
                                      <a:latin typeface="Cambria Math" panose="02040503050406030204" pitchFamily="18" charset="0"/>
                                      <a:ea typeface="Cambria Math" panose="02040503050406030204" pitchFamily="18" charset="0"/>
                                    </a:rPr>
                                  </m:ctrlPr>
                                </m:dPr>
                                <m:e>
                                  <m:r>
                                    <a:rPr lang="cs-CZ" sz="1600" b="0" i="1" smtClean="0">
                                      <a:latin typeface="Cambria Math"/>
                                      <a:ea typeface="Cambria Math" panose="02040503050406030204" pitchFamily="18" charset="0"/>
                                    </a:rPr>
                                    <m:t>1+</m:t>
                                  </m:r>
                                  <m:sSub>
                                    <m:sSubPr>
                                      <m:ctrlPr>
                                        <a:rPr lang="cs-CZ" sz="1600" b="0" i="1" smtClean="0">
                                          <a:latin typeface="Cambria Math" panose="02040503050406030204" pitchFamily="18" charset="0"/>
                                          <a:ea typeface="Cambria Math" panose="02040503050406030204" pitchFamily="18" charset="0"/>
                                        </a:rPr>
                                      </m:ctrlPr>
                                    </m:sSubPr>
                                    <m:e>
                                      <m:r>
                                        <a:rPr lang="cs-CZ" sz="1600" b="0" i="1" smtClean="0">
                                          <a:latin typeface="Cambria Math"/>
                                          <a:ea typeface="Cambria Math" panose="02040503050406030204" pitchFamily="18" charset="0"/>
                                        </a:rPr>
                                        <m:t>𝑧</m:t>
                                      </m:r>
                                    </m:e>
                                    <m:sub>
                                      <m:r>
                                        <a:rPr lang="cs-CZ" sz="1600" b="0" i="1" smtClean="0">
                                          <a:latin typeface="Cambria Math"/>
                                          <a:ea typeface="Cambria Math" panose="02040503050406030204" pitchFamily="18" charset="0"/>
                                        </a:rPr>
                                        <m:t>1</m:t>
                                      </m:r>
                                    </m:sub>
                                  </m:sSub>
                                </m:e>
                              </m:d>
                            </m:den>
                          </m:f>
                          <m:r>
                            <a:rPr lang="cs-CZ" sz="1600" b="0" i="1" smtClean="0">
                              <a:latin typeface="Cambria Math"/>
                              <a:ea typeface="Cambria Math" panose="02040503050406030204" pitchFamily="18" charset="0"/>
                            </a:rPr>
                            <m:t>−1</m:t>
                          </m:r>
                        </m:e>
                      </m:sPre>
                    </m:oMath>
                  </m:oMathPara>
                </a14:m>
                <a:endParaRPr lang="cs-CZ" sz="1600" i="1" dirty="0">
                  <a:latin typeface="Cambria Math"/>
                  <a:ea typeface="Cambria Math" panose="02040503050406030204" pitchFamily="18" charset="0"/>
                </a:endParaRPr>
              </a:p>
            </p:txBody>
          </p:sp>
        </mc:Choice>
        <mc:Fallback xmlns="">
          <p:sp>
            <p:nvSpPr>
              <p:cNvPr id="10" name="TextovéPole 9"/>
              <p:cNvSpPr txBox="1">
                <a:spLocks noRot="1" noChangeAspect="1" noMove="1" noResize="1" noEditPoints="1" noAdjustHandles="1" noChangeArrowheads="1" noChangeShapeType="1" noTextEdit="1"/>
              </p:cNvSpPr>
              <p:nvPr/>
            </p:nvSpPr>
            <p:spPr>
              <a:xfrm>
                <a:off x="2304000" y="4135418"/>
                <a:ext cx="1940403" cy="626710"/>
              </a:xfrm>
              <a:prstGeom prst="rect">
                <a:avLst/>
              </a:prstGeom>
              <a:blipFill>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ovéPole 41"/>
              <p:cNvSpPr txBox="1"/>
              <p:nvPr/>
            </p:nvSpPr>
            <p:spPr>
              <a:xfrm>
                <a:off x="2304000" y="5378582"/>
                <a:ext cx="2592120" cy="731098"/>
              </a:xfrm>
              <a:prstGeom prst="rect">
                <a:avLst/>
              </a:prstGeom>
              <a:noFill/>
            </p:spPr>
            <p:txBody>
              <a:bodyPr wrap="none" rtlCol="0">
                <a:spAutoFit/>
              </a:bodyPr>
              <a:lstStyle/>
              <a:p>
                <a:pPr algn="ctr"/>
                <a14:m>
                  <m:oMathPara xmlns:m="http://schemas.openxmlformats.org/officeDocument/2006/math">
                    <m:oMathParaPr>
                      <m:jc m:val="centerGroup"/>
                    </m:oMathParaPr>
                    <m:oMath xmlns:m="http://schemas.openxmlformats.org/officeDocument/2006/math">
                      <m:sPre>
                        <m:sPrePr>
                          <m:ctrlPr>
                            <a:rPr lang="cs-CZ" sz="1400" i="1" smtClean="0">
                              <a:latin typeface="Cambria Math" panose="02040503050406030204" pitchFamily="18" charset="0"/>
                              <a:ea typeface="Cambria Math" panose="02040503050406030204" pitchFamily="18" charset="0"/>
                            </a:rPr>
                          </m:ctrlPr>
                        </m:sPrePr>
                        <m:sub>
                          <m:r>
                            <a:rPr lang="cs-CZ" sz="1400" b="0" i="1" smtClean="0">
                              <a:latin typeface="Cambria Math"/>
                              <a:ea typeface="Cambria Math" panose="02040503050406030204" pitchFamily="18" charset="0"/>
                            </a:rPr>
                            <m:t>𝑡</m:t>
                          </m:r>
                        </m:sub>
                        <m:sup>
                          <m:r>
                            <a:rPr lang="cs-CZ" sz="1400" b="0" i="1" smtClean="0">
                              <a:latin typeface="Cambria Math" panose="02040503050406030204" pitchFamily="18" charset="0"/>
                              <a:ea typeface="Cambria Math" panose="02040503050406030204" pitchFamily="18" charset="0"/>
                            </a:rPr>
                            <m:t> </m:t>
                          </m:r>
                        </m:sup>
                        <m:e>
                          <m:sSubSup>
                            <m:sSubSupPr>
                              <m:ctrlPr>
                                <a:rPr lang="cs-CZ" sz="1400" i="1">
                                  <a:latin typeface="Cambria Math" panose="02040503050406030204" pitchFamily="18" charset="0"/>
                                  <a:ea typeface="Cambria Math" panose="02040503050406030204" pitchFamily="18" charset="0"/>
                                </a:rPr>
                              </m:ctrlPr>
                            </m:sSubSupPr>
                            <m:e>
                              <m:r>
                                <a:rPr lang="cs-CZ" sz="1400" i="1">
                                  <a:latin typeface="Cambria Math"/>
                                  <a:ea typeface="Cambria Math" panose="02040503050406030204" pitchFamily="18" charset="0"/>
                                </a:rPr>
                                <m:t>𝑓</m:t>
                              </m:r>
                            </m:e>
                            <m:sub>
                              <m:r>
                                <a:rPr lang="cs-CZ" sz="1400" b="0" i="1" smtClean="0">
                                  <a:latin typeface="Cambria Math"/>
                                  <a:ea typeface="Cambria Math" panose="02040503050406030204" pitchFamily="18" charset="0"/>
                                </a:rPr>
                                <m:t>𝑡</m:t>
                              </m:r>
                              <m:r>
                                <a:rPr lang="cs-CZ" sz="1400" b="0" i="1" smtClean="0">
                                  <a:latin typeface="Cambria Math"/>
                                  <a:ea typeface="Cambria Math" panose="02040503050406030204" pitchFamily="18" charset="0"/>
                                </a:rPr>
                                <m:t>+</m:t>
                              </m:r>
                              <m:r>
                                <a:rPr lang="cs-CZ" sz="1400" b="0" i="1" smtClean="0">
                                  <a:latin typeface="Cambria Math"/>
                                  <a:ea typeface="Cambria Math" panose="02040503050406030204" pitchFamily="18" charset="0"/>
                                </a:rPr>
                                <m:t>𝑝</m:t>
                              </m:r>
                            </m:sub>
                            <m:sup>
                              <m:r>
                                <a:rPr lang="cs-CZ" sz="1400" b="0" i="1" smtClean="0">
                                  <a:latin typeface="Cambria Math" panose="02040503050406030204" pitchFamily="18" charset="0"/>
                                  <a:ea typeface="Cambria Math" panose="02040503050406030204" pitchFamily="18" charset="0"/>
                                </a:rPr>
                                <m:t> </m:t>
                              </m:r>
                            </m:sup>
                          </m:sSubSup>
                          <m:r>
                            <a:rPr lang="cs-CZ" sz="1400" b="0" i="1" smtClean="0">
                              <a:latin typeface="Cambria Math"/>
                              <a:ea typeface="Cambria Math" panose="02040503050406030204" pitchFamily="18" charset="0"/>
                            </a:rPr>
                            <m:t>=</m:t>
                          </m:r>
                          <m:sSup>
                            <m:sSupPr>
                              <m:ctrlPr>
                                <a:rPr lang="cs-CZ" sz="1400" b="0" i="1" smtClean="0">
                                  <a:latin typeface="Cambria Math" panose="02040503050406030204" pitchFamily="18" charset="0"/>
                                  <a:ea typeface="Cambria Math" panose="02040503050406030204" pitchFamily="18" charset="0"/>
                                </a:rPr>
                              </m:ctrlPr>
                            </m:sSupPr>
                            <m:e>
                              <m:d>
                                <m:dPr>
                                  <m:begChr m:val="["/>
                                  <m:endChr m:val="]"/>
                                  <m:ctrlPr>
                                    <a:rPr lang="cs-CZ" sz="1400" b="0" i="1" smtClean="0">
                                      <a:latin typeface="Cambria Math" panose="02040503050406030204" pitchFamily="18" charset="0"/>
                                      <a:ea typeface="Cambria Math" panose="02040503050406030204" pitchFamily="18" charset="0"/>
                                    </a:rPr>
                                  </m:ctrlPr>
                                </m:dPr>
                                <m:e>
                                  <m:f>
                                    <m:fPr>
                                      <m:ctrlPr>
                                        <a:rPr lang="cs-CZ" sz="1400" i="1">
                                          <a:latin typeface="Cambria Math" panose="02040503050406030204" pitchFamily="18" charset="0"/>
                                          <a:ea typeface="Cambria Math" panose="02040503050406030204" pitchFamily="18" charset="0"/>
                                        </a:rPr>
                                      </m:ctrlPr>
                                    </m:fPr>
                                    <m:num>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𝑡</m:t>
                                                  </m:r>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𝑝</m:t>
                                                  </m:r>
                                                </m:sub>
                                              </m:sSub>
                                            </m:e>
                                          </m:d>
                                        </m:e>
                                        <m:sup>
                                          <m:r>
                                            <a:rPr lang="cs-CZ" sz="1400" i="1">
                                              <a:latin typeface="Cambria Math"/>
                                              <a:ea typeface="Cambria Math" panose="02040503050406030204" pitchFamily="18" charset="0"/>
                                            </a:rPr>
                                            <m:t>𝑡</m:t>
                                          </m:r>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𝑝</m:t>
                                          </m:r>
                                        </m:sup>
                                      </m:sSup>
                                    </m:num>
                                    <m:den>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𝑡</m:t>
                                                  </m:r>
                                                </m:sub>
                                              </m:sSub>
                                            </m:e>
                                          </m:d>
                                        </m:e>
                                        <m:sup>
                                          <m:r>
                                            <a:rPr lang="cs-CZ" sz="1400" i="1">
                                              <a:latin typeface="Cambria Math"/>
                                              <a:ea typeface="Cambria Math" panose="02040503050406030204" pitchFamily="18" charset="0"/>
                                            </a:rPr>
                                            <m:t>𝑡</m:t>
                                          </m:r>
                                        </m:sup>
                                      </m:sSup>
                                    </m:den>
                                  </m:f>
                                </m:e>
                              </m:d>
                            </m:e>
                            <m:sup>
                              <m:f>
                                <m:fPr>
                                  <m:type m:val="lin"/>
                                  <m:ctrlPr>
                                    <a:rPr lang="cs-CZ" sz="1400" i="1" smtClean="0">
                                      <a:latin typeface="Cambria Math" panose="02040503050406030204" pitchFamily="18" charset="0"/>
                                      <a:ea typeface="Cambria Math" panose="02040503050406030204" pitchFamily="18" charset="0"/>
                                    </a:rPr>
                                  </m:ctrlPr>
                                </m:fPr>
                                <m:num>
                                  <m:r>
                                    <a:rPr lang="cs-CZ" sz="1400" b="0" i="1" smtClean="0">
                                      <a:latin typeface="Cambria Math"/>
                                      <a:ea typeface="Cambria Math" panose="02040503050406030204" pitchFamily="18" charset="0"/>
                                    </a:rPr>
                                    <m:t>1</m:t>
                                  </m:r>
                                </m:num>
                                <m:den>
                                  <m:r>
                                    <a:rPr lang="cs-CZ" sz="1400" b="0" i="1" smtClean="0">
                                      <a:latin typeface="Cambria Math"/>
                                      <a:ea typeface="Cambria Math" panose="02040503050406030204" pitchFamily="18" charset="0"/>
                                    </a:rPr>
                                    <m:t>𝑝</m:t>
                                  </m:r>
                                </m:den>
                              </m:f>
                            </m:sup>
                          </m:sSup>
                          <m:r>
                            <a:rPr lang="cs-CZ" sz="1400" b="0" i="1" smtClean="0">
                              <a:latin typeface="Cambria Math"/>
                              <a:ea typeface="Cambria Math" panose="02040503050406030204" pitchFamily="18" charset="0"/>
                            </a:rPr>
                            <m:t>−1</m:t>
                          </m:r>
                        </m:e>
                      </m:sPre>
                    </m:oMath>
                  </m:oMathPara>
                </a14:m>
                <a:endParaRPr lang="cs-CZ" sz="1400" i="1" dirty="0">
                  <a:latin typeface="Cambria Math"/>
                  <a:ea typeface="Cambria Math" panose="02040503050406030204" pitchFamily="18" charset="0"/>
                </a:endParaRPr>
              </a:p>
            </p:txBody>
          </p:sp>
        </mc:Choice>
        <mc:Fallback xmlns="">
          <p:sp>
            <p:nvSpPr>
              <p:cNvPr id="42" name="TextovéPole 41"/>
              <p:cNvSpPr txBox="1">
                <a:spLocks noRot="1" noChangeAspect="1" noMove="1" noResize="1" noEditPoints="1" noAdjustHandles="1" noChangeArrowheads="1" noChangeShapeType="1" noTextEdit="1"/>
              </p:cNvSpPr>
              <p:nvPr/>
            </p:nvSpPr>
            <p:spPr>
              <a:xfrm>
                <a:off x="2304000" y="5378582"/>
                <a:ext cx="2592120" cy="731098"/>
              </a:xfrm>
              <a:prstGeom prst="rect">
                <a:avLst/>
              </a:prstGeom>
              <a:blipFill>
                <a:blip r:embed="rId19"/>
                <a:stretch>
                  <a:fillRect/>
                </a:stretch>
              </a:blipFill>
            </p:spPr>
            <p:txBody>
              <a:bodyPr/>
              <a:lstStyle/>
              <a:p>
                <a:r>
                  <a:rPr lang="en-GB">
                    <a:noFill/>
                  </a:rPr>
                  <a:t> </a:t>
                </a:r>
              </a:p>
            </p:txBody>
          </p:sp>
        </mc:Fallback>
      </mc:AlternateContent>
      <p:sp>
        <p:nvSpPr>
          <p:cNvPr id="40" name="TextovéPole 39"/>
          <p:cNvSpPr txBox="1"/>
          <p:nvPr/>
        </p:nvSpPr>
        <p:spPr>
          <a:xfrm>
            <a:off x="864000" y="4644000"/>
            <a:ext cx="2483864" cy="430887"/>
          </a:xfrm>
          <a:prstGeom prst="rect">
            <a:avLst/>
          </a:prstGeom>
          <a:noFill/>
          <a:ln>
            <a:noFill/>
          </a:ln>
        </p:spPr>
        <p:txBody>
          <a:bodyPr wrap="square" rtlCol="0">
            <a:spAutoFit/>
          </a:bodyPr>
          <a:lstStyle/>
          <a:p>
            <a:pPr marL="324000" indent="-324000">
              <a:buClr>
                <a:srgbClr val="7030A0"/>
              </a:buClr>
              <a:buFont typeface="Wingdings" panose="05000000000000000000" pitchFamily="2" charset="2"/>
              <a:buChar char="Ø"/>
            </a:pPr>
            <a:r>
              <a:rPr lang="en-GB" sz="2200" dirty="0">
                <a:latin typeface="Cambria Math" panose="02040503050406030204" pitchFamily="18" charset="0"/>
                <a:ea typeface="Cambria Math" panose="02040503050406030204" pitchFamily="18" charset="0"/>
              </a:rPr>
              <a:t>General formula</a:t>
            </a:r>
          </a:p>
        </p:txBody>
      </p:sp>
      <mc:AlternateContent xmlns:mc="http://schemas.openxmlformats.org/markup-compatibility/2006" xmlns:a14="http://schemas.microsoft.com/office/drawing/2010/main">
        <mc:Choice Requires="a14">
          <p:sp>
            <p:nvSpPr>
              <p:cNvPr id="54" name="TextovéPole 53"/>
              <p:cNvSpPr txBox="1"/>
              <p:nvPr/>
            </p:nvSpPr>
            <p:spPr>
              <a:xfrm>
                <a:off x="1475656" y="5016235"/>
                <a:ext cx="4252393" cy="381899"/>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sSup>
                        <m:sSupPr>
                          <m:ctrlPr>
                            <a:rPr lang="cs-CZ" sz="1400" i="1" smtClean="0">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𝑡</m:t>
                                  </m:r>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𝑝</m:t>
                                  </m:r>
                                </m:sub>
                              </m:sSub>
                            </m:e>
                          </m:d>
                        </m:e>
                        <m:sup>
                          <m:r>
                            <a:rPr lang="cs-CZ" sz="1400" i="1">
                              <a:latin typeface="Cambria Math"/>
                              <a:ea typeface="Cambria Math" panose="02040503050406030204" pitchFamily="18" charset="0"/>
                            </a:rPr>
                            <m:t>𝑡</m:t>
                          </m:r>
                          <m:r>
                            <a:rPr lang="cs-CZ" sz="1400" i="1">
                              <a:latin typeface="Cambria Math"/>
                              <a:ea typeface="Cambria Math" panose="02040503050406030204" pitchFamily="18" charset="0"/>
                            </a:rPr>
                            <m:t>+</m:t>
                          </m:r>
                          <m:r>
                            <a:rPr lang="cs-CZ" sz="1400" i="1">
                              <a:latin typeface="Cambria Math"/>
                              <a:ea typeface="Cambria Math" panose="02040503050406030204" pitchFamily="18" charset="0"/>
                            </a:rPr>
                            <m:t>𝑝</m:t>
                          </m:r>
                        </m:sup>
                      </m:sSup>
                      <m:r>
                        <a:rPr lang="cs-CZ" sz="1400" b="0" i="1" smtClean="0">
                          <a:latin typeface="Cambria Math"/>
                          <a:ea typeface="Cambria Math" panose="02040503050406030204" pitchFamily="18" charset="0"/>
                        </a:rPr>
                        <m:t>=</m:t>
                      </m:r>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Sub>
                                <m:sSubPr>
                                  <m:ctrlPr>
                                    <a:rPr lang="cs-CZ" sz="1400" i="1">
                                      <a:latin typeface="Cambria Math" panose="02040503050406030204" pitchFamily="18" charset="0"/>
                                      <a:ea typeface="Cambria Math" panose="02040503050406030204" pitchFamily="18" charset="0"/>
                                    </a:rPr>
                                  </m:ctrlPr>
                                </m:sSubPr>
                                <m:e>
                                  <m:r>
                                    <a:rPr lang="cs-CZ" sz="1400" i="1">
                                      <a:latin typeface="Cambria Math"/>
                                      <a:ea typeface="Cambria Math" panose="02040503050406030204" pitchFamily="18" charset="0"/>
                                    </a:rPr>
                                    <m:t>𝑧</m:t>
                                  </m:r>
                                </m:e>
                                <m:sub>
                                  <m:r>
                                    <a:rPr lang="cs-CZ" sz="1400" i="1">
                                      <a:latin typeface="Cambria Math"/>
                                      <a:ea typeface="Cambria Math" panose="02040503050406030204" pitchFamily="18" charset="0"/>
                                    </a:rPr>
                                    <m:t>𝑡</m:t>
                                  </m:r>
                                </m:sub>
                              </m:sSub>
                            </m:e>
                          </m:d>
                        </m:e>
                        <m:sup>
                          <m:r>
                            <a:rPr lang="cs-CZ" sz="1400" i="1">
                              <a:latin typeface="Cambria Math"/>
                              <a:ea typeface="Cambria Math" panose="02040503050406030204" pitchFamily="18" charset="0"/>
                            </a:rPr>
                            <m:t>𝑡</m:t>
                          </m:r>
                        </m:sup>
                      </m:sSup>
                      <m:r>
                        <a:rPr lang="cs-CZ" sz="1400" i="1" smtClean="0">
                          <a:latin typeface="Cambria Math"/>
                          <a:ea typeface="Cambria Math"/>
                        </a:rPr>
                        <m:t>×</m:t>
                      </m:r>
                      <m:sSup>
                        <m:sSupPr>
                          <m:ctrlPr>
                            <a:rPr lang="cs-CZ" sz="1400" i="1">
                              <a:latin typeface="Cambria Math" panose="02040503050406030204" pitchFamily="18" charset="0"/>
                              <a:ea typeface="Cambria Math" panose="02040503050406030204" pitchFamily="18" charset="0"/>
                            </a:rPr>
                          </m:ctrlPr>
                        </m:sSupPr>
                        <m:e>
                          <m:d>
                            <m:dPr>
                              <m:ctrlPr>
                                <a:rPr lang="cs-CZ" sz="1400" i="1">
                                  <a:latin typeface="Cambria Math" panose="02040503050406030204" pitchFamily="18" charset="0"/>
                                  <a:ea typeface="Cambria Math" panose="02040503050406030204" pitchFamily="18" charset="0"/>
                                </a:rPr>
                              </m:ctrlPr>
                            </m:dPr>
                            <m:e>
                              <m:r>
                                <a:rPr lang="cs-CZ" sz="1400" i="1">
                                  <a:latin typeface="Cambria Math"/>
                                  <a:ea typeface="Cambria Math" panose="02040503050406030204" pitchFamily="18" charset="0"/>
                                </a:rPr>
                                <m:t>1+</m:t>
                              </m:r>
                              <m:sPre>
                                <m:sPrePr>
                                  <m:ctrlPr>
                                    <a:rPr lang="cs-CZ" sz="1400" i="1" smtClean="0">
                                      <a:solidFill>
                                        <a:schemeClr val="tx1"/>
                                      </a:solidFill>
                                      <a:latin typeface="Cambria Math" panose="02040503050406030204" pitchFamily="18" charset="0"/>
                                      <a:ea typeface="Cambria Math" panose="02040503050406030204" pitchFamily="18" charset="0"/>
                                    </a:rPr>
                                  </m:ctrlPr>
                                </m:sPrePr>
                                <m:sub>
                                  <m:r>
                                    <a:rPr lang="cs-CZ" sz="1400" b="0" i="1">
                                      <a:solidFill>
                                        <a:schemeClr val="tx1"/>
                                      </a:solidFill>
                                      <a:latin typeface="Cambria Math"/>
                                      <a:ea typeface="Cambria Math" panose="02040503050406030204" pitchFamily="18" charset="0"/>
                                    </a:rPr>
                                    <m:t>𝑡</m:t>
                                  </m:r>
                                </m:sub>
                                <m:sup>
                                  <m:r>
                                    <a:rPr lang="cs-CZ" sz="1400" b="0" i="1" smtClean="0">
                                      <a:solidFill>
                                        <a:schemeClr val="tx1"/>
                                      </a:solidFill>
                                      <a:latin typeface="Cambria Math" panose="02040503050406030204" pitchFamily="18" charset="0"/>
                                      <a:ea typeface="Cambria Math" panose="02040503050406030204" pitchFamily="18" charset="0"/>
                                    </a:rPr>
                                    <m:t> </m:t>
                                  </m:r>
                                </m:sup>
                                <m:e>
                                  <m:sSubSup>
                                    <m:sSubSupPr>
                                      <m:ctrlPr>
                                        <a:rPr lang="cs-CZ" sz="1400" i="1">
                                          <a:solidFill>
                                            <a:schemeClr val="tx1"/>
                                          </a:solidFill>
                                          <a:latin typeface="Cambria Math" panose="02040503050406030204" pitchFamily="18" charset="0"/>
                                          <a:ea typeface="Cambria Math" panose="02040503050406030204" pitchFamily="18" charset="0"/>
                                        </a:rPr>
                                      </m:ctrlPr>
                                    </m:sSubSupPr>
                                    <m:e>
                                      <m:r>
                                        <a:rPr lang="cs-CZ" sz="1400" b="0" i="1">
                                          <a:solidFill>
                                            <a:schemeClr val="tx1"/>
                                          </a:solidFill>
                                          <a:latin typeface="Cambria Math"/>
                                          <a:ea typeface="Cambria Math" panose="02040503050406030204" pitchFamily="18" charset="0"/>
                                        </a:rPr>
                                        <m:t>𝑓</m:t>
                                      </m:r>
                                    </m:e>
                                    <m:sub>
                                      <m:r>
                                        <a:rPr lang="cs-CZ" sz="1400" b="0" i="1">
                                          <a:solidFill>
                                            <a:schemeClr val="tx1"/>
                                          </a:solidFill>
                                          <a:latin typeface="Cambria Math"/>
                                          <a:ea typeface="Cambria Math" panose="02040503050406030204" pitchFamily="18" charset="0"/>
                                        </a:rPr>
                                        <m:t>𝑡</m:t>
                                      </m:r>
                                      <m:r>
                                        <a:rPr lang="cs-CZ" sz="1400" b="0" i="1">
                                          <a:solidFill>
                                            <a:schemeClr val="tx1"/>
                                          </a:solidFill>
                                          <a:latin typeface="Cambria Math"/>
                                          <a:ea typeface="Cambria Math" panose="02040503050406030204" pitchFamily="18" charset="0"/>
                                        </a:rPr>
                                        <m:t>+</m:t>
                                      </m:r>
                                      <m:r>
                                        <a:rPr lang="cs-CZ" sz="1400" b="0" i="1">
                                          <a:solidFill>
                                            <a:schemeClr val="tx1"/>
                                          </a:solidFill>
                                          <a:latin typeface="Cambria Math"/>
                                          <a:ea typeface="Cambria Math" panose="02040503050406030204" pitchFamily="18" charset="0"/>
                                        </a:rPr>
                                        <m:t>𝑝</m:t>
                                      </m:r>
                                    </m:sub>
                                    <m:sup>
                                      <m:r>
                                        <a:rPr lang="cs-CZ" sz="1400" b="0" i="1" smtClean="0">
                                          <a:solidFill>
                                            <a:schemeClr val="tx1"/>
                                          </a:solidFill>
                                          <a:latin typeface="Cambria Math" panose="02040503050406030204" pitchFamily="18" charset="0"/>
                                          <a:ea typeface="Cambria Math" panose="02040503050406030204" pitchFamily="18" charset="0"/>
                                        </a:rPr>
                                        <m:t> </m:t>
                                      </m:r>
                                    </m:sup>
                                  </m:sSubSup>
                                </m:e>
                              </m:sPre>
                            </m:e>
                          </m:d>
                        </m:e>
                        <m:sup>
                          <m:r>
                            <a:rPr lang="cs-CZ" sz="1400" b="0" i="1" smtClean="0">
                              <a:latin typeface="Cambria Math"/>
                              <a:ea typeface="Cambria Math" panose="02040503050406030204" pitchFamily="18" charset="0"/>
                            </a:rPr>
                            <m:t>𝑝</m:t>
                          </m:r>
                        </m:sup>
                      </m:sSup>
                    </m:oMath>
                  </m:oMathPara>
                </a14:m>
                <a:endParaRPr lang="cs-CZ" sz="1400" i="1" dirty="0">
                  <a:latin typeface="Cambria Math"/>
                  <a:ea typeface="Cambria Math" panose="02040503050406030204" pitchFamily="18" charset="0"/>
                </a:endParaRPr>
              </a:p>
            </p:txBody>
          </p:sp>
        </mc:Choice>
        <mc:Fallback xmlns="">
          <p:sp>
            <p:nvSpPr>
              <p:cNvPr id="54" name="TextovéPole 53"/>
              <p:cNvSpPr txBox="1">
                <a:spLocks noRot="1" noChangeAspect="1" noMove="1" noResize="1" noEditPoints="1" noAdjustHandles="1" noChangeArrowheads="1" noChangeShapeType="1" noTextEdit="1"/>
              </p:cNvSpPr>
              <p:nvPr/>
            </p:nvSpPr>
            <p:spPr>
              <a:xfrm>
                <a:off x="1475656" y="5016235"/>
                <a:ext cx="4252393" cy="381899"/>
              </a:xfrm>
              <a:prstGeom prst="rect">
                <a:avLst/>
              </a:prstGeom>
              <a:blipFill>
                <a:blip r:embed="rId20"/>
                <a:stretch>
                  <a:fillRect b="-1587"/>
                </a:stretch>
              </a:blipFill>
            </p:spPr>
            <p:txBody>
              <a:bodyPr/>
              <a:lstStyle/>
              <a:p>
                <a:r>
                  <a:rPr lang="en-GB">
                    <a:noFill/>
                  </a:rPr>
                  <a:t> </a:t>
                </a:r>
              </a:p>
            </p:txBody>
          </p:sp>
        </mc:Fallback>
      </mc:AlternateContent>
    </p:spTree>
    <p:extLst>
      <p:ext uri="{BB962C8B-B14F-4D97-AF65-F5344CB8AC3E}">
        <p14:creationId xmlns:p14="http://schemas.microsoft.com/office/powerpoint/2010/main" val="14383329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Analysis of yield curve&amp;quot;&quot;/&gt;&lt;property id=&quot;20303&quot; value=&quot;-1&quot;/&gt;&lt;property id=&quot;20307&quot; value=&quot;256&quot;/&gt;&lt;/object&gt;&lt;object type=&quot;3&quot; unique_id=&quot;10005&quot;&gt;&lt;property id=&quot;20148&quot; value=&quot;5&quot;/&gt;&lt;property id=&quot;20300&quot; value=&quot;Slide 3 - &amp;quot;Zero yield curve&amp;quot;&quot;/&gt;&lt;property id=&quot;20303&quot; value=&quot;-1&quot;/&gt;&lt;property id=&quot;20307&quot; value=&quot;262&quot;/&gt;&lt;/object&gt;&lt;object type=&quot;3&quot; unique_id=&quot;10007&quot;&gt;&lt;property id=&quot;20148&quot; value=&quot;5&quot;/&gt;&lt;property id=&quot;20300&quot; value=&quot;Slide 2 - &amp;quot;Concept of yield curve&amp;quot;&quot;/&gt;&lt;property id=&quot;20303&quot; value=&quot;-1&quot;/&gt;&lt;property id=&quot;20307&quot; value=&quot;270&quot;/&gt;&lt;/object&gt;&lt;object type=&quot;3&quot; unique_id=&quot;10008&quot;&gt;&lt;property id=&quot;20148&quot; value=&quot;5&quot;/&gt;&lt;property id=&quot;20300&quot; value=&quot;Slide 4 - &amp;quot;Bootstrapping&amp;quot;&quot;/&gt;&lt;property id=&quot;20303&quot; value=&quot;-1&quot;/&gt;&lt;property id=&quot;20307&quot; value=&quot;265&quot;/&gt;&lt;/object&gt;&lt;object type=&quot;3&quot; unique_id=&quot;10009&quot;&gt;&lt;property id=&quot;20148&quot; value=&quot;5&quot;/&gt;&lt;property id=&quot;20300&quot; value=&quot;Slide 7 - &amp;quot;Implied forward rates&amp;quot;&quot;/&gt;&lt;property id=&quot;20303&quot; value=&quot;-1&quot;/&gt;&lt;property id=&quot;20307&quot; value=&quot;266&quot;/&gt;&lt;/object&gt;&lt;object type=&quot;3&quot; unique_id=&quot;10012&quot;&gt;&lt;property id=&quot;20148&quot; value=&quot;5&quot;/&gt;&lt;property id=&quot;20300&quot; value=&quot;Slide 13 - &amp;quot;Par yield curve&amp;quot;&quot;/&gt;&lt;property id=&quot;20303&quot; value=&quot;-1&quot;/&gt;&lt;property id=&quot;20307&quot; value=&quot;269&quot;/&gt;&lt;/object&gt;&lt;object type=&quot;3&quot; unique_id=&quot;10014&quot;&gt;&lt;property id=&quot;20148&quot; value=&quot;5&quot;/&gt;&lt;property id=&quot;20300&quot; value=&quot;Slide 10 - &amp;quot;Pricing of floaters&amp;quot;&quot;/&gt;&lt;property id=&quot;20303&quot; value=&quot;-1&quot;/&gt;&lt;property id=&quot;20307&quot; value=&quot;271&quot;/&gt;&lt;/object&gt;&lt;object type=&quot;3&quot; unique_id=&quot;10015&quot;&gt;&lt;property id=&quot;20148&quot; value=&quot;5&quot;/&gt;&lt;property id=&quot;20300&quot; value=&quot;Slide 14 - &amp;quot;See you  in the next lecture&amp;quot;&quot;/&gt;&lt;property id=&quot;20303&quot; value=&quot;-1&quot;/&gt;&lt;property id=&quot;20307&quot; value=&quot;272&quot;/&gt;&lt;/object&gt;&lt;object type=&quot;3&quot; unique_id=&quot;10342&quot;&gt;&lt;property id=&quot;20148&quot; value=&quot;5&quot;/&gt;&lt;property id=&quot;20300&quot; value=&quot;Slide 5 - &amp;quot;Synthesization&amp;quot;&quot;/&gt;&lt;property id=&quot;20303&quot; value=&quot;-1&quot;/&gt;&lt;property id=&quot;20307&quot; value=&quot;274&quot;/&gt;&lt;/object&gt;&lt;object type=&quot;3&quot; unique_id=&quot;10378&quot;&gt;&lt;property id=&quot;20148&quot; value=&quot;5&quot;/&gt;&lt;property id=&quot;20300&quot; value=&quot;Slide 6 - &amp;quot;Forward rates&amp;quot;&quot;/&gt;&lt;property id=&quot;20303&quot; value=&quot;-1&quot;/&gt;&lt;property id=&quot;20307&quot; value=&quot;275&quot;/&gt;&lt;/object&gt;&lt;object type=&quot;3&quot; unique_id=&quot;10431&quot;&gt;&lt;property id=&quot;20148&quot; value=&quot;5&quot;/&gt;&lt;property id=&quot;20300&quot; value=&quot;Slide 8 - &amp;quot;Synthetic forward rates&amp;quot;&quot;/&gt;&lt;property id=&quot;20303&quot; value=&quot;-1&quot;/&gt;&lt;property id=&quot;20307&quot; value=&quot;276&quot;/&gt;&lt;/object&gt;&lt;object type=&quot;3&quot; unique_id=&quot;10487&quot;&gt;&lt;property id=&quot;20148&quot; value=&quot;5&quot;/&gt;&lt;property id=&quot;20300&quot; value=&quot;Slide 9 - &amp;quot;Properties of implied forward rates&amp;quot;&quot;/&gt;&lt;property id=&quot;20303&quot; value=&quot;-1&quot;/&gt;&lt;property id=&quot;20307&quot; value=&quot;277&quot;/&gt;&lt;/object&gt;&lt;object type=&quot;3&quot; unique_id=&quot;10579&quot;&gt;&lt;property id=&quot;20148&quot; value=&quot;5&quot;/&gt;&lt;property id=&quot;20300&quot; value=&quot;Slide 11 - &amp;quot;Inflation-linked bond (1)&amp;quot;&quot;/&gt;&lt;property id=&quot;20303&quot; value=&quot;-1&quot;/&gt;&lt;property id=&quot;20307&quot; value=&quot;278&quot;/&gt;&lt;/object&gt;&lt;object type=&quot;3&quot; unique_id=&quot;10689&quot;&gt;&lt;property id=&quot;20148&quot; value=&quot;5&quot;/&gt;&lt;property id=&quot;20300&quot; value=&quot;Slide 12 - &amp;quot;Inflation-linked bond (2)&amp;quot;&quot;/&gt;&lt;property id=&quot;20303&quot; value=&quot;-1&quot;/&gt;&lt;property id=&quot;20307&quot; value=&quot;279&quot;/&gt;&lt;/object&gt;&lt;/object&gt;&lt;object type=&quot;8&quot; unique_id=&quot;10032&quot;&gt;&lt;/object&gt;&lt;object type=&quot;4&quot; unique_id=&quot;10723&quot;&gt;&lt;/object&gt;&lt;/object&gt;&lt;/database&gt;"/>
  <p:tag name="SECTOMILLISECCONVERTED" val="1"/>
</p:tagLst>
</file>

<file path=ppt/theme/theme1.xml><?xml version="1.0" encoding="utf-8"?>
<a:theme xmlns:a="http://schemas.openxmlformats.org/drawingml/2006/main" name="FMI">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lnDef>
      <a:spPr>
        <a:ln w="25400">
          <a:headEnd type="none" w="lg" len="med"/>
          <a:tailEnd type="triangl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sz="1600" i="1" smtClean="0">
            <a:latin typeface="Cambria Math"/>
            <a:ea typeface="Cambria Math" panose="02040503050406030204" pitchFamily="18" charset="0"/>
          </a:defRPr>
        </a:defPPr>
      </a:lstStyle>
    </a:tx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8320</TotalTime>
  <Words>2931</Words>
  <Application>Microsoft Office PowerPoint</Application>
  <PresentationFormat>Předvádění na obrazovce (4:3)</PresentationFormat>
  <Paragraphs>549</Paragraphs>
  <Slides>19</Slides>
  <Notes>3</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19</vt:i4>
      </vt:variant>
    </vt:vector>
  </HeadingPairs>
  <TitlesOfParts>
    <vt:vector size="29" baseType="lpstr">
      <vt:lpstr>Algerian</vt:lpstr>
      <vt:lpstr>Arial</vt:lpstr>
      <vt:lpstr>Calibri</vt:lpstr>
      <vt:lpstr>Cambria Math</vt:lpstr>
      <vt:lpstr>Georgia</vt:lpstr>
      <vt:lpstr>Tahoma</vt:lpstr>
      <vt:lpstr>Times New Roman</vt:lpstr>
      <vt:lpstr>Trebuchet MS</vt:lpstr>
      <vt:lpstr>Wingdings</vt:lpstr>
      <vt:lpstr>FMI</vt:lpstr>
      <vt:lpstr>Analysis of yield curve</vt:lpstr>
      <vt:lpstr>Concept of yield curve</vt:lpstr>
      <vt:lpstr>Zero yield curve</vt:lpstr>
      <vt:lpstr>Bootstrapping</vt:lpstr>
      <vt:lpstr>Bootstrapping – example</vt:lpstr>
      <vt:lpstr>Cash flow matching</vt:lpstr>
      <vt:lpstr>Cash flow matching – example</vt:lpstr>
      <vt:lpstr>Forward rates</vt:lpstr>
      <vt:lpstr>Implied forward rates</vt:lpstr>
      <vt:lpstr>Synthetic forward rates</vt:lpstr>
      <vt:lpstr>Properties of implied forward rates</vt:lpstr>
      <vt:lpstr>Pricing of floaters</vt:lpstr>
      <vt:lpstr>Inflation-linked bond (1)</vt:lpstr>
      <vt:lpstr>Inflation-linked bond (2)</vt:lpstr>
      <vt:lpstr>Par yield curve</vt:lpstr>
      <vt:lpstr>See you  in the next lecture</vt:lpstr>
      <vt:lpstr>Math note – position property of zero yield curves</vt:lpstr>
      <vt:lpstr>Math note – position property of par yield curve</vt:lpstr>
      <vt:lpstr>Footnotes</vt:lpstr>
    </vt:vector>
  </TitlesOfParts>
  <Company>Institute of Economic Studies, Charles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yield curve</dc:title>
  <dc:subject>FI - TALKING SLIDES</dc:subject>
  <dc:creator>Oldřich DĚDEK</dc:creator>
  <cp:keywords>pptxFI_L02</cp:keywords>
  <dc:description>Financial markets instruments</dc:description>
  <cp:lastModifiedBy>Oldrich DEDEK</cp:lastModifiedBy>
  <cp:revision>2233</cp:revision>
  <dcterms:created xsi:type="dcterms:W3CDTF">2014-05-11T12:40:16Z</dcterms:created>
  <dcterms:modified xsi:type="dcterms:W3CDTF">2026-03-02T08:39:57Z</dcterms:modified>
  <cp:category>O.D. Lecturing Legacy</cp:category>
  <cp:contentStatus>OD Web</cp:contentStatus>
</cp:coreProperties>
</file>