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20"/>
  </p:notesMasterIdLst>
  <p:sldIdLst>
    <p:sldId id="256" r:id="rId2"/>
    <p:sldId id="270" r:id="rId3"/>
    <p:sldId id="280" r:id="rId4"/>
    <p:sldId id="281" r:id="rId5"/>
    <p:sldId id="282" r:id="rId6"/>
    <p:sldId id="274" r:id="rId7"/>
    <p:sldId id="283" r:id="rId8"/>
    <p:sldId id="287" r:id="rId9"/>
    <p:sldId id="266" r:id="rId10"/>
    <p:sldId id="291" r:id="rId11"/>
    <p:sldId id="277" r:id="rId12"/>
    <p:sldId id="275" r:id="rId13"/>
    <p:sldId id="271" r:id="rId14"/>
    <p:sldId id="286" r:id="rId15"/>
    <p:sldId id="285" r:id="rId16"/>
    <p:sldId id="272" r:id="rId17"/>
    <p:sldId id="289" r:id="rId18"/>
    <p:sldId id="290" r:id="rId19"/>
  </p:sldIdLst>
  <p:sldSz cx="9144000" cy="6858000" type="screen4x3"/>
  <p:notesSz cx="6858000" cy="9144000"/>
  <p:custDataLst>
    <p:tags r:id="rId21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67C8"/>
    <a:srgbClr val="D0D3EB"/>
    <a:srgbClr val="E9EBF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4400" autoAdjust="0"/>
  </p:normalViewPr>
  <p:slideViewPr>
    <p:cSldViewPr>
      <p:cViewPr varScale="1">
        <p:scale>
          <a:sx n="147" d="100"/>
          <a:sy n="147" d="100"/>
        </p:scale>
        <p:origin x="2526" y="342"/>
      </p:cViewPr>
      <p:guideLst>
        <p:guide orient="horz" pos="406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500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02.03.2026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418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6225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7305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584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813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098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365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858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0372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47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00.png"/><Relationship Id="rId15" Type="http://schemas.openxmlformats.org/officeDocument/2006/relationships/image" Target="../media/image34.png"/><Relationship Id="rId10" Type="http://schemas.openxmlformats.org/officeDocument/2006/relationships/image" Target="../media/image30.png"/><Relationship Id="rId19" Type="http://schemas.openxmlformats.org/officeDocument/2006/relationships/image" Target="../media/image38.png"/><Relationship Id="rId1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2.png"/><Relationship Id="rId17" Type="http://schemas.openxmlformats.org/officeDocument/2006/relationships/image" Target="../media/image41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40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9.png"/><Relationship Id="rId19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8.png"/><Relationship Id="rId18" Type="http://schemas.openxmlformats.org/officeDocument/2006/relationships/image" Target="../media/image53.png"/><Relationship Id="rId17" Type="http://schemas.openxmlformats.org/officeDocument/2006/relationships/image" Target="../media/image52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50.png"/><Relationship Id="rId14" Type="http://schemas.openxmlformats.org/officeDocument/2006/relationships/image" Target="../media/image49.png"/></Relationships>
</file>

<file path=ppt/slides/_rels/slide1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56.png"/><Relationship Id="rId17" Type="http://schemas.openxmlformats.org/officeDocument/2006/relationships/image" Target="../media/image55.png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.png"/><Relationship Id="rId12" Type="http://schemas.openxmlformats.org/officeDocument/2006/relationships/image" Target="../media/image60.png"/><Relationship Id="rId17" Type="http://schemas.openxmlformats.org/officeDocument/2006/relationships/image" Target="../media/image65.png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9.png"/><Relationship Id="rId15" Type="http://schemas.openxmlformats.org/officeDocument/2006/relationships/image" Target="../media/image63.png"/><Relationship Id="rId10" Type="http://schemas.openxmlformats.org/officeDocument/2006/relationships/image" Target="../media/image58.png"/><Relationship Id="rId9" Type="http://schemas.openxmlformats.org/officeDocument/2006/relationships/image" Target="../media/image57.png"/><Relationship Id="rId14" Type="http://schemas.openxmlformats.org/officeDocument/2006/relationships/image" Target="../media/image62.png"/></Relationships>
</file>

<file path=ppt/slides/_rels/slide1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69.png"/><Relationship Id="rId17" Type="http://schemas.openxmlformats.org/officeDocument/2006/relationships/image" Target="../media/image68.png"/><Relationship Id="rId16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6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dedekold.myportfolio.com/" TargetMode="External"/><Relationship Id="rId4" Type="http://schemas.openxmlformats.org/officeDocument/2006/relationships/hyperlink" Target="https://dedeklegacy.cz/talking-slides.html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8.png"/><Relationship Id="rId1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5.png"/><Relationship Id="rId1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3.png"/><Relationship Id="rId21" Type="http://schemas.openxmlformats.org/officeDocument/2006/relationships/image" Target="../media/image142.png"/><Relationship Id="rId1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0.png"/><Relationship Id="rId19" Type="http://schemas.openxmlformats.org/officeDocument/2006/relationships/image" Target="../media/image14.png"/><Relationship Id="rId22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60.png"/><Relationship Id="rId21" Type="http://schemas.openxmlformats.org/officeDocument/2006/relationships/image" Target="../media/image180.png"/><Relationship Id="rId17" Type="http://schemas.openxmlformats.org/officeDocument/2006/relationships/image" Target="../media/image12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41.png"/><Relationship Id="rId20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31.png"/><Relationship Id="rId19" Type="http://schemas.openxmlformats.org/officeDocument/2006/relationships/image" Target="../media/image170.png"/></Relationships>
</file>

<file path=ppt/slides/_rels/slide7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40.png"/><Relationship Id="rId17" Type="http://schemas.openxmlformats.org/officeDocument/2006/relationships/image" Target="../media/image130.png"/><Relationship Id="rId2" Type="http://schemas.openxmlformats.org/officeDocument/2006/relationships/notesSlide" Target="../notesSlides/notesSlide7.xml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0.png"/><Relationship Id="rId15" Type="http://schemas.openxmlformats.org/officeDocument/2006/relationships/image" Target="../media/image24.png"/><Relationship Id="rId10" Type="http://schemas.openxmlformats.org/officeDocument/2006/relationships/image" Target="../media/image190.png"/><Relationship Id="rId19" Type="http://schemas.openxmlformats.org/officeDocument/2006/relationships/image" Target="../media/image28.png"/><Relationship Id="rId1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20.png"/><Relationship Id="rId21" Type="http://schemas.openxmlformats.org/officeDocument/2006/relationships/image" Target="../media/image250.png"/><Relationship Id="rId2" Type="http://schemas.openxmlformats.org/officeDocument/2006/relationships/notesSlide" Target="../notesSlides/notesSlide9.xml"/><Relationship Id="rId20" Type="http://schemas.openxmlformats.org/officeDocument/2006/relationships/image" Target="../media/image261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29.png"/><Relationship Id="rId19" Type="http://schemas.openxmlformats.org/officeDocument/2006/relationships/image" Target="../media/image2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</a:t>
            </a:r>
            <a:r>
              <a:rPr lang="cs-CZ" sz="1800" dirty="0">
                <a:solidFill>
                  <a:srgbClr val="7030A0"/>
                </a:solidFill>
              </a:rPr>
              <a:t>3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0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Measuring </a:t>
            </a:r>
            <a:r>
              <a:rPr lang="cs-CZ" dirty="0">
                <a:solidFill>
                  <a:srgbClr val="7030A0"/>
                </a:solidFill>
              </a:rPr>
              <a:t>market</a:t>
            </a:r>
            <a:r>
              <a:rPr lang="en-GB" dirty="0">
                <a:solidFill>
                  <a:srgbClr val="7030A0"/>
                </a:solidFill>
              </a:rPr>
              <a:t>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and credit risk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000" y="5292000"/>
            <a:ext cx="3420000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000" y="540000"/>
            <a:ext cx="1296000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77189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information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3168000"/>
            <a:ext cx="305992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Approximation error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3851935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Convexity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–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ulka 7">
                <a:extLst>
                  <a:ext uri="{FF2B5EF4-FFF2-40B4-BE49-F238E27FC236}">
                    <a16:creationId xmlns:a16="http://schemas.microsoft.com/office/drawing/2014/main" id="{B92D540B-CE65-42B1-BEB6-B390DB39BF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49164099"/>
                  </p:ext>
                </p:extLst>
              </p:nvPr>
            </p:nvGraphicFramePr>
            <p:xfrm>
              <a:off x="743464" y="1652719"/>
              <a:ext cx="6980000" cy="1332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80000">
                      <a:extLst>
                        <a:ext uri="{9D8B030D-6E8A-4147-A177-3AD203B41FA5}">
                          <a16:colId xmlns:a16="http://schemas.microsoft.com/office/drawing/2014/main" val="2234740169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1025753722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1260279613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3819964576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3737852108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4072460297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1516445627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3776042794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665791022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4272456486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147152822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648534695"/>
                        </a:ext>
                      </a:extLst>
                    </a:gridCol>
                  </a:tblGrid>
                  <a:tr h="288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noProof="0" dirty="0">
                              <a:latin typeface="+mn-lt"/>
                            </a:rPr>
                            <a:t>Time</a:t>
                          </a:r>
                          <a:r>
                            <a:rPr lang="cs-CZ" sz="1000" noProof="0" dirty="0">
                              <a:latin typeface="+mn-lt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cs-CZ" sz="1000" b="1" i="1" noProof="0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oMath>
                          </a14:m>
                          <a:r>
                            <a:rPr lang="cs-CZ" sz="1000" noProof="0" dirty="0">
                              <a:latin typeface="+mn-lt"/>
                            </a:rPr>
                            <a:t>)</a:t>
                          </a:r>
                          <a:endParaRPr lang="en-GB" sz="1000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b="1" noProof="0" dirty="0">
                              <a:latin typeface="+mn-lt"/>
                            </a:rPr>
                            <a:t>1</a:t>
                          </a:r>
                          <a:endParaRPr lang="en-GB" sz="1000" b="1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>
                              <a:latin typeface="+mn-lt"/>
                            </a:rPr>
                            <a:t>2</a:t>
                          </a:r>
                          <a:endParaRPr lang="en-GB" sz="1000" b="1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>
                              <a:latin typeface="+mn-lt"/>
                            </a:rPr>
                            <a:t>3</a:t>
                          </a:r>
                          <a:endParaRPr lang="en-GB" sz="1000" b="1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>
                              <a:latin typeface="+mn-lt"/>
                            </a:rPr>
                            <a:t>4</a:t>
                          </a:r>
                          <a:r>
                            <a:rPr lang="en-GB" sz="1000" b="1" noProof="0" dirty="0">
                              <a:latin typeface="+mn-lt"/>
                            </a:rPr>
                            <a:t> 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>
                              <a:latin typeface="+mn-lt"/>
                            </a:rPr>
                            <a:t>5</a:t>
                          </a:r>
                          <a:endParaRPr lang="en-GB" sz="1000" b="1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Total</a:t>
                          </a:r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2938072112"/>
                      </a:ext>
                    </a:extLst>
                  </a:tr>
                  <a:tr h="288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noProof="0" dirty="0">
                              <a:latin typeface="+mn-lt"/>
                            </a:rPr>
                            <a:t>Cash flow</a:t>
                          </a:r>
                          <a:r>
                            <a:rPr lang="cs-CZ" sz="1000" noProof="0" dirty="0">
                              <a:latin typeface="+mn-lt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cs-CZ" sz="1000" b="0" i="1" noProof="0" smtClean="0">
                                  <a:latin typeface="Cambria Math" panose="02040503050406030204" pitchFamily="18" charset="0"/>
                                </a:rPr>
                                <m:t>𝐶𝐹</m:t>
                              </m:r>
                            </m:oMath>
                          </a14:m>
                          <a:r>
                            <a:rPr lang="cs-CZ" sz="1000" noProof="0" dirty="0">
                              <a:latin typeface="+mn-lt"/>
                            </a:rPr>
                            <a:t>)</a:t>
                          </a:r>
                          <a:endParaRPr lang="en-GB" sz="1000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en-GB" sz="1000" kern="1200" baseline="300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D0D3E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+mn-lt"/>
                            </a:rPr>
                            <a:t>10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D0D3E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>
                              <a:latin typeface="+mn-lt"/>
                            </a:rPr>
                            <a:t>10</a:t>
                          </a:r>
                          <a:endParaRPr lang="cs-CZ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>
                              <a:latin typeface="+mn-lt"/>
                            </a:rPr>
                            <a:t>10</a:t>
                          </a:r>
                          <a:endParaRPr lang="cs-CZ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>
                              <a:latin typeface="+mn-lt"/>
                            </a:rPr>
                            <a:t>10</a:t>
                          </a:r>
                          <a:endParaRPr lang="cs-CZ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>
                              <a:latin typeface="+mn-lt"/>
                            </a:rPr>
                            <a:t>10</a:t>
                          </a:r>
                          <a:endParaRPr lang="cs-CZ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>
                              <a:latin typeface="+mn-lt"/>
                            </a:rPr>
                            <a:t>10</a:t>
                          </a:r>
                          <a:endParaRPr lang="en-GB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+mn-lt"/>
                            </a:rPr>
                            <a:t>1</a:t>
                          </a:r>
                          <a:r>
                            <a:rPr lang="en-GB" sz="1000" dirty="0">
                              <a:latin typeface="+mn-lt"/>
                            </a:rPr>
                            <a:t>10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+mn-lt"/>
                            </a:rPr>
                            <a:t>X</a:t>
                          </a:r>
                          <a:endParaRPr lang="en-GB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45961666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Price</a:t>
                          </a:r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cs-CZ" sz="1000" b="0" i="0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r>
                                <a:rPr lang="cs-CZ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  <m:r>
                                <a:rPr lang="cs-CZ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oMath>
                          </a14:m>
                          <a:r>
                            <a:rPr lang="cs-CZ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1)</a:t>
                          </a:r>
                          <a:endParaRPr lang="en-GB" sz="1000" kern="1200" baseline="300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26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57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94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35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81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83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.40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50.95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113.42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6667447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Duration</a:t>
                          </a:r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cs-CZ" sz="1000" i="1" kern="1200" noProof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r>
                                    <a:rPr lang="cs-CZ" sz="1000" b="0" i="1" kern="1200" noProof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𝐷</m:t>
                                  </m:r>
                                </m:e>
                              </m:d>
                            </m:oMath>
                          </a14:m>
                          <a:r>
                            <a:rPr lang="cs-CZ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2)</a:t>
                          </a:r>
                          <a:endParaRPr lang="en-GB" sz="1000" kern="1200" baseline="300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08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15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21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26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33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36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38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4.49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6.97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592751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Convexity</a:t>
                          </a:r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cs-CZ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r>
                                <a:rPr lang="cs-CZ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𝐾</m:t>
                              </m:r>
                              <m:r>
                                <a:rPr lang="cs-CZ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oMath>
                          </a14:m>
                          <a:r>
                            <a:rPr lang="cs-CZ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3)</a:t>
                          </a:r>
                          <a:endParaRPr lang="en-GB" sz="1000" kern="1200" baseline="300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39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72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54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47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94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42.36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57.08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24906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ulka 7">
                <a:extLst>
                  <a:ext uri="{FF2B5EF4-FFF2-40B4-BE49-F238E27FC236}">
                    <a16:creationId xmlns:a16="http://schemas.microsoft.com/office/drawing/2014/main" id="{B92D540B-CE65-42B1-BEB6-B390DB39BF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49164099"/>
                  </p:ext>
                </p:extLst>
              </p:nvPr>
            </p:nvGraphicFramePr>
            <p:xfrm>
              <a:off x="743464" y="1652719"/>
              <a:ext cx="6980000" cy="1332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80000">
                      <a:extLst>
                        <a:ext uri="{9D8B030D-6E8A-4147-A177-3AD203B41FA5}">
                          <a16:colId xmlns:a16="http://schemas.microsoft.com/office/drawing/2014/main" val="2234740169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1025753722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1260279613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3819964576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3737852108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4072460297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1516445627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3776042794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665791022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4272456486"/>
                        </a:ext>
                      </a:extLst>
                    </a:gridCol>
                    <a:gridCol w="528800">
                      <a:extLst>
                        <a:ext uri="{9D8B030D-6E8A-4147-A177-3AD203B41FA5}">
                          <a16:colId xmlns:a16="http://schemas.microsoft.com/office/drawing/2014/main" val="147152822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648534695"/>
                        </a:ext>
                      </a:extLst>
                    </a:gridCol>
                  </a:tblGrid>
                  <a:tr h="288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0"/>
                          <a:stretch>
                            <a:fillRect l="-565" t="-2128" r="-550282" b="-3829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b="1" noProof="0" dirty="0">
                              <a:latin typeface="+mn-lt"/>
                            </a:rPr>
                            <a:t>1</a:t>
                          </a:r>
                          <a:endParaRPr lang="en-GB" sz="1000" b="1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>
                              <a:latin typeface="+mn-lt"/>
                            </a:rPr>
                            <a:t>2</a:t>
                          </a:r>
                          <a:endParaRPr lang="en-GB" sz="1000" b="1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>
                              <a:latin typeface="+mn-lt"/>
                            </a:rPr>
                            <a:t>3</a:t>
                          </a:r>
                          <a:endParaRPr lang="en-GB" sz="1000" b="1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>
                              <a:latin typeface="+mn-lt"/>
                            </a:rPr>
                            <a:t>4</a:t>
                          </a:r>
                          <a:r>
                            <a:rPr lang="en-GB" sz="1000" b="1" noProof="0" dirty="0">
                              <a:latin typeface="+mn-lt"/>
                            </a:rPr>
                            <a:t> 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>
                              <a:latin typeface="+mn-lt"/>
                            </a:rPr>
                            <a:t>5</a:t>
                          </a:r>
                          <a:endParaRPr lang="en-GB" sz="1000" b="1" noProof="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en-GB" sz="1000" b="1" kern="1200" noProof="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b="1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Total</a:t>
                          </a:r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2938072112"/>
                      </a:ext>
                    </a:extLst>
                  </a:tr>
                  <a:tr h="288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0"/>
                          <a:stretch>
                            <a:fillRect l="-565" t="-100000" r="-550282" b="-2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en-GB" sz="1000" kern="1200" baseline="300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D0D3E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+mn-lt"/>
                            </a:rPr>
                            <a:t>10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D0D3E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>
                              <a:latin typeface="+mn-lt"/>
                            </a:rPr>
                            <a:t>10</a:t>
                          </a:r>
                          <a:endParaRPr lang="cs-CZ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>
                              <a:latin typeface="+mn-lt"/>
                            </a:rPr>
                            <a:t>10</a:t>
                          </a:r>
                          <a:endParaRPr lang="cs-CZ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>
                              <a:latin typeface="+mn-lt"/>
                            </a:rPr>
                            <a:t>10</a:t>
                          </a:r>
                          <a:endParaRPr lang="cs-CZ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>
                              <a:latin typeface="+mn-lt"/>
                            </a:rPr>
                            <a:t>10</a:t>
                          </a:r>
                          <a:endParaRPr lang="cs-CZ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>
                              <a:latin typeface="+mn-lt"/>
                            </a:rPr>
                            <a:t>10</a:t>
                          </a:r>
                          <a:endParaRPr lang="en-GB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+mn-lt"/>
                            </a:rPr>
                            <a:t>1</a:t>
                          </a:r>
                          <a:r>
                            <a:rPr lang="en-GB" sz="1000" dirty="0">
                              <a:latin typeface="+mn-lt"/>
                            </a:rPr>
                            <a:t>10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+mn-lt"/>
                            </a:rPr>
                            <a:t>X</a:t>
                          </a:r>
                          <a:endParaRPr lang="en-GB" sz="1000" dirty="0">
                            <a:latin typeface="+mn-lt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45961666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0"/>
                          <a:stretch>
                            <a:fillRect l="-565" t="-234146" r="-550282" b="-221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26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57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94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35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81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83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.40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50.95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113.42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6667447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0"/>
                          <a:stretch>
                            <a:fillRect l="-565" t="-326190" r="-550282" b="-1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08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15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21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26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33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36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38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4.49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6.97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592751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0"/>
                          <a:stretch>
                            <a:fillRect l="-565" t="-436585" r="-550282" b="-195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39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72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54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47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94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r>
                            <a:rPr lang="cs-CZ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GB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40</a:t>
                          </a:r>
                        </a:p>
                      </a:txBody>
                      <a:tcPr marL="0" marR="0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42.36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57.08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24906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ovéPole 5">
            <a:extLst>
              <a:ext uri="{FF2B5EF4-FFF2-40B4-BE49-F238E27FC236}">
                <a16:creationId xmlns:a16="http://schemas.microsoft.com/office/drawing/2014/main" id="{6316CF92-C057-25B9-26B8-9C979F51F682}"/>
              </a:ext>
            </a:extLst>
          </p:cNvPr>
          <p:cNvSpPr txBox="1"/>
          <p:nvPr/>
        </p:nvSpPr>
        <p:spPr>
          <a:xfrm>
            <a:off x="1188000" y="1223365"/>
            <a:ext cx="777016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Properties of the bond: nominal value €100, coupon 10%, maturity 10 years, current yield 8%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ulka 12">
                <a:extLst>
                  <a:ext uri="{FF2B5EF4-FFF2-40B4-BE49-F238E27FC236}">
                    <a16:creationId xmlns:a16="http://schemas.microsoft.com/office/drawing/2014/main" id="{D047AFEC-F6F6-2D34-ADC5-564001F835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6432173"/>
                  </p:ext>
                </p:extLst>
              </p:nvPr>
            </p:nvGraphicFramePr>
            <p:xfrm>
              <a:off x="1019964" y="3637965"/>
              <a:ext cx="5976084" cy="23113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40000">
                      <a:extLst>
                        <a:ext uri="{9D8B030D-6E8A-4147-A177-3AD203B41FA5}">
                          <a16:colId xmlns:a16="http://schemas.microsoft.com/office/drawing/2014/main" val="2234740169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1025753722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1260279613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3819964576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3737852108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4072460297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1516445627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3776042794"/>
                        </a:ext>
                      </a:extLst>
                    </a:gridCol>
                  </a:tblGrid>
                  <a:tr h="268877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cs-CZ" sz="1000" noProof="0" dirty="0">
                              <a:solidFill>
                                <a:schemeClr val="bg1"/>
                              </a:solidFill>
                            </a:rPr>
                            <a:t>YTM (%)</a:t>
                          </a:r>
                          <a:endParaRPr lang="en-GB" sz="1000" noProof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</a:t>
                          </a:r>
                          <a:endParaRPr lang="en-GB" sz="1000" kern="1200" baseline="3000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11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45961666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Initial price</a:t>
                          </a:r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cs-CZ" sz="1000" i="1" kern="1200" noProof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cs-CZ" sz="1000" b="0" i="1" kern="1200" noProof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cs-CZ" sz="1000" b="0" i="1" kern="1200" noProof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cs-CZ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oMath>
                          </a14:m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113.42</a:t>
                          </a:r>
                          <a:endParaRPr lang="cs-CZ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6667447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New price</a:t>
                          </a:r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cs-CZ" sz="1000" i="1" kern="1200" noProof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cs-CZ" sz="1000" b="0" i="1" kern="1200" noProof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cs-CZ" sz="1000" b="0" i="1" kern="1200" noProof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oMath>
                          </a14:m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138.61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129.44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121.07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113.42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106.42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aseline="0" dirty="0"/>
                            <a:t>100.00</a:t>
                          </a:r>
                          <a:endParaRPr lang="en-GB" sz="1000" baseline="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94.11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592751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Total change (</a:t>
                          </a:r>
                          <a14:m>
                            <m:oMath xmlns:m="http://schemas.openxmlformats.org/officeDocument/2006/math">
                              <m:r>
                                <a:rPr lang="en-GB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𝑇𝐶</m:t>
                              </m:r>
                            </m:oMath>
                          </a14:m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)</a:t>
                          </a:r>
                          <a:r>
                            <a:rPr lang="en-GB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4)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25.19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16.02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7.65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0.00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-7.00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-13.42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-19.31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06203584"/>
                      </a:ext>
                    </a:extLst>
                  </a:tr>
                  <a:tr h="134438">
                    <a:tc>
                      <a:txBody>
                        <a:bodyPr/>
                        <a:lstStyle/>
                        <a:p>
                          <a:pPr algn="l"/>
                          <a:endParaRPr lang="en-GB" sz="2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baseline="300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2056529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Duration term</a:t>
                          </a:r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cs-CZ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𝐷𝑇</m:t>
                              </m:r>
                            </m:oMath>
                          </a14:m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)</a:t>
                          </a:r>
                          <a:r>
                            <a:rPr lang="cs-CZ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5)</a:t>
                          </a:r>
                          <a:endParaRPr lang="en-GB" sz="1000" kern="1200" baseline="300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21.95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14.63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7.32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0.00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-7.32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-14.63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-21.95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8988627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Percentage error</a:t>
                          </a:r>
                          <a:r>
                            <a:rPr lang="cs-CZ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6)</a:t>
                          </a:r>
                          <a:endParaRPr lang="en-GB" sz="1000" kern="1200" baseline="300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12.87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8.67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4.38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X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4.47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9.02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13.66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86363497"/>
                      </a:ext>
                    </a:extLst>
                  </a:tr>
                  <a:tr h="144000">
                    <a:tc>
                      <a:txBody>
                        <a:bodyPr/>
                        <a:lstStyle/>
                        <a:p>
                          <a:pPr algn="l"/>
                          <a:endParaRPr lang="en-GB" sz="2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baseline="300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0" marB="0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24024519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Convexity term</a:t>
                          </a:r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cs-CZ" sz="1000" b="0" i="1" kern="1200" noProof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𝐾𝑇</m:t>
                              </m:r>
                            </m:oMath>
                          </a14:m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)</a:t>
                          </a:r>
                          <a:r>
                            <a:rPr lang="cs-CZ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7)</a:t>
                          </a:r>
                          <a:endParaRPr lang="en-GB" sz="1000" kern="1200" baseline="300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2.91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1.29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0.32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0.00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0.32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1.29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2.91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1800138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Percentage error</a:t>
                          </a:r>
                          <a:r>
                            <a:rPr lang="cs-CZ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8)</a:t>
                          </a:r>
                          <a:endParaRPr lang="en-GB" sz="1000" kern="1200" baseline="300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1.31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0.59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0.15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X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0.15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0.63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1.43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929450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ulka 12">
                <a:extLst>
                  <a:ext uri="{FF2B5EF4-FFF2-40B4-BE49-F238E27FC236}">
                    <a16:creationId xmlns:a16="http://schemas.microsoft.com/office/drawing/2014/main" id="{D047AFEC-F6F6-2D34-ADC5-564001F835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6432173"/>
                  </p:ext>
                </p:extLst>
              </p:nvPr>
            </p:nvGraphicFramePr>
            <p:xfrm>
              <a:off x="1019964" y="3637965"/>
              <a:ext cx="5976084" cy="23113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40000">
                      <a:extLst>
                        <a:ext uri="{9D8B030D-6E8A-4147-A177-3AD203B41FA5}">
                          <a16:colId xmlns:a16="http://schemas.microsoft.com/office/drawing/2014/main" val="2234740169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1025753722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1260279613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3819964576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3737852108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4072460297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1516445627"/>
                        </a:ext>
                      </a:extLst>
                    </a:gridCol>
                    <a:gridCol w="648012">
                      <a:extLst>
                        <a:ext uri="{9D8B030D-6E8A-4147-A177-3AD203B41FA5}">
                          <a16:colId xmlns:a16="http://schemas.microsoft.com/office/drawing/2014/main" val="3776042794"/>
                        </a:ext>
                      </a:extLst>
                    </a:gridCol>
                  </a:tblGrid>
                  <a:tr h="268877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cs-CZ" sz="1000" noProof="0" dirty="0">
                              <a:solidFill>
                                <a:schemeClr val="bg1"/>
                              </a:solidFill>
                            </a:rPr>
                            <a:t>YTM (%)</a:t>
                          </a:r>
                          <a:endParaRPr lang="en-GB" sz="1000" noProof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</a:t>
                          </a:r>
                          <a:endParaRPr lang="en-GB" sz="1000" kern="1200" baseline="30000" dirty="0">
                            <a:solidFill>
                              <a:schemeClr val="bg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noProof="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bg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11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4E67C8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45961666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1"/>
                          <a:stretch>
                            <a:fillRect l="-424" t="-107143" r="-317373" b="-71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113.42</a:t>
                          </a:r>
                          <a:endParaRPr lang="cs-CZ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X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6667447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1"/>
                          <a:stretch>
                            <a:fillRect l="-424" t="-212195" r="-317373" b="-6292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138.61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129.44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121.07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113.42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106.42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aseline="0" dirty="0"/>
                            <a:t>100.00</a:t>
                          </a:r>
                          <a:endParaRPr lang="en-GB" sz="1000" baseline="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94.11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592751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1"/>
                          <a:stretch>
                            <a:fillRect l="-424" t="-312195" r="-317373" b="-5292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25.19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16.02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7.65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0.00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-7.00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-13.42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-19.31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06203584"/>
                      </a:ext>
                    </a:extLst>
                  </a:tr>
                  <a:tr h="134438">
                    <a:tc>
                      <a:txBody>
                        <a:bodyPr/>
                        <a:lstStyle/>
                        <a:p>
                          <a:pPr algn="l"/>
                          <a:endParaRPr lang="en-GB" sz="2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baseline="300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2056529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1"/>
                          <a:stretch>
                            <a:fillRect l="-424" t="-468293" r="-317373" b="-3731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21.95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14.63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7.32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0.00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-7.32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-14.63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-21.95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8988627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Percentage error</a:t>
                          </a:r>
                          <a:r>
                            <a:rPr lang="cs-CZ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6)</a:t>
                          </a:r>
                          <a:endParaRPr lang="en-GB" sz="1000" kern="1200" baseline="300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12.87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8.67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4.38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X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4.47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9.02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13.66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86363497"/>
                      </a:ext>
                    </a:extLst>
                  </a:tr>
                  <a:tr h="144000">
                    <a:tc>
                      <a:txBody>
                        <a:bodyPr/>
                        <a:lstStyle/>
                        <a:p>
                          <a:pPr algn="l"/>
                          <a:endParaRPr lang="en-GB" sz="2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baseline="300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0" marB="0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marL="92004" marR="92004" marT="0" marB="0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24024519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1"/>
                          <a:stretch>
                            <a:fillRect l="-424" t="-709524" r="-317373" b="-10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2.91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1.29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0.32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0.00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0.32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1.29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2.91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1800138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Percentage error</a:t>
                          </a:r>
                          <a:r>
                            <a:rPr lang="cs-CZ" sz="1000" kern="1200" baseline="300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8)</a:t>
                          </a:r>
                          <a:endParaRPr lang="en-GB" sz="1000" kern="1200" baseline="300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1.31</a:t>
                          </a:r>
                          <a:endParaRPr lang="en-GB" sz="1000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0.59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0.15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X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FFC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0.15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0.63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1.43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9294501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>
                <a:extLst>
                  <a:ext uri="{FF2B5EF4-FFF2-40B4-BE49-F238E27FC236}">
                    <a16:creationId xmlns:a16="http://schemas.microsoft.com/office/drawing/2014/main" id="{9FDE4CCF-36BC-4EED-ED25-48A9F2432732}"/>
                  </a:ext>
                </a:extLst>
              </p:cNvPr>
              <p:cNvSpPr txBox="1"/>
              <p:nvPr/>
            </p:nvSpPr>
            <p:spPr>
              <a:xfrm>
                <a:off x="7665570" y="2627399"/>
                <a:ext cx="1547680" cy="4448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i="1" smtClean="0">
                          <a:latin typeface="Cambria Math" panose="02040503050406030204" pitchFamily="18" charset="0"/>
                          <a:ea typeface="Cambria Math"/>
                        </a:rPr>
                        <m:t>3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) </m:t>
                      </m:r>
                      <m:f>
                        <m:f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𝐶𝐹</m:t>
                          </m:r>
                        </m:num>
                        <m:den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𝑃</m:t>
                          </m:r>
                        </m:den>
                      </m:f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1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𝑡</m:t>
                          </m:r>
                          <m:r>
                            <a:rPr lang="cs-CZ" sz="1100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𝑡</m:t>
                          </m:r>
                          <m:r>
                            <a:rPr lang="cs-CZ" sz="1100" b="0" i="1" smtClean="0">
                              <a:latin typeface="Cambria Math"/>
                              <a:ea typeface="Cambria Math"/>
                            </a:rPr>
                            <m:t>+1)</m:t>
                          </m:r>
                        </m:num>
                        <m:den>
                          <m:sSup>
                            <m:sSupPr>
                              <m:ctrlPr>
                                <a:rPr lang="cs-CZ" sz="11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sz="1100" i="1">
                                  <a:latin typeface="Cambria Math"/>
                                  <a:ea typeface="Cambria Math"/>
                                </a:rPr>
                                <m:t>(1+</m:t>
                              </m:r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0.08</m:t>
                              </m:r>
                              <m:r>
                                <a:rPr lang="cs-CZ" sz="1100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𝑡</m:t>
                              </m:r>
                              <m:r>
                                <a:rPr lang="cs-CZ" sz="11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6" name="TextovéPole 25">
                <a:extLst>
                  <a:ext uri="{FF2B5EF4-FFF2-40B4-BE49-F238E27FC236}">
                    <a16:creationId xmlns:a16="http://schemas.microsoft.com/office/drawing/2014/main" id="{9FDE4CCF-36BC-4EED-ED25-48A9F24327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570" y="2627399"/>
                <a:ext cx="1547680" cy="444802"/>
              </a:xfrm>
              <a:prstGeom prst="rect">
                <a:avLst/>
              </a:prstGeom>
              <a:blipFill>
                <a:blip r:embed="rId12"/>
                <a:stretch>
                  <a:fillRect b="-41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>
                <a:extLst>
                  <a:ext uri="{FF2B5EF4-FFF2-40B4-BE49-F238E27FC236}">
                    <a16:creationId xmlns:a16="http://schemas.microsoft.com/office/drawing/2014/main" id="{584D9471-6B1A-2A51-32F5-6D60F076FF9A}"/>
                  </a:ext>
                </a:extLst>
              </p:cNvPr>
              <p:cNvSpPr txBox="1"/>
              <p:nvPr/>
            </p:nvSpPr>
            <p:spPr>
              <a:xfrm>
                <a:off x="7665090" y="1856623"/>
                <a:ext cx="1368000" cy="4403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1) 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𝐶𝐹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1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cs-CZ" sz="11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sz="1100" i="1">
                                  <a:latin typeface="Cambria Math"/>
                                  <a:ea typeface="Cambria Math"/>
                                </a:rPr>
                                <m:t>(1+</m:t>
                              </m:r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0.08</m:t>
                              </m:r>
                              <m:r>
                                <a:rPr lang="cs-CZ" sz="1100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7" name="TextovéPole 26">
                <a:extLst>
                  <a:ext uri="{FF2B5EF4-FFF2-40B4-BE49-F238E27FC236}">
                    <a16:creationId xmlns:a16="http://schemas.microsoft.com/office/drawing/2014/main" id="{584D9471-6B1A-2A51-32F5-6D60F076FF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090" y="1856623"/>
                <a:ext cx="1368000" cy="440377"/>
              </a:xfrm>
              <a:prstGeom prst="rect">
                <a:avLst/>
              </a:prstGeom>
              <a:blipFill>
                <a:blip r:embed="rId13"/>
                <a:stretch>
                  <a:fillRect b="-2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ovéPole 27">
                <a:extLst>
                  <a:ext uri="{FF2B5EF4-FFF2-40B4-BE49-F238E27FC236}">
                    <a16:creationId xmlns:a16="http://schemas.microsoft.com/office/drawing/2014/main" id="{0A410711-D471-601D-E856-529B341588AE}"/>
                  </a:ext>
                </a:extLst>
              </p:cNvPr>
              <p:cNvSpPr txBox="1"/>
              <p:nvPr/>
            </p:nvSpPr>
            <p:spPr>
              <a:xfrm>
                <a:off x="7665090" y="2242011"/>
                <a:ext cx="1440000" cy="4403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2) </m:t>
                      </m:r>
                      <m:f>
                        <m:f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𝐶𝐹</m:t>
                          </m:r>
                        </m:num>
                        <m:den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𝑃</m:t>
                          </m:r>
                        </m:den>
                      </m:f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1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𝑡</m:t>
                          </m:r>
                        </m:num>
                        <m:den>
                          <m:sSup>
                            <m:sSupPr>
                              <m:ctrlPr>
                                <a:rPr lang="cs-CZ" sz="11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sz="1100" i="1">
                                  <a:latin typeface="Cambria Math"/>
                                  <a:ea typeface="Cambria Math"/>
                                </a:rPr>
                                <m:t>(1+</m:t>
                              </m:r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0.08</m:t>
                              </m:r>
                              <m:r>
                                <a:rPr lang="cs-CZ" sz="1100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8" name="TextovéPole 27">
                <a:extLst>
                  <a:ext uri="{FF2B5EF4-FFF2-40B4-BE49-F238E27FC236}">
                    <a16:creationId xmlns:a16="http://schemas.microsoft.com/office/drawing/2014/main" id="{0A410711-D471-601D-E856-529B341588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090" y="2242011"/>
                <a:ext cx="1440000" cy="440377"/>
              </a:xfrm>
              <a:prstGeom prst="rect">
                <a:avLst/>
              </a:prstGeom>
              <a:blipFill>
                <a:blip r:embed="rId14"/>
                <a:stretch>
                  <a:fillRect b="-2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>
                <a:extLst>
                  <a:ext uri="{FF2B5EF4-FFF2-40B4-BE49-F238E27FC236}">
                    <a16:creationId xmlns:a16="http://schemas.microsoft.com/office/drawing/2014/main" id="{0F3BA16F-2D63-E91B-C6DD-22418CE52E60}"/>
                  </a:ext>
                </a:extLst>
              </p:cNvPr>
              <p:cNvSpPr txBox="1"/>
              <p:nvPr/>
            </p:nvSpPr>
            <p:spPr>
              <a:xfrm>
                <a:off x="7092000" y="4717986"/>
                <a:ext cx="1691648" cy="4392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5) −</m:t>
                      </m:r>
                      <m:sSub>
                        <m:sSub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1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𝐷</m:t>
                          </m:r>
                        </m:num>
                        <m:den>
                          <m:r>
                            <a:rPr lang="cs-CZ" sz="1100" i="1" smtClean="0">
                              <a:latin typeface="Cambria Math" panose="02040503050406030204" pitchFamily="18" charset="0"/>
                              <a:ea typeface="Cambria Math"/>
                            </a:rPr>
                            <m:t>(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1+0.08)</m:t>
                          </m:r>
                        </m:den>
                      </m:f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1" name="TextovéPole 30">
                <a:extLst>
                  <a:ext uri="{FF2B5EF4-FFF2-40B4-BE49-F238E27FC236}">
                    <a16:creationId xmlns:a16="http://schemas.microsoft.com/office/drawing/2014/main" id="{0F3BA16F-2D63-E91B-C6DD-22418CE52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000" y="4717986"/>
                <a:ext cx="1691648" cy="439287"/>
              </a:xfrm>
              <a:prstGeom prst="rect">
                <a:avLst/>
              </a:prstGeom>
              <a:blipFill>
                <a:blip r:embed="rId15"/>
                <a:stretch>
                  <a:fillRect b="-2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>
                <a:extLst>
                  <a:ext uri="{FF2B5EF4-FFF2-40B4-BE49-F238E27FC236}">
                    <a16:creationId xmlns:a16="http://schemas.microsoft.com/office/drawing/2014/main" id="{3EAF9FBA-0344-A564-61D3-37EC1058057B}"/>
                  </a:ext>
                </a:extLst>
              </p:cNvPr>
              <p:cNvSpPr txBox="1"/>
              <p:nvPr/>
            </p:nvSpPr>
            <p:spPr>
              <a:xfrm>
                <a:off x="7092000" y="5378186"/>
                <a:ext cx="1439561" cy="4092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7) </m:t>
                      </m:r>
                      <m:f>
                        <m:f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1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11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sz="1100" b="0" i="1" smtClean="0">
                          <a:latin typeface="Cambria Math"/>
                          <a:ea typeface="Cambria Math"/>
                        </a:rPr>
                        <m:t>×</m:t>
                      </m:r>
                      <m:sSub>
                        <m:sSub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cs-CZ" sz="11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100" b="0" i="1" smtClean="0">
                          <a:latin typeface="Cambria Math"/>
                          <a:ea typeface="Cambria Math"/>
                        </a:rPr>
                        <m:t>𝐾</m:t>
                      </m:r>
                      <m:r>
                        <a:rPr lang="cs-CZ" sz="1100" b="0" i="1" smtClean="0">
                          <a:latin typeface="Cambria Math"/>
                          <a:ea typeface="Cambria Math"/>
                        </a:rPr>
                        <m:t>×∆</m:t>
                      </m:r>
                      <m:sSup>
                        <m:sSup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11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11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11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2" name="TextovéPole 31">
                <a:extLst>
                  <a:ext uri="{FF2B5EF4-FFF2-40B4-BE49-F238E27FC236}">
                    <a16:creationId xmlns:a16="http://schemas.microsoft.com/office/drawing/2014/main" id="{3EAF9FBA-0344-A564-61D3-37EC105805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000" y="5378186"/>
                <a:ext cx="1439561" cy="40921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>
                <a:extLst>
                  <a:ext uri="{FF2B5EF4-FFF2-40B4-BE49-F238E27FC236}">
                    <a16:creationId xmlns:a16="http://schemas.microsoft.com/office/drawing/2014/main" id="{2D141561-9E76-C657-83E7-6E4523FFF448}"/>
                  </a:ext>
                </a:extLst>
              </p:cNvPr>
              <p:cNvSpPr txBox="1"/>
              <p:nvPr/>
            </p:nvSpPr>
            <p:spPr>
              <a:xfrm>
                <a:off x="7092000" y="4391526"/>
                <a:ext cx="863664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4) </m:t>
                      </m:r>
                      <m:sSub>
                        <m:sSub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ovéPole 6">
                <a:extLst>
                  <a:ext uri="{FF2B5EF4-FFF2-40B4-BE49-F238E27FC236}">
                    <a16:creationId xmlns:a16="http://schemas.microsoft.com/office/drawing/2014/main" id="{2D141561-9E76-C657-83E7-6E4523FFF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000" y="4391526"/>
                <a:ext cx="863664" cy="261610"/>
              </a:xfrm>
              <a:prstGeom prst="rect">
                <a:avLst/>
              </a:prstGeom>
              <a:blipFill>
                <a:blip r:embed="rId17"/>
                <a:stretch>
                  <a:fillRect b="-69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3EF0B39F-17C9-BE46-C8BE-A736CAD2066D}"/>
                  </a:ext>
                </a:extLst>
              </p:cNvPr>
              <p:cNvSpPr txBox="1"/>
              <p:nvPr/>
            </p:nvSpPr>
            <p:spPr>
              <a:xfrm>
                <a:off x="7092000" y="5069133"/>
                <a:ext cx="1584456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i="1" smtClean="0">
                          <a:latin typeface="Cambria Math" panose="02040503050406030204" pitchFamily="18" charset="0"/>
                          <a:ea typeface="Cambria Math"/>
                        </a:rPr>
                        <m:t>6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) </m:t>
                      </m:r>
                      <m:d>
                        <m:d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1−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𝐷𝑇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/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𝑇𝐶</m:t>
                          </m:r>
                        </m:e>
                      </m:d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3EF0B39F-17C9-BE46-C8BE-A736CAD206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000" y="5069133"/>
                <a:ext cx="1584456" cy="261610"/>
              </a:xfrm>
              <a:prstGeom prst="rect">
                <a:avLst/>
              </a:prstGeom>
              <a:blipFill>
                <a:blip r:embed="rId18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>
                <a:extLst>
                  <a:ext uri="{FF2B5EF4-FFF2-40B4-BE49-F238E27FC236}">
                    <a16:creationId xmlns:a16="http://schemas.microsoft.com/office/drawing/2014/main" id="{374FD814-6954-F247-B81F-6D330EEE9901}"/>
                  </a:ext>
                </a:extLst>
              </p:cNvPr>
              <p:cNvSpPr txBox="1"/>
              <p:nvPr/>
            </p:nvSpPr>
            <p:spPr>
              <a:xfrm>
                <a:off x="7092832" y="5687670"/>
                <a:ext cx="2051168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/>
                        </a:rPr>
                        <m:t>8) </m:t>
                      </m:r>
                      <m:d>
                        <m:d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1−(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𝐷𝑇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+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𝐾𝑇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)/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𝑇𝐶</m:t>
                          </m:r>
                        </m:e>
                      </m:d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" name="TextovéPole 9">
                <a:extLst>
                  <a:ext uri="{FF2B5EF4-FFF2-40B4-BE49-F238E27FC236}">
                    <a16:creationId xmlns:a16="http://schemas.microsoft.com/office/drawing/2014/main" id="{374FD814-6954-F247-B81F-6D330EEE99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832" y="5687670"/>
                <a:ext cx="2051168" cy="261610"/>
              </a:xfrm>
              <a:prstGeom prst="rect">
                <a:avLst/>
              </a:prstGeom>
              <a:blipFill>
                <a:blip r:embed="rId19"/>
                <a:stretch>
                  <a:fillRect b="-69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bdélník 18">
            <a:extLst>
              <a:ext uri="{FF2B5EF4-FFF2-40B4-BE49-F238E27FC236}">
                <a16:creationId xmlns:a16="http://schemas.microsoft.com/office/drawing/2014/main" id="{2EA0EBFE-7A77-500B-5551-67139A2770D1}"/>
              </a:ext>
            </a:extLst>
          </p:cNvPr>
          <p:cNvSpPr/>
          <p:nvPr/>
        </p:nvSpPr>
        <p:spPr>
          <a:xfrm>
            <a:off x="5053628" y="3650400"/>
            <a:ext cx="648000" cy="241200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0D343D52-0376-2216-5D60-1A2DB9B57B9C}"/>
              </a:ext>
            </a:extLst>
          </p:cNvPr>
          <p:cNvSpPr/>
          <p:nvPr/>
        </p:nvSpPr>
        <p:spPr>
          <a:xfrm>
            <a:off x="3754044" y="3650400"/>
            <a:ext cx="648000" cy="241200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37EF38D0-4C42-8F61-D0B8-D503205F1CC3}"/>
              </a:ext>
            </a:extLst>
          </p:cNvPr>
          <p:cNvSpPr/>
          <p:nvPr/>
        </p:nvSpPr>
        <p:spPr>
          <a:xfrm>
            <a:off x="5698260" y="3650400"/>
            <a:ext cx="648000" cy="241200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C4FF0C69-C128-68DC-32CC-D95F7703B4EF}"/>
              </a:ext>
            </a:extLst>
          </p:cNvPr>
          <p:cNvSpPr/>
          <p:nvPr/>
        </p:nvSpPr>
        <p:spPr>
          <a:xfrm>
            <a:off x="3105900" y="3650400"/>
            <a:ext cx="648000" cy="241200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9474BDBF-0FAA-8107-E1D3-0690A4E8DF30}"/>
              </a:ext>
            </a:extLst>
          </p:cNvPr>
          <p:cNvSpPr/>
          <p:nvPr/>
        </p:nvSpPr>
        <p:spPr>
          <a:xfrm>
            <a:off x="6352072" y="3650400"/>
            <a:ext cx="648000" cy="241200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D0A689D0-25A5-DAA5-D35D-3ED3801A6CBA}"/>
              </a:ext>
            </a:extLst>
          </p:cNvPr>
          <p:cNvSpPr/>
          <p:nvPr/>
        </p:nvSpPr>
        <p:spPr>
          <a:xfrm>
            <a:off x="2457155" y="3650163"/>
            <a:ext cx="648000" cy="241200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54635C1E-9107-A8BB-8DA6-6AA1CA264654}"/>
              </a:ext>
            </a:extLst>
          </p:cNvPr>
          <p:cNvSpPr/>
          <p:nvPr/>
        </p:nvSpPr>
        <p:spPr>
          <a:xfrm>
            <a:off x="4402044" y="3651509"/>
            <a:ext cx="648000" cy="241200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270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dirty="0"/>
              <a:t>11</a:t>
            </a:r>
          </a:p>
        </p:txBody>
      </p:sp>
      <p:sp>
        <p:nvSpPr>
          <p:cNvPr id="44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2627800" cy="648072"/>
          </a:xfrm>
        </p:spPr>
        <p:txBody>
          <a:bodyPr/>
          <a:lstStyle/>
          <a:p>
            <a:r>
              <a:rPr lang="en-GB" dirty="0"/>
              <a:t>Credit spread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1" y="864000"/>
            <a:ext cx="205181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Credit rating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864000" y="3240000"/>
            <a:ext cx="219583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Credit spread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1188000" y="1209722"/>
            <a:ext cx="783205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An evaluation made by a credit rating agency based on the debtor's ability to pay back the debt and the likelihood of default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ovéPole 53"/>
              <p:cNvSpPr txBox="1"/>
              <p:nvPr/>
            </p:nvSpPr>
            <p:spPr>
              <a:xfrm>
                <a:off x="2335832" y="4413734"/>
                <a:ext cx="133410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, …,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4" name="TextovéPole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5832" y="4413734"/>
                <a:ext cx="1334108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ovéPole 40"/>
          <p:cNvSpPr txBox="1"/>
          <p:nvPr/>
        </p:nvSpPr>
        <p:spPr>
          <a:xfrm>
            <a:off x="1188001" y="2865906"/>
            <a:ext cx="7200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Jargon: investment grade, speculative grade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prime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bond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, junk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bond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1188000" y="3595031"/>
            <a:ext cx="759564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Excess of the yield of the risky bond over the yield of the risk-free bond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1188000" y="2055776"/>
            <a:ext cx="31679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Established rating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1800001" y="3924000"/>
                <a:ext cx="6983648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rIns="0" rtlCol="0">
                <a:spAutoFit/>
              </a:bodyPr>
              <a:lstStyle/>
              <a:p>
                <a:pPr marL="180975" lvl="2" indent="-180975">
                  <a:buClr>
                    <a:srgbClr val="7030A0"/>
                  </a:buClr>
                  <a:buSzPct val="80000"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: yields of zero-coupon risk-free bonds (for given maturities, extracted from risk-free coupon bonds)</a:t>
                </a:r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1" y="3924000"/>
                <a:ext cx="6983648" cy="584775"/>
              </a:xfrm>
              <a:prstGeom prst="rect">
                <a:avLst/>
              </a:prstGeom>
              <a:blipFill>
                <a:blip r:embed="rId16"/>
                <a:stretch>
                  <a:fillRect l="-698"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ovéPole 37"/>
              <p:cNvSpPr txBox="1"/>
              <p:nvPr/>
            </p:nvSpPr>
            <p:spPr>
              <a:xfrm>
                <a:off x="1800000" y="4664884"/>
                <a:ext cx="7092480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rIns="0" rtlCol="0">
                <a:spAutoFit/>
              </a:bodyPr>
              <a:lstStyle/>
              <a:p>
                <a:pPr marL="180975" lvl="2" indent="-180975">
                  <a:buClr>
                    <a:srgbClr val="7030A0"/>
                  </a:buClr>
                  <a:buSzPct val="80000"/>
                </a:pPr>
                <a14:m>
                  <m:oMath xmlns:m="http://schemas.openxmlformats.org/officeDocument/2006/math">
                    <m:r>
                      <a:rPr lang="en-GB" sz="16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𝜉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: yields of zero-coupon bonds (for given maturities and credit rating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extracted from risky coupon bonds)</a:t>
                </a:r>
              </a:p>
            </p:txBody>
          </p:sp>
        </mc:Choice>
        <mc:Fallback xmlns="">
          <p:sp>
            <p:nvSpPr>
              <p:cNvPr id="38" name="TextovéPol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4664884"/>
                <a:ext cx="7092480" cy="584775"/>
              </a:xfrm>
              <a:prstGeom prst="rect">
                <a:avLst/>
              </a:prstGeom>
              <a:blipFill>
                <a:blip r:embed="rId17"/>
                <a:stretch>
                  <a:fillRect l="-1289" t="-4167" r="-344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ovéPole 38"/>
              <p:cNvSpPr txBox="1"/>
              <p:nvPr/>
            </p:nvSpPr>
            <p:spPr>
              <a:xfrm>
                <a:off x="2339752" y="5148136"/>
                <a:ext cx="3384375" cy="342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1600" b="0" i="1" smtClean="0">
                            <a:latin typeface="Cambria Math"/>
                            <a:ea typeface="Cambria Math"/>
                          </a:rPr>
                          <m:t>𝜉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cs-CZ" sz="1600" b="0" i="1" smtClean="0">
                        <a:latin typeface="Cambria Math"/>
                        <a:ea typeface="Cambria Math" panose="02040503050406030204" pitchFamily="18" charset="0"/>
                      </a:rPr>
                      <m:t>,</m:t>
                    </m:r>
                    <m:sSubSup>
                      <m:sSubSup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1600" b="0" i="1" smtClean="0">
                            <a:latin typeface="Cambria Math"/>
                            <a:ea typeface="Cambria Math"/>
                          </a:rPr>
                          <m:t>𝜉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cs-CZ" sz="1600" b="0" i="1" smtClean="0">
                        <a:latin typeface="Cambria Math"/>
                        <a:ea typeface="Cambria Math" panose="02040503050406030204" pitchFamily="18" charset="0"/>
                      </a:rPr>
                      <m:t>….,</m:t>
                    </m:r>
                    <m:sSubSup>
                      <m:sSubSup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1600" b="0" i="1" smtClean="0">
                            <a:latin typeface="Cambria Math"/>
                            <a:ea typeface="Cambria Math"/>
                          </a:rPr>
                          <m:t>𝜉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  <m:sup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</m:oMath>
                </a14:m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X = AA, A, BBB,  . . .</a:t>
                </a:r>
                <a:endParaRPr lang="cs-CZ" sz="16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9" name="TextovéPol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5148136"/>
                <a:ext cx="3384375" cy="342145"/>
              </a:xfrm>
              <a:prstGeom prst="rect">
                <a:avLst/>
              </a:prstGeom>
              <a:blipFill>
                <a:blip r:embed="rId18"/>
                <a:stretch>
                  <a:fillRect l="-180" t="-5357" b="-2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1800000" y="5487833"/>
                <a:ext cx="5148263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rIns="0" rtlCol="0">
                <a:spAutoFit/>
              </a:bodyPr>
              <a:lstStyle/>
              <a:p>
                <a:pPr marL="0" lvl="2">
                  <a:buClr>
                    <a:srgbClr val="7030A0"/>
                  </a:buClr>
                  <a:buSzPct val="80000"/>
                </a:pPr>
                <a14:m>
                  <m:oMath xmlns:m="http://schemas.openxmlformats.org/officeDocument/2006/math">
                    <m:r>
                      <a:rPr lang="en-GB" sz="16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: credit spreads (for given maturities and credit ratings)</a:t>
                </a:r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5487833"/>
                <a:ext cx="5148263" cy="338554"/>
              </a:xfrm>
              <a:prstGeom prst="rect">
                <a:avLst/>
              </a:prstGeom>
              <a:blipFill>
                <a:blip r:embed="rId19"/>
                <a:stretch>
                  <a:fillRect l="-1420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2339752" y="5720754"/>
                <a:ext cx="5832648" cy="342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sz="1600" b="0" i="1" smtClean="0">
                                <a:latin typeface="Cambria Math"/>
                                <a:ea typeface="Cambria Math"/>
                              </a:rPr>
                              <m:t>𝜑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cs-CZ" sz="16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𝑋</m:t>
                            </m:r>
                          </m:sup>
                        </m:sSubSup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cs-CZ" sz="1600" b="0" i="1" smtClean="0">
                            <a:latin typeface="Cambria Math"/>
                            <a:ea typeface="Cambria Math"/>
                          </a:rPr>
                          <m:t>𝜉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cs-CZ" sz="1600" b="0" i="1" smtClean="0"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sz="1600" b="0" i="1" smtClean="0">
                        <a:latin typeface="Cambria Math"/>
                        <a:ea typeface="Cambria Math" panose="02040503050406030204" pitchFamily="18" charset="0"/>
                      </a:rPr>
                      <m:t>,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bSup>
                      <m:sSubSupPr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sz="1600" i="1" smtClean="0">
                                <a:latin typeface="Cambria Math"/>
                                <a:ea typeface="Cambria Math"/>
                              </a:rPr>
                              <m:t>𝜑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cs-CZ" sz="1600" i="1">
                                <a:latin typeface="Cambria Math"/>
                                <a:ea typeface="Cambria Math" panose="02040503050406030204" pitchFamily="18" charset="0"/>
                              </a:rPr>
                              <m:t>𝑋</m:t>
                            </m:r>
                          </m:sup>
                        </m:sSubSup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cs-CZ" sz="1600" i="1">
                            <a:latin typeface="Cambria Math"/>
                            <a:ea typeface="Cambria Math"/>
                          </a:rPr>
                          <m:t>𝜉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cs-CZ" sz="1600" i="1"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1600" b="0" i="1" smtClean="0">
                        <a:latin typeface="Cambria Math"/>
                        <a:ea typeface="Cambria Math" panose="02040503050406030204" pitchFamily="18" charset="0"/>
                      </a:rPr>
                      <m:t>,…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Sup>
                      <m:sSubSupPr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cs-CZ" sz="1600" i="1" smtClean="0">
                                <a:latin typeface="Cambria Math"/>
                                <a:ea typeface="Cambria Math"/>
                              </a:rPr>
                              <m:t>𝜑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𝑇</m:t>
                            </m:r>
                          </m:sub>
                          <m:sup>
                            <m:r>
                              <a:rPr lang="cs-CZ" sz="1600" i="1">
                                <a:latin typeface="Cambria Math"/>
                                <a:ea typeface="Cambria Math" panose="02040503050406030204" pitchFamily="18" charset="0"/>
                              </a:rPr>
                              <m:t>𝑋</m:t>
                            </m:r>
                          </m:sup>
                        </m:sSubSup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cs-CZ" sz="1600" i="1">
                            <a:latin typeface="Cambria Math"/>
                            <a:ea typeface="Cambria Math"/>
                          </a:rPr>
                          <m:t>𝜉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  <m:sup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cs-CZ" sz="1600" i="1"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1600" i="1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1600" i="1">
                            <a:latin typeface="Cambria Math"/>
                            <a:ea typeface="Cambria Math"/>
                          </a:rPr>
                          <m:t>𝜉</m:t>
                        </m:r>
                      </m:e>
                      <m:sub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cs-CZ" sz="1600" i="1">
                            <a:latin typeface="Cambria Math"/>
                            <a:ea typeface="Cambria Math" panose="02040503050406030204" pitchFamily="18" charset="0"/>
                          </a:rPr>
                          <m:t>𝐴𝐴𝐴</m:t>
                        </m:r>
                      </m:sup>
                    </m:sSubSup>
                  </m:oMath>
                </a14:m>
                <a:r>
                  <a:rPr lang="cs-CZ" sz="1600" dirty="0">
                    <a:latin typeface="Cambria Math"/>
                    <a:ea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5720754"/>
                <a:ext cx="5832648" cy="342145"/>
              </a:xfrm>
              <a:prstGeom prst="rect">
                <a:avLst/>
              </a:prstGeom>
              <a:blipFill>
                <a:blip r:embed="rId20"/>
                <a:stretch>
                  <a:fillRect t="-5263" b="-192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ovéPole 39"/>
          <p:cNvSpPr txBox="1"/>
          <p:nvPr/>
        </p:nvSpPr>
        <p:spPr>
          <a:xfrm>
            <a:off x="1512000" y="2318442"/>
            <a:ext cx="51482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Moody’s: </a:t>
            </a:r>
            <a:r>
              <a:rPr lang="en-GB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Aaa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Aa, A, Baa, Ba, B, </a:t>
            </a:r>
            <a:r>
              <a:rPr lang="en-GB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Caa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Ca, C, Default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1512000" y="2592875"/>
            <a:ext cx="630036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Standard &amp; Poor’s: AAA, AA, A, BBB, BB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B, CCC, CC, C, Default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F0A01FC0-138D-12DE-3C3B-F24ACF200BB9}"/>
              </a:ext>
            </a:extLst>
          </p:cNvPr>
          <p:cNvSpPr txBox="1"/>
          <p:nvPr/>
        </p:nvSpPr>
        <p:spPr>
          <a:xfrm>
            <a:off x="1512001" y="1772816"/>
            <a:ext cx="687647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Rating agencies use their scales whose levels are denoted by special codes</a:t>
            </a:r>
          </a:p>
        </p:txBody>
      </p:sp>
    </p:spTree>
    <p:extLst>
      <p:ext uri="{BB962C8B-B14F-4D97-AF65-F5344CB8AC3E}">
        <p14:creationId xmlns:p14="http://schemas.microsoft.com/office/powerpoint/2010/main" val="3851619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12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3428378" cy="648072"/>
          </a:xfrm>
        </p:spPr>
        <p:txBody>
          <a:bodyPr/>
          <a:lstStyle/>
          <a:p>
            <a:r>
              <a:rPr lang="en-GB" dirty="0"/>
              <a:t>Credit yield curves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864000"/>
            <a:ext cx="5931781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Zero yield curves for individual credit rating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1188000" y="3547378"/>
                <a:ext cx="5713681" cy="4049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lvl="2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Spread increases as the rating declines</a:t>
                </a:r>
                <a:r>
                  <a:rPr lang="cs-CZ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  <m:sup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sSubSup>
                          <m:sSubSup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𝐵𝐵𝐵</m:t>
                            </m:r>
                          </m:sup>
                        </m:sSubSup>
                      </m:e>
                    </m:d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3547378"/>
                <a:ext cx="5713681" cy="404983"/>
              </a:xfrm>
              <a:prstGeom prst="rect">
                <a:avLst/>
              </a:prstGeom>
              <a:blipFill>
                <a:blip r:embed="rId13"/>
                <a:stretch>
                  <a:fillRect l="-213" t="-6061" b="-1818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ovéPole 20"/>
          <p:cNvSpPr txBox="1"/>
          <p:nvPr/>
        </p:nvSpPr>
        <p:spPr>
          <a:xfrm>
            <a:off x="864001" y="3204000"/>
            <a:ext cx="277189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Empirical patterns</a:t>
            </a:r>
          </a:p>
        </p:txBody>
      </p:sp>
      <p:grpSp>
        <p:nvGrpSpPr>
          <p:cNvPr id="38" name="Skupina 37"/>
          <p:cNvGrpSpPr/>
          <p:nvPr/>
        </p:nvGrpSpPr>
        <p:grpSpPr>
          <a:xfrm>
            <a:off x="1403648" y="1307866"/>
            <a:ext cx="6175779" cy="2016224"/>
            <a:chOff x="1043583" y="1484784"/>
            <a:chExt cx="6175779" cy="2016224"/>
          </a:xfrm>
        </p:grpSpPr>
        <p:cxnSp>
          <p:nvCxnSpPr>
            <p:cNvPr id="51" name="Přímá spojnice 50"/>
            <p:cNvCxnSpPr/>
            <p:nvPr/>
          </p:nvCxnSpPr>
          <p:spPr>
            <a:xfrm>
              <a:off x="1619670" y="1662591"/>
              <a:ext cx="1" cy="1550463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římá spojnice 52"/>
            <p:cNvCxnSpPr/>
            <p:nvPr/>
          </p:nvCxnSpPr>
          <p:spPr>
            <a:xfrm flipV="1">
              <a:off x="1610052" y="3211819"/>
              <a:ext cx="5482228" cy="14017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ovéPole 53"/>
            <p:cNvSpPr txBox="1"/>
            <p:nvPr/>
          </p:nvSpPr>
          <p:spPr>
            <a:xfrm>
              <a:off x="6228184" y="3176789"/>
              <a:ext cx="991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i="1" dirty="0">
                  <a:latin typeface="Cambria Math"/>
                  <a:ea typeface="Cambria Math" panose="02040503050406030204" pitchFamily="18" charset="0"/>
                </a:rPr>
                <a:t>maturity</a:t>
              </a:r>
            </a:p>
          </p:txBody>
        </p:sp>
        <p:sp>
          <p:nvSpPr>
            <p:cNvPr id="60" name="TextovéPole 59"/>
            <p:cNvSpPr txBox="1"/>
            <p:nvPr/>
          </p:nvSpPr>
          <p:spPr>
            <a:xfrm>
              <a:off x="1043583" y="1620256"/>
              <a:ext cx="720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i="1" dirty="0">
                  <a:latin typeface="Cambria Math"/>
                  <a:ea typeface="Cambria Math" panose="02040503050406030204" pitchFamily="18" charset="0"/>
                </a:rPr>
                <a:t>yield</a:t>
              </a:r>
            </a:p>
          </p:txBody>
        </p:sp>
        <p:sp>
          <p:nvSpPr>
            <p:cNvPr id="63" name="TextovéPole 62"/>
            <p:cNvSpPr txBox="1"/>
            <p:nvPr/>
          </p:nvSpPr>
          <p:spPr>
            <a:xfrm>
              <a:off x="6001942" y="2653769"/>
              <a:ext cx="559130" cy="27699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AAA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68" name="Přímá spojnice 67"/>
            <p:cNvCxnSpPr/>
            <p:nvPr/>
          </p:nvCxnSpPr>
          <p:spPr>
            <a:xfrm>
              <a:off x="3771444" y="3107029"/>
              <a:ext cx="0" cy="116515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/>
            <p:cNvCxnSpPr/>
            <p:nvPr/>
          </p:nvCxnSpPr>
          <p:spPr>
            <a:xfrm>
              <a:off x="3059831" y="3115490"/>
              <a:ext cx="0" cy="116515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Přímá spojnice 69"/>
            <p:cNvCxnSpPr/>
            <p:nvPr/>
          </p:nvCxnSpPr>
          <p:spPr>
            <a:xfrm>
              <a:off x="2339751" y="3113396"/>
              <a:ext cx="0" cy="116515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Přímá spojnice 70"/>
            <p:cNvCxnSpPr/>
            <p:nvPr/>
          </p:nvCxnSpPr>
          <p:spPr>
            <a:xfrm>
              <a:off x="5931684" y="3107023"/>
              <a:ext cx="0" cy="116515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ovéPole 71"/>
            <p:cNvSpPr txBox="1"/>
            <p:nvPr/>
          </p:nvSpPr>
          <p:spPr>
            <a:xfrm>
              <a:off x="2195735" y="3220286"/>
              <a:ext cx="2976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1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73" name="TextovéPole 72"/>
            <p:cNvSpPr txBox="1"/>
            <p:nvPr/>
          </p:nvSpPr>
          <p:spPr>
            <a:xfrm>
              <a:off x="2914664" y="3224009"/>
              <a:ext cx="2976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2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74" name="TextovéPole 73"/>
            <p:cNvSpPr txBox="1"/>
            <p:nvPr/>
          </p:nvSpPr>
          <p:spPr>
            <a:xfrm>
              <a:off x="5786517" y="3211819"/>
              <a:ext cx="2976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T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cxnSp>
          <p:nvCxnSpPr>
            <p:cNvPr id="75" name="Přímá spojnice 74"/>
            <p:cNvCxnSpPr/>
            <p:nvPr/>
          </p:nvCxnSpPr>
          <p:spPr>
            <a:xfrm>
              <a:off x="4499991" y="3115490"/>
              <a:ext cx="0" cy="116515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Přímá spojnice 5"/>
            <p:cNvCxnSpPr/>
            <p:nvPr/>
          </p:nvCxnSpPr>
          <p:spPr>
            <a:xfrm flipV="1">
              <a:off x="2344560" y="2774272"/>
              <a:ext cx="3590782" cy="300512"/>
            </a:xfrm>
            <a:prstGeom prst="line">
              <a:avLst/>
            </a:prstGeom>
            <a:ln w="25400">
              <a:solidFill>
                <a:schemeClr val="accent4">
                  <a:lumMod val="75000"/>
                </a:schemeClr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Přímá spojnice 76"/>
            <p:cNvCxnSpPr/>
            <p:nvPr/>
          </p:nvCxnSpPr>
          <p:spPr>
            <a:xfrm flipV="1">
              <a:off x="2339751" y="2569358"/>
              <a:ext cx="3595591" cy="433418"/>
            </a:xfrm>
            <a:prstGeom prst="line">
              <a:avLst/>
            </a:prstGeom>
            <a:ln w="25400">
              <a:solidFill>
                <a:schemeClr val="accent4">
                  <a:lumMod val="75000"/>
                </a:schemeClr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se šipkou 11"/>
            <p:cNvCxnSpPr/>
            <p:nvPr/>
          </p:nvCxnSpPr>
          <p:spPr>
            <a:xfrm>
              <a:off x="2339751" y="1758755"/>
              <a:ext cx="0" cy="1465869"/>
            </a:xfrm>
            <a:prstGeom prst="straightConnector1">
              <a:avLst/>
            </a:prstGeom>
            <a:ln w="6350">
              <a:prstDash val="lgDash"/>
              <a:headEnd type="none" w="lg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nice 78"/>
            <p:cNvCxnSpPr/>
            <p:nvPr/>
          </p:nvCxnSpPr>
          <p:spPr>
            <a:xfrm flipV="1">
              <a:off x="2339751" y="2210688"/>
              <a:ext cx="3595591" cy="623104"/>
            </a:xfrm>
            <a:prstGeom prst="line">
              <a:avLst/>
            </a:prstGeom>
            <a:ln w="25400">
              <a:solidFill>
                <a:schemeClr val="accent4">
                  <a:lumMod val="75000"/>
                </a:schemeClr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Přímá spojnice 79"/>
            <p:cNvCxnSpPr>
              <a:cxnSpLocks/>
            </p:cNvCxnSpPr>
            <p:nvPr/>
          </p:nvCxnSpPr>
          <p:spPr>
            <a:xfrm flipV="1">
              <a:off x="2333266" y="1629108"/>
              <a:ext cx="3600000" cy="916652"/>
            </a:xfrm>
            <a:prstGeom prst="line">
              <a:avLst/>
            </a:prstGeom>
            <a:ln w="25400">
              <a:solidFill>
                <a:schemeClr val="accent4">
                  <a:lumMod val="75000"/>
                </a:schemeClr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nice se šipkou 80"/>
            <p:cNvCxnSpPr/>
            <p:nvPr/>
          </p:nvCxnSpPr>
          <p:spPr>
            <a:xfrm>
              <a:off x="5925668" y="1484784"/>
              <a:ext cx="8467" cy="1692000"/>
            </a:xfrm>
            <a:prstGeom prst="straightConnector1">
              <a:avLst/>
            </a:prstGeom>
            <a:ln w="6350">
              <a:prstDash val="lgDash"/>
              <a:headEnd type="none" w="lg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ovéPole 81"/>
            <p:cNvSpPr txBox="1"/>
            <p:nvPr/>
          </p:nvSpPr>
          <p:spPr>
            <a:xfrm>
              <a:off x="3626277" y="3224009"/>
              <a:ext cx="2976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3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83" name="TextovéPole 82"/>
            <p:cNvSpPr txBox="1"/>
            <p:nvPr/>
          </p:nvSpPr>
          <p:spPr>
            <a:xfrm>
              <a:off x="5993474" y="2426712"/>
              <a:ext cx="559130" cy="27699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AA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84" name="TextovéPole 83"/>
            <p:cNvSpPr txBox="1"/>
            <p:nvPr/>
          </p:nvSpPr>
          <p:spPr>
            <a:xfrm>
              <a:off x="6001941" y="2066672"/>
              <a:ext cx="559130" cy="27699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A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85" name="TextovéPole 84"/>
            <p:cNvSpPr txBox="1"/>
            <p:nvPr/>
          </p:nvSpPr>
          <p:spPr>
            <a:xfrm>
              <a:off x="6002020" y="1490608"/>
              <a:ext cx="559130" cy="27699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BBB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87" name="TextovéPole 86"/>
            <p:cNvSpPr txBox="1"/>
            <p:nvPr/>
          </p:nvSpPr>
          <p:spPr>
            <a:xfrm>
              <a:off x="4346357" y="3212976"/>
              <a:ext cx="2976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dirty="0">
                  <a:latin typeface="Cambria Math"/>
                  <a:ea typeface="Cambria Math" panose="02040503050406030204" pitchFamily="18" charset="0"/>
                </a:rPr>
                <a:t>4</a:t>
              </a:r>
              <a:endParaRPr lang="en-GB" sz="1200" dirty="0">
                <a:latin typeface="Cambria Math"/>
                <a:ea typeface="Cambria Math" panose="020405030504060302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ovéPole 87"/>
              <p:cNvSpPr txBox="1"/>
              <p:nvPr/>
            </p:nvSpPr>
            <p:spPr>
              <a:xfrm>
                <a:off x="1188000" y="3866169"/>
                <a:ext cx="5256231" cy="373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lvl="2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Spread increases with maturity</a:t>
                </a:r>
                <a:r>
                  <a:rPr lang="cs-CZ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𝐵𝐵𝐵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sSubSup>
                          <m:sSubSup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  <m:sup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𝐵𝐵𝐵</m:t>
                            </m:r>
                          </m:sup>
                        </m:sSubSup>
                      </m:e>
                    </m:d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8" name="TextovéPole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3866169"/>
                <a:ext cx="5256231" cy="373179"/>
              </a:xfrm>
              <a:prstGeom prst="rect">
                <a:avLst/>
              </a:prstGeom>
              <a:blipFill>
                <a:blip r:embed="rId14"/>
                <a:stretch>
                  <a:fillRect l="-232" t="-8197" b="-2459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ovéPole 88"/>
              <p:cNvSpPr txBox="1"/>
              <p:nvPr/>
            </p:nvSpPr>
            <p:spPr>
              <a:xfrm>
                <a:off x="1188000" y="4173094"/>
                <a:ext cx="7496923" cy="68198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lvl="2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Spread increases with maturity</a:t>
                </a:r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faster for low credit rating than for high credit rating</a:t>
                </a:r>
                <a:r>
                  <a:rPr lang="cs-CZ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𝐵𝐵𝐵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sSubSup>
                          <m:sSubSup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𝐵𝐵𝐵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  <m:sup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p>
                        </m:sSubSup>
                      </m:e>
                    </m:d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9" name="TextovéPole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4173094"/>
                <a:ext cx="7496923" cy="681982"/>
              </a:xfrm>
              <a:prstGeom prst="rect">
                <a:avLst/>
              </a:prstGeom>
              <a:blipFill>
                <a:blip r:embed="rId15"/>
                <a:stretch>
                  <a:fillRect l="-163" t="-6306" r="-894" b="-108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TextovéPole 89"/>
          <p:cNvSpPr txBox="1"/>
          <p:nvPr/>
        </p:nvSpPr>
        <p:spPr>
          <a:xfrm>
            <a:off x="864000" y="4788000"/>
            <a:ext cx="409284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Factors behind credit spread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1188001" y="5137842"/>
            <a:ext cx="698439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Compensation for possible losses from unfavourable credit events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1188000" y="5434994"/>
            <a:ext cx="737675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Other factors may also influence the spread (liquidity, inflation risk, unforeseen bad scenarios etc.)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ovéPole 54"/>
              <p:cNvSpPr txBox="1"/>
              <p:nvPr/>
            </p:nvSpPr>
            <p:spPr>
              <a:xfrm>
                <a:off x="4793633" y="1798733"/>
                <a:ext cx="546391" cy="310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 smtClean="0"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𝐵𝐵𝐵</m:t>
                          </m:r>
                        </m:sup>
                      </m:sSubSup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5" name="TextovéPole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633" y="1798733"/>
                <a:ext cx="546391" cy="310150"/>
              </a:xfrm>
              <a:prstGeom prst="rect">
                <a:avLst/>
              </a:prstGeom>
              <a:blipFill>
                <a:blip r:embed="rId16"/>
                <a:stretch>
                  <a:fillRect b="-39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Přímá spojnice se šipkou 6"/>
          <p:cNvCxnSpPr/>
          <p:nvPr/>
        </p:nvCxnSpPr>
        <p:spPr>
          <a:xfrm flipV="1">
            <a:off x="4860056" y="1831902"/>
            <a:ext cx="0" cy="864000"/>
          </a:xfrm>
          <a:prstGeom prst="straightConnector1">
            <a:avLst/>
          </a:prstGeom>
          <a:ln w="25400">
            <a:solidFill>
              <a:schemeClr val="accent5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nice se šipkou 64"/>
          <p:cNvCxnSpPr/>
          <p:nvPr/>
        </p:nvCxnSpPr>
        <p:spPr>
          <a:xfrm flipV="1">
            <a:off x="4984593" y="2263902"/>
            <a:ext cx="0" cy="432000"/>
          </a:xfrm>
          <a:prstGeom prst="straightConnector1">
            <a:avLst/>
          </a:prstGeom>
          <a:ln w="25400">
            <a:solidFill>
              <a:schemeClr val="accent5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ovéPole 75"/>
              <p:cNvSpPr txBox="1"/>
              <p:nvPr/>
            </p:nvSpPr>
            <p:spPr>
              <a:xfrm>
                <a:off x="4932040" y="2238786"/>
                <a:ext cx="465999" cy="310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 smtClean="0"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𝐴</m:t>
                          </m:r>
                        </m:sup>
                      </m:sSubSup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6" name="TextovéPole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2238786"/>
                <a:ext cx="465999" cy="310150"/>
              </a:xfrm>
              <a:prstGeom prst="rect">
                <a:avLst/>
              </a:prstGeom>
              <a:blipFill>
                <a:blip r:embed="rId17"/>
                <a:stretch>
                  <a:fillRect b="-39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4311AABB-F593-92D5-6F36-0009E6EBAA02}"/>
              </a:ext>
            </a:extLst>
          </p:cNvPr>
          <p:cNvCxnSpPr/>
          <p:nvPr/>
        </p:nvCxnSpPr>
        <p:spPr>
          <a:xfrm flipV="1">
            <a:off x="3419872" y="2201449"/>
            <a:ext cx="0" cy="624794"/>
          </a:xfrm>
          <a:prstGeom prst="straightConnector1">
            <a:avLst/>
          </a:prstGeom>
          <a:ln w="25400">
            <a:solidFill>
              <a:schemeClr val="accent5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834840C6-FEF0-1B08-7007-A70C3F176D6A}"/>
                  </a:ext>
                </a:extLst>
              </p:cNvPr>
              <p:cNvSpPr txBox="1"/>
              <p:nvPr/>
            </p:nvSpPr>
            <p:spPr>
              <a:xfrm>
                <a:off x="3347864" y="2136678"/>
                <a:ext cx="546391" cy="310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 smtClean="0"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𝐵𝐵𝐵</m:t>
                          </m:r>
                        </m:sup>
                      </m:sSubSup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834840C6-FEF0-1B08-7007-A70C3F176D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2136678"/>
                <a:ext cx="546391" cy="310150"/>
              </a:xfrm>
              <a:prstGeom prst="rect">
                <a:avLst/>
              </a:prstGeom>
              <a:blipFill>
                <a:blip r:embed="rId18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9858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13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744712" cy="648072"/>
          </a:xfrm>
        </p:spPr>
        <p:txBody>
          <a:bodyPr/>
          <a:lstStyle/>
          <a:p>
            <a:r>
              <a:rPr lang="en-GB" dirty="0"/>
              <a:t>Risk</a:t>
            </a:r>
            <a:r>
              <a:rPr lang="cs-CZ" dirty="0"/>
              <a:t>-</a:t>
            </a:r>
            <a:r>
              <a:rPr lang="en-GB" dirty="0"/>
              <a:t>neutral probabilities of default</a:t>
            </a:r>
            <a:r>
              <a:rPr lang="cs-CZ" dirty="0"/>
              <a:t> (1)</a:t>
            </a:r>
            <a:endParaRPr lang="en-GB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864001" y="864000"/>
            <a:ext cx="233984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Expected value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864001" y="2736000"/>
            <a:ext cx="370799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Risk-neutral environment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1188000" y="3095573"/>
            <a:ext cx="777483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Application of no-arbitrage condition to the risky environment: today’s price of the two investments, identical in the size of return and risk, must be the same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1188001" y="1219766"/>
                <a:ext cx="740961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solidFill>
                      <a:srgbClr val="7030A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Expected value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:r>
                  <a:rPr lang="en-GB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Σ</a:t>
                </a:r>
                <a:r>
                  <a:rPr lang="en-GB" baseline="-250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n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(probability of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</a:t>
                </a:r>
                <a:r>
                  <a:rPr lang="en-GB" sz="16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outcome) × (value of </a:t>
                </a:r>
                <a14:m>
                  <m:oMath xmlns:m="http://schemas.openxmlformats.org/officeDocument/2006/math">
                    <m:r>
                      <a:rPr lang="cs-CZ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 outcome)</a:t>
                </a:r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1" y="1219766"/>
                <a:ext cx="7409619" cy="369332"/>
              </a:xfrm>
              <a:prstGeom prst="rect">
                <a:avLst/>
              </a:prstGeom>
              <a:blipFill>
                <a:blip r:embed="rId16"/>
                <a:stretch>
                  <a:fillRect l="-165" t="-9836" b="-2295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ovéPole 45"/>
          <p:cNvSpPr txBox="1"/>
          <p:nvPr/>
        </p:nvSpPr>
        <p:spPr>
          <a:xfrm>
            <a:off x="1188000" y="1520572"/>
            <a:ext cx="777483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Objective certainty: The law of large numbers ensures that the expected value is a sure event to take place if the risky game is repeated many times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1188000" y="5003159"/>
            <a:ext cx="740962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Risk</a:t>
            </a: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neutral probabilities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are theoretical probabilities consistent with the risk-neutral environment (as opposed to empirical probabilities)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1188000" y="2100908"/>
            <a:ext cx="6984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1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Subjective certainty: The expected value of a one-off experiment is subjectively regarded as a sure event that will happen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1512001" y="3946026"/>
            <a:ext cx="70204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Investments earning just the expected value (sure outcome)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should generate risk-free returns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1512000" y="4477234"/>
            <a:ext cx="708562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The expected value of the investment when discounted at a risk-free rate of return should be equal to the current value of the investment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ovéPole 47">
                <a:extLst>
                  <a:ext uri="{FF2B5EF4-FFF2-40B4-BE49-F238E27FC236}">
                    <a16:creationId xmlns:a16="http://schemas.microsoft.com/office/drawing/2014/main" id="{0EADAD34-95F4-4B9E-91FB-27A000798EE2}"/>
                  </a:ext>
                </a:extLst>
              </p:cNvPr>
              <p:cNvSpPr txBox="1"/>
              <p:nvPr/>
            </p:nvSpPr>
            <p:spPr>
              <a:xfrm>
                <a:off x="297588" y="3899817"/>
                <a:ext cx="1341521" cy="501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𝐼</m:t>
                          </m:r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=1+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8" name="TextovéPole 47">
                <a:extLst>
                  <a:ext uri="{FF2B5EF4-FFF2-40B4-BE49-F238E27FC236}">
                    <a16:creationId xmlns:a16="http://schemas.microsoft.com/office/drawing/2014/main" id="{0EADAD34-95F4-4B9E-91FB-27A000798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88" y="3899817"/>
                <a:ext cx="1341521" cy="501291"/>
              </a:xfrm>
              <a:prstGeom prst="rect">
                <a:avLst/>
              </a:prstGeom>
              <a:blipFill>
                <a:blip r:embed="rId17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ovéPole 48">
                <a:extLst>
                  <a:ext uri="{FF2B5EF4-FFF2-40B4-BE49-F238E27FC236}">
                    <a16:creationId xmlns:a16="http://schemas.microsoft.com/office/drawing/2014/main" id="{81808E43-7970-464C-BD3A-3AADE8C3249D}"/>
                  </a:ext>
                </a:extLst>
              </p:cNvPr>
              <p:cNvSpPr txBox="1"/>
              <p:nvPr/>
            </p:nvSpPr>
            <p:spPr>
              <a:xfrm>
                <a:off x="257332" y="4404218"/>
                <a:ext cx="989886" cy="5633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𝑓</m:t>
                              </m:r>
                            </m:sub>
                          </m:sSub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9" name="TextovéPole 48">
                <a:extLst>
                  <a:ext uri="{FF2B5EF4-FFF2-40B4-BE49-F238E27FC236}">
                    <a16:creationId xmlns:a16="http://schemas.microsoft.com/office/drawing/2014/main" id="{81808E43-7970-464C-BD3A-3AADE8C32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332" y="4404218"/>
                <a:ext cx="989886" cy="56335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4105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14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7000956" cy="648072"/>
          </a:xfrm>
        </p:spPr>
        <p:txBody>
          <a:bodyPr/>
          <a:lstStyle/>
          <a:p>
            <a:r>
              <a:rPr lang="en-GB" dirty="0"/>
              <a:t>Risk-neutral probabilities of default</a:t>
            </a:r>
            <a:r>
              <a:rPr lang="cs-CZ" dirty="0"/>
              <a:t> (2)</a:t>
            </a:r>
            <a:endParaRPr lang="en-GB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864001" y="864000"/>
            <a:ext cx="284390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Model description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1188000" y="1229177"/>
                <a:ext cx="676748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Expected pay-off from the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-year zero-coupon bond at maturity</a:t>
                </a:r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1229177"/>
                <a:ext cx="6767481" cy="369332"/>
              </a:xfrm>
              <a:prstGeom prst="rect">
                <a:avLst/>
              </a:prstGeom>
              <a:blipFill>
                <a:blip r:embed="rId9"/>
                <a:stretch>
                  <a:fillRect l="-180" t="-11667" b="-25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ovéPole 17"/>
          <p:cNvSpPr txBox="1"/>
          <p:nvPr/>
        </p:nvSpPr>
        <p:spPr>
          <a:xfrm>
            <a:off x="1188001" y="4376613"/>
            <a:ext cx="53282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Probability that the bond defaults at its maturity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534544" y="1589217"/>
                <a:ext cx="31795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𝐸𝑉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𝑀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sub>
                          </m:sSub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544" y="1589217"/>
                <a:ext cx="3179588" cy="338554"/>
              </a:xfrm>
              <a:prstGeom prst="rect">
                <a:avLst/>
              </a:prstGeom>
              <a:blipFill>
                <a:blip r:embed="rId10"/>
                <a:stretch>
                  <a:fillRect b="-54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ovéPole 38"/>
              <p:cNvSpPr txBox="1"/>
              <p:nvPr/>
            </p:nvSpPr>
            <p:spPr>
              <a:xfrm>
                <a:off x="1800000" y="3263019"/>
                <a:ext cx="2944139" cy="5780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500" b="0" i="1" smtClean="0">
                          <a:latin typeface="Cambria Math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cs-CZ" sz="15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5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5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cs-CZ" sz="15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cs-CZ" sz="15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cs-CZ" sz="15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500" b="0" i="1" smtClean="0">
                                  <a:latin typeface="Cambria Math"/>
                                  <a:ea typeface="Cambria Math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cs-CZ" sz="15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1500" b="0" i="1" smtClean="0">
                                      <a:latin typeface="Cambria Math"/>
                                      <a:ea typeface="Cambria Math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cs-CZ" sz="1500" b="0" i="1" smtClean="0">
                                      <a:latin typeface="Cambria Math"/>
                                      <a:ea typeface="Cambria Math"/>
                                    </a:rPr>
                                    <m:t>𝑇</m:t>
                                  </m:r>
                                </m:sub>
                              </m:sSub>
                            </m:e>
                          </m:d>
                          <m:r>
                            <a:rPr lang="cs-CZ" sz="15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cs-CZ" sz="15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15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5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sSub>
                                    <m:sSubPr>
                                      <m:ctrlPr>
                                        <a:rPr lang="cs-CZ" sz="15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5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cs-CZ" sz="15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cs-CZ" sz="15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15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9" name="TextovéPol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3263019"/>
                <a:ext cx="2944139" cy="5780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2448000" y="1942772"/>
                <a:ext cx="6106095" cy="815608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3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noProof="0" smtClean="0">
                            <a:latin typeface="Cambria Math"/>
                            <a:ea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GB" sz="1400" b="0" i="1" noProof="0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m:rPr>
                        <m:nor/>
                      </m:rPr>
                      <a:rPr lang="en-GB" sz="1400" b="0" i="0" noProof="0" smtClean="0">
                        <a:latin typeface="Cambria Math"/>
                        <a:ea typeface="Cambria Math" panose="02040503050406030204" pitchFamily="18" charset="0"/>
                      </a:rPr>
                      <m:t>… </m:t>
                    </m:r>
                  </m:oMath>
                </a14:m>
                <a:r>
                  <a:rPr lang="en-GB" sz="1400" b="0" noProof="0" dirty="0">
                    <a:latin typeface="Cambria Math"/>
                    <a:ea typeface="Cambria Math" panose="02040503050406030204" pitchFamily="18" charset="0"/>
                  </a:rPr>
                  <a:t>probability that the risky bond will default at maturity </a:t>
                </a:r>
              </a:p>
              <a:p>
                <a:pPr>
                  <a:spcBef>
                    <a:spcPts val="300"/>
                  </a:spcBef>
                </a:pPr>
                <a14:m>
                  <m:oMath xmlns:m="http://schemas.openxmlformats.org/officeDocument/2006/math">
                    <m:r>
                      <a:rPr lang="en-GB" sz="1400" b="0" i="1" noProof="0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400" b="0" i="1" noProof="0" smtClean="0">
                        <a:latin typeface="Cambria Math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GB" sz="1400" noProof="0" dirty="0">
                    <a:latin typeface="Cambria Math"/>
                    <a:ea typeface="Cambria Math" panose="02040503050406030204" pitchFamily="18" charset="0"/>
                  </a:rPr>
                  <a:t>…  recovery rate (proportion of the principal received in the event of default)</a:t>
                </a:r>
              </a:p>
              <a:p>
                <a:pPr>
                  <a:spcBef>
                    <a:spcPts val="300"/>
                  </a:spcBef>
                </a:pPr>
                <a14:m>
                  <m:oMath xmlns:m="http://schemas.openxmlformats.org/officeDocument/2006/math">
                    <m:r>
                      <a:rPr lang="en-GB" sz="140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r>
                      <a:rPr lang="en-GB" sz="140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noProof="0" dirty="0">
                    <a:latin typeface="Cambria Math"/>
                    <a:ea typeface="Cambria Math" panose="02040503050406030204" pitchFamily="18" charset="0"/>
                  </a:rPr>
                  <a:t>… nominal value of the bond</a:t>
                </a:r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000" y="1942772"/>
                <a:ext cx="6106095" cy="815608"/>
              </a:xfrm>
              <a:prstGeom prst="rect">
                <a:avLst/>
              </a:prstGeom>
              <a:blipFill>
                <a:blip r:embed="rId12"/>
                <a:stretch>
                  <a:fillRect l="-1099" t="-2256" b="-67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ovéPole 26"/>
          <p:cNvSpPr txBox="1"/>
          <p:nvPr/>
        </p:nvSpPr>
        <p:spPr>
          <a:xfrm>
            <a:off x="1188001" y="2823658"/>
            <a:ext cx="63364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No arbitrage condition between two valuations of the bond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1800000" y="4846560"/>
                <a:ext cx="5006306" cy="6194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cs-CZ" sz="15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1−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cs-CZ" sz="1500" b="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cs-CZ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𝑄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  <m:r>
                        <a:rPr lang="cs-CZ" sz="15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500" i="1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1500" i="1">
                              <a:latin typeface="Cambria Math"/>
                              <a:ea typeface="Cambria Math" panose="02040503050406030204" pitchFamily="18" charset="0"/>
                            </a:rPr>
                            <m:t>1−</m:t>
                          </m:r>
                          <m:r>
                            <a:rPr lang="cs-CZ" sz="1500" i="1">
                              <a:latin typeface="Cambria Math"/>
                              <a:ea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cs-CZ" sz="1500" i="1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cs-CZ" sz="15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500" i="1">
                              <a:latin typeface="Cambria Math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cs-CZ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cs-CZ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sz="1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1+</m:t>
                                      </m:r>
                                      <m:sSub>
                                        <m:sSubPr>
                                          <m:ctrlPr>
                                            <a:rPr lang="cs-CZ" sz="1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b>
                                          <m:r>
                                            <a:rPr lang="cs-CZ" sz="1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cs-CZ" sz="1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cs-CZ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sz="1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1+</m:t>
                                      </m:r>
                                      <m:sSubSup>
                                        <m:sSubSupPr>
                                          <m:ctrlPr>
                                            <a:rPr lang="cs-CZ" sz="15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cs-CZ" sz="1500" i="1">
                                              <a:latin typeface="Cambria Math"/>
                                              <a:ea typeface="Cambria Math"/>
                                            </a:rPr>
                                            <m:t>𝜉</m:t>
                                          </m:r>
                                        </m:e>
                                        <m:sub>
                                          <m:r>
                                            <a:rPr lang="cs-CZ" sz="1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sub>
                                        <m:sup>
                                          <m:r>
                                            <a:rPr lang="cs-CZ" sz="15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sup>
                                      </m:sSubSup>
                                    </m:e>
                                  </m:d>
                                </m:e>
                                <m:sup>
                                  <m:r>
                                    <a:rPr lang="cs-CZ" sz="1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acc>
                        <m:accPr>
                          <m:chr m:val="̇"/>
                          <m:ctrlPr>
                            <a:rPr lang="cs-CZ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=</m:t>
                          </m:r>
                        </m:e>
                      </m:acc>
                      <m:f>
                        <m:fPr>
                          <m:ctrlPr>
                            <a:rPr lang="cs-CZ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sSubSup>
                            <m:sSubSupPr>
                              <m:ctrlPr>
                                <a:rPr lang="cs-CZ" sz="15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cs-CZ" sz="1500" b="0" i="1" smtClean="0"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cs-CZ" sz="1500" b="0" i="1" smtClean="0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sub>
                            <m:sup>
                              <m:r>
                                <a:rPr lang="cs-CZ" sz="1500" b="0" i="1" smtClean="0">
                                  <a:latin typeface="Cambria Math"/>
                                  <a:ea typeface="Cambria Math"/>
                                </a:rPr>
                                <m:t>𝑋</m:t>
                              </m:r>
                            </m:sup>
                          </m:sSubSup>
                        </m:num>
                        <m:den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1−</m:t>
                          </m:r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cs-CZ" sz="15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4846560"/>
                <a:ext cx="5006306" cy="6194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5220072" y="3259166"/>
                <a:ext cx="1409937" cy="580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500" b="0" i="1" smtClean="0">
                          <a:latin typeface="Cambria Math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cs-CZ" sz="15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5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cs-CZ" sz="15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sSubSup>
                                    <m:sSubSupPr>
                                      <m:ctrlPr>
                                        <a:rPr lang="cs-CZ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cs-CZ" sz="1500" i="1">
                                          <a:latin typeface="Cambria Math"/>
                                          <a:ea typeface="Cambria Math"/>
                                        </a:rPr>
                                        <m:t>𝜉</m:t>
                                      </m:r>
                                    </m:e>
                                    <m:sub>
                                      <m:r>
                                        <a:rPr lang="cs-CZ" sz="1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  <m:sup>
                                      <m:r>
                                        <a:rPr lang="cs-CZ" sz="15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𝑋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  <m:sup>
                              <m:r>
                                <a:rPr lang="cs-CZ" sz="15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15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259166"/>
                <a:ext cx="1409937" cy="580223"/>
              </a:xfrm>
              <a:prstGeom prst="rect">
                <a:avLst/>
              </a:prstGeom>
              <a:blipFill>
                <a:blip r:embed="rId14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5220072" y="3825520"/>
                <a:ext cx="1400961" cy="562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500" b="0" i="1" smtClean="0">
                          <a:latin typeface="Cambria Math"/>
                          <a:ea typeface="Cambria Math" panose="02040503050406030204" pitchFamily="18" charset="0"/>
                        </a:rPr>
                        <m:t>𝑄</m:t>
                      </m:r>
                      <m:r>
                        <a:rPr lang="cs-CZ" sz="1500" i="1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500" i="1">
                              <a:latin typeface="Cambria Math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cs-CZ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5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sSub>
                                    <m:sSubPr>
                                      <m:ctrlPr>
                                        <a:rPr lang="cs-CZ" sz="15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5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cs-CZ" sz="15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cs-CZ" sz="15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15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825520"/>
                <a:ext cx="1400961" cy="56227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6732313" y="3383437"/>
                <a:ext cx="1907688" cy="307777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𝑃</m:t>
                    </m:r>
                    <m:r>
                      <m:rPr>
                        <m:nor/>
                      </m:rPr>
                      <a:rPr lang="en-GB" sz="1400" b="0" i="0" smtClean="0">
                        <a:latin typeface="Cambria Math"/>
                        <a:ea typeface="Cambria Math" panose="02040503050406030204" pitchFamily="18" charset="0"/>
                      </a:rPr>
                      <m:t>… </m:t>
                    </m:r>
                  </m:oMath>
                </a14:m>
                <a:r>
                  <a:rPr lang="en-GB" sz="1400" b="0" dirty="0">
                    <a:latin typeface="Cambria Math"/>
                    <a:ea typeface="Cambria Math" panose="02040503050406030204" pitchFamily="18" charset="0"/>
                  </a:rPr>
                  <a:t> price of risky bond</a:t>
                </a:r>
                <a:endParaRPr lang="en-GB" sz="14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313" y="3383437"/>
                <a:ext cx="1907688" cy="307777"/>
              </a:xfrm>
              <a:prstGeom prst="rect">
                <a:avLst/>
              </a:prstGeom>
              <a:blipFill>
                <a:blip r:embed="rId16"/>
                <a:stretch>
                  <a:fillRect l="-3195" t="-5882" b="-176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ovéPole 46"/>
              <p:cNvSpPr txBox="1"/>
              <p:nvPr/>
            </p:nvSpPr>
            <p:spPr>
              <a:xfrm>
                <a:off x="6732240" y="3935997"/>
                <a:ext cx="2160240" cy="307777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1400" b="0" i="1" smtClean="0">
                        <a:latin typeface="Cambria Math"/>
                        <a:ea typeface="Cambria Math" panose="02040503050406030204" pitchFamily="18" charset="0"/>
                      </a:rPr>
                      <m:t>𝑄</m:t>
                    </m:r>
                    <m:r>
                      <m:rPr>
                        <m:nor/>
                      </m:rPr>
                      <a:rPr lang="en-GB" sz="1400" b="0" i="0" smtClean="0">
                        <a:latin typeface="Cambria Math"/>
                        <a:ea typeface="Cambria Math" panose="02040503050406030204" pitchFamily="18" charset="0"/>
                      </a:rPr>
                      <m:t>… </m:t>
                    </m:r>
                  </m:oMath>
                </a14:m>
                <a:r>
                  <a:rPr lang="en-GB" sz="1400" b="0" dirty="0">
                    <a:latin typeface="Cambria Math"/>
                    <a:ea typeface="Cambria Math" panose="02040503050406030204" pitchFamily="18" charset="0"/>
                  </a:rPr>
                  <a:t> price of risk</a:t>
                </a:r>
                <a:r>
                  <a:rPr lang="cs-CZ" sz="1400" b="0" dirty="0">
                    <a:latin typeface="Cambria Math"/>
                    <a:ea typeface="Cambria Math" panose="02040503050406030204" pitchFamily="18" charset="0"/>
                  </a:rPr>
                  <a:t>-free </a:t>
                </a:r>
                <a:r>
                  <a:rPr lang="en-GB" sz="1400" b="0" dirty="0">
                    <a:latin typeface="Cambria Math"/>
                    <a:ea typeface="Cambria Math" panose="02040503050406030204" pitchFamily="18" charset="0"/>
                  </a:rPr>
                  <a:t>bond</a:t>
                </a:r>
                <a:endParaRPr lang="en-GB" sz="14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TextovéPole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3935997"/>
                <a:ext cx="2160240" cy="307777"/>
              </a:xfrm>
              <a:prstGeom prst="rect">
                <a:avLst/>
              </a:prstGeom>
              <a:blipFill>
                <a:blip r:embed="rId17"/>
                <a:stretch>
                  <a:fillRect l="-3662" t="-6000" b="-1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612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15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868160" cy="648072"/>
          </a:xfrm>
        </p:spPr>
        <p:txBody>
          <a:bodyPr/>
          <a:lstStyle/>
          <a:p>
            <a:r>
              <a:rPr lang="en-GB" dirty="0"/>
              <a:t>Historical probabilities of default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864001" y="864000"/>
            <a:ext cx="284390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Empirical 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evidence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1188000" y="3312270"/>
                <a:ext cx="7808212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solidFill>
                      <a:srgbClr val="7030A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Marginal mortality rate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(MMR) is probability that a bond of a rating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at its issuance will default in a given year of its life</a:t>
                </a: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3312270"/>
                <a:ext cx="7808212" cy="646331"/>
              </a:xfrm>
              <a:prstGeom prst="rect">
                <a:avLst/>
              </a:prstGeom>
              <a:blipFill>
                <a:blip r:embed="rId15"/>
                <a:stretch>
                  <a:fillRect l="-156" t="-5660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ovéPole 20"/>
          <p:cNvSpPr txBox="1"/>
          <p:nvPr/>
        </p:nvSpPr>
        <p:spPr>
          <a:xfrm>
            <a:off x="1188000" y="3891086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MMRs are significantly lower than those derived from observed spreads because only a part of the spread can be associated with the default risk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1188000" y="4838476"/>
                <a:ext cx="7956000" cy="6482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solidFill>
                      <a:srgbClr val="7030A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Survival rate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(SR) is the probability that a bond of a rating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will not default in a given year of its life ⇨</a:t>
                </a:r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nor/>
                          </m:rPr>
                          <a:rPr lang="en-GB" sz="1600" b="0" i="0" smtClean="0">
                            <a:latin typeface="Cambria Math"/>
                            <a:ea typeface="Cambria Math" panose="02040503050406030204" pitchFamily="18" charset="0"/>
                          </a:rPr>
                          <m:t>SR</m:t>
                        </m:r>
                      </m:e>
                      <m:sub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en-GB" sz="1600" i="1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1−</m:t>
                    </m:r>
                    <m:sSubSup>
                      <m:sSubSup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nor/>
                          </m:rPr>
                          <a:rPr lang="en-GB" sz="1600">
                            <a:latin typeface="Cambria Math"/>
                            <a:ea typeface="Cambria Math" panose="02040503050406030204" pitchFamily="18" charset="0"/>
                          </a:rPr>
                          <m:t>MMR</m:t>
                        </m:r>
                      </m:e>
                      <m:sub>
                        <m:r>
                          <a:rPr lang="en-GB" sz="1600" i="1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GB" sz="1600" i="1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4838476"/>
                <a:ext cx="7956000" cy="648254"/>
              </a:xfrm>
              <a:prstGeom prst="rect">
                <a:avLst/>
              </a:prstGeom>
              <a:blipFill>
                <a:blip r:embed="rId16"/>
                <a:stretch>
                  <a:fillRect l="-153" t="-6604" r="-153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ovéPole 26"/>
          <p:cNvSpPr txBox="1"/>
          <p:nvPr/>
        </p:nvSpPr>
        <p:spPr>
          <a:xfrm>
            <a:off x="1188000" y="1196752"/>
            <a:ext cx="784849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Rich historical data sets about bond defaults throughout their economic life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4" name="Tabulka 4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8514011"/>
                  </p:ext>
                </p:extLst>
              </p:nvPr>
            </p:nvGraphicFramePr>
            <p:xfrm>
              <a:off x="3023166" y="1611629"/>
              <a:ext cx="3061002" cy="1620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51016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 rowSpan="2">
                      <a:txBody>
                        <a:bodyPr/>
                        <a:lstStyle/>
                        <a:p>
                          <a:pPr algn="ctr"/>
                          <a:endParaRPr lang="cs-CZ" sz="120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gridSpan="5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spc="300" dirty="0"/>
                            <a:t>MATURITY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sz="12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sz="12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sz="12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sz="12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70000">
                    <a:tc vMerge="1">
                      <a:txBody>
                        <a:bodyPr/>
                        <a:lstStyle/>
                        <a:p>
                          <a:pPr algn="r"/>
                          <a:endParaRPr lang="cs-CZ" sz="120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70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1200" b="1" i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𝐀𝐀𝐀</m:t>
                                </m:r>
                              </m:oMath>
                            </m:oMathPara>
                          </a14:m>
                          <a:endParaRPr lang="cs-CZ" sz="1200" b="1" i="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0.67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70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1200" b="1" i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𝐀𝐀</m:t>
                                </m:r>
                              </m:oMath>
                            </m:oMathPara>
                          </a14:m>
                          <a:endParaRPr lang="cs-CZ" sz="1200" b="1" i="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0.10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1.39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27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  <a:endParaRPr lang="cs-CZ" sz="12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27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CCC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25.26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34.79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42.16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66.12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4" name="Tabulka 4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8514011"/>
                  </p:ext>
                </p:extLst>
              </p:nvPr>
            </p:nvGraphicFramePr>
            <p:xfrm>
              <a:off x="3023166" y="1611629"/>
              <a:ext cx="3061002" cy="1620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51016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10167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 rowSpan="2">
                      <a:txBody>
                        <a:bodyPr/>
                        <a:lstStyle/>
                        <a:p>
                          <a:pPr algn="ctr"/>
                          <a:endParaRPr lang="cs-CZ" sz="120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gridSpan="5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spc="300" dirty="0"/>
                            <a:t>MATURITY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sz="12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sz="12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sz="12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sz="12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70000">
                    <a:tc vMerge="1">
                      <a:txBody>
                        <a:bodyPr/>
                        <a:lstStyle/>
                        <a:p>
                          <a:pPr algn="r"/>
                          <a:endParaRPr lang="cs-CZ" sz="120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b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7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7"/>
                          <a:stretch>
                            <a:fillRect l="-3571" t="-204444" r="-507143" b="-3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0.67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7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7"/>
                          <a:stretch>
                            <a:fillRect l="-3571" t="-311364" r="-507143" b="-2181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0.04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0.10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1.39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27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  <a:endParaRPr lang="cs-CZ" sz="12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27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CCC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25.26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34.79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42.16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 . 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66.12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5" name="TextovéPole 44"/>
          <p:cNvSpPr txBox="1"/>
          <p:nvPr/>
        </p:nvSpPr>
        <p:spPr>
          <a:xfrm>
            <a:off x="864001" y="4500000"/>
            <a:ext cx="370799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Other analytical concepts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1188000" y="5414540"/>
                <a:ext cx="7848496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solidFill>
                      <a:srgbClr val="7030A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Cumulative mortality rate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(CMR) is the probability that a bond of a rating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will default over a given period</a:t>
                </a:r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⇨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nor/>
                          </m:rPr>
                          <a:rPr lang="en-GB" sz="1600" b="0" i="0" smtClean="0">
                            <a:latin typeface="Cambria Math"/>
                            <a:ea typeface="Cambria Math" panose="02040503050406030204" pitchFamily="18" charset="0"/>
                          </a:rPr>
                          <m:t>CMR</m:t>
                        </m:r>
                      </m:e>
                      <m:sub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en-GB" sz="1600" i="1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i="1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1600">
                            <a:latin typeface="Cambria Math"/>
                            <a:ea typeface="Cambria Math" panose="02040503050406030204" pitchFamily="18" charset="0"/>
                          </a:rPr>
                          <m:t>SR</m:t>
                        </m:r>
                      </m:e>
                      <m:sub>
                        <m:r>
                          <a:rPr lang="en-GB" sz="1600" i="1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GB" sz="1600" i="1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en-GB" sz="1600" i="1">
                        <a:latin typeface="Cambria Math"/>
                        <a:ea typeface="Cambria Math"/>
                      </a:rPr>
                      <m:t>×…×</m:t>
                    </m:r>
                    <m:sSubSup>
                      <m:sSubSup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nor/>
                          </m:rPr>
                          <a:rPr lang="en-GB" sz="1600">
                            <a:latin typeface="Cambria Math"/>
                            <a:ea typeface="Cambria Math" panose="02040503050406030204" pitchFamily="18" charset="0"/>
                          </a:rPr>
                          <m:t>SR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GB" sz="1600" i="1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5414540"/>
                <a:ext cx="7848496" cy="646331"/>
              </a:xfrm>
              <a:prstGeom prst="rect">
                <a:avLst/>
              </a:prstGeom>
              <a:blipFill>
                <a:blip r:embed="rId18"/>
                <a:stretch>
                  <a:fillRect l="-155" t="-5660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ovéPole 7">
            <a:extLst>
              <a:ext uri="{FF2B5EF4-FFF2-40B4-BE49-F238E27FC236}">
                <a16:creationId xmlns:a16="http://schemas.microsoft.com/office/drawing/2014/main" id="{48A29A8D-A115-4177-A1C3-5410B61A3ED7}"/>
              </a:ext>
            </a:extLst>
          </p:cNvPr>
          <p:cNvSpPr txBox="1"/>
          <p:nvPr/>
        </p:nvSpPr>
        <p:spPr>
          <a:xfrm>
            <a:off x="2612476" y="1817600"/>
            <a:ext cx="369332" cy="124622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cs-CZ" sz="1200" b="1" dirty="0">
                <a:latin typeface="Cambria Math"/>
                <a:ea typeface="Cambria Math" panose="02040503050406030204" pitchFamily="18" charset="0"/>
              </a:rPr>
              <a:t>Mortality table</a:t>
            </a:r>
          </a:p>
        </p:txBody>
      </p:sp>
    </p:spTree>
    <p:extLst>
      <p:ext uri="{BB962C8B-B14F-4D97-AF65-F5344CB8AC3E}">
        <p14:creationId xmlns:p14="http://schemas.microsoft.com/office/powerpoint/2010/main" val="3896911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5976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16</a:t>
            </a:r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16E409B1-1EB5-F88C-C18C-539A2435C616}"/>
              </a:ext>
            </a:extLst>
          </p:cNvPr>
          <p:cNvSpPr txBox="1">
            <a:spLocks/>
          </p:cNvSpPr>
          <p:nvPr/>
        </p:nvSpPr>
        <p:spPr>
          <a:xfrm>
            <a:off x="180000" y="288000"/>
            <a:ext cx="2700000" cy="5040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  <a:endParaRPr lang="cs-CZ" sz="1800" cap="small" dirty="0">
              <a:latin typeface="Algerian" panose="04020705040A02060702" pitchFamily="8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80975" algn="l">
              <a:spcBef>
                <a:spcPts val="0"/>
              </a:spcBef>
              <a:spcAft>
                <a:spcPts val="0"/>
              </a:spcAft>
            </a:pPr>
            <a:r>
              <a:rPr lang="cs-CZ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dedekold@gmail.com</a:t>
            </a:r>
            <a:endParaRPr lang="en-GB" sz="1000" cap="small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A4CABC7-092E-13DF-2673-5835F90BC8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5184000"/>
            <a:ext cx="864000" cy="86400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02BF3E40-6C6F-53D5-CBC7-05EE099149CA}"/>
              </a:ext>
            </a:extLst>
          </p:cNvPr>
          <p:cNvSpPr/>
          <p:nvPr/>
        </p:nvSpPr>
        <p:spPr>
          <a:xfrm>
            <a:off x="1224000" y="5400000"/>
            <a:ext cx="5076192" cy="40011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Visit</a:t>
            </a:r>
            <a:r>
              <a:rPr lang="en-GB" sz="100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GB" sz="1000" noProof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dedeklegacy.cz </a:t>
            </a:r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 </a:t>
            </a:r>
            <a:r>
              <a:rPr lang="en-GB" sz="1000" noProof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TALKING SLIDES </a:t>
            </a:r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 the animated version of this presentation</a:t>
            </a:r>
          </a:p>
          <a:p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(with English narrations and English/Czech subtitles)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17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80000"/>
            <a:ext cx="5724144" cy="360000"/>
          </a:xfrm>
        </p:spPr>
        <p:txBody>
          <a:bodyPr wrap="square">
            <a:spAutoFit/>
          </a:bodyPr>
          <a:lstStyle/>
          <a:p>
            <a:r>
              <a:rPr lang="en-GB" sz="1600" noProof="0" dirty="0"/>
              <a:t>Math note </a:t>
            </a:r>
            <a:r>
              <a:rPr lang="en-GB" sz="16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– </a:t>
            </a:r>
            <a:r>
              <a:rPr lang="en-GB" sz="1600" noProof="0" dirty="0"/>
              <a:t>closed-form formula of the Macaulay duration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>
                <a:extLst>
                  <a:ext uri="{FF2B5EF4-FFF2-40B4-BE49-F238E27FC236}">
                    <a16:creationId xmlns:a16="http://schemas.microsoft.com/office/drawing/2014/main" id="{450F1263-E772-556E-B947-D9DBD2B9A875}"/>
                  </a:ext>
                </a:extLst>
              </p:cNvPr>
              <p:cNvSpPr txBox="1"/>
              <p:nvPr/>
            </p:nvSpPr>
            <p:spPr>
              <a:xfrm>
                <a:off x="258005" y="568135"/>
                <a:ext cx="8633994" cy="3683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200"/>
                  </a:lnSpc>
                  <a:spcAft>
                    <a:spcPts val="600"/>
                  </a:spcAft>
                </a:pPr>
                <a:r>
                  <a:rPr lang="en-GB" sz="1200" noProof="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Mathematical prerequisite</a:t>
                </a:r>
                <a:r>
                  <a:rPr lang="en-GB" sz="1200" noProof="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the formula for the sum of the </a:t>
                </a:r>
                <a:r>
                  <a:rPr lang="en-GB" sz="1200" noProof="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arithmetico</a:t>
                </a:r>
                <a:r>
                  <a:rPr lang="en-GB" sz="1200" noProof="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-geometric sequence,</a:t>
                </a:r>
              </a:p>
              <a:p>
                <a:pPr marL="180975">
                  <a:lnSpc>
                    <a:spcPts val="22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i="1" noProof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1</m:t>
                      </m:r>
                      <m:r>
                        <a:rPr lang="en-GB" sz="1100" i="1" noProof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𝑞</m:t>
                      </m:r>
                      <m:r>
                        <a:rPr lang="en-GB" sz="1100" i="1" noProof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100" i="1" noProof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+…+</m:t>
                      </m:r>
                      <m:r>
                        <a:rPr lang="en-GB" sz="1100" i="1" noProof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GB" sz="1100" i="1" noProof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𝑞</m:t>
                          </m:r>
                          <m:d>
                            <m:dPr>
                              <m:ctrlPr>
                                <a:rPr lang="en-GB" sz="1100" i="1" noProof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100" i="1" noProof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sz="1100" i="1" noProof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p>
                                  <m:r>
                                    <a:rPr lang="en-GB" sz="1100" i="1" noProof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1−</m:t>
                                  </m:r>
                                  <m:r>
                                    <a:rPr lang="en-GB" sz="1100" i="1" noProof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sSup>
                            <m:sSupPr>
                              <m:ctrlPr>
                                <a:rPr lang="en-GB" sz="1100" i="1" noProof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GB" sz="1100" i="1" noProof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GB" sz="1100" i="1" noProof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sup>
                          </m:sSup>
                        </m:num>
                        <m:den>
                          <m: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en-GB" sz="1100" i="1" noProof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𝑞</m:t>
                          </m:r>
                        </m:den>
                      </m:f>
                      <m:r>
                        <a:rPr lang="en-GB" sz="1100" i="1" noProof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GB" sz="1100" i="1" noProof="0" dirty="0">
                  <a:solidFill>
                    <a:srgbClr val="0070C0"/>
                  </a:solidFill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ts val="2200"/>
                  </a:lnSpc>
                  <a:spcAft>
                    <a:spcPts val="600"/>
                  </a:spcAft>
                </a:pPr>
                <a:r>
                  <a:rPr lang="en-GB" sz="1200" noProof="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We have </a:t>
                </a:r>
              </a:p>
              <a:p>
                <a:pPr marL="180975">
                  <a:lnSpc>
                    <a:spcPts val="22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𝑇</m:t>
                      </m:r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100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and</m:t>
                      </m:r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𝑞</m:t>
                      </m:r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1+</m:t>
                          </m:r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den>
                      </m:f>
                      <m:r>
                        <a:rPr lang="en-GB" sz="1100" b="0" i="1" noProof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GB" sz="1100" i="1" noProof="0" dirty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ts val="2200"/>
                  </a:lnSpc>
                  <a:spcAft>
                    <a:spcPts val="2400"/>
                  </a:spcAft>
                </a:pPr>
                <a:r>
                  <a:rPr lang="en-GB" sz="1200" noProof="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Let's substitute these values into the formula for the </a:t>
                </a:r>
                <a:r>
                  <a:rPr lang="en-GB" sz="1200" noProof="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arithmetico</a:t>
                </a:r>
                <a:r>
                  <a:rPr lang="en-GB" sz="1200" noProof="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-geometric sequence. After several adjustments we get</a:t>
                </a:r>
              </a:p>
              <a:p>
                <a:pPr marL="180975">
                  <a:lnSpc>
                    <a:spcPts val="2200"/>
                  </a:lnSpc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</m:d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b="0" i="1" noProof="0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b="0" i="1" noProof="0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…+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den>
                          </m:f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×</m:t>
                          </m:r>
                          <m:d>
                            <m:d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GB" sz="1100" i="1" noProof="0"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GB" sz="1100" i="1" noProof="0"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GB" sz="1100" i="1" noProof="0"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𝑇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+1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den>
                          </m:f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100" i="1" noProof="0" dirty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525588">
                  <a:lnSpc>
                    <a:spcPts val="2200"/>
                  </a:lnSpc>
                  <a:tabLst>
                    <a:tab pos="0" algn="l"/>
                  </a:tabLst>
                </a:pPr>
                <a:endParaRPr lang="en-GB" sz="1100" i="1" noProof="0" dirty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062163">
                  <a:lnSpc>
                    <a:spcPts val="2200"/>
                  </a:lnSpc>
                  <a:spcBef>
                    <a:spcPts val="3000"/>
                  </a:spcBef>
                  <a:tabLst>
                    <a:tab pos="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sup>
                          </m:sSup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𝑟𝑇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GB" sz="1100" i="1" noProof="0" dirty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ts val="2200"/>
                  </a:lnSpc>
                  <a:spcBef>
                    <a:spcPts val="600"/>
                  </a:spcBef>
                  <a:spcAft>
                    <a:spcPts val="1200"/>
                  </a:spcAft>
                </a:pPr>
                <a:r>
                  <a:rPr lang="en-GB" sz="1200" noProof="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Using this intermediate result, the complete closed-form formula of the Macaulay duration can be written as </a:t>
                </a:r>
              </a:p>
              <a:p>
                <a:pPr marL="180975">
                  <a:lnSpc>
                    <a:spcPts val="22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1100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MaD</m:t>
                      </m:r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𝑐𝑀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sup>
                        <m:e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=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𝑐𝑀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sup>
                          </m:sSup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𝑟𝑇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.</m:t>
                      </m:r>
                    </m:oMath>
                  </m:oMathPara>
                </a14:m>
                <a:endParaRPr lang="en-GB" sz="1100" i="1" noProof="0" dirty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ovéPole 7">
                <a:extLst>
                  <a:ext uri="{FF2B5EF4-FFF2-40B4-BE49-F238E27FC236}">
                    <a16:creationId xmlns:a16="http://schemas.microsoft.com/office/drawing/2014/main" id="{450F1263-E772-556E-B947-D9DBD2B9A8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05" y="568135"/>
                <a:ext cx="8633994" cy="3683060"/>
              </a:xfrm>
              <a:prstGeom prst="rect">
                <a:avLst/>
              </a:prstGeom>
              <a:blipFill>
                <a:blip r:embed="rId2"/>
                <a:stretch>
                  <a:fillRect b="-201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6406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18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80000"/>
            <a:ext cx="3168000" cy="360000"/>
          </a:xfrm>
        </p:spPr>
        <p:txBody>
          <a:bodyPr wrap="square">
            <a:spAutoFit/>
          </a:bodyPr>
          <a:lstStyle/>
          <a:p>
            <a:r>
              <a:rPr lang="en-GB" sz="1600" dirty="0"/>
              <a:t>Math note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–</a:t>
            </a:r>
            <a:r>
              <a:rPr lang="en-GB" sz="1600" dirty="0"/>
              <a:t> immunisation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>
                <a:extLst>
                  <a:ext uri="{FF2B5EF4-FFF2-40B4-BE49-F238E27FC236}">
                    <a16:creationId xmlns:a16="http://schemas.microsoft.com/office/drawing/2014/main" id="{450F1263-E772-556E-B947-D9DBD2B9A875}"/>
                  </a:ext>
                </a:extLst>
              </p:cNvPr>
              <p:cNvSpPr txBox="1"/>
              <p:nvPr/>
            </p:nvSpPr>
            <p:spPr>
              <a:xfrm>
                <a:off x="360000" y="648000"/>
                <a:ext cx="8531999" cy="45037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9525">
                  <a:lnSpc>
                    <a:spcPts val="2200"/>
                  </a:lnSpc>
                  <a:spcAft>
                    <a:spcPts val="600"/>
                  </a:spcAft>
                </a:pPr>
                <a:r>
                  <a:rPr lang="en-GB" sz="1200" noProof="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total value of reinvested coupons accumulated at a point of time </a:t>
                </a:r>
                <a:r>
                  <a:rPr lang="en-GB" sz="1200" i="1" noProof="0" dirty="0">
                    <a:effectLst/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200" noProof="0" dirty="0">
                    <a:effectLst/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  <a:endParaRPr lang="en-GB" sz="1200" noProof="0" dirty="0">
                  <a:effectLst/>
                  <a:latin typeface="Lucida Sans Unicode" panose="020B0602030504020204" pitchFamily="34" charset="0"/>
                  <a:ea typeface="Lucida Sans Unicode" panose="020B0602030504020204" pitchFamily="34" charset="0"/>
                  <a:cs typeface="Times New Roman" panose="02020603050405020304" pitchFamily="18" charset="0"/>
                </a:endParaRPr>
              </a:p>
              <a:p>
                <a:pPr marL="357188">
                  <a:lnSpc>
                    <a:spcPts val="2200"/>
                  </a:lnSpc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sSup>
                        <m:sSup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sSup>
                        <m:sSup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+…+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d>
                        <m:d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1+</m:t>
                          </m:r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</m:d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sup>
                          </m:sSup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den>
                      </m:f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.</m:t>
                      </m:r>
                    </m:oMath>
                  </m:oMathPara>
                </a14:m>
                <a:endParaRPr lang="en-GB" sz="1100" noProof="0" dirty="0">
                  <a:effectLst/>
                  <a:latin typeface="Lucida Sans Unicode" panose="020B0602030504020204" pitchFamily="34" charset="0"/>
                  <a:ea typeface="Lucida Sans Unicode" panose="020B0602030504020204" pitchFamily="34" charset="0"/>
                  <a:cs typeface="Times New Roman" panose="02020603050405020304" pitchFamily="18" charset="0"/>
                </a:endParaRPr>
              </a:p>
              <a:p>
                <a:pPr marL="9525">
                  <a:lnSpc>
                    <a:spcPts val="2200"/>
                  </a:lnSpc>
                  <a:spcAft>
                    <a:spcPts val="600"/>
                  </a:spcAft>
                </a:pPr>
                <a:r>
                  <a:rPr lang="en-GB" sz="1200" noProof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value of the bond at the same point of time </a:t>
                </a:r>
                <a:r>
                  <a:rPr lang="en-GB" sz="1200" i="1" dirty="0"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200" noProof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equal to the discounted value of the remaining cash flow from the bond:</a:t>
                </a:r>
                <a:endParaRPr lang="en-GB" i="1" noProof="0" dirty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57188">
                  <a:lnSpc>
                    <a:spcPts val="2200"/>
                  </a:lnSpc>
                  <a:spcBef>
                    <a:spcPts val="18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1+</m:t>
                          </m:r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+…+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d>
                        <m:d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.</m:t>
                      </m:r>
                    </m:oMath>
                  </m:oMathPara>
                </a14:m>
                <a:endParaRPr lang="en-GB" sz="1100" noProof="0" dirty="0">
                  <a:latin typeface="Lucida Sans Unicode" panose="020B0602030504020204" pitchFamily="34" charset="0"/>
                  <a:ea typeface="Lucida Sans Unicode" panose="020B0602030504020204" pitchFamily="34" charset="0"/>
                  <a:cs typeface="Times New Roman" panose="02020603050405020304" pitchFamily="18" charset="0"/>
                </a:endParaRPr>
              </a:p>
              <a:p>
                <a:pPr marL="9525">
                  <a:lnSpc>
                    <a:spcPts val="2200"/>
                  </a:lnSpc>
                  <a:spcAft>
                    <a:spcPts val="600"/>
                  </a:spcAft>
                </a:pPr>
                <a:r>
                  <a:rPr lang="en-GB" sz="1200" noProof="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Let’s assume that at the point of time </a:t>
                </a:r>
                <a:r>
                  <a:rPr lang="en-GB" sz="1200" i="1" noProof="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200" noProof="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the change in the reinvested coupons is offset by the change in the bond price:</a:t>
                </a:r>
                <a:endParaRPr lang="en-GB" sz="1100" noProof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60363">
                  <a:lnSpc>
                    <a:spcPts val="22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0=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𝑑𝑟</m:t>
                          </m:r>
                        </m:den>
                      </m:f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𝑑𝐵</m:t>
                          </m:r>
                        </m:num>
                        <m:den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𝑑𝑟</m:t>
                          </m:r>
                        </m:den>
                      </m:f>
                      <m:r>
                        <a:rPr lang="en-GB" sz="1100" b="0" i="1" noProof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100" b="0" i="1" noProof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num>
                            <m:den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den>
                          </m:f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sup>
                          </m:sSup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sz="1100" noProof="0">
                              <a:latin typeface="Lucida Sans Unicode" panose="020B0602030504020204" pitchFamily="34" charset="0"/>
                              <a:ea typeface="Lucida Sans Unicode" panose="020B060203050402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d>
                      <m:r>
                        <a:rPr lang="en-GB" sz="1100" b="0" i="1" noProof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100" b="0" i="1" noProof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en-GB" sz="1100" b="0" i="1" noProof="0" smtClean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sup>
                              </m:sSup>
                            </m:den>
                          </m:f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  <m:d>
                                    <m:dPr>
                                      <m:ctrlP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+1</m:t>
                                  </m:r>
                                </m:sup>
                              </m:sSup>
                            </m:den>
                          </m:f>
                          <m:r>
                            <a:rPr lang="en-GB" sz="1100" i="1" noProof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  <m:d>
                                <m:d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en-GB" sz="1100" b="0" i="1" noProof="0" smtClean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  <m:r>
                                    <a:rPr lang="en-GB" sz="1100" i="1" noProof="0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+1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GB" sz="1100" i="1" noProof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.</m:t>
                      </m:r>
                    </m:oMath>
                  </m:oMathPara>
                </a14:m>
                <a:endParaRPr lang="en-GB" sz="1600" noProof="0" dirty="0">
                  <a:effectLst/>
                  <a:latin typeface="Lucida Sans Unicode" panose="020B0602030504020204" pitchFamily="34" charset="0"/>
                  <a:ea typeface="Lucida Sans Unicode" panose="020B0602030504020204" pitchFamily="34" charset="0"/>
                  <a:cs typeface="Times New Roman" panose="02020603050405020304" pitchFamily="18" charset="0"/>
                </a:endParaRPr>
              </a:p>
              <a:p>
                <a:pPr marL="9525">
                  <a:lnSpc>
                    <a:spcPts val="2200"/>
                  </a:lnSpc>
                  <a:spcAft>
                    <a:spcPts val="600"/>
                  </a:spcAft>
                </a:pPr>
                <a:r>
                  <a:rPr lang="en-GB" sz="1200" noProof="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After making a few adjustments one can obtain this expression: </a:t>
                </a:r>
                <a:endParaRPr lang="en-GB" sz="1200" noProof="0" dirty="0">
                  <a:effectLst/>
                  <a:latin typeface="Lucida Sans Unicode" panose="020B0602030504020204" pitchFamily="34" charset="0"/>
                  <a:ea typeface="Lucida Sans Unicode" panose="020B0602030504020204" pitchFamily="34" charset="0"/>
                  <a:cs typeface="Times New Roman" panose="02020603050405020304" pitchFamily="18" charset="0"/>
                </a:endParaRPr>
              </a:p>
              <a:p>
                <a:pPr marL="360363">
                  <a:lnSpc>
                    <a:spcPts val="22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0=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𝑋</m:t>
                      </m:r>
                      <m:d>
                        <m:d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num>
                            <m:den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den>
                          </m:f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  <m:d>
                                    <m:dPr>
                                      <m:ctrlP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den>
                          </m:f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d>
                        <m:d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den>
                          </m:f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  <m:d>
                                    <m:dPr>
                                      <m:ctrlP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𝑀𝑇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.</m:t>
                      </m:r>
                    </m:oMath>
                  </m:oMathPara>
                </a14:m>
                <a:endParaRPr lang="en-GB" sz="1100" noProof="0" dirty="0">
                  <a:effectLst/>
                  <a:latin typeface="Lucida Sans Unicode" panose="020B0602030504020204" pitchFamily="34" charset="0"/>
                  <a:ea typeface="Lucida Sans Unicode" panose="020B0602030504020204" pitchFamily="34" charset="0"/>
                  <a:cs typeface="Times New Roman" panose="02020603050405020304" pitchFamily="18" charset="0"/>
                </a:endParaRPr>
              </a:p>
              <a:p>
                <a:pPr marL="9525">
                  <a:lnSpc>
                    <a:spcPts val="2200"/>
                  </a:lnSpc>
                  <a:spcAft>
                    <a:spcPts val="600"/>
                  </a:spcAft>
                </a:pPr>
                <a:r>
                  <a:rPr lang="en-GB" sz="1200" noProof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content in the first parentheses is the closed-form pricing equation of a coupon bond:  </a:t>
                </a:r>
              </a:p>
              <a:p>
                <a:pPr marL="360363">
                  <a:lnSpc>
                    <a:spcPts val="22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den>
                      </m:f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d>
                                <m:d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GB" noProof="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9525">
                  <a:lnSpc>
                    <a:spcPts val="2200"/>
                  </a:lnSpc>
                </a:pPr>
                <a:r>
                  <a:rPr lang="en-GB" sz="1200" noProof="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Therefore  </a:t>
                </a:r>
                <a:endParaRPr lang="en-GB" sz="1200" noProof="0" dirty="0">
                  <a:effectLst/>
                  <a:latin typeface="Lucida Sans Unicode" panose="020B0602030504020204" pitchFamily="34" charset="0"/>
                  <a:ea typeface="Lucida Sans Unicode" panose="020B0602030504020204" pitchFamily="34" charset="0"/>
                  <a:cs typeface="Times New Roman" panose="02020603050405020304" pitchFamily="18" charset="0"/>
                </a:endParaRPr>
              </a:p>
              <a:p>
                <a:pPr marL="360363">
                  <a:lnSpc>
                    <a:spcPts val="22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0=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𝑋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d>
                        <m:d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den>
                          </m:f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GB" sz="1100" i="1" noProof="0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𝑀𝑇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b="0" i="1" noProof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GB" sz="1100" noProof="0" dirty="0">
                  <a:effectLst/>
                  <a:latin typeface="Lucida Sans Unicode" panose="020B0602030504020204" pitchFamily="34" charset="0"/>
                  <a:ea typeface="Lucida Sans Unicode" panose="020B0602030504020204" pitchFamily="34" charset="0"/>
                  <a:cs typeface="Times New Roman" panose="02020603050405020304" pitchFamily="18" charset="0"/>
                </a:endParaRPr>
              </a:p>
              <a:p>
                <a:pPr marL="9525">
                  <a:lnSpc>
                    <a:spcPts val="2200"/>
                  </a:lnSpc>
                  <a:spcAft>
                    <a:spcPts val="600"/>
                  </a:spcAft>
                </a:pPr>
                <a:r>
                  <a:rPr lang="en-GB" sz="1200" noProof="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from which we get, using the closed-form formula for the Macaulay duration,</a:t>
                </a:r>
                <a:endParaRPr lang="en-GB" sz="1200" noProof="0" dirty="0">
                  <a:effectLst/>
                  <a:latin typeface="Lucida Sans Unicode" panose="020B0602030504020204" pitchFamily="34" charset="0"/>
                  <a:ea typeface="Lucida Sans Unicode" panose="020B0602030504020204" pitchFamily="34" charset="0"/>
                  <a:cs typeface="Times New Roman" panose="02020603050405020304" pitchFamily="18" charset="0"/>
                </a:endParaRPr>
              </a:p>
              <a:p>
                <a:pPr marL="360363">
                  <a:lnSpc>
                    <a:spcPts val="22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𝑋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den>
                      </m:f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sup>
                          </m:sSup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𝑟𝑇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den>
                      </m:f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1100" i="1" noProof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num>
                        <m:den>
                          <m:sSup>
                            <m:sSupPr>
                              <m:ctrlP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n-GB" sz="1100" i="1" noProof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100" i="1" noProof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sup>
                          </m:sSup>
                        </m:den>
                      </m:f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GB" sz="1100" i="1" noProof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GB" sz="1100" noProof="0" dirty="0">
                  <a:effectLst/>
                  <a:latin typeface="Lucida Sans Unicode" panose="020B0602030504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ovéPole 7">
                <a:extLst>
                  <a:ext uri="{FF2B5EF4-FFF2-40B4-BE49-F238E27FC236}">
                    <a16:creationId xmlns:a16="http://schemas.microsoft.com/office/drawing/2014/main" id="{450F1263-E772-556E-B947-D9DBD2B9A8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648000"/>
                <a:ext cx="8531999" cy="45037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8548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2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6372216" cy="648000"/>
          </a:xfrm>
        </p:spPr>
        <p:txBody>
          <a:bodyPr/>
          <a:lstStyle/>
          <a:p>
            <a:r>
              <a:rPr lang="en-GB" dirty="0"/>
              <a:t>Investment risks from holding bonds 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864001" y="2808000"/>
            <a:ext cx="1835791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Credit risk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864000"/>
            <a:ext cx="262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Interest rate risk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88000" y="3720226"/>
            <a:ext cx="80373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Credit events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3152629"/>
            <a:ext cx="738946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Credit risk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the risk of a change in the bond’s price associated with the occurrence of a credit event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0" y="1203910"/>
            <a:ext cx="7200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Interest rate risk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(market risk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price risk) is the risk of a change in the bond’s price as a result of a change in the market yields 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1188000" y="1754573"/>
            <a:ext cx="771346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By changing its price the bond adjusts to prevailing yields of competing investment instruments</a:t>
            </a:r>
          </a:p>
        </p:txBody>
      </p:sp>
      <p:sp>
        <p:nvSpPr>
          <p:cNvPr id="55" name="TextovéPole 54"/>
          <p:cNvSpPr txBox="1"/>
          <p:nvPr/>
        </p:nvSpPr>
        <p:spPr>
          <a:xfrm>
            <a:off x="1188001" y="2313703"/>
            <a:ext cx="772106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This risk is not relevant for investors who hold the bond to maturity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1512000" y="4014435"/>
            <a:ext cx="738946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Default: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inability of the issuer of the bond to honour its contractual obligations (payments of coupons and/or principal)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1512000" y="4530460"/>
            <a:ext cx="738946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Downgrade: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a cut in rating by rating agencies based on deteriorating earning capacity to honour obligations from the bond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512000" y="5050285"/>
            <a:ext cx="747095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Flight to quality: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liquidation of bond holdings due to wider economic factors (worsened macroeconomic outlook, danger of political instability, imminent financial turbulence, contagion and others)</a:t>
            </a:r>
          </a:p>
        </p:txBody>
      </p:sp>
      <p:grpSp>
        <p:nvGrpSpPr>
          <p:cNvPr id="6" name="Skupina 5">
            <a:extLst>
              <a:ext uri="{FF2B5EF4-FFF2-40B4-BE49-F238E27FC236}">
                <a16:creationId xmlns:a16="http://schemas.microsoft.com/office/drawing/2014/main" id="{F05B2BFF-5130-46BD-9E5B-2CEA52D35A36}"/>
              </a:ext>
            </a:extLst>
          </p:cNvPr>
          <p:cNvGrpSpPr/>
          <p:nvPr/>
        </p:nvGrpSpPr>
        <p:grpSpPr>
          <a:xfrm>
            <a:off x="244451" y="1373866"/>
            <a:ext cx="1633173" cy="1062189"/>
            <a:chOff x="197365" y="1460720"/>
            <a:chExt cx="1633173" cy="1062189"/>
          </a:xfrm>
        </p:grpSpPr>
        <p:grpSp>
          <p:nvGrpSpPr>
            <p:cNvPr id="44" name="Skupina 43">
              <a:extLst>
                <a:ext uri="{FF2B5EF4-FFF2-40B4-BE49-F238E27FC236}">
                  <a16:creationId xmlns:a16="http://schemas.microsoft.com/office/drawing/2014/main" id="{015ACD3A-CA5A-4E18-81A3-C97C625F7278}"/>
                </a:ext>
              </a:extLst>
            </p:cNvPr>
            <p:cNvGrpSpPr/>
            <p:nvPr/>
          </p:nvGrpSpPr>
          <p:grpSpPr>
            <a:xfrm>
              <a:off x="203576" y="1460720"/>
              <a:ext cx="973792" cy="1062189"/>
              <a:chOff x="625399" y="3975791"/>
              <a:chExt cx="3669442" cy="2503885"/>
            </a:xfrm>
          </p:grpSpPr>
          <p:cxnSp>
            <p:nvCxnSpPr>
              <p:cNvPr id="47" name="Přímá spojnice 46">
                <a:extLst>
                  <a:ext uri="{FF2B5EF4-FFF2-40B4-BE49-F238E27FC236}">
                    <a16:creationId xmlns:a16="http://schemas.microsoft.com/office/drawing/2014/main" id="{456ACE76-E269-454B-A317-F780D553006C}"/>
                  </a:ext>
                </a:extLst>
              </p:cNvPr>
              <p:cNvCxnSpPr/>
              <p:nvPr/>
            </p:nvCxnSpPr>
            <p:spPr>
              <a:xfrm>
                <a:off x="971600" y="4159713"/>
                <a:ext cx="1" cy="1846355"/>
              </a:xfrm>
              <a:prstGeom prst="line">
                <a:avLst/>
              </a:prstGeom>
              <a:ln w="2540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nice 47">
                <a:extLst>
                  <a:ext uri="{FF2B5EF4-FFF2-40B4-BE49-F238E27FC236}">
                    <a16:creationId xmlns:a16="http://schemas.microsoft.com/office/drawing/2014/main" id="{716C5561-451D-49B6-9215-B68C347C487B}"/>
                  </a:ext>
                </a:extLst>
              </p:cNvPr>
              <p:cNvCxnSpPr/>
              <p:nvPr/>
            </p:nvCxnSpPr>
            <p:spPr>
              <a:xfrm>
                <a:off x="971600" y="6021288"/>
                <a:ext cx="2880320" cy="0"/>
              </a:xfrm>
              <a:prstGeom prst="line">
                <a:avLst/>
              </a:prstGeom>
              <a:ln w="2540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ovéPole 48">
                <a:extLst>
                  <a:ext uri="{FF2B5EF4-FFF2-40B4-BE49-F238E27FC236}">
                    <a16:creationId xmlns:a16="http://schemas.microsoft.com/office/drawing/2014/main" id="{3393A2CA-9539-47DF-BBC7-A3DE41D4F14D}"/>
                  </a:ext>
                </a:extLst>
              </p:cNvPr>
              <p:cNvSpPr txBox="1"/>
              <p:nvPr/>
            </p:nvSpPr>
            <p:spPr>
              <a:xfrm>
                <a:off x="2388766" y="5899262"/>
                <a:ext cx="1906075" cy="580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i="1" dirty="0">
                    <a:latin typeface="Cambria Math"/>
                    <a:ea typeface="Cambria Math" panose="02040503050406030204" pitchFamily="18" charset="0"/>
                  </a:rPr>
                  <a:t>yield</a:t>
                </a:r>
              </a:p>
            </p:txBody>
          </p:sp>
          <p:sp>
            <p:nvSpPr>
              <p:cNvPr id="50" name="TextovéPole 49">
                <a:extLst>
                  <a:ext uri="{FF2B5EF4-FFF2-40B4-BE49-F238E27FC236}">
                    <a16:creationId xmlns:a16="http://schemas.microsoft.com/office/drawing/2014/main" id="{21531C69-B4CA-4C5D-BE2D-C4DBCB7697D0}"/>
                  </a:ext>
                </a:extLst>
              </p:cNvPr>
              <p:cNvSpPr txBox="1"/>
              <p:nvPr/>
            </p:nvSpPr>
            <p:spPr>
              <a:xfrm>
                <a:off x="625399" y="3975791"/>
                <a:ext cx="1899202" cy="580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i="1">
                    <a:latin typeface="Cambria Math"/>
                    <a:ea typeface="Cambria Math" panose="02040503050406030204" pitchFamily="18" charset="0"/>
                  </a:rPr>
                  <a:t>price</a:t>
                </a:r>
              </a:p>
            </p:txBody>
          </p:sp>
        </p:grpSp>
        <p:sp>
          <p:nvSpPr>
            <p:cNvPr id="5" name="Oblouk 4">
              <a:extLst>
                <a:ext uri="{FF2B5EF4-FFF2-40B4-BE49-F238E27FC236}">
                  <a16:creationId xmlns:a16="http://schemas.microsoft.com/office/drawing/2014/main" id="{502DD25D-B14D-44C3-B35E-73FD083DAF02}"/>
                </a:ext>
              </a:extLst>
            </p:cNvPr>
            <p:cNvSpPr/>
            <p:nvPr/>
          </p:nvSpPr>
          <p:spPr>
            <a:xfrm rot="11203008">
              <a:off x="197365" y="1594427"/>
              <a:ext cx="1633173" cy="606882"/>
            </a:xfrm>
            <a:prstGeom prst="arc">
              <a:avLst>
                <a:gd name="adj1" fmla="val 14713885"/>
                <a:gd name="adj2" fmla="val 0"/>
              </a:avLst>
            </a:prstGeom>
            <a:ln w="38100">
              <a:solidFill>
                <a:srgbClr val="C00000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500620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3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5868160" cy="648072"/>
          </a:xfrm>
        </p:spPr>
        <p:txBody>
          <a:bodyPr/>
          <a:lstStyle/>
          <a:p>
            <a:r>
              <a:rPr lang="en-GB" dirty="0"/>
              <a:t>Other risks associated with bonds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864001" y="2340000"/>
            <a:ext cx="205181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Inflation risk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1" y="864000"/>
            <a:ext cx="277189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Reinvestment risk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2668999"/>
            <a:ext cx="727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risk that purchasing power of coupons and principal received in the future will be eroded by a higher inflation than initially expected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0" y="1190940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risk that coupons of the bond will have to be reinvested at a lower interest rate than the rate that existed when the bond was purchased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1188001" y="4446011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higher the liquidity risk the wider the bid-ask spread quoted by bond dealers</a:t>
            </a:r>
          </a:p>
        </p:txBody>
      </p:sp>
      <p:sp>
        <p:nvSpPr>
          <p:cNvPr id="55" name="TextovéPole 54"/>
          <p:cNvSpPr txBox="1"/>
          <p:nvPr/>
        </p:nvSpPr>
        <p:spPr>
          <a:xfrm>
            <a:off x="1188001" y="2045744"/>
            <a:ext cx="7776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risk is less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urgent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for floaters and irrelevant for zero-coupon bonds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1188000" y="1737331"/>
            <a:ext cx="65523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Lower reinvestment rates reduce the yield to maturity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1188001" y="3213649"/>
            <a:ext cx="61203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risk is less relevant for inflation-linked bonds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1" y="3528000"/>
            <a:ext cx="406803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Liquidity (marketability) risk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188001" y="3869325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risk that the ease of trading the bond near the prevailing market price will be impaired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4001" y="5040000"/>
            <a:ext cx="1475751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Call risk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188001" y="5366490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risk that the issuer will retire the bond before the maturity by exercising the call provision in the callable bond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</a:t>
            </a:r>
          </a:p>
        </p:txBody>
      </p:sp>
    </p:spTree>
    <p:extLst>
      <p:ext uri="{BB962C8B-B14F-4D97-AF65-F5344CB8AC3E}">
        <p14:creationId xmlns:p14="http://schemas.microsoft.com/office/powerpoint/2010/main" val="270885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4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1763704" cy="648072"/>
          </a:xfrm>
        </p:spPr>
        <p:txBody>
          <a:bodyPr/>
          <a:lstStyle/>
          <a:p>
            <a:r>
              <a:rPr lang="en-GB" dirty="0"/>
              <a:t>Duration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864000"/>
            <a:ext cx="392402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Macaulay duration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cs-CZ" sz="2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MaD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, D)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188000" y="1199583"/>
            <a:ext cx="749345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Weighted average of the times in which the cash flow from the bond is received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ovéPole 68"/>
              <p:cNvSpPr txBox="1"/>
              <p:nvPr/>
            </p:nvSpPr>
            <p:spPr>
              <a:xfrm>
                <a:off x="1907704" y="1653990"/>
                <a:ext cx="5544296" cy="7770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MaD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𝑐𝑀</m:t>
                                  </m:r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×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cs-CZ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(1+</m:t>
                                      </m:r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nary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𝑀</m:t>
                              </m:r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(1+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𝑟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𝑇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f>
                            <m:f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𝑃𝑉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den>
                          </m:f>
                        </m:e>
                      </m:nary>
                      <m:r>
                        <a:rPr lang="cs-CZ" sz="14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cs-CZ" sz="1400" i="1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𝑃𝑉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den>
                      </m:f>
                      <m:r>
                        <a:rPr lang="cs-CZ" sz="14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𝑇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9" name="TextovéPol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1653990"/>
                <a:ext cx="5544296" cy="77707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ovéPole 73"/>
          <p:cNvSpPr txBox="1"/>
          <p:nvPr/>
        </p:nvSpPr>
        <p:spPr>
          <a:xfrm>
            <a:off x="1188000" y="2282226"/>
            <a:ext cx="25919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>
                <a:latin typeface="Cambria Math" panose="02040503050406030204" pitchFamily="18" charset="0"/>
                <a:ea typeface="Cambria Math" panose="02040503050406030204" pitchFamily="18" charset="0"/>
              </a:rPr>
              <a:t>Closed-form formula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864000" y="3204000"/>
            <a:ext cx="443279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Modified duration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cs-CZ" sz="2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MoD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, MD)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34"/>
              <p:cNvSpPr txBox="1"/>
              <p:nvPr/>
            </p:nvSpPr>
            <p:spPr>
              <a:xfrm>
                <a:off x="1908000" y="2642266"/>
                <a:ext cx="4286621" cy="5784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>
                          <a:latin typeface="Cambria Math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cs-CZ" sz="1400" b="0" i="1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>
                              <a:latin typeface="Cambria Math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cs-CZ" sz="1400" b="0" i="1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cs-CZ" sz="1400" b="0" i="1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b="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400" b="0" i="1">
                              <a:latin typeface="Cambria Math"/>
                              <a:ea typeface="Cambria Math"/>
                            </a:rPr>
                            <m:t>𝑐</m:t>
                          </m:r>
                          <m:r>
                            <a:rPr lang="cs-CZ" sz="1400" b="0" i="1">
                              <a:latin typeface="Cambria Math"/>
                              <a:ea typeface="Cambria Math"/>
                            </a:rPr>
                            <m:t>×</m:t>
                          </m:r>
                          <m:f>
                            <m:fPr>
                              <m:ctrlPr>
                                <a:rPr lang="cs-CZ" sz="1400" b="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(1+</m:t>
                                  </m:r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𝑇</m:t>
                                  </m:r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+1</m:t>
                                  </m:r>
                                </m:sup>
                              </m:sSup>
                              <m:r>
                                <a:rPr lang="cs-CZ" sz="1400" b="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1+</m:t>
                                  </m:r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d>
                              <m:r>
                                <a:rPr lang="cs-CZ" sz="1400" b="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1400" b="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𝑟𝑇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(1+</m:t>
                                  </m:r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𝑇</m:t>
                                  </m:r>
                                </m:sup>
                              </m:sSup>
                            </m:den>
                          </m:f>
                          <m:r>
                            <a:rPr lang="cs-CZ" sz="1400" b="0" i="1" kern="120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cs-CZ" sz="1400" b="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b="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𝑇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(1+</m:t>
                                  </m:r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1400" b="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𝑇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000" y="2642266"/>
                <a:ext cx="4286621" cy="57849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ovéPole 25"/>
          <p:cNvSpPr txBox="1"/>
          <p:nvPr/>
        </p:nvSpPr>
        <p:spPr>
          <a:xfrm>
            <a:off x="1188000" y="3549041"/>
            <a:ext cx="748075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Change in the bond price with respect to the change in the yield relative to the bond 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1908000" y="4118450"/>
                <a:ext cx="2519983" cy="507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MD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 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𝑑𝑃</m:t>
                              </m:r>
                            </m:num>
                            <m:den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𝑑𝑟</m:t>
                              </m:r>
                            </m:den>
                          </m:f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000" y="4118450"/>
                <a:ext cx="2519983" cy="507447"/>
              </a:xfrm>
              <a:prstGeom prst="rect">
                <a:avLst/>
              </a:prstGeom>
              <a:blipFill>
                <a:blip r:embed="rId17"/>
                <a:stretch>
                  <a:fillRect t="-59036" b="-530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ovéPole 34"/>
          <p:cNvSpPr txBox="1"/>
          <p:nvPr/>
        </p:nvSpPr>
        <p:spPr>
          <a:xfrm>
            <a:off x="1188000" y="4529921"/>
            <a:ext cx="36720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Relationship between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and MD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ovéPole 38"/>
              <p:cNvSpPr txBox="1"/>
              <p:nvPr/>
            </p:nvSpPr>
            <p:spPr>
              <a:xfrm>
                <a:off x="2017645" y="4779522"/>
                <a:ext cx="4264757" cy="7770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MD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num>
                            <m:den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cs-CZ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(1+</m:t>
                                      </m:r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+1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nary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num>
                            <m:den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den>
                          </m:f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×</m:t>
                          </m:r>
                          <m:f>
                            <m:f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(1+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𝑟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𝑇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+1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𝐷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1+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9" name="TextovéPol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645" y="4779522"/>
                <a:ext cx="4264757" cy="77707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ovéPole 39"/>
          <p:cNvSpPr txBox="1"/>
          <p:nvPr/>
        </p:nvSpPr>
        <p:spPr>
          <a:xfrm>
            <a:off x="1188000" y="5431429"/>
            <a:ext cx="781199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D and MD are measured using different units (</a:t>
            </a:r>
            <a:r>
              <a:rPr lang="cs-CZ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time </a:t>
            </a:r>
            <a:r>
              <a:rPr lang="cs-CZ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interval in D 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versus percentage</a:t>
            </a:r>
            <a:r>
              <a:rPr lang="cs-CZ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s in MD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ovéPole 32"/>
              <p:cNvSpPr txBox="1"/>
              <p:nvPr/>
            </p:nvSpPr>
            <p:spPr>
              <a:xfrm>
                <a:off x="6602680" y="4994394"/>
                <a:ext cx="161217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=(1+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)×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/>
                        </a:rPr>
                        <m:t>MD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TextovéPol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2680" y="4994394"/>
                <a:ext cx="1612173" cy="307777"/>
              </a:xfrm>
              <a:prstGeom prst="rect">
                <a:avLst/>
              </a:prstGeom>
              <a:blipFill>
                <a:blip r:embed="rId19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1884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5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2880000"/>
            <a:ext cx="226783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Limiting value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88001" y="3258255"/>
            <a:ext cx="5472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Duration is always less than (or equal to) maturity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ovéPole 68"/>
              <p:cNvSpPr txBox="1"/>
              <p:nvPr/>
            </p:nvSpPr>
            <p:spPr>
              <a:xfrm>
                <a:off x="1908000" y="2343367"/>
                <a:ext cx="4966808" cy="547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=−(1+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)×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𝑑𝑃</m:t>
                              </m:r>
                            </m:num>
                            <m:den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𝑑𝑟</m:t>
                              </m:r>
                            </m:den>
                          </m:f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𝑑𝑃</m:t>
                              </m:r>
                            </m:num>
                            <m:den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d>
                                <m:d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den>
                          </m:f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𝑙𝑛𝑃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𝑙𝑛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(1+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9" name="TextovéPol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000" y="2343367"/>
                <a:ext cx="4966808" cy="547073"/>
              </a:xfrm>
              <a:prstGeom prst="rect">
                <a:avLst/>
              </a:prstGeom>
              <a:blipFill>
                <a:blip r:embed="rId15"/>
                <a:stretch>
                  <a:fillRect t="-54444" b="-8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ovéPole 73"/>
          <p:cNvSpPr txBox="1"/>
          <p:nvPr/>
        </p:nvSpPr>
        <p:spPr>
          <a:xfrm>
            <a:off x="1191536" y="1982548"/>
            <a:ext cx="518419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Graphical representation of Macaulay duration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1908000" y="5104232"/>
                <a:ext cx="3512820" cy="6805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+…+</m:t>
                              </m:r>
                              <m:sSub>
                                <m:sSub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den>
                          </m:f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𝐷</m:t>
                          </m:r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000" y="5104232"/>
                <a:ext cx="3512820" cy="6805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ovéPole 35"/>
          <p:cNvSpPr txBox="1"/>
          <p:nvPr/>
        </p:nvSpPr>
        <p:spPr>
          <a:xfrm>
            <a:off x="864000" y="864000"/>
            <a:ext cx="399603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Measure of interest rate risk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864000" y="4176000"/>
            <a:ext cx="273746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Portfolio duration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1222429" y="4519975"/>
            <a:ext cx="792156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Duration of bond portfolio is equal to the weighted average of durations of individual bonds using relative market values of bonds as weights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5580112" y="5285388"/>
                <a:ext cx="21602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 …</m:t>
                    </m:r>
                  </m:oMath>
                </a14:m>
                <a:r>
                  <a:rPr lang="en-GB" sz="1400" i="1" dirty="0">
                    <a:latin typeface="Cambria Math"/>
                    <a:ea typeface="Cambria Math" panose="02040503050406030204" pitchFamily="18" charset="0"/>
                  </a:rPr>
                  <a:t>   </a:t>
                </a:r>
                <a:r>
                  <a:rPr lang="en-GB" sz="1400" dirty="0">
                    <a:latin typeface="Cambria Math"/>
                    <a:ea typeface="Cambria Math" panose="02040503050406030204" pitchFamily="18" charset="0"/>
                  </a:rPr>
                  <a:t>value of bond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1400" dirty="0">
                    <a:latin typeface="Cambria Math"/>
                    <a:ea typeface="Cambria Math" panose="02040503050406030204" pitchFamily="18" charset="0"/>
                  </a:rPr>
                  <a:t> </a:t>
                </a:r>
                <a:endParaRPr lang="en-GB" sz="14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5285388"/>
                <a:ext cx="2160240" cy="307777"/>
              </a:xfrm>
              <a:prstGeom prst="rect">
                <a:avLst/>
              </a:prstGeom>
              <a:blipFill>
                <a:blip r:embed="rId17"/>
                <a:stretch>
                  <a:fillRect t="-5882" b="-176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ovéPole 32"/>
          <p:cNvSpPr txBox="1"/>
          <p:nvPr/>
        </p:nvSpPr>
        <p:spPr>
          <a:xfrm>
            <a:off x="1188001" y="1205378"/>
            <a:ext cx="630899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First order approximation of a change in the bond’s 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1908001" y="1520410"/>
                <a:ext cx="5528494" cy="5318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𝑃</m:t>
                      </m:r>
                      <m:acc>
                        <m:accPr>
                          <m:chr m:val="̇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</m:e>
                      </m:acc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𝑑𝑃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𝑑𝑟</m:t>
                          </m:r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𝐷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den>
                          </m:f>
                        </m:e>
                      </m:d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𝑃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𝐷</m:t>
                          </m:r>
                        </m:num>
                        <m:den>
                          <m:d>
                            <m:d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×∆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𝑟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=−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𝑃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𝑀𝐷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×∆</m:t>
                      </m:r>
                      <m:r>
                        <a:rPr lang="cs-CZ" sz="1400" i="1">
                          <a:latin typeface="Cambria Math" panose="02040503050406030204" pitchFamily="18" charset="0"/>
                          <a:ea typeface="Cambria Math"/>
                        </a:rPr>
                        <m:t>𝑟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001" y="1520410"/>
                <a:ext cx="5528494" cy="53181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" name="Skupina 70"/>
          <p:cNvGrpSpPr/>
          <p:nvPr/>
        </p:nvGrpSpPr>
        <p:grpSpPr>
          <a:xfrm>
            <a:off x="7496997" y="1840545"/>
            <a:ext cx="1939685" cy="1451879"/>
            <a:chOff x="7384842" y="1840545"/>
            <a:chExt cx="1939685" cy="1451879"/>
          </a:xfrm>
        </p:grpSpPr>
        <p:grpSp>
          <p:nvGrpSpPr>
            <p:cNvPr id="47" name="Skupina 46"/>
            <p:cNvGrpSpPr/>
            <p:nvPr/>
          </p:nvGrpSpPr>
          <p:grpSpPr>
            <a:xfrm>
              <a:off x="7384842" y="1840545"/>
              <a:ext cx="1939685" cy="1451879"/>
              <a:chOff x="938245" y="3939770"/>
              <a:chExt cx="3306524" cy="2451813"/>
            </a:xfrm>
          </p:grpSpPr>
          <p:grpSp>
            <p:nvGrpSpPr>
              <p:cNvPr id="49" name="Skupina 48"/>
              <p:cNvGrpSpPr/>
              <p:nvPr/>
            </p:nvGrpSpPr>
            <p:grpSpPr>
              <a:xfrm>
                <a:off x="938245" y="3939770"/>
                <a:ext cx="2508489" cy="2451813"/>
                <a:chOff x="938244" y="3939769"/>
                <a:chExt cx="2508489" cy="2451813"/>
              </a:xfrm>
            </p:grpSpPr>
            <p:cxnSp>
              <p:nvCxnSpPr>
                <p:cNvPr id="51" name="Přímá spojnice 50"/>
                <p:cNvCxnSpPr/>
                <p:nvPr/>
              </p:nvCxnSpPr>
              <p:spPr>
                <a:xfrm>
                  <a:off x="971600" y="4159713"/>
                  <a:ext cx="1" cy="1846355"/>
                </a:xfrm>
                <a:prstGeom prst="line">
                  <a:avLst/>
                </a:prstGeom>
                <a:ln w="25400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Přímá spojnice 51"/>
                <p:cNvCxnSpPr/>
                <p:nvPr/>
              </p:nvCxnSpPr>
              <p:spPr>
                <a:xfrm>
                  <a:off x="971600" y="6021288"/>
                  <a:ext cx="2145058" cy="0"/>
                </a:xfrm>
                <a:prstGeom prst="line">
                  <a:avLst/>
                </a:prstGeom>
                <a:ln w="25400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3" name="TextovéPole 52"/>
                    <p:cNvSpPr txBox="1"/>
                    <p:nvPr/>
                  </p:nvSpPr>
                  <p:spPr>
                    <a:xfrm>
                      <a:off x="1883653" y="5949797"/>
                      <a:ext cx="1563080" cy="4417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m:rPr>
                                <m:sty m:val="p"/>
                              </m:rPr>
                              <a:rPr lang="cs-CZ" sz="11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ln</m:t>
                            </m:r>
                            <m:r>
                              <a:rPr lang="cs-CZ" sz="1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⁡(1+</m:t>
                            </m:r>
                            <m:r>
                              <a:rPr lang="cs-CZ" sz="1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cs-CZ" sz="1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oMath>
                        </m:oMathPara>
                      </a14:m>
                      <a:endParaRPr lang="cs-CZ" sz="1100" dirty="0">
                        <a:latin typeface="Cambria Math"/>
                        <a:ea typeface="Cambria Math" panose="020405030504060302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53" name="TextovéPole 5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83653" y="5949797"/>
                      <a:ext cx="1563080" cy="441785"/>
                    </a:xfrm>
                    <a:prstGeom prst="rect">
                      <a:avLst/>
                    </a:prstGeom>
                    <a:blipFill>
                      <a:blip r:embed="rId19"/>
                      <a:stretch>
                        <a:fillRect b="-697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4" name="TextovéPole 53"/>
                    <p:cNvSpPr txBox="1"/>
                    <p:nvPr/>
                  </p:nvSpPr>
                  <p:spPr>
                    <a:xfrm>
                      <a:off x="938244" y="3939769"/>
                      <a:ext cx="754223" cy="4417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cs-CZ" sz="1100" dirty="0">
                          <a:latin typeface="Cambria Math"/>
                          <a:ea typeface="Cambria Math" panose="02040503050406030204" pitchFamily="18" charset="0"/>
                        </a:rPr>
                        <a:t>ln </a:t>
                      </a:r>
                      <a14:m>
                        <m:oMath xmlns:m="http://schemas.openxmlformats.org/officeDocument/2006/math"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oMath>
                      </a14:m>
                      <a:endParaRPr lang="cs-CZ" sz="1100" dirty="0">
                        <a:latin typeface="Cambria Math"/>
                        <a:ea typeface="Cambria Math" panose="020405030504060302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54" name="TextovéPole 5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38244" y="3939769"/>
                      <a:ext cx="754223" cy="441785"/>
                    </a:xfrm>
                    <a:prstGeom prst="rect">
                      <a:avLst/>
                    </a:prstGeom>
                    <a:blipFill>
                      <a:blip r:embed="rId20"/>
                      <a:stretch>
                        <a:fillRect t="-2326" b="-1395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50" name="Oblouk 49"/>
              <p:cNvSpPr/>
              <p:nvPr/>
            </p:nvSpPr>
            <p:spPr>
              <a:xfrm rot="12429577">
                <a:off x="1154907" y="4451453"/>
                <a:ext cx="3089862" cy="1087338"/>
              </a:xfrm>
              <a:prstGeom prst="arc">
                <a:avLst>
                  <a:gd name="adj1" fmla="val 12247696"/>
                  <a:gd name="adj2" fmla="val 21356757"/>
                </a:avLst>
              </a:prstGeom>
              <a:ln w="38100">
                <a:solidFill>
                  <a:srgbClr val="C00000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22" name="Přímá spojnice 21"/>
            <p:cNvCxnSpPr/>
            <p:nvPr/>
          </p:nvCxnSpPr>
          <p:spPr>
            <a:xfrm>
              <a:off x="7559668" y="2347309"/>
              <a:ext cx="1044780" cy="671740"/>
            </a:xfrm>
            <a:prstGeom prst="line">
              <a:avLst/>
            </a:prstGeom>
            <a:ln w="25400">
              <a:headEnd type="none" w="lg" len="med"/>
              <a:tailEnd type="none" w="lg" len="med"/>
            </a:ln>
            <a:scene3d>
              <a:camera prst="orthographicFront">
                <a:rot lat="0" lon="0" rev="3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/>
            <p:cNvCxnSpPr/>
            <p:nvPr/>
          </p:nvCxnSpPr>
          <p:spPr>
            <a:xfrm>
              <a:off x="7939441" y="2780928"/>
              <a:ext cx="241426" cy="0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Přímá spojnice 63"/>
            <p:cNvCxnSpPr/>
            <p:nvPr/>
          </p:nvCxnSpPr>
          <p:spPr>
            <a:xfrm>
              <a:off x="7939441" y="2621422"/>
              <a:ext cx="0" cy="159506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ovéPole 66"/>
            <p:cNvSpPr txBox="1"/>
            <p:nvPr/>
          </p:nvSpPr>
          <p:spPr>
            <a:xfrm>
              <a:off x="7671042" y="2797862"/>
              <a:ext cx="2979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200" i="1" dirty="0">
                  <a:latin typeface="Cambria Math"/>
                  <a:ea typeface="Cambria Math" panose="02040503050406030204" pitchFamily="18" charset="0"/>
                </a:rPr>
                <a:t>D</a:t>
              </a:r>
            </a:p>
          </p:txBody>
        </p:sp>
        <p:cxnSp>
          <p:nvCxnSpPr>
            <p:cNvPr id="68" name="Přímá spojnice se šipkou 67"/>
            <p:cNvCxnSpPr/>
            <p:nvPr/>
          </p:nvCxnSpPr>
          <p:spPr>
            <a:xfrm flipV="1">
              <a:off x="7906476" y="2731799"/>
              <a:ext cx="206578" cy="176211"/>
            </a:xfrm>
            <a:prstGeom prst="straightConnector1">
              <a:avLst/>
            </a:prstGeom>
            <a:ln w="25400">
              <a:solidFill>
                <a:schemeClr val="accent5"/>
              </a:solidFill>
              <a:headEnd type="none" w="lg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ovéPole 44"/>
          <p:cNvSpPr txBox="1"/>
          <p:nvPr/>
        </p:nvSpPr>
        <p:spPr>
          <a:xfrm>
            <a:off x="1188000" y="3822127"/>
            <a:ext cx="561624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>
                <a:latin typeface="Cambria Math" panose="02040503050406030204" pitchFamily="18" charset="0"/>
                <a:ea typeface="Cambria Math" panose="02040503050406030204" pitchFamily="18" charset="0"/>
              </a:rPr>
              <a:t>Duration is equal to maturity for zero-coupon bonds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4428000" cy="648072"/>
          </a:xfrm>
        </p:spPr>
        <p:txBody>
          <a:bodyPr/>
          <a:lstStyle/>
          <a:p>
            <a:r>
              <a:rPr lang="en-GB" dirty="0"/>
              <a:t>Properties of duration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74">
                <a:extLst>
                  <a:ext uri="{FF2B5EF4-FFF2-40B4-BE49-F238E27FC236}">
                    <a16:creationId xmlns:a16="http://schemas.microsoft.com/office/drawing/2014/main" id="{66CC6413-8E3A-4CA2-BFCE-345FB474D63E}"/>
                  </a:ext>
                </a:extLst>
              </p:cNvPr>
              <p:cNvSpPr txBox="1"/>
              <p:nvPr/>
            </p:nvSpPr>
            <p:spPr>
              <a:xfrm>
                <a:off x="1908000" y="3555579"/>
                <a:ext cx="70083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74">
                <a:extLst>
                  <a:ext uri="{FF2B5EF4-FFF2-40B4-BE49-F238E27FC236}">
                    <a16:creationId xmlns:a16="http://schemas.microsoft.com/office/drawing/2014/main" id="{66CC6413-8E3A-4CA2-BFCE-345FB474D6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000" y="3555579"/>
                <a:ext cx="700833" cy="30777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>
                <a:extLst>
                  <a:ext uri="{FF2B5EF4-FFF2-40B4-BE49-F238E27FC236}">
                    <a16:creationId xmlns:a16="http://schemas.microsoft.com/office/drawing/2014/main" id="{05080346-C458-77AE-1697-6027ADE33E78}"/>
                  </a:ext>
                </a:extLst>
              </p:cNvPr>
              <p:cNvSpPr txBox="1"/>
              <p:nvPr/>
            </p:nvSpPr>
            <p:spPr>
              <a:xfrm>
                <a:off x="4291311" y="2838899"/>
                <a:ext cx="109959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𝑑𝑟</m:t>
                      </m:r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GB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GB" sz="12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ovéPole 12">
                <a:extLst>
                  <a:ext uri="{FF2B5EF4-FFF2-40B4-BE49-F238E27FC236}">
                    <a16:creationId xmlns:a16="http://schemas.microsoft.com/office/drawing/2014/main" id="{05080346-C458-77AE-1697-6027ADE33E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1311" y="2838899"/>
                <a:ext cx="1099596" cy="184666"/>
              </a:xfrm>
              <a:prstGeom prst="rect">
                <a:avLst/>
              </a:prstGeom>
              <a:blipFill>
                <a:blip r:embed="rId22"/>
                <a:stretch>
                  <a:fillRect l="-5556" t="-3333" r="-2778" b="-4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02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Přímá spojnice 72">
            <a:extLst>
              <a:ext uri="{FF2B5EF4-FFF2-40B4-BE49-F238E27FC236}">
                <a16:creationId xmlns:a16="http://schemas.microsoft.com/office/drawing/2014/main" id="{223877D2-7503-4551-A0AF-7D98AADD1880}"/>
              </a:ext>
            </a:extLst>
          </p:cNvPr>
          <p:cNvCxnSpPr/>
          <p:nvPr/>
        </p:nvCxnSpPr>
        <p:spPr>
          <a:xfrm>
            <a:off x="5831568" y="1656288"/>
            <a:ext cx="0" cy="320360"/>
          </a:xfrm>
          <a:prstGeom prst="line">
            <a:avLst/>
          </a:prstGeom>
          <a:ln w="12700">
            <a:solidFill>
              <a:schemeClr val="tx1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41D70CDC-0692-4927-B579-E7F41F78ECEF}"/>
              </a:ext>
            </a:extLst>
          </p:cNvPr>
          <p:cNvCxnSpPr/>
          <p:nvPr/>
        </p:nvCxnSpPr>
        <p:spPr>
          <a:xfrm>
            <a:off x="2087152" y="1656000"/>
            <a:ext cx="0" cy="320360"/>
          </a:xfrm>
          <a:prstGeom prst="line">
            <a:avLst/>
          </a:prstGeom>
          <a:ln w="12700">
            <a:solidFill>
              <a:schemeClr val="tx1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Přímá spojnice se šipkou 96"/>
          <p:cNvCxnSpPr/>
          <p:nvPr/>
        </p:nvCxnSpPr>
        <p:spPr>
          <a:xfrm flipV="1">
            <a:off x="8276189" y="1357659"/>
            <a:ext cx="4195" cy="190624"/>
          </a:xfrm>
          <a:prstGeom prst="straightConnector1">
            <a:avLst/>
          </a:prstGeom>
          <a:ln w="25400"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Přímá spojnice se šipkou 97"/>
          <p:cNvCxnSpPr/>
          <p:nvPr/>
        </p:nvCxnSpPr>
        <p:spPr>
          <a:xfrm flipH="1" flipV="1">
            <a:off x="8280384" y="1104364"/>
            <a:ext cx="1" cy="420100"/>
          </a:xfrm>
          <a:prstGeom prst="straightConnector1">
            <a:avLst/>
          </a:prstGeom>
          <a:ln w="25400"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Přímá spojnice se šipkou 95"/>
          <p:cNvCxnSpPr/>
          <p:nvPr/>
        </p:nvCxnSpPr>
        <p:spPr>
          <a:xfrm flipV="1">
            <a:off x="6374308" y="1357659"/>
            <a:ext cx="0" cy="190623"/>
          </a:xfrm>
          <a:prstGeom prst="straightConnector1">
            <a:avLst/>
          </a:prstGeom>
          <a:ln w="25400"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70400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Economic context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1" y="3897872"/>
            <a:ext cx="7200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Immunisation refers to the offsetting effect between the two risks at a point of time which is equal to the bond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’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 duration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512000" y="2371353"/>
            <a:ext cx="712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Reinvestment effect: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accumulated value of reinvested coupons will be greater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3535553"/>
            <a:ext cx="3312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Immunisation property</a:t>
            </a:r>
          </a:p>
        </p:txBody>
      </p:sp>
      <p:cxnSp>
        <p:nvCxnSpPr>
          <p:cNvPr id="48" name="Přímá spojnice se šipkou 47"/>
          <p:cNvCxnSpPr/>
          <p:nvPr/>
        </p:nvCxnSpPr>
        <p:spPr>
          <a:xfrm flipV="1">
            <a:off x="2634087" y="1357659"/>
            <a:ext cx="0" cy="190623"/>
          </a:xfrm>
          <a:prstGeom prst="straightConnector1">
            <a:avLst/>
          </a:prstGeom>
          <a:ln w="25400"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3028087" cy="648072"/>
          </a:xfrm>
        </p:spPr>
        <p:txBody>
          <a:bodyPr/>
          <a:lstStyle/>
          <a:p>
            <a:r>
              <a:rPr lang="en-GB" noProof="0" dirty="0">
                <a:solidFill>
                  <a:srgbClr val="000000"/>
                </a:solidFill>
              </a:rPr>
              <a:t>Immunisation </a:t>
            </a:r>
            <a:r>
              <a:rPr lang="cs-CZ" noProof="0" dirty="0">
                <a:solidFill>
                  <a:srgbClr val="000000"/>
                </a:solidFill>
              </a:rPr>
              <a:t>(1)</a:t>
            </a:r>
            <a:endParaRPr lang="en-GB" noProof="0" dirty="0">
              <a:solidFill>
                <a:srgbClr val="000000"/>
              </a:solidFill>
            </a:endParaRPr>
          </a:p>
        </p:txBody>
      </p:sp>
      <p:graphicFrame>
        <p:nvGraphicFramePr>
          <p:cNvPr id="83" name="Tabulka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781248"/>
              </p:ext>
            </p:extLst>
          </p:nvPr>
        </p:nvGraphicFramePr>
        <p:xfrm>
          <a:off x="2087696" y="1554362"/>
          <a:ext cx="6198372" cy="18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7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3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endParaRPr lang="cs-CZ" sz="1200" b="1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. . 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. . .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. . .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ovéPole 86"/>
              <p:cNvSpPr txBox="1"/>
              <p:nvPr/>
            </p:nvSpPr>
            <p:spPr>
              <a:xfrm>
                <a:off x="2502810" y="1711841"/>
                <a:ext cx="25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sz="12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cs-CZ" sz="1200" b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7" name="TextovéPole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810" y="1711841"/>
                <a:ext cx="252000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ovéPole 87"/>
              <p:cNvSpPr txBox="1"/>
              <p:nvPr/>
            </p:nvSpPr>
            <p:spPr>
              <a:xfrm>
                <a:off x="3036657" y="1711841"/>
                <a:ext cx="25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sz="12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cs-CZ" sz="1200" b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8" name="TextovéPole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657" y="1711841"/>
                <a:ext cx="252000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ovéPole 88"/>
              <p:cNvSpPr txBox="1"/>
              <p:nvPr/>
            </p:nvSpPr>
            <p:spPr>
              <a:xfrm>
                <a:off x="5652120" y="1711841"/>
                <a:ext cx="35976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200" b="1" i="0" smtClean="0">
                          <a:solidFill>
                            <a:srgbClr val="7030A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Sale</m:t>
                      </m:r>
                    </m:oMath>
                  </m:oMathPara>
                </a14:m>
                <a:endParaRPr lang="cs-CZ" sz="1200" b="1" dirty="0">
                  <a:solidFill>
                    <a:srgbClr val="7030A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9" name="TextovéPole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1711841"/>
                <a:ext cx="359768" cy="276999"/>
              </a:xfrm>
              <a:prstGeom prst="rect">
                <a:avLst/>
              </a:prstGeom>
              <a:blipFill>
                <a:blip r:embed="rId17"/>
                <a:stretch>
                  <a:fillRect l="-678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ovéPole 89"/>
              <p:cNvSpPr txBox="1"/>
              <p:nvPr/>
            </p:nvSpPr>
            <p:spPr>
              <a:xfrm>
                <a:off x="4751992" y="1711841"/>
                <a:ext cx="25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t</m:t>
                      </m:r>
                    </m:oMath>
                  </m:oMathPara>
                </a14:m>
                <a:endParaRPr lang="cs-CZ" sz="1200" b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0" name="TextovéPole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1992" y="1711841"/>
                <a:ext cx="252000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ovéPole 90"/>
              <p:cNvSpPr txBox="1"/>
              <p:nvPr/>
            </p:nvSpPr>
            <p:spPr>
              <a:xfrm>
                <a:off x="8146999" y="1711841"/>
                <a:ext cx="25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T</m:t>
                      </m:r>
                    </m:oMath>
                  </m:oMathPara>
                </a14:m>
                <a:endParaRPr lang="cs-CZ" sz="1200" b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1" name="TextovéPole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6999" y="1711841"/>
                <a:ext cx="252000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2" name="Přímá spojnice se šipkou 91"/>
          <p:cNvCxnSpPr/>
          <p:nvPr/>
        </p:nvCxnSpPr>
        <p:spPr>
          <a:xfrm flipV="1">
            <a:off x="3172088" y="1357659"/>
            <a:ext cx="0" cy="190623"/>
          </a:xfrm>
          <a:prstGeom prst="straightConnector1">
            <a:avLst/>
          </a:prstGeom>
          <a:ln w="25400"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nice se šipkou 92"/>
          <p:cNvCxnSpPr/>
          <p:nvPr/>
        </p:nvCxnSpPr>
        <p:spPr>
          <a:xfrm flipV="1">
            <a:off x="4330575" y="1357659"/>
            <a:ext cx="0" cy="190623"/>
          </a:xfrm>
          <a:prstGeom prst="straightConnector1">
            <a:avLst/>
          </a:prstGeom>
          <a:ln w="25400"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Přímá spojnice se šipkou 93"/>
          <p:cNvCxnSpPr/>
          <p:nvPr/>
        </p:nvCxnSpPr>
        <p:spPr>
          <a:xfrm flipV="1">
            <a:off x="4864591" y="1357659"/>
            <a:ext cx="0" cy="190623"/>
          </a:xfrm>
          <a:prstGeom prst="straightConnector1">
            <a:avLst/>
          </a:prstGeom>
          <a:ln w="25400"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nice se šipkou 94"/>
          <p:cNvCxnSpPr/>
          <p:nvPr/>
        </p:nvCxnSpPr>
        <p:spPr>
          <a:xfrm flipV="1">
            <a:off x="5838128" y="1357659"/>
            <a:ext cx="0" cy="190623"/>
          </a:xfrm>
          <a:prstGeom prst="straightConnector1">
            <a:avLst/>
          </a:prstGeom>
          <a:ln w="25400"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1188001" y="4478978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Interest rate increase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Wingdings"/>
              </a:rPr>
              <a:t>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gain on bond’s coupon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reinvested at a higher interest rate is offset by a lower value of the bond’s selling price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1188001" y="3186363"/>
            <a:ext cx="439211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Opposite effects when interest rates fall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1188001" y="5072274"/>
            <a:ext cx="771378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Interest rate decline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Wingdings"/>
              </a:rPr>
              <a:t>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loss on bond’s coupons reinvested at a lower interest rate is offset by a higher value of the bond’s selling price</a:t>
            </a:r>
          </a:p>
        </p:txBody>
      </p:sp>
      <p:sp>
        <p:nvSpPr>
          <p:cNvPr id="49" name="TextovéPole 48"/>
          <p:cNvSpPr txBox="1"/>
          <p:nvPr/>
        </p:nvSpPr>
        <p:spPr>
          <a:xfrm>
            <a:off x="1188000" y="2060848"/>
            <a:ext cx="7452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Two effects of an interest rate increase from holding and selling a bond</a:t>
            </a:r>
          </a:p>
        </p:txBody>
      </p:sp>
      <p:sp>
        <p:nvSpPr>
          <p:cNvPr id="54" name="TextovéPole 53"/>
          <p:cNvSpPr txBox="1"/>
          <p:nvPr/>
        </p:nvSpPr>
        <p:spPr>
          <a:xfrm>
            <a:off x="1512000" y="2658754"/>
            <a:ext cx="7488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Price effect: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market price of the bond (the sum of discounted values of remaining coupons and principal) will be smaller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ovéPole 71">
                <a:extLst>
                  <a:ext uri="{FF2B5EF4-FFF2-40B4-BE49-F238E27FC236}">
                    <a16:creationId xmlns:a16="http://schemas.microsoft.com/office/drawing/2014/main" id="{22574485-031E-4086-B5FD-2D9F5D810E0B}"/>
                  </a:ext>
                </a:extLst>
              </p:cNvPr>
              <p:cNvSpPr txBox="1"/>
              <p:nvPr/>
            </p:nvSpPr>
            <p:spPr>
              <a:xfrm>
                <a:off x="3743336" y="1917976"/>
                <a:ext cx="631194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000" b="1" i="0" smtClean="0">
                          <a:solidFill>
                            <a:srgbClr val="7030A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Duration</m:t>
                      </m:r>
                    </m:oMath>
                  </m:oMathPara>
                </a14:m>
                <a:endParaRPr lang="cs-CZ" sz="1000" b="1" dirty="0">
                  <a:solidFill>
                    <a:srgbClr val="7030A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2" name="TextovéPole 71">
                <a:extLst>
                  <a:ext uri="{FF2B5EF4-FFF2-40B4-BE49-F238E27FC236}">
                    <a16:creationId xmlns:a16="http://schemas.microsoft.com/office/drawing/2014/main" id="{22574485-031E-4086-B5FD-2D9F5D810E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3336" y="1917976"/>
                <a:ext cx="631194" cy="246221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026AFB15-8E0B-40BB-851D-78F6462F1A10}"/>
              </a:ext>
            </a:extLst>
          </p:cNvPr>
          <p:cNvCxnSpPr/>
          <p:nvPr/>
        </p:nvCxnSpPr>
        <p:spPr>
          <a:xfrm>
            <a:off x="2087152" y="1976360"/>
            <a:ext cx="3744416" cy="0"/>
          </a:xfrm>
          <a:prstGeom prst="line">
            <a:avLst/>
          </a:prstGeom>
          <a:ln w="12700">
            <a:solidFill>
              <a:schemeClr val="tx1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85"/>
              <p:cNvSpPr txBox="1"/>
              <p:nvPr/>
            </p:nvSpPr>
            <p:spPr>
              <a:xfrm>
                <a:off x="1979712" y="1711841"/>
                <a:ext cx="25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sz="12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cs-CZ" sz="1200" b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1711841"/>
                <a:ext cx="252000" cy="2769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4799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77189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Immunisation rule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188000" y="1223365"/>
            <a:ext cx="7595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Construction of a bond portfolio assuring given future value regardless of changes in interest rates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2808000"/>
            <a:ext cx="553715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Limitations of the immunisation strategy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1188000" y="3149341"/>
            <a:ext cx="755199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Restrictive assumption about a parallel shift of a horizontal yield curve just immediately after the immunised position was created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1188000" y="3730127"/>
            <a:ext cx="769601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Protection only against small interest rate changes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(duration is the first order approximation of interest rate changes)</a:t>
            </a:r>
            <a:endParaRPr lang="cs-CZ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1188000" y="4301131"/>
            <a:ext cx="514186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Time decay</a:t>
            </a: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the passage of time reduces duration more slowly relative to the shortening of the hedging horizon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1512000" y="1798924"/>
            <a:ext cx="666040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Market value of the bond portfolio is equal to the present value of a hedged liability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512001" y="2310138"/>
            <a:ext cx="72364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Duration of the bond portfolio is equal to the time horizon at the end of which the liability should be met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3059847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Immunisation </a:t>
            </a:r>
            <a:r>
              <a:rPr lang="cs-CZ" dirty="0">
                <a:solidFill>
                  <a:srgbClr val="000000"/>
                </a:solidFill>
              </a:rPr>
              <a:t>(2)</a:t>
            </a:r>
            <a:endParaRPr lang="en-GB" dirty="0">
              <a:solidFill>
                <a:srgbClr val="000000"/>
              </a:solidFill>
            </a:endParaRPr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E073A07A-311E-4E17-B1E4-6EEE5A995AF0}"/>
              </a:ext>
            </a:extLst>
          </p:cNvPr>
          <p:cNvGrpSpPr/>
          <p:nvPr/>
        </p:nvGrpSpPr>
        <p:grpSpPr>
          <a:xfrm>
            <a:off x="6353913" y="4106356"/>
            <a:ext cx="2818132" cy="1809398"/>
            <a:chOff x="6353913" y="4250904"/>
            <a:chExt cx="2818132" cy="1809398"/>
          </a:xfrm>
        </p:grpSpPr>
        <p:grpSp>
          <p:nvGrpSpPr>
            <p:cNvPr id="11" name="Skupina 10"/>
            <p:cNvGrpSpPr/>
            <p:nvPr/>
          </p:nvGrpSpPr>
          <p:grpSpPr>
            <a:xfrm>
              <a:off x="6353913" y="4250904"/>
              <a:ext cx="2818132" cy="1809398"/>
              <a:chOff x="6353913" y="4287000"/>
              <a:chExt cx="2818132" cy="1809398"/>
            </a:xfrm>
          </p:grpSpPr>
          <p:grpSp>
            <p:nvGrpSpPr>
              <p:cNvPr id="6" name="Skupina 5"/>
              <p:cNvGrpSpPr/>
              <p:nvPr/>
            </p:nvGrpSpPr>
            <p:grpSpPr>
              <a:xfrm>
                <a:off x="6353913" y="4287000"/>
                <a:ext cx="2818132" cy="1634923"/>
                <a:chOff x="6353913" y="4287002"/>
                <a:chExt cx="2818132" cy="1634923"/>
              </a:xfrm>
            </p:grpSpPr>
            <p:grpSp>
              <p:nvGrpSpPr>
                <p:cNvPr id="34" name="Skupina 33"/>
                <p:cNvGrpSpPr/>
                <p:nvPr/>
              </p:nvGrpSpPr>
              <p:grpSpPr>
                <a:xfrm>
                  <a:off x="6353913" y="4287002"/>
                  <a:ext cx="2622768" cy="1634923"/>
                  <a:chOff x="913249" y="4049699"/>
                  <a:chExt cx="3239652" cy="2026946"/>
                </a:xfrm>
              </p:grpSpPr>
              <p:cxnSp>
                <p:nvCxnSpPr>
                  <p:cNvPr id="48" name="Přímá spojnice 47"/>
                  <p:cNvCxnSpPr/>
                  <p:nvPr/>
                </p:nvCxnSpPr>
                <p:spPr>
                  <a:xfrm>
                    <a:off x="979031" y="4174630"/>
                    <a:ext cx="1" cy="1846355"/>
                  </a:xfrm>
                  <a:prstGeom prst="line">
                    <a:avLst/>
                  </a:prstGeom>
                  <a:ln w="25400">
                    <a:headEnd type="none" w="lg" len="med"/>
                    <a:tailEnd type="none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Přímá spojnice 49"/>
                  <p:cNvCxnSpPr>
                    <a:cxnSpLocks/>
                  </p:cNvCxnSpPr>
                  <p:nvPr/>
                </p:nvCxnSpPr>
                <p:spPr>
                  <a:xfrm>
                    <a:off x="971600" y="6021288"/>
                    <a:ext cx="3066836" cy="0"/>
                  </a:xfrm>
                  <a:prstGeom prst="line">
                    <a:avLst/>
                  </a:prstGeom>
                  <a:ln w="25400">
                    <a:headEnd type="none" w="lg" len="med"/>
                    <a:tailEnd type="none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1" name="TextovéPole 50"/>
                  <p:cNvSpPr txBox="1"/>
                  <p:nvPr/>
                </p:nvSpPr>
                <p:spPr>
                  <a:xfrm>
                    <a:off x="2194496" y="5752306"/>
                    <a:ext cx="1958405" cy="32433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i="1" dirty="0">
                        <a:latin typeface="Cambria Math"/>
                        <a:ea typeface="Cambria Math" panose="02040503050406030204" pitchFamily="18" charset="0"/>
                      </a:rPr>
                      <a:t>end of  hedging horizon</a:t>
                    </a:r>
                  </a:p>
                </p:txBody>
              </p:sp>
              <p:sp>
                <p:nvSpPr>
                  <p:cNvPr id="52" name="TextovéPole 51"/>
                  <p:cNvSpPr txBox="1"/>
                  <p:nvPr/>
                </p:nvSpPr>
                <p:spPr>
                  <a:xfrm>
                    <a:off x="913249" y="4049699"/>
                    <a:ext cx="711230" cy="32433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i="1" dirty="0">
                        <a:latin typeface="Cambria Math"/>
                        <a:ea typeface="Cambria Math" panose="02040503050406030204" pitchFamily="18" charset="0"/>
                      </a:rPr>
                      <a:t>years</a:t>
                    </a:r>
                  </a:p>
                </p:txBody>
              </p:sp>
            </p:grpSp>
            <p:cxnSp>
              <p:nvCxnSpPr>
                <p:cNvPr id="7" name="Přímá spojnice 6"/>
                <p:cNvCxnSpPr/>
                <p:nvPr/>
              </p:nvCxnSpPr>
              <p:spPr>
                <a:xfrm>
                  <a:off x="8748464" y="4509120"/>
                  <a:ext cx="0" cy="1368151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sysDash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Přímá spojnice 9"/>
                <p:cNvCxnSpPr/>
                <p:nvPr/>
              </p:nvCxnSpPr>
              <p:spPr>
                <a:xfrm flipH="1">
                  <a:off x="6401153" y="4509120"/>
                  <a:ext cx="2331859" cy="1355877"/>
                </a:xfrm>
                <a:prstGeom prst="line">
                  <a:avLst/>
                </a:prstGeom>
                <a:ln w="25400">
                  <a:solidFill>
                    <a:schemeClr val="accent3">
                      <a:lumMod val="50000"/>
                    </a:schemeClr>
                  </a:solidFill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Přímá spojnice 12"/>
                <p:cNvCxnSpPr/>
                <p:nvPr/>
              </p:nvCxnSpPr>
              <p:spPr>
                <a:xfrm flipH="1">
                  <a:off x="6401153" y="4509120"/>
                  <a:ext cx="2331859" cy="684075"/>
                </a:xfrm>
                <a:prstGeom prst="line">
                  <a:avLst/>
                </a:prstGeom>
                <a:ln w="31750">
                  <a:solidFill>
                    <a:srgbClr val="C00000"/>
                  </a:solidFill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4" name="TextovéPole 53"/>
                    <p:cNvSpPr txBox="1"/>
                    <p:nvPr/>
                  </p:nvSpPr>
                  <p:spPr>
                    <a:xfrm>
                      <a:off x="8451964" y="4301563"/>
                      <a:ext cx="720081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𝐷</m:t>
                            </m:r>
                          </m:oMath>
                        </m:oMathPara>
                      </a14:m>
                      <a:endParaRPr lang="cs-CZ" sz="1200" i="1" dirty="0">
                        <a:latin typeface="Cambria Math"/>
                        <a:ea typeface="Cambria Math" panose="020405030504060302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54" name="TextovéPole 5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451964" y="4301563"/>
                      <a:ext cx="720081" cy="276999"/>
                    </a:xfrm>
                    <a:prstGeom prst="rect">
                      <a:avLst/>
                    </a:prstGeom>
                    <a:blipFill rotWithShape="1"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5" name="TextovéPole 54"/>
                    <p:cNvSpPr txBox="1"/>
                    <p:nvPr/>
                  </p:nvSpPr>
                  <p:spPr>
                    <a:xfrm>
                      <a:off x="6876255" y="4653136"/>
                      <a:ext cx="720081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𝐷</m:t>
                            </m:r>
                          </m:oMath>
                        </m:oMathPara>
                      </a14:m>
                      <a:endParaRPr lang="cs-CZ" sz="1200" i="1" dirty="0">
                        <a:latin typeface="Cambria Math"/>
                        <a:ea typeface="Cambria Math" panose="020405030504060302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55" name="TextovéPole 5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76255" y="4653136"/>
                      <a:ext cx="720081" cy="276999"/>
                    </a:xfrm>
                    <a:prstGeom prst="rect">
                      <a:avLst/>
                    </a:prstGeom>
                    <a:blipFill rotWithShape="1">
                      <a:blip r:embed="rId1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cs-C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6" name="Přímá spojnice 55"/>
                <p:cNvCxnSpPr/>
                <p:nvPr/>
              </p:nvCxnSpPr>
              <p:spPr>
                <a:xfrm>
                  <a:off x="7164288" y="5007448"/>
                  <a:ext cx="2" cy="86982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sysDash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8" name="Přímá spojnice 57"/>
              <p:cNvCxnSpPr/>
              <p:nvPr/>
            </p:nvCxnSpPr>
            <p:spPr>
              <a:xfrm>
                <a:off x="8396970" y="4596479"/>
                <a:ext cx="8468" cy="1280793"/>
              </a:xfrm>
              <a:prstGeom prst="line">
                <a:avLst/>
              </a:prstGeom>
              <a:ln w="19050">
                <a:solidFill>
                  <a:srgbClr val="7030A0"/>
                </a:solidFill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ovéPole 58"/>
                  <p:cNvSpPr txBox="1"/>
                  <p:nvPr/>
                </p:nvSpPr>
                <p:spPr>
                  <a:xfrm>
                    <a:off x="8172401" y="5834788"/>
                    <a:ext cx="440516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 xmlns:m="http://schemas.openxmlformats.org/officeDocument/2006/math">
                        <m:r>
                          <a:rPr lang="cs-CZ" sz="11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𝑻</m:t>
                        </m:r>
                        <m:r>
                          <a:rPr lang="cs-CZ" sz="11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–</m:t>
                        </m:r>
                      </m:oMath>
                    </a14:m>
                    <a:r>
                      <a:rPr lang="cs-CZ" sz="1100" b="1" dirty="0">
                        <a:solidFill>
                          <a:srgbClr val="7030A0"/>
                        </a:solidFill>
                        <a:latin typeface="Cambria Math"/>
                        <a:ea typeface="Cambria Math" panose="02040503050406030204" pitchFamily="18" charset="0"/>
                      </a:rPr>
                      <a:t>1</a:t>
                    </a:r>
                  </a:p>
                </p:txBody>
              </p:sp>
            </mc:Choice>
            <mc:Fallback xmlns="">
              <p:sp>
                <p:nvSpPr>
                  <p:cNvPr id="59" name="TextovéPole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72401" y="5834788"/>
                    <a:ext cx="440516" cy="261610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t="-2326" b="-1395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ovéPole 75">
                  <a:extLst>
                    <a:ext uri="{FF2B5EF4-FFF2-40B4-BE49-F238E27FC236}">
                      <a16:creationId xmlns:a16="http://schemas.microsoft.com/office/drawing/2014/main" id="{A249D791-9AB1-4B71-BDD1-2EC51DD6778D}"/>
                    </a:ext>
                  </a:extLst>
                </p:cNvPr>
                <p:cNvSpPr txBox="1"/>
                <p:nvPr/>
              </p:nvSpPr>
              <p:spPr>
                <a:xfrm>
                  <a:off x="8604448" y="5798692"/>
                  <a:ext cx="279565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cs-CZ" sz="11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𝑻</m:t>
                        </m:r>
                      </m:oMath>
                    </m:oMathPara>
                  </a14:m>
                  <a:endParaRPr lang="cs-CZ" sz="1100" b="1" dirty="0">
                    <a:solidFill>
                      <a:srgbClr val="7030A0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6" name="TextovéPole 75">
                  <a:extLst>
                    <a:ext uri="{FF2B5EF4-FFF2-40B4-BE49-F238E27FC236}">
                      <a16:creationId xmlns:a16="http://schemas.microsoft.com/office/drawing/2014/main" id="{A249D791-9AB1-4B71-BDD1-2EC51DD6778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04448" y="5798692"/>
                  <a:ext cx="279565" cy="261610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Levá složená závorka 13">
            <a:extLst>
              <a:ext uri="{FF2B5EF4-FFF2-40B4-BE49-F238E27FC236}">
                <a16:creationId xmlns:a16="http://schemas.microsoft.com/office/drawing/2014/main" id="{B6264560-EB5E-48F7-9234-89290D53F7FF}"/>
              </a:ext>
            </a:extLst>
          </p:cNvPr>
          <p:cNvSpPr/>
          <p:nvPr/>
        </p:nvSpPr>
        <p:spPr>
          <a:xfrm>
            <a:off x="7014176" y="4819118"/>
            <a:ext cx="134632" cy="406962"/>
          </a:xfrm>
          <a:prstGeom prst="leftBrace">
            <a:avLst/>
          </a:prstGeom>
          <a:ln w="2540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TextovéPole 76">
            <a:extLst>
              <a:ext uri="{FF2B5EF4-FFF2-40B4-BE49-F238E27FC236}">
                <a16:creationId xmlns:a16="http://schemas.microsoft.com/office/drawing/2014/main" id="{BCF2DE2E-43F4-46DB-9274-C409E6C5D4B1}"/>
              </a:ext>
            </a:extLst>
          </p:cNvPr>
          <p:cNvSpPr txBox="1"/>
          <p:nvPr/>
        </p:nvSpPr>
        <p:spPr>
          <a:xfrm>
            <a:off x="6523456" y="4874516"/>
            <a:ext cx="5459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latin typeface="Cambria Math"/>
                <a:ea typeface="Cambria Math" panose="02040503050406030204" pitchFamily="18" charset="0"/>
              </a:rPr>
              <a:t>decay</a:t>
            </a:r>
          </a:p>
        </p:txBody>
      </p:sp>
    </p:spTree>
    <p:extLst>
      <p:ext uri="{BB962C8B-B14F-4D97-AF65-F5344CB8AC3E}">
        <p14:creationId xmlns:p14="http://schemas.microsoft.com/office/powerpoint/2010/main" val="4009992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77189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information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3456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Sensitivity analysis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4428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Immunisation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–</a:t>
            </a:r>
            <a:r>
              <a:rPr lang="cs-CZ" dirty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example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B92D540B-CE65-42B1-BEB6-B390DB39B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236552"/>
              </p:ext>
            </p:extLst>
          </p:nvPr>
        </p:nvGraphicFramePr>
        <p:xfrm>
          <a:off x="1580753" y="1753368"/>
          <a:ext cx="5472000" cy="1416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223474016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2575372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26027961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1996457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3785210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07246029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1644562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7604279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65791022"/>
                    </a:ext>
                  </a:extLst>
                </a:gridCol>
              </a:tblGrid>
              <a:tr h="336241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noProof="0" dirty="0"/>
                        <a:t>Bond’s analysis</a:t>
                      </a:r>
                    </a:p>
                  </a:txBody>
                  <a:tcPr marL="92004" marR="92004" marT="46002" marB="46002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2004" marR="92004" marT="46002" marB="46002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noProof="0" dirty="0"/>
                    </a:p>
                  </a:txBody>
                  <a:tcPr marL="92004" marR="92004" marT="46002" marB="46002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2004" marR="92004" marT="46002" marB="46002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2004" marR="92004" marT="46002" marB="46002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2004" marR="92004" marT="46002" marB="46002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2004" marR="92004" marT="46002" marB="46002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2004" marR="92004" marT="46002" marB="46002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noProof="0" dirty="0"/>
                    </a:p>
                  </a:txBody>
                  <a:tcPr marL="92004" marR="92004" marT="46002" marB="46002" anchor="ctr"/>
                </a:tc>
                <a:extLst>
                  <a:ext uri="{0D108BD9-81ED-4DB2-BD59-A6C34878D82A}">
                    <a16:rowId xmlns:a16="http://schemas.microsoft.com/office/drawing/2014/main" val="7416692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n-GB" sz="1000" noProof="0" dirty="0"/>
                        <a:t>Time</a:t>
                      </a:r>
                      <a:r>
                        <a:rPr lang="cs-CZ" sz="1000" noProof="0" dirty="0"/>
                        <a:t> (t)</a:t>
                      </a:r>
                      <a:endParaRPr lang="en-GB" sz="1000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noProof="0" dirty="0"/>
                        <a:t>1</a:t>
                      </a:r>
                      <a:endParaRPr lang="en-GB" sz="1000" b="1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noProof="0" dirty="0"/>
                        <a:t>2</a:t>
                      </a:r>
                      <a:endParaRPr lang="en-GB" sz="1000" b="1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noProof="0" dirty="0"/>
                        <a:t>3</a:t>
                      </a:r>
                      <a:endParaRPr lang="en-GB" sz="1000" b="1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noProof="0" dirty="0"/>
                        <a:t>4</a:t>
                      </a:r>
                      <a:r>
                        <a:rPr lang="en-GB" sz="1000" b="1" noProof="0" dirty="0"/>
                        <a:t> </a:t>
                      </a:r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noProof="0" dirty="0"/>
                        <a:t>5</a:t>
                      </a:r>
                      <a:endParaRPr lang="en-GB" sz="1000" b="1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b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GB" sz="1000" b="1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b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GB" sz="1000" b="1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000" b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2004" marR="92004" marT="46002" marB="46002" anchor="ctr"/>
                </a:tc>
                <a:extLst>
                  <a:ext uri="{0D108BD9-81ED-4DB2-BD59-A6C34878D82A}">
                    <a16:rowId xmlns:a16="http://schemas.microsoft.com/office/drawing/2014/main" val="29380721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cs-CZ" sz="1000" noProof="0" dirty="0"/>
                        <a:t>Bond</a:t>
                      </a:r>
                      <a:r>
                        <a:rPr lang="en-GB" sz="1000" noProof="0" dirty="0"/>
                        <a:t>’</a:t>
                      </a:r>
                      <a:r>
                        <a:rPr lang="cs-CZ" sz="1000" noProof="0" dirty="0"/>
                        <a:t>s c</a:t>
                      </a:r>
                      <a:r>
                        <a:rPr lang="en-GB" sz="1000" noProof="0" dirty="0"/>
                        <a:t>ash flow</a:t>
                      </a:r>
                      <a:endParaRPr lang="en-GB" sz="1000" baseline="30000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170</a:t>
                      </a:r>
                      <a:r>
                        <a:rPr lang="cs-CZ" sz="1000" baseline="30000" noProof="0" dirty="0"/>
                        <a:t>1)</a:t>
                      </a:r>
                      <a:endParaRPr lang="en-GB" sz="100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170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170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170</a:t>
                      </a:r>
                      <a:endParaRPr lang="en-GB" sz="100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170</a:t>
                      </a:r>
                      <a:endParaRPr lang="en-GB" sz="100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1,170</a:t>
                      </a:r>
                      <a:endParaRPr lang="en-GB" sz="100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X</a:t>
                      </a:r>
                      <a:endParaRPr lang="en-GB" sz="1000" dirty="0"/>
                    </a:p>
                  </a:txBody>
                  <a:tcPr marL="92004" marR="92004" marT="46002" marB="46002" anchor="ctr"/>
                </a:tc>
                <a:extLst>
                  <a:ext uri="{0D108BD9-81ED-4DB2-BD59-A6C34878D82A}">
                    <a16:rowId xmlns:a16="http://schemas.microsoft.com/office/drawing/2014/main" val="94596166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Price</a:t>
                      </a: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157</a:t>
                      </a:r>
                      <a:r>
                        <a:rPr lang="cs-CZ" sz="1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</a:t>
                      </a:r>
                      <a:endParaRPr lang="en-GB" sz="100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146</a:t>
                      </a:r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125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107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683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1,469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66744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Duration</a:t>
                      </a: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0.11</a:t>
                      </a:r>
                      <a:r>
                        <a:rPr lang="cs-CZ" sz="1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</a:t>
                      </a:r>
                      <a:endParaRPr lang="en-GB" sz="100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0.20</a:t>
                      </a:r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0.28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0.34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0.39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0.44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3.25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5.01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59275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>
                <a:extLst>
                  <a:ext uri="{FF2B5EF4-FFF2-40B4-BE49-F238E27FC236}">
                    <a16:creationId xmlns:a16="http://schemas.microsoft.com/office/drawing/2014/main" id="{8B378B45-114A-5C7E-1ADA-18642AED0A15}"/>
                  </a:ext>
                </a:extLst>
              </p:cNvPr>
              <p:cNvSpPr txBox="1"/>
              <p:nvPr/>
            </p:nvSpPr>
            <p:spPr>
              <a:xfrm>
                <a:off x="7164000" y="2292212"/>
                <a:ext cx="1186992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 170/</m:t>
                      </m:r>
                      <m:sSup>
                        <m:sSup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(1+0.08)</m:t>
                          </m:r>
                        </m:e>
                        <m:sup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GB" sz="11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ovéPole 11">
                <a:extLst>
                  <a:ext uri="{FF2B5EF4-FFF2-40B4-BE49-F238E27FC236}">
                    <a16:creationId xmlns:a16="http://schemas.microsoft.com/office/drawing/2014/main" id="{8B378B45-114A-5C7E-1ADA-18642AED0A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000" y="2292212"/>
                <a:ext cx="1186992" cy="169277"/>
              </a:xfrm>
              <a:prstGeom prst="rect">
                <a:avLst/>
              </a:prstGeom>
              <a:blipFill>
                <a:blip r:embed="rId10"/>
                <a:stretch>
                  <a:fillRect l="-4103" b="-3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>
                <a:extLst>
                  <a:ext uri="{FF2B5EF4-FFF2-40B4-BE49-F238E27FC236}">
                    <a16:creationId xmlns:a16="http://schemas.microsoft.com/office/drawing/2014/main" id="{7786C14A-D647-602E-511B-68F72A3A6CFF}"/>
                  </a:ext>
                </a:extLst>
              </p:cNvPr>
              <p:cNvSpPr txBox="1"/>
              <p:nvPr/>
            </p:nvSpPr>
            <p:spPr>
              <a:xfrm>
                <a:off x="7164000" y="2465211"/>
                <a:ext cx="1990545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3) (170/1,469)×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GB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sSup>
                        <m:sSup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(1+0.08)</m:t>
                          </m:r>
                        </m:e>
                        <m:sup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GB" sz="11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ovéPole 14">
                <a:extLst>
                  <a:ext uri="{FF2B5EF4-FFF2-40B4-BE49-F238E27FC236}">
                    <a16:creationId xmlns:a16="http://schemas.microsoft.com/office/drawing/2014/main" id="{7786C14A-D647-602E-511B-68F72A3A6C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000" y="2465211"/>
                <a:ext cx="1990545" cy="169277"/>
              </a:xfrm>
              <a:prstGeom prst="rect">
                <a:avLst/>
              </a:prstGeom>
              <a:blipFill>
                <a:blip r:embed="rId11"/>
                <a:stretch>
                  <a:fillRect l="-2446" b="-3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>
            <a:extLst>
              <a:ext uri="{FF2B5EF4-FFF2-40B4-BE49-F238E27FC236}">
                <a16:creationId xmlns:a16="http://schemas.microsoft.com/office/drawing/2014/main" id="{6316CF92-C057-25B9-26B8-9C979F51F682}"/>
              </a:ext>
            </a:extLst>
          </p:cNvPr>
          <p:cNvSpPr txBox="1"/>
          <p:nvPr/>
        </p:nvSpPr>
        <p:spPr>
          <a:xfrm>
            <a:off x="1188000" y="1197425"/>
            <a:ext cx="568825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975" indent="-180975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Immunised liability: size 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€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100,000, maturity 5 years, current yield 8% 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1677882-F2BC-1D68-22FC-C680333678FD}"/>
              </a:ext>
            </a:extLst>
          </p:cNvPr>
          <p:cNvSpPr txBox="1"/>
          <p:nvPr/>
        </p:nvSpPr>
        <p:spPr>
          <a:xfrm>
            <a:off x="1188000" y="1436809"/>
            <a:ext cx="568825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975" indent="-180975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Immunisation bond: face value 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€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1,000, coupon 17%, maturity 7 years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E92AC139-BD87-C540-BFC7-0502F1C12A93}"/>
                  </a:ext>
                </a:extLst>
              </p:cNvPr>
              <p:cNvSpPr txBox="1"/>
              <p:nvPr/>
            </p:nvSpPr>
            <p:spPr>
              <a:xfrm>
                <a:off x="7164000" y="2119213"/>
                <a:ext cx="970009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1) 0.17×1,000</m:t>
                      </m:r>
                    </m:oMath>
                  </m:oMathPara>
                </a14:m>
                <a:endParaRPr lang="en-GB" sz="11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E92AC139-BD87-C540-BFC7-0502F1C12A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000" y="2119213"/>
                <a:ext cx="970009" cy="169277"/>
              </a:xfrm>
              <a:prstGeom prst="rect">
                <a:avLst/>
              </a:prstGeom>
              <a:blipFill>
                <a:blip r:embed="rId12"/>
                <a:stretch>
                  <a:fillRect l="-5031" r="-1887" b="-407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4556D0CF-5E27-C84B-622A-3122BB4C6994}"/>
                  </a:ext>
                </a:extLst>
              </p:cNvPr>
              <p:cNvSpPr txBox="1"/>
              <p:nvPr/>
            </p:nvSpPr>
            <p:spPr>
              <a:xfrm>
                <a:off x="3121180" y="3185284"/>
                <a:ext cx="4798027" cy="39267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Number</m:t>
                      </m:r>
                      <m:r>
                        <m:rPr>
                          <m:nor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bonds</m:t>
                      </m:r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1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PV</m:t>
                          </m:r>
                          <m: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(100,000)</m:t>
                          </m:r>
                        </m:num>
                        <m:den>
                          <m: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cs-CZ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100,000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(1+0.08)</m:t>
                                  </m:r>
                                </m:e>
                                <m:sup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1,469</m:t>
                          </m:r>
                        </m:den>
                      </m:f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=46.32</m:t>
                      </m:r>
                      <m:acc>
                        <m:accPr>
                          <m:chr m:val="̇"/>
                          <m:ctrlP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e>
                      </m:acc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46</m:t>
                      </m:r>
                    </m:oMath>
                  </m:oMathPara>
                </a14:m>
                <a:endParaRPr lang="en-GB" sz="12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4556D0CF-5E27-C84B-622A-3122BB4C6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180" y="3185284"/>
                <a:ext cx="4798027" cy="392672"/>
              </a:xfrm>
              <a:prstGeom prst="rect">
                <a:avLst/>
              </a:prstGeom>
              <a:blipFill>
                <a:blip r:embed="rId13"/>
                <a:stretch>
                  <a:fillRect l="-1144" t="-76563" b="-656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id="{D047AFEC-F6F6-2D34-ADC5-564001F83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536703"/>
              </p:ext>
            </p:extLst>
          </p:nvPr>
        </p:nvGraphicFramePr>
        <p:xfrm>
          <a:off x="1017188" y="3886280"/>
          <a:ext cx="7020000" cy="20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4065131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23474016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02575372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26027961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1996457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7378521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07246029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1644562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77604279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66579102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l"/>
                      <a:endParaRPr lang="en-GB" sz="1000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noProof="0" dirty="0"/>
                        <a:t>Time</a:t>
                      </a:r>
                      <a:r>
                        <a:rPr lang="cs-CZ" sz="1000" noProof="0" dirty="0"/>
                        <a:t> </a:t>
                      </a:r>
                      <a:endParaRPr lang="en-GB" sz="1000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noProof="0" dirty="0"/>
                        <a:t>1</a:t>
                      </a:r>
                      <a:endParaRPr lang="en-GB" sz="1000" b="1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noProof="0" dirty="0"/>
                        <a:t>2</a:t>
                      </a:r>
                      <a:endParaRPr lang="en-GB" sz="1000" b="1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noProof="0" dirty="0"/>
                        <a:t>3</a:t>
                      </a:r>
                      <a:endParaRPr lang="en-GB" sz="1000" b="1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noProof="0" dirty="0"/>
                        <a:t>4</a:t>
                      </a:r>
                      <a:r>
                        <a:rPr lang="en-GB" sz="1000" b="1" noProof="0" dirty="0"/>
                        <a:t> </a:t>
                      </a:r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noProof="0" dirty="0"/>
                        <a:t>5</a:t>
                      </a:r>
                      <a:endParaRPr lang="en-GB" sz="1000" b="1" noProof="0" dirty="0"/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b="1" kern="1200" noProof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GB" sz="10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b="1" kern="1200" noProof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GB" sz="10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000" b="1" kern="1200" noProof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2004" marR="92004" marT="46002" marB="46002" anchor="ctr"/>
                </a:tc>
                <a:extLst>
                  <a:ext uri="{0D108BD9-81ED-4DB2-BD59-A6C34878D82A}">
                    <a16:rowId xmlns:a16="http://schemas.microsoft.com/office/drawing/2014/main" val="29380721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GB" sz="1000" noProof="0" dirty="0"/>
                        <a:t>Yield</a:t>
                      </a: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noProof="0" dirty="0"/>
                        <a:t>Bonds’ cash flow</a:t>
                      </a: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7,820</a:t>
                      </a:r>
                      <a:r>
                        <a:rPr lang="cs-CZ" sz="1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</a:t>
                      </a:r>
                      <a:endParaRPr lang="en-GB" sz="100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7,820</a:t>
                      </a: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7,820</a:t>
                      </a: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7,820</a:t>
                      </a: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7,820</a:t>
                      </a: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7,820</a:t>
                      </a: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53,820</a:t>
                      </a: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X</a:t>
                      </a:r>
                    </a:p>
                  </a:txBody>
                  <a:tcPr marL="92004" marR="92004" marT="46002" marB="46002" anchor="ctr">
                    <a:solidFill>
                      <a:srgbClr val="D0D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961666"/>
                  </a:ext>
                </a:extLst>
              </a:tr>
              <a:tr h="252000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8 %</a:t>
                      </a:r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Reinvested coupons</a:t>
                      </a: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10,639</a:t>
                      </a:r>
                      <a:r>
                        <a:rPr lang="cs-CZ" sz="1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</a:t>
                      </a:r>
                      <a:endParaRPr lang="en-GB" sz="100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9,851</a:t>
                      </a:r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9,121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8,446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7,820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45,877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667447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algn="l"/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Selling price</a:t>
                      </a: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7,241</a:t>
                      </a:r>
                      <a:r>
                        <a:rPr lang="cs-CZ" sz="1000" baseline="30000" dirty="0"/>
                        <a:t>6)</a:t>
                      </a:r>
                      <a:endParaRPr lang="en-GB" sz="1000" baseline="30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46,142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53,383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592751"/>
                  </a:ext>
                </a:extLst>
              </a:tr>
              <a:tr h="252000">
                <a:tc rowSpan="2">
                  <a:txBody>
                    <a:bodyPr/>
                    <a:lstStyle/>
                    <a:p>
                      <a:pPr algn="ctr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9 %</a:t>
                      </a:r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Reinvested coupons</a:t>
                      </a: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11,039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10,127</a:t>
                      </a:r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9,291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8,542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7,820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46,801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203584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algn="l"/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Selling price</a:t>
                      </a: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7,174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45,299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52,473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056529"/>
                  </a:ext>
                </a:extLst>
              </a:tr>
              <a:tr h="252000">
                <a:tc rowSpan="2">
                  <a:txBody>
                    <a:bodyPr/>
                    <a:lstStyle/>
                    <a:p>
                      <a:pPr algn="ctr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7 %</a:t>
                      </a:r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Reinvested coupons</a:t>
                      </a: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10,250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9,580</a:t>
                      </a:r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8,953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8,367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7,820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44,970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988627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algn="l"/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Selling price</a:t>
                      </a: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7,308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47,008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54,316</a:t>
                      </a:r>
                      <a:endParaRPr lang="en-GB" sz="1000" dirty="0"/>
                    </a:p>
                  </a:txBody>
                  <a:tcPr marL="92004" marR="92004" marT="46002" marB="46002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363497"/>
                  </a:ext>
                </a:extLst>
              </a:tr>
            </a:tbl>
          </a:graphicData>
        </a:graphic>
      </p:graphicFrame>
      <p:sp>
        <p:nvSpPr>
          <p:cNvPr id="14" name="Pravá složená závorka 13">
            <a:extLst>
              <a:ext uri="{FF2B5EF4-FFF2-40B4-BE49-F238E27FC236}">
                <a16:creationId xmlns:a16="http://schemas.microsoft.com/office/drawing/2014/main" id="{DA5EA4C5-DDA2-F7BA-846E-34B50D615A9B}"/>
              </a:ext>
            </a:extLst>
          </p:cNvPr>
          <p:cNvSpPr/>
          <p:nvPr/>
        </p:nvSpPr>
        <p:spPr>
          <a:xfrm>
            <a:off x="8028000" y="4484896"/>
            <a:ext cx="144016" cy="455847"/>
          </a:xfrm>
          <a:prstGeom prst="rightBrace">
            <a:avLst/>
          </a:prstGeom>
          <a:ln w="2540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>
                <a:extLst>
                  <a:ext uri="{FF2B5EF4-FFF2-40B4-BE49-F238E27FC236}">
                    <a16:creationId xmlns:a16="http://schemas.microsoft.com/office/drawing/2014/main" id="{FF5E3A16-691E-A377-5B2F-81D910841210}"/>
                  </a:ext>
                </a:extLst>
              </p:cNvPr>
              <p:cNvSpPr txBox="1"/>
              <p:nvPr/>
            </p:nvSpPr>
            <p:spPr>
              <a:xfrm>
                <a:off x="8195910" y="4611272"/>
                <a:ext cx="74488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=€99,260</m:t>
                      </m:r>
                    </m:oMath>
                  </m:oMathPara>
                </a14:m>
                <a:endParaRPr lang="en-GB" sz="12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" name="TextovéPole 15">
                <a:extLst>
                  <a:ext uri="{FF2B5EF4-FFF2-40B4-BE49-F238E27FC236}">
                    <a16:creationId xmlns:a16="http://schemas.microsoft.com/office/drawing/2014/main" id="{FF5E3A16-691E-A377-5B2F-81D9108412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5910" y="4611272"/>
                <a:ext cx="744884" cy="184666"/>
              </a:xfrm>
              <a:prstGeom prst="rect">
                <a:avLst/>
              </a:prstGeom>
              <a:blipFill>
                <a:blip r:embed="rId14"/>
                <a:stretch>
                  <a:fillRect l="-4065" r="-3252"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bdélník 16">
            <a:extLst>
              <a:ext uri="{FF2B5EF4-FFF2-40B4-BE49-F238E27FC236}">
                <a16:creationId xmlns:a16="http://schemas.microsoft.com/office/drawing/2014/main" id="{5545ED9C-9435-4DD6-E50F-432302620019}"/>
              </a:ext>
            </a:extLst>
          </p:cNvPr>
          <p:cNvSpPr/>
          <p:nvPr/>
        </p:nvSpPr>
        <p:spPr>
          <a:xfrm>
            <a:off x="6090360" y="3899056"/>
            <a:ext cx="36000" cy="206311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Pravá složená závorka 17">
            <a:extLst>
              <a:ext uri="{FF2B5EF4-FFF2-40B4-BE49-F238E27FC236}">
                <a16:creationId xmlns:a16="http://schemas.microsoft.com/office/drawing/2014/main" id="{6BE6518F-DEF7-4FEE-8B7B-7E5F437CF8D4}"/>
              </a:ext>
            </a:extLst>
          </p:cNvPr>
          <p:cNvSpPr/>
          <p:nvPr/>
        </p:nvSpPr>
        <p:spPr>
          <a:xfrm>
            <a:off x="8028384" y="4989377"/>
            <a:ext cx="144016" cy="455847"/>
          </a:xfrm>
          <a:prstGeom prst="rightBrace">
            <a:avLst/>
          </a:prstGeom>
          <a:ln w="2540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>
                <a:extLst>
                  <a:ext uri="{FF2B5EF4-FFF2-40B4-BE49-F238E27FC236}">
                    <a16:creationId xmlns:a16="http://schemas.microsoft.com/office/drawing/2014/main" id="{F81051E6-F1CF-BD02-517B-3516BC087597}"/>
                  </a:ext>
                </a:extLst>
              </p:cNvPr>
              <p:cNvSpPr txBox="1"/>
              <p:nvPr/>
            </p:nvSpPr>
            <p:spPr>
              <a:xfrm>
                <a:off x="8195910" y="5121145"/>
                <a:ext cx="74488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=€99,274</m:t>
                      </m:r>
                    </m:oMath>
                  </m:oMathPara>
                </a14:m>
                <a:endParaRPr lang="en-GB" sz="12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TextovéPole 18">
                <a:extLst>
                  <a:ext uri="{FF2B5EF4-FFF2-40B4-BE49-F238E27FC236}">
                    <a16:creationId xmlns:a16="http://schemas.microsoft.com/office/drawing/2014/main" id="{F81051E6-F1CF-BD02-517B-3516BC087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5910" y="5121145"/>
                <a:ext cx="744884" cy="184666"/>
              </a:xfrm>
              <a:prstGeom prst="rect">
                <a:avLst/>
              </a:prstGeom>
              <a:blipFill>
                <a:blip r:embed="rId15"/>
                <a:stretch>
                  <a:fillRect l="-4065" r="-3252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ravá složená závorka 19">
            <a:extLst>
              <a:ext uri="{FF2B5EF4-FFF2-40B4-BE49-F238E27FC236}">
                <a16:creationId xmlns:a16="http://schemas.microsoft.com/office/drawing/2014/main" id="{21BA1141-21BF-9204-6343-B3BA43F3D057}"/>
              </a:ext>
            </a:extLst>
          </p:cNvPr>
          <p:cNvSpPr/>
          <p:nvPr/>
        </p:nvSpPr>
        <p:spPr>
          <a:xfrm>
            <a:off x="8028000" y="5487377"/>
            <a:ext cx="144016" cy="455847"/>
          </a:xfrm>
          <a:prstGeom prst="rightBrace">
            <a:avLst/>
          </a:prstGeom>
          <a:ln w="2540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>
                <a:extLst>
                  <a:ext uri="{FF2B5EF4-FFF2-40B4-BE49-F238E27FC236}">
                    <a16:creationId xmlns:a16="http://schemas.microsoft.com/office/drawing/2014/main" id="{F902EBA9-1C5D-F876-81F5-F358F354A219}"/>
                  </a:ext>
                </a:extLst>
              </p:cNvPr>
              <p:cNvSpPr txBox="1"/>
              <p:nvPr/>
            </p:nvSpPr>
            <p:spPr>
              <a:xfrm>
                <a:off x="8195910" y="5613089"/>
                <a:ext cx="74488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=€99,286</m:t>
                      </m:r>
                    </m:oMath>
                  </m:oMathPara>
                </a14:m>
                <a:endParaRPr lang="en-GB" sz="12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ovéPole 20">
                <a:extLst>
                  <a:ext uri="{FF2B5EF4-FFF2-40B4-BE49-F238E27FC236}">
                    <a16:creationId xmlns:a16="http://schemas.microsoft.com/office/drawing/2014/main" id="{F902EBA9-1C5D-F876-81F5-F358F354A2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5910" y="5613089"/>
                <a:ext cx="744884" cy="184666"/>
              </a:xfrm>
              <a:prstGeom prst="rect">
                <a:avLst/>
              </a:prstGeom>
              <a:blipFill>
                <a:blip r:embed="rId16"/>
                <a:stretch>
                  <a:fillRect l="-4065" r="-3252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>
                <a:extLst>
                  <a:ext uri="{FF2B5EF4-FFF2-40B4-BE49-F238E27FC236}">
                    <a16:creationId xmlns:a16="http://schemas.microsoft.com/office/drawing/2014/main" id="{8AA2EA75-9AEA-EAEA-9EF2-4AD63B3F71AE}"/>
                  </a:ext>
                </a:extLst>
              </p:cNvPr>
              <p:cNvSpPr txBox="1"/>
              <p:nvPr/>
            </p:nvSpPr>
            <p:spPr>
              <a:xfrm>
                <a:off x="7164000" y="2638210"/>
                <a:ext cx="755207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4) 170×46</m:t>
                      </m:r>
                    </m:oMath>
                  </m:oMathPara>
                </a14:m>
                <a:endParaRPr lang="en-GB" sz="11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2" name="TextovéPole 21">
                <a:extLst>
                  <a:ext uri="{FF2B5EF4-FFF2-40B4-BE49-F238E27FC236}">
                    <a16:creationId xmlns:a16="http://schemas.microsoft.com/office/drawing/2014/main" id="{8AA2EA75-9AEA-EAEA-9EF2-4AD63B3F71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000" y="2638210"/>
                <a:ext cx="755207" cy="169277"/>
              </a:xfrm>
              <a:prstGeom prst="rect">
                <a:avLst/>
              </a:prstGeom>
              <a:blipFill>
                <a:blip r:embed="rId17"/>
                <a:stretch>
                  <a:fillRect l="-6452" r="-1613" b="-3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>
                <a:extLst>
                  <a:ext uri="{FF2B5EF4-FFF2-40B4-BE49-F238E27FC236}">
                    <a16:creationId xmlns:a16="http://schemas.microsoft.com/office/drawing/2014/main" id="{F9CDF993-EF71-CECC-ABBD-1016480EED1A}"/>
                  </a:ext>
                </a:extLst>
              </p:cNvPr>
              <p:cNvSpPr txBox="1"/>
              <p:nvPr/>
            </p:nvSpPr>
            <p:spPr>
              <a:xfrm>
                <a:off x="7164000" y="2811209"/>
                <a:ext cx="1666931" cy="176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5) 7,820×</m:t>
                      </m:r>
                      <m:sSup>
                        <m:sSup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(1+0.08)</m:t>
                          </m:r>
                        </m:e>
                        <m:sup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(5−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GB" sz="11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3" name="TextovéPole 22">
                <a:extLst>
                  <a:ext uri="{FF2B5EF4-FFF2-40B4-BE49-F238E27FC236}">
                    <a16:creationId xmlns:a16="http://schemas.microsoft.com/office/drawing/2014/main" id="{F9CDF993-EF71-CECC-ABBD-1016480EED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000" y="2811209"/>
                <a:ext cx="1666931" cy="176330"/>
              </a:xfrm>
              <a:prstGeom prst="rect">
                <a:avLst/>
              </a:prstGeom>
              <a:blipFill>
                <a:blip r:embed="rId18"/>
                <a:stretch>
                  <a:fillRect l="-2920" t="-3448" b="-344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>
                <a:extLst>
                  <a:ext uri="{FF2B5EF4-FFF2-40B4-BE49-F238E27FC236}">
                    <a16:creationId xmlns:a16="http://schemas.microsoft.com/office/drawing/2014/main" id="{00B3D918-C793-9456-8E38-5BA070D7F851}"/>
                  </a:ext>
                </a:extLst>
              </p:cNvPr>
              <p:cNvSpPr txBox="1"/>
              <p:nvPr/>
            </p:nvSpPr>
            <p:spPr>
              <a:xfrm>
                <a:off x="7164000" y="2986131"/>
                <a:ext cx="1574918" cy="176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6) 7,820/</m:t>
                      </m:r>
                      <m:sSup>
                        <m:sSupPr>
                          <m:ctrlP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(1+0.08)</m:t>
                          </m:r>
                        </m:e>
                        <m:sup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(7−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GB" sz="11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ovéPole 23">
                <a:extLst>
                  <a:ext uri="{FF2B5EF4-FFF2-40B4-BE49-F238E27FC236}">
                    <a16:creationId xmlns:a16="http://schemas.microsoft.com/office/drawing/2014/main" id="{00B3D918-C793-9456-8E38-5BA070D7F8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000" y="2986131"/>
                <a:ext cx="1574918" cy="176330"/>
              </a:xfrm>
              <a:prstGeom prst="rect">
                <a:avLst/>
              </a:prstGeom>
              <a:blipFill>
                <a:blip r:embed="rId19"/>
                <a:stretch>
                  <a:fillRect l="-3089" t="-6897" b="-344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318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Measuring </a:t>
            </a:r>
            <a:r>
              <a:rPr lang="cs-CZ" dirty="0"/>
              <a:t>market </a:t>
            </a:r>
            <a:r>
              <a:rPr lang="en-GB" dirty="0"/>
              <a:t>and credit risk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9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1" y="864000"/>
            <a:ext cx="176378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Definition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88001" y="1222692"/>
            <a:ext cx="6336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Convexity is the second-order measure of interest rate risk  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1188000" y="4572375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Between two bonds with equal prices, yields and durations a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more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convex bond will always perform better if the yield changes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1188001" y="5157192"/>
            <a:ext cx="748845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>
                <a:latin typeface="Cambria Math" panose="02040503050406030204" pitchFamily="18" charset="0"/>
                <a:ea typeface="Cambria Math" panose="02040503050406030204" pitchFamily="18" charset="0"/>
              </a:rPr>
              <a:t>In practice the green more convex bond should have a higher price and a lower yield than the red less convex bond</a:t>
            </a:r>
          </a:p>
        </p:txBody>
      </p:sp>
      <p:sp>
        <p:nvSpPr>
          <p:cNvPr id="40" name="TextovéPole 39"/>
          <p:cNvSpPr txBox="1"/>
          <p:nvPr/>
        </p:nvSpPr>
        <p:spPr>
          <a:xfrm>
            <a:off x="864001" y="4212000"/>
            <a:ext cx="385201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Attractiveness of convexity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1800000" y="1572058"/>
                <a:ext cx="4334968" cy="9135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𝐾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p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num>
                            <m:den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sSup>
                                <m:sSup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𝑐𝑀</m:t>
                          </m:r>
                        </m:num>
                        <m:den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f>
                            <m:f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+1)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(1+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+2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cs-CZ" sz="1400" i="1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cs-CZ" sz="1400" i="1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400" i="1">
                              <a:latin typeface="Cambria Math"/>
                              <a:ea typeface="Cambria Math"/>
                            </a:rPr>
                            <m:t>𝑇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𝑇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+1)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(1+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  <a:p>
                <a:pPr algn="ctr"/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1572058"/>
                <a:ext cx="4334968" cy="9135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ovéPole 42"/>
          <p:cNvSpPr txBox="1"/>
          <p:nvPr/>
        </p:nvSpPr>
        <p:spPr>
          <a:xfrm>
            <a:off x="1188000" y="2232000"/>
            <a:ext cx="790576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Second order approximation of a change in the bond’s price (first two terms in Taylor expansion)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1800000" y="2852936"/>
                <a:ext cx="2626424" cy="5245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𝑃</m:t>
                      </m:r>
                      <m:acc>
                        <m:accPr>
                          <m:chr m:val="̇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</m:e>
                      </m:acc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𝑑𝑃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𝑑𝑟</m:t>
                          </m:r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×∆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𝑟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𝑑𝑟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×∆</m:t>
                      </m:r>
                      <m:sSup>
                        <m:sSup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2852936"/>
                <a:ext cx="2626424" cy="52456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1800000" y="3343464"/>
                <a:ext cx="3403431" cy="5006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𝑃</m:t>
                      </m:r>
                      <m:acc>
                        <m:accPr>
                          <m:chr m:val="̇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</m:e>
                      </m:acc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𝑃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𝐷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1+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×∆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𝑟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𝑃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𝐾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×∆</m:t>
                      </m:r>
                      <m:sSup>
                        <m:sSup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3343464"/>
                <a:ext cx="3403431" cy="50065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Levá složená závorka 7"/>
          <p:cNvSpPr/>
          <p:nvPr/>
        </p:nvSpPr>
        <p:spPr>
          <a:xfrm>
            <a:off x="2860558" y="3284984"/>
            <a:ext cx="216024" cy="1130309"/>
          </a:xfrm>
          <a:prstGeom prst="leftBrace">
            <a:avLst>
              <a:gd name="adj1" fmla="val 55365"/>
              <a:gd name="adj2" fmla="val 50000"/>
            </a:avLst>
          </a:prstGeom>
          <a:ln w="25400">
            <a:solidFill>
              <a:schemeClr val="accent5"/>
            </a:solidFill>
            <a:headEnd type="none" w="lg" len="med"/>
            <a:tailEnd type="none" w="lg" len="med"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Levá složená závorka 46"/>
          <p:cNvSpPr/>
          <p:nvPr/>
        </p:nvSpPr>
        <p:spPr>
          <a:xfrm>
            <a:off x="4228526" y="3284984"/>
            <a:ext cx="216024" cy="1130309"/>
          </a:xfrm>
          <a:prstGeom prst="leftBrace">
            <a:avLst>
              <a:gd name="adj1" fmla="val 55365"/>
              <a:gd name="adj2" fmla="val 50000"/>
            </a:avLst>
          </a:prstGeom>
          <a:ln w="25400">
            <a:solidFill>
              <a:schemeClr val="accent5"/>
            </a:solidFill>
            <a:headEnd type="none" w="lg" len="med"/>
            <a:tailEnd type="none" w="lg" len="med"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TextovéPole 47"/>
          <p:cNvSpPr txBox="1"/>
          <p:nvPr/>
        </p:nvSpPr>
        <p:spPr>
          <a:xfrm>
            <a:off x="2430259" y="3874401"/>
            <a:ext cx="1074140" cy="307777"/>
          </a:xfrm>
          <a:prstGeom prst="rect">
            <a:avLst/>
          </a:prstGeom>
          <a:noFill/>
          <a:ln>
            <a:noFill/>
          </a:ln>
        </p:spPr>
        <p:txBody>
          <a:bodyPr wrap="none" lIns="0" rIns="0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duration term</a:t>
            </a:r>
          </a:p>
        </p:txBody>
      </p:sp>
      <p:sp>
        <p:nvSpPr>
          <p:cNvPr id="49" name="TextovéPole 48"/>
          <p:cNvSpPr txBox="1"/>
          <p:nvPr/>
        </p:nvSpPr>
        <p:spPr>
          <a:xfrm>
            <a:off x="3840028" y="3874401"/>
            <a:ext cx="1140184" cy="307777"/>
          </a:xfrm>
          <a:prstGeom prst="rect">
            <a:avLst/>
          </a:prstGeom>
          <a:noFill/>
          <a:ln>
            <a:noFill/>
          </a:ln>
        </p:spPr>
        <p:txBody>
          <a:bodyPr wrap="none" lIns="0" rIns="0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convexity term</a:t>
            </a:r>
          </a:p>
        </p:txBody>
      </p:sp>
      <p:grpSp>
        <p:nvGrpSpPr>
          <p:cNvPr id="17" name="Skupina 16"/>
          <p:cNvGrpSpPr/>
          <p:nvPr/>
        </p:nvGrpSpPr>
        <p:grpSpPr>
          <a:xfrm>
            <a:off x="6636168" y="2696623"/>
            <a:ext cx="2328320" cy="1837937"/>
            <a:chOff x="6999548" y="3604122"/>
            <a:chExt cx="2005086" cy="1479443"/>
          </a:xfrm>
        </p:grpSpPr>
        <p:grpSp>
          <p:nvGrpSpPr>
            <p:cNvPr id="16" name="Skupina 15"/>
            <p:cNvGrpSpPr/>
            <p:nvPr/>
          </p:nvGrpSpPr>
          <p:grpSpPr>
            <a:xfrm>
              <a:off x="6999548" y="3732180"/>
              <a:ext cx="2005086" cy="1351385"/>
              <a:chOff x="6999548" y="3732180"/>
              <a:chExt cx="2005086" cy="1351385"/>
            </a:xfrm>
          </p:grpSpPr>
          <p:grpSp>
            <p:nvGrpSpPr>
              <p:cNvPr id="57" name="Skupina 56"/>
              <p:cNvGrpSpPr/>
              <p:nvPr/>
            </p:nvGrpSpPr>
            <p:grpSpPr>
              <a:xfrm>
                <a:off x="6999548" y="3732180"/>
                <a:ext cx="2005086" cy="1351385"/>
                <a:chOff x="826757" y="4038363"/>
                <a:chExt cx="3418012" cy="2282111"/>
              </a:xfrm>
            </p:grpSpPr>
            <p:grpSp>
              <p:nvGrpSpPr>
                <p:cNvPr id="63" name="Skupina 62"/>
                <p:cNvGrpSpPr/>
                <p:nvPr/>
              </p:nvGrpSpPr>
              <p:grpSpPr>
                <a:xfrm>
                  <a:off x="826757" y="4038363"/>
                  <a:ext cx="2623718" cy="2282111"/>
                  <a:chOff x="826756" y="4038362"/>
                  <a:chExt cx="2623718" cy="2282111"/>
                </a:xfrm>
              </p:grpSpPr>
              <p:cxnSp>
                <p:nvCxnSpPr>
                  <p:cNvPr id="65" name="Přímá spojnice 64"/>
                  <p:cNvCxnSpPr/>
                  <p:nvPr/>
                </p:nvCxnSpPr>
                <p:spPr>
                  <a:xfrm>
                    <a:off x="971600" y="4159713"/>
                    <a:ext cx="1" cy="1846355"/>
                  </a:xfrm>
                  <a:prstGeom prst="line">
                    <a:avLst/>
                  </a:prstGeom>
                  <a:ln w="25400">
                    <a:headEnd type="none" w="lg" len="med"/>
                    <a:tailEnd type="none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Přímá spojnice 65"/>
                  <p:cNvCxnSpPr/>
                  <p:nvPr/>
                </p:nvCxnSpPr>
                <p:spPr>
                  <a:xfrm>
                    <a:off x="971600" y="6021288"/>
                    <a:ext cx="2145058" cy="0"/>
                  </a:xfrm>
                  <a:prstGeom prst="line">
                    <a:avLst/>
                  </a:prstGeom>
                  <a:ln w="25400">
                    <a:headEnd type="none" w="lg" len="med"/>
                    <a:tailEnd type="none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7" name="TextovéPole 66"/>
                      <p:cNvSpPr txBox="1"/>
                      <p:nvPr/>
                    </p:nvSpPr>
                    <p:spPr>
                      <a:xfrm>
                        <a:off x="2024886" y="5943940"/>
                        <a:ext cx="1425588" cy="37653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cs-CZ" sz="1200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ln</m:t>
                              </m:r>
                              <m:r>
                                <a:rPr lang="cs-CZ" sz="12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⁡(1+</m:t>
                              </m:r>
                              <m:r>
                                <a:rPr lang="cs-CZ" sz="12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cs-CZ" sz="12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m:oMathPara>
                        </a14:m>
                        <a:endParaRPr lang="cs-CZ" sz="1200" i="1" dirty="0">
                          <a:latin typeface="Cambria Math"/>
                          <a:ea typeface="Cambria Math" panose="020405030504060302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7" name="TextovéPole 66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024886" y="5943940"/>
                        <a:ext cx="1425588" cy="376533"/>
                      </a:xfrm>
                      <a:prstGeom prst="rect">
                        <a:avLst/>
                      </a:prstGeom>
                      <a:blipFill>
                        <a:blip r:embed="rId20"/>
                        <a:stretch>
                          <a:fillRect b="-1111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8" name="TextovéPole 67"/>
                      <p:cNvSpPr txBox="1"/>
                      <p:nvPr/>
                    </p:nvSpPr>
                    <p:spPr>
                      <a:xfrm>
                        <a:off x="826756" y="4038362"/>
                        <a:ext cx="754223" cy="37653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cs-CZ" sz="1200" b="0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ln</m:t>
                              </m:r>
                              <m:r>
                                <a:rPr lang="cs-CZ" sz="12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oMath>
                          </m:oMathPara>
                        </a14:m>
                        <a:endParaRPr lang="cs-CZ" sz="1200" i="1" dirty="0">
                          <a:latin typeface="Cambria Math"/>
                          <a:ea typeface="Cambria Math" panose="020405030504060302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8" name="TextovéPole 67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26756" y="4038362"/>
                        <a:ext cx="754223" cy="376533"/>
                      </a:xfrm>
                      <a:prstGeom prst="rect">
                        <a:avLst/>
                      </a:prstGeom>
                      <a:blipFill>
                        <a:blip r:embed="rId2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cs-C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64" name="Oblouk 63"/>
                <p:cNvSpPr/>
                <p:nvPr/>
              </p:nvSpPr>
              <p:spPr>
                <a:xfrm rot="12429577">
                  <a:off x="1154907" y="4451453"/>
                  <a:ext cx="3089862" cy="1087338"/>
                </a:xfrm>
                <a:prstGeom prst="arc">
                  <a:avLst>
                    <a:gd name="adj1" fmla="val 12247696"/>
                    <a:gd name="adj2" fmla="val 21356757"/>
                  </a:avLst>
                </a:prstGeom>
                <a:ln w="38100">
                  <a:solidFill>
                    <a:srgbClr val="C00000"/>
                  </a:solidFill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cxnSp>
            <p:nvCxnSpPr>
              <p:cNvPr id="58" name="Přímá spojnice 57"/>
              <p:cNvCxnSpPr/>
              <p:nvPr/>
            </p:nvCxnSpPr>
            <p:spPr>
              <a:xfrm>
                <a:off x="7239775" y="4180567"/>
                <a:ext cx="1044780" cy="671740"/>
              </a:xfrm>
              <a:prstGeom prst="line">
                <a:avLst/>
              </a:prstGeom>
              <a:ln w="19050">
                <a:headEnd type="none" w="lg" len="med"/>
                <a:tailEnd type="none" w="lg" len="med"/>
              </a:ln>
              <a:scene3d>
                <a:camera prst="orthographicFront">
                  <a:rot lat="0" lon="0" rev="3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Přímá spojnice 58"/>
              <p:cNvCxnSpPr/>
              <p:nvPr/>
            </p:nvCxnSpPr>
            <p:spPr>
              <a:xfrm>
                <a:off x="7529234" y="4540785"/>
                <a:ext cx="241426" cy="0"/>
              </a:xfrm>
              <a:prstGeom prst="line">
                <a:avLst/>
              </a:prstGeom>
              <a:ln w="12700"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Přímá spojnice 59"/>
              <p:cNvCxnSpPr/>
              <p:nvPr/>
            </p:nvCxnSpPr>
            <p:spPr>
              <a:xfrm>
                <a:off x="7529234" y="4420020"/>
                <a:ext cx="0" cy="115912"/>
              </a:xfrm>
              <a:prstGeom prst="line">
                <a:avLst/>
              </a:prstGeom>
              <a:ln w="12700">
                <a:prstDash val="sysDot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ovéPole 60"/>
              <p:cNvSpPr txBox="1"/>
              <p:nvPr/>
            </p:nvSpPr>
            <p:spPr>
              <a:xfrm>
                <a:off x="7351149" y="4631120"/>
                <a:ext cx="29799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200" i="1" dirty="0">
                    <a:latin typeface="Cambria Math"/>
                    <a:ea typeface="Cambria Math" panose="02040503050406030204" pitchFamily="18" charset="0"/>
                  </a:rPr>
                  <a:t>D</a:t>
                </a:r>
              </a:p>
            </p:txBody>
          </p:sp>
          <p:cxnSp>
            <p:nvCxnSpPr>
              <p:cNvPr id="62" name="Přímá spojnice se šipkou 61"/>
              <p:cNvCxnSpPr/>
              <p:nvPr/>
            </p:nvCxnSpPr>
            <p:spPr>
              <a:xfrm flipV="1">
                <a:off x="7565860" y="4550530"/>
                <a:ext cx="206578" cy="176211"/>
              </a:xfrm>
              <a:prstGeom prst="straightConnector1">
                <a:avLst/>
              </a:prstGeom>
              <a:ln w="25400">
                <a:solidFill>
                  <a:schemeClr val="accent5"/>
                </a:solidFill>
                <a:headEnd type="none" w="lg" len="me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Oblouk 71"/>
            <p:cNvSpPr/>
            <p:nvPr/>
          </p:nvSpPr>
          <p:spPr>
            <a:xfrm rot="12429577">
              <a:off x="7361291" y="3604122"/>
              <a:ext cx="1599690" cy="995905"/>
            </a:xfrm>
            <a:prstGeom prst="arc">
              <a:avLst>
                <a:gd name="adj1" fmla="val 13328128"/>
                <a:gd name="adj2" fmla="val 20893139"/>
              </a:avLst>
            </a:prstGeom>
            <a:ln w="38100">
              <a:solidFill>
                <a:schemeClr val="accent3">
                  <a:lumMod val="50000"/>
                </a:schemeClr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1979727" cy="648072"/>
          </a:xfrm>
        </p:spPr>
        <p:txBody>
          <a:bodyPr/>
          <a:lstStyle/>
          <a:p>
            <a:r>
              <a:rPr lang="en-GB" dirty="0"/>
              <a:t>Convexity</a:t>
            </a:r>
          </a:p>
        </p:txBody>
      </p:sp>
    </p:spTree>
    <p:extLst>
      <p:ext uri="{BB962C8B-B14F-4D97-AF65-F5344CB8AC3E}">
        <p14:creationId xmlns:p14="http://schemas.microsoft.com/office/powerpoint/2010/main" val="14383329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Measuring interest rate  and credit risk&amp;quot;&quot;/&gt;&lt;property id=&quot;20303&quot; value=&quot;-1&quot;/&gt;&lt;property id=&quot;20307&quot; value=&quot;256&quot;/&gt;&lt;/object&gt;&lt;object type=&quot;3&quot; unique_id=&quot;10007&quot;&gt;&lt;property id=&quot;20148&quot; value=&quot;5&quot;/&gt;&lt;property id=&quot;20300&quot; value=&quot;Slide 2 - &amp;quot;Investment risks from holding bonds &amp;quot;&quot;/&gt;&lt;property id=&quot;20303&quot; value=&quot;-1&quot;/&gt;&lt;property id=&quot;20307&quot; value=&quot;270&quot;/&gt;&lt;/object&gt;&lt;object type=&quot;3&quot; unique_id=&quot;10009&quot;&gt;&lt;property id=&quot;20148&quot; value=&quot;5&quot;/&gt;&lt;property id=&quot;20300&quot; value=&quot;Slide 8 - &amp;quot;Convexity&amp;quot;&quot;/&gt;&lt;property id=&quot;20303&quot; value=&quot;-1&quot;/&gt;&lt;property id=&quot;20307&quot; value=&quot;266&quot;/&gt;&lt;/object&gt;&lt;object type=&quot;3&quot; unique_id=&quot;10014&quot;&gt;&lt;property id=&quot;20148&quot; value=&quot;5&quot;/&gt;&lt;property id=&quot;20300&quot; value=&quot;Slide 11 - &amp;quot;Risk neutral probabilities of default (1)&amp;quot;&quot;/&gt;&lt;property id=&quot;20303&quot; value=&quot;-1&quot;/&gt;&lt;property id=&quot;20307&quot; value=&quot;271&quot;/&gt;&lt;/object&gt;&lt;object type=&quot;3&quot; unique_id=&quot;10015&quot;&gt;&lt;property id=&quot;20148&quot; value=&quot;5&quot;/&gt;&lt;property id=&quot;20300&quot; value=&quot;Slide 14 - &amp;quot;See you  in the next lecture&amp;quot;&quot;/&gt;&lt;property id=&quot;20303&quot; value=&quot;-1&quot;/&gt;&lt;property id=&quot;20307&quot; value=&quot;272&quot;/&gt;&lt;/object&gt;&lt;object type=&quot;3&quot; unique_id=&quot;10342&quot;&gt;&lt;property id=&quot;20148&quot; value=&quot;5&quot;/&gt;&lt;property id=&quot;20300&quot; value=&quot;Slide 6 - &amp;quot;Immunisation (1)&amp;quot;&quot;/&gt;&lt;property id=&quot;20303&quot; value=&quot;-1&quot;/&gt;&lt;property id=&quot;20307&quot; value=&quot;274&quot;/&gt;&lt;/object&gt;&lt;object type=&quot;3&quot; unique_id=&quot;10378&quot;&gt;&lt;property id=&quot;20148&quot; value=&quot;5&quot;/&gt;&lt;property id=&quot;20300&quot; value=&quot;Slide 10 - &amp;quot;Credit yield curves&amp;quot;&quot;/&gt;&lt;property id=&quot;20303&quot; value=&quot;-1&quot;/&gt;&lt;property id=&quot;20307&quot; value=&quot;275&quot;/&gt;&lt;/object&gt;&lt;object type=&quot;3&quot; unique_id=&quot;10487&quot;&gt;&lt;property id=&quot;20148&quot; value=&quot;5&quot;/&gt;&lt;property id=&quot;20300&quot; value=&quot;Slide 9 - &amp;quot;Credit spread&amp;quot;&quot;/&gt;&lt;property id=&quot;20303&quot; value=&quot;-1&quot;/&gt;&lt;property id=&quot;20307&quot; value=&quot;277&quot;/&gt;&lt;/object&gt;&lt;object type=&quot;3&quot; unique_id=&quot;11333&quot;&gt;&lt;property id=&quot;20148&quot; value=&quot;5&quot;/&gt;&lt;property id=&quot;20300&quot; value=&quot;Slide 3 - &amp;quot;Other risks associated with bonds&amp;quot;&quot;/&gt;&lt;property id=&quot;20307&quot; value=&quot;280&quot;/&gt;&lt;/object&gt;&lt;object type=&quot;3&quot; unique_id=&quot;11334&quot;&gt;&lt;property id=&quot;20148&quot; value=&quot;5&quot;/&gt;&lt;property id=&quot;20300&quot; value=&quot;Slide 4 - &amp;quot;Duration&amp;quot;&quot;/&gt;&lt;property id=&quot;20307&quot; value=&quot;281&quot;/&gt;&lt;/object&gt;&lt;object type=&quot;3&quot; unique_id=&quot;11335&quot;&gt;&lt;property id=&quot;20148&quot; value=&quot;5&quot;/&gt;&lt;property id=&quot;20300&quot; value=&quot;Slide 5 - &amp;quot;Properties of duration&amp;quot;&quot;/&gt;&lt;property id=&quot;20307&quot; value=&quot;282&quot;/&gt;&lt;/object&gt;&lt;object type=&quot;3&quot; unique_id=&quot;11336&quot;&gt;&lt;property id=&quot;20148&quot; value=&quot;5&quot;/&gt;&lt;property id=&quot;20300&quot; value=&quot;Slide 7 - &amp;quot;Immunisation (2)&amp;quot;&quot;/&gt;&lt;property id=&quot;20307&quot; value=&quot;283&quot;/&gt;&lt;/object&gt;&lt;object type=&quot;3&quot; unique_id=&quot;11337&quot;&gt;&lt;property id=&quot;20148&quot; value=&quot;5&quot;/&gt;&lt;property id=&quot;20300&quot; value=&quot;Slide 13 - &amp;quot;Historical probabilities of default&amp;quot;&quot;/&gt;&lt;property id=&quot;20307&quot; value=&quot;285&quot;/&gt;&lt;/object&gt;&lt;object type=&quot;3&quot; unique_id=&quot;11468&quot;&gt;&lt;property id=&quot;20148&quot; value=&quot;5&quot;/&gt;&lt;property id=&quot;20300&quot; value=&quot;Slide 12 - &amp;quot;Risk neutral probabilities of default (2)&amp;quot;&quot;/&gt;&lt;property id=&quot;20307&quot; value=&quot;286&quot;/&gt;&lt;/object&gt;&lt;/object&gt;&lt;object type=&quot;8&quot; unique_id=&quot;10032&quot;&gt;&lt;/object&gt;&lt;object type=&quot;4&quot; unique_id=&quot;10723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TM04033929[[fn=Břidlice]]</Template>
  <TotalTime>7729</TotalTime>
  <Words>2757</Words>
  <Application>Microsoft Office PowerPoint</Application>
  <PresentationFormat>Předvádění na obrazovce (4:3)</PresentationFormat>
  <Paragraphs>539</Paragraphs>
  <Slides>18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9" baseType="lpstr">
      <vt:lpstr>Algerian</vt:lpstr>
      <vt:lpstr>Arial</vt:lpstr>
      <vt:lpstr>Calibri</vt:lpstr>
      <vt:lpstr>Cambria Math</vt:lpstr>
      <vt:lpstr>Georgia</vt:lpstr>
      <vt:lpstr>Lucida Sans Unicode</vt:lpstr>
      <vt:lpstr>Tahoma</vt:lpstr>
      <vt:lpstr>Times New Roman</vt:lpstr>
      <vt:lpstr>Trebuchet MS</vt:lpstr>
      <vt:lpstr>Wingdings</vt:lpstr>
      <vt:lpstr>FMI</vt:lpstr>
      <vt:lpstr>Measuring market  and credit risk</vt:lpstr>
      <vt:lpstr>Investment risks from holding bonds </vt:lpstr>
      <vt:lpstr>Other risks associated with bonds</vt:lpstr>
      <vt:lpstr>Duration</vt:lpstr>
      <vt:lpstr>Properties of duration</vt:lpstr>
      <vt:lpstr>Immunisation (1)</vt:lpstr>
      <vt:lpstr>Immunisation (2)</vt:lpstr>
      <vt:lpstr>Immunisation – example</vt:lpstr>
      <vt:lpstr>Convexity</vt:lpstr>
      <vt:lpstr>Convexity – example</vt:lpstr>
      <vt:lpstr>Credit spread</vt:lpstr>
      <vt:lpstr>Credit yield curves</vt:lpstr>
      <vt:lpstr>Risk-neutral probabilities of default (1)</vt:lpstr>
      <vt:lpstr>Risk-neutral probabilities of default (2)</vt:lpstr>
      <vt:lpstr>Historical probabilities of default</vt:lpstr>
      <vt:lpstr>See you  in the next lecture</vt:lpstr>
      <vt:lpstr>Math note – closed-form formula of the Macaulay duration</vt:lpstr>
      <vt:lpstr>Math note – immunisation rule</vt:lpstr>
    </vt:vector>
  </TitlesOfParts>
  <Company>Institute of Economic Studies, Charles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market and credit risk</dc:title>
  <dc:subject>FI - TALKING SLIDES</dc:subject>
  <dc:creator>Oldřich DĚDEK</dc:creator>
  <cp:keywords>pptxFI_L03</cp:keywords>
  <dc:description>Financial markets instruments</dc:description>
  <cp:lastModifiedBy>Oldrich DEDEK</cp:lastModifiedBy>
  <cp:revision>2232</cp:revision>
  <dcterms:created xsi:type="dcterms:W3CDTF">2014-05-11T12:40:16Z</dcterms:created>
  <dcterms:modified xsi:type="dcterms:W3CDTF">2026-03-02T09:20:29Z</dcterms:modified>
  <cp:category>O.D. Lecturing Legacy</cp:category>
  <cp:contentStatus>OD Web</cp:contentStatus>
</cp:coreProperties>
</file>