
<file path=[Content_Types].xml><?xml version="1.0" encoding="utf-8"?>
<Types xmlns="http://schemas.openxmlformats.org/package/2006/content-types">
  <Default Extension="emf" ContentType="image/x-emf"/>
  <Default Extension="gif" ContentType="image/gif"/>
  <Default Extension="glb" ContentType="model/gltf.binary"/>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20"/>
  </p:notesMasterIdLst>
  <p:sldIdLst>
    <p:sldId id="256" r:id="rId2"/>
    <p:sldId id="270" r:id="rId3"/>
    <p:sldId id="262" r:id="rId4"/>
    <p:sldId id="274" r:id="rId5"/>
    <p:sldId id="280" r:id="rId6"/>
    <p:sldId id="287" r:id="rId7"/>
    <p:sldId id="286" r:id="rId8"/>
    <p:sldId id="266" r:id="rId9"/>
    <p:sldId id="276" r:id="rId10"/>
    <p:sldId id="277" r:id="rId11"/>
    <p:sldId id="285" r:id="rId12"/>
    <p:sldId id="272" r:id="rId13"/>
    <p:sldId id="290" r:id="rId14"/>
    <p:sldId id="291" r:id="rId15"/>
    <p:sldId id="294" r:id="rId16"/>
    <p:sldId id="289" r:id="rId17"/>
    <p:sldId id="292" r:id="rId18"/>
    <p:sldId id="300" r:id="rId19"/>
  </p:sldIdLst>
  <p:sldSz cx="9144000" cy="6858000" type="screen4x3"/>
  <p:notesSz cx="6858000" cy="9144000"/>
  <p:custDataLst>
    <p:tags r:id="rId21"/>
  </p:custData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aio"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Střední styl 2 – zvýraznění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084" autoAdjust="0"/>
    <p:restoredTop sz="94400" autoAdjust="0"/>
  </p:normalViewPr>
  <p:slideViewPr>
    <p:cSldViewPr>
      <p:cViewPr varScale="1">
        <p:scale>
          <a:sx n="147" d="100"/>
          <a:sy n="147" d="100"/>
        </p:scale>
        <p:origin x="2526" y="342"/>
      </p:cViewPr>
      <p:guideLst>
        <p:guide orient="horz" pos="4088"/>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118" d="100"/>
          <a:sy n="118" d="100"/>
        </p:scale>
        <p:origin x="5004" y="96"/>
      </p:cViewPr>
      <p:guideLst>
        <p:guide orient="horz" pos="2880"/>
        <p:guide pos="2160"/>
      </p:guideLst>
    </p:cSldViewPr>
  </p:notesViewPr>
  <p:gridSpacing cx="180000" cy="18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782898298479527"/>
          <c:y val="7.7019954434914092E-2"/>
          <c:w val="0.77304588469370439"/>
          <c:h val="0.65445836374038013"/>
        </c:manualLayout>
      </c:layout>
      <c:lineChart>
        <c:grouping val="stacked"/>
        <c:varyColors val="0"/>
        <c:ser>
          <c:idx val="0"/>
          <c:order val="0"/>
          <c:tx>
            <c:v>Eroze</c:v>
          </c:tx>
          <c:marker>
            <c:symbol val="none"/>
          </c:marker>
          <c:cat>
            <c:numRef>
              <c:f>List1!$B$21:$AF$21</c:f>
              <c:numCache>
                <c:formatCode>General</c:formatCode>
                <c:ptCount val="31"/>
                <c:pt idx="0" formatCode="0">
                  <c:v>0</c:v>
                </c:pt>
                <c:pt idx="1">
                  <c:v>1</c:v>
                </c:pt>
                <c:pt idx="2">
                  <c:v>2</c:v>
                </c:pt>
                <c:pt idx="3" formatCode="0">
                  <c:v>3</c:v>
                </c:pt>
                <c:pt idx="4">
                  <c:v>4</c:v>
                </c:pt>
                <c:pt idx="5">
                  <c:v>5</c:v>
                </c:pt>
                <c:pt idx="6" formatCode="0">
                  <c:v>6</c:v>
                </c:pt>
                <c:pt idx="7">
                  <c:v>7</c:v>
                </c:pt>
                <c:pt idx="8">
                  <c:v>8</c:v>
                </c:pt>
                <c:pt idx="9" formatCode="0">
                  <c:v>9</c:v>
                </c:pt>
                <c:pt idx="10">
                  <c:v>10</c:v>
                </c:pt>
                <c:pt idx="11">
                  <c:v>11</c:v>
                </c:pt>
                <c:pt idx="12" formatCode="0">
                  <c:v>12</c:v>
                </c:pt>
                <c:pt idx="13">
                  <c:v>13</c:v>
                </c:pt>
                <c:pt idx="14">
                  <c:v>14</c:v>
                </c:pt>
                <c:pt idx="15" formatCode="0">
                  <c:v>15</c:v>
                </c:pt>
                <c:pt idx="16">
                  <c:v>16</c:v>
                </c:pt>
                <c:pt idx="17">
                  <c:v>17</c:v>
                </c:pt>
                <c:pt idx="18" formatCode="0">
                  <c:v>18</c:v>
                </c:pt>
                <c:pt idx="19">
                  <c:v>19</c:v>
                </c:pt>
                <c:pt idx="20">
                  <c:v>20</c:v>
                </c:pt>
                <c:pt idx="21" formatCode="0">
                  <c:v>21</c:v>
                </c:pt>
                <c:pt idx="22">
                  <c:v>22</c:v>
                </c:pt>
                <c:pt idx="23">
                  <c:v>23</c:v>
                </c:pt>
                <c:pt idx="24" formatCode="0">
                  <c:v>24</c:v>
                </c:pt>
                <c:pt idx="25">
                  <c:v>25</c:v>
                </c:pt>
                <c:pt idx="26">
                  <c:v>26</c:v>
                </c:pt>
                <c:pt idx="27" formatCode="0">
                  <c:v>27</c:v>
                </c:pt>
                <c:pt idx="28">
                  <c:v>28</c:v>
                </c:pt>
                <c:pt idx="29">
                  <c:v>29</c:v>
                </c:pt>
                <c:pt idx="30" formatCode="0">
                  <c:v>30</c:v>
                </c:pt>
              </c:numCache>
            </c:numRef>
          </c:cat>
          <c:val>
            <c:numRef>
              <c:f>List1!$B$22:$AF$22</c:f>
              <c:numCache>
                <c:formatCode>0</c:formatCode>
                <c:ptCount val="31"/>
                <c:pt idx="0">
                  <c:v>100</c:v>
                </c:pt>
                <c:pt idx="1">
                  <c:v>90.909090909090907</c:v>
                </c:pt>
                <c:pt idx="2">
                  <c:v>82.644628099173545</c:v>
                </c:pt>
                <c:pt idx="3">
                  <c:v>75.131480090157751</c:v>
                </c:pt>
                <c:pt idx="4">
                  <c:v>68.301345536507057</c:v>
                </c:pt>
                <c:pt idx="5">
                  <c:v>62.092132305915499</c:v>
                </c:pt>
                <c:pt idx="6">
                  <c:v>56.44739300537772</c:v>
                </c:pt>
                <c:pt idx="7">
                  <c:v>51.315811823070646</c:v>
                </c:pt>
                <c:pt idx="8">
                  <c:v>46.650738020973314</c:v>
                </c:pt>
                <c:pt idx="9">
                  <c:v>42.409761837248467</c:v>
                </c:pt>
                <c:pt idx="10">
                  <c:v>38.554328942953148</c:v>
                </c:pt>
                <c:pt idx="11">
                  <c:v>35.049389948139222</c:v>
                </c:pt>
                <c:pt idx="12">
                  <c:v>31.863081771035656</c:v>
                </c:pt>
                <c:pt idx="13">
                  <c:v>28.966437973668778</c:v>
                </c:pt>
                <c:pt idx="14">
                  <c:v>26.333125430607975</c:v>
                </c:pt>
                <c:pt idx="15">
                  <c:v>23.93920493691634</c:v>
                </c:pt>
                <c:pt idx="16">
                  <c:v>21.762913579014853</c:v>
                </c:pt>
                <c:pt idx="17">
                  <c:v>19.784466890013501</c:v>
                </c:pt>
                <c:pt idx="18">
                  <c:v>17.985878990921364</c:v>
                </c:pt>
                <c:pt idx="19">
                  <c:v>16.350799082655783</c:v>
                </c:pt>
                <c:pt idx="20">
                  <c:v>14.864362802414348</c:v>
                </c:pt>
                <c:pt idx="21">
                  <c:v>13.513057093103951</c:v>
                </c:pt>
                <c:pt idx="22">
                  <c:v>12.284597357367227</c:v>
                </c:pt>
                <c:pt idx="23">
                  <c:v>11.167815779424751</c:v>
                </c:pt>
                <c:pt idx="24">
                  <c:v>10.152559799477048</c:v>
                </c:pt>
                <c:pt idx="25">
                  <c:v>9.229599817706406</c:v>
                </c:pt>
                <c:pt idx="26">
                  <c:v>8.3905452888240042</c:v>
                </c:pt>
                <c:pt idx="27">
                  <c:v>7.627768444385457</c:v>
                </c:pt>
                <c:pt idx="28">
                  <c:v>6.9343349494413253</c:v>
                </c:pt>
                <c:pt idx="29">
                  <c:v>6.303940863128477</c:v>
                </c:pt>
                <c:pt idx="30">
                  <c:v>5.7308553301167962</c:v>
                </c:pt>
              </c:numCache>
            </c:numRef>
          </c:val>
          <c:smooth val="0"/>
          <c:extLst>
            <c:ext xmlns:c16="http://schemas.microsoft.com/office/drawing/2014/chart" uri="{C3380CC4-5D6E-409C-BE32-E72D297353CC}">
              <c16:uniqueId val="{00000000-7B5E-41D5-AB9C-E62B0E7E17B6}"/>
            </c:ext>
          </c:extLst>
        </c:ser>
        <c:dLbls>
          <c:showLegendKey val="0"/>
          <c:showVal val="0"/>
          <c:showCatName val="0"/>
          <c:showSerName val="0"/>
          <c:showPercent val="0"/>
          <c:showBubbleSize val="0"/>
        </c:dLbls>
        <c:smooth val="0"/>
        <c:axId val="354987392"/>
        <c:axId val="354989568"/>
      </c:lineChart>
      <c:catAx>
        <c:axId val="354987392"/>
        <c:scaling>
          <c:orientation val="minMax"/>
        </c:scaling>
        <c:delete val="0"/>
        <c:axPos val="b"/>
        <c:title>
          <c:tx>
            <c:rich>
              <a:bodyPr/>
              <a:lstStyle/>
              <a:p>
                <a:pPr>
                  <a:defRPr sz="1050" spc="150" baseline="0">
                    <a:latin typeface="Cambria Math" panose="02040503050406030204" pitchFamily="18" charset="0"/>
                    <a:ea typeface="Cambria Math" panose="02040503050406030204" pitchFamily="18" charset="0"/>
                  </a:defRPr>
                </a:pPr>
                <a:r>
                  <a:rPr lang="cs-CZ" sz="1050" spc="150" baseline="0">
                    <a:latin typeface="Cambria Math" panose="02040503050406030204" pitchFamily="18" charset="0"/>
                    <a:ea typeface="Cambria Math" panose="02040503050406030204" pitchFamily="18" charset="0"/>
                  </a:rPr>
                  <a:t>Y</a:t>
                </a:r>
                <a:r>
                  <a:rPr lang="en-US" sz="1050" spc="150" baseline="0">
                    <a:latin typeface="Cambria Math" panose="02040503050406030204" pitchFamily="18" charset="0"/>
                    <a:ea typeface="Cambria Math" panose="02040503050406030204" pitchFamily="18" charset="0"/>
                  </a:rPr>
                  <a:t>ear</a:t>
                </a:r>
              </a:p>
            </c:rich>
          </c:tx>
          <c:layout>
            <c:manualLayout>
              <c:xMode val="edge"/>
              <c:yMode val="edge"/>
              <c:x val="0.46746661859436861"/>
              <c:y val="0.83912431748393401"/>
            </c:manualLayout>
          </c:layout>
          <c:overlay val="0"/>
        </c:title>
        <c:numFmt formatCode="0" sourceLinked="1"/>
        <c:majorTickMark val="out"/>
        <c:minorTickMark val="none"/>
        <c:tickLblPos val="nextTo"/>
        <c:txPr>
          <a:bodyPr/>
          <a:lstStyle/>
          <a:p>
            <a:pPr>
              <a:defRPr sz="800">
                <a:latin typeface="Cambria Math" panose="02040503050406030204" pitchFamily="18" charset="0"/>
                <a:ea typeface="Cambria Math" panose="02040503050406030204" pitchFamily="18" charset="0"/>
              </a:defRPr>
            </a:pPr>
            <a:endParaRPr lang="cs-CZ"/>
          </a:p>
        </c:txPr>
        <c:crossAx val="354989568"/>
        <c:crosses val="autoZero"/>
        <c:auto val="1"/>
        <c:lblAlgn val="ctr"/>
        <c:lblOffset val="100"/>
        <c:tickLblSkip val="2"/>
        <c:tickMarkSkip val="1"/>
        <c:noMultiLvlLbl val="0"/>
      </c:catAx>
      <c:valAx>
        <c:axId val="354989568"/>
        <c:scaling>
          <c:orientation val="minMax"/>
        </c:scaling>
        <c:delete val="0"/>
        <c:axPos val="l"/>
        <c:majorGridlines>
          <c:spPr>
            <a:ln>
              <a:prstDash val="lgDash"/>
            </a:ln>
          </c:spPr>
        </c:majorGridlines>
        <c:title>
          <c:tx>
            <c:rich>
              <a:bodyPr rot="-5400000" vert="horz"/>
              <a:lstStyle/>
              <a:p>
                <a:pPr>
                  <a:defRPr sz="1050" spc="150" baseline="0">
                    <a:latin typeface="Cambria Math" panose="02040503050406030204" pitchFamily="18" charset="0"/>
                    <a:ea typeface="Cambria Math" panose="02040503050406030204" pitchFamily="18" charset="0"/>
                  </a:defRPr>
                </a:pPr>
                <a:r>
                  <a:rPr lang="cs-CZ" sz="1050" spc="150" baseline="0">
                    <a:latin typeface="Cambria Math" panose="02040503050406030204" pitchFamily="18" charset="0"/>
                    <a:ea typeface="Cambria Math" panose="02040503050406030204" pitchFamily="18" charset="0"/>
                  </a:rPr>
                  <a:t>Percent</a:t>
                </a:r>
                <a:endParaRPr lang="en-US" sz="1050" spc="150" baseline="0">
                  <a:latin typeface="Cambria Math" panose="02040503050406030204" pitchFamily="18" charset="0"/>
                  <a:ea typeface="Cambria Math" panose="02040503050406030204" pitchFamily="18" charset="0"/>
                </a:endParaRPr>
              </a:p>
            </c:rich>
          </c:tx>
          <c:layout>
            <c:manualLayout>
              <c:xMode val="edge"/>
              <c:yMode val="edge"/>
              <c:x val="1.7638237254012559E-2"/>
              <c:y val="0.22594794178827801"/>
            </c:manualLayout>
          </c:layout>
          <c:overlay val="0"/>
        </c:title>
        <c:numFmt formatCode="0" sourceLinked="1"/>
        <c:majorTickMark val="out"/>
        <c:minorTickMark val="none"/>
        <c:tickLblPos val="nextTo"/>
        <c:txPr>
          <a:bodyPr/>
          <a:lstStyle/>
          <a:p>
            <a:pPr>
              <a:defRPr sz="800">
                <a:latin typeface="Cambria Math" panose="02040503050406030204" pitchFamily="18" charset="0"/>
                <a:ea typeface="Cambria Math" panose="02040503050406030204" pitchFamily="18" charset="0"/>
              </a:defRPr>
            </a:pPr>
            <a:endParaRPr lang="cs-CZ"/>
          </a:p>
        </c:txPr>
        <c:crossAx val="354987392"/>
        <c:crosses val="autoZero"/>
        <c:crossBetween val="midCat"/>
      </c:valAx>
    </c:plotArea>
    <c:plotVisOnly val="1"/>
    <c:dispBlanksAs val="zero"/>
    <c:showDLblsOverMax val="0"/>
  </c:chart>
  <c:spPr>
    <a:ln w="19050">
      <a:solidFill>
        <a:srgbClr val="7030A0"/>
      </a:solid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Tilt</c:v>
          </c:tx>
          <c:marker>
            <c:symbol val="circle"/>
            <c:size val="5"/>
          </c:marker>
          <c:cat>
            <c:numRef>
              <c:f>List1!$A$7:$A$17</c:f>
              <c:numCache>
                <c:formatCode>0</c:formatCode>
                <c:ptCount val="11"/>
                <c:pt idx="0">
                  <c:v>0</c:v>
                </c:pt>
                <c:pt idx="1">
                  <c:v>1</c:v>
                </c:pt>
                <c:pt idx="2">
                  <c:v>2</c:v>
                </c:pt>
                <c:pt idx="3">
                  <c:v>3</c:v>
                </c:pt>
                <c:pt idx="4">
                  <c:v>4</c:v>
                </c:pt>
                <c:pt idx="5">
                  <c:v>5</c:v>
                </c:pt>
                <c:pt idx="6">
                  <c:v>6</c:v>
                </c:pt>
                <c:pt idx="7">
                  <c:v>7.0000000000000009</c:v>
                </c:pt>
                <c:pt idx="8">
                  <c:v>8</c:v>
                </c:pt>
                <c:pt idx="9">
                  <c:v>9</c:v>
                </c:pt>
                <c:pt idx="10">
                  <c:v>10</c:v>
                </c:pt>
              </c:numCache>
            </c:numRef>
          </c:cat>
          <c:val>
            <c:numRef>
              <c:f>List1!$G$7:$G$17</c:f>
              <c:numCache>
                <c:formatCode>0</c:formatCode>
                <c:ptCount val="11"/>
                <c:pt idx="0" formatCode="General">
                  <c:v>100</c:v>
                </c:pt>
                <c:pt idx="1">
                  <c:v>109.05229466860197</c:v>
                </c:pt>
                <c:pt idx="2">
                  <c:v>118.48665815568408</c:v>
                </c:pt>
                <c:pt idx="3">
                  <c:v>128.28306655071475</c:v>
                </c:pt>
                <c:pt idx="4">
                  <c:v>138.4204756862415</c:v>
                </c:pt>
                <c:pt idx="5">
                  <c:v>148.87723453026828</c:v>
                </c:pt>
                <c:pt idx="6">
                  <c:v>159.63146330163491</c:v>
                </c:pt>
                <c:pt idx="7">
                  <c:v>170.66138861375228</c:v>
                </c:pt>
                <c:pt idx="8">
                  <c:v>181.94563114051357</c:v>
                </c:pt>
                <c:pt idx="9">
                  <c:v>193.46344413666998</c:v>
                </c:pt>
                <c:pt idx="10">
                  <c:v>205.19490351359394</c:v>
                </c:pt>
              </c:numCache>
            </c:numRef>
          </c:val>
          <c:smooth val="0"/>
          <c:extLst>
            <c:ext xmlns:c16="http://schemas.microsoft.com/office/drawing/2014/chart" uri="{C3380CC4-5D6E-409C-BE32-E72D297353CC}">
              <c16:uniqueId val="{00000000-1955-4DA5-8BCE-59EAAA78E066}"/>
            </c:ext>
          </c:extLst>
        </c:ser>
        <c:dLbls>
          <c:showLegendKey val="0"/>
          <c:showVal val="0"/>
          <c:showCatName val="0"/>
          <c:showSerName val="0"/>
          <c:showPercent val="0"/>
          <c:showBubbleSize val="0"/>
        </c:dLbls>
        <c:marker val="1"/>
        <c:smooth val="0"/>
        <c:axId val="321234432"/>
        <c:axId val="321236352"/>
      </c:lineChart>
      <c:catAx>
        <c:axId val="321234432"/>
        <c:scaling>
          <c:orientation val="minMax"/>
        </c:scaling>
        <c:delete val="0"/>
        <c:axPos val="b"/>
        <c:title>
          <c:tx>
            <c:rich>
              <a:bodyPr/>
              <a:lstStyle/>
              <a:p>
                <a:pPr>
                  <a:defRPr lang="en-GB" sz="900" b="1" spc="100" baseline="0" noProof="0">
                    <a:latin typeface="Cambria Math" panose="02040503050406030204" pitchFamily="18" charset="0"/>
                    <a:ea typeface="Cambria Math" panose="02040503050406030204" pitchFamily="18" charset="0"/>
                  </a:defRPr>
                </a:pPr>
                <a:r>
                  <a:rPr lang="en-GB" sz="900" b="1" spc="100" baseline="0" noProof="0" dirty="0">
                    <a:latin typeface="Cambria Math" panose="02040503050406030204" pitchFamily="18" charset="0"/>
                    <a:ea typeface="Cambria Math" panose="02040503050406030204" pitchFamily="18" charset="0"/>
                  </a:rPr>
                  <a:t>Inflation</a:t>
                </a:r>
                <a:r>
                  <a:rPr lang="cs-CZ" sz="900" b="1" spc="100" baseline="0" noProof="0" dirty="0">
                    <a:latin typeface="Cambria Math" panose="02040503050406030204" pitchFamily="18" charset="0"/>
                    <a:ea typeface="Cambria Math" panose="02040503050406030204" pitchFamily="18" charset="0"/>
                  </a:rPr>
                  <a:t> (%)</a:t>
                </a:r>
                <a:endParaRPr lang="en-GB" sz="900" b="1" spc="100" baseline="0" noProof="0" dirty="0">
                  <a:latin typeface="Cambria Math" panose="02040503050406030204" pitchFamily="18" charset="0"/>
                  <a:ea typeface="Cambria Math" panose="02040503050406030204" pitchFamily="18" charset="0"/>
                </a:endParaRPr>
              </a:p>
            </c:rich>
          </c:tx>
          <c:layout>
            <c:manualLayout>
              <c:xMode val="edge"/>
              <c:yMode val="edge"/>
              <c:x val="0.42518285214348206"/>
              <c:y val="0.81420538066102888"/>
            </c:manualLayout>
          </c:layout>
          <c:overlay val="0"/>
        </c:title>
        <c:numFmt formatCode="0" sourceLinked="1"/>
        <c:majorTickMark val="out"/>
        <c:minorTickMark val="none"/>
        <c:tickLblPos val="nextTo"/>
        <c:txPr>
          <a:bodyPr/>
          <a:lstStyle/>
          <a:p>
            <a:pPr>
              <a:defRPr sz="800">
                <a:latin typeface="Cambria Math" panose="02040503050406030204" pitchFamily="18" charset="0"/>
                <a:ea typeface="Cambria Math" panose="02040503050406030204" pitchFamily="18" charset="0"/>
              </a:defRPr>
            </a:pPr>
            <a:endParaRPr lang="cs-CZ"/>
          </a:p>
        </c:txPr>
        <c:crossAx val="321236352"/>
        <c:crosses val="autoZero"/>
        <c:auto val="1"/>
        <c:lblAlgn val="ctr"/>
        <c:lblOffset val="100"/>
        <c:noMultiLvlLbl val="0"/>
      </c:catAx>
      <c:valAx>
        <c:axId val="321236352"/>
        <c:scaling>
          <c:orientation val="minMax"/>
        </c:scaling>
        <c:delete val="0"/>
        <c:axPos val="l"/>
        <c:majorGridlines>
          <c:spPr>
            <a:ln>
              <a:prstDash val="dash"/>
            </a:ln>
          </c:spPr>
        </c:majorGridlines>
        <c:title>
          <c:tx>
            <c:rich>
              <a:bodyPr rot="-5400000" vert="horz"/>
              <a:lstStyle/>
              <a:p>
                <a:pPr>
                  <a:defRPr lang="en-GB" sz="900" b="1" spc="100" baseline="0" noProof="0">
                    <a:latin typeface="Cambria Math" panose="02040503050406030204" pitchFamily="18" charset="0"/>
                    <a:ea typeface="Cambria Math" panose="02040503050406030204" pitchFamily="18" charset="0"/>
                  </a:defRPr>
                </a:pPr>
                <a:r>
                  <a:rPr lang="en-GB" sz="900" b="1" spc="100" baseline="0" noProof="0" dirty="0">
                    <a:latin typeface="Cambria Math" panose="02040503050406030204" pitchFamily="18" charset="0"/>
                    <a:ea typeface="Cambria Math" panose="02040503050406030204" pitchFamily="18" charset="0"/>
                  </a:rPr>
                  <a:t>Instalment (%)</a:t>
                </a:r>
              </a:p>
            </c:rich>
          </c:tx>
          <c:layout>
            <c:manualLayout>
              <c:xMode val="edge"/>
              <c:yMode val="edge"/>
              <c:x val="2.5000000000000001E-2"/>
              <c:y val="5.7005282102199212E-2"/>
            </c:manualLayout>
          </c:layout>
          <c:overlay val="0"/>
        </c:title>
        <c:numFmt formatCode="General" sourceLinked="1"/>
        <c:majorTickMark val="out"/>
        <c:minorTickMark val="none"/>
        <c:tickLblPos val="nextTo"/>
        <c:txPr>
          <a:bodyPr/>
          <a:lstStyle/>
          <a:p>
            <a:pPr>
              <a:defRPr sz="800">
                <a:latin typeface="Cambria Math" panose="02040503050406030204" pitchFamily="18" charset="0"/>
                <a:ea typeface="Cambria Math" panose="02040503050406030204" pitchFamily="18" charset="0"/>
              </a:defRPr>
            </a:pPr>
            <a:endParaRPr lang="cs-CZ"/>
          </a:p>
        </c:txPr>
        <c:crossAx val="321234432"/>
        <c:crosses val="autoZero"/>
        <c:crossBetween val="between"/>
      </c:valAx>
    </c:plotArea>
    <c:plotVisOnly val="1"/>
    <c:dispBlanksAs val="gap"/>
    <c:showDLblsOverMax val="0"/>
  </c:chart>
  <c:spPr>
    <a:ln w="19050">
      <a:solidFill>
        <a:srgbClr val="7030A0"/>
      </a:solid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468C38-A214-4E80-B1E3-D2FE07F8DD81}" type="datetimeFigureOut">
              <a:rPr lang="cs-CZ" smtClean="0"/>
              <a:t>14.02.2026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40B50C-4808-4AAD-8732-12ADE8A5B27F}" type="slidenum">
              <a:rPr lang="cs-CZ" smtClean="0"/>
              <a:t>‹#›</a:t>
            </a:fld>
            <a:endParaRPr lang="cs-CZ"/>
          </a:p>
        </p:txBody>
      </p:sp>
    </p:spTree>
    <p:extLst>
      <p:ext uri="{BB962C8B-B14F-4D97-AF65-F5344CB8AC3E}">
        <p14:creationId xmlns:p14="http://schemas.microsoft.com/office/powerpoint/2010/main" val="380138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a:t>
            </a:fld>
            <a:endParaRPr lang="cs-CZ"/>
          </a:p>
        </p:txBody>
      </p:sp>
    </p:spTree>
    <p:extLst>
      <p:ext uri="{BB962C8B-B14F-4D97-AF65-F5344CB8AC3E}">
        <p14:creationId xmlns:p14="http://schemas.microsoft.com/office/powerpoint/2010/main" val="3758757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10</a:t>
            </a:fld>
            <a:endParaRPr lang="cs-CZ"/>
          </a:p>
        </p:txBody>
      </p:sp>
    </p:spTree>
    <p:extLst>
      <p:ext uri="{BB962C8B-B14F-4D97-AF65-F5344CB8AC3E}">
        <p14:creationId xmlns:p14="http://schemas.microsoft.com/office/powerpoint/2010/main" val="10124576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11</a:t>
            </a:fld>
            <a:endParaRPr lang="cs-CZ"/>
          </a:p>
        </p:txBody>
      </p:sp>
    </p:spTree>
    <p:extLst>
      <p:ext uri="{BB962C8B-B14F-4D97-AF65-F5344CB8AC3E}">
        <p14:creationId xmlns:p14="http://schemas.microsoft.com/office/powerpoint/2010/main" val="3345058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8C40B50C-4808-4AAD-8732-12ADE8A5B27F}" type="slidenum">
              <a:rPr lang="cs-CZ" smtClean="0"/>
              <a:t>12</a:t>
            </a:fld>
            <a:endParaRPr lang="cs-CZ"/>
          </a:p>
        </p:txBody>
      </p:sp>
    </p:spTree>
    <p:extLst>
      <p:ext uri="{BB962C8B-B14F-4D97-AF65-F5344CB8AC3E}">
        <p14:creationId xmlns:p14="http://schemas.microsoft.com/office/powerpoint/2010/main" val="24909646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13</a:t>
            </a:fld>
            <a:endParaRPr lang="cs-CZ"/>
          </a:p>
        </p:txBody>
      </p:sp>
    </p:spTree>
    <p:extLst>
      <p:ext uri="{BB962C8B-B14F-4D97-AF65-F5344CB8AC3E}">
        <p14:creationId xmlns:p14="http://schemas.microsoft.com/office/powerpoint/2010/main" val="332463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14</a:t>
            </a:fld>
            <a:endParaRPr lang="cs-CZ"/>
          </a:p>
        </p:txBody>
      </p:sp>
    </p:spTree>
    <p:extLst>
      <p:ext uri="{BB962C8B-B14F-4D97-AF65-F5344CB8AC3E}">
        <p14:creationId xmlns:p14="http://schemas.microsoft.com/office/powerpoint/2010/main" val="1549093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15</a:t>
            </a:fld>
            <a:endParaRPr lang="cs-CZ"/>
          </a:p>
        </p:txBody>
      </p:sp>
    </p:spTree>
    <p:extLst>
      <p:ext uri="{BB962C8B-B14F-4D97-AF65-F5344CB8AC3E}">
        <p14:creationId xmlns:p14="http://schemas.microsoft.com/office/powerpoint/2010/main" val="10829548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16</a:t>
            </a:fld>
            <a:endParaRPr lang="cs-CZ"/>
          </a:p>
        </p:txBody>
      </p:sp>
    </p:spTree>
    <p:extLst>
      <p:ext uri="{BB962C8B-B14F-4D97-AF65-F5344CB8AC3E}">
        <p14:creationId xmlns:p14="http://schemas.microsoft.com/office/powerpoint/2010/main" val="30168868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CD38-3D80-EBFB-C6C2-8A568A44C72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54963F2-71C1-B34A-4111-3BD4C28986F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9042736-10C2-7B7C-8D2F-DF181B3BAC99}"/>
              </a:ext>
            </a:extLst>
          </p:cNvPr>
          <p:cNvSpPr>
            <a:spLocks noGrp="1"/>
          </p:cNvSpPr>
          <p:nvPr>
            <p:ph type="body" idx="1"/>
          </p:nvPr>
        </p:nvSpPr>
        <p:spPr/>
        <p:txBody>
          <a:bodyPr/>
          <a:lstStyle/>
          <a:p>
            <a:endParaRPr lang="en-GB"/>
          </a:p>
        </p:txBody>
      </p:sp>
      <p:sp>
        <p:nvSpPr>
          <p:cNvPr id="4" name="Zástupný symbol pro číslo snímku 3">
            <a:extLst>
              <a:ext uri="{FF2B5EF4-FFF2-40B4-BE49-F238E27FC236}">
                <a16:creationId xmlns:a16="http://schemas.microsoft.com/office/drawing/2014/main" id="{1F84551F-A92C-792A-4B76-AAE9487697BA}"/>
              </a:ext>
            </a:extLst>
          </p:cNvPr>
          <p:cNvSpPr>
            <a:spLocks noGrp="1"/>
          </p:cNvSpPr>
          <p:nvPr>
            <p:ph type="sldNum" sz="quarter" idx="5"/>
          </p:nvPr>
        </p:nvSpPr>
        <p:spPr/>
        <p:txBody>
          <a:bodyPr/>
          <a:lstStyle/>
          <a:p>
            <a:fld id="{8C40B50C-4808-4AAD-8732-12ADE8A5B27F}" type="slidenum">
              <a:rPr lang="cs-CZ" smtClean="0"/>
              <a:t>17</a:t>
            </a:fld>
            <a:endParaRPr lang="cs-CZ"/>
          </a:p>
        </p:txBody>
      </p:sp>
    </p:spTree>
    <p:extLst>
      <p:ext uri="{BB962C8B-B14F-4D97-AF65-F5344CB8AC3E}">
        <p14:creationId xmlns:p14="http://schemas.microsoft.com/office/powerpoint/2010/main" val="2498821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FCD38-3D80-EBFB-C6C2-8A568A44C72F}"/>
            </a:ext>
          </a:extLst>
        </p:cNvPr>
        <p:cNvGrpSpPr/>
        <p:nvPr/>
      </p:nvGrpSpPr>
      <p:grpSpPr>
        <a:xfrm>
          <a:off x="0" y="0"/>
          <a:ext cx="0" cy="0"/>
          <a:chOff x="0" y="0"/>
          <a:chExt cx="0" cy="0"/>
        </a:xfrm>
      </p:grpSpPr>
      <p:sp>
        <p:nvSpPr>
          <p:cNvPr id="2" name="Zástupný symbol pro obrázek snímku 1">
            <a:extLst>
              <a:ext uri="{FF2B5EF4-FFF2-40B4-BE49-F238E27FC236}">
                <a16:creationId xmlns:a16="http://schemas.microsoft.com/office/drawing/2014/main" id="{854963F2-71C1-B34A-4111-3BD4C28986FE}"/>
              </a:ext>
            </a:extLst>
          </p:cNvPr>
          <p:cNvSpPr>
            <a:spLocks noGrp="1" noRot="1" noChangeAspect="1"/>
          </p:cNvSpPr>
          <p:nvPr>
            <p:ph type="sldImg"/>
          </p:nvPr>
        </p:nvSpPr>
        <p:spPr/>
      </p:sp>
      <p:sp>
        <p:nvSpPr>
          <p:cNvPr id="3" name="Zástupný symbol pro poznámky 2">
            <a:extLst>
              <a:ext uri="{FF2B5EF4-FFF2-40B4-BE49-F238E27FC236}">
                <a16:creationId xmlns:a16="http://schemas.microsoft.com/office/drawing/2014/main" id="{49042736-10C2-7B7C-8D2F-DF181B3BAC99}"/>
              </a:ext>
            </a:extLst>
          </p:cNvPr>
          <p:cNvSpPr>
            <a:spLocks noGrp="1"/>
          </p:cNvSpPr>
          <p:nvPr>
            <p:ph type="body" idx="1"/>
          </p:nvPr>
        </p:nvSpPr>
        <p:spPr/>
        <p:txBody>
          <a:bodyPr/>
          <a:lstStyle/>
          <a:p>
            <a:endParaRPr lang="en-GB"/>
          </a:p>
        </p:txBody>
      </p:sp>
      <p:sp>
        <p:nvSpPr>
          <p:cNvPr id="4" name="Zástupný symbol pro číslo snímku 3">
            <a:extLst>
              <a:ext uri="{FF2B5EF4-FFF2-40B4-BE49-F238E27FC236}">
                <a16:creationId xmlns:a16="http://schemas.microsoft.com/office/drawing/2014/main" id="{1F84551F-A92C-792A-4B76-AAE9487697BA}"/>
              </a:ext>
            </a:extLst>
          </p:cNvPr>
          <p:cNvSpPr>
            <a:spLocks noGrp="1"/>
          </p:cNvSpPr>
          <p:nvPr>
            <p:ph type="sldNum" sz="quarter" idx="5"/>
          </p:nvPr>
        </p:nvSpPr>
        <p:spPr/>
        <p:txBody>
          <a:bodyPr/>
          <a:lstStyle/>
          <a:p>
            <a:fld id="{8C40B50C-4808-4AAD-8732-12ADE8A5B27F}" type="slidenum">
              <a:rPr lang="cs-CZ" smtClean="0"/>
              <a:t>18</a:t>
            </a:fld>
            <a:endParaRPr lang="cs-CZ"/>
          </a:p>
        </p:txBody>
      </p:sp>
    </p:spTree>
    <p:extLst>
      <p:ext uri="{BB962C8B-B14F-4D97-AF65-F5344CB8AC3E}">
        <p14:creationId xmlns:p14="http://schemas.microsoft.com/office/powerpoint/2010/main" val="24988211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2</a:t>
            </a:fld>
            <a:endParaRPr lang="cs-CZ"/>
          </a:p>
        </p:txBody>
      </p:sp>
    </p:spTree>
    <p:extLst>
      <p:ext uri="{BB962C8B-B14F-4D97-AF65-F5344CB8AC3E}">
        <p14:creationId xmlns:p14="http://schemas.microsoft.com/office/powerpoint/2010/main" val="3186436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3</a:t>
            </a:fld>
            <a:endParaRPr lang="cs-CZ"/>
          </a:p>
        </p:txBody>
      </p:sp>
    </p:spTree>
    <p:extLst>
      <p:ext uri="{BB962C8B-B14F-4D97-AF65-F5344CB8AC3E}">
        <p14:creationId xmlns:p14="http://schemas.microsoft.com/office/powerpoint/2010/main" val="1437472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4</a:t>
            </a:fld>
            <a:endParaRPr lang="cs-CZ"/>
          </a:p>
        </p:txBody>
      </p:sp>
    </p:spTree>
    <p:extLst>
      <p:ext uri="{BB962C8B-B14F-4D97-AF65-F5344CB8AC3E}">
        <p14:creationId xmlns:p14="http://schemas.microsoft.com/office/powerpoint/2010/main" val="14717838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5</a:t>
            </a:fld>
            <a:endParaRPr lang="cs-CZ"/>
          </a:p>
        </p:txBody>
      </p:sp>
    </p:spTree>
    <p:extLst>
      <p:ext uri="{BB962C8B-B14F-4D97-AF65-F5344CB8AC3E}">
        <p14:creationId xmlns:p14="http://schemas.microsoft.com/office/powerpoint/2010/main" val="2495049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6</a:t>
            </a:fld>
            <a:endParaRPr lang="cs-CZ"/>
          </a:p>
        </p:txBody>
      </p:sp>
    </p:spTree>
    <p:extLst>
      <p:ext uri="{BB962C8B-B14F-4D97-AF65-F5344CB8AC3E}">
        <p14:creationId xmlns:p14="http://schemas.microsoft.com/office/powerpoint/2010/main" val="28717137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7</a:t>
            </a:fld>
            <a:endParaRPr lang="cs-CZ"/>
          </a:p>
        </p:txBody>
      </p:sp>
    </p:spTree>
    <p:extLst>
      <p:ext uri="{BB962C8B-B14F-4D97-AF65-F5344CB8AC3E}">
        <p14:creationId xmlns:p14="http://schemas.microsoft.com/office/powerpoint/2010/main" val="16156295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8</a:t>
            </a:fld>
            <a:endParaRPr lang="cs-CZ"/>
          </a:p>
        </p:txBody>
      </p:sp>
    </p:spTree>
    <p:extLst>
      <p:ext uri="{BB962C8B-B14F-4D97-AF65-F5344CB8AC3E}">
        <p14:creationId xmlns:p14="http://schemas.microsoft.com/office/powerpoint/2010/main" val="4272168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a:p>
        </p:txBody>
      </p:sp>
      <p:sp>
        <p:nvSpPr>
          <p:cNvPr id="4" name="Zástupný symbol pro číslo snímku 3"/>
          <p:cNvSpPr>
            <a:spLocks noGrp="1"/>
          </p:cNvSpPr>
          <p:nvPr>
            <p:ph type="sldNum" sz="quarter" idx="5"/>
          </p:nvPr>
        </p:nvSpPr>
        <p:spPr/>
        <p:txBody>
          <a:bodyPr/>
          <a:lstStyle/>
          <a:p>
            <a:fld id="{8C40B50C-4808-4AAD-8732-12ADE8A5B27F}" type="slidenum">
              <a:rPr lang="cs-CZ" smtClean="0"/>
              <a:t>9</a:t>
            </a:fld>
            <a:endParaRPr lang="cs-CZ"/>
          </a:p>
        </p:txBody>
      </p:sp>
    </p:spTree>
    <p:extLst>
      <p:ext uri="{BB962C8B-B14F-4D97-AF65-F5344CB8AC3E}">
        <p14:creationId xmlns:p14="http://schemas.microsoft.com/office/powerpoint/2010/main" val="2967773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lze upravit styl předlohy.</a:t>
            </a:r>
            <a:endParaRPr lang="en-US" dirty="0"/>
          </a:p>
        </p:txBody>
      </p:sp>
      <p:sp>
        <p:nvSpPr>
          <p:cNvPr id="4" name="Date Placeholder 3"/>
          <p:cNvSpPr>
            <a:spLocks noGrp="1"/>
          </p:cNvSpPr>
          <p:nvPr>
            <p:ph type="dt" sz="half" idx="10"/>
          </p:nvPr>
        </p:nvSpPr>
        <p:spPr/>
        <p:txBody>
          <a:bodyPr/>
          <a:lstStyle/>
          <a:p>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cs-CZ"/>
              <a:t>Kliknutím lze upravit styl.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a:xfrm>
            <a:off x="7308304" y="6172200"/>
            <a:ext cx="1828800" cy="365125"/>
          </a:xfrm>
        </p:spPr>
        <p:txBody>
          <a:bodyPr/>
          <a:lstStyle>
            <a:lvl1pPr>
              <a:defRPr sz="1200" b="1"/>
            </a:lvl1pPr>
          </a:lstStyle>
          <a:p>
            <a:fld id="{DFE5482F-2F05-49C5-9E15-73F945A41231}" type="slidenum">
              <a:rPr lang="cs-CZ" smtClean="0"/>
              <a:pPr/>
              <a:t>‹#›</a:t>
            </a:fld>
            <a:endParaRPr lang="cs-CZ" dirty="0"/>
          </a:p>
        </p:txBody>
      </p:sp>
      <p:sp>
        <p:nvSpPr>
          <p:cNvPr id="8" name="Title 7"/>
          <p:cNvSpPr>
            <a:spLocks noGrp="1"/>
          </p:cNvSpPr>
          <p:nvPr>
            <p:ph type="title"/>
          </p:nvPr>
        </p:nvSpPr>
        <p:spPr>
          <a:xfrm>
            <a:off x="251520" y="210314"/>
            <a:ext cx="6512511" cy="648072"/>
          </a:xfrm>
        </p:spPr>
        <p:txBody>
          <a:bodyPr/>
          <a:lstStyle>
            <a:lvl1pPr marL="0" indent="0" algn="l">
              <a:buFontTx/>
              <a:buNone/>
              <a:defRPr sz="2800"/>
            </a:lvl1pPr>
          </a:lstStyle>
          <a:p>
            <a:endParaRPr lang="en-US" dirty="0"/>
          </a:p>
        </p:txBody>
      </p:sp>
      <p:sp>
        <p:nvSpPr>
          <p:cNvPr id="10" name="Content Placeholder 9"/>
          <p:cNvSpPr>
            <a:spLocks noGrp="1"/>
          </p:cNvSpPr>
          <p:nvPr>
            <p:ph sz="quarter" idx="13"/>
          </p:nvPr>
        </p:nvSpPr>
        <p:spPr>
          <a:xfrm>
            <a:off x="1143000" y="2042512"/>
            <a:ext cx="6400800" cy="3474720"/>
          </a:xfrm>
        </p:spPr>
        <p:txBody>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cs-CZ"/>
              <a:t>Kliknutím lze upravit styl.</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Kliknutím lze upravit styly předlohy textu.</a:t>
            </a:r>
          </a:p>
        </p:txBody>
      </p:sp>
      <p:sp>
        <p:nvSpPr>
          <p:cNvPr id="4" name="Date Placeholder 3"/>
          <p:cNvSpPr>
            <a:spLocks noGrp="1"/>
          </p:cNvSpPr>
          <p:nvPr>
            <p:ph type="dt" sz="half" idx="10"/>
          </p:nvPr>
        </p:nvSpPr>
        <p:spPr/>
        <p:txBody>
          <a:bodyPr/>
          <a:lstStyle/>
          <a:p>
            <a:endParaRPr lang="cs-CZ" dirty="0"/>
          </a:p>
        </p:txBody>
      </p:sp>
      <p:sp>
        <p:nvSpPr>
          <p:cNvPr id="5" name="Footer Placeholder 4"/>
          <p:cNvSpPr>
            <a:spLocks noGrp="1"/>
          </p:cNvSpPr>
          <p:nvPr>
            <p:ph type="ftr" sz="quarter" idx="11"/>
          </p:nvPr>
        </p:nvSpPr>
        <p:spPr/>
        <p:txBody>
          <a:bodyPr/>
          <a:lstStyle/>
          <a:p>
            <a:endParaRPr lang="cs-CZ" dirty="0"/>
          </a:p>
        </p:txBody>
      </p:sp>
      <p:sp>
        <p:nvSpPr>
          <p:cNvPr id="6" name="Slide Number Placeholder 5"/>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endParaRPr lang="cs-CZ" dirty="0"/>
          </a:p>
        </p:txBody>
      </p:sp>
      <p:sp>
        <p:nvSpPr>
          <p:cNvPr id="4" name="Footer Placeholder 3"/>
          <p:cNvSpPr>
            <a:spLocks noGrp="1"/>
          </p:cNvSpPr>
          <p:nvPr>
            <p:ph type="ftr" sz="quarter" idx="11"/>
          </p:nvPr>
        </p:nvSpPr>
        <p:spPr/>
        <p:txBody>
          <a:bodyPr/>
          <a:lstStyle/>
          <a:p>
            <a:endParaRPr lang="cs-CZ" dirty="0"/>
          </a:p>
        </p:txBody>
      </p:sp>
      <p:sp>
        <p:nvSpPr>
          <p:cNvPr id="5" name="Slide Number Placeholder 4"/>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cs-CZ" dirty="0"/>
          </a:p>
        </p:txBody>
      </p:sp>
      <p:sp>
        <p:nvSpPr>
          <p:cNvPr id="3" name="Footer Placeholder 2"/>
          <p:cNvSpPr>
            <a:spLocks noGrp="1"/>
          </p:cNvSpPr>
          <p:nvPr>
            <p:ph type="ftr" sz="quarter" idx="11"/>
          </p:nvPr>
        </p:nvSpPr>
        <p:spPr/>
        <p:txBody>
          <a:bodyPr/>
          <a:lstStyle/>
          <a:p>
            <a:endParaRPr lang="cs-CZ" dirty="0"/>
          </a:p>
        </p:txBody>
      </p:sp>
      <p:sp>
        <p:nvSpPr>
          <p:cNvPr id="4" name="Slide Number Placeholder 3"/>
          <p:cNvSpPr>
            <a:spLocks noGrp="1"/>
          </p:cNvSpPr>
          <p:nvPr>
            <p:ph type="sldNum" sz="quarter" idx="12"/>
          </p:nvPr>
        </p:nvSpPr>
        <p:spPr/>
        <p:txBody>
          <a:bodyPr/>
          <a:lstStyle/>
          <a:p>
            <a:fld id="{DFE5482F-2F05-49C5-9E15-73F945A41231}" type="slidenum">
              <a:rPr lang="cs-CZ" smtClean="0"/>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cs-CZ"/>
              <a:t>Kliknutím lze upravit styl.</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cs-CZ"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cs-CZ"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DFE5482F-2F05-49C5-9E15-73F945A41231}" type="slidenum">
              <a:rPr lang="cs-CZ" smtClean="0"/>
              <a:t>‹#›</a:t>
            </a:fld>
            <a:endParaRPr lang="cs-CZ"/>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50" r:id="rId4"/>
    <p:sldLayoutId id="2147483751" r:id="rId5"/>
  </p:sldLayoutIdLst>
  <p:hf hdr="0" dt="0"/>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u="none"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hyperlink" Target="https://dedekold.myportfolio.com/" TargetMode="External"/><Relationship Id="rId4" Type="http://schemas.openxmlformats.org/officeDocument/2006/relationships/hyperlink" Target="https://dedeklegacy.cz/talking-slides.html" TargetMode="Externa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15.xml.rels><?xml version="1.0" encoding="UTF-8" standalone="yes"?>
<Relationships xmlns="http://schemas.openxmlformats.org/package/2006/relationships"><Relationship Id="rId8" Type="http://schemas.openxmlformats.org/officeDocument/2006/relationships/image" Target="../media/image7.emf"/><Relationship Id="rId7" Type="http://schemas.openxmlformats.org/officeDocument/2006/relationships/package" Target="../embeddings/Microsoft_Excel_Worksheet4.xlsx"/><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image" Target="../media/image6.png"/><Relationship Id="rId18" Type="http://schemas.openxmlformats.org/officeDocument/2006/relationships/image" Target="../media/image11.png"/><Relationship Id="rId17"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image" Target="../media/image9.png"/><Relationship Id="rId20" Type="http://schemas.openxmlformats.org/officeDocument/2006/relationships/image" Target="../media/image13.png"/><Relationship Id="rId1" Type="http://schemas.openxmlformats.org/officeDocument/2006/relationships/slideLayout" Target="../slideLayouts/slideLayout2.xml"/><Relationship Id="rId15" Type="http://schemas.openxmlformats.org/officeDocument/2006/relationships/image" Target="../media/image8.png"/><Relationship Id="rId19" Type="http://schemas.openxmlformats.org/officeDocument/2006/relationships/image" Target="../media/image12.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18" Type="http://schemas.openxmlformats.org/officeDocument/2006/relationships/image" Target="../media/image17.png"/><Relationship Id="rId21" Type="http://schemas.openxmlformats.org/officeDocument/2006/relationships/image" Target="../media/image20.png"/><Relationship Id="rId17" Type="http://schemas.openxmlformats.org/officeDocument/2006/relationships/image" Target="../media/image16.png"/><Relationship Id="rId2" Type="http://schemas.openxmlformats.org/officeDocument/2006/relationships/notesSlide" Target="../notesSlides/notesSlide3.xml"/><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2.xml"/><Relationship Id="rId24" Type="http://schemas.openxmlformats.org/officeDocument/2006/relationships/image" Target="../media/image23.png"/><Relationship Id="rId15" Type="http://schemas.openxmlformats.org/officeDocument/2006/relationships/image" Target="../media/image14.png"/><Relationship Id="rId23" Type="http://schemas.openxmlformats.org/officeDocument/2006/relationships/image" Target="../media/image22.png"/><Relationship Id="rId19" Type="http://schemas.openxmlformats.org/officeDocument/2006/relationships/image" Target="../media/image18.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6" Type="http://schemas.openxmlformats.org/officeDocument/2006/relationships/image" Target="../media/image2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8" Type="http://schemas.openxmlformats.org/officeDocument/2006/relationships/image" Target="../media/image29.png"/><Relationship Id="rId26" Type="http://schemas.openxmlformats.org/officeDocument/2006/relationships/image" Target="../media/image37.png"/><Relationship Id="rId21" Type="http://schemas.openxmlformats.org/officeDocument/2006/relationships/image" Target="../media/image32.png"/><Relationship Id="rId17" Type="http://schemas.openxmlformats.org/officeDocument/2006/relationships/image" Target="../media/image28.png"/><Relationship Id="rId25"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38.png"/><Relationship Id="rId1" Type="http://schemas.openxmlformats.org/officeDocument/2006/relationships/slideLayout" Target="../slideLayouts/slideLayout2.xml"/><Relationship Id="rId24" Type="http://schemas.openxmlformats.org/officeDocument/2006/relationships/image" Target="../media/image35.png"/><Relationship Id="rId15" Type="http://schemas.openxmlformats.org/officeDocument/2006/relationships/image" Target="../media/image26.png"/><Relationship Id="rId23" Type="http://schemas.openxmlformats.org/officeDocument/2006/relationships/image" Target="../media/image34.png"/><Relationship Id="rId19" Type="http://schemas.openxmlformats.org/officeDocument/2006/relationships/image" Target="../media/image30.png"/><Relationship Id="rId31" Type="http://schemas.openxmlformats.org/officeDocument/2006/relationships/image" Target="../media/image40.png"/><Relationship Id="rId14" Type="http://schemas.openxmlformats.org/officeDocument/2006/relationships/image" Target="../media/image25.png"/><Relationship Id="rId22" Type="http://schemas.openxmlformats.org/officeDocument/2006/relationships/image" Target="../media/image33.png"/><Relationship Id="rId30" Type="http://schemas.openxmlformats.org/officeDocument/2006/relationships/image" Target="../media/image39.png"/></Relationships>
</file>

<file path=ppt/slides/_rels/slide6.xml.rels><?xml version="1.0" encoding="UTF-8" standalone="yes"?>
<Relationships xmlns="http://schemas.openxmlformats.org/package/2006/relationships"><Relationship Id="rId18" Type="http://schemas.openxmlformats.org/officeDocument/2006/relationships/image" Target="../media/image330.png"/><Relationship Id="rId21" Type="http://schemas.openxmlformats.org/officeDocument/2006/relationships/image" Target="../media/image42.png"/><Relationship Id="rId17" Type="http://schemas.openxmlformats.org/officeDocument/2006/relationships/image" Target="../media/image41.png"/><Relationship Id="rId2" Type="http://schemas.openxmlformats.org/officeDocument/2006/relationships/notesSlide" Target="../notesSlides/notesSlide6.xml"/><Relationship Id="rId20" Type="http://schemas.openxmlformats.org/officeDocument/2006/relationships/image" Target="../media/image350.png"/><Relationship Id="rId1" Type="http://schemas.openxmlformats.org/officeDocument/2006/relationships/slideLayout" Target="../slideLayouts/slideLayout2.xml"/><Relationship Id="rId19" Type="http://schemas.openxmlformats.org/officeDocument/2006/relationships/image" Target="../media/image34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8" Type="http://schemas.openxmlformats.org/officeDocument/2006/relationships/image" Target="../media/image380.png"/><Relationship Id="rId3" Type="http://schemas.openxmlformats.org/officeDocument/2006/relationships/chart" Target="../charts/chart1.xml"/><Relationship Id="rId17" Type="http://schemas.openxmlformats.org/officeDocument/2006/relationships/image" Target="../media/image370.png"/><Relationship Id="rId25" Type="http://schemas.openxmlformats.org/officeDocument/2006/relationships/image" Target="../media/image43.png"/><Relationship Id="rId2" Type="http://schemas.openxmlformats.org/officeDocument/2006/relationships/notesSlide" Target="../notesSlides/notesSlide8.xml"/><Relationship Id="rId20" Type="http://schemas.openxmlformats.org/officeDocument/2006/relationships/image" Target="../media/image4.png"/><Relationship Id="rId1" Type="http://schemas.openxmlformats.org/officeDocument/2006/relationships/slideLayout" Target="../slideLayouts/slideLayout2.xml"/><Relationship Id="rId24" Type="http://schemas.openxmlformats.org/officeDocument/2006/relationships/image" Target="../media/image410.png"/><Relationship Id="rId19" Type="http://schemas.openxmlformats.org/officeDocument/2006/relationships/image" Target="../media/image391.png"/><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18" Type="http://schemas.openxmlformats.org/officeDocument/2006/relationships/image" Target="../media/image400.png"/><Relationship Id="rId21" Type="http://schemas.openxmlformats.org/officeDocument/2006/relationships/image" Target="../media/image46.png"/><Relationship Id="rId17" Type="http://schemas.openxmlformats.org/officeDocument/2006/relationships/image" Target="../media/image390.png"/><Relationship Id="rId2" Type="http://schemas.openxmlformats.org/officeDocument/2006/relationships/notesSlide" Target="../notesSlides/notesSlide9.xml"/><Relationship Id="rId20" Type="http://schemas.openxmlformats.org/officeDocument/2006/relationships/image" Target="../media/image45.png"/><Relationship Id="rId1" Type="http://schemas.openxmlformats.org/officeDocument/2006/relationships/slideLayout" Target="../slideLayouts/slideLayout2.xml"/><Relationship Id="rId1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Zástupný symbol pro číslo snímku 2"/>
          <p:cNvSpPr>
            <a:spLocks noGrp="1"/>
          </p:cNvSpPr>
          <p:nvPr>
            <p:ph type="sldNum" sz="quarter" idx="12"/>
          </p:nvPr>
        </p:nvSpPr>
        <p:spPr>
          <a:xfrm>
            <a:off x="864000" y="2448000"/>
            <a:ext cx="1440000" cy="360000"/>
          </a:xfrm>
        </p:spPr>
        <p:txBody>
          <a:bodyPr/>
          <a:lstStyle/>
          <a:p>
            <a:pPr algn="l"/>
            <a:r>
              <a:rPr lang="en-GB" sz="1800" dirty="0">
                <a:solidFill>
                  <a:srgbClr val="7030A0"/>
                </a:solidFill>
              </a:rPr>
              <a:t>Lesson </a:t>
            </a:r>
            <a:r>
              <a:rPr lang="cs-CZ" sz="1800" dirty="0">
                <a:solidFill>
                  <a:srgbClr val="7030A0"/>
                </a:solidFill>
              </a:rPr>
              <a:t>4</a:t>
            </a:r>
            <a:endParaRPr lang="en-GB" sz="1800" dirty="0">
              <a:solidFill>
                <a:srgbClr val="7030A0"/>
              </a:solidFill>
            </a:endParaRPr>
          </a:p>
        </p:txBody>
      </p:sp>
      <p:sp>
        <p:nvSpPr>
          <p:cNvPr id="2" name="Nadpis 1"/>
          <p:cNvSpPr>
            <a:spLocks noGrp="1"/>
          </p:cNvSpPr>
          <p:nvPr>
            <p:ph type="title"/>
          </p:nvPr>
        </p:nvSpPr>
        <p:spPr>
          <a:xfrm>
            <a:off x="2016000" y="2700000"/>
            <a:ext cx="6120000" cy="1800000"/>
          </a:xfrm>
        </p:spPr>
        <p:txBody>
          <a:bodyPr/>
          <a:lstStyle/>
          <a:p>
            <a:pPr marL="182880" indent="0" algn="l">
              <a:buNone/>
            </a:pPr>
            <a:r>
              <a:rPr lang="en-GB" dirty="0">
                <a:solidFill>
                  <a:srgbClr val="7030A0"/>
                </a:solidFill>
              </a:rPr>
              <a:t>Mortgages</a:t>
            </a:r>
            <a:br>
              <a:rPr lang="en-GB" dirty="0">
                <a:solidFill>
                  <a:srgbClr val="7030A0"/>
                </a:solidFill>
              </a:rPr>
            </a:br>
            <a:endParaRPr lang="en-GB" dirty="0">
              <a:solidFill>
                <a:srgbClr val="7030A0"/>
              </a:solidFill>
            </a:endParaRPr>
          </a:p>
        </p:txBody>
      </p:sp>
      <p:sp>
        <p:nvSpPr>
          <p:cNvPr id="4" name="Podnadpis 2"/>
          <p:cNvSpPr txBox="1">
            <a:spLocks/>
          </p:cNvSpPr>
          <p:nvPr/>
        </p:nvSpPr>
        <p:spPr>
          <a:xfrm>
            <a:off x="864000" y="468000"/>
            <a:ext cx="3600000" cy="864000"/>
          </a:xfrm>
          <a:prstGeom prst="rect">
            <a:avLst/>
          </a:prstGeom>
        </p:spPr>
        <p:txBody>
          <a:bodyPr vert="horz" lIns="91440" tIns="45720" rIns="91440" bIns="45720" rtlCol="0" anchor="t">
            <a:norm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algn="l">
              <a:spcBef>
                <a:spcPts val="0"/>
              </a:spcBef>
              <a:spcAft>
                <a:spcPts val="0"/>
              </a:spcAft>
            </a:pPr>
            <a:r>
              <a:rPr lang="en-GB" sz="1800" b="1" dirty="0"/>
              <a:t>Institute of Economic Studies</a:t>
            </a:r>
          </a:p>
          <a:p>
            <a:pPr algn="l">
              <a:spcBef>
                <a:spcPts val="0"/>
              </a:spcBef>
              <a:spcAft>
                <a:spcPts val="0"/>
              </a:spcAft>
            </a:pPr>
            <a:r>
              <a:rPr lang="en-GB" sz="1400" b="1" dirty="0"/>
              <a:t>Faculty of Social Sciences</a:t>
            </a:r>
          </a:p>
          <a:p>
            <a:pPr algn="l">
              <a:spcBef>
                <a:spcPts val="0"/>
              </a:spcBef>
              <a:spcAft>
                <a:spcPts val="0"/>
              </a:spcAft>
            </a:pPr>
            <a:r>
              <a:rPr lang="en-GB" sz="1400" b="1" dirty="0"/>
              <a:t>Charles University in Prague</a:t>
            </a:r>
          </a:p>
        </p:txBody>
      </p:sp>
      <p:sp>
        <p:nvSpPr>
          <p:cNvPr id="12" name="Podnadpis 2"/>
          <p:cNvSpPr>
            <a:spLocks noGrp="1"/>
          </p:cNvSpPr>
          <p:nvPr/>
        </p:nvSpPr>
        <p:spPr>
          <a:xfrm>
            <a:off x="5544000" y="5292000"/>
            <a:ext cx="3420000" cy="396000"/>
          </a:xfrm>
          <a:prstGeom prst="rect">
            <a:avLst/>
          </a:prstGeom>
        </p:spPr>
        <p:txBody>
          <a:bodyPr vert="horz" lIns="91440" tIns="45720" rIns="91440" bIns="45720" rtlCol="0" anchor="t">
            <a:normAutofit fontScale="92500"/>
          </a:bodyPr>
          <a:ls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1800" b="1" dirty="0"/>
              <a:t>Financial markets instruments </a:t>
            </a:r>
            <a:endParaRPr lang="en-GB" sz="1800" b="1" dirty="0">
              <a:solidFill>
                <a:srgbClr val="C00000"/>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24000" y="540000"/>
            <a:ext cx="1296000" cy="1296000"/>
          </a:xfrm>
          <a:prstGeom prst="rect">
            <a:avLst/>
          </a:prstGeom>
        </p:spPr>
      </p:pic>
      <mc:AlternateContent xmlns:mc="http://schemas.openxmlformats.org/markup-compatibility/2006">
        <mc:Choice xmlns:am3d="http://schemas.microsoft.com/office/drawing/2017/model3d" Requires="am3d">
          <p:graphicFrame>
            <p:nvGraphicFramePr>
              <p:cNvPr id="8" name="3D model 7" descr="Large Steampunk House">
                <a:extLst>
                  <a:ext uri="{FF2B5EF4-FFF2-40B4-BE49-F238E27FC236}">
                    <a16:creationId xmlns:a16="http://schemas.microsoft.com/office/drawing/2014/main" id="{E2396E72-0AA5-2975-01C4-F33F8B343A4C}"/>
                  </a:ext>
                </a:extLst>
              </p:cNvPr>
              <p:cNvGraphicFramePr>
                <a:graphicFrameLocks noChangeAspect="1"/>
              </p:cNvGraphicFramePr>
              <p:nvPr>
                <p:extLst>
                  <p:ext uri="{D42A27DB-BD31-4B8C-83A1-F6EECF244321}">
                    <p14:modId xmlns:p14="http://schemas.microsoft.com/office/powerpoint/2010/main" val="3416999178"/>
                  </p:ext>
                </p:extLst>
              </p:nvPr>
            </p:nvGraphicFramePr>
            <p:xfrm>
              <a:off x="5472000" y="1367999"/>
              <a:ext cx="1942455" cy="3427863"/>
            </p:xfrm>
            <a:graphic>
              <a:graphicData uri="http://schemas.microsoft.com/office/drawing/2017/model3d">
                <am3d:model3d r:embed="rId4">
                  <am3d:spPr>
                    <a:xfrm>
                      <a:off x="0" y="0"/>
                      <a:ext cx="1942455" cy="3427863"/>
                    </a:xfrm>
                    <a:prstGeom prst="rect">
                      <a:avLst/>
                    </a:prstGeom>
                  </am3d:spPr>
                  <am3d:camera>
                    <am3d:pos x="0" y="0" z="62710291"/>
                    <am3d:up dx="0" dy="36000000" dz="0"/>
                    <am3d:lookAt x="0" y="0" z="0"/>
                    <am3d:perspective fov="2700000"/>
                  </am3d:camera>
                  <am3d:trans>
                    <am3d:meterPerModelUnit n="8522642" d="1000000"/>
                    <am3d:preTrans dx="0" dy="-17999986" dz="0"/>
                    <am3d:scale>
                      <am3d:sx n="1000000" d="1000000"/>
                      <am3d:sy n="1000000" d="1000000"/>
                      <am3d:sz n="1000000" d="1000000"/>
                    </am3d:scale>
                    <am3d:rot ax="115229" ay="749586" az="24934"/>
                    <am3d:postTrans dx="0" dy="0" dz="0"/>
                  </am3d:trans>
                  <am3d:raster rName="Office3DRenderer" rVer="16.0.8326">
                    <am3d:blip r:embed="rId5"/>
                  </am3d:raster>
                  <am3d:objViewport viewportSz="396108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Large Steampunk House">
                <a:extLst>
                  <a:ext uri="{FF2B5EF4-FFF2-40B4-BE49-F238E27FC236}">
                    <a16:creationId xmlns:a16="http://schemas.microsoft.com/office/drawing/2014/main" id="{E2396E72-0AA5-2975-01C4-F33F8B343A4C}"/>
                  </a:ext>
                </a:extLst>
              </p:cNvPr>
              <p:cNvPicPr>
                <a:picLocks noGrp="1" noRot="1" noChangeAspect="1" noMove="1" noResize="1" noEditPoints="1" noAdjustHandles="1" noChangeArrowheads="1" noChangeShapeType="1" noCrop="1"/>
              </p:cNvPicPr>
              <p:nvPr/>
            </p:nvPicPr>
            <p:blipFill>
              <a:blip r:embed="rId5"/>
              <a:stretch>
                <a:fillRect/>
              </a:stretch>
            </p:blipFill>
            <p:spPr>
              <a:xfrm>
                <a:off x="5472000" y="1367999"/>
                <a:ext cx="1942455" cy="3427863"/>
              </a:xfrm>
              <a:prstGeom prst="rect">
                <a:avLst/>
              </a:prstGeom>
            </p:spPr>
          </p:pic>
        </mc:Fallback>
      </mc:AlternateContent>
      <p:sp>
        <p:nvSpPr>
          <p:cNvPr id="11" name="Obdélník 10">
            <a:extLst>
              <a:ext uri="{FF2B5EF4-FFF2-40B4-BE49-F238E27FC236}">
                <a16:creationId xmlns:a16="http://schemas.microsoft.com/office/drawing/2014/main" id="{297378AA-B51C-F217-E221-71BA9C9FF378}"/>
              </a:ext>
            </a:extLst>
          </p:cNvPr>
          <p:cNvSpPr/>
          <p:nvPr/>
        </p:nvSpPr>
        <p:spPr>
          <a:xfrm>
            <a:off x="5292000" y="1368000"/>
            <a:ext cx="2195920" cy="352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Obrázek 29">
            <a:extLst>
              <a:ext uri="{FF2B5EF4-FFF2-40B4-BE49-F238E27FC236}">
                <a16:creationId xmlns:a16="http://schemas.microsoft.com/office/drawing/2014/main" id="{1D165339-E5DC-9737-E7DB-60B269EABC44}"/>
              </a:ext>
            </a:extLst>
          </p:cNvPr>
          <p:cNvPicPr>
            <a:picLocks/>
          </p:cNvPicPr>
          <p:nvPr/>
        </p:nvPicPr>
        <p:blipFill>
          <a:blip r:embed="rId6"/>
          <a:stretch>
            <a:fillRect/>
          </a:stretch>
        </p:blipFill>
        <p:spPr>
          <a:xfrm>
            <a:off x="5292000" y="1332000"/>
            <a:ext cx="2122456" cy="3528000"/>
          </a:xfrm>
          <a:prstGeom prst="rect">
            <a:avLst/>
          </a:prstGeom>
        </p:spPr>
      </p:pic>
    </p:spTree>
    <p:extLst>
      <p:ext uri="{BB962C8B-B14F-4D97-AF65-F5344CB8AC3E}">
        <p14:creationId xmlns:p14="http://schemas.microsoft.com/office/powerpoint/2010/main" val="2454530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Zástupný symbol pro číslo snímku 2"/>
          <p:cNvSpPr txBox="1">
            <a:spLocks/>
          </p:cNvSpPr>
          <p:nvPr/>
        </p:nvSpPr>
        <p:spPr>
          <a:xfrm>
            <a:off x="7164000" y="6336000"/>
            <a:ext cx="1800000" cy="360000"/>
          </a:xfrm>
          <a:prstGeom prst="rect">
            <a:avLst/>
          </a:prstGeom>
        </p:spPr>
        <p:txBody>
          <a:bodyPr vert="horz" lIns="91440" tIns="45720" rIns="91440" bIns="45720" rtlCol="0" anchor="ctr"/>
          <a:lstStyle>
            <a:defPPr>
              <a:defRPr lang="cs-CZ"/>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cs-CZ" dirty="0"/>
              <a:t>10</a:t>
            </a:r>
          </a:p>
        </p:txBody>
      </p:sp>
      <p:sp>
        <p:nvSpPr>
          <p:cNvPr id="44" name="Zástupný symbol pro zápatí 1"/>
          <p:cNvSpPr txBox="1">
            <a:spLocks/>
          </p:cNvSpPr>
          <p:nvPr/>
        </p:nvSpPr>
        <p:spPr>
          <a:xfrm>
            <a:off x="180000" y="6336000"/>
            <a:ext cx="3312000" cy="360000"/>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Mortgages</a:t>
            </a:r>
          </a:p>
        </p:txBody>
      </p:sp>
      <p:sp>
        <p:nvSpPr>
          <p:cNvPr id="9" name="TextovéPole 8"/>
          <p:cNvSpPr txBox="1"/>
          <p:nvPr/>
        </p:nvSpPr>
        <p:spPr>
          <a:xfrm>
            <a:off x="864000" y="864000"/>
            <a:ext cx="190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Description</a:t>
            </a:r>
          </a:p>
        </p:txBody>
      </p:sp>
      <p:sp>
        <p:nvSpPr>
          <p:cNvPr id="35" name="TextovéPole 34"/>
          <p:cNvSpPr txBox="1"/>
          <p:nvPr/>
        </p:nvSpPr>
        <p:spPr>
          <a:xfrm>
            <a:off x="864000" y="4608000"/>
            <a:ext cx="442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Risks of open currency position </a:t>
            </a:r>
          </a:p>
        </p:txBody>
      </p:sp>
      <p:sp>
        <p:nvSpPr>
          <p:cNvPr id="37" name="TextovéPole 36"/>
          <p:cNvSpPr txBox="1"/>
          <p:nvPr/>
        </p:nvSpPr>
        <p:spPr>
          <a:xfrm>
            <a:off x="1188000" y="1197425"/>
            <a:ext cx="7603394"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mortgage is provided and repaid in a currency which is different from the currency of the country in which the borrower is resident</a:t>
            </a:r>
          </a:p>
        </p:txBody>
      </p:sp>
      <p:sp>
        <p:nvSpPr>
          <p:cNvPr id="40" name="TextovéPole 39"/>
          <p:cNvSpPr txBox="1"/>
          <p:nvPr/>
        </p:nvSpPr>
        <p:spPr>
          <a:xfrm>
            <a:off x="864000" y="2880000"/>
            <a:ext cx="298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a:latin typeface="Cambria Math" panose="02040503050406030204" pitchFamily="18" charset="0"/>
                <a:ea typeface="Cambria Math" panose="02040503050406030204" pitchFamily="18" charset="0"/>
              </a:rPr>
              <a:t>Economic incentives</a:t>
            </a:r>
          </a:p>
        </p:txBody>
      </p:sp>
      <p:sp>
        <p:nvSpPr>
          <p:cNvPr id="41" name="TextovéPole 40"/>
          <p:cNvSpPr txBox="1"/>
          <p:nvPr/>
        </p:nvSpPr>
        <p:spPr>
          <a:xfrm>
            <a:off x="1188000" y="3215902"/>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Significantly lower interest rates on foreign currency then interest rates on domestic currency</a:t>
            </a:r>
          </a:p>
        </p:txBody>
      </p:sp>
      <p:sp>
        <p:nvSpPr>
          <p:cNvPr id="43" name="TextovéPole 42"/>
          <p:cNvSpPr txBox="1"/>
          <p:nvPr/>
        </p:nvSpPr>
        <p:spPr>
          <a:xfrm>
            <a:off x="1188000" y="4946665"/>
            <a:ext cx="7798129"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cs-CZ" noProof="0" dirty="0">
                <a:latin typeface="Cambria Math" panose="02040503050406030204" pitchFamily="18" charset="0"/>
                <a:ea typeface="Cambria Math" panose="02040503050406030204" pitchFamily="18" charset="0"/>
              </a:rPr>
              <a:t>An open</a:t>
            </a:r>
            <a:r>
              <a:rPr lang="en-GB" noProof="0" dirty="0">
                <a:latin typeface="Cambria Math" panose="02040503050406030204" pitchFamily="18" charset="0"/>
                <a:ea typeface="Cambria Math" panose="02040503050406030204" pitchFamily="18" charset="0"/>
              </a:rPr>
              <a:t> currency position (currency mismatch) means that revenues in one currency are used for paying expenditures in another currency</a:t>
            </a:r>
          </a:p>
        </p:txBody>
      </p:sp>
      <p:sp>
        <p:nvSpPr>
          <p:cNvPr id="61" name="TextovéPole 60"/>
          <p:cNvSpPr txBox="1"/>
          <p:nvPr/>
        </p:nvSpPr>
        <p:spPr>
          <a:xfrm>
            <a:off x="1188000" y="3771392"/>
            <a:ext cx="7848496"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Prospects for strengthening of domestic currency against foreign currency (borrower’s cost of repaying the mortgage is less in terms of domestic currency)  </a:t>
            </a:r>
          </a:p>
        </p:txBody>
      </p:sp>
      <p:sp>
        <p:nvSpPr>
          <p:cNvPr id="4" name="Nadpis 3"/>
          <p:cNvSpPr>
            <a:spLocks noGrp="1"/>
          </p:cNvSpPr>
          <p:nvPr>
            <p:ph type="title"/>
          </p:nvPr>
        </p:nvSpPr>
        <p:spPr>
          <a:xfrm>
            <a:off x="144000" y="144000"/>
            <a:ext cx="4788000" cy="648072"/>
          </a:xfrm>
        </p:spPr>
        <p:txBody>
          <a:bodyPr/>
          <a:lstStyle/>
          <a:p>
            <a:r>
              <a:rPr lang="en-GB" dirty="0"/>
              <a:t>Foreign</a:t>
            </a:r>
            <a:r>
              <a:rPr lang="cs-CZ" dirty="0"/>
              <a:t> </a:t>
            </a:r>
            <a:r>
              <a:rPr lang="en-GB" dirty="0"/>
              <a:t>currency mortgage</a:t>
            </a:r>
          </a:p>
        </p:txBody>
      </p:sp>
      <p:sp>
        <p:nvSpPr>
          <p:cNvPr id="34" name="TextovéPole 33"/>
          <p:cNvSpPr txBox="1"/>
          <p:nvPr/>
        </p:nvSpPr>
        <p:spPr>
          <a:xfrm>
            <a:off x="1188000" y="2308564"/>
            <a:ext cx="7235648"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charged interest rate is based on foreign interest rates relevant to the currency in which the mortgage is denominated</a:t>
            </a:r>
          </a:p>
        </p:txBody>
      </p:sp>
      <p:sp>
        <p:nvSpPr>
          <p:cNvPr id="38" name="TextovéPole 37"/>
          <p:cNvSpPr txBox="1"/>
          <p:nvPr/>
        </p:nvSpPr>
        <p:spPr>
          <a:xfrm>
            <a:off x="1188000" y="1758138"/>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mortgage payments may be made in domestic currency but their size changes in line with changes in the exchange rate of foreign currency</a:t>
            </a:r>
          </a:p>
        </p:txBody>
      </p:sp>
      <p:sp>
        <p:nvSpPr>
          <p:cNvPr id="36" name="TextovéPole 35"/>
          <p:cNvSpPr txBox="1"/>
          <p:nvPr/>
        </p:nvSpPr>
        <p:spPr>
          <a:xfrm>
            <a:off x="1188001" y="5513946"/>
            <a:ext cx="7848495"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a:latin typeface="Cambria Math" panose="02040503050406030204" pitchFamily="18" charset="0"/>
                <a:ea typeface="Cambria Math" panose="02040503050406030204" pitchFamily="18" charset="0"/>
              </a:rPr>
              <a:t>The mortgage borrower is exposed to the risk of the weakening of domestic currency which causes a capital loss</a:t>
            </a:r>
            <a:endParaRPr lang="en-GB" noProof="0">
              <a:solidFill>
                <a:srgbClr val="FF0000"/>
              </a:solidFill>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85161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879AF-C034-340D-75CD-83CBDF1DF357}"/>
            </a:ext>
          </a:extLst>
        </p:cNvPr>
        <p:cNvGrpSpPr/>
        <p:nvPr/>
      </p:nvGrpSpPr>
      <p:grpSpPr>
        <a:xfrm>
          <a:off x="0" y="0"/>
          <a:ext cx="0" cy="0"/>
          <a:chOff x="0" y="0"/>
          <a:chExt cx="0" cy="0"/>
        </a:xfrm>
      </p:grpSpPr>
      <p:sp>
        <p:nvSpPr>
          <p:cNvPr id="45" name="Zástupný symbol pro číslo snímku 2">
            <a:extLst>
              <a:ext uri="{FF2B5EF4-FFF2-40B4-BE49-F238E27FC236}">
                <a16:creationId xmlns:a16="http://schemas.microsoft.com/office/drawing/2014/main" id="{08B4B33A-80D1-B463-479B-B4E78C8A648D}"/>
              </a:ext>
            </a:extLst>
          </p:cNvPr>
          <p:cNvSpPr txBox="1">
            <a:spLocks/>
          </p:cNvSpPr>
          <p:nvPr/>
        </p:nvSpPr>
        <p:spPr>
          <a:xfrm>
            <a:off x="7164000" y="6336000"/>
            <a:ext cx="1800000" cy="360000"/>
          </a:xfrm>
          <a:prstGeom prst="rect">
            <a:avLst/>
          </a:prstGeom>
        </p:spPr>
        <p:txBody>
          <a:bodyPr vert="horz" lIns="91440" tIns="45720" rIns="91440" bIns="45720" rtlCol="0" anchor="ctr"/>
          <a:lstStyle>
            <a:defPPr>
              <a:defRPr lang="cs-CZ"/>
            </a:defPPr>
            <a:lvl1pPr marL="0" algn="ctr" defTabSz="914400" rtl="0" eaLnBrk="1" latinLnBrk="0" hangingPunct="1">
              <a:defRPr sz="12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cs-CZ" dirty="0"/>
              <a:t>11</a:t>
            </a:r>
          </a:p>
        </p:txBody>
      </p:sp>
      <p:sp>
        <p:nvSpPr>
          <p:cNvPr id="44" name="Zástupný symbol pro zápatí 1">
            <a:extLst>
              <a:ext uri="{FF2B5EF4-FFF2-40B4-BE49-F238E27FC236}">
                <a16:creationId xmlns:a16="http://schemas.microsoft.com/office/drawing/2014/main" id="{4AA4A14E-E5CC-2A38-490D-4410AAC18A8F}"/>
              </a:ext>
            </a:extLst>
          </p:cNvPr>
          <p:cNvSpPr txBox="1">
            <a:spLocks/>
          </p:cNvSpPr>
          <p:nvPr/>
        </p:nvSpPr>
        <p:spPr>
          <a:xfrm>
            <a:off x="180000" y="6336000"/>
            <a:ext cx="3312000" cy="360000"/>
          </a:xfrm>
          <a:prstGeom prst="rect">
            <a:avLst/>
          </a:prstGeom>
        </p:spPr>
        <p:txBody>
          <a:bodyPr vert="horz" lIns="91440" tIns="45720" rIns="91440" bIns="45720" rtlCol="0" anchor="ctr"/>
          <a:lstStyle>
            <a:defPPr>
              <a:defRPr lang="cs-CZ"/>
            </a:defPPr>
            <a:lvl1pPr marL="0" algn="l" defTabSz="914400" rtl="0" eaLnBrk="1" latinLnBrk="0" hangingPunct="1">
              <a:defRPr sz="1100" b="1"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Mortgages</a:t>
            </a:r>
          </a:p>
        </p:txBody>
      </p:sp>
      <p:sp>
        <p:nvSpPr>
          <p:cNvPr id="9" name="TextovéPole 8">
            <a:extLst>
              <a:ext uri="{FF2B5EF4-FFF2-40B4-BE49-F238E27FC236}">
                <a16:creationId xmlns:a16="http://schemas.microsoft.com/office/drawing/2014/main" id="{A51258E5-C078-80E3-AEB5-400D9BF4E6A2}"/>
              </a:ext>
            </a:extLst>
          </p:cNvPr>
          <p:cNvSpPr txBox="1"/>
          <p:nvPr/>
        </p:nvSpPr>
        <p:spPr>
          <a:xfrm>
            <a:off x="864000" y="864000"/>
            <a:ext cx="5436112"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Adjustable-rate (variable-rate) mortgage</a:t>
            </a:r>
          </a:p>
        </p:txBody>
      </p:sp>
      <p:sp>
        <p:nvSpPr>
          <p:cNvPr id="35" name="TextovéPole 34">
            <a:extLst>
              <a:ext uri="{FF2B5EF4-FFF2-40B4-BE49-F238E27FC236}">
                <a16:creationId xmlns:a16="http://schemas.microsoft.com/office/drawing/2014/main" id="{96F1DFFC-A1B9-BC25-A52C-7C97C6C9189C}"/>
              </a:ext>
            </a:extLst>
          </p:cNvPr>
          <p:cNvSpPr txBox="1"/>
          <p:nvPr/>
        </p:nvSpPr>
        <p:spPr>
          <a:xfrm>
            <a:off x="864000" y="3492000"/>
            <a:ext cx="244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cs-CZ" sz="2200" noProof="0" dirty="0">
                <a:latin typeface="Cambria Math" panose="02040503050406030204" pitchFamily="18" charset="0"/>
                <a:ea typeface="Cambria Math" panose="02040503050406030204" pitchFamily="18" charset="0"/>
              </a:rPr>
              <a:t>Offset </a:t>
            </a:r>
            <a:r>
              <a:rPr lang="en-GB" sz="2200" noProof="0" dirty="0">
                <a:latin typeface="Cambria Math" panose="02040503050406030204" pitchFamily="18" charset="0"/>
                <a:ea typeface="Cambria Math" panose="02040503050406030204" pitchFamily="18" charset="0"/>
              </a:rPr>
              <a:t>mortgage</a:t>
            </a:r>
          </a:p>
        </p:txBody>
      </p:sp>
      <p:sp>
        <p:nvSpPr>
          <p:cNvPr id="37" name="TextovéPole 36">
            <a:extLst>
              <a:ext uri="{FF2B5EF4-FFF2-40B4-BE49-F238E27FC236}">
                <a16:creationId xmlns:a16="http://schemas.microsoft.com/office/drawing/2014/main" id="{77DD1412-DEE3-4045-4E63-B6D93B7BEE64}"/>
              </a:ext>
            </a:extLst>
          </p:cNvPr>
          <p:cNvSpPr txBox="1"/>
          <p:nvPr/>
        </p:nvSpPr>
        <p:spPr>
          <a:xfrm>
            <a:off x="1188000" y="1188126"/>
            <a:ext cx="770448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The interest is fixed for an initial term, after which it can change periodically based on prevailing interest rates, subject to some limits on its increase</a:t>
            </a:r>
          </a:p>
        </p:txBody>
      </p:sp>
      <p:sp>
        <p:nvSpPr>
          <p:cNvPr id="40" name="TextovéPole 39">
            <a:extLst>
              <a:ext uri="{FF2B5EF4-FFF2-40B4-BE49-F238E27FC236}">
                <a16:creationId xmlns:a16="http://schemas.microsoft.com/office/drawing/2014/main" id="{C176C376-0D81-0E00-E92E-1DC4E3F10C8B}"/>
              </a:ext>
            </a:extLst>
          </p:cNvPr>
          <p:cNvSpPr txBox="1"/>
          <p:nvPr/>
        </p:nvSpPr>
        <p:spPr>
          <a:xfrm>
            <a:off x="864000" y="2160000"/>
            <a:ext cx="280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Reverse mortgage</a:t>
            </a:r>
          </a:p>
        </p:txBody>
      </p:sp>
      <p:sp>
        <p:nvSpPr>
          <p:cNvPr id="41" name="TextovéPole 40">
            <a:extLst>
              <a:ext uri="{FF2B5EF4-FFF2-40B4-BE49-F238E27FC236}">
                <a16:creationId xmlns:a16="http://schemas.microsoft.com/office/drawing/2014/main" id="{1E58D345-5A3D-0359-50BC-E38B2C533055}"/>
              </a:ext>
            </a:extLst>
          </p:cNvPr>
          <p:cNvSpPr txBox="1"/>
          <p:nvPr/>
        </p:nvSpPr>
        <p:spPr>
          <a:xfrm>
            <a:off x="1188000" y="2479926"/>
            <a:ext cx="7955999"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Senior homeowners can borrow against the value of their home and receive the money as a lump sum or fixed monthly payment, generally for living expenses</a:t>
            </a:r>
          </a:p>
        </p:txBody>
      </p:sp>
      <p:sp>
        <p:nvSpPr>
          <p:cNvPr id="43" name="TextovéPole 42">
            <a:extLst>
              <a:ext uri="{FF2B5EF4-FFF2-40B4-BE49-F238E27FC236}">
                <a16:creationId xmlns:a16="http://schemas.microsoft.com/office/drawing/2014/main" id="{2E187343-5188-856A-1209-B6C9ED833920}"/>
              </a:ext>
            </a:extLst>
          </p:cNvPr>
          <p:cNvSpPr txBox="1"/>
          <p:nvPr/>
        </p:nvSpPr>
        <p:spPr>
          <a:xfrm>
            <a:off x="1188001" y="3811167"/>
            <a:ext cx="7631999"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The mortgage is linked to a normally non-interest-bearing savings account whose balance reduces the basis from which the mortgage’s interest payment is calculated</a:t>
            </a:r>
          </a:p>
        </p:txBody>
      </p:sp>
      <p:sp>
        <p:nvSpPr>
          <p:cNvPr id="61" name="TextovéPole 60">
            <a:extLst>
              <a:ext uri="{FF2B5EF4-FFF2-40B4-BE49-F238E27FC236}">
                <a16:creationId xmlns:a16="http://schemas.microsoft.com/office/drawing/2014/main" id="{C08C810A-EC2C-B5D6-7260-822BB62E2030}"/>
              </a:ext>
            </a:extLst>
          </p:cNvPr>
          <p:cNvSpPr txBox="1"/>
          <p:nvPr/>
        </p:nvSpPr>
        <p:spPr>
          <a:xfrm>
            <a:off x="1188001" y="2977497"/>
            <a:ext cx="788400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The entire loan becomes due when the borrower dies, moves away permanently or sells the home; it is settled from the proceeds of the sale of the property</a:t>
            </a:r>
          </a:p>
        </p:txBody>
      </p:sp>
      <p:sp>
        <p:nvSpPr>
          <p:cNvPr id="4" name="Nadpis 3">
            <a:extLst>
              <a:ext uri="{FF2B5EF4-FFF2-40B4-BE49-F238E27FC236}">
                <a16:creationId xmlns:a16="http://schemas.microsoft.com/office/drawing/2014/main" id="{213BC903-9739-506E-69E5-66FA958F70A9}"/>
              </a:ext>
            </a:extLst>
          </p:cNvPr>
          <p:cNvSpPr>
            <a:spLocks noGrp="1"/>
          </p:cNvSpPr>
          <p:nvPr>
            <p:ph type="title"/>
          </p:nvPr>
        </p:nvSpPr>
        <p:spPr>
          <a:xfrm>
            <a:off x="144000" y="144000"/>
            <a:ext cx="5436112" cy="648072"/>
          </a:xfrm>
        </p:spPr>
        <p:txBody>
          <a:bodyPr/>
          <a:lstStyle/>
          <a:p>
            <a:r>
              <a:rPr lang="en-GB" noProof="0"/>
              <a:t>Some other types of mortgages</a:t>
            </a:r>
          </a:p>
        </p:txBody>
      </p:sp>
      <p:sp>
        <p:nvSpPr>
          <p:cNvPr id="34" name="TextovéPole 33">
            <a:extLst>
              <a:ext uri="{FF2B5EF4-FFF2-40B4-BE49-F238E27FC236}">
                <a16:creationId xmlns:a16="http://schemas.microsoft.com/office/drawing/2014/main" id="{BACA663D-5153-7372-655B-062E8484B9FF}"/>
              </a:ext>
            </a:extLst>
          </p:cNvPr>
          <p:cNvSpPr txBox="1"/>
          <p:nvPr/>
        </p:nvSpPr>
        <p:spPr>
          <a:xfrm>
            <a:off x="1188000" y="5475076"/>
            <a:ext cx="781200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A single </a:t>
            </a:r>
            <a:r>
              <a:rPr lang="en-GB" sz="1600" noProof="0">
                <a:latin typeface="Cambria Math" panose="02040503050406030204" pitchFamily="18" charset="0"/>
                <a:ea typeface="Cambria Math" panose="02040503050406030204" pitchFamily="18" charset="0"/>
              </a:rPr>
              <a:t>mortgage application c</a:t>
            </a:r>
            <a:r>
              <a:rPr lang="en-GB" sz="1600" dirty="0">
                <a:latin typeface="Cambria Math" panose="02040503050406030204" pitchFamily="18" charset="0"/>
                <a:ea typeface="Cambria Math" panose="02040503050406030204" pitchFamily="18" charset="0"/>
              </a:rPr>
              <a:t>an include more than one type of mortgage financing (a fixed-rate portion, a variable-rate portion, a line-of-credit portion, etc.)</a:t>
            </a:r>
            <a:endParaRPr lang="en-GB" sz="1600" noProof="0" dirty="0">
              <a:latin typeface="Cambria Math" panose="02040503050406030204" pitchFamily="18" charset="0"/>
              <a:ea typeface="Cambria Math" panose="02040503050406030204" pitchFamily="18" charset="0"/>
            </a:endParaRPr>
          </a:p>
        </p:txBody>
      </p:sp>
      <p:sp>
        <p:nvSpPr>
          <p:cNvPr id="38" name="TextovéPole 37">
            <a:extLst>
              <a:ext uri="{FF2B5EF4-FFF2-40B4-BE49-F238E27FC236}">
                <a16:creationId xmlns:a16="http://schemas.microsoft.com/office/drawing/2014/main" id="{AFD54F24-690C-15F1-7C3F-E7EB58091BA8}"/>
              </a:ext>
            </a:extLst>
          </p:cNvPr>
          <p:cNvSpPr txBox="1"/>
          <p:nvPr/>
        </p:nvSpPr>
        <p:spPr>
          <a:xfrm>
            <a:off x="1188000" y="1681353"/>
            <a:ext cx="770448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noProof="0" dirty="0">
                <a:latin typeface="Cambria Math" panose="02040503050406030204" pitchFamily="18" charset="0"/>
                <a:ea typeface="Cambria Math" panose="02040503050406030204" pitchFamily="18" charset="0"/>
              </a:rPr>
              <a:t>The initial interest rate is often below market, which can make the mortgage more affordable</a:t>
            </a:r>
            <a:r>
              <a:rPr lang="cs-CZ" sz="1600" noProof="0" dirty="0">
                <a:latin typeface="Cambria Math" panose="02040503050406030204" pitchFamily="18" charset="0"/>
                <a:ea typeface="Cambria Math" panose="02040503050406030204" pitchFamily="18" charset="0"/>
              </a:rPr>
              <a:t>,</a:t>
            </a:r>
            <a:r>
              <a:rPr lang="en-GB" sz="1600" noProof="0" dirty="0">
                <a:latin typeface="Cambria Math" panose="02040503050406030204" pitchFamily="18" charset="0"/>
                <a:ea typeface="Cambria Math" panose="02040503050406030204" pitchFamily="18" charset="0"/>
              </a:rPr>
              <a:t> but possibly less affordable in the long run if the rate rises substantially</a:t>
            </a:r>
          </a:p>
        </p:txBody>
      </p:sp>
      <p:sp>
        <p:nvSpPr>
          <p:cNvPr id="2" name="TextovéPole 1">
            <a:extLst>
              <a:ext uri="{FF2B5EF4-FFF2-40B4-BE49-F238E27FC236}">
                <a16:creationId xmlns:a16="http://schemas.microsoft.com/office/drawing/2014/main" id="{300E98D9-A168-E73A-3EEE-A191591A1866}"/>
              </a:ext>
            </a:extLst>
          </p:cNvPr>
          <p:cNvSpPr txBox="1"/>
          <p:nvPr/>
        </p:nvSpPr>
        <p:spPr>
          <a:xfrm>
            <a:off x="864000" y="5148000"/>
            <a:ext cx="2555872"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Hybrid mortgage</a:t>
            </a:r>
          </a:p>
        </p:txBody>
      </p:sp>
      <p:sp>
        <p:nvSpPr>
          <p:cNvPr id="5" name="TextovéPole 4">
            <a:extLst>
              <a:ext uri="{FF2B5EF4-FFF2-40B4-BE49-F238E27FC236}">
                <a16:creationId xmlns:a16="http://schemas.microsoft.com/office/drawing/2014/main" id="{186948CB-4866-4E6D-24B9-68095F6F2099}"/>
              </a:ext>
            </a:extLst>
          </p:cNvPr>
          <p:cNvSpPr txBox="1"/>
          <p:nvPr/>
        </p:nvSpPr>
        <p:spPr>
          <a:xfrm>
            <a:off x="864000" y="4320000"/>
            <a:ext cx="30156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Cashback mortgage</a:t>
            </a:r>
          </a:p>
        </p:txBody>
      </p:sp>
      <p:sp>
        <p:nvSpPr>
          <p:cNvPr id="6" name="TextovéPole 5">
            <a:extLst>
              <a:ext uri="{FF2B5EF4-FFF2-40B4-BE49-F238E27FC236}">
                <a16:creationId xmlns:a16="http://schemas.microsoft.com/office/drawing/2014/main" id="{7E0EAD9F-7692-30C9-6C59-836FB43AF777}"/>
              </a:ext>
            </a:extLst>
          </p:cNvPr>
          <p:cNvSpPr txBox="1"/>
          <p:nvPr/>
        </p:nvSpPr>
        <p:spPr>
          <a:xfrm>
            <a:off x="1188001" y="4657054"/>
            <a:ext cx="7884000"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US" sz="1600" dirty="0">
                <a:latin typeface="Cambria Math" panose="02040503050406030204" pitchFamily="18" charset="0"/>
                <a:ea typeface="Cambria Math" panose="02040503050406030204" pitchFamily="18" charset="0"/>
              </a:rPr>
              <a:t>The mortgage borrower receives some cash when they take out the mortgage, which can help cover costs like furniture and repairs of their new home</a:t>
            </a:r>
            <a:endParaRPr lang="en-GB" sz="1600" noProof="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474044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052000" y="2160000"/>
            <a:ext cx="5976664" cy="1800000"/>
          </a:xfrm>
        </p:spPr>
        <p:txBody>
          <a:bodyPr/>
          <a:lstStyle/>
          <a:p>
            <a:pPr marL="182880" indent="0" algn="l">
              <a:buNone/>
            </a:pPr>
            <a:r>
              <a:rPr lang="en-GB" dirty="0">
                <a:solidFill>
                  <a:srgbClr val="7030A0"/>
                </a:solidFill>
              </a:rPr>
              <a:t>See you </a:t>
            </a:r>
            <a:br>
              <a:rPr lang="en-GB" dirty="0">
                <a:solidFill>
                  <a:srgbClr val="7030A0"/>
                </a:solidFill>
              </a:rPr>
            </a:br>
            <a:r>
              <a:rPr lang="en-GB" dirty="0">
                <a:solidFill>
                  <a:srgbClr val="7030A0"/>
                </a:solidFill>
              </a:rPr>
              <a:t>in the next lecture</a:t>
            </a:r>
          </a:p>
        </p:txBody>
      </p:sp>
      <p:sp>
        <p:nvSpPr>
          <p:cNvPr id="9" name="Zástupný symbol pro číslo snímku 2"/>
          <p:cNvSpPr>
            <a:spLocks noGrp="1"/>
          </p:cNvSpPr>
          <p:nvPr>
            <p:ph type="sldNum" sz="quarter" idx="12"/>
          </p:nvPr>
        </p:nvSpPr>
        <p:spPr>
          <a:xfrm>
            <a:off x="7164000" y="6336000"/>
            <a:ext cx="1800000" cy="360000"/>
          </a:xfrm>
        </p:spPr>
        <p:txBody>
          <a:bodyPr/>
          <a:lstStyle/>
          <a:p>
            <a:pPr algn="r"/>
            <a:r>
              <a:rPr lang="cs-CZ" dirty="0"/>
              <a:t>12</a:t>
            </a:r>
          </a:p>
        </p:txBody>
      </p:sp>
      <p:sp>
        <p:nvSpPr>
          <p:cNvPr id="10"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5" name="Podnadpis 2">
            <a:extLst>
              <a:ext uri="{FF2B5EF4-FFF2-40B4-BE49-F238E27FC236}">
                <a16:creationId xmlns:a16="http://schemas.microsoft.com/office/drawing/2014/main" id="{B2F10B3D-58C4-0DBE-0D16-5B3CAE5B48E7}"/>
              </a:ext>
            </a:extLst>
          </p:cNvPr>
          <p:cNvSpPr txBox="1">
            <a:spLocks/>
          </p:cNvSpPr>
          <p:nvPr/>
        </p:nvSpPr>
        <p:spPr>
          <a:xfrm>
            <a:off x="180000" y="288000"/>
            <a:ext cx="2700000" cy="504000"/>
          </a:xfrm>
          <a:prstGeom prst="rect">
            <a:avLst/>
          </a:prstGeom>
        </p:spPr>
        <p:txBody>
          <a:bodyPr vert="horz" wrap="square" lIns="91440" tIns="45720" rIns="91440" bIns="45720" rtlCol="0" anchor="t">
            <a:spAutoFit/>
          </a:bodyPr>
          <a:lstStyle>
            <a:lvl1pPr marL="0" indent="0" algn="r" defTabSz="914400" rtl="0" eaLnBrk="1" latinLnBrk="0" hangingPunct="1">
              <a:spcBef>
                <a:spcPct val="20000"/>
              </a:spcBef>
              <a:spcAft>
                <a:spcPts val="300"/>
              </a:spcAft>
              <a:buClr>
                <a:schemeClr val="accent6">
                  <a:lumMod val="75000"/>
                </a:schemeClr>
              </a:buClr>
              <a:buSzPct val="130000"/>
              <a:buFont typeface="Georgia" pitchFamily="18" charset="0"/>
              <a:buNone/>
              <a:defRPr sz="2000" kern="1200">
                <a:solidFill>
                  <a:schemeClr val="tx2"/>
                </a:solidFill>
                <a:latin typeface="+mn-lt"/>
                <a:ea typeface="+mn-ea"/>
                <a:cs typeface="+mn-cs"/>
              </a:defRPr>
            </a:lvl1pPr>
            <a:lvl2pPr marL="457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800" kern="1200">
                <a:solidFill>
                  <a:schemeClr val="tx1">
                    <a:tint val="75000"/>
                  </a:schemeClr>
                </a:solidFill>
                <a:latin typeface="+mn-lt"/>
                <a:ea typeface="+mn-ea"/>
                <a:cs typeface="+mn-cs"/>
              </a:defRPr>
            </a:lvl2pPr>
            <a:lvl3pPr marL="914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600" kern="1200">
                <a:solidFill>
                  <a:schemeClr val="tx1">
                    <a:tint val="75000"/>
                  </a:schemeClr>
                </a:solidFill>
                <a:latin typeface="+mn-lt"/>
                <a:ea typeface="+mn-ea"/>
                <a:cs typeface="+mn-cs"/>
              </a:defRPr>
            </a:lvl3pPr>
            <a:lvl4pPr marL="1371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4pPr>
            <a:lvl5pPr marL="18288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5pPr>
            <a:lvl6pPr marL="22860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6pPr>
            <a:lvl7pPr marL="27432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7pPr>
            <a:lvl8pPr marL="32004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8pPr>
            <a:lvl9pPr marL="3657600" indent="0" algn="l" defTabSz="914400" rtl="0" eaLnBrk="1" latinLnBrk="0" hangingPunct="1">
              <a:spcBef>
                <a:spcPct val="20000"/>
              </a:spcBef>
              <a:spcAft>
                <a:spcPts val="300"/>
              </a:spcAft>
              <a:buClr>
                <a:schemeClr val="accent6">
                  <a:lumMod val="75000"/>
                </a:schemeClr>
              </a:buClr>
              <a:buSzPct val="130000"/>
              <a:buFont typeface="Georgia" pitchFamily="18" charset="0"/>
              <a:buNone/>
              <a:defRPr sz="1400" kern="1200">
                <a:solidFill>
                  <a:schemeClr val="tx1">
                    <a:tint val="75000"/>
                  </a:schemeClr>
                </a:solidFill>
                <a:latin typeface="+mn-lt"/>
                <a:ea typeface="+mn-ea"/>
                <a:cs typeface="+mn-cs"/>
              </a:defRPr>
            </a:lvl9pPr>
          </a:lstStyle>
          <a:p>
            <a:pPr marL="361950" indent="-361950" algn="l">
              <a:spcBef>
                <a:spcPts val="0"/>
              </a:spcBef>
              <a:spcAft>
                <a:spcPts val="0"/>
              </a:spcAft>
            </a:pPr>
            <a:r>
              <a:rPr lang="en-GB" sz="1600" cap="small" dirty="0">
                <a:latin typeface="Algerian" panose="04020705040A02060702" pitchFamily="82" charset="0"/>
                <a:ea typeface="Tahoma" panose="020B0604030504040204" pitchFamily="34" charset="0"/>
                <a:cs typeface="Tahoma" panose="020B0604030504040204" pitchFamily="34" charset="0"/>
              </a:rPr>
              <a:t>©</a:t>
            </a:r>
            <a:r>
              <a:rPr lang="en-GB" sz="1800" cap="small" dirty="0">
                <a:latin typeface="Algerian" panose="04020705040A02060702" pitchFamily="82" charset="0"/>
                <a:ea typeface="Tahoma" panose="020B0604030504040204" pitchFamily="34" charset="0"/>
                <a:cs typeface="Tahoma" panose="020B0604030504040204" pitchFamily="34" charset="0"/>
              </a:rPr>
              <a:t> O.D. Lecturing Legacy</a:t>
            </a:r>
            <a:endParaRPr lang="cs-CZ" sz="1800" cap="small" dirty="0">
              <a:latin typeface="Algerian" panose="04020705040A02060702" pitchFamily="82" charset="0"/>
              <a:ea typeface="Tahoma" panose="020B0604030504040204" pitchFamily="34" charset="0"/>
              <a:cs typeface="Tahoma" panose="020B0604030504040204" pitchFamily="34" charset="0"/>
            </a:endParaRPr>
          </a:p>
          <a:p>
            <a:pPr marL="180975" algn="l">
              <a:spcBef>
                <a:spcPts val="0"/>
              </a:spcBef>
              <a:spcAft>
                <a:spcPts val="0"/>
              </a:spcAft>
            </a:pPr>
            <a:r>
              <a:rPr lang="cs-CZ" sz="1000" dirty="0">
                <a:latin typeface="Arial" panose="020B0604020202020204" pitchFamily="34" charset="0"/>
                <a:ea typeface="Tahoma" panose="020B0604030504040204" pitchFamily="34" charset="0"/>
                <a:cs typeface="Arial" panose="020B0604020202020204" pitchFamily="34" charset="0"/>
              </a:rPr>
              <a:t> dedekold@gmail.com</a:t>
            </a:r>
            <a:endParaRPr lang="en-GB" sz="1000" cap="small" dirty="0">
              <a:ea typeface="Tahoma" panose="020B0604030504040204" pitchFamily="34" charset="0"/>
              <a:cs typeface="Tahoma" panose="020B0604030504040204" pitchFamily="34" charset="0"/>
            </a:endParaRPr>
          </a:p>
        </p:txBody>
      </p:sp>
      <p:pic>
        <p:nvPicPr>
          <p:cNvPr id="7" name="Obrázek 6">
            <a:extLst>
              <a:ext uri="{FF2B5EF4-FFF2-40B4-BE49-F238E27FC236}">
                <a16:creationId xmlns:a16="http://schemas.microsoft.com/office/drawing/2014/main" id="{BB3507BF-C15B-ED57-322F-F99A4C25F4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000" y="5184000"/>
            <a:ext cx="864000" cy="864000"/>
          </a:xfrm>
          <a:prstGeom prst="rect">
            <a:avLst/>
          </a:prstGeom>
        </p:spPr>
      </p:pic>
      <p:sp>
        <p:nvSpPr>
          <p:cNvPr id="3" name="Obdélník 2">
            <a:extLst>
              <a:ext uri="{FF2B5EF4-FFF2-40B4-BE49-F238E27FC236}">
                <a16:creationId xmlns:a16="http://schemas.microsoft.com/office/drawing/2014/main" id="{22B40612-2420-AAB1-B9E6-4615D94032A4}"/>
              </a:ext>
            </a:extLst>
          </p:cNvPr>
          <p:cNvSpPr/>
          <p:nvPr/>
        </p:nvSpPr>
        <p:spPr>
          <a:xfrm>
            <a:off x="1224000" y="5400000"/>
            <a:ext cx="5076192" cy="400110"/>
          </a:xfrm>
          <a:prstGeom prst="rect">
            <a:avLst/>
          </a:prstGeom>
          <a:ln/>
        </p:spPr>
        <p:style>
          <a:lnRef idx="0">
            <a:schemeClr val="accent2"/>
          </a:lnRef>
          <a:fillRef idx="3">
            <a:schemeClr val="accent2"/>
          </a:fillRef>
          <a:effectRef idx="3">
            <a:schemeClr val="accent2"/>
          </a:effectRef>
          <a:fontRef idx="minor">
            <a:schemeClr val="lt1"/>
          </a:fontRef>
        </p:style>
        <p:txBody>
          <a:bodyPr wrap="square" lIns="91440" tIns="45720" rIns="91440" bIns="45720">
            <a:spAutoFit/>
          </a:bodyPr>
          <a:lstStyle/>
          <a:p>
            <a:r>
              <a:rPr lang="en-GB" sz="1000" noProof="0" dirty="0">
                <a:ln w="0"/>
                <a:solidFill>
                  <a:schemeClr val="bg1"/>
                </a:solidFill>
                <a:effectLst>
                  <a:outerShdw blurRad="38100" dist="25400" dir="5400000" algn="ctr" rotWithShape="0">
                    <a:srgbClr val="6E747A">
                      <a:alpha val="43000"/>
                    </a:srgbClr>
                  </a:outerShdw>
                </a:effectLst>
              </a:rPr>
              <a:t>Visit</a:t>
            </a:r>
            <a:r>
              <a:rPr lang="en-GB" sz="1000" noProof="0" dirty="0">
                <a:ln w="0"/>
                <a:solidFill>
                  <a:schemeClr val="accent1"/>
                </a:solidFill>
                <a:effectLst>
                  <a:outerShdw blurRad="38100" dist="25400" dir="5400000" algn="ctr" rotWithShape="0">
                    <a:srgbClr val="6E747A">
                      <a:alpha val="43000"/>
                    </a:srgbClr>
                  </a:outerShdw>
                </a:effectLst>
              </a:rPr>
              <a:t> </a:t>
            </a:r>
            <a:r>
              <a:rPr lang="en-GB" sz="1000" noProof="0" dirty="0">
                <a:ln w="0"/>
                <a:solidFill>
                  <a:srgbClr val="C00000"/>
                </a:solidFill>
                <a:effectLst>
                  <a:outerShdw blurRad="38100" dist="25400" dir="5400000" algn="ctr" rotWithShape="0">
                    <a:srgbClr val="6E747A">
                      <a:alpha val="43000"/>
                    </a:srgbClr>
                  </a:outerShdw>
                </a:effectLst>
                <a:hlinkClick r:id="rId4">
                  <a:extLst>
                    <a:ext uri="{A12FA001-AC4F-418D-AE19-62706E023703}">
                      <ahyp:hlinkClr xmlns:ahyp="http://schemas.microsoft.com/office/drawing/2018/hyperlinkcolor" val="tx"/>
                    </a:ext>
                  </a:extLst>
                </a:hlinkClick>
              </a:rPr>
              <a:t>dedeklegacy.cz </a:t>
            </a:r>
            <a:r>
              <a:rPr lang="en-GB" sz="1000" noProof="0" dirty="0">
                <a:ln w="0"/>
                <a:solidFill>
                  <a:schemeClr val="bg1"/>
                </a:solidFill>
                <a:effectLst>
                  <a:outerShdw blurRad="38100" dist="25400" dir="5400000" algn="ctr" rotWithShape="0">
                    <a:srgbClr val="6E747A">
                      <a:alpha val="43000"/>
                    </a:srgbClr>
                  </a:outerShdw>
                </a:effectLst>
              </a:rPr>
              <a:t>or </a:t>
            </a:r>
            <a:r>
              <a:rPr lang="en-GB" sz="1000" noProof="0" dirty="0">
                <a:ln w="0"/>
                <a:solidFill>
                  <a:srgbClr val="C00000"/>
                </a:solidFill>
                <a:effectLst>
                  <a:outerShdw blurRad="38100" dist="25400" dir="5400000" algn="ctr" rotWithShape="0">
                    <a:srgbClr val="6E747A">
                      <a:alpha val="43000"/>
                    </a:srgbClr>
                  </a:outerShdw>
                </a:effectLst>
                <a:hlinkClick r:id="rId5">
                  <a:extLst>
                    <a:ext uri="{A12FA001-AC4F-418D-AE19-62706E023703}">
                      <ahyp:hlinkClr xmlns:ahyp="http://schemas.microsoft.com/office/drawing/2018/hyperlinkcolor" val="tx"/>
                    </a:ext>
                  </a:extLst>
                </a:hlinkClick>
              </a:rPr>
              <a:t>TALKING SLIDES </a:t>
            </a:r>
            <a:r>
              <a:rPr lang="en-GB" sz="1000" noProof="0" dirty="0">
                <a:ln w="0"/>
                <a:solidFill>
                  <a:schemeClr val="bg1"/>
                </a:solidFill>
                <a:effectLst>
                  <a:outerShdw blurRad="38100" dist="25400" dir="5400000" algn="ctr" rotWithShape="0">
                    <a:srgbClr val="6E747A">
                      <a:alpha val="43000"/>
                    </a:srgbClr>
                  </a:outerShdw>
                </a:effectLst>
              </a:rPr>
              <a:t>for the animated version of this presentation</a:t>
            </a:r>
          </a:p>
          <a:p>
            <a:r>
              <a:rPr lang="en-GB" sz="1000" noProof="0" dirty="0">
                <a:ln w="0"/>
                <a:solidFill>
                  <a:schemeClr val="bg1"/>
                </a:solidFill>
                <a:effectLst>
                  <a:outerShdw blurRad="38100" dist="25400" dir="5400000" algn="ctr" rotWithShape="0">
                    <a:srgbClr val="6E747A">
                      <a:alpha val="43000"/>
                    </a:srgbClr>
                  </a:outerShdw>
                </a:effectLst>
              </a:rPr>
              <a:t>(with English narrations and English/Czech subtitles)</a:t>
            </a:r>
          </a:p>
        </p:txBody>
      </p:sp>
    </p:spTree>
    <p:extLst>
      <p:ext uri="{BB962C8B-B14F-4D97-AF65-F5344CB8AC3E}">
        <p14:creationId xmlns:p14="http://schemas.microsoft.com/office/powerpoint/2010/main" val="1058235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6D424-D406-4409-620D-7F813524A30A}"/>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4CDC1B1-1AE8-65D0-D69F-20D745C3B44B}"/>
              </a:ext>
            </a:extLst>
          </p:cNvPr>
          <p:cNvSpPr>
            <a:spLocks noGrp="1"/>
          </p:cNvSpPr>
          <p:nvPr>
            <p:ph type="ftr" sz="quarter" idx="11"/>
          </p:nvPr>
        </p:nvSpPr>
        <p:spPr>
          <a:xfrm>
            <a:off x="180000" y="6336000"/>
            <a:ext cx="3312000" cy="360000"/>
          </a:xfrm>
        </p:spPr>
        <p:txBody>
          <a:bodyPr/>
          <a:lstStyle/>
          <a:p>
            <a:r>
              <a:rPr lang="en-GB" noProof="0"/>
              <a:t>Mortgages</a:t>
            </a:r>
          </a:p>
        </p:txBody>
      </p:sp>
      <p:sp>
        <p:nvSpPr>
          <p:cNvPr id="3" name="Zástupný symbol pro číslo snímku 2">
            <a:extLst>
              <a:ext uri="{FF2B5EF4-FFF2-40B4-BE49-F238E27FC236}">
                <a16:creationId xmlns:a16="http://schemas.microsoft.com/office/drawing/2014/main" id="{B7F9D66E-D729-B776-4A40-87CC49BA5F23}"/>
              </a:ext>
            </a:extLst>
          </p:cNvPr>
          <p:cNvSpPr>
            <a:spLocks noGrp="1"/>
          </p:cNvSpPr>
          <p:nvPr>
            <p:ph type="sldNum" sz="quarter" idx="12"/>
          </p:nvPr>
        </p:nvSpPr>
        <p:spPr>
          <a:xfrm>
            <a:off x="7164000" y="6335999"/>
            <a:ext cx="1800000" cy="360000"/>
          </a:xfrm>
        </p:spPr>
        <p:txBody>
          <a:bodyPr/>
          <a:lstStyle/>
          <a:p>
            <a:pPr algn="r"/>
            <a:r>
              <a:rPr lang="cs-CZ" dirty="0"/>
              <a:t>13</a:t>
            </a:r>
          </a:p>
        </p:txBody>
      </p:sp>
      <p:sp>
        <p:nvSpPr>
          <p:cNvPr id="4" name="Nadpis 3">
            <a:extLst>
              <a:ext uri="{FF2B5EF4-FFF2-40B4-BE49-F238E27FC236}">
                <a16:creationId xmlns:a16="http://schemas.microsoft.com/office/drawing/2014/main" id="{405B3523-A133-BCAD-7156-32322B2BB57C}"/>
              </a:ext>
            </a:extLst>
          </p:cNvPr>
          <p:cNvSpPr>
            <a:spLocks noGrp="1"/>
          </p:cNvSpPr>
          <p:nvPr>
            <p:ph type="title"/>
          </p:nvPr>
        </p:nvSpPr>
        <p:spPr>
          <a:xfrm>
            <a:off x="144000" y="180000"/>
            <a:ext cx="4068000" cy="338554"/>
          </a:xfrm>
        </p:spPr>
        <p:txBody>
          <a:bodyPr wrap="square">
            <a:spAutoFit/>
          </a:bodyPr>
          <a:lstStyle/>
          <a:p>
            <a:r>
              <a:rPr lang="en-GB" sz="1600" noProof="0" dirty="0"/>
              <a:t>Excel</a:t>
            </a:r>
            <a:r>
              <a:rPr lang="cs-CZ" sz="1600" noProof="0" dirty="0"/>
              <a:t> table</a:t>
            </a:r>
            <a:r>
              <a:rPr lang="en-GB" sz="1600" noProof="0" dirty="0"/>
              <a:t> </a:t>
            </a:r>
            <a:r>
              <a:rPr lang="en-GB" sz="1600" noProof="0" dirty="0">
                <a:latin typeface="Cambria Math" panose="02040503050406030204" pitchFamily="18" charset="0"/>
                <a:ea typeface="Cambria Math" panose="02040503050406030204" pitchFamily="18" charset="0"/>
              </a:rPr>
              <a:t>–</a:t>
            </a:r>
            <a:r>
              <a:rPr lang="en-GB" sz="1600" noProof="0" dirty="0"/>
              <a:t> annuity payment calendar</a:t>
            </a:r>
          </a:p>
        </p:txBody>
      </p:sp>
      <p:graphicFrame>
        <p:nvGraphicFramePr>
          <p:cNvPr id="7" name="Objekt 6">
            <a:extLst>
              <a:ext uri="{FF2B5EF4-FFF2-40B4-BE49-F238E27FC236}">
                <a16:creationId xmlns:a16="http://schemas.microsoft.com/office/drawing/2014/main" id="{8610B645-6A9D-2C0C-46C4-43CA4482539F}"/>
              </a:ext>
            </a:extLst>
          </p:cNvPr>
          <p:cNvGraphicFramePr>
            <a:graphicFrameLocks noChangeAspect="1"/>
          </p:cNvGraphicFramePr>
          <p:nvPr>
            <p:extLst>
              <p:ext uri="{D42A27DB-BD31-4B8C-83A1-F6EECF244321}">
                <p14:modId xmlns:p14="http://schemas.microsoft.com/office/powerpoint/2010/main" val="4089612896"/>
              </p:ext>
            </p:extLst>
          </p:nvPr>
        </p:nvGraphicFramePr>
        <p:xfrm>
          <a:off x="971550" y="1260475"/>
          <a:ext cx="4295775" cy="3438525"/>
        </p:xfrm>
        <a:graphic>
          <a:graphicData uri="http://schemas.openxmlformats.org/presentationml/2006/ole">
            <mc:AlternateContent xmlns:mc="http://schemas.openxmlformats.org/markup-compatibility/2006">
              <mc:Choice xmlns:v="urn:schemas-microsoft-com:vml" Requires="v">
                <p:oleObj name="Worksheet" r:id="rId3" imgW="4295712" imgH="3438447" progId="Excel.Sheet.12">
                  <p:embed/>
                </p:oleObj>
              </mc:Choice>
              <mc:Fallback>
                <p:oleObj name="Worksheet" r:id="rId3" imgW="4295712" imgH="3438447" progId="Excel.Sheet.12">
                  <p:embed/>
                  <p:pic>
                    <p:nvPicPr>
                      <p:cNvPr id="0" name=""/>
                      <p:cNvPicPr/>
                      <p:nvPr/>
                    </p:nvPicPr>
                    <p:blipFill>
                      <a:blip r:embed="rId4"/>
                      <a:stretch>
                        <a:fillRect/>
                      </a:stretch>
                    </p:blipFill>
                    <p:spPr>
                      <a:xfrm>
                        <a:off x="971550" y="1260475"/>
                        <a:ext cx="4295775" cy="3438525"/>
                      </a:xfrm>
                      <a:prstGeom prst="rect">
                        <a:avLst/>
                      </a:prstGeom>
                    </p:spPr>
                  </p:pic>
                </p:oleObj>
              </mc:Fallback>
            </mc:AlternateContent>
          </a:graphicData>
        </a:graphic>
      </p:graphicFrame>
      <p:sp>
        <p:nvSpPr>
          <p:cNvPr id="6" name="Obdélník 5">
            <a:extLst>
              <a:ext uri="{FF2B5EF4-FFF2-40B4-BE49-F238E27FC236}">
                <a16:creationId xmlns:a16="http://schemas.microsoft.com/office/drawing/2014/main" id="{870FCDDF-D07F-7AE4-45B5-D315513F7B98}"/>
              </a:ext>
            </a:extLst>
          </p:cNvPr>
          <p:cNvSpPr/>
          <p:nvPr/>
        </p:nvSpPr>
        <p:spPr>
          <a:xfrm>
            <a:off x="4896000" y="216000"/>
            <a:ext cx="2736000" cy="756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900" noProof="0" dirty="0"/>
              <a:t>Explore the table in Excel</a:t>
            </a:r>
          </a:p>
          <a:p>
            <a:pPr algn="ctr">
              <a:spcAft>
                <a:spcPts val="300"/>
              </a:spcAft>
            </a:pPr>
            <a:r>
              <a:rPr lang="en-GB" sz="800" dirty="0"/>
              <a:t>(available only in the still version of the slideshow)</a:t>
            </a:r>
            <a:endParaRPr lang="en-GB" sz="800" noProof="0" dirty="0"/>
          </a:p>
          <a:p>
            <a:pPr marL="180000" indent="-180000">
              <a:buAutoNum type="arabicPeriod"/>
            </a:pPr>
            <a:r>
              <a:rPr lang="en-GB" sz="900" noProof="0" dirty="0"/>
              <a:t>Right-click the table</a:t>
            </a:r>
          </a:p>
          <a:p>
            <a:pPr marL="180000" indent="-180000">
              <a:buAutoNum type="arabicPeriod"/>
            </a:pPr>
            <a:r>
              <a:rPr lang="en-GB" sz="900" noProof="0" dirty="0"/>
              <a:t>In the pop-up menu go to </a:t>
            </a:r>
            <a:r>
              <a:rPr lang="en-GB" sz="900" i="1" noProof="0" dirty="0"/>
              <a:t>Object - Worksheet</a:t>
            </a:r>
          </a:p>
          <a:p>
            <a:pPr marL="180000" indent="-180000">
              <a:buAutoNum type="arabicPeriod"/>
            </a:pPr>
            <a:r>
              <a:rPr lang="en-GB" sz="900" noProof="0" dirty="0"/>
              <a:t>Click </a:t>
            </a:r>
            <a:r>
              <a:rPr lang="en-GB" sz="900" i="1" noProof="0" dirty="0"/>
              <a:t>Open </a:t>
            </a:r>
          </a:p>
        </p:txBody>
      </p:sp>
    </p:spTree>
    <p:extLst>
      <p:ext uri="{BB962C8B-B14F-4D97-AF65-F5344CB8AC3E}">
        <p14:creationId xmlns:p14="http://schemas.microsoft.com/office/powerpoint/2010/main" val="233733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88D321-0CA8-90ED-5AC1-7F043995EF86}"/>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91C6FFB-2542-9C9E-2C79-B4238FB98AD2}"/>
              </a:ext>
            </a:extLst>
          </p:cNvPr>
          <p:cNvSpPr>
            <a:spLocks noGrp="1"/>
          </p:cNvSpPr>
          <p:nvPr>
            <p:ph type="ftr" sz="quarter" idx="11"/>
          </p:nvPr>
        </p:nvSpPr>
        <p:spPr>
          <a:xfrm>
            <a:off x="180000" y="6336000"/>
            <a:ext cx="3312000" cy="360000"/>
          </a:xfrm>
        </p:spPr>
        <p:txBody>
          <a:bodyPr/>
          <a:lstStyle/>
          <a:p>
            <a:r>
              <a:rPr lang="en-GB" noProof="0"/>
              <a:t>Mortgages</a:t>
            </a:r>
          </a:p>
        </p:txBody>
      </p:sp>
      <p:sp>
        <p:nvSpPr>
          <p:cNvPr id="3" name="Zástupný symbol pro číslo snímku 2">
            <a:extLst>
              <a:ext uri="{FF2B5EF4-FFF2-40B4-BE49-F238E27FC236}">
                <a16:creationId xmlns:a16="http://schemas.microsoft.com/office/drawing/2014/main" id="{674A6B64-E13D-FEEE-E273-0D12EFC65301}"/>
              </a:ext>
            </a:extLst>
          </p:cNvPr>
          <p:cNvSpPr>
            <a:spLocks noGrp="1"/>
          </p:cNvSpPr>
          <p:nvPr>
            <p:ph type="sldNum" sz="quarter" idx="12"/>
          </p:nvPr>
        </p:nvSpPr>
        <p:spPr>
          <a:xfrm>
            <a:off x="7164000" y="6335999"/>
            <a:ext cx="1800000" cy="360000"/>
          </a:xfrm>
        </p:spPr>
        <p:txBody>
          <a:bodyPr/>
          <a:lstStyle/>
          <a:p>
            <a:pPr algn="r"/>
            <a:r>
              <a:rPr lang="cs-CZ" dirty="0"/>
              <a:t>14</a:t>
            </a:r>
          </a:p>
        </p:txBody>
      </p:sp>
      <p:sp>
        <p:nvSpPr>
          <p:cNvPr id="4" name="Nadpis 3">
            <a:extLst>
              <a:ext uri="{FF2B5EF4-FFF2-40B4-BE49-F238E27FC236}">
                <a16:creationId xmlns:a16="http://schemas.microsoft.com/office/drawing/2014/main" id="{A5767F13-41E9-6C1E-3FD5-3A1C42B92CB4}"/>
              </a:ext>
            </a:extLst>
          </p:cNvPr>
          <p:cNvSpPr>
            <a:spLocks noGrp="1"/>
          </p:cNvSpPr>
          <p:nvPr>
            <p:ph type="title"/>
          </p:nvPr>
        </p:nvSpPr>
        <p:spPr>
          <a:xfrm>
            <a:off x="144000" y="180000"/>
            <a:ext cx="4428000" cy="338554"/>
          </a:xfrm>
        </p:spPr>
        <p:txBody>
          <a:bodyPr wrap="square">
            <a:spAutoFit/>
          </a:bodyPr>
          <a:lstStyle/>
          <a:p>
            <a:r>
              <a:rPr lang="en-GB" sz="1600" noProof="0" dirty="0"/>
              <a:t>Excel</a:t>
            </a:r>
            <a:r>
              <a:rPr lang="cs-CZ" sz="1600" noProof="0" dirty="0"/>
              <a:t> table</a:t>
            </a:r>
            <a:r>
              <a:rPr lang="en-GB" sz="1600" noProof="0" dirty="0"/>
              <a:t> </a:t>
            </a:r>
            <a:r>
              <a:rPr lang="en-GB" sz="1600" noProof="0" dirty="0">
                <a:latin typeface="Cambria Math" panose="02040503050406030204" pitchFamily="18" charset="0"/>
                <a:ea typeface="Cambria Math" panose="02040503050406030204" pitchFamily="18" charset="0"/>
              </a:rPr>
              <a:t>–</a:t>
            </a:r>
            <a:r>
              <a:rPr lang="en-GB" sz="1600" noProof="0" dirty="0"/>
              <a:t> refinancing payment calendar</a:t>
            </a:r>
          </a:p>
        </p:txBody>
      </p:sp>
      <p:graphicFrame>
        <p:nvGraphicFramePr>
          <p:cNvPr id="6" name="Objekt 5">
            <a:extLst>
              <a:ext uri="{FF2B5EF4-FFF2-40B4-BE49-F238E27FC236}">
                <a16:creationId xmlns:a16="http://schemas.microsoft.com/office/drawing/2014/main" id="{37DFB401-6B1F-BAA7-1602-38B5CCFCD6B9}"/>
              </a:ext>
            </a:extLst>
          </p:cNvPr>
          <p:cNvGraphicFramePr>
            <a:graphicFrameLocks noChangeAspect="1"/>
          </p:cNvGraphicFramePr>
          <p:nvPr>
            <p:extLst>
              <p:ext uri="{D42A27DB-BD31-4B8C-83A1-F6EECF244321}">
                <p14:modId xmlns:p14="http://schemas.microsoft.com/office/powerpoint/2010/main" val="549671305"/>
              </p:ext>
            </p:extLst>
          </p:nvPr>
        </p:nvGraphicFramePr>
        <p:xfrm>
          <a:off x="971550" y="1260475"/>
          <a:ext cx="5724525" cy="3438525"/>
        </p:xfrm>
        <a:graphic>
          <a:graphicData uri="http://schemas.openxmlformats.org/presentationml/2006/ole">
            <mc:AlternateContent xmlns:mc="http://schemas.openxmlformats.org/markup-compatibility/2006">
              <mc:Choice xmlns:v="urn:schemas-microsoft-com:vml" Requires="v">
                <p:oleObj name="Worksheet" r:id="rId3" imgW="5724468" imgH="3438447" progId="Excel.Sheet.12">
                  <p:embed/>
                </p:oleObj>
              </mc:Choice>
              <mc:Fallback>
                <p:oleObj name="Worksheet" r:id="rId3" imgW="5724468" imgH="3438447" progId="Excel.Sheet.12">
                  <p:embed/>
                  <p:pic>
                    <p:nvPicPr>
                      <p:cNvPr id="0" name=""/>
                      <p:cNvPicPr/>
                      <p:nvPr/>
                    </p:nvPicPr>
                    <p:blipFill>
                      <a:blip r:embed="rId4"/>
                      <a:stretch>
                        <a:fillRect/>
                      </a:stretch>
                    </p:blipFill>
                    <p:spPr>
                      <a:xfrm>
                        <a:off x="971550" y="1260475"/>
                        <a:ext cx="5724525" cy="3438525"/>
                      </a:xfrm>
                      <a:prstGeom prst="rect">
                        <a:avLst/>
                      </a:prstGeom>
                    </p:spPr>
                  </p:pic>
                </p:oleObj>
              </mc:Fallback>
            </mc:AlternateContent>
          </a:graphicData>
        </a:graphic>
      </p:graphicFrame>
      <p:sp>
        <p:nvSpPr>
          <p:cNvPr id="7" name="Obdélník 6">
            <a:extLst>
              <a:ext uri="{FF2B5EF4-FFF2-40B4-BE49-F238E27FC236}">
                <a16:creationId xmlns:a16="http://schemas.microsoft.com/office/drawing/2014/main" id="{5567F198-54A2-2C23-55AE-21CFB3BD7EC6}"/>
              </a:ext>
            </a:extLst>
          </p:cNvPr>
          <p:cNvSpPr/>
          <p:nvPr/>
        </p:nvSpPr>
        <p:spPr>
          <a:xfrm>
            <a:off x="4896000" y="216000"/>
            <a:ext cx="2736000" cy="756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900" noProof="0" dirty="0"/>
              <a:t>Explore the table in Excel</a:t>
            </a:r>
          </a:p>
          <a:p>
            <a:pPr algn="ctr">
              <a:spcAft>
                <a:spcPts val="300"/>
              </a:spcAft>
            </a:pPr>
            <a:r>
              <a:rPr lang="en-GB" sz="800" dirty="0"/>
              <a:t>(available only in the still version of the slideshow)</a:t>
            </a:r>
            <a:endParaRPr lang="en-GB" sz="800" noProof="0" dirty="0"/>
          </a:p>
          <a:p>
            <a:pPr marL="180000" indent="-180000">
              <a:buAutoNum type="arabicPeriod"/>
            </a:pPr>
            <a:r>
              <a:rPr lang="en-GB" sz="900" noProof="0" dirty="0"/>
              <a:t>Right-click the table</a:t>
            </a:r>
          </a:p>
          <a:p>
            <a:pPr marL="180000" indent="-180000">
              <a:buAutoNum type="arabicPeriod"/>
            </a:pPr>
            <a:r>
              <a:rPr lang="en-GB" sz="900" noProof="0" dirty="0"/>
              <a:t>In the pop-up menu go to </a:t>
            </a:r>
            <a:r>
              <a:rPr lang="en-GB" sz="900" i="1" noProof="0" dirty="0"/>
              <a:t>Object - Worksheet</a:t>
            </a:r>
          </a:p>
          <a:p>
            <a:pPr marL="180000" indent="-180000">
              <a:buAutoNum type="arabicPeriod"/>
            </a:pPr>
            <a:r>
              <a:rPr lang="en-GB" sz="900" noProof="0" dirty="0"/>
              <a:t>Click </a:t>
            </a:r>
            <a:r>
              <a:rPr lang="en-GB" sz="900" i="1" noProof="0" dirty="0"/>
              <a:t>Open </a:t>
            </a:r>
          </a:p>
        </p:txBody>
      </p:sp>
    </p:spTree>
    <p:extLst>
      <p:ext uri="{BB962C8B-B14F-4D97-AF65-F5344CB8AC3E}">
        <p14:creationId xmlns:p14="http://schemas.microsoft.com/office/powerpoint/2010/main" val="152830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09FAC-1D23-BA06-BF12-6E5C94EF04A7}"/>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4D872F11-6E6D-3823-BA4B-6B6BCD638A4B}"/>
              </a:ext>
            </a:extLst>
          </p:cNvPr>
          <p:cNvSpPr>
            <a:spLocks noGrp="1"/>
          </p:cNvSpPr>
          <p:nvPr>
            <p:ph type="ftr" sz="quarter" idx="11"/>
          </p:nvPr>
        </p:nvSpPr>
        <p:spPr>
          <a:xfrm>
            <a:off x="180000" y="6336000"/>
            <a:ext cx="3312000" cy="360000"/>
          </a:xfrm>
        </p:spPr>
        <p:txBody>
          <a:bodyPr/>
          <a:lstStyle/>
          <a:p>
            <a:r>
              <a:rPr lang="en-GB" noProof="0" dirty="0"/>
              <a:t>Mortgages</a:t>
            </a:r>
          </a:p>
        </p:txBody>
      </p:sp>
      <p:sp>
        <p:nvSpPr>
          <p:cNvPr id="3" name="Zástupný symbol pro číslo snímku 2">
            <a:extLst>
              <a:ext uri="{FF2B5EF4-FFF2-40B4-BE49-F238E27FC236}">
                <a16:creationId xmlns:a16="http://schemas.microsoft.com/office/drawing/2014/main" id="{2D19BC06-A752-D77D-B52B-F04EC3C1C64C}"/>
              </a:ext>
            </a:extLst>
          </p:cNvPr>
          <p:cNvSpPr>
            <a:spLocks noGrp="1"/>
          </p:cNvSpPr>
          <p:nvPr>
            <p:ph type="sldNum" sz="quarter" idx="12"/>
          </p:nvPr>
        </p:nvSpPr>
        <p:spPr>
          <a:xfrm>
            <a:off x="7164000" y="6335999"/>
            <a:ext cx="1800000" cy="360000"/>
          </a:xfrm>
        </p:spPr>
        <p:txBody>
          <a:bodyPr/>
          <a:lstStyle/>
          <a:p>
            <a:pPr algn="r"/>
            <a:r>
              <a:rPr lang="cs-CZ" dirty="0"/>
              <a:t>15</a:t>
            </a:r>
          </a:p>
        </p:txBody>
      </p:sp>
      <p:sp>
        <p:nvSpPr>
          <p:cNvPr id="4" name="Nadpis 3">
            <a:extLst>
              <a:ext uri="{FF2B5EF4-FFF2-40B4-BE49-F238E27FC236}">
                <a16:creationId xmlns:a16="http://schemas.microsoft.com/office/drawing/2014/main" id="{01F432A8-D5FF-9D65-C773-91B54798AFA5}"/>
              </a:ext>
            </a:extLst>
          </p:cNvPr>
          <p:cNvSpPr>
            <a:spLocks noGrp="1"/>
          </p:cNvSpPr>
          <p:nvPr>
            <p:ph type="title"/>
          </p:nvPr>
        </p:nvSpPr>
        <p:spPr>
          <a:xfrm>
            <a:off x="144000" y="180000"/>
            <a:ext cx="4248000" cy="338554"/>
          </a:xfrm>
        </p:spPr>
        <p:txBody>
          <a:bodyPr wrap="square">
            <a:spAutoFit/>
          </a:bodyPr>
          <a:lstStyle/>
          <a:p>
            <a:r>
              <a:rPr lang="en-GB" sz="1600" noProof="0" dirty="0"/>
              <a:t>Excel</a:t>
            </a:r>
            <a:r>
              <a:rPr lang="cs-CZ" sz="1600" noProof="0" dirty="0"/>
              <a:t> table </a:t>
            </a:r>
            <a:r>
              <a:rPr lang="en-GB" sz="1600" noProof="0" dirty="0">
                <a:latin typeface="Cambria Math" panose="02040503050406030204" pitchFamily="18" charset="0"/>
                <a:ea typeface="Cambria Math" panose="02040503050406030204" pitchFamily="18" charset="0"/>
              </a:rPr>
              <a:t>–</a:t>
            </a:r>
            <a:r>
              <a:rPr lang="en-GB" sz="1600" noProof="0" dirty="0"/>
              <a:t> graduated payment calendar</a:t>
            </a:r>
          </a:p>
        </p:txBody>
      </p:sp>
      <mc:AlternateContent xmlns:mc="http://schemas.openxmlformats.org/markup-compatibility/2006" xmlns:a14="http://schemas.microsoft.com/office/drawing/2010/main">
        <mc:Choice Requires="a14">
          <p:sp>
            <p:nvSpPr>
              <p:cNvPr id="9" name="TextovéPole 8">
                <a:extLst>
                  <a:ext uri="{FF2B5EF4-FFF2-40B4-BE49-F238E27FC236}">
                    <a16:creationId xmlns:a16="http://schemas.microsoft.com/office/drawing/2014/main" id="{0FA8A2CE-81BE-4574-3C0C-4BA34AD26D58}"/>
                  </a:ext>
                </a:extLst>
              </p:cNvPr>
              <p:cNvSpPr txBox="1"/>
              <p:nvPr/>
            </p:nvSpPr>
            <p:spPr>
              <a:xfrm>
                <a:off x="972000" y="4701361"/>
                <a:ext cx="6767999" cy="1208729"/>
              </a:xfrm>
              <a:prstGeom prst="rect">
                <a:avLst/>
              </a:prstGeom>
              <a:noFill/>
            </p:spPr>
            <p:txBody>
              <a:bodyPr wrap="square" lIns="0" tIns="0" rIns="0" bIns="0" rtlCol="0">
                <a:spAutoFit/>
              </a:bodyPr>
              <a:lstStyle/>
              <a:p>
                <a:pPr algn="ctr">
                  <a:spcAft>
                    <a:spcPts val="600"/>
                  </a:spcAft>
                </a:pPr>
                <a14:m>
                  <m:oMathPara xmlns:m="http://schemas.openxmlformats.org/officeDocument/2006/math">
                    <m:oMathParaPr>
                      <m:jc m:val="left"/>
                    </m:oMathParaPr>
                    <m:oMath xmlns:m="http://schemas.openxmlformats.org/officeDocument/2006/math">
                      <m:sSub>
                        <m:sSubPr>
                          <m:ctrlPr>
                            <a:rPr lang="en-GB" sz="120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sub>
                      </m:sSub>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d>
                        <m:dPr>
                          <m:ctrlPr>
                            <a:rPr lang="cs-CZ" sz="1200" b="0" i="1" smtClean="0">
                              <a:latin typeface="Cambria Math" panose="02040503050406030204" pitchFamily="18" charset="0"/>
                              <a:ea typeface="Cambria Math" panose="02040503050406030204" pitchFamily="18" charset="0"/>
                            </a:rPr>
                          </m:ctrlPr>
                        </m:dPr>
                        <m:e>
                          <m:r>
                            <m:rPr>
                              <m:sty m:val="p"/>
                            </m:rPr>
                            <a:rPr lang="cs-CZ" sz="1200" b="0" i="0" smtClean="0">
                              <a:latin typeface="Cambria Math" panose="02040503050406030204" pitchFamily="18" charset="0"/>
                              <a:ea typeface="Cambria Math" panose="02040503050406030204" pitchFamily="18" charset="0"/>
                            </a:rPr>
                            <m:t>RI</m:t>
                          </m:r>
                          <m:r>
                            <a:rPr lang="cs-CZ" sz="1200" b="0" i="1" smtClean="0">
                              <a:latin typeface="Cambria Math" panose="02040503050406030204" pitchFamily="18" charset="0"/>
                              <a:ea typeface="Cambria Math" panose="02040503050406030204" pitchFamily="18" charset="0"/>
                            </a:rPr>
                            <m:t>−</m:t>
                          </m:r>
                          <m:r>
                            <a:rPr lang="cs-CZ" sz="1200" b="0" i="1" smtClean="0">
                              <a:latin typeface="Cambria Math" panose="02040503050406030204" pitchFamily="18" charset="0"/>
                              <a:ea typeface="Cambria Math" panose="02040503050406030204" pitchFamily="18" charset="0"/>
                            </a:rPr>
                            <m:t>𝜌</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e>
                      </m:d>
                      <m:r>
                        <a:rPr lang="cs-CZ" sz="1200" b="0" i="1" smtClean="0">
                          <a:latin typeface="Cambria Math" panose="02040503050406030204" pitchFamily="18" charset="0"/>
                          <a:ea typeface="Cambria Math" panose="02040503050406030204" pitchFamily="18" charset="0"/>
                        </a:rPr>
                        <m:t>=</m:t>
                      </m:r>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𝜌</m:t>
                          </m:r>
                        </m:e>
                      </m:d>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r>
                        <m:rPr>
                          <m:sty m:val="p"/>
                        </m:rPr>
                        <a:rPr lang="cs-CZ" sz="1200" b="0" i="0" smtClean="0">
                          <a:latin typeface="Cambria Math" panose="02040503050406030204" pitchFamily="18" charset="0"/>
                          <a:ea typeface="Cambria Math" panose="02040503050406030204" pitchFamily="18" charset="0"/>
                        </a:rPr>
                        <m:t>RI</m:t>
                      </m:r>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d>
                        <m:dPr>
                          <m:ctrlPr>
                            <a:rPr lang="en-GB"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𝜌</m:t>
                          </m:r>
                        </m:e>
                      </m:d>
                      <m:sSub>
                        <m:sSubPr>
                          <m:ctrlPr>
                            <a:rPr lang="en-GB" sz="1200" i="1">
                              <a:latin typeface="Cambria Math" panose="02040503050406030204" pitchFamily="18" charset="0"/>
                              <a:ea typeface="Cambria Math" panose="02040503050406030204" pitchFamily="18" charset="0"/>
                            </a:rPr>
                          </m:ctrlPr>
                        </m:sSubPr>
                        <m:e>
                          <m:r>
                            <m:rPr>
                              <m:sty m:val="p"/>
                            </m:rPr>
                            <a:rPr lang="cs-CZ" sz="1200">
                              <a:latin typeface="Cambria Math" panose="02040503050406030204" pitchFamily="18" charset="0"/>
                              <a:ea typeface="Cambria Math" panose="02040503050406030204" pitchFamily="18" charset="0"/>
                            </a:rPr>
                            <m:t>RUB</m:t>
                          </m:r>
                        </m:e>
                        <m:sub>
                          <m:r>
                            <a:rPr lang="cs-CZ" sz="1200" i="1">
                              <a:latin typeface="Cambria Math" panose="02040503050406030204" pitchFamily="18" charset="0"/>
                              <a:ea typeface="Cambria Math" panose="02040503050406030204" pitchFamily="18" charset="0"/>
                            </a:rPr>
                            <m:t>0</m:t>
                          </m:r>
                        </m:sub>
                      </m:sSub>
                      <m:r>
                        <a:rPr lang="cs-CZ" sz="1200" i="1">
                          <a:latin typeface="Cambria Math" panose="02040503050406030204" pitchFamily="18" charset="0"/>
                          <a:ea typeface="Cambria Math" panose="02040503050406030204" pitchFamily="18" charset="0"/>
                        </a:rPr>
                        <m:t>−</m:t>
                      </m:r>
                      <m:r>
                        <m:rPr>
                          <m:sty m:val="p"/>
                        </m:rPr>
                        <a:rPr lang="cs-CZ" sz="1200">
                          <a:latin typeface="Cambria Math" panose="02040503050406030204" pitchFamily="18" charset="0"/>
                          <a:ea typeface="Cambria Math" panose="02040503050406030204" pitchFamily="18" charset="0"/>
                        </a:rPr>
                        <m:t>RI</m:t>
                      </m:r>
                    </m:oMath>
                  </m:oMathPara>
                </a14:m>
                <a:endParaRPr lang="cs-CZ" sz="1200" b="0" dirty="0">
                  <a:latin typeface="Cambria Math" panose="02040503050406030204" pitchFamily="18" charset="0"/>
                  <a:ea typeface="Cambria Math" panose="02040503050406030204" pitchFamily="18" charset="0"/>
                </a:endParaRPr>
              </a:p>
              <a:p>
                <a:pPr algn="ctr"/>
                <a14:m>
                  <m:oMathPara xmlns:m="http://schemas.openxmlformats.org/officeDocument/2006/math">
                    <m:oMathParaPr>
                      <m:jc m:val="left"/>
                    </m:oMathParaPr>
                    <m:oMath xmlns:m="http://schemas.openxmlformats.org/officeDocument/2006/math">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UB</m:t>
                          </m:r>
                        </m:e>
                        <m:sub>
                          <m:r>
                            <a:rPr lang="cs-CZ" sz="1200" b="0" i="1" smtClean="0">
                              <a:latin typeface="Cambria Math" panose="02040503050406030204" pitchFamily="18" charset="0"/>
                              <a:ea typeface="Cambria Math" panose="02040503050406030204" pitchFamily="18" charset="0"/>
                            </a:rPr>
                            <m:t>𝑡</m:t>
                          </m:r>
                        </m:sub>
                      </m:sSub>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PR</m:t>
                          </m:r>
                        </m:e>
                        <m:sub>
                          <m:r>
                            <a:rPr lang="cs-CZ" sz="1200" b="0" i="1" smtClean="0">
                              <a:latin typeface="Cambria Math" panose="02040503050406030204" pitchFamily="18" charset="0"/>
                              <a:ea typeface="Cambria Math" panose="02040503050406030204" pitchFamily="18" charset="0"/>
                            </a:rPr>
                            <m:t>𝑡</m:t>
                          </m:r>
                        </m:sub>
                      </m:sSub>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d>
                        <m:dPr>
                          <m:ctrlPr>
                            <a:rPr lang="cs-CZ" sz="1200" b="0" i="1" smtClean="0">
                              <a:latin typeface="Cambria Math" panose="02040503050406030204" pitchFamily="18" charset="0"/>
                              <a:ea typeface="Cambria Math" panose="02040503050406030204" pitchFamily="18" charset="0"/>
                            </a:rPr>
                          </m:ctrlPr>
                        </m:dPr>
                        <m:e>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GI</m:t>
                              </m:r>
                            </m:e>
                            <m:sub>
                              <m:r>
                                <a:rPr lang="cs-CZ" sz="1200" b="0" i="1" smtClean="0">
                                  <a:latin typeface="Cambria Math" panose="02040503050406030204" pitchFamily="18" charset="0"/>
                                  <a:ea typeface="Cambria Math" panose="02040503050406030204" pitchFamily="18" charset="0"/>
                                </a:rPr>
                                <m:t>𝑡</m:t>
                              </m:r>
                            </m:sub>
                          </m:sSub>
                          <m:r>
                            <a:rPr lang="cs-CZ" sz="1200" b="0" i="1" smtClean="0">
                              <a:latin typeface="Cambria Math" panose="02040503050406030204" pitchFamily="18" charset="0"/>
                              <a:ea typeface="Cambria Math" panose="02040503050406030204" pitchFamily="18" charset="0"/>
                            </a:rPr>
                            <m:t>−</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IP</m:t>
                              </m:r>
                            </m:e>
                            <m:sub>
                              <m:r>
                                <a:rPr lang="cs-CZ" sz="1200" b="0" i="1" smtClean="0">
                                  <a:latin typeface="Cambria Math" panose="02040503050406030204" pitchFamily="18" charset="0"/>
                                  <a:ea typeface="Cambria Math" panose="02040503050406030204" pitchFamily="18" charset="0"/>
                                </a:rPr>
                                <m:t>𝑡</m:t>
                              </m:r>
                            </m:sub>
                          </m:sSub>
                        </m:e>
                      </m:d>
                      <m:r>
                        <a:rPr lang="cs-CZ" sz="1200" b="0" i="1" smtClean="0">
                          <a:latin typeface="Cambria Math" panose="02040503050406030204" pitchFamily="18" charset="0"/>
                          <a:ea typeface="Cambria Math" panose="02040503050406030204" pitchFamily="18" charset="0"/>
                        </a:rPr>
                        <m:t>=</m:t>
                      </m:r>
                      <m:sSub>
                        <m:sSubPr>
                          <m:ctrlPr>
                            <a:rPr lang="cs-CZ" sz="1200" i="1">
                              <a:latin typeface="Cambria Math" panose="02040503050406030204" pitchFamily="18" charset="0"/>
                              <a:ea typeface="Cambria Math" panose="02040503050406030204" pitchFamily="18" charset="0"/>
                            </a:rPr>
                          </m:ctrlPr>
                        </m:sSubPr>
                        <m:e>
                          <m:r>
                            <m:rPr>
                              <m:sty m:val="p"/>
                            </m:rPr>
                            <a:rPr lang="cs-CZ" sz="1200" i="0">
                              <a:latin typeface="Cambria Math" panose="02040503050406030204" pitchFamily="18" charset="0"/>
                              <a:ea typeface="Cambria Math" panose="02040503050406030204" pitchFamily="18" charset="0"/>
                            </a:rPr>
                            <m:t>UB</m:t>
                          </m:r>
                        </m:e>
                        <m:sub>
                          <m:r>
                            <a:rPr lang="cs-CZ" sz="1200" i="1">
                              <a:latin typeface="Cambria Math" panose="02040503050406030204" pitchFamily="18" charset="0"/>
                              <a:ea typeface="Cambria Math" panose="02040503050406030204" pitchFamily="18" charset="0"/>
                            </a:rPr>
                            <m:t>𝑡</m:t>
                          </m:r>
                          <m:r>
                            <a:rPr lang="cs-CZ" sz="1200" i="1">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d>
                        <m:dPr>
                          <m:begChr m:val="["/>
                          <m:endChr m:val="]"/>
                          <m:ctrlPr>
                            <a:rPr lang="cs-CZ" sz="1200" b="0" i="1" smtClean="0">
                              <a:latin typeface="Cambria Math" panose="02040503050406030204" pitchFamily="18" charset="0"/>
                              <a:ea typeface="Cambria Math" panose="02040503050406030204" pitchFamily="18" charset="0"/>
                            </a:rPr>
                          </m:ctrlPr>
                        </m:dPr>
                        <m:e>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GI</m:t>
                              </m:r>
                            </m:e>
                            <m:sub>
                              <m:r>
                                <a:rPr lang="cs-CZ" sz="1200" b="0" i="1" smtClean="0">
                                  <a:latin typeface="Cambria Math" panose="02040503050406030204" pitchFamily="18" charset="0"/>
                                  <a:ea typeface="Cambria Math" panose="02040503050406030204" pitchFamily="18" charset="0"/>
                                </a:rPr>
                                <m:t>𝑡</m:t>
                              </m:r>
                            </m:sub>
                          </m:sSub>
                          <m:r>
                            <a:rPr lang="cs-CZ" sz="1200" b="0" i="1" smtClean="0">
                              <a:latin typeface="Cambria Math" panose="02040503050406030204" pitchFamily="18" charset="0"/>
                              <a:ea typeface="Cambria Math" panose="02040503050406030204" pitchFamily="18" charset="0"/>
                            </a:rPr>
                            <m:t>−</m:t>
                          </m:r>
                          <m:r>
                            <a:rPr lang="cs-CZ" sz="1200" b="0" i="1" smtClean="0">
                              <a:latin typeface="Cambria Math" panose="02040503050406030204" pitchFamily="18" charset="0"/>
                              <a:ea typeface="Cambria Math" panose="02040503050406030204" pitchFamily="18" charset="0"/>
                            </a:rPr>
                            <m:t>𝑟</m:t>
                          </m:r>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e>
                      </m:d>
                    </m:oMath>
                  </m:oMathPara>
                </a14:m>
                <a:endParaRPr lang="cs-CZ" sz="1200" b="0" i="1" dirty="0">
                  <a:latin typeface="Cambria Math" panose="02040503050406030204" pitchFamily="18" charset="0"/>
                  <a:ea typeface="Cambria Math" panose="02040503050406030204" pitchFamily="18" charset="0"/>
                </a:endParaRPr>
              </a:p>
              <a:p>
                <a:pPr marL="1524000" indent="-1524000" algn="ctr"/>
                <a14:m>
                  <m:oMathPara xmlns:m="http://schemas.openxmlformats.org/officeDocument/2006/math">
                    <m:oMathParaPr>
                      <m:jc m:val="left"/>
                    </m:oMathParaPr>
                    <m:oMath xmlns:m="http://schemas.openxmlformats.org/officeDocument/2006/math">
                      <m:r>
                        <a:rPr lang="cs-CZ" sz="1200" b="0" i="1" smtClean="0">
                          <a:latin typeface="Cambria Math" panose="02040503050406030204" pitchFamily="18" charset="0"/>
                          <a:ea typeface="Cambria Math" panose="02040503050406030204" pitchFamily="18" charset="0"/>
                        </a:rPr>
                        <m:t>=</m:t>
                      </m:r>
                      <m:sSub>
                        <m:sSubPr>
                          <m:ctrlPr>
                            <a:rPr lang="cs-CZ" sz="1200" i="1">
                              <a:latin typeface="Cambria Math" panose="02040503050406030204" pitchFamily="18" charset="0"/>
                              <a:ea typeface="Cambria Math" panose="02040503050406030204" pitchFamily="18" charset="0"/>
                            </a:rPr>
                          </m:ctrlPr>
                        </m:sSubPr>
                        <m:e>
                          <m:r>
                            <m:rPr>
                              <m:sty m:val="p"/>
                            </m:rPr>
                            <a:rPr lang="cs-CZ" sz="1200" i="0">
                              <a:latin typeface="Cambria Math" panose="02040503050406030204" pitchFamily="18" charset="0"/>
                              <a:ea typeface="Cambria Math" panose="02040503050406030204" pitchFamily="18" charset="0"/>
                            </a:rPr>
                            <m:t>UB</m:t>
                          </m:r>
                        </m:e>
                        <m:sub>
                          <m:r>
                            <a:rPr lang="cs-CZ" sz="1200" i="1">
                              <a:latin typeface="Cambria Math" panose="02040503050406030204" pitchFamily="18" charset="0"/>
                              <a:ea typeface="Cambria Math" panose="02040503050406030204" pitchFamily="18" charset="0"/>
                            </a:rPr>
                            <m:t>𝑡</m:t>
                          </m:r>
                          <m:r>
                            <a:rPr lang="cs-CZ" sz="1200" i="1">
                              <a:latin typeface="Cambria Math" panose="02040503050406030204" pitchFamily="18" charset="0"/>
                              <a:ea typeface="Cambria Math" panose="02040503050406030204" pitchFamily="18" charset="0"/>
                            </a:rPr>
                            <m:t>−1</m:t>
                          </m:r>
                        </m:sub>
                      </m:sSub>
                      <m:r>
                        <a:rPr lang="cs-CZ" sz="1200" i="1">
                          <a:latin typeface="Cambria Math" panose="02040503050406030204" pitchFamily="18" charset="0"/>
                          <a:ea typeface="Cambria Math" panose="02040503050406030204" pitchFamily="18" charset="0"/>
                        </a:rPr>
                        <m:t>−</m:t>
                      </m:r>
                      <m:d>
                        <m:dPr>
                          <m:begChr m:val="["/>
                          <m:endChr m:val="]"/>
                          <m:ctrlPr>
                            <a:rPr lang="cs-CZ" sz="1200" i="1">
                              <a:latin typeface="Cambria Math" panose="02040503050406030204" pitchFamily="18" charset="0"/>
                              <a:ea typeface="Cambria Math" panose="02040503050406030204" pitchFamily="18" charset="0"/>
                            </a:rPr>
                          </m:ctrlPr>
                        </m:dPr>
                        <m:e>
                          <m:sSup>
                            <m:sSupPr>
                              <m:ctrlPr>
                                <a:rPr lang="cs-CZ" sz="1200" i="1">
                                  <a:latin typeface="Cambria Math" panose="02040503050406030204" pitchFamily="18" charset="0"/>
                                  <a:ea typeface="Cambria Math" panose="02040503050406030204" pitchFamily="18" charset="0"/>
                                </a:rPr>
                              </m:ctrlPr>
                            </m:sSupPr>
                            <m:e>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e>
                            <m:sup>
                              <m:r>
                                <a:rPr lang="cs-CZ" sz="1200" i="1">
                                  <a:latin typeface="Cambria Math" panose="02040503050406030204" pitchFamily="18" charset="0"/>
                                  <a:ea typeface="Cambria Math" panose="02040503050406030204" pitchFamily="18" charset="0"/>
                                </a:rPr>
                                <m:t>𝑡</m:t>
                              </m:r>
                            </m:sup>
                          </m:sSup>
                          <m:r>
                            <m:rPr>
                              <m:sty m:val="p"/>
                            </m:rPr>
                            <a:rPr lang="cs-CZ" sz="1200" b="0" i="0" smtClean="0">
                              <a:latin typeface="Cambria Math" panose="02040503050406030204" pitchFamily="18" charset="0"/>
                              <a:ea typeface="Cambria Math" panose="02040503050406030204" pitchFamily="18" charset="0"/>
                            </a:rPr>
                            <m:t>RI</m:t>
                          </m:r>
                          <m:r>
                            <a:rPr lang="cs-CZ" sz="1200" i="1">
                              <a:latin typeface="Cambria Math" panose="02040503050406030204" pitchFamily="18" charset="0"/>
                              <a:ea typeface="Cambria Math" panose="02040503050406030204" pitchFamily="18" charset="0"/>
                            </a:rPr>
                            <m:t>−</m:t>
                          </m:r>
                          <m:d>
                            <m:dPr>
                              <m:ctrlPr>
                                <a:rPr lang="cs-CZ" sz="1200" i="1" smtClean="0">
                                  <a:latin typeface="Cambria Math" panose="02040503050406030204" pitchFamily="18" charset="0"/>
                                  <a:ea typeface="Cambria Math" panose="02040503050406030204" pitchFamily="18" charset="0"/>
                                </a:rPr>
                              </m:ctrlPr>
                            </m:dPr>
                            <m:e>
                              <m:d>
                                <m:dPr>
                                  <m:ctrlPr>
                                    <a:rPr lang="cs-CZ" sz="120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𝜌</m:t>
                                  </m:r>
                                </m:e>
                              </m:d>
                              <m:d>
                                <m:dPr>
                                  <m:ctrlPr>
                                    <a:rPr lang="cs-CZ" sz="120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𝜋</m:t>
                                  </m:r>
                                </m:e>
                              </m:d>
                              <m:r>
                                <a:rPr lang="cs-CZ" sz="1200" b="0" i="1" smtClean="0">
                                  <a:latin typeface="Cambria Math" panose="02040503050406030204" pitchFamily="18" charset="0"/>
                                  <a:ea typeface="Cambria Math" panose="02040503050406030204" pitchFamily="18" charset="0"/>
                                </a:rPr>
                                <m:t>−1</m:t>
                              </m:r>
                            </m:e>
                          </m:d>
                          <m:sSub>
                            <m:sSubPr>
                              <m:ctrlPr>
                                <a:rPr lang="cs-CZ" sz="1200" i="1">
                                  <a:latin typeface="Cambria Math" panose="02040503050406030204" pitchFamily="18" charset="0"/>
                                  <a:ea typeface="Cambria Math" panose="02040503050406030204" pitchFamily="18" charset="0"/>
                                </a:rPr>
                              </m:ctrlPr>
                            </m:sSubPr>
                            <m:e>
                              <m:r>
                                <m:rPr>
                                  <m:sty m:val="p"/>
                                </m:rPr>
                                <a:rPr lang="cs-CZ" sz="1200" i="0">
                                  <a:latin typeface="Cambria Math" panose="02040503050406030204" pitchFamily="18" charset="0"/>
                                  <a:ea typeface="Cambria Math" panose="02040503050406030204" pitchFamily="18" charset="0"/>
                                </a:rPr>
                                <m:t>UB</m:t>
                              </m:r>
                            </m:e>
                            <m:sub>
                              <m:r>
                                <a:rPr lang="cs-CZ" sz="1200" i="1">
                                  <a:latin typeface="Cambria Math" panose="02040503050406030204" pitchFamily="18" charset="0"/>
                                  <a:ea typeface="Cambria Math" panose="02040503050406030204" pitchFamily="18" charset="0"/>
                                </a:rPr>
                                <m:t>𝑡</m:t>
                              </m:r>
                              <m:r>
                                <a:rPr lang="cs-CZ" sz="1200" i="1">
                                  <a:latin typeface="Cambria Math" panose="02040503050406030204" pitchFamily="18" charset="0"/>
                                  <a:ea typeface="Cambria Math" panose="02040503050406030204" pitchFamily="18" charset="0"/>
                                </a:rPr>
                                <m:t>−1</m:t>
                              </m:r>
                            </m:sub>
                          </m:sSub>
                        </m:e>
                      </m:d>
                    </m:oMath>
                  </m:oMathPara>
                </a14:m>
                <a:endParaRPr lang="cs-CZ" sz="1200" i="1" dirty="0">
                  <a:latin typeface="Cambria Math" panose="02040503050406030204" pitchFamily="18" charset="0"/>
                  <a:ea typeface="Cambria Math" panose="02040503050406030204" pitchFamily="18" charset="0"/>
                </a:endParaRPr>
              </a:p>
              <a:p>
                <a:pPr marL="1524000" indent="-1524000" algn="ctr"/>
                <a14:m>
                  <m:oMathPara xmlns:m="http://schemas.openxmlformats.org/officeDocument/2006/math">
                    <m:oMathParaPr>
                      <m:jc m:val="left"/>
                    </m:oMathParaPr>
                    <m:oMath xmlns:m="http://schemas.openxmlformats.org/officeDocument/2006/math">
                      <m:r>
                        <a:rPr lang="cs-CZ" sz="1200" b="0" i="1" smtClean="0">
                          <a:latin typeface="Cambria Math" panose="02040503050406030204" pitchFamily="18" charset="0"/>
                          <a:ea typeface="Cambria Math" panose="02040503050406030204" pitchFamily="18" charset="0"/>
                        </a:rPr>
                        <m:t>=</m:t>
                      </m:r>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𝜌</m:t>
                          </m:r>
                        </m:e>
                      </m:d>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𝜋</m:t>
                          </m:r>
                        </m:e>
                      </m:d>
                      <m:sSub>
                        <m:sSubPr>
                          <m:ctrlPr>
                            <a:rPr lang="cs-CZ" sz="1200" b="0" i="1" smtClean="0">
                              <a:latin typeface="Cambria Math" panose="02040503050406030204" pitchFamily="18" charset="0"/>
                              <a:ea typeface="Cambria Math" panose="02040503050406030204" pitchFamily="18" charset="0"/>
                            </a:rPr>
                          </m:ctrlPr>
                        </m:sSubPr>
                        <m:e>
                          <m:r>
                            <a:rPr lang="cs-CZ" sz="1200" b="0" i="1" smtClean="0">
                              <a:latin typeface="Cambria Math" panose="02040503050406030204" pitchFamily="18" charset="0"/>
                              <a:ea typeface="Cambria Math" panose="02040503050406030204" pitchFamily="18" charset="0"/>
                            </a:rPr>
                            <m:t>×</m:t>
                          </m:r>
                          <m:r>
                            <m:rPr>
                              <m:sty m:val="p"/>
                            </m:rPr>
                            <a:rPr lang="cs-CZ" sz="1200" b="0" i="0" smtClean="0">
                              <a:latin typeface="Cambria Math" panose="02040503050406030204" pitchFamily="18" charset="0"/>
                              <a:ea typeface="Cambria Math" panose="02040503050406030204" pitchFamily="18" charset="0"/>
                            </a:rPr>
                            <m:t>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sSup>
                        <m:sSupPr>
                          <m:ctrlPr>
                            <a:rPr lang="cs-CZ" sz="1200" i="1">
                              <a:latin typeface="Cambria Math" panose="02040503050406030204" pitchFamily="18" charset="0"/>
                              <a:ea typeface="Cambria Math" panose="02040503050406030204" pitchFamily="18" charset="0"/>
                            </a:rPr>
                          </m:ctrlPr>
                        </m:sSupPr>
                        <m:e>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e>
                        <m:sup>
                          <m:r>
                            <a:rPr lang="cs-CZ" sz="1200" i="1">
                              <a:latin typeface="Cambria Math" panose="02040503050406030204" pitchFamily="18" charset="0"/>
                              <a:ea typeface="Cambria Math" panose="02040503050406030204" pitchFamily="18" charset="0"/>
                            </a:rPr>
                            <m:t>𝑡</m:t>
                          </m:r>
                        </m:sup>
                      </m:sSup>
                      <m:r>
                        <m:rPr>
                          <m:sty m:val="p"/>
                        </m:rPr>
                        <a:rPr lang="cs-CZ" sz="1200">
                          <a:latin typeface="Cambria Math" panose="02040503050406030204" pitchFamily="18" charset="0"/>
                          <a:ea typeface="Cambria Math" panose="02040503050406030204" pitchFamily="18" charset="0"/>
                        </a:rPr>
                        <m:t>RI</m:t>
                      </m:r>
                    </m:oMath>
                  </m:oMathPara>
                </a14:m>
                <a:endParaRPr lang="cs-CZ" sz="1200" b="0" i="1" dirty="0">
                  <a:latin typeface="Cambria Math"/>
                  <a:ea typeface="Cambria Math" panose="02040503050406030204" pitchFamily="18" charset="0"/>
                </a:endParaRPr>
              </a:p>
              <a:p>
                <a:pPr marL="1524000" indent="-1524000" algn="ctr"/>
                <a14:m>
                  <m:oMathPara xmlns:m="http://schemas.openxmlformats.org/officeDocument/2006/math">
                    <m:oMathParaPr>
                      <m:jc m:val="left"/>
                    </m:oMathParaPr>
                    <m:oMath xmlns:m="http://schemas.openxmlformats.org/officeDocument/2006/math">
                      <m:r>
                        <a:rPr lang="cs-CZ" sz="1200" i="1">
                          <a:latin typeface="Cambria Math" panose="02040503050406030204" pitchFamily="18" charset="0"/>
                          <a:ea typeface="Cambria Math" panose="02040503050406030204" pitchFamily="18" charset="0"/>
                        </a:rPr>
                        <m:t>=</m:t>
                      </m:r>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𝜌</m:t>
                          </m:r>
                        </m:e>
                      </m:d>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r>
                        <a:rPr lang="cs-CZ" sz="1200" i="1" smtClean="0">
                          <a:latin typeface="Cambria Math" panose="02040503050406030204" pitchFamily="18" charset="0"/>
                          <a:ea typeface="Cambria Math" panose="02040503050406030204" pitchFamily="18" charset="0"/>
                        </a:rPr>
                        <m:t>×</m:t>
                      </m:r>
                      <m:sSup>
                        <m:sSupPr>
                          <m:ctrlPr>
                            <a:rPr lang="cs-CZ" sz="1200" i="1" smtClean="0">
                              <a:latin typeface="Cambria Math" panose="02040503050406030204" pitchFamily="18" charset="0"/>
                              <a:ea typeface="Cambria Math" panose="02040503050406030204" pitchFamily="18" charset="0"/>
                            </a:rPr>
                          </m:ctrlPr>
                        </m:sSupPr>
                        <m:e>
                          <m:d>
                            <m:dPr>
                              <m:ctrlPr>
                                <a:rPr lang="cs-CZ" sz="120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𝜋</m:t>
                              </m:r>
                            </m:e>
                          </m:d>
                        </m:e>
                        <m:sup>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p>
                      </m:sSup>
                      <m:sSub>
                        <m:sSubPr>
                          <m:ctrlPr>
                            <a:rPr lang="cs-CZ" sz="120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i="1">
                          <a:latin typeface="Cambria Math" panose="02040503050406030204" pitchFamily="18" charset="0"/>
                          <a:ea typeface="Cambria Math" panose="02040503050406030204" pitchFamily="18" charset="0"/>
                        </a:rPr>
                        <m:t>−</m:t>
                      </m:r>
                      <m:sSup>
                        <m:sSupPr>
                          <m:ctrlPr>
                            <a:rPr lang="cs-CZ" sz="1200" i="1">
                              <a:latin typeface="Cambria Math" panose="02040503050406030204" pitchFamily="18" charset="0"/>
                              <a:ea typeface="Cambria Math" panose="02040503050406030204" pitchFamily="18" charset="0"/>
                            </a:rPr>
                          </m:ctrlPr>
                        </m:sSupPr>
                        <m:e>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e>
                        <m:sup>
                          <m:r>
                            <a:rPr lang="cs-CZ" sz="1200" i="1">
                              <a:latin typeface="Cambria Math" panose="02040503050406030204" pitchFamily="18" charset="0"/>
                              <a:ea typeface="Cambria Math" panose="02040503050406030204" pitchFamily="18" charset="0"/>
                            </a:rPr>
                            <m:t>𝑡</m:t>
                          </m:r>
                        </m:sup>
                      </m:sSup>
                      <m:r>
                        <m:rPr>
                          <m:sty m:val="p"/>
                        </m:rPr>
                        <a:rPr lang="cs-CZ" sz="1200">
                          <a:latin typeface="Cambria Math" panose="02040503050406030204" pitchFamily="18" charset="0"/>
                          <a:ea typeface="Cambria Math" panose="02040503050406030204" pitchFamily="18" charset="0"/>
                        </a:rPr>
                        <m:t>RI</m:t>
                      </m:r>
                    </m:oMath>
                  </m:oMathPara>
                </a14:m>
                <a:endParaRPr lang="cs-CZ" sz="1200" dirty="0">
                  <a:latin typeface="Cambria Math" panose="02040503050406030204" pitchFamily="18" charset="0"/>
                  <a:ea typeface="Cambria Math" panose="02040503050406030204" pitchFamily="18" charset="0"/>
                </a:endParaRPr>
              </a:p>
              <a:p>
                <a:pPr marL="1524000" indent="-1524000" algn="ctr"/>
                <a14:m>
                  <m:oMathPara xmlns:m="http://schemas.openxmlformats.org/officeDocument/2006/math">
                    <m:oMathParaPr>
                      <m:jc m:val="left"/>
                    </m:oMathParaPr>
                    <m:oMath xmlns:m="http://schemas.openxmlformats.org/officeDocument/2006/math">
                      <m:r>
                        <a:rPr lang="cs-CZ" sz="1200" b="0" i="0" smtClean="0">
                          <a:latin typeface="Cambria Math" panose="02040503050406030204" pitchFamily="18" charset="0"/>
                          <a:ea typeface="Cambria Math" panose="02040503050406030204" pitchFamily="18" charset="0"/>
                        </a:rPr>
                        <m:t>=</m:t>
                      </m:r>
                      <m:sSup>
                        <m:sSupPr>
                          <m:ctrlPr>
                            <a:rPr lang="cs-CZ" sz="1200" b="0" i="1" smtClean="0">
                              <a:latin typeface="Cambria Math" panose="02040503050406030204" pitchFamily="18" charset="0"/>
                              <a:ea typeface="Cambria Math" panose="02040503050406030204" pitchFamily="18" charset="0"/>
                            </a:rPr>
                          </m:ctrlPr>
                        </m:sSupPr>
                        <m:e>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𝜋</m:t>
                              </m:r>
                            </m:e>
                          </m:d>
                        </m:e>
                        <m:sup>
                          <m:r>
                            <a:rPr lang="cs-CZ" sz="1200" b="0" i="1" smtClean="0">
                              <a:latin typeface="Cambria Math" panose="02040503050406030204" pitchFamily="18" charset="0"/>
                              <a:ea typeface="Cambria Math" panose="02040503050406030204" pitchFamily="18" charset="0"/>
                            </a:rPr>
                            <m:t>𝑡</m:t>
                          </m:r>
                        </m:sup>
                      </m:sSup>
                      <m:d>
                        <m:dPr>
                          <m:begChr m:val="["/>
                          <m:endChr m:val="]"/>
                          <m:ctrlPr>
                            <a:rPr lang="cs-CZ" sz="1200" b="0" i="1" smtClean="0">
                              <a:latin typeface="Cambria Math" panose="02040503050406030204" pitchFamily="18" charset="0"/>
                              <a:ea typeface="Cambria Math" panose="02040503050406030204" pitchFamily="18" charset="0"/>
                            </a:rPr>
                          </m:ctrlPr>
                        </m:dPr>
                        <m:e>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𝜌</m:t>
                              </m:r>
                            </m:e>
                          </m:d>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r>
                                <a:rPr lang="cs-CZ" sz="1200" b="0" i="1" smtClean="0">
                                  <a:latin typeface="Cambria Math" panose="02040503050406030204" pitchFamily="18" charset="0"/>
                                  <a:ea typeface="Cambria Math" panose="02040503050406030204" pitchFamily="18" charset="0"/>
                                </a:rPr>
                                <m:t>−1</m:t>
                              </m:r>
                            </m:sub>
                          </m:sSub>
                          <m:r>
                            <a:rPr lang="cs-CZ" sz="1200" b="0" i="1" smtClean="0">
                              <a:latin typeface="Cambria Math" panose="02040503050406030204" pitchFamily="18" charset="0"/>
                              <a:ea typeface="Cambria Math" panose="02040503050406030204" pitchFamily="18" charset="0"/>
                            </a:rPr>
                            <m:t>−</m:t>
                          </m:r>
                          <m:r>
                            <m:rPr>
                              <m:sty m:val="p"/>
                            </m:rPr>
                            <a:rPr lang="cs-CZ" sz="1200" b="0" i="0" smtClean="0">
                              <a:latin typeface="Cambria Math" panose="02040503050406030204" pitchFamily="18" charset="0"/>
                              <a:ea typeface="Cambria Math" panose="02040503050406030204" pitchFamily="18" charset="0"/>
                            </a:rPr>
                            <m:t>RI</m:t>
                          </m:r>
                        </m:e>
                      </m:d>
                      <m:r>
                        <a:rPr lang="cs-CZ" sz="1200" b="0" i="1" smtClean="0">
                          <a:latin typeface="Cambria Math" panose="02040503050406030204" pitchFamily="18" charset="0"/>
                          <a:ea typeface="Cambria Math" panose="02040503050406030204" pitchFamily="18" charset="0"/>
                        </a:rPr>
                        <m:t>=</m:t>
                      </m:r>
                      <m:sSup>
                        <m:sSupPr>
                          <m:ctrlPr>
                            <a:rPr lang="cs-CZ" sz="1200" i="1">
                              <a:latin typeface="Cambria Math" panose="02040503050406030204" pitchFamily="18" charset="0"/>
                              <a:ea typeface="Cambria Math" panose="02040503050406030204" pitchFamily="18" charset="0"/>
                            </a:rPr>
                          </m:ctrlPr>
                        </m:sSupPr>
                        <m:e>
                          <m:d>
                            <m:dPr>
                              <m:ctrlPr>
                                <a:rPr lang="cs-CZ"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e>
                        <m:sup>
                          <m:r>
                            <a:rPr lang="cs-CZ" sz="1200" i="1">
                              <a:latin typeface="Cambria Math" panose="02040503050406030204" pitchFamily="18" charset="0"/>
                              <a:ea typeface="Cambria Math" panose="02040503050406030204" pitchFamily="18" charset="0"/>
                            </a:rPr>
                            <m:t>𝑡</m:t>
                          </m:r>
                        </m:sup>
                      </m:sSup>
                      <m:sSub>
                        <m:sSubPr>
                          <m:ctrlPr>
                            <a:rPr lang="cs-CZ" sz="120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𝑡</m:t>
                          </m:r>
                        </m:sub>
                      </m:sSub>
                    </m:oMath>
                  </m:oMathPara>
                </a14:m>
                <a:endParaRPr lang="en-GB" sz="1200" i="1" dirty="0">
                  <a:latin typeface="Cambria Math"/>
                  <a:ea typeface="Cambria Math" panose="02040503050406030204" pitchFamily="18" charset="0"/>
                </a:endParaRPr>
              </a:p>
            </p:txBody>
          </p:sp>
        </mc:Choice>
        <mc:Fallback xmlns="">
          <p:sp>
            <p:nvSpPr>
              <p:cNvPr id="9" name="TextovéPole 8">
                <a:extLst>
                  <a:ext uri="{FF2B5EF4-FFF2-40B4-BE49-F238E27FC236}">
                    <a16:creationId xmlns:a16="http://schemas.microsoft.com/office/drawing/2014/main" id="{0FA8A2CE-81BE-4574-3C0C-4BA34AD26D58}"/>
                  </a:ext>
                </a:extLst>
              </p:cNvPr>
              <p:cNvSpPr txBox="1">
                <a:spLocks noRot="1" noChangeAspect="1" noMove="1" noResize="1" noEditPoints="1" noAdjustHandles="1" noChangeArrowheads="1" noChangeShapeType="1" noTextEdit="1"/>
              </p:cNvSpPr>
              <p:nvPr/>
            </p:nvSpPr>
            <p:spPr>
              <a:xfrm>
                <a:off x="972000" y="4701361"/>
                <a:ext cx="6767999" cy="1208729"/>
              </a:xfrm>
              <a:prstGeom prst="rect">
                <a:avLst/>
              </a:prstGeom>
              <a:blipFill>
                <a:blip r:embed="rId4"/>
                <a:stretch>
                  <a:fillRect l="-810" b="-3015"/>
                </a:stretch>
              </a:blipFill>
            </p:spPr>
            <p:txBody>
              <a:bodyPr/>
              <a:lstStyle/>
              <a:p>
                <a:r>
                  <a:rPr lang="en-GB">
                    <a:noFill/>
                  </a:rPr>
                  <a:t> </a:t>
                </a:r>
              </a:p>
            </p:txBody>
          </p:sp>
        </mc:Fallback>
      </mc:AlternateContent>
      <p:sp>
        <p:nvSpPr>
          <p:cNvPr id="10" name="TextovéPole 9">
            <a:extLst>
              <a:ext uri="{FF2B5EF4-FFF2-40B4-BE49-F238E27FC236}">
                <a16:creationId xmlns:a16="http://schemas.microsoft.com/office/drawing/2014/main" id="{2ED41CCE-0847-42FF-659C-D69268A4207C}"/>
              </a:ext>
            </a:extLst>
          </p:cNvPr>
          <p:cNvSpPr txBox="1"/>
          <p:nvPr/>
        </p:nvSpPr>
        <p:spPr>
          <a:xfrm>
            <a:off x="6322681" y="5910090"/>
            <a:ext cx="1628651" cy="369332"/>
          </a:xfrm>
          <a:prstGeom prst="rect">
            <a:avLst/>
          </a:prstGeom>
          <a:noFill/>
        </p:spPr>
        <p:txBody>
          <a:bodyPr wrap="none" lIns="0" tIns="0" rIns="0" bIns="0" rtlCol="0">
            <a:spAutoFit/>
          </a:bodyPr>
          <a:lstStyle/>
          <a:p>
            <a:r>
              <a:rPr lang="en-GB" sz="1200" i="1" noProof="0" dirty="0">
                <a:latin typeface="Cambria Math"/>
                <a:ea typeface="Cambria Math" panose="02040503050406030204" pitchFamily="18" charset="0"/>
              </a:rPr>
              <a:t> </a:t>
            </a:r>
            <a:r>
              <a:rPr lang="en-GB" sz="1200" noProof="0" dirty="0">
                <a:latin typeface="Cambria Math"/>
                <a:ea typeface="Cambria Math" panose="02040503050406030204" pitchFamily="18" charset="0"/>
              </a:rPr>
              <a:t>application of</a:t>
            </a:r>
            <a:endParaRPr lang="cs-CZ" sz="1200" noProof="0" dirty="0">
              <a:latin typeface="Cambria Math"/>
              <a:ea typeface="Cambria Math" panose="02040503050406030204" pitchFamily="18" charset="0"/>
            </a:endParaRPr>
          </a:p>
          <a:p>
            <a:r>
              <a:rPr lang="en-GB" sz="1200" noProof="0" dirty="0">
                <a:latin typeface="Cambria Math"/>
                <a:ea typeface="Cambria Math" panose="02040503050406030204" pitchFamily="18" charset="0"/>
              </a:rPr>
              <a:t> mathematical induction</a:t>
            </a:r>
            <a:r>
              <a:rPr lang="en-GB" sz="1200" i="1" noProof="0" dirty="0">
                <a:latin typeface="Cambria Math"/>
                <a:ea typeface="Cambria Math" panose="02040503050406030204" pitchFamily="18" charset="0"/>
              </a:rPr>
              <a:t> </a:t>
            </a:r>
          </a:p>
        </p:txBody>
      </p:sp>
      <p:sp>
        <p:nvSpPr>
          <p:cNvPr id="11" name="Obdélník 10">
            <a:extLst>
              <a:ext uri="{FF2B5EF4-FFF2-40B4-BE49-F238E27FC236}">
                <a16:creationId xmlns:a16="http://schemas.microsoft.com/office/drawing/2014/main" id="{16560A67-94CF-179C-D0EE-BA1C6235ADA9}"/>
              </a:ext>
            </a:extLst>
          </p:cNvPr>
          <p:cNvSpPr/>
          <p:nvPr/>
        </p:nvSpPr>
        <p:spPr>
          <a:xfrm>
            <a:off x="4896000" y="216000"/>
            <a:ext cx="2736000" cy="7560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GB" sz="900" noProof="0" dirty="0"/>
              <a:t>Explore the table in Excel</a:t>
            </a:r>
          </a:p>
          <a:p>
            <a:pPr algn="ctr">
              <a:spcAft>
                <a:spcPts val="300"/>
              </a:spcAft>
            </a:pPr>
            <a:r>
              <a:rPr lang="en-GB" sz="800" dirty="0"/>
              <a:t>(available only in the still version of the slideshow)</a:t>
            </a:r>
            <a:endParaRPr lang="en-GB" sz="800" noProof="0" dirty="0"/>
          </a:p>
          <a:p>
            <a:pPr marL="180000" indent="-180000">
              <a:buAutoNum type="arabicPeriod"/>
            </a:pPr>
            <a:r>
              <a:rPr lang="en-GB" sz="900" noProof="0" dirty="0"/>
              <a:t>Right-click the table</a:t>
            </a:r>
          </a:p>
          <a:p>
            <a:pPr marL="180000" indent="-180000">
              <a:buAutoNum type="arabicPeriod"/>
            </a:pPr>
            <a:r>
              <a:rPr lang="en-GB" sz="900" noProof="0" dirty="0"/>
              <a:t>In the pop-up menu go to </a:t>
            </a:r>
            <a:r>
              <a:rPr lang="en-GB" sz="900" i="1" noProof="0" dirty="0"/>
              <a:t>Object - Worksheet</a:t>
            </a:r>
          </a:p>
          <a:p>
            <a:pPr marL="180000" indent="-180000">
              <a:buAutoNum type="arabicPeriod"/>
            </a:pPr>
            <a:r>
              <a:rPr lang="en-GB" sz="900" noProof="0" dirty="0"/>
              <a:t>Click </a:t>
            </a:r>
            <a:r>
              <a:rPr lang="en-GB" sz="900" i="1" noProof="0" dirty="0"/>
              <a:t>Open </a:t>
            </a:r>
          </a:p>
        </p:txBody>
      </p:sp>
      <mc:AlternateContent xmlns:mc="http://schemas.openxmlformats.org/markup-compatibility/2006" xmlns:a14="http://schemas.microsoft.com/office/drawing/2010/main">
        <mc:Choice Requires="a14">
          <p:sp>
            <p:nvSpPr>
              <p:cNvPr id="5" name="TextovéPole 4">
                <a:extLst>
                  <a:ext uri="{FF2B5EF4-FFF2-40B4-BE49-F238E27FC236}">
                    <a16:creationId xmlns:a16="http://schemas.microsoft.com/office/drawing/2014/main" id="{865A4B09-DA62-528A-D407-7B02107BF096}"/>
                  </a:ext>
                </a:extLst>
              </p:cNvPr>
              <p:cNvSpPr txBox="1"/>
              <p:nvPr/>
            </p:nvSpPr>
            <p:spPr>
              <a:xfrm>
                <a:off x="972000" y="5951334"/>
                <a:ext cx="5204053" cy="369332"/>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GB" sz="1200" i="1" noProof="0" smtClean="0">
                              <a:latin typeface="Cambria Math" panose="02040503050406030204" pitchFamily="18" charset="0"/>
                              <a:ea typeface="Cambria Math" panose="02040503050406030204" pitchFamily="18" charset="0"/>
                            </a:rPr>
                          </m:ctrlPr>
                        </m:sSubPr>
                        <m:e>
                          <m:r>
                            <m:rPr>
                              <m:sty m:val="p"/>
                            </m:rPr>
                            <a:rPr lang="en-GB" sz="1200" b="0" i="0" noProof="0" smtClean="0">
                              <a:latin typeface="Cambria Math" panose="02040503050406030204" pitchFamily="18" charset="0"/>
                              <a:ea typeface="Cambria Math" panose="02040503050406030204" pitchFamily="18" charset="0"/>
                            </a:rPr>
                            <m:t>UB</m:t>
                          </m:r>
                        </m:e>
                        <m:sub>
                          <m:r>
                            <a:rPr lang="en-GB" sz="1200" b="0" i="1" noProof="0" smtClean="0">
                              <a:latin typeface="Cambria Math" panose="02040503050406030204" pitchFamily="18" charset="0"/>
                              <a:ea typeface="Cambria Math" panose="02040503050406030204" pitchFamily="18" charset="0"/>
                            </a:rPr>
                            <m:t>1</m:t>
                          </m:r>
                        </m:sub>
                      </m:sSub>
                      <m:r>
                        <a:rPr lang="en-GB" sz="1200" b="0" i="1" noProof="0" smtClean="0">
                          <a:latin typeface="Cambria Math" panose="02040503050406030204" pitchFamily="18" charset="0"/>
                          <a:ea typeface="Cambria Math" panose="02040503050406030204" pitchFamily="18" charset="0"/>
                        </a:rPr>
                        <m:t>=</m:t>
                      </m:r>
                      <m:d>
                        <m:dPr>
                          <m:ctrlPr>
                            <a:rPr lang="en-GB" sz="1200" b="0" i="1" noProof="0" smtClean="0">
                              <a:latin typeface="Cambria Math" panose="02040503050406030204" pitchFamily="18" charset="0"/>
                              <a:ea typeface="Cambria Math" panose="02040503050406030204" pitchFamily="18" charset="0"/>
                            </a:rPr>
                          </m:ctrlPr>
                        </m:dPr>
                        <m:e>
                          <m:r>
                            <a:rPr lang="cs-CZ" sz="1200" b="0" i="1" noProof="0" smtClean="0">
                              <a:latin typeface="Cambria Math" panose="02040503050406030204" pitchFamily="18" charset="0"/>
                              <a:ea typeface="Cambria Math" panose="02040503050406030204" pitchFamily="18" charset="0"/>
                            </a:rPr>
                            <m:t>1+</m:t>
                          </m:r>
                          <m:r>
                            <a:rPr lang="cs-CZ" sz="1200" b="0" i="1" noProof="0" smtClean="0">
                              <a:latin typeface="Cambria Math" panose="02040503050406030204" pitchFamily="18" charset="0"/>
                              <a:ea typeface="Cambria Math" panose="02040503050406030204" pitchFamily="18" charset="0"/>
                            </a:rPr>
                            <m:t>𝜋</m:t>
                          </m:r>
                        </m:e>
                      </m:d>
                      <m:d>
                        <m:dPr>
                          <m:begChr m:val="["/>
                          <m:endChr m:val="]"/>
                          <m:ctrlPr>
                            <a:rPr lang="en-GB" sz="1200" b="0" i="1" noProof="0" smtClean="0">
                              <a:latin typeface="Cambria Math" panose="02040503050406030204" pitchFamily="18" charset="0"/>
                              <a:ea typeface="Cambria Math" panose="02040503050406030204" pitchFamily="18" charset="0"/>
                            </a:rPr>
                          </m:ctrlPr>
                        </m:dPr>
                        <m:e>
                          <m:d>
                            <m:dPr>
                              <m:ctrlPr>
                                <a:rPr lang="en-GB" sz="1200" b="0" i="1" noProof="0" smtClean="0">
                                  <a:latin typeface="Cambria Math" panose="02040503050406030204" pitchFamily="18" charset="0"/>
                                  <a:ea typeface="Cambria Math" panose="02040503050406030204" pitchFamily="18" charset="0"/>
                                </a:rPr>
                              </m:ctrlPr>
                            </m:dPr>
                            <m:e>
                              <m:r>
                                <a:rPr lang="cs-CZ" sz="1200" b="0" i="1" noProof="0" smtClean="0">
                                  <a:latin typeface="Cambria Math" panose="02040503050406030204" pitchFamily="18" charset="0"/>
                                  <a:ea typeface="Cambria Math" panose="02040503050406030204" pitchFamily="18" charset="0"/>
                                </a:rPr>
                                <m:t>1+</m:t>
                              </m:r>
                              <m:r>
                                <a:rPr lang="cs-CZ" sz="1200" b="0" i="1" noProof="0" smtClean="0">
                                  <a:latin typeface="Cambria Math" panose="02040503050406030204" pitchFamily="18" charset="0"/>
                                  <a:ea typeface="Cambria Math" panose="02040503050406030204" pitchFamily="18" charset="0"/>
                                </a:rPr>
                                <m:t>𝜌</m:t>
                              </m:r>
                            </m:e>
                          </m:d>
                          <m:sSub>
                            <m:sSubPr>
                              <m:ctrlPr>
                                <a:rPr lang="en-GB" sz="1200" b="0" i="1" noProof="0" smtClean="0">
                                  <a:latin typeface="Cambria Math" panose="02040503050406030204" pitchFamily="18" charset="0"/>
                                  <a:ea typeface="Cambria Math" panose="02040503050406030204" pitchFamily="18" charset="0"/>
                                </a:rPr>
                              </m:ctrlPr>
                            </m:sSubPr>
                            <m:e>
                              <m:r>
                                <m:rPr>
                                  <m:sty m:val="p"/>
                                </m:rPr>
                                <a:rPr lang="cs-CZ" sz="1200" b="0" i="0" noProof="0" smtClean="0">
                                  <a:latin typeface="Cambria Math" panose="02040503050406030204" pitchFamily="18" charset="0"/>
                                  <a:ea typeface="Cambria Math" panose="02040503050406030204" pitchFamily="18" charset="0"/>
                                </a:rPr>
                                <m:t>UB</m:t>
                              </m:r>
                            </m:e>
                            <m:sub>
                              <m:r>
                                <a:rPr lang="cs-CZ" sz="1200" b="0" i="1" noProof="0" smtClean="0">
                                  <a:latin typeface="Cambria Math" panose="02040503050406030204" pitchFamily="18" charset="0"/>
                                  <a:ea typeface="Cambria Math" panose="02040503050406030204" pitchFamily="18" charset="0"/>
                                </a:rPr>
                                <m:t>0</m:t>
                              </m:r>
                            </m:sub>
                          </m:sSub>
                          <m:r>
                            <a:rPr lang="cs-CZ" sz="1200" b="0" i="1" noProof="0" smtClean="0">
                              <a:latin typeface="Cambria Math" panose="02040503050406030204" pitchFamily="18" charset="0"/>
                              <a:ea typeface="Cambria Math" panose="02040503050406030204" pitchFamily="18" charset="0"/>
                            </a:rPr>
                            <m:t>−</m:t>
                          </m:r>
                          <m:r>
                            <m:rPr>
                              <m:sty m:val="p"/>
                            </m:rPr>
                            <a:rPr lang="cs-CZ" sz="1200" b="0" i="0" noProof="0" smtClean="0">
                              <a:latin typeface="Cambria Math" panose="02040503050406030204" pitchFamily="18" charset="0"/>
                              <a:ea typeface="Cambria Math" panose="02040503050406030204" pitchFamily="18" charset="0"/>
                            </a:rPr>
                            <m:t>RI</m:t>
                          </m:r>
                        </m:e>
                      </m:d>
                      <m:r>
                        <a:rPr lang="cs-CZ" sz="1200" b="0" i="1" noProof="0" smtClean="0">
                          <a:latin typeface="Cambria Math" panose="02040503050406030204" pitchFamily="18" charset="0"/>
                          <a:ea typeface="Cambria Math" panose="02040503050406030204" pitchFamily="18" charset="0"/>
                        </a:rPr>
                        <m:t>=</m:t>
                      </m:r>
                      <m:d>
                        <m:dPr>
                          <m:ctrlPr>
                            <a:rPr lang="en-GB"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𝜋</m:t>
                          </m:r>
                        </m:e>
                      </m:d>
                      <m:d>
                        <m:dPr>
                          <m:begChr m:val="["/>
                          <m:endChr m:val="]"/>
                          <m:ctrlPr>
                            <a:rPr lang="en-GB" sz="1200" i="1">
                              <a:latin typeface="Cambria Math" panose="02040503050406030204" pitchFamily="18" charset="0"/>
                              <a:ea typeface="Cambria Math" panose="02040503050406030204" pitchFamily="18" charset="0"/>
                            </a:rPr>
                          </m:ctrlPr>
                        </m:dPr>
                        <m:e>
                          <m:d>
                            <m:dPr>
                              <m:ctrlPr>
                                <a:rPr lang="en-GB" sz="1200" i="1">
                                  <a:latin typeface="Cambria Math" panose="02040503050406030204" pitchFamily="18" charset="0"/>
                                  <a:ea typeface="Cambria Math" panose="02040503050406030204" pitchFamily="18" charset="0"/>
                                </a:rPr>
                              </m:ctrlPr>
                            </m:dPr>
                            <m:e>
                              <m:r>
                                <a:rPr lang="cs-CZ" sz="1200" i="1">
                                  <a:latin typeface="Cambria Math" panose="02040503050406030204" pitchFamily="18" charset="0"/>
                                  <a:ea typeface="Cambria Math" panose="02040503050406030204" pitchFamily="18" charset="0"/>
                                </a:rPr>
                                <m:t>1+</m:t>
                              </m:r>
                              <m:r>
                                <a:rPr lang="cs-CZ" sz="1200" i="1">
                                  <a:latin typeface="Cambria Math" panose="02040503050406030204" pitchFamily="18" charset="0"/>
                                  <a:ea typeface="Cambria Math" panose="02040503050406030204" pitchFamily="18" charset="0"/>
                                </a:rPr>
                                <m:t>𝜌</m:t>
                              </m:r>
                            </m:e>
                          </m:d>
                          <m:sSub>
                            <m:sSubPr>
                              <m:ctrlPr>
                                <a:rPr lang="en-GB" sz="1200" i="1">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m:t>
                              </m:r>
                              <m:r>
                                <m:rPr>
                                  <m:sty m:val="p"/>
                                </m:rPr>
                                <a:rPr lang="cs-CZ" sz="1200">
                                  <a:latin typeface="Cambria Math" panose="02040503050406030204" pitchFamily="18" charset="0"/>
                                  <a:ea typeface="Cambria Math" panose="02040503050406030204" pitchFamily="18" charset="0"/>
                                </a:rPr>
                                <m:t>UB</m:t>
                              </m:r>
                            </m:e>
                            <m:sub>
                              <m:r>
                                <a:rPr lang="cs-CZ" sz="1200" i="1">
                                  <a:latin typeface="Cambria Math" panose="02040503050406030204" pitchFamily="18" charset="0"/>
                                  <a:ea typeface="Cambria Math" panose="02040503050406030204" pitchFamily="18" charset="0"/>
                                </a:rPr>
                                <m:t>0</m:t>
                              </m:r>
                            </m:sub>
                          </m:sSub>
                          <m:r>
                            <a:rPr lang="cs-CZ" sz="1200" i="1">
                              <a:latin typeface="Cambria Math" panose="02040503050406030204" pitchFamily="18" charset="0"/>
                              <a:ea typeface="Cambria Math" panose="02040503050406030204" pitchFamily="18" charset="0"/>
                            </a:rPr>
                            <m:t>−</m:t>
                          </m:r>
                          <m:r>
                            <m:rPr>
                              <m:sty m:val="p"/>
                            </m:rPr>
                            <a:rPr lang="cs-CZ" sz="1200">
                              <a:latin typeface="Cambria Math" panose="02040503050406030204" pitchFamily="18" charset="0"/>
                              <a:ea typeface="Cambria Math" panose="02040503050406030204" pitchFamily="18" charset="0"/>
                            </a:rPr>
                            <m:t>RI</m:t>
                          </m:r>
                        </m:e>
                      </m:d>
                      <m:r>
                        <a:rPr lang="cs-CZ" sz="1200" b="0" i="1" smtClean="0">
                          <a:latin typeface="Cambria Math" panose="02040503050406030204" pitchFamily="18" charset="0"/>
                          <a:ea typeface="Cambria Math" panose="02040503050406030204" pitchFamily="18" charset="0"/>
                        </a:rPr>
                        <m:t>=</m:t>
                      </m:r>
                      <m:d>
                        <m:dPr>
                          <m:ctrlPr>
                            <a:rPr lang="cs-CZ" sz="1200" b="0" i="1" smtClean="0">
                              <a:latin typeface="Cambria Math" panose="02040503050406030204" pitchFamily="18" charset="0"/>
                              <a:ea typeface="Cambria Math" panose="02040503050406030204" pitchFamily="18" charset="0"/>
                            </a:rPr>
                          </m:ctrlPr>
                        </m:dPr>
                        <m:e>
                          <m:r>
                            <a:rPr lang="cs-CZ" sz="1200" b="0" i="1" smtClean="0">
                              <a:latin typeface="Cambria Math" panose="02040503050406030204" pitchFamily="18" charset="0"/>
                              <a:ea typeface="Cambria Math" panose="02040503050406030204" pitchFamily="18" charset="0"/>
                            </a:rPr>
                            <m:t>1+</m:t>
                          </m:r>
                          <m:r>
                            <a:rPr lang="cs-CZ" sz="1200" b="0" i="1" smtClean="0">
                              <a:latin typeface="Cambria Math" panose="02040503050406030204" pitchFamily="18" charset="0"/>
                              <a:ea typeface="Cambria Math" panose="02040503050406030204" pitchFamily="18" charset="0"/>
                            </a:rPr>
                            <m:t>𝜋</m:t>
                          </m:r>
                        </m:e>
                      </m:d>
                      <m:sSub>
                        <m:sSubPr>
                          <m:ctrlPr>
                            <a:rPr lang="cs-CZ" sz="1200" b="0" i="1" smtClean="0">
                              <a:latin typeface="Cambria Math" panose="02040503050406030204" pitchFamily="18" charset="0"/>
                              <a:ea typeface="Cambria Math" panose="02040503050406030204" pitchFamily="18" charset="0"/>
                            </a:rPr>
                          </m:ctrlPr>
                        </m:sSubPr>
                        <m:e>
                          <m:r>
                            <m:rPr>
                              <m:sty m:val="p"/>
                            </m:rPr>
                            <a:rPr lang="cs-CZ" sz="1200" b="0" i="0" smtClean="0">
                              <a:latin typeface="Cambria Math" panose="02040503050406030204" pitchFamily="18" charset="0"/>
                              <a:ea typeface="Cambria Math" panose="02040503050406030204" pitchFamily="18" charset="0"/>
                            </a:rPr>
                            <m:t>RUB</m:t>
                          </m:r>
                        </m:e>
                        <m:sub>
                          <m:r>
                            <a:rPr lang="cs-CZ" sz="1200" b="0" i="1" smtClean="0">
                              <a:latin typeface="Cambria Math" panose="02040503050406030204" pitchFamily="18" charset="0"/>
                              <a:ea typeface="Cambria Math" panose="02040503050406030204" pitchFamily="18" charset="0"/>
                            </a:rPr>
                            <m:t>1</m:t>
                          </m:r>
                        </m:sub>
                      </m:sSub>
                    </m:oMath>
                  </m:oMathPara>
                </a14:m>
                <a:endParaRPr lang="cs-CZ" sz="1200" b="0"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GB" sz="1200" i="1">
                              <a:latin typeface="Cambria Math" panose="02040503050406030204" pitchFamily="18" charset="0"/>
                              <a:ea typeface="Cambria Math" panose="02040503050406030204" pitchFamily="18" charset="0"/>
                            </a:rPr>
                          </m:ctrlPr>
                        </m:sSubPr>
                        <m:e>
                          <m:r>
                            <m:rPr>
                              <m:sty m:val="p"/>
                            </m:rPr>
                            <a:rPr lang="en-GB" sz="1200">
                              <a:latin typeface="Cambria Math" panose="02040503050406030204" pitchFamily="18" charset="0"/>
                              <a:ea typeface="Cambria Math" panose="02040503050406030204" pitchFamily="18" charset="0"/>
                            </a:rPr>
                            <m:t>UB</m:t>
                          </m:r>
                        </m:e>
                        <m:sub>
                          <m:r>
                            <a:rPr lang="en-GB" sz="1200" i="1">
                              <a:latin typeface="Cambria Math" panose="02040503050406030204" pitchFamily="18" charset="0"/>
                              <a:ea typeface="Cambria Math" panose="02040503050406030204" pitchFamily="18" charset="0"/>
                            </a:rPr>
                            <m:t>𝑡</m:t>
                          </m:r>
                          <m:r>
                            <a:rPr lang="en-GB" sz="1200" i="1">
                              <a:latin typeface="Cambria Math" panose="02040503050406030204" pitchFamily="18" charset="0"/>
                              <a:ea typeface="Cambria Math" panose="02040503050406030204" pitchFamily="18" charset="0"/>
                            </a:rPr>
                            <m:t>−1</m:t>
                          </m:r>
                        </m:sub>
                      </m:sSub>
                      <m:r>
                        <a:rPr lang="en-GB" sz="1200" i="1">
                          <a:latin typeface="Cambria Math" panose="02040503050406030204" pitchFamily="18" charset="0"/>
                          <a:ea typeface="Cambria Math" panose="02040503050406030204" pitchFamily="18" charset="0"/>
                        </a:rPr>
                        <m:t>=</m:t>
                      </m:r>
                      <m:sSup>
                        <m:sSupPr>
                          <m:ctrlPr>
                            <a:rPr lang="en-GB" sz="1200" i="1">
                              <a:latin typeface="Cambria Math" panose="02040503050406030204" pitchFamily="18" charset="0"/>
                              <a:ea typeface="Cambria Math" panose="02040503050406030204" pitchFamily="18" charset="0"/>
                            </a:rPr>
                          </m:ctrlPr>
                        </m:sSupPr>
                        <m:e>
                          <m:d>
                            <m:dPr>
                              <m:ctrlPr>
                                <a:rPr lang="en-GB" sz="1200" i="1">
                                  <a:latin typeface="Cambria Math" panose="02040503050406030204" pitchFamily="18" charset="0"/>
                                  <a:ea typeface="Cambria Math" panose="02040503050406030204" pitchFamily="18" charset="0"/>
                                </a:rPr>
                              </m:ctrlPr>
                            </m:dPr>
                            <m:e>
                              <m:r>
                                <a:rPr lang="en-GB" sz="1200" i="1">
                                  <a:latin typeface="Cambria Math" panose="02040503050406030204" pitchFamily="18" charset="0"/>
                                  <a:ea typeface="Cambria Math" panose="02040503050406030204" pitchFamily="18" charset="0"/>
                                </a:rPr>
                                <m:t>1+</m:t>
                              </m:r>
                              <m:r>
                                <a:rPr lang="en-GB" sz="1200" i="1">
                                  <a:latin typeface="Cambria Math" panose="02040503050406030204" pitchFamily="18" charset="0"/>
                                  <a:ea typeface="Cambria Math" panose="02040503050406030204" pitchFamily="18" charset="0"/>
                                </a:rPr>
                                <m:t>𝜋</m:t>
                              </m:r>
                            </m:e>
                          </m:d>
                        </m:e>
                        <m:sup>
                          <m:r>
                            <a:rPr lang="en-GB" sz="1200" i="1">
                              <a:latin typeface="Cambria Math" panose="02040503050406030204" pitchFamily="18" charset="0"/>
                              <a:ea typeface="Cambria Math" panose="02040503050406030204" pitchFamily="18" charset="0"/>
                            </a:rPr>
                            <m:t>𝑡</m:t>
                          </m:r>
                          <m:r>
                            <a:rPr lang="en-GB" sz="1200" i="1">
                              <a:latin typeface="Cambria Math" panose="02040503050406030204" pitchFamily="18" charset="0"/>
                              <a:ea typeface="Cambria Math" panose="02040503050406030204" pitchFamily="18" charset="0"/>
                            </a:rPr>
                            <m:t>−1</m:t>
                          </m:r>
                        </m:sup>
                      </m:sSup>
                      <m:sSub>
                        <m:sSubPr>
                          <m:ctrlPr>
                            <a:rPr lang="en-GB" sz="1200" i="1">
                              <a:latin typeface="Cambria Math" panose="02040503050406030204" pitchFamily="18" charset="0"/>
                              <a:ea typeface="Cambria Math" panose="02040503050406030204" pitchFamily="18" charset="0"/>
                            </a:rPr>
                          </m:ctrlPr>
                        </m:sSubPr>
                        <m:e>
                          <m:r>
                            <m:rPr>
                              <m:sty m:val="p"/>
                            </m:rPr>
                            <a:rPr lang="en-GB" sz="1200">
                              <a:latin typeface="Cambria Math" panose="02040503050406030204" pitchFamily="18" charset="0"/>
                              <a:ea typeface="Cambria Math" panose="02040503050406030204" pitchFamily="18" charset="0"/>
                            </a:rPr>
                            <m:t>RUB</m:t>
                          </m:r>
                        </m:e>
                        <m:sub>
                          <m:r>
                            <a:rPr lang="en-GB" sz="1200" i="1">
                              <a:latin typeface="Cambria Math" panose="02040503050406030204" pitchFamily="18" charset="0"/>
                              <a:ea typeface="Cambria Math" panose="02040503050406030204" pitchFamily="18" charset="0"/>
                            </a:rPr>
                            <m:t>𝑡</m:t>
                          </m:r>
                          <m:r>
                            <a:rPr lang="en-GB" sz="1200" i="1">
                              <a:latin typeface="Cambria Math" panose="02040503050406030204" pitchFamily="18" charset="0"/>
                              <a:ea typeface="Cambria Math" panose="02040503050406030204" pitchFamily="18" charset="0"/>
                            </a:rPr>
                            <m:t>−1</m:t>
                          </m:r>
                        </m:sub>
                      </m:sSub>
                    </m:oMath>
                  </m:oMathPara>
                </a14:m>
                <a:endParaRPr lang="en-GB" sz="1200" i="1" noProof="0" dirty="0">
                  <a:latin typeface="Cambria Math"/>
                  <a:ea typeface="Cambria Math" panose="02040503050406030204" pitchFamily="18" charset="0"/>
                </a:endParaRPr>
              </a:p>
            </p:txBody>
          </p:sp>
        </mc:Choice>
        <mc:Fallback xmlns="">
          <p:sp>
            <p:nvSpPr>
              <p:cNvPr id="5" name="TextovéPole 4">
                <a:extLst>
                  <a:ext uri="{FF2B5EF4-FFF2-40B4-BE49-F238E27FC236}">
                    <a16:creationId xmlns:a16="http://schemas.microsoft.com/office/drawing/2014/main" id="{865A4B09-DA62-528A-D407-7B02107BF096}"/>
                  </a:ext>
                </a:extLst>
              </p:cNvPr>
              <p:cNvSpPr txBox="1">
                <a:spLocks noRot="1" noChangeAspect="1" noMove="1" noResize="1" noEditPoints="1" noAdjustHandles="1" noChangeArrowheads="1" noChangeShapeType="1" noTextEdit="1"/>
              </p:cNvSpPr>
              <p:nvPr/>
            </p:nvSpPr>
            <p:spPr>
              <a:xfrm>
                <a:off x="972000" y="5951334"/>
                <a:ext cx="5204053" cy="369332"/>
              </a:xfrm>
              <a:prstGeom prst="rect">
                <a:avLst/>
              </a:prstGeom>
              <a:blipFill>
                <a:blip r:embed="rId5"/>
                <a:stretch>
                  <a:fillRect l="-1054" b="-6557"/>
                </a:stretch>
              </a:blipFill>
            </p:spPr>
            <p:txBody>
              <a:bodyPr/>
              <a:lstStyle/>
              <a:p>
                <a:r>
                  <a:rPr lang="en-GB">
                    <a:noFill/>
                  </a:rPr>
                  <a:t> </a:t>
                </a:r>
              </a:p>
            </p:txBody>
          </p:sp>
        </mc:Fallback>
      </mc:AlternateContent>
      <p:sp>
        <p:nvSpPr>
          <p:cNvPr id="6" name="Pravá složená závorka 5">
            <a:extLst>
              <a:ext uri="{FF2B5EF4-FFF2-40B4-BE49-F238E27FC236}">
                <a16:creationId xmlns:a16="http://schemas.microsoft.com/office/drawing/2014/main" id="{220F5EF6-2938-50DD-43F6-11E82A0B51F4}"/>
              </a:ext>
            </a:extLst>
          </p:cNvPr>
          <p:cNvSpPr/>
          <p:nvPr/>
        </p:nvSpPr>
        <p:spPr>
          <a:xfrm>
            <a:off x="6089820" y="5910091"/>
            <a:ext cx="180000" cy="341604"/>
          </a:xfrm>
          <a:prstGeom prst="rightBrace">
            <a:avLst/>
          </a:prstGeom>
          <a:ln w="25400">
            <a:headEnd type="none" w="lg" len="med"/>
            <a:tailEnd type="none"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7" name="TextovéPole 6">
                <a:extLst>
                  <a:ext uri="{FF2B5EF4-FFF2-40B4-BE49-F238E27FC236}">
                    <a16:creationId xmlns:a16="http://schemas.microsoft.com/office/drawing/2014/main" id="{AFF9E119-81D0-999E-81A6-10F13BC8DDF7}"/>
                  </a:ext>
                </a:extLst>
              </p:cNvPr>
              <p:cNvSpPr txBox="1"/>
              <p:nvPr/>
            </p:nvSpPr>
            <p:spPr>
              <a:xfrm>
                <a:off x="6222329" y="5353450"/>
                <a:ext cx="2309671" cy="18466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sSub>
                        <m:sSubPr>
                          <m:ctrlPr>
                            <a:rPr lang="en-GB" sz="1200" i="1" noProof="0" smtClean="0">
                              <a:latin typeface="Cambria Math" panose="02040503050406030204" pitchFamily="18" charset="0"/>
                              <a:ea typeface="Cambria Math" panose="02040503050406030204" pitchFamily="18" charset="0"/>
                            </a:rPr>
                          </m:ctrlPr>
                        </m:sSubPr>
                        <m:e>
                          <m:r>
                            <a:rPr lang="en-GB" sz="1200" i="1" noProof="0" smtClean="0">
                              <a:latin typeface="Cambria Math" panose="02040503050406030204" pitchFamily="18" charset="0"/>
                              <a:ea typeface="Cambria Math" panose="02040503050406030204" pitchFamily="18" charset="0"/>
                            </a:rPr>
                            <m:t>⇨</m:t>
                          </m:r>
                          <m:r>
                            <m:rPr>
                              <m:sty m:val="p"/>
                            </m:rPr>
                            <a:rPr lang="en-GB" sz="1200" b="0" i="0" noProof="0" smtClean="0">
                              <a:latin typeface="Cambria Math" panose="02040503050406030204" pitchFamily="18" charset="0"/>
                              <a:ea typeface="Cambria Math" panose="02040503050406030204" pitchFamily="18" charset="0"/>
                            </a:rPr>
                            <m:t>UB</m:t>
                          </m:r>
                        </m:e>
                        <m:sub>
                          <m:r>
                            <a:rPr lang="en-GB" sz="1200" b="0" i="1" noProof="0" smtClean="0">
                              <a:latin typeface="Cambria Math" panose="02040503050406030204" pitchFamily="18" charset="0"/>
                              <a:ea typeface="Cambria Math" panose="02040503050406030204" pitchFamily="18" charset="0"/>
                            </a:rPr>
                            <m:t>1</m:t>
                          </m:r>
                        </m:sub>
                      </m:sSub>
                      <m:r>
                        <a:rPr lang="en-GB" sz="1200" b="0" i="1" noProof="0" smtClean="0">
                          <a:latin typeface="Cambria Math" panose="02040503050406030204" pitchFamily="18" charset="0"/>
                          <a:ea typeface="Cambria Math" panose="02040503050406030204" pitchFamily="18" charset="0"/>
                        </a:rPr>
                        <m:t>=</m:t>
                      </m:r>
                      <m:d>
                        <m:dPr>
                          <m:ctrlPr>
                            <a:rPr lang="en-GB" sz="1200" b="0" i="1" noProof="0" smtClean="0">
                              <a:latin typeface="Cambria Math" panose="02040503050406030204" pitchFamily="18" charset="0"/>
                              <a:ea typeface="Cambria Math" panose="02040503050406030204" pitchFamily="18" charset="0"/>
                            </a:rPr>
                          </m:ctrlPr>
                        </m:dPr>
                        <m:e>
                          <m:r>
                            <a:rPr lang="cs-CZ" sz="1200" b="0" i="1" noProof="0" smtClean="0">
                              <a:latin typeface="Cambria Math" panose="02040503050406030204" pitchFamily="18" charset="0"/>
                              <a:ea typeface="Cambria Math" panose="02040503050406030204" pitchFamily="18" charset="0"/>
                            </a:rPr>
                            <m:t>1+</m:t>
                          </m:r>
                          <m:r>
                            <a:rPr lang="cs-CZ" sz="1200" b="0" i="1" noProof="0" smtClean="0">
                              <a:latin typeface="Cambria Math" panose="02040503050406030204" pitchFamily="18" charset="0"/>
                              <a:ea typeface="Cambria Math" panose="02040503050406030204" pitchFamily="18" charset="0"/>
                            </a:rPr>
                            <m:t>𝜋</m:t>
                          </m:r>
                        </m:e>
                      </m:d>
                      <m:d>
                        <m:dPr>
                          <m:begChr m:val="["/>
                          <m:endChr m:val="]"/>
                          <m:ctrlPr>
                            <a:rPr lang="en-GB" sz="1200" b="0" i="1" noProof="0" smtClean="0">
                              <a:latin typeface="Cambria Math" panose="02040503050406030204" pitchFamily="18" charset="0"/>
                              <a:ea typeface="Cambria Math" panose="02040503050406030204" pitchFamily="18" charset="0"/>
                            </a:rPr>
                          </m:ctrlPr>
                        </m:dPr>
                        <m:e>
                          <m:d>
                            <m:dPr>
                              <m:ctrlPr>
                                <a:rPr lang="en-GB" sz="1200" b="0" i="1" noProof="0" smtClean="0">
                                  <a:latin typeface="Cambria Math" panose="02040503050406030204" pitchFamily="18" charset="0"/>
                                  <a:ea typeface="Cambria Math" panose="02040503050406030204" pitchFamily="18" charset="0"/>
                                </a:rPr>
                              </m:ctrlPr>
                            </m:dPr>
                            <m:e>
                              <m:r>
                                <a:rPr lang="cs-CZ" sz="1200" b="0" i="1" noProof="0" smtClean="0">
                                  <a:latin typeface="Cambria Math" panose="02040503050406030204" pitchFamily="18" charset="0"/>
                                  <a:ea typeface="Cambria Math" panose="02040503050406030204" pitchFamily="18" charset="0"/>
                                </a:rPr>
                                <m:t>1+</m:t>
                              </m:r>
                              <m:r>
                                <a:rPr lang="cs-CZ" sz="1200" b="0" i="1" noProof="0" smtClean="0">
                                  <a:latin typeface="Cambria Math" panose="02040503050406030204" pitchFamily="18" charset="0"/>
                                  <a:ea typeface="Cambria Math" panose="02040503050406030204" pitchFamily="18" charset="0"/>
                                </a:rPr>
                                <m:t>𝜌</m:t>
                              </m:r>
                            </m:e>
                          </m:d>
                          <m:sSub>
                            <m:sSubPr>
                              <m:ctrlPr>
                                <a:rPr lang="en-GB" sz="1200" b="0" i="1" noProof="0" smtClean="0">
                                  <a:latin typeface="Cambria Math" panose="02040503050406030204" pitchFamily="18" charset="0"/>
                                  <a:ea typeface="Cambria Math" panose="02040503050406030204" pitchFamily="18" charset="0"/>
                                </a:rPr>
                              </m:ctrlPr>
                            </m:sSubPr>
                            <m:e>
                              <m:r>
                                <m:rPr>
                                  <m:sty m:val="p"/>
                                </m:rPr>
                                <a:rPr lang="cs-CZ" sz="1200" b="0" i="0" noProof="0" smtClean="0">
                                  <a:latin typeface="Cambria Math" panose="02040503050406030204" pitchFamily="18" charset="0"/>
                                  <a:ea typeface="Cambria Math" panose="02040503050406030204" pitchFamily="18" charset="0"/>
                                </a:rPr>
                                <m:t>UB</m:t>
                              </m:r>
                            </m:e>
                            <m:sub>
                              <m:r>
                                <a:rPr lang="cs-CZ" sz="1200" b="0" i="1" noProof="0" smtClean="0">
                                  <a:latin typeface="Cambria Math" panose="02040503050406030204" pitchFamily="18" charset="0"/>
                                  <a:ea typeface="Cambria Math" panose="02040503050406030204" pitchFamily="18" charset="0"/>
                                </a:rPr>
                                <m:t>0</m:t>
                              </m:r>
                            </m:sub>
                          </m:sSub>
                          <m:r>
                            <a:rPr lang="cs-CZ" sz="1200" b="0" i="1" noProof="0" smtClean="0">
                              <a:latin typeface="Cambria Math" panose="02040503050406030204" pitchFamily="18" charset="0"/>
                              <a:ea typeface="Cambria Math" panose="02040503050406030204" pitchFamily="18" charset="0"/>
                            </a:rPr>
                            <m:t>−</m:t>
                          </m:r>
                          <m:r>
                            <m:rPr>
                              <m:sty m:val="p"/>
                            </m:rPr>
                            <a:rPr lang="cs-CZ" sz="1200" b="0" i="0" noProof="0" smtClean="0">
                              <a:latin typeface="Cambria Math" panose="02040503050406030204" pitchFamily="18" charset="0"/>
                              <a:ea typeface="Cambria Math" panose="02040503050406030204" pitchFamily="18" charset="0"/>
                            </a:rPr>
                            <m:t>RI</m:t>
                          </m:r>
                        </m:e>
                      </m:d>
                    </m:oMath>
                  </m:oMathPara>
                </a14:m>
                <a:endParaRPr lang="en-GB" sz="1200" i="1" noProof="0" dirty="0">
                  <a:latin typeface="Cambria Math"/>
                  <a:ea typeface="Cambria Math" panose="02040503050406030204" pitchFamily="18" charset="0"/>
                </a:endParaRPr>
              </a:p>
            </p:txBody>
          </p:sp>
        </mc:Choice>
        <mc:Fallback xmlns="">
          <p:sp>
            <p:nvSpPr>
              <p:cNvPr id="7" name="TextovéPole 6">
                <a:extLst>
                  <a:ext uri="{FF2B5EF4-FFF2-40B4-BE49-F238E27FC236}">
                    <a16:creationId xmlns:a16="http://schemas.microsoft.com/office/drawing/2014/main" id="{AFF9E119-81D0-999E-81A6-10F13BC8DDF7}"/>
                  </a:ext>
                </a:extLst>
              </p:cNvPr>
              <p:cNvSpPr txBox="1">
                <a:spLocks noRot="1" noChangeAspect="1" noMove="1" noResize="1" noEditPoints="1" noAdjustHandles="1" noChangeArrowheads="1" noChangeShapeType="1" noTextEdit="1"/>
              </p:cNvSpPr>
              <p:nvPr/>
            </p:nvSpPr>
            <p:spPr>
              <a:xfrm>
                <a:off x="6222329" y="5353450"/>
                <a:ext cx="2309671" cy="184666"/>
              </a:xfrm>
              <a:prstGeom prst="rect">
                <a:avLst/>
              </a:prstGeom>
              <a:blipFill>
                <a:blip r:embed="rId6"/>
                <a:stretch>
                  <a:fillRect l="-1847" b="-26667"/>
                </a:stretch>
              </a:blipFill>
            </p:spPr>
            <p:txBody>
              <a:bodyPr/>
              <a:lstStyle/>
              <a:p>
                <a:r>
                  <a:rPr lang="en-GB">
                    <a:noFill/>
                  </a:rPr>
                  <a:t> </a:t>
                </a:r>
              </a:p>
            </p:txBody>
          </p:sp>
        </mc:Fallback>
      </mc:AlternateContent>
      <p:graphicFrame>
        <p:nvGraphicFramePr>
          <p:cNvPr id="13" name="Objekt 12">
            <a:extLst>
              <a:ext uri="{FF2B5EF4-FFF2-40B4-BE49-F238E27FC236}">
                <a16:creationId xmlns:a16="http://schemas.microsoft.com/office/drawing/2014/main" id="{46670166-2096-80F4-94A3-4C266CB8D37D}"/>
              </a:ext>
            </a:extLst>
          </p:cNvPr>
          <p:cNvGraphicFramePr>
            <a:graphicFrameLocks noChangeAspect="1"/>
          </p:cNvGraphicFramePr>
          <p:nvPr>
            <p:extLst>
              <p:ext uri="{D42A27DB-BD31-4B8C-83A1-F6EECF244321}">
                <p14:modId xmlns:p14="http://schemas.microsoft.com/office/powerpoint/2010/main" val="2822089933"/>
              </p:ext>
            </p:extLst>
          </p:nvPr>
        </p:nvGraphicFramePr>
        <p:xfrm>
          <a:off x="971550" y="1079500"/>
          <a:ext cx="7867650" cy="3438525"/>
        </p:xfrm>
        <a:graphic>
          <a:graphicData uri="http://schemas.openxmlformats.org/presentationml/2006/ole">
            <mc:AlternateContent xmlns:mc="http://schemas.openxmlformats.org/markup-compatibility/2006">
              <mc:Choice xmlns:v="urn:schemas-microsoft-com:vml" Requires="v">
                <p:oleObj name="Worksheet" r:id="rId7" imgW="7867601" imgH="3438447" progId="Excel.Sheet.12">
                  <p:embed/>
                </p:oleObj>
              </mc:Choice>
              <mc:Fallback>
                <p:oleObj name="Worksheet" r:id="rId7" imgW="7867601" imgH="3438447" progId="Excel.Sheet.12">
                  <p:embed/>
                  <p:pic>
                    <p:nvPicPr>
                      <p:cNvPr id="0" name=""/>
                      <p:cNvPicPr/>
                      <p:nvPr/>
                    </p:nvPicPr>
                    <p:blipFill>
                      <a:blip r:embed="rId8"/>
                      <a:stretch>
                        <a:fillRect/>
                      </a:stretch>
                    </p:blipFill>
                    <p:spPr>
                      <a:xfrm>
                        <a:off x="971550" y="1079500"/>
                        <a:ext cx="7867650" cy="3438525"/>
                      </a:xfrm>
                      <a:prstGeom prst="rect">
                        <a:avLst/>
                      </a:prstGeom>
                    </p:spPr>
                  </p:pic>
                </p:oleObj>
              </mc:Fallback>
            </mc:AlternateContent>
          </a:graphicData>
        </a:graphic>
      </p:graphicFrame>
    </p:spTree>
    <p:extLst>
      <p:ext uri="{BB962C8B-B14F-4D97-AF65-F5344CB8AC3E}">
        <p14:creationId xmlns:p14="http://schemas.microsoft.com/office/powerpoint/2010/main" val="3539561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noProof="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16</a:t>
            </a:r>
          </a:p>
        </p:txBody>
      </p:sp>
      <p:sp>
        <p:nvSpPr>
          <p:cNvPr id="4" name="Nadpis 3"/>
          <p:cNvSpPr>
            <a:spLocks noGrp="1"/>
          </p:cNvSpPr>
          <p:nvPr>
            <p:ph type="title"/>
          </p:nvPr>
        </p:nvSpPr>
        <p:spPr>
          <a:xfrm>
            <a:off x="144000" y="180000"/>
            <a:ext cx="4932056" cy="338554"/>
          </a:xfrm>
        </p:spPr>
        <p:txBody>
          <a:bodyPr wrap="square">
            <a:spAutoFit/>
          </a:bodyPr>
          <a:lstStyle/>
          <a:p>
            <a:r>
              <a:rPr lang="en-GB" sz="1600" noProof="0" dirty="0"/>
              <a:t>Math</a:t>
            </a:r>
            <a:r>
              <a:rPr lang="cs-CZ" sz="1600" noProof="0" dirty="0"/>
              <a:t> </a:t>
            </a:r>
            <a:r>
              <a:rPr lang="en-GB" sz="1600" dirty="0"/>
              <a:t>note </a:t>
            </a:r>
            <a:r>
              <a:rPr lang="en-GB" sz="1600" dirty="0">
                <a:latin typeface="Cambria Math" panose="02040503050406030204" pitchFamily="18" charset="0"/>
                <a:ea typeface="Cambria Math" panose="02040503050406030204" pitchFamily="18" charset="0"/>
              </a:rPr>
              <a:t>–</a:t>
            </a:r>
            <a:r>
              <a:rPr lang="en-GB" sz="1600" dirty="0"/>
              <a:t> decomposition of regular instalment</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450F1263-E772-556E-B947-D9DBD2B9A875}"/>
                  </a:ext>
                </a:extLst>
              </p:cNvPr>
              <p:cNvSpPr txBox="1"/>
              <p:nvPr/>
            </p:nvSpPr>
            <p:spPr>
              <a:xfrm>
                <a:off x="252001" y="540000"/>
                <a:ext cx="8639998" cy="5369483"/>
              </a:xfrm>
              <a:prstGeom prst="rect">
                <a:avLst/>
              </a:prstGeom>
              <a:noFill/>
            </p:spPr>
            <p:txBody>
              <a:bodyPr wrap="square">
                <a:spAutoFit/>
              </a:bodyPr>
              <a:lstStyle/>
              <a:p>
                <a:pPr>
                  <a:spcAft>
                    <a:spcPts val="300"/>
                  </a:spcAft>
                </a:pPr>
                <a:r>
                  <a:rPr lang="en-GB" sz="1200" noProof="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Mathematical prerequisite: linear difference equation of the first order with constant coefficient</a:t>
                </a:r>
              </a:p>
              <a:p>
                <a:pPr marL="180975">
                  <a:spcBef>
                    <a:spcPts val="600"/>
                  </a:spcBef>
                </a:pPr>
                <a14:m>
                  <m:oMathPara xmlns:m="http://schemas.openxmlformats.org/officeDocument/2006/math">
                    <m:oMathParaPr>
                      <m:jc m:val="left"/>
                    </m:oMathParaPr>
                    <m:oMath xmlns:m="http://schemas.openxmlformats.org/officeDocument/2006/math">
                      <m:sSub>
                        <m:sSubPr>
                          <m:ctrlPr>
                            <a:rPr lang="en-GB" sz="1100" b="0" i="1" noProof="0" smtClean="0">
                              <a:solidFill>
                                <a:srgbClr val="0070C0"/>
                              </a:solidFill>
                              <a:latin typeface="Cambria Math" panose="02040503050406030204" pitchFamily="18" charset="0"/>
                              <a:cs typeface="Times New Roman" panose="02020603050405020304" pitchFamily="18" charset="0"/>
                            </a:rPr>
                          </m:ctrlPr>
                        </m:sSubPr>
                        <m:e>
                          <m:r>
                            <a:rPr lang="en-GB" sz="1100" b="0" i="1" noProof="0" smtClean="0">
                              <a:solidFill>
                                <a:srgbClr val="0070C0"/>
                              </a:solidFill>
                              <a:latin typeface="Cambria Math" panose="02040503050406030204" pitchFamily="18" charset="0"/>
                              <a:cs typeface="Times New Roman" panose="02020603050405020304" pitchFamily="18" charset="0"/>
                            </a:rPr>
                            <m:t>𝑦</m:t>
                          </m:r>
                        </m:e>
                        <m:sub>
                          <m:r>
                            <a:rPr lang="en-GB" sz="1100" b="0" i="1" noProof="0" smtClean="0">
                              <a:solidFill>
                                <a:srgbClr val="0070C0"/>
                              </a:solidFill>
                              <a:latin typeface="Cambria Math" panose="02040503050406030204" pitchFamily="18" charset="0"/>
                              <a:cs typeface="Times New Roman" panose="02020603050405020304" pitchFamily="18" charset="0"/>
                            </a:rPr>
                            <m:t>𝑛</m:t>
                          </m:r>
                          <m:r>
                            <a:rPr lang="en-GB" sz="1100" b="0" i="1" noProof="0" smtClean="0">
                              <a:solidFill>
                                <a:srgbClr val="0070C0"/>
                              </a:solidFill>
                              <a:latin typeface="Cambria Math" panose="02040503050406030204" pitchFamily="18" charset="0"/>
                              <a:cs typeface="Times New Roman" panose="02020603050405020304" pitchFamily="18" charset="0"/>
                            </a:rPr>
                            <m:t>+1</m:t>
                          </m:r>
                        </m:sub>
                      </m:sSub>
                      <m:r>
                        <a:rPr lang="en-GB" sz="1100" b="0" i="1" noProof="0" smtClean="0">
                          <a:solidFill>
                            <a:srgbClr val="0070C0"/>
                          </a:solidFill>
                          <a:latin typeface="Cambria Math" panose="02040503050406030204" pitchFamily="18" charset="0"/>
                          <a:cs typeface="Times New Roman" panose="02020603050405020304" pitchFamily="18" charset="0"/>
                        </a:rPr>
                        <m:t>=</m:t>
                      </m:r>
                      <m:r>
                        <a:rPr lang="en-GB" sz="1100" b="0" i="1" noProof="0" smtClean="0">
                          <a:solidFill>
                            <a:srgbClr val="0070C0"/>
                          </a:solidFill>
                          <a:latin typeface="Cambria Math" panose="02040503050406030204" pitchFamily="18" charset="0"/>
                          <a:cs typeface="Times New Roman" panose="02020603050405020304" pitchFamily="18" charset="0"/>
                        </a:rPr>
                        <m:t>𝑎</m:t>
                      </m:r>
                      <m:sSub>
                        <m:sSubPr>
                          <m:ctrlPr>
                            <a:rPr lang="en-GB" sz="1100" b="0" i="1" noProof="0" smtClean="0">
                              <a:solidFill>
                                <a:srgbClr val="0070C0"/>
                              </a:solidFill>
                              <a:latin typeface="Cambria Math" panose="02040503050406030204" pitchFamily="18" charset="0"/>
                              <a:cs typeface="Times New Roman" panose="02020603050405020304" pitchFamily="18" charset="0"/>
                            </a:rPr>
                          </m:ctrlPr>
                        </m:sSubPr>
                        <m:e>
                          <m:r>
                            <a:rPr lang="en-GB" sz="1100" b="0" i="1" noProof="0" smtClean="0">
                              <a:solidFill>
                                <a:srgbClr val="0070C0"/>
                              </a:solidFill>
                              <a:latin typeface="Cambria Math" panose="02040503050406030204" pitchFamily="18" charset="0"/>
                              <a:cs typeface="Times New Roman" panose="02020603050405020304" pitchFamily="18" charset="0"/>
                            </a:rPr>
                            <m:t>𝑦</m:t>
                          </m:r>
                        </m:e>
                        <m:sub>
                          <m:r>
                            <a:rPr lang="en-GB" sz="1100" b="0" i="1" noProof="0" smtClean="0">
                              <a:solidFill>
                                <a:srgbClr val="0070C0"/>
                              </a:solidFill>
                              <a:latin typeface="Cambria Math" panose="02040503050406030204" pitchFamily="18" charset="0"/>
                              <a:cs typeface="Times New Roman" panose="02020603050405020304" pitchFamily="18" charset="0"/>
                            </a:rPr>
                            <m:t>𝑛</m:t>
                          </m:r>
                        </m:sub>
                      </m:sSub>
                      <m:r>
                        <a:rPr lang="en-GB" sz="1100" b="0" i="1" noProof="0" smtClean="0">
                          <a:solidFill>
                            <a:srgbClr val="0070C0"/>
                          </a:solidFill>
                          <a:latin typeface="Cambria Math" panose="02040503050406030204" pitchFamily="18" charset="0"/>
                          <a:cs typeface="Times New Roman" panose="02020603050405020304" pitchFamily="18" charset="0"/>
                        </a:rPr>
                        <m:t>+</m:t>
                      </m:r>
                      <m:r>
                        <a:rPr lang="en-GB" sz="1100" b="0" i="1" noProof="0" smtClean="0">
                          <a:solidFill>
                            <a:srgbClr val="0070C0"/>
                          </a:solidFill>
                          <a:latin typeface="Cambria Math" panose="02040503050406030204" pitchFamily="18" charset="0"/>
                          <a:cs typeface="Times New Roman" panose="02020603050405020304" pitchFamily="18" charset="0"/>
                        </a:rPr>
                        <m:t>𝑏</m:t>
                      </m:r>
                      <m:r>
                        <m:rPr>
                          <m:nor/>
                        </m:rPr>
                        <a:rPr lang="en-GB" sz="1100" noProof="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GB" sz="1100" noProof="0" dirty="0">
                  <a:solidFill>
                    <a:srgbClr val="0070C0"/>
                  </a:solidFill>
                  <a:latin typeface="Cambria Math" panose="02040503050406030204" pitchFamily="18" charset="0"/>
                  <a:ea typeface="Times New Roman" panose="02020603050405020304" pitchFamily="18" charset="0"/>
                  <a:cs typeface="Times New Roman" panose="02020603050405020304" pitchFamily="18" charset="0"/>
                </a:endParaRPr>
              </a:p>
              <a:p>
                <a:pPr>
                  <a:spcBef>
                    <a:spcPts val="600"/>
                  </a:spcBef>
                </a:pPr>
                <a:r>
                  <a:rPr lang="en-GB" sz="1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has general solution</a:t>
                </a:r>
              </a:p>
              <a:p>
                <a:pPr marL="180975">
                  <a:spcBef>
                    <a:spcPts val="600"/>
                  </a:spcBef>
                  <a:spcAft>
                    <a:spcPts val="300"/>
                  </a:spcAft>
                </a:pPr>
                <a14:m>
                  <m:oMathPara xmlns:m="http://schemas.openxmlformats.org/officeDocument/2006/math">
                    <m:oMathParaPr>
                      <m:jc m:val="left"/>
                    </m:oMathParaPr>
                    <m:oMath xmlns:m="http://schemas.openxmlformats.org/officeDocument/2006/math">
                      <m:sSub>
                        <m:sSubPr>
                          <m:ctrlPr>
                            <a:rPr lang="en-GB" sz="1100" i="1" noProof="0" smtClean="0">
                              <a:solidFill>
                                <a:srgbClr val="0070C0"/>
                              </a:solidFill>
                              <a:latin typeface="Cambria Math" panose="02040503050406030204" pitchFamily="18" charset="0"/>
                              <a:cs typeface="Times New Roman" panose="02020603050405020304" pitchFamily="18" charset="0"/>
                            </a:rPr>
                          </m:ctrlPr>
                        </m:sSubPr>
                        <m:e>
                          <m:r>
                            <a:rPr lang="en-GB" sz="1100" b="0" i="1" noProof="0" smtClean="0">
                              <a:solidFill>
                                <a:srgbClr val="0070C0"/>
                              </a:solidFill>
                              <a:latin typeface="Cambria Math" panose="02040503050406030204" pitchFamily="18" charset="0"/>
                              <a:cs typeface="Times New Roman" panose="02020603050405020304" pitchFamily="18" charset="0"/>
                            </a:rPr>
                            <m:t>𝑦</m:t>
                          </m:r>
                        </m:e>
                        <m:sub>
                          <m:r>
                            <a:rPr lang="en-GB" sz="1100" b="0" i="1" noProof="0" smtClean="0">
                              <a:solidFill>
                                <a:srgbClr val="0070C0"/>
                              </a:solidFill>
                              <a:latin typeface="Cambria Math" panose="02040503050406030204" pitchFamily="18" charset="0"/>
                              <a:cs typeface="Times New Roman" panose="02020603050405020304" pitchFamily="18" charset="0"/>
                            </a:rPr>
                            <m:t>𝑛</m:t>
                          </m:r>
                        </m:sub>
                      </m:sSub>
                      <m:r>
                        <a:rPr lang="en-GB" sz="1100" b="0" i="1" noProof="0" smtClean="0">
                          <a:solidFill>
                            <a:srgbClr val="0070C0"/>
                          </a:solidFill>
                          <a:latin typeface="Cambria Math" panose="02040503050406030204" pitchFamily="18" charset="0"/>
                          <a:cs typeface="Times New Roman" panose="02020603050405020304" pitchFamily="18" charset="0"/>
                        </a:rPr>
                        <m:t>=</m:t>
                      </m:r>
                      <m:sSup>
                        <m:sSupPr>
                          <m:ctrlPr>
                            <a:rPr lang="en-GB" sz="1100" b="0" i="1" noProof="0" smtClean="0">
                              <a:solidFill>
                                <a:srgbClr val="0070C0"/>
                              </a:solidFill>
                              <a:latin typeface="Cambria Math" panose="02040503050406030204" pitchFamily="18" charset="0"/>
                              <a:cs typeface="Times New Roman" panose="02020603050405020304" pitchFamily="18" charset="0"/>
                            </a:rPr>
                          </m:ctrlPr>
                        </m:sSupPr>
                        <m:e>
                          <m:r>
                            <a:rPr lang="en-GB" sz="1100" b="0" i="1" noProof="0" smtClean="0">
                              <a:solidFill>
                                <a:srgbClr val="0070C0"/>
                              </a:solidFill>
                              <a:latin typeface="Cambria Math" panose="02040503050406030204" pitchFamily="18" charset="0"/>
                              <a:cs typeface="Times New Roman" panose="02020603050405020304" pitchFamily="18" charset="0"/>
                            </a:rPr>
                            <m:t>𝑎</m:t>
                          </m:r>
                        </m:e>
                        <m:sup>
                          <m:r>
                            <a:rPr lang="en-GB" sz="1100" b="0" i="1" noProof="0" smtClean="0">
                              <a:solidFill>
                                <a:srgbClr val="0070C0"/>
                              </a:solidFill>
                              <a:latin typeface="Cambria Math" panose="02040503050406030204" pitchFamily="18" charset="0"/>
                              <a:cs typeface="Times New Roman" panose="02020603050405020304" pitchFamily="18" charset="0"/>
                            </a:rPr>
                            <m:t>𝑛</m:t>
                          </m:r>
                        </m:sup>
                      </m:sSup>
                      <m:sSub>
                        <m:sSubPr>
                          <m:ctrlPr>
                            <a:rPr lang="en-GB" sz="1100" b="0" i="1" noProof="0" smtClean="0">
                              <a:solidFill>
                                <a:srgbClr val="0070C0"/>
                              </a:solidFill>
                              <a:latin typeface="Cambria Math" panose="02040503050406030204" pitchFamily="18" charset="0"/>
                              <a:cs typeface="Times New Roman" panose="02020603050405020304" pitchFamily="18" charset="0"/>
                            </a:rPr>
                          </m:ctrlPr>
                        </m:sSubPr>
                        <m:e>
                          <m:r>
                            <a:rPr lang="en-GB" sz="1100" b="0" i="1" noProof="0" smtClean="0">
                              <a:solidFill>
                                <a:srgbClr val="0070C0"/>
                              </a:solidFill>
                              <a:latin typeface="Cambria Math" panose="02040503050406030204" pitchFamily="18" charset="0"/>
                              <a:cs typeface="Times New Roman" panose="02020603050405020304" pitchFamily="18" charset="0"/>
                            </a:rPr>
                            <m:t>𝑦</m:t>
                          </m:r>
                        </m:e>
                        <m:sub>
                          <m:r>
                            <a:rPr lang="en-GB" sz="1100" b="0" i="1" noProof="0" smtClean="0">
                              <a:solidFill>
                                <a:srgbClr val="0070C0"/>
                              </a:solidFill>
                              <a:latin typeface="Cambria Math" panose="02040503050406030204" pitchFamily="18" charset="0"/>
                              <a:cs typeface="Times New Roman" panose="02020603050405020304" pitchFamily="18" charset="0"/>
                            </a:rPr>
                            <m:t>0</m:t>
                          </m:r>
                        </m:sub>
                      </m:sSub>
                      <m:r>
                        <a:rPr lang="en-GB" sz="1100" b="0" i="1" noProof="0" smtClean="0">
                          <a:solidFill>
                            <a:srgbClr val="0070C0"/>
                          </a:solidFill>
                          <a:latin typeface="Cambria Math" panose="02040503050406030204" pitchFamily="18" charset="0"/>
                          <a:cs typeface="Times New Roman" panose="02020603050405020304" pitchFamily="18" charset="0"/>
                        </a:rPr>
                        <m:t>+</m:t>
                      </m:r>
                      <m:r>
                        <a:rPr lang="en-GB" sz="1100" b="0" i="1" noProof="0" smtClean="0">
                          <a:solidFill>
                            <a:srgbClr val="0070C0"/>
                          </a:solidFill>
                          <a:latin typeface="Cambria Math" panose="02040503050406030204" pitchFamily="18" charset="0"/>
                          <a:cs typeface="Times New Roman" panose="02020603050405020304" pitchFamily="18" charset="0"/>
                        </a:rPr>
                        <m:t>𝑏</m:t>
                      </m:r>
                      <m:f>
                        <m:fPr>
                          <m:ctrlPr>
                            <a:rPr lang="en-GB" sz="1100" b="0" i="1" noProof="0" smtClean="0">
                              <a:solidFill>
                                <a:srgbClr val="0070C0"/>
                              </a:solidFill>
                              <a:latin typeface="Cambria Math" panose="02040503050406030204" pitchFamily="18" charset="0"/>
                              <a:cs typeface="Times New Roman" panose="02020603050405020304" pitchFamily="18" charset="0"/>
                            </a:rPr>
                          </m:ctrlPr>
                        </m:fPr>
                        <m:num>
                          <m:sSup>
                            <m:sSupPr>
                              <m:ctrlPr>
                                <a:rPr lang="en-GB" sz="1100" b="0" i="1" noProof="0" smtClean="0">
                                  <a:solidFill>
                                    <a:srgbClr val="0070C0"/>
                                  </a:solidFill>
                                  <a:latin typeface="Cambria Math" panose="02040503050406030204" pitchFamily="18" charset="0"/>
                                  <a:cs typeface="Times New Roman" panose="02020603050405020304" pitchFamily="18" charset="0"/>
                                </a:rPr>
                              </m:ctrlPr>
                            </m:sSupPr>
                            <m:e>
                              <m:r>
                                <a:rPr lang="en-GB" sz="1100" b="0" i="1" noProof="0" smtClean="0">
                                  <a:solidFill>
                                    <a:srgbClr val="0070C0"/>
                                  </a:solidFill>
                                  <a:latin typeface="Cambria Math" panose="02040503050406030204" pitchFamily="18" charset="0"/>
                                  <a:cs typeface="Times New Roman" panose="02020603050405020304" pitchFamily="18" charset="0"/>
                                </a:rPr>
                                <m:t>𝑎</m:t>
                              </m:r>
                            </m:e>
                            <m:sup>
                              <m:r>
                                <a:rPr lang="en-GB" sz="1100" b="0" i="1" noProof="0" smtClean="0">
                                  <a:solidFill>
                                    <a:srgbClr val="0070C0"/>
                                  </a:solidFill>
                                  <a:latin typeface="Cambria Math" panose="02040503050406030204" pitchFamily="18" charset="0"/>
                                  <a:cs typeface="Times New Roman" panose="02020603050405020304" pitchFamily="18" charset="0"/>
                                </a:rPr>
                                <m:t>𝑛</m:t>
                              </m:r>
                            </m:sup>
                          </m:sSup>
                          <m:r>
                            <a:rPr lang="en-GB" sz="1100" b="0" i="1" noProof="0" smtClean="0">
                              <a:solidFill>
                                <a:srgbClr val="0070C0"/>
                              </a:solidFill>
                              <a:latin typeface="Cambria Math" panose="02040503050406030204" pitchFamily="18" charset="0"/>
                              <a:cs typeface="Times New Roman" panose="02020603050405020304" pitchFamily="18" charset="0"/>
                            </a:rPr>
                            <m:t>−1</m:t>
                          </m:r>
                        </m:num>
                        <m:den>
                          <m:r>
                            <a:rPr lang="en-GB" sz="1100" b="0" i="1" noProof="0" smtClean="0">
                              <a:solidFill>
                                <a:srgbClr val="0070C0"/>
                              </a:solidFill>
                              <a:latin typeface="Cambria Math" panose="02040503050406030204" pitchFamily="18" charset="0"/>
                              <a:cs typeface="Times New Roman" panose="02020603050405020304" pitchFamily="18" charset="0"/>
                            </a:rPr>
                            <m:t>𝑎</m:t>
                          </m:r>
                          <m:r>
                            <a:rPr lang="en-GB" sz="1100" b="0" i="1" noProof="0" smtClean="0">
                              <a:solidFill>
                                <a:srgbClr val="0070C0"/>
                              </a:solidFill>
                              <a:latin typeface="Cambria Math" panose="02040503050406030204" pitchFamily="18" charset="0"/>
                              <a:cs typeface="Times New Roman" panose="02020603050405020304" pitchFamily="18" charset="0"/>
                            </a:rPr>
                            <m:t>−1</m:t>
                          </m:r>
                        </m:den>
                      </m:f>
                      <m:r>
                        <a:rPr lang="en-GB" sz="1100" b="0" i="1" noProof="0" smtClean="0">
                          <a:solidFill>
                            <a:srgbClr val="0070C0"/>
                          </a:solidFill>
                          <a:latin typeface="Cambria Math" panose="02040503050406030204" pitchFamily="18" charset="0"/>
                          <a:cs typeface="Times New Roman" panose="02020603050405020304" pitchFamily="18" charset="0"/>
                        </a:rPr>
                        <m:t>.</m:t>
                      </m:r>
                    </m:oMath>
                  </m:oMathPara>
                </a14:m>
                <a:endParaRPr lang="en-GB" sz="1100" noProof="0" dirty="0">
                  <a:solidFill>
                    <a:srgbClr val="0070C0"/>
                  </a:solidFill>
                  <a:latin typeface="Cambria Math" panose="02040503050406030204" pitchFamily="18" charset="0"/>
                  <a:ea typeface="Times New Roman" panose="02020603050405020304" pitchFamily="18" charset="0"/>
                  <a:cs typeface="Times New Roman" panose="02020603050405020304" pitchFamily="18" charset="0"/>
                </a:endParaRPr>
              </a:p>
              <a:p>
                <a:pPr>
                  <a:lnSpc>
                    <a:spcPts val="2200"/>
                  </a:lnSpc>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Let us rewrite the decomposition formula along the lines of the above difference equation. We have</a:t>
                </a:r>
              </a:p>
              <a:p>
                <a:pPr marL="182563">
                  <a:lnSpc>
                    <a:spcPts val="2200"/>
                  </a:lnSpc>
                </a:pPr>
                <a14:m>
                  <m:oMathPara xmlns:m="http://schemas.openxmlformats.org/officeDocument/2006/math">
                    <m:oMathParaPr>
                      <m:jc m:val="left"/>
                    </m:oMathParaPr>
                    <m:oMath xmlns:m="http://schemas.openxmlformats.org/officeDocument/2006/math">
                      <m:sSub>
                        <m:sSubPr>
                          <m:ctrlPr>
                            <a:rPr lang="en-GB" sz="11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𝐴</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𝑟𝐻</m:t>
                          </m:r>
                        </m:e>
                        <m:sub>
                          <m:r>
                            <a:rPr lang="en-GB" sz="1100" i="1">
                              <a:latin typeface="Cambria Math" panose="02040503050406030204" pitchFamily="18" charset="0"/>
                              <a:ea typeface="Cambria Math" panose="02040503050406030204" pitchFamily="18" charset="0"/>
                              <a:cs typeface="Times New Roman" panose="02020603050405020304" pitchFamily="18" charset="0"/>
                            </a:rPr>
                            <m:t>𝑡</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r>
                            <a:rPr lang="en-GB" sz="1100" i="1">
                              <a:latin typeface="Cambria Math" panose="02040503050406030204" pitchFamily="18" charset="0"/>
                              <a:ea typeface="Cambria Math" panose="02040503050406030204" pitchFamily="18" charset="0"/>
                              <a:cs typeface="Times New Roman" panose="02020603050405020304" pitchFamily="18" charset="0"/>
                            </a:rPr>
                            <m:t>1</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en-GB" sz="1100" i="1">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i="1">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i="1">
                                  <a:latin typeface="Cambria Math" panose="02040503050406030204" pitchFamily="18" charset="0"/>
                                  <a:ea typeface="Cambria Math" panose="02040503050406030204" pitchFamily="18" charset="0"/>
                                  <a:cs typeface="Times New Roman" panose="02020603050405020304" pitchFamily="18" charset="0"/>
                                </a:rPr>
                                <m:t>𝑡</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100"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dirty="0" smtClean="0">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b="0" i="1" dirty="0" smtClean="0">
                                  <a:latin typeface="Cambria Math" panose="02040503050406030204" pitchFamily="18" charset="0"/>
                                  <a:ea typeface="Cambria Math" panose="02040503050406030204" pitchFamily="18" charset="0"/>
                                  <a:cs typeface="Times New Roman" panose="02020603050405020304" pitchFamily="18" charset="0"/>
                                </a:rPr>
                                <m:t>𝑡</m:t>
                              </m:r>
                            </m:sub>
                          </m:sSub>
                        </m:e>
                      </m:d>
                      <m:r>
                        <a:rPr lang="en-GB" sz="1100" b="0"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i="1" smtClean="0">
                          <a:latin typeface="Cambria Math"/>
                          <a:ea typeface="Cambria Math"/>
                          <a:sym typeface="Wingdings"/>
                        </a:rPr>
                        <m:t></m:t>
                      </m:r>
                      <m:r>
                        <a:rPr lang="en-GB" sz="1100" b="0" i="1" smtClean="0">
                          <a:latin typeface="Cambria Math" panose="02040503050406030204" pitchFamily="18" charset="0"/>
                          <a:ea typeface="Cambria Math"/>
                          <a:sym typeface="Wingdings"/>
                        </a:rPr>
                        <m:t>     </m:t>
                      </m:r>
                      <m:sSub>
                        <m:sSubPr>
                          <m:ctrlPr>
                            <a:rPr lang="en-GB" sz="110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𝑡</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d>
                        <m:d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𝑟</m:t>
                          </m:r>
                        </m:e>
                      </m:d>
                      <m:sSub>
                        <m:sSub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𝑡</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𝐴</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sz="1100" dirty="0">
                  <a:latin typeface="Cambria Math" panose="02040503050406030204" pitchFamily="18" charset="0"/>
                  <a:ea typeface="Cambria Math" panose="02040503050406030204" pitchFamily="18" charset="0"/>
                  <a:cs typeface="Times New Roman" panose="02020603050405020304" pitchFamily="18" charset="0"/>
                </a:endParaRPr>
              </a:p>
              <a:p>
                <a:pPr>
                  <a:lnSpc>
                    <a:spcPts val="2200"/>
                  </a:lnSpc>
                  <a:spcAft>
                    <a:spcPts val="600"/>
                  </a:spcAft>
                </a:pPr>
                <a:r>
                  <a:rPr lang="en-GB" sz="1200" dirty="0">
                    <a:latin typeface="Times New Roman" panose="02020603050405020304" pitchFamily="18" charset="0"/>
                    <a:cs typeface="Times New Roman" panose="02020603050405020304" pitchFamily="18" charset="0"/>
                  </a:rPr>
                  <a:t>By comparing their coefficients, we get</a:t>
                </a:r>
              </a:p>
              <a:p>
                <a:pPr marL="182563">
                  <a:lnSpc>
                    <a:spcPts val="2200"/>
                  </a:lnSpc>
                  <a:spcAft>
                    <a:spcPts val="600"/>
                  </a:spcAft>
                </a:pPr>
                <a14:m>
                  <m:oMathPara xmlns:m="http://schemas.openxmlformats.org/officeDocument/2006/math">
                    <m:oMathParaPr>
                      <m:jc m:val="left"/>
                    </m:oMathParaPr>
                    <m:oMath xmlns:m="http://schemas.openxmlformats.org/officeDocument/2006/math">
                      <m:r>
                        <a:rPr lang="en-GB" sz="1100" i="1" smtClean="0">
                          <a:latin typeface="Cambria Math" panose="02040503050406030204" pitchFamily="18" charset="0"/>
                          <a:ea typeface="Cambria Math" panose="02040503050406030204" pitchFamily="18" charset="0"/>
                          <a:cs typeface="Times New Roman" panose="02020603050405020304" pitchFamily="18" charset="0"/>
                        </a:rPr>
                        <m:t>𝑎</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=1+</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𝑟</m:t>
                      </m:r>
                      <m:r>
                        <m:rPr>
                          <m:nor/>
                        </m:rPr>
                        <a:rPr lang="en-GB" sz="1100" dirty="0" smtClean="0">
                          <a:latin typeface="Cambria Math" panose="02040503050406030204" pitchFamily="18" charset="0"/>
                          <a:ea typeface="Cambria Math" panose="02040503050406030204" pitchFamily="18" charset="0"/>
                          <a:cs typeface="Times New Roman" panose="02020603050405020304" pitchFamily="18" charset="0"/>
                        </a:rPr>
                        <m:t>,</m:t>
                      </m:r>
                      <m:r>
                        <a:rPr lang="en-GB" sz="1100" b="0" i="1" dirty="0" smtClean="0">
                          <a:latin typeface="Cambria Math" panose="02040503050406030204" pitchFamily="18" charset="0"/>
                          <a:ea typeface="Cambria Math" panose="02040503050406030204" pitchFamily="18" charset="0"/>
                          <a:cs typeface="Times New Roman" panose="02020603050405020304" pitchFamily="18" charset="0"/>
                        </a:rPr>
                        <m:t>      </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𝑏</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𝐴</m:t>
                      </m:r>
                      <m:r>
                        <a:rPr lang="en-GB" sz="110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0</m:t>
                          </m:r>
                        </m:sub>
                      </m:sSub>
                      <m:f>
                        <m:f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fPr>
                        <m:num>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𝑟</m:t>
                          </m:r>
                          <m:sSup>
                            <m:sSup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𝑟</m:t>
                                  </m:r>
                                </m:e>
                              </m:d>
                            </m:e>
                            <m:sup>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𝑇</m:t>
                              </m:r>
                            </m:sup>
                          </m:sSup>
                        </m:num>
                        <m:den>
                          <m:sSup>
                            <m:sSup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d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𝑟</m:t>
                                  </m:r>
                                </m:e>
                              </m:d>
                            </m:e>
                            <m:sup>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𝑇</m:t>
                              </m:r>
                            </m:sup>
                          </m:sSup>
                          <m:r>
                            <a:rPr lang="en-GB" sz="1100" b="0" i="1" smtClean="0">
                              <a:latin typeface="Cambria Math" panose="02040503050406030204" pitchFamily="18" charset="0"/>
                              <a:ea typeface="Cambria Math" panose="02040503050406030204" pitchFamily="18" charset="0"/>
                              <a:cs typeface="Times New Roman" panose="02020603050405020304" pitchFamily="18" charset="0"/>
                            </a:rPr>
                            <m:t>−1</m:t>
                          </m:r>
                        </m:den>
                      </m:f>
                      <m:r>
                        <m:rPr>
                          <m:nor/>
                        </m:rPr>
                        <a:rPr lang="en-GB" sz="1100" dirty="0" smtClean="0">
                          <a:latin typeface="Cambria Math" panose="02040503050406030204" pitchFamily="18" charset="0"/>
                          <a:ea typeface="Cambria Math" panose="02040503050406030204" pitchFamily="18" charset="0"/>
                          <a:cs typeface="Times New Roman" panose="02020603050405020304" pitchFamily="18" charset="0"/>
                        </a:rPr>
                        <m:t>,</m:t>
                      </m:r>
                      <m:r>
                        <a:rPr lang="en-GB" sz="1100" b="0" i="1" dirty="0" smtClean="0">
                          <a:latin typeface="Cambria Math" panose="02040503050406030204" pitchFamily="18" charset="0"/>
                          <a:ea typeface="Cambria Math" panose="02040503050406030204" pitchFamily="18" charset="0"/>
                          <a:cs typeface="Times New Roman" panose="02020603050405020304" pitchFamily="18" charset="0"/>
                        </a:rPr>
                        <m:t>      </m:t>
                      </m:r>
                      <m:sSub>
                        <m:sSub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𝑦</m:t>
                          </m:r>
                        </m:e>
                        <m: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0</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GB" sz="1100" b="0" i="1"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GB" sz="1100" b="0" i="1" smtClean="0">
                              <a:latin typeface="Cambria Math" panose="02040503050406030204" pitchFamily="18" charset="0"/>
                              <a:ea typeface="Cambria Math" panose="02040503050406030204" pitchFamily="18" charset="0"/>
                              <a:cs typeface="Times New Roman" panose="02020603050405020304" pitchFamily="18" charset="0"/>
                            </a:rPr>
                            <m:t>𝐻</m:t>
                          </m:r>
                        </m:e>
                        <m: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0</m:t>
                          </m:r>
                        </m:sub>
                      </m:sSub>
                      <m:r>
                        <a:rPr lang="en-GB" sz="1100" b="0" i="1" smtClean="0">
                          <a:latin typeface="Cambria Math" panose="02040503050406030204" pitchFamily="18" charset="0"/>
                          <a:ea typeface="Cambria Math" panose="02040503050406030204" pitchFamily="18" charset="0"/>
                          <a:cs typeface="Times New Roman" panose="02020603050405020304" pitchFamily="18" charset="0"/>
                        </a:rPr>
                        <m:t>.</m:t>
                      </m:r>
                    </m:oMath>
                  </m:oMathPara>
                </a14:m>
                <a:endParaRPr lang="en-GB" sz="1100" dirty="0">
                  <a:latin typeface="Cambria Math" panose="02040503050406030204" pitchFamily="18" charset="0"/>
                  <a:ea typeface="Cambria Math" panose="02040503050406030204" pitchFamily="18" charset="0"/>
                  <a:cs typeface="Times New Roman" panose="02020603050405020304" pitchFamily="18" charset="0"/>
                </a:endParaRPr>
              </a:p>
              <a:p>
                <a:pPr>
                  <a:spcAft>
                    <a:spcPts val="600"/>
                  </a:spcAft>
                </a:pPr>
                <a:r>
                  <a:rPr lang="en-GB" sz="1200" dirty="0">
                    <a:latin typeface="Times New Roman" panose="02020603050405020304" pitchFamily="18" charset="0"/>
                    <a:cs typeface="Times New Roman" panose="02020603050405020304" pitchFamily="18" charset="0"/>
                  </a:rPr>
                  <a:t>Let us replace coefficients in the general solution with their counterparts in the decomposition formula. The outcome is the formula for the mortgage balance outstanding at the end of period </a:t>
                </a:r>
                <a14:m>
                  <m:oMath xmlns:m="http://schemas.openxmlformats.org/officeDocument/2006/math">
                    <m:r>
                      <a:rPr lang="en-GB" sz="1200" b="0" i="1" smtClean="0">
                        <a:latin typeface="Cambria Math" panose="02040503050406030204" pitchFamily="18" charset="0"/>
                        <a:cs typeface="Times New Roman" panose="02020603050405020304" pitchFamily="18" charset="0"/>
                      </a:rPr>
                      <m:t>𝑡</m:t>
                    </m:r>
                  </m:oMath>
                </a14:m>
                <a:r>
                  <a:rPr lang="en-GB" sz="1200" dirty="0">
                    <a:latin typeface="Times New Roman" panose="02020603050405020304" pitchFamily="18" charset="0"/>
                    <a:cs typeface="Times New Roman" panose="02020603050405020304" pitchFamily="18" charset="0"/>
                  </a:rPr>
                  <a:t>:</a:t>
                </a:r>
              </a:p>
              <a:p>
                <a:pPr marL="182563">
                  <a:spcBef>
                    <a:spcPts val="600"/>
                  </a:spcBef>
                  <a:spcAft>
                    <a:spcPts val="600"/>
                  </a:spcAft>
                </a:pPr>
                <a14:m>
                  <m:oMathPara xmlns:m="http://schemas.openxmlformats.org/officeDocument/2006/math">
                    <m:oMathParaPr>
                      <m:jc m:val="left"/>
                    </m:oMathParaPr>
                    <m:oMath xmlns:m="http://schemas.openxmlformats.org/officeDocument/2006/math">
                      <m:sSub>
                        <m:sSubPr>
                          <m:ctrlPr>
                            <a:rPr lang="en-GB" sz="1100" i="1" smtClean="0">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𝑡</m:t>
                          </m:r>
                        </m:sub>
                      </m:sSub>
                      <m:r>
                        <a:rPr lang="en-GB" sz="1100" i="1">
                          <a:latin typeface="Cambria Math" panose="02040503050406030204" pitchFamily="18" charset="0"/>
                          <a:ea typeface="Cambria Math" panose="02040503050406030204" pitchFamily="18" charset="0"/>
                        </a:rPr>
                        <m:t>=</m:t>
                      </m:r>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sSub>
                        <m:sSubPr>
                          <m:ctrlPr>
                            <a:rPr lang="en-GB" sz="1100" i="1" smtClean="0">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r>
                        <a:rPr lang="en-GB" sz="1100" i="1">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f>
                        <m:fPr>
                          <m:ctrlPr>
                            <a:rPr lang="en-GB" sz="1100" i="1" smtClean="0">
                              <a:latin typeface="Cambria Math" panose="02040503050406030204" pitchFamily="18" charset="0"/>
                              <a:ea typeface="Cambria Math" panose="02040503050406030204" pitchFamily="18" charset="0"/>
                            </a:rPr>
                          </m:ctrlPr>
                        </m:fPr>
                        <m:num>
                          <m:r>
                            <a:rPr lang="en-GB" sz="1100" i="1">
                              <a:latin typeface="Cambria Math" panose="02040503050406030204" pitchFamily="18" charset="0"/>
                              <a:ea typeface="Cambria Math" panose="02040503050406030204" pitchFamily="18" charset="0"/>
                            </a:rPr>
                            <m:t>𝑟</m:t>
                          </m:r>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num>
                        <m:den>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f>
                        <m:fPr>
                          <m:ctrlPr>
                            <a:rPr lang="en-GB" sz="1100" i="1" smtClean="0">
                              <a:latin typeface="Cambria Math" panose="02040503050406030204" pitchFamily="18" charset="0"/>
                              <a:ea typeface="Cambria Math" panose="02040503050406030204" pitchFamily="18" charset="0"/>
                            </a:rPr>
                          </m:ctrlPr>
                        </m:fPr>
                        <m:num>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num>
                        <m:den>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r>
                            <a:rPr lang="en-GB" sz="1100" i="1">
                              <a:latin typeface="Cambria Math" panose="02040503050406030204" pitchFamily="18" charset="0"/>
                              <a:ea typeface="Cambria Math" panose="02040503050406030204" pitchFamily="18" charset="0"/>
                            </a:rPr>
                            <m:t>−1</m:t>
                          </m:r>
                        </m:den>
                      </m:f>
                    </m:oMath>
                  </m:oMathPara>
                </a14:m>
                <a:endParaRPr lang="en-GB" sz="1100" dirty="0">
                  <a:latin typeface="Cambria Math" panose="02040503050406030204" pitchFamily="18" charset="0"/>
                  <a:ea typeface="Cambria Math" panose="02040503050406030204" pitchFamily="18" charset="0"/>
                </a:endParaRPr>
              </a:p>
              <a:p>
                <a:pPr marL="357188">
                  <a:spcAft>
                    <a:spcPts val="600"/>
                  </a:spcAft>
                </a:pPr>
                <a14:m>
                  <m:oMathPara xmlns:m="http://schemas.openxmlformats.org/officeDocument/2006/math">
                    <m:oMathParaPr>
                      <m:jc m:val="left"/>
                    </m:oMathParaPr>
                    <m:oMath xmlns:m="http://schemas.openxmlformats.org/officeDocument/2006/math">
                      <m:r>
                        <a:rPr lang="en-GB" sz="1100" i="1">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d>
                        <m:dPr>
                          <m:begChr m:val="["/>
                          <m:endChr m:val="]"/>
                          <m:ctrlPr>
                            <a:rPr lang="en-GB" sz="1100" i="1" smtClean="0">
                              <a:latin typeface="Cambria Math" panose="02040503050406030204" pitchFamily="18" charset="0"/>
                              <a:ea typeface="Cambria Math" panose="02040503050406030204" pitchFamily="18" charset="0"/>
                            </a:rPr>
                          </m:ctrlPr>
                        </m:dPr>
                        <m:e>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m:t>
                          </m:r>
                          <m:f>
                            <m:fPr>
                              <m:ctrlPr>
                                <a:rPr lang="en-GB" sz="1100" i="1" smtClean="0">
                                  <a:latin typeface="Cambria Math" panose="02040503050406030204" pitchFamily="18" charset="0"/>
                                  <a:ea typeface="Cambria Math" panose="02040503050406030204" pitchFamily="18" charset="0"/>
                                </a:rPr>
                              </m:ctrlPr>
                            </m:fPr>
                            <m:num>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num>
                            <m:den>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f>
                            <m:fPr>
                              <m:ctrlPr>
                                <a:rPr lang="en-GB" sz="1100" i="1" smtClean="0">
                                  <a:latin typeface="Cambria Math" panose="02040503050406030204" pitchFamily="18" charset="0"/>
                                  <a:ea typeface="Cambria Math" panose="02040503050406030204" pitchFamily="18" charset="0"/>
                                </a:rPr>
                              </m:ctrlPr>
                            </m:fPr>
                            <m:num>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num>
                            <m:den>
                              <m:r>
                                <a:rPr lang="en-GB" sz="1100" i="1">
                                  <a:latin typeface="Cambria Math" panose="02040503050406030204" pitchFamily="18" charset="0"/>
                                  <a:ea typeface="Cambria Math" panose="02040503050406030204" pitchFamily="18" charset="0"/>
                                </a:rPr>
                                <m:t>1</m:t>
                              </m:r>
                            </m:den>
                          </m:f>
                        </m:e>
                      </m:d>
                    </m:oMath>
                  </m:oMathPara>
                </a14:m>
                <a:endParaRPr lang="en-GB" sz="1100" dirty="0">
                  <a:latin typeface="Cambria Math" panose="02040503050406030204" pitchFamily="18" charset="0"/>
                  <a:ea typeface="Cambria Math" panose="02040503050406030204" pitchFamily="18" charset="0"/>
                </a:endParaRPr>
              </a:p>
              <a:p>
                <a:pPr marL="357188"/>
                <a14:m>
                  <m:oMathPara xmlns:m="http://schemas.openxmlformats.org/officeDocument/2006/math">
                    <m:oMathParaPr>
                      <m:jc m:val="left"/>
                    </m:oMathParaPr>
                    <m:oMath xmlns:m="http://schemas.openxmlformats.org/officeDocument/2006/math">
                      <m:r>
                        <a:rPr lang="en-GB" sz="1100" i="1">
                          <a:latin typeface="Cambria Math" panose="02040503050406030204" pitchFamily="18" charset="0"/>
                          <a:ea typeface="Cambria Math" panose="02040503050406030204" pitchFamily="18" charset="0"/>
                        </a:rPr>
                        <m:t> =</m:t>
                      </m:r>
                      <m:sSub>
                        <m:sSubPr>
                          <m:ctrlPr>
                            <a:rPr lang="en-GB" sz="1100" i="1" smtClean="0">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f>
                        <m:fPr>
                          <m:ctrlPr>
                            <a:rPr lang="en-GB" sz="1100" i="1" smtClean="0">
                              <a:latin typeface="Cambria Math" panose="02040503050406030204" pitchFamily="18" charset="0"/>
                              <a:ea typeface="Cambria Math" panose="02040503050406030204" pitchFamily="18" charset="0"/>
                            </a:rPr>
                          </m:ctrlPr>
                        </m:fPr>
                        <m:num>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m:t>
                          </m:r>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num>
                        <m:den>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oMath>
                  </m:oMathPara>
                </a14:m>
                <a:endParaRPr lang="en-GB" sz="1100" dirty="0">
                  <a:latin typeface="Cambria Math" panose="02040503050406030204" pitchFamily="18" charset="0"/>
                  <a:ea typeface="Cambria Math" panose="02040503050406030204" pitchFamily="18" charset="0"/>
                  <a:cs typeface="Times New Roman" panose="02020603050405020304" pitchFamily="18" charset="0"/>
                </a:endParaRPr>
              </a:p>
              <a:p>
                <a:pPr>
                  <a:lnSpc>
                    <a:spcPts val="2200"/>
                  </a:lnSpc>
                  <a:spcAft>
                    <a:spcPts val="600"/>
                  </a:spcAft>
                </a:pPr>
                <a:r>
                  <a:rPr lang="en-GB" sz="1200" dirty="0">
                    <a:latin typeface="Cambria Math" panose="02040503050406030204" pitchFamily="18" charset="0"/>
                    <a:ea typeface="Cambria Math" panose="02040503050406030204" pitchFamily="18" charset="0"/>
                    <a:cs typeface="Times New Roman" panose="02020603050405020304" pitchFamily="18" charset="0"/>
                  </a:rPr>
                  <a:t>Using the previous result, the formula for the interest payment in period </a:t>
                </a:r>
                <a14:m>
                  <m:oMath xmlns:m="http://schemas.openxmlformats.org/officeDocument/2006/math">
                    <m:r>
                      <a:rPr lang="en-GB" sz="1200" b="0" i="1" smtClean="0">
                        <a:latin typeface="Cambria Math" panose="02040503050406030204" pitchFamily="18" charset="0"/>
                        <a:ea typeface="Cambria Math" panose="02040503050406030204" pitchFamily="18" charset="0"/>
                        <a:cs typeface="Times New Roman" panose="02020603050405020304" pitchFamily="18" charset="0"/>
                      </a:rPr>
                      <m:t>𝑡</m:t>
                    </m:r>
                  </m:oMath>
                </a14:m>
                <a:r>
                  <a:rPr lang="en-GB" sz="1200" dirty="0">
                    <a:latin typeface="Cambria Math" panose="02040503050406030204" pitchFamily="18" charset="0"/>
                    <a:ea typeface="Cambria Math" panose="02040503050406030204" pitchFamily="18" charset="0"/>
                    <a:cs typeface="Times New Roman" panose="02020603050405020304" pitchFamily="18" charset="0"/>
                  </a:rPr>
                  <a:t> therefore looks like this:</a:t>
                </a:r>
              </a:p>
              <a:p>
                <a:pPr marL="357188">
                  <a:lnSpc>
                    <a:spcPts val="2200"/>
                  </a:lnSpc>
                </a:pPr>
                <a14:m>
                  <m:oMathPara xmlns:m="http://schemas.openxmlformats.org/officeDocument/2006/math">
                    <m:oMathParaPr>
                      <m:jc m:val="left"/>
                    </m:oMathParaPr>
                    <m:oMath xmlns:m="http://schemas.openxmlformats.org/officeDocument/2006/math">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𝑟𝐻</m:t>
                          </m:r>
                        </m:e>
                        <m:sub>
                          <m:r>
                            <a:rPr lang="en-GB" sz="1100" i="1" smtClean="0">
                              <a:latin typeface="Cambria Math" panose="02040503050406030204" pitchFamily="18" charset="0"/>
                              <a:ea typeface="Cambria Math" panose="02040503050406030204" pitchFamily="18" charset="0"/>
                            </a:rPr>
                            <m:t>𝑡</m:t>
                          </m:r>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0</m:t>
                          </m:r>
                        </m:sub>
                      </m:sSub>
                      <m:r>
                        <a:rPr lang="en-GB" sz="1100" i="1" smtClean="0">
                          <a:latin typeface="Cambria Math" panose="02040503050406030204" pitchFamily="18" charset="0"/>
                          <a:ea typeface="Cambria Math" panose="02040503050406030204" pitchFamily="18" charset="0"/>
                        </a:rPr>
                        <m:t>×</m:t>
                      </m:r>
                      <m:f>
                        <m:fPr>
                          <m:ctrlPr>
                            <a:rPr lang="en-GB" sz="1100" i="1" smtClean="0">
                              <a:latin typeface="Cambria Math" panose="02040503050406030204" pitchFamily="18" charset="0"/>
                              <a:ea typeface="Cambria Math" panose="02040503050406030204" pitchFamily="18" charset="0"/>
                            </a:rPr>
                          </m:ctrlPr>
                        </m:fPr>
                        <m:num>
                          <m:r>
                            <a:rPr lang="en-GB" sz="1100" i="1" smtClean="0">
                              <a:latin typeface="Cambria Math" panose="02040503050406030204" pitchFamily="18" charset="0"/>
                              <a:ea typeface="Cambria Math" panose="02040503050406030204" pitchFamily="18" charset="0"/>
                            </a:rPr>
                            <m:t>𝑟</m:t>
                          </m:r>
                          <m:r>
                            <a:rPr lang="en-GB" sz="1100" i="1" smtClean="0">
                              <a:latin typeface="Cambria Math" panose="02040503050406030204" pitchFamily="18" charset="0"/>
                              <a:ea typeface="Cambria Math" panose="02040503050406030204" pitchFamily="18" charset="0"/>
                            </a:rPr>
                            <m:t>×</m:t>
                          </m:r>
                          <m:d>
                            <m:dPr>
                              <m:begChr m:val="["/>
                              <m:endChr m:val="]"/>
                              <m:ctrlPr>
                                <a:rPr lang="en-GB" sz="1100" i="1" smtClean="0">
                                  <a:latin typeface="Cambria Math" panose="02040503050406030204" pitchFamily="18" charset="0"/>
                                  <a:ea typeface="Cambria Math" panose="02040503050406030204" pitchFamily="18" charset="0"/>
                                </a:rPr>
                              </m:ctrlPr>
                            </m:dPr>
                            <m:e>
                              <m:sSup>
                                <m:sSupPr>
                                  <m:ctrlPr>
                                    <a:rPr lang="en-GB" sz="1100" i="1" smtClean="0">
                                      <a:latin typeface="Cambria Math" panose="02040503050406030204" pitchFamily="18" charset="0"/>
                                      <a:ea typeface="Cambria Math" panose="02040503050406030204" pitchFamily="18" charset="0"/>
                                    </a:rPr>
                                  </m:ctrlPr>
                                </m:sSup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r>
                                    <a:rPr lang="en-GB" sz="1100" i="1" smtClean="0">
                                      <a:latin typeface="Cambria Math" panose="02040503050406030204" pitchFamily="18" charset="0"/>
                                      <a:ea typeface="Cambria Math" panose="02040503050406030204" pitchFamily="18" charset="0"/>
                                    </a:rPr>
                                    <m:t>)</m:t>
                                  </m:r>
                                </m:e>
                                <m:sup>
                                  <m:r>
                                    <a:rPr lang="en-GB" sz="1100" i="1" smtClean="0">
                                      <a:latin typeface="Cambria Math" panose="02040503050406030204" pitchFamily="18" charset="0"/>
                                      <a:ea typeface="Cambria Math" panose="02040503050406030204" pitchFamily="18" charset="0"/>
                                    </a:rPr>
                                    <m:t>𝑇</m:t>
                                  </m:r>
                                </m:sup>
                              </m:sSup>
                              <m:r>
                                <a:rPr lang="en-GB" sz="1100" i="1" smtClean="0">
                                  <a:latin typeface="Cambria Math" panose="02040503050406030204" pitchFamily="18" charset="0"/>
                                  <a:ea typeface="Cambria Math" panose="02040503050406030204" pitchFamily="18" charset="0"/>
                                </a:rPr>
                                <m:t>−</m:t>
                              </m:r>
                              <m:sSup>
                                <m:sSupPr>
                                  <m:ctrlPr>
                                    <a:rPr lang="en-GB" sz="1100" i="1" smtClean="0">
                                      <a:latin typeface="Cambria Math" panose="02040503050406030204" pitchFamily="18" charset="0"/>
                                      <a:ea typeface="Cambria Math" panose="02040503050406030204" pitchFamily="18" charset="0"/>
                                    </a:rPr>
                                  </m:ctrlPr>
                                </m:sSup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r>
                                    <a:rPr lang="en-GB" sz="1100" i="1" smtClean="0">
                                      <a:latin typeface="Cambria Math" panose="02040503050406030204" pitchFamily="18" charset="0"/>
                                      <a:ea typeface="Cambria Math" panose="02040503050406030204" pitchFamily="18" charset="0"/>
                                    </a:rPr>
                                    <m:t>)</m:t>
                                  </m:r>
                                </m:e>
                                <m:sup>
                                  <m:r>
                                    <a:rPr lang="en-GB" sz="1100" i="1" smtClean="0">
                                      <a:latin typeface="Cambria Math" panose="02040503050406030204" pitchFamily="18" charset="0"/>
                                      <a:ea typeface="Cambria Math" panose="02040503050406030204" pitchFamily="18" charset="0"/>
                                    </a:rPr>
                                    <m:t>𝑡</m:t>
                                  </m:r>
                                  <m:r>
                                    <a:rPr lang="en-GB" sz="1100" i="1" smtClean="0">
                                      <a:latin typeface="Cambria Math" panose="02040503050406030204" pitchFamily="18" charset="0"/>
                                      <a:ea typeface="Cambria Math" panose="02040503050406030204" pitchFamily="18" charset="0"/>
                                    </a:rPr>
                                    <m:t>−1</m:t>
                                  </m:r>
                                </m:sup>
                              </m:sSup>
                            </m:e>
                          </m:d>
                        </m:num>
                        <m:den>
                          <m:sSup>
                            <m:sSupPr>
                              <m:ctrlPr>
                                <a:rPr lang="en-GB" sz="1100" i="1" smtClean="0">
                                  <a:latin typeface="Cambria Math" panose="02040503050406030204" pitchFamily="18" charset="0"/>
                                  <a:ea typeface="Cambria Math" panose="02040503050406030204" pitchFamily="18" charset="0"/>
                                </a:rPr>
                              </m:ctrlPr>
                            </m:sSup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r>
                                <a:rPr lang="en-GB" sz="1100" i="1" smtClean="0">
                                  <a:latin typeface="Cambria Math" panose="02040503050406030204" pitchFamily="18" charset="0"/>
                                  <a:ea typeface="Cambria Math" panose="02040503050406030204" pitchFamily="18" charset="0"/>
                                </a:rPr>
                                <m:t>)</m:t>
                              </m:r>
                            </m:e>
                            <m:sup>
                              <m:r>
                                <a:rPr lang="en-GB" sz="1100" i="1" smtClean="0">
                                  <a:latin typeface="Cambria Math" panose="02040503050406030204" pitchFamily="18" charset="0"/>
                                  <a:ea typeface="Cambria Math" panose="02040503050406030204" pitchFamily="18" charset="0"/>
                                </a:rPr>
                                <m:t>𝑇</m:t>
                              </m:r>
                            </m:sup>
                          </m:sSup>
                          <m:r>
                            <a:rPr lang="en-GB" sz="1100" i="1" smtClean="0">
                              <a:latin typeface="Cambria Math" panose="02040503050406030204" pitchFamily="18" charset="0"/>
                              <a:ea typeface="Cambria Math" panose="02040503050406030204" pitchFamily="18" charset="0"/>
                            </a:rPr>
                            <m:t>−1</m:t>
                          </m:r>
                        </m:den>
                      </m:f>
                      <m:r>
                        <a:rPr lang="en-GB" sz="1100" b="0" i="1" smtClean="0">
                          <a:latin typeface="Cambria Math" panose="02040503050406030204" pitchFamily="18" charset="0"/>
                          <a:ea typeface="Cambria Math" panose="02040503050406030204" pitchFamily="18" charset="0"/>
                        </a:rPr>
                        <m:t>.</m:t>
                      </m:r>
                    </m:oMath>
                  </m:oMathPara>
                </a14:m>
                <a:endParaRPr lang="en-GB" sz="1100" dirty="0">
                  <a:latin typeface="Cambria Math" panose="02040503050406030204" pitchFamily="18" charset="0"/>
                  <a:ea typeface="Cambria Math" panose="02040503050406030204" pitchFamily="18" charset="0"/>
                </a:endParaRPr>
              </a:p>
              <a:p>
                <a:pPr>
                  <a:spcBef>
                    <a:spcPts val="600"/>
                  </a:spcBef>
                </a:pPr>
                <a:r>
                  <a:rPr lang="en-GB" sz="1200" noProof="0" dirty="0">
                    <a:latin typeface="Times New Roman" panose="02020603050405020304" pitchFamily="18" charset="0"/>
                    <a:cs typeface="Times New Roman" panose="02020603050405020304" pitchFamily="18" charset="0"/>
                  </a:rPr>
                  <a:t>And this is the formula for the principal repayment in period </a:t>
                </a:r>
                <a14:m>
                  <m:oMath xmlns:m="http://schemas.openxmlformats.org/officeDocument/2006/math">
                    <m:r>
                      <a:rPr lang="en-GB" sz="1200" b="0" i="1" noProof="0" smtClean="0">
                        <a:latin typeface="Cambria Math" panose="02040503050406030204" pitchFamily="18" charset="0"/>
                        <a:cs typeface="Times New Roman" panose="02020603050405020304" pitchFamily="18" charset="0"/>
                      </a:rPr>
                      <m:t>𝑡</m:t>
                    </m:r>
                  </m:oMath>
                </a14:m>
                <a:r>
                  <a:rPr lang="en-GB" sz="1200" noProof="0" dirty="0">
                    <a:latin typeface="Times New Roman" panose="02020603050405020304" pitchFamily="18" charset="0"/>
                    <a:cs typeface="Times New Roman" panose="02020603050405020304" pitchFamily="18" charset="0"/>
                  </a:rPr>
                  <a:t>:</a:t>
                </a:r>
              </a:p>
              <a:p>
                <a:pPr marL="357188">
                  <a:spcBef>
                    <a:spcPts val="600"/>
                  </a:spcBef>
                </a:pPr>
                <a14:m>
                  <m:oMathPara xmlns:m="http://schemas.openxmlformats.org/officeDocument/2006/math">
                    <m:oMathParaPr>
                      <m:jc m:val="left"/>
                    </m:oMathParaPr>
                    <m:oMath xmlns:m="http://schemas.openxmlformats.org/officeDocument/2006/math">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𝑡</m:t>
                          </m:r>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𝑡</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sSub>
                            <m:sSubPr>
                              <m:ctrlPr>
                                <a:rPr lang="en-GB" sz="1100" i="1">
                                  <a:latin typeface="Cambria Math" panose="02040503050406030204" pitchFamily="18" charset="0"/>
                                  <a:ea typeface="Cambria Math" panose="02040503050406030204" pitchFamily="18" charset="0"/>
                                </a:rPr>
                              </m:ctrlPr>
                            </m:sSubPr>
                            <m:e>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m:t>
                              </m:r>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r>
                                    <a:rPr lang="en-GB" sz="1100" i="1">
                                      <a:latin typeface="Cambria Math" panose="02040503050406030204" pitchFamily="18" charset="0"/>
                                      <a:ea typeface="Cambria Math" panose="02040503050406030204" pitchFamily="18" charset="0"/>
                                    </a:rPr>
                                    <m:t>−1</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b="0" i="1" smtClean="0">
                              <a:latin typeface="Cambria Math" panose="02040503050406030204" pitchFamily="18" charset="0"/>
                              <a:ea typeface="Cambria Math" panose="02040503050406030204" pitchFamily="18" charset="0"/>
                            </a:rPr>
                            <m:t>−</m:t>
                          </m:r>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0</m:t>
                          </m:r>
                        </m:sub>
                      </m:sSub>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m:t>
                          </m:r>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b="0" i="1" smtClean="0">
                          <a:latin typeface="Cambria Math" panose="02040503050406030204" pitchFamily="18" charset="0"/>
                          <a:ea typeface="Cambria Math" panose="02040503050406030204" pitchFamily="18" charset="0"/>
                        </a:rPr>
                        <m:t>=</m:t>
                      </m:r>
                      <m:sSub>
                        <m:sSubPr>
                          <m:ctrlPr>
                            <a:rPr lang="en-GB" sz="1100" b="0" i="1" smtClean="0">
                              <a:latin typeface="Cambria Math" panose="02040503050406030204" pitchFamily="18" charset="0"/>
                              <a:ea typeface="Cambria Math" panose="02040503050406030204" pitchFamily="18" charset="0"/>
                            </a:rPr>
                          </m:ctrlPr>
                        </m:sSubPr>
                        <m:e>
                          <m:r>
                            <a:rPr lang="en-GB" sz="1100" b="0" i="1" smtClean="0">
                              <a:latin typeface="Cambria Math" panose="02040503050406030204" pitchFamily="18" charset="0"/>
                              <a:ea typeface="Cambria Math" panose="02040503050406030204" pitchFamily="18" charset="0"/>
                            </a:rPr>
                            <m:t>𝐻</m:t>
                          </m:r>
                        </m:e>
                        <m:sub>
                          <m:r>
                            <a:rPr lang="en-GB" sz="1100" b="0" i="1" smtClean="0">
                              <a:latin typeface="Cambria Math" panose="02040503050406030204" pitchFamily="18" charset="0"/>
                              <a:ea typeface="Cambria Math" panose="02040503050406030204" pitchFamily="18" charset="0"/>
                            </a:rPr>
                            <m:t>0</m:t>
                          </m:r>
                        </m:sub>
                      </m:sSub>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r>
                                <a:rPr lang="en-GB" sz="1100" b="0" i="1" smtClean="0">
                                  <a:latin typeface="Cambria Math" panose="02040503050406030204" pitchFamily="18" charset="0"/>
                                  <a:ea typeface="Cambria Math" panose="02040503050406030204" pitchFamily="18" charset="0"/>
                                </a:rPr>
                                <m:t>𝑟</m:t>
                              </m:r>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b="0" i="1" smtClean="0">
                                  <a:latin typeface="Cambria Math" panose="02040503050406030204" pitchFamily="18" charset="0"/>
                                  <a:ea typeface="Cambria Math" panose="02040503050406030204" pitchFamily="18" charset="0"/>
                                </a:rPr>
                                <m:t>𝑡</m:t>
                              </m:r>
                              <m:r>
                                <a:rPr lang="en-GB" sz="1100" b="0" i="1" smtClean="0">
                                  <a:latin typeface="Cambria Math" panose="02040503050406030204" pitchFamily="18" charset="0"/>
                                  <a:ea typeface="Cambria Math" panose="02040503050406030204" pitchFamily="18" charset="0"/>
                                </a:rPr>
                                <m:t>−1</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oMath>
                  </m:oMathPara>
                </a14:m>
                <a:endParaRPr lang="en-GB" sz="1100" i="1" dirty="0">
                  <a:latin typeface="Cambria Math" panose="02040503050406030204" pitchFamily="18" charset="0"/>
                  <a:ea typeface="Times New Roman" panose="02020603050405020304" pitchFamily="18" charset="0"/>
                  <a:cs typeface="Times New Roman" panose="02020603050405020304" pitchFamily="18" charset="0"/>
                </a:endParaRPr>
              </a:p>
            </p:txBody>
          </p:sp>
        </mc:Choice>
        <mc:Fallback xmlns="">
          <p:sp>
            <p:nvSpPr>
              <p:cNvPr id="8" name="TextovéPole 7">
                <a:extLst>
                  <a:ext uri="{FF2B5EF4-FFF2-40B4-BE49-F238E27FC236}">
                    <a16:creationId xmlns:a16="http://schemas.microsoft.com/office/drawing/2014/main" id="{450F1263-E772-556E-B947-D9DBD2B9A875}"/>
                  </a:ext>
                </a:extLst>
              </p:cNvPr>
              <p:cNvSpPr txBox="1">
                <a:spLocks noRot="1" noChangeAspect="1" noMove="1" noResize="1" noEditPoints="1" noAdjustHandles="1" noChangeArrowheads="1" noChangeShapeType="1" noTextEdit="1"/>
              </p:cNvSpPr>
              <p:nvPr/>
            </p:nvSpPr>
            <p:spPr>
              <a:xfrm>
                <a:off x="252001" y="540000"/>
                <a:ext cx="8639998" cy="5369483"/>
              </a:xfrm>
              <a:prstGeom prst="rect">
                <a:avLst/>
              </a:prstGeom>
              <a:blipFill>
                <a:blip r:embed="rId3"/>
                <a:stretch>
                  <a:fillRect t="-114"/>
                </a:stretch>
              </a:blipFill>
            </p:spPr>
            <p:txBody>
              <a:bodyPr/>
              <a:lstStyle/>
              <a:p>
                <a:r>
                  <a:rPr lang="en-GB">
                    <a:noFill/>
                  </a:rPr>
                  <a:t> </a:t>
                </a:r>
              </a:p>
            </p:txBody>
          </p:sp>
        </mc:Fallback>
      </mc:AlternateContent>
    </p:spTree>
    <p:extLst>
      <p:ext uri="{BB962C8B-B14F-4D97-AF65-F5344CB8AC3E}">
        <p14:creationId xmlns:p14="http://schemas.microsoft.com/office/powerpoint/2010/main" val="1826406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04F5-4440-EBB3-D3B5-0F5E88E98503}"/>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EF516E-69ED-C26A-FBDD-4BB82D9F826C}"/>
              </a:ext>
            </a:extLst>
          </p:cNvPr>
          <p:cNvSpPr>
            <a:spLocks noGrp="1"/>
          </p:cNvSpPr>
          <p:nvPr>
            <p:ph type="ftr" sz="quarter" idx="11"/>
          </p:nvPr>
        </p:nvSpPr>
        <p:spPr>
          <a:xfrm>
            <a:off x="180000" y="6336000"/>
            <a:ext cx="3312000" cy="360000"/>
          </a:xfrm>
        </p:spPr>
        <p:txBody>
          <a:bodyPr/>
          <a:lstStyle/>
          <a:p>
            <a:r>
              <a:rPr lang="en-GB" noProof="0"/>
              <a:t>Mortgages</a:t>
            </a:r>
          </a:p>
        </p:txBody>
      </p:sp>
      <p:sp>
        <p:nvSpPr>
          <p:cNvPr id="3" name="Zástupný symbol pro číslo snímku 2">
            <a:extLst>
              <a:ext uri="{FF2B5EF4-FFF2-40B4-BE49-F238E27FC236}">
                <a16:creationId xmlns:a16="http://schemas.microsoft.com/office/drawing/2014/main" id="{F011D5B3-6B39-C02F-861E-E5E64F032D30}"/>
              </a:ext>
            </a:extLst>
          </p:cNvPr>
          <p:cNvSpPr>
            <a:spLocks noGrp="1"/>
          </p:cNvSpPr>
          <p:nvPr>
            <p:ph type="sldNum" sz="quarter" idx="12"/>
          </p:nvPr>
        </p:nvSpPr>
        <p:spPr>
          <a:xfrm>
            <a:off x="7164000" y="6336000"/>
            <a:ext cx="1800000" cy="360000"/>
          </a:xfrm>
        </p:spPr>
        <p:txBody>
          <a:bodyPr/>
          <a:lstStyle/>
          <a:p>
            <a:pPr algn="r"/>
            <a:r>
              <a:rPr lang="cs-CZ" dirty="0"/>
              <a:t>17</a:t>
            </a:r>
          </a:p>
        </p:txBody>
      </p:sp>
      <p:sp>
        <p:nvSpPr>
          <p:cNvPr id="4" name="Nadpis 3">
            <a:extLst>
              <a:ext uri="{FF2B5EF4-FFF2-40B4-BE49-F238E27FC236}">
                <a16:creationId xmlns:a16="http://schemas.microsoft.com/office/drawing/2014/main" id="{DEEEBA01-32F6-DE74-E41C-233552AF06D1}"/>
              </a:ext>
            </a:extLst>
          </p:cNvPr>
          <p:cNvSpPr>
            <a:spLocks noGrp="1"/>
          </p:cNvSpPr>
          <p:nvPr>
            <p:ph type="title"/>
          </p:nvPr>
        </p:nvSpPr>
        <p:spPr>
          <a:xfrm>
            <a:off x="144000" y="180000"/>
            <a:ext cx="4248000" cy="338554"/>
          </a:xfrm>
        </p:spPr>
        <p:txBody>
          <a:bodyPr wrap="square">
            <a:spAutoFit/>
          </a:bodyPr>
          <a:lstStyle/>
          <a:p>
            <a:r>
              <a:rPr lang="en-GB" sz="1600" noProof="0" dirty="0"/>
              <a:t>Math</a:t>
            </a:r>
            <a:r>
              <a:rPr lang="cs-CZ" sz="1600" noProof="0" dirty="0"/>
              <a:t> </a:t>
            </a:r>
            <a:r>
              <a:rPr lang="en-GB" sz="1600" dirty="0"/>
              <a:t>note </a:t>
            </a:r>
            <a:r>
              <a:rPr lang="en-GB" sz="1600" dirty="0">
                <a:latin typeface="Cambria Math" panose="02040503050406030204" pitchFamily="18" charset="0"/>
                <a:ea typeface="Cambria Math" panose="02040503050406030204" pitchFamily="18" charset="0"/>
              </a:rPr>
              <a:t>–</a:t>
            </a:r>
            <a:r>
              <a:rPr lang="en-GB" sz="1600" dirty="0"/>
              <a:t> annuity refinancing property</a:t>
            </a:r>
          </a:p>
        </p:txBody>
      </p:sp>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2BC914F5-17ED-E866-E54E-7ABEEE2C7F63}"/>
                  </a:ext>
                </a:extLst>
              </p:cNvPr>
              <p:cNvSpPr txBox="1"/>
              <p:nvPr/>
            </p:nvSpPr>
            <p:spPr>
              <a:xfrm>
                <a:off x="252001" y="540000"/>
                <a:ext cx="8639998" cy="2677656"/>
              </a:xfrm>
              <a:prstGeom prst="rect">
                <a:avLst/>
              </a:prstGeom>
              <a:noFill/>
            </p:spPr>
            <p:txBody>
              <a:bodyPr wrap="square">
                <a:spAutoFit/>
              </a:bodyPr>
              <a:lstStyle/>
              <a:p>
                <a:pPr>
                  <a:spcAft>
                    <a:spcPts val="600"/>
                  </a:spcAft>
                </a:pPr>
                <a:r>
                  <a:rPr lang="en-GB" sz="1200" noProof="0" dirty="0">
                    <a:latin typeface="Times New Roman" panose="02020603050405020304" pitchFamily="18" charset="0"/>
                    <a:ea typeface="Times New Roman" panose="02020603050405020304" pitchFamily="18" charset="0"/>
                    <a:cs typeface="Times New Roman" panose="02020603050405020304" pitchFamily="18" charset="0"/>
                  </a:rPr>
                  <a:t>A refinancing approach in the compilation of the payment calendar exploits the following property of the level-payment mortgage:</a:t>
                </a:r>
              </a:p>
              <a:p>
                <a:pPr marL="180975">
                  <a:spcBef>
                    <a:spcPts val="600"/>
                  </a:spcBef>
                </a:pPr>
                <a14:m>
                  <m:oMathPara xmlns:m="http://schemas.openxmlformats.org/officeDocument/2006/math">
                    <m:oMathParaPr>
                      <m:jc m:val="left"/>
                    </m:oMathParaPr>
                    <m:oMath xmlns:m="http://schemas.openxmlformats.org/officeDocument/2006/math">
                      <m:r>
                        <a:rPr lang="en-GB" sz="1100" i="1" smtClean="0">
                          <a:latin typeface="Cambria Math" panose="02040503050406030204" pitchFamily="18" charset="0"/>
                          <a:ea typeface="Cambria Math" panose="02040503050406030204" pitchFamily="18" charset="0"/>
                        </a:rPr>
                        <m:t>𝐴</m:t>
                      </m:r>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0</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𝑎</m:t>
                          </m:r>
                        </m:e>
                        <m:sub>
                          <m:r>
                            <a:rPr lang="en-GB" sz="1100" i="1" smtClean="0">
                              <a:latin typeface="Cambria Math" panose="02040503050406030204" pitchFamily="18" charset="0"/>
                              <a:ea typeface="Cambria Math" panose="02040503050406030204" pitchFamily="18" charset="0"/>
                            </a:rPr>
                            <m:t>𝑇</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𝑎</m:t>
                          </m:r>
                        </m:e>
                        <m:sub>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 . . . =</m:t>
                      </m:r>
                      <m:sSub>
                        <m:sSubPr>
                          <m:ctrlPr>
                            <a:rPr lang="en-GB" sz="1100" i="1" smtClean="0">
                              <a:latin typeface="Cambria Math" panose="02040503050406030204" pitchFamily="18" charset="0"/>
                              <a:ea typeface="Cambria Math" panose="02040503050406030204" pitchFamily="18" charset="0"/>
                            </a:rPr>
                          </m:ctrlPr>
                        </m:sSubPr>
                        <m:e>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𝑡</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𝑎</m:t>
                              </m:r>
                            </m:e>
                            <m:sub>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m:t>
                              </m:r>
                              <m:r>
                                <a:rPr lang="en-GB" sz="1100" i="1" smtClean="0">
                                  <a:latin typeface="Cambria Math" panose="02040503050406030204" pitchFamily="18" charset="0"/>
                                  <a:ea typeface="Cambria Math" panose="02040503050406030204" pitchFamily="18" charset="0"/>
                                </a:rPr>
                                <m:t>𝑡</m:t>
                              </m:r>
                            </m:sub>
                          </m:sSub>
                          <m:r>
                            <a:rPr lang="en-GB" sz="1100" i="1" smtClean="0">
                              <a:latin typeface="Cambria Math" panose="02040503050406030204" pitchFamily="18" charset="0"/>
                              <a:ea typeface="Cambria Math" panose="02040503050406030204" pitchFamily="18" charset="0"/>
                            </a:rPr>
                            <m:t>= . . . =</m:t>
                          </m:r>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𝑎</m:t>
                          </m:r>
                        </m:e>
                        <m:sub>
                          <m:r>
                            <a:rPr lang="en-GB" sz="1100" i="1" smtClean="0">
                              <a:latin typeface="Cambria Math" panose="02040503050406030204" pitchFamily="18" charset="0"/>
                              <a:ea typeface="Cambria Math" panose="02040503050406030204" pitchFamily="18" charset="0"/>
                            </a:rPr>
                            <m:t>1</m:t>
                          </m:r>
                        </m:sub>
                      </m:sSub>
                      <m:r>
                        <a:rPr lang="en-GB" sz="1100" i="1" smtClean="0">
                          <a:latin typeface="Cambria Math" panose="02040503050406030204" pitchFamily="18" charset="0"/>
                          <a:ea typeface="Cambria Math" panose="02040503050406030204" pitchFamily="18" charset="0"/>
                        </a:rPr>
                        <m:t>.</m:t>
                      </m:r>
                    </m:oMath>
                  </m:oMathPara>
                </a14:m>
                <a:endParaRPr lang="en-GB" sz="1100" noProof="0" dirty="0">
                  <a:solidFill>
                    <a:srgbClr val="0070C0"/>
                  </a:solidFill>
                  <a:latin typeface="Cambria Math" panose="02040503050406030204" pitchFamily="18" charset="0"/>
                  <a:ea typeface="Cambria Math" panose="02040503050406030204" pitchFamily="18" charset="0"/>
                  <a:cs typeface="Times New Roman" panose="02020603050405020304" pitchFamily="18" charset="0"/>
                </a:endParaRPr>
              </a:p>
              <a:p>
                <a:pPr>
                  <a:lnSpc>
                    <a:spcPts val="2200"/>
                  </a:lnSpc>
                  <a:spcAft>
                    <a:spcPts val="60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Using the formulas for the outstanding mortgage balance and the annuity factor, we can write </a:t>
                </a:r>
              </a:p>
              <a:p>
                <a:pPr marL="182563">
                  <a:lnSpc>
                    <a:spcPts val="3500"/>
                  </a:lnSpc>
                </a:pPr>
                <a14:m>
                  <m:oMathPara xmlns:m="http://schemas.openxmlformats.org/officeDocument/2006/math">
                    <m:oMathParaPr>
                      <m:jc m:val="left"/>
                    </m:oMathParaPr>
                    <m:oMath xmlns:m="http://schemas.openxmlformats.org/officeDocument/2006/math">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𝑡</m:t>
                          </m:r>
                        </m:sub>
                      </m:sSub>
                      <m:r>
                        <a:rPr lang="en-GB" sz="1100" i="1" smtClean="0">
                          <a:latin typeface="Cambria Math" panose="02040503050406030204" pitchFamily="18" charset="0"/>
                          <a:ea typeface="Cambria Math" panose="02040503050406030204" pitchFamily="18" charset="0"/>
                        </a:rPr>
                        <m:t>×</m:t>
                      </m:r>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𝑎</m:t>
                          </m:r>
                        </m:e>
                        <m:sub>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m:t>
                          </m:r>
                          <m:r>
                            <a:rPr lang="en-GB" sz="1100" i="1" smtClean="0">
                              <a:latin typeface="Cambria Math" panose="02040503050406030204" pitchFamily="18" charset="0"/>
                              <a:ea typeface="Cambria Math" panose="02040503050406030204" pitchFamily="18" charset="0"/>
                            </a:rPr>
                            <m:t>𝑡</m:t>
                          </m:r>
                        </m:sub>
                      </m:sSub>
                      <m:r>
                        <a:rPr lang="en-GB" sz="1100" i="1" smtClean="0">
                          <a:latin typeface="Cambria Math" panose="02040503050406030204" pitchFamily="18" charset="0"/>
                          <a:ea typeface="Cambria Math" panose="02040503050406030204" pitchFamily="18" charset="0"/>
                        </a:rPr>
                        <m:t>=</m:t>
                      </m:r>
                      <m:d>
                        <m:dPr>
                          <m:begChr m:val="["/>
                          <m:endChr m:val="]"/>
                          <m:ctrlPr>
                            <a:rPr lang="en-GB" sz="1100" i="1" smtClean="0">
                              <a:latin typeface="Cambria Math" panose="02040503050406030204" pitchFamily="18" charset="0"/>
                              <a:ea typeface="Cambria Math" panose="02040503050406030204" pitchFamily="18" charset="0"/>
                            </a:rPr>
                          </m:ctrlPr>
                        </m:dPr>
                        <m:e>
                          <m:sSub>
                            <m:sSubPr>
                              <m:ctrlPr>
                                <a:rPr lang="en-GB" sz="1100" i="1" smtClean="0">
                                  <a:latin typeface="Cambria Math" panose="02040503050406030204" pitchFamily="18" charset="0"/>
                                  <a:ea typeface="Cambria Math" panose="02040503050406030204" pitchFamily="18" charset="0"/>
                                </a:rPr>
                              </m:ctrlPr>
                            </m:sSubPr>
                            <m:e>
                              <m:r>
                                <a:rPr lang="en-GB" sz="1100" i="1" smtClean="0">
                                  <a:latin typeface="Cambria Math" panose="02040503050406030204" pitchFamily="18" charset="0"/>
                                  <a:ea typeface="Cambria Math" panose="02040503050406030204" pitchFamily="18" charset="0"/>
                                </a:rPr>
                                <m:t>𝐻</m:t>
                              </m:r>
                            </m:e>
                            <m:sub>
                              <m:r>
                                <a:rPr lang="en-GB" sz="1100" i="1" smtClean="0">
                                  <a:latin typeface="Cambria Math" panose="02040503050406030204" pitchFamily="18" charset="0"/>
                                  <a:ea typeface="Cambria Math" panose="02040503050406030204" pitchFamily="18" charset="0"/>
                                </a:rPr>
                                <m:t>0</m:t>
                              </m:r>
                            </m:sub>
                          </m:sSub>
                          <m:r>
                            <a:rPr lang="en-GB" sz="1100" i="1" smtClean="0">
                              <a:latin typeface="Cambria Math" panose="02040503050406030204" pitchFamily="18" charset="0"/>
                              <a:ea typeface="Cambria Math" panose="02040503050406030204" pitchFamily="18" charset="0"/>
                            </a:rPr>
                            <m:t>×</m:t>
                          </m:r>
                          <m:f>
                            <m:fPr>
                              <m:ctrlPr>
                                <a:rPr lang="en-GB" sz="1100" i="1" smtClean="0">
                                  <a:latin typeface="Cambria Math" panose="02040503050406030204" pitchFamily="18" charset="0"/>
                                  <a:ea typeface="Cambria Math" panose="02040503050406030204" pitchFamily="18" charset="0"/>
                                </a:rPr>
                              </m:ctrlPr>
                            </m:fPr>
                            <m:num>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e>
                                  </m:d>
                                </m:e>
                                <m:sup>
                                  <m:r>
                                    <a:rPr lang="en-GB" sz="1100" i="1" smtClean="0">
                                      <a:latin typeface="Cambria Math" panose="02040503050406030204" pitchFamily="18" charset="0"/>
                                      <a:ea typeface="Cambria Math" panose="02040503050406030204" pitchFamily="18" charset="0"/>
                                    </a:rPr>
                                    <m:t>𝑇</m:t>
                                  </m:r>
                                </m:sup>
                              </m:sSup>
                              <m:r>
                                <a:rPr lang="en-GB" sz="1100" i="1" smtClean="0">
                                  <a:latin typeface="Cambria Math" panose="02040503050406030204" pitchFamily="18" charset="0"/>
                                  <a:ea typeface="Cambria Math" panose="02040503050406030204" pitchFamily="18" charset="0"/>
                                </a:rPr>
                                <m:t>−</m:t>
                              </m:r>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e>
                                  </m:d>
                                </m:e>
                                <m:sup>
                                  <m:r>
                                    <a:rPr lang="en-GB" sz="1100" i="1" smtClean="0">
                                      <a:latin typeface="Cambria Math" panose="02040503050406030204" pitchFamily="18" charset="0"/>
                                      <a:ea typeface="Cambria Math" panose="02040503050406030204" pitchFamily="18" charset="0"/>
                                    </a:rPr>
                                    <m:t>𝑡</m:t>
                                  </m:r>
                                </m:sup>
                              </m:sSup>
                            </m:num>
                            <m:den>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e>
                                  </m:d>
                                </m:e>
                                <m:sup>
                                  <m:r>
                                    <a:rPr lang="en-GB" sz="1100" i="1" smtClean="0">
                                      <a:latin typeface="Cambria Math" panose="02040503050406030204" pitchFamily="18" charset="0"/>
                                      <a:ea typeface="Cambria Math" panose="02040503050406030204" pitchFamily="18" charset="0"/>
                                    </a:rPr>
                                    <m:t>𝑇</m:t>
                                  </m:r>
                                </m:sup>
                              </m:sSup>
                              <m:r>
                                <a:rPr lang="en-GB" sz="1100" i="1" smtClean="0">
                                  <a:latin typeface="Cambria Math" panose="02040503050406030204" pitchFamily="18" charset="0"/>
                                  <a:ea typeface="Cambria Math" panose="02040503050406030204" pitchFamily="18" charset="0"/>
                                </a:rPr>
                                <m:t>−1</m:t>
                              </m:r>
                            </m:den>
                          </m:f>
                        </m:e>
                      </m:d>
                      <m:r>
                        <a:rPr lang="en-GB" sz="1100" i="1" smtClean="0">
                          <a:latin typeface="Cambria Math" panose="02040503050406030204" pitchFamily="18" charset="0"/>
                          <a:ea typeface="Cambria Math" panose="02040503050406030204" pitchFamily="18" charset="0"/>
                        </a:rPr>
                        <m:t>×</m:t>
                      </m:r>
                      <m:d>
                        <m:dPr>
                          <m:begChr m:val="["/>
                          <m:endChr m:val="]"/>
                          <m:ctrlPr>
                            <a:rPr lang="en-GB" sz="1100" i="1" smtClean="0">
                              <a:latin typeface="Cambria Math" panose="02040503050406030204" pitchFamily="18" charset="0"/>
                              <a:ea typeface="Cambria Math" panose="02040503050406030204" pitchFamily="18" charset="0"/>
                            </a:rPr>
                          </m:ctrlPr>
                        </m:dPr>
                        <m:e>
                          <m:f>
                            <m:fPr>
                              <m:ctrlPr>
                                <a:rPr lang="en-GB" sz="1100" i="1" smtClean="0">
                                  <a:latin typeface="Cambria Math" panose="02040503050406030204" pitchFamily="18" charset="0"/>
                                  <a:ea typeface="Cambria Math" panose="02040503050406030204" pitchFamily="18" charset="0"/>
                                </a:rPr>
                              </m:ctrlPr>
                            </m:fPr>
                            <m:num>
                              <m:r>
                                <a:rPr lang="en-GB" sz="1100" i="1" smtClean="0">
                                  <a:latin typeface="Cambria Math" panose="02040503050406030204" pitchFamily="18" charset="0"/>
                                  <a:ea typeface="Cambria Math" panose="02040503050406030204" pitchFamily="18" charset="0"/>
                                </a:rPr>
                                <m:t>𝑟</m:t>
                              </m:r>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e>
                                  </m:d>
                                </m:e>
                                <m:sup>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m:t>
                                  </m:r>
                                  <m:r>
                                    <a:rPr lang="en-GB" sz="1100" i="1" smtClean="0">
                                      <a:latin typeface="Cambria Math" panose="02040503050406030204" pitchFamily="18" charset="0"/>
                                      <a:ea typeface="Cambria Math" panose="02040503050406030204" pitchFamily="18" charset="0"/>
                                    </a:rPr>
                                    <m:t>𝑡</m:t>
                                  </m:r>
                                </m:sup>
                              </m:sSup>
                            </m:num>
                            <m:den>
                              <m:sSup>
                                <m:sSupPr>
                                  <m:ctrlPr>
                                    <a:rPr lang="en-GB" sz="1100" i="1" smtClean="0">
                                      <a:latin typeface="Cambria Math" panose="02040503050406030204" pitchFamily="18" charset="0"/>
                                      <a:ea typeface="Cambria Math" panose="02040503050406030204" pitchFamily="18" charset="0"/>
                                    </a:rPr>
                                  </m:ctrlPr>
                                </m:sSupPr>
                                <m:e>
                                  <m:d>
                                    <m:dPr>
                                      <m:ctrlPr>
                                        <a:rPr lang="en-GB" sz="1100" i="1" smtClean="0">
                                          <a:latin typeface="Cambria Math" panose="02040503050406030204" pitchFamily="18" charset="0"/>
                                          <a:ea typeface="Cambria Math" panose="02040503050406030204" pitchFamily="18" charset="0"/>
                                        </a:rPr>
                                      </m:ctrlPr>
                                    </m:dPr>
                                    <m:e>
                                      <m:r>
                                        <a:rPr lang="en-GB" sz="1100" i="1" smtClean="0">
                                          <a:latin typeface="Cambria Math" panose="02040503050406030204" pitchFamily="18" charset="0"/>
                                          <a:ea typeface="Cambria Math" panose="02040503050406030204" pitchFamily="18" charset="0"/>
                                        </a:rPr>
                                        <m:t>1+</m:t>
                                      </m:r>
                                      <m:r>
                                        <a:rPr lang="en-GB" sz="1100" i="1" smtClean="0">
                                          <a:latin typeface="Cambria Math" panose="02040503050406030204" pitchFamily="18" charset="0"/>
                                          <a:ea typeface="Cambria Math" panose="02040503050406030204" pitchFamily="18" charset="0"/>
                                        </a:rPr>
                                        <m:t>𝑟</m:t>
                                      </m:r>
                                    </m:e>
                                  </m:d>
                                </m:e>
                                <m:sup>
                                  <m:r>
                                    <a:rPr lang="en-GB" sz="1100" i="1" smtClean="0">
                                      <a:latin typeface="Cambria Math" panose="02040503050406030204" pitchFamily="18" charset="0"/>
                                      <a:ea typeface="Cambria Math" panose="02040503050406030204" pitchFamily="18" charset="0"/>
                                    </a:rPr>
                                    <m:t>𝑇</m:t>
                                  </m:r>
                                  <m:r>
                                    <a:rPr lang="en-GB" sz="1100" i="1" smtClean="0">
                                      <a:latin typeface="Cambria Math" panose="02040503050406030204" pitchFamily="18" charset="0"/>
                                      <a:ea typeface="Cambria Math" panose="02040503050406030204" pitchFamily="18" charset="0"/>
                                    </a:rPr>
                                    <m:t>−</m:t>
                                  </m:r>
                                  <m:r>
                                    <a:rPr lang="en-GB" sz="1100" i="1" smtClean="0">
                                      <a:latin typeface="Cambria Math" panose="02040503050406030204" pitchFamily="18" charset="0"/>
                                      <a:ea typeface="Cambria Math" panose="02040503050406030204" pitchFamily="18" charset="0"/>
                                    </a:rPr>
                                    <m:t>𝑡</m:t>
                                  </m:r>
                                </m:sup>
                              </m:sSup>
                              <m:r>
                                <a:rPr lang="en-GB" sz="1100" i="1" smtClean="0">
                                  <a:latin typeface="Cambria Math" panose="02040503050406030204" pitchFamily="18" charset="0"/>
                                  <a:ea typeface="Cambria Math" panose="02040503050406030204" pitchFamily="18" charset="0"/>
                                </a:rPr>
                                <m:t>−1</m:t>
                              </m:r>
                            </m:den>
                          </m:f>
                        </m:e>
                      </m:d>
                    </m:oMath>
                  </m:oMathPara>
                </a14:m>
                <a:endParaRPr lang="en-GB" sz="1100" dirty="0">
                  <a:latin typeface="Cambria Math" panose="02040503050406030204" pitchFamily="18" charset="0"/>
                  <a:ea typeface="Cambria Math" panose="02040503050406030204" pitchFamily="18" charset="0"/>
                </a:endParaRPr>
              </a:p>
              <a:p>
                <a:pPr marL="804863">
                  <a:lnSpc>
                    <a:spcPts val="3500"/>
                  </a:lnSpc>
                  <a:spcBef>
                    <a:spcPts val="600"/>
                  </a:spcBef>
                </a:pPr>
                <a14:m>
                  <m:oMathPara xmlns:m="http://schemas.openxmlformats.org/officeDocument/2006/math">
                    <m:oMathParaPr>
                      <m:jc m:val="left"/>
                    </m:oMathParaPr>
                    <m:oMath xmlns:m="http://schemas.openxmlformats.org/officeDocument/2006/math">
                      <m:sSub>
                        <m:sSubPr>
                          <m:ctrlPr>
                            <a:rPr lang="en-GB" sz="1100" i="1">
                              <a:latin typeface="Cambria Math" panose="02040503050406030204" pitchFamily="18" charset="0"/>
                              <a:ea typeface="Cambria Math" panose="02040503050406030204" pitchFamily="18" charset="0"/>
                            </a:rPr>
                          </m:ctrlPr>
                        </m:sSubPr>
                        <m:e>
                          <m:r>
                            <a:rPr lang="en-GB" sz="1100" b="0" i="1" smtClean="0">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𝐻</m:t>
                          </m:r>
                        </m:e>
                        <m:sub>
                          <m:r>
                            <a:rPr lang="en-GB" sz="1100" i="1">
                              <a:latin typeface="Cambria Math" panose="02040503050406030204" pitchFamily="18" charset="0"/>
                              <a:ea typeface="Cambria Math" panose="02040503050406030204" pitchFamily="18" charset="0"/>
                            </a:rPr>
                            <m:t>0</m:t>
                          </m:r>
                        </m:sub>
                      </m:sSub>
                      <m:r>
                        <a:rPr lang="en-GB" sz="1100" i="1">
                          <a:latin typeface="Cambria Math" panose="02040503050406030204" pitchFamily="18" charset="0"/>
                          <a:ea typeface="Cambria Math" panose="02040503050406030204" pitchFamily="18" charset="0"/>
                        </a:rPr>
                        <m:t>×</m:t>
                      </m:r>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r>
                                <a:rPr lang="en-GB" sz="1100" i="1">
                                  <a:latin typeface="Cambria Math" panose="02040503050406030204" pitchFamily="18" charset="0"/>
                                  <a:ea typeface="Cambria Math" panose="02040503050406030204" pitchFamily="18" charset="0"/>
                                </a:rPr>
                                <m:t>𝑟</m:t>
                              </m:r>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d>
                        <m:dPr>
                          <m:begChr m:val="["/>
                          <m:endChr m:val="]"/>
                          <m:ctrlPr>
                            <a:rPr lang="en-GB" sz="1100" i="1">
                              <a:latin typeface="Cambria Math" panose="02040503050406030204" pitchFamily="18" charset="0"/>
                              <a:ea typeface="Cambria Math" panose="02040503050406030204" pitchFamily="18" charset="0"/>
                            </a:rPr>
                          </m:ctrlPr>
                        </m:dPr>
                        <m:e>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m:t>
                              </m:r>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num>
                            <m:den>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den>
                          </m:f>
                        </m:e>
                      </m:d>
                    </m:oMath>
                  </m:oMathPara>
                </a14:m>
                <a:endParaRPr lang="en-GB" sz="1100" i="1" dirty="0">
                  <a:latin typeface="Cambria Math" panose="02040503050406030204" pitchFamily="18" charset="0"/>
                  <a:ea typeface="Cambria Math" panose="02040503050406030204" pitchFamily="18" charset="0"/>
                </a:endParaRPr>
              </a:p>
              <a:p>
                <a:pPr marL="804863">
                  <a:lnSpc>
                    <a:spcPts val="3500"/>
                  </a:lnSpc>
                  <a:spcBef>
                    <a:spcPts val="600"/>
                  </a:spcBef>
                </a:pPr>
                <a14:m>
                  <m:oMathPara xmlns:m="http://schemas.openxmlformats.org/officeDocument/2006/math">
                    <m:oMathParaPr>
                      <m:jc m:val="left"/>
                    </m:oMathParaPr>
                    <m:oMath xmlns:m="http://schemas.openxmlformats.org/officeDocument/2006/math">
                      <m:r>
                        <a:rPr lang="en-GB" sz="1100" b="0" i="1" smtClean="0">
                          <a:latin typeface="Cambria Math" panose="02040503050406030204" pitchFamily="18" charset="0"/>
                          <a:ea typeface="Cambria Math" panose="02040503050406030204" pitchFamily="18" charset="0"/>
                        </a:rPr>
                        <m:t>=</m:t>
                      </m:r>
                      <m:r>
                        <a:rPr lang="en-GB" sz="1100" b="0" i="1" smtClean="0">
                          <a:latin typeface="Cambria Math" panose="02040503050406030204" pitchFamily="18" charset="0"/>
                          <a:ea typeface="Cambria Math" panose="02040503050406030204" pitchFamily="18" charset="0"/>
                        </a:rPr>
                        <m:t>𝐴</m:t>
                      </m:r>
                      <m:r>
                        <a:rPr lang="en-GB" sz="1100" i="1">
                          <a:latin typeface="Cambria Math" panose="02040503050406030204" pitchFamily="18" charset="0"/>
                          <a:ea typeface="Cambria Math" panose="02040503050406030204" pitchFamily="18" charset="0"/>
                        </a:rPr>
                        <m:t>×</m:t>
                      </m:r>
                      <m:d>
                        <m:dPr>
                          <m:begChr m:val="["/>
                          <m:endChr m:val="]"/>
                          <m:ctrlPr>
                            <a:rPr lang="en-GB" sz="1100" i="1">
                              <a:latin typeface="Cambria Math" panose="02040503050406030204" pitchFamily="18" charset="0"/>
                              <a:ea typeface="Cambria Math" panose="02040503050406030204" pitchFamily="18" charset="0"/>
                            </a:rPr>
                          </m:ctrlPr>
                        </m:dPr>
                        <m:e>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sup>
                              </m:sSup>
                              <m:r>
                                <a:rPr lang="en-GB" sz="1100" i="1">
                                  <a:latin typeface="Cambria Math" panose="02040503050406030204" pitchFamily="18" charset="0"/>
                                  <a:ea typeface="Cambria Math" panose="02040503050406030204" pitchFamily="18" charset="0"/>
                                </a:rPr>
                                <m:t>−</m:t>
                              </m:r>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𝑡</m:t>
                                  </m:r>
                                </m:sup>
                              </m:sSup>
                            </m:num>
                            <m:den>
                              <m:r>
                                <a:rPr lang="en-GB" sz="1100" i="1">
                                  <a:latin typeface="Cambria Math" panose="02040503050406030204" pitchFamily="18" charset="0"/>
                                  <a:ea typeface="Cambria Math" panose="02040503050406030204" pitchFamily="18" charset="0"/>
                                </a:rPr>
                                <m:t>1</m:t>
                              </m:r>
                            </m:den>
                          </m:f>
                          <m:r>
                            <a:rPr lang="en-GB" sz="1100" i="1">
                              <a:latin typeface="Cambria Math" panose="02040503050406030204" pitchFamily="18" charset="0"/>
                              <a:ea typeface="Cambria Math" panose="02040503050406030204" pitchFamily="18" charset="0"/>
                            </a:rPr>
                            <m:t>×</m:t>
                          </m:r>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den>
                          </m:f>
                        </m:e>
                      </m:d>
                    </m:oMath>
                  </m:oMathPara>
                </a14:m>
                <a:endParaRPr lang="en-GB" sz="1100" i="1" dirty="0">
                  <a:latin typeface="Cambria Math" panose="02040503050406030204" pitchFamily="18" charset="0"/>
                  <a:ea typeface="Cambria Math" panose="02040503050406030204" pitchFamily="18" charset="0"/>
                </a:endParaRPr>
              </a:p>
              <a:p>
                <a:pPr marL="804863">
                  <a:lnSpc>
                    <a:spcPts val="3500"/>
                  </a:lnSpc>
                  <a:spcBef>
                    <a:spcPts val="600"/>
                  </a:spcBef>
                </a:pPr>
                <a14:m>
                  <m:oMathPara xmlns:m="http://schemas.openxmlformats.org/officeDocument/2006/math">
                    <m:oMathParaPr>
                      <m:jc m:val="left"/>
                    </m:oMathParaPr>
                    <m:oMath xmlns:m="http://schemas.openxmlformats.org/officeDocument/2006/math">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𝐴</m:t>
                      </m:r>
                      <m:r>
                        <a:rPr lang="en-GB" sz="1100" i="1">
                          <a:latin typeface="Cambria Math" panose="02040503050406030204" pitchFamily="18" charset="0"/>
                          <a:ea typeface="Cambria Math" panose="02040503050406030204" pitchFamily="18" charset="0"/>
                        </a:rPr>
                        <m:t>×</m:t>
                      </m:r>
                      <m:d>
                        <m:dPr>
                          <m:begChr m:val="["/>
                          <m:endChr m:val="]"/>
                          <m:ctrlPr>
                            <a:rPr lang="en-GB" sz="1100" i="1">
                              <a:latin typeface="Cambria Math" panose="02040503050406030204" pitchFamily="18" charset="0"/>
                              <a:ea typeface="Cambria Math" panose="02040503050406030204" pitchFamily="18" charset="0"/>
                            </a:rPr>
                          </m:ctrlPr>
                        </m:dPr>
                        <m:e>
                          <m:f>
                            <m:fPr>
                              <m:ctrlPr>
                                <a:rPr lang="en-GB" sz="1100" i="1">
                                  <a:latin typeface="Cambria Math" panose="02040503050406030204" pitchFamily="18" charset="0"/>
                                  <a:ea typeface="Cambria Math" panose="02040503050406030204" pitchFamily="18" charset="0"/>
                                </a:rPr>
                              </m:ctrlPr>
                            </m:fPr>
                            <m:num>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num>
                            <m:den>
                              <m:sSup>
                                <m:sSupPr>
                                  <m:ctrlPr>
                                    <a:rPr lang="en-GB" sz="1100" i="1">
                                      <a:latin typeface="Cambria Math" panose="02040503050406030204" pitchFamily="18" charset="0"/>
                                      <a:ea typeface="Cambria Math" panose="02040503050406030204" pitchFamily="18" charset="0"/>
                                    </a:rPr>
                                  </m:ctrlPr>
                                </m:sSupPr>
                                <m:e>
                                  <m:d>
                                    <m:dPr>
                                      <m:ctrlPr>
                                        <a:rPr lang="en-GB" sz="1100" i="1">
                                          <a:latin typeface="Cambria Math" panose="02040503050406030204" pitchFamily="18" charset="0"/>
                                          <a:ea typeface="Cambria Math" panose="02040503050406030204" pitchFamily="18" charset="0"/>
                                        </a:rPr>
                                      </m:ctrlPr>
                                    </m:dPr>
                                    <m:e>
                                      <m:r>
                                        <a:rPr lang="en-GB" sz="1100" i="1">
                                          <a:latin typeface="Cambria Math" panose="02040503050406030204" pitchFamily="18" charset="0"/>
                                          <a:ea typeface="Cambria Math" panose="02040503050406030204" pitchFamily="18" charset="0"/>
                                        </a:rPr>
                                        <m:t>1+</m:t>
                                      </m:r>
                                      <m:r>
                                        <a:rPr lang="en-GB" sz="1100" i="1">
                                          <a:latin typeface="Cambria Math" panose="02040503050406030204" pitchFamily="18" charset="0"/>
                                          <a:ea typeface="Cambria Math" panose="02040503050406030204" pitchFamily="18" charset="0"/>
                                        </a:rPr>
                                        <m:t>𝑟</m:t>
                                      </m:r>
                                    </m:e>
                                  </m:d>
                                </m:e>
                                <m:sup>
                                  <m:r>
                                    <a:rPr lang="en-GB" sz="1100" i="1">
                                      <a:latin typeface="Cambria Math" panose="02040503050406030204" pitchFamily="18" charset="0"/>
                                      <a:ea typeface="Cambria Math" panose="02040503050406030204" pitchFamily="18" charset="0"/>
                                    </a:rPr>
                                    <m:t>𝑇</m:t>
                                  </m:r>
                                  <m:r>
                                    <a:rPr lang="en-GB" sz="1100" i="1">
                                      <a:latin typeface="Cambria Math" panose="02040503050406030204" pitchFamily="18" charset="0"/>
                                      <a:ea typeface="Cambria Math" panose="02040503050406030204" pitchFamily="18" charset="0"/>
                                    </a:rPr>
                                    <m:t>−</m:t>
                                  </m:r>
                                  <m:r>
                                    <a:rPr lang="en-GB" sz="1100" i="1">
                                      <a:latin typeface="Cambria Math" panose="02040503050406030204" pitchFamily="18" charset="0"/>
                                      <a:ea typeface="Cambria Math" panose="02040503050406030204" pitchFamily="18" charset="0"/>
                                    </a:rPr>
                                    <m:t>𝑡</m:t>
                                  </m:r>
                                </m:sup>
                              </m:sSup>
                              <m:r>
                                <a:rPr lang="en-GB" sz="1100" i="1">
                                  <a:latin typeface="Cambria Math" panose="02040503050406030204" pitchFamily="18" charset="0"/>
                                  <a:ea typeface="Cambria Math" panose="02040503050406030204" pitchFamily="18" charset="0"/>
                                </a:rPr>
                                <m:t>−1</m:t>
                              </m:r>
                            </m:den>
                          </m:f>
                        </m:e>
                      </m:d>
                      <m:r>
                        <a:rPr lang="en-GB" sz="1100" b="0" i="1" smtClean="0">
                          <a:latin typeface="Cambria Math" panose="02040503050406030204" pitchFamily="18" charset="0"/>
                          <a:ea typeface="Cambria Math" panose="02040503050406030204" pitchFamily="18" charset="0"/>
                        </a:rPr>
                        <m:t>=</m:t>
                      </m:r>
                      <m:r>
                        <a:rPr lang="en-GB" sz="1100" b="0" i="1" smtClean="0">
                          <a:latin typeface="Cambria Math" panose="02040503050406030204" pitchFamily="18" charset="0"/>
                          <a:ea typeface="Cambria Math" panose="02040503050406030204" pitchFamily="18" charset="0"/>
                        </a:rPr>
                        <m:t>𝐴</m:t>
                      </m:r>
                      <m:r>
                        <a:rPr lang="en-GB" sz="1100" b="0" i="1" smtClean="0">
                          <a:latin typeface="Cambria Math" panose="02040503050406030204" pitchFamily="18" charset="0"/>
                          <a:ea typeface="Cambria Math" panose="02040503050406030204" pitchFamily="18" charset="0"/>
                        </a:rPr>
                        <m:t> (</m:t>
                      </m:r>
                      <m:r>
                        <m:rPr>
                          <m:sty m:val="p"/>
                        </m:rPr>
                        <a:rPr lang="en-GB" sz="1100" b="0" i="0" smtClean="0">
                          <a:latin typeface="Cambria Math" panose="02040503050406030204" pitchFamily="18" charset="0"/>
                          <a:ea typeface="Cambria Math" panose="02040503050406030204" pitchFamily="18" charset="0"/>
                        </a:rPr>
                        <m:t>for</m:t>
                      </m:r>
                      <m:r>
                        <a:rPr lang="en-GB" sz="1100" b="0" i="0" smtClean="0">
                          <a:latin typeface="Cambria Math" panose="02040503050406030204" pitchFamily="18" charset="0"/>
                          <a:ea typeface="Cambria Math" panose="02040503050406030204" pitchFamily="18" charset="0"/>
                        </a:rPr>
                        <m:t> </m:t>
                      </m:r>
                      <m:r>
                        <m:rPr>
                          <m:sty m:val="p"/>
                        </m:rPr>
                        <a:rPr lang="en-GB" sz="1100" b="0" i="0" smtClean="0">
                          <a:latin typeface="Cambria Math" panose="02040503050406030204" pitchFamily="18" charset="0"/>
                          <a:ea typeface="Cambria Math" panose="02040503050406030204" pitchFamily="18" charset="0"/>
                        </a:rPr>
                        <m:t>all</m:t>
                      </m:r>
                      <m:r>
                        <a:rPr lang="en-GB" sz="1100" b="0" i="1" smtClean="0">
                          <a:latin typeface="Cambria Math" panose="02040503050406030204" pitchFamily="18" charset="0"/>
                          <a:ea typeface="Cambria Math" panose="02040503050406030204" pitchFamily="18" charset="0"/>
                        </a:rPr>
                        <m:t> </m:t>
                      </m:r>
                      <m:r>
                        <a:rPr lang="en-GB" sz="1100" b="0" i="1" smtClean="0">
                          <a:latin typeface="Cambria Math" panose="02040503050406030204" pitchFamily="18" charset="0"/>
                          <a:ea typeface="Cambria Math" panose="02040503050406030204" pitchFamily="18" charset="0"/>
                        </a:rPr>
                        <m:t>𝑡</m:t>
                      </m:r>
                      <m:r>
                        <a:rPr lang="en-GB" sz="1100" b="0" i="1" smtClean="0">
                          <a:latin typeface="Cambria Math" panose="02040503050406030204" pitchFamily="18" charset="0"/>
                          <a:ea typeface="Cambria Math" panose="02040503050406030204" pitchFamily="18" charset="0"/>
                        </a:rPr>
                        <m:t>)</m:t>
                      </m:r>
                    </m:oMath>
                  </m:oMathPara>
                </a14:m>
                <a:endParaRPr lang="en-GB" sz="1100" i="1" dirty="0">
                  <a:latin typeface="Cambria Math" panose="02040503050406030204" pitchFamily="18" charset="0"/>
                  <a:ea typeface="Cambria Math" panose="02040503050406030204" pitchFamily="18" charset="0"/>
                </a:endParaRPr>
              </a:p>
            </p:txBody>
          </p:sp>
        </mc:Choice>
        <mc:Fallback xmlns="">
          <p:sp>
            <p:nvSpPr>
              <p:cNvPr id="8" name="TextovéPole 7">
                <a:extLst>
                  <a:ext uri="{FF2B5EF4-FFF2-40B4-BE49-F238E27FC236}">
                    <a16:creationId xmlns:a16="http://schemas.microsoft.com/office/drawing/2014/main" id="{2BC914F5-17ED-E866-E54E-7ABEEE2C7F63}"/>
                  </a:ext>
                </a:extLst>
              </p:cNvPr>
              <p:cNvSpPr txBox="1">
                <a:spLocks noRot="1" noChangeAspect="1" noMove="1" noResize="1" noEditPoints="1" noAdjustHandles="1" noChangeArrowheads="1" noChangeShapeType="1" noTextEdit="1"/>
              </p:cNvSpPr>
              <p:nvPr/>
            </p:nvSpPr>
            <p:spPr>
              <a:xfrm>
                <a:off x="252001" y="540000"/>
                <a:ext cx="8639998" cy="2677656"/>
              </a:xfrm>
              <a:prstGeom prst="rect">
                <a:avLst/>
              </a:prstGeom>
              <a:blipFill>
                <a:blip r:embed="rId3"/>
                <a:stretch>
                  <a:fillRect t="-228"/>
                </a:stretch>
              </a:blipFill>
            </p:spPr>
            <p:txBody>
              <a:bodyPr/>
              <a:lstStyle/>
              <a:p>
                <a:r>
                  <a:rPr lang="en-GB">
                    <a:noFill/>
                  </a:rPr>
                  <a:t> </a:t>
                </a:r>
              </a:p>
            </p:txBody>
          </p:sp>
        </mc:Fallback>
      </mc:AlternateContent>
    </p:spTree>
    <p:extLst>
      <p:ext uri="{BB962C8B-B14F-4D97-AF65-F5344CB8AC3E}">
        <p14:creationId xmlns:p14="http://schemas.microsoft.com/office/powerpoint/2010/main" val="30927022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104F5-4440-EBB3-D3B5-0F5E88E98503}"/>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3EF516E-69ED-C26A-FBDD-4BB82D9F826C}"/>
              </a:ext>
            </a:extLst>
          </p:cNvPr>
          <p:cNvSpPr>
            <a:spLocks noGrp="1"/>
          </p:cNvSpPr>
          <p:nvPr>
            <p:ph type="ftr" sz="quarter" idx="11"/>
          </p:nvPr>
        </p:nvSpPr>
        <p:spPr>
          <a:xfrm>
            <a:off x="180000" y="6336000"/>
            <a:ext cx="3312000" cy="360000"/>
          </a:xfrm>
        </p:spPr>
        <p:txBody>
          <a:bodyPr/>
          <a:lstStyle/>
          <a:p>
            <a:r>
              <a:rPr lang="en-GB" noProof="0"/>
              <a:t>Mortgages</a:t>
            </a:r>
          </a:p>
        </p:txBody>
      </p:sp>
      <p:sp>
        <p:nvSpPr>
          <p:cNvPr id="3" name="Zástupný symbol pro číslo snímku 2">
            <a:extLst>
              <a:ext uri="{FF2B5EF4-FFF2-40B4-BE49-F238E27FC236}">
                <a16:creationId xmlns:a16="http://schemas.microsoft.com/office/drawing/2014/main" id="{F011D5B3-6B39-C02F-861E-E5E64F032D30}"/>
              </a:ext>
            </a:extLst>
          </p:cNvPr>
          <p:cNvSpPr>
            <a:spLocks noGrp="1"/>
          </p:cNvSpPr>
          <p:nvPr>
            <p:ph type="sldNum" sz="quarter" idx="12"/>
          </p:nvPr>
        </p:nvSpPr>
        <p:spPr>
          <a:xfrm>
            <a:off x="7164000" y="6336000"/>
            <a:ext cx="1800000" cy="360000"/>
          </a:xfrm>
        </p:spPr>
        <p:txBody>
          <a:bodyPr/>
          <a:lstStyle/>
          <a:p>
            <a:pPr algn="r"/>
            <a:r>
              <a:rPr lang="cs-CZ" dirty="0"/>
              <a:t>18</a:t>
            </a:r>
          </a:p>
        </p:txBody>
      </p:sp>
      <p:sp>
        <p:nvSpPr>
          <p:cNvPr id="4" name="Nadpis 3">
            <a:extLst>
              <a:ext uri="{FF2B5EF4-FFF2-40B4-BE49-F238E27FC236}">
                <a16:creationId xmlns:a16="http://schemas.microsoft.com/office/drawing/2014/main" id="{DEEEBA01-32F6-DE74-E41C-233552AF06D1}"/>
              </a:ext>
            </a:extLst>
          </p:cNvPr>
          <p:cNvSpPr>
            <a:spLocks noGrp="1"/>
          </p:cNvSpPr>
          <p:nvPr>
            <p:ph type="title"/>
          </p:nvPr>
        </p:nvSpPr>
        <p:spPr>
          <a:xfrm>
            <a:off x="144000" y="180000"/>
            <a:ext cx="1548000" cy="338554"/>
          </a:xfrm>
        </p:spPr>
        <p:txBody>
          <a:bodyPr wrap="square">
            <a:spAutoFit/>
          </a:bodyPr>
          <a:lstStyle/>
          <a:p>
            <a:r>
              <a:rPr lang="en-GB" sz="1600" noProof="0" dirty="0"/>
              <a:t>Footnote</a:t>
            </a:r>
            <a:r>
              <a:rPr lang="cs-CZ" sz="1600" noProof="0" dirty="0"/>
              <a:t>s</a:t>
            </a:r>
            <a:endParaRPr lang="en-GB" sz="1600" noProof="0" dirty="0"/>
          </a:p>
        </p:txBody>
      </p:sp>
      <p:sp>
        <p:nvSpPr>
          <p:cNvPr id="5" name="TextovéPole 4">
            <a:extLst>
              <a:ext uri="{FF2B5EF4-FFF2-40B4-BE49-F238E27FC236}">
                <a16:creationId xmlns:a16="http://schemas.microsoft.com/office/drawing/2014/main" id="{A17A1425-D170-F6C5-1DB8-52B001F6F3C9}"/>
              </a:ext>
            </a:extLst>
          </p:cNvPr>
          <p:cNvSpPr txBox="1"/>
          <p:nvPr/>
        </p:nvSpPr>
        <p:spPr>
          <a:xfrm>
            <a:off x="252001" y="540000"/>
            <a:ext cx="8639999" cy="2616101"/>
          </a:xfrm>
          <a:prstGeom prst="rect">
            <a:avLst/>
          </a:prstGeom>
          <a:noFill/>
        </p:spPr>
        <p:txBody>
          <a:bodyPr wrap="square">
            <a:spAutoFit/>
          </a:bodyPr>
          <a:lstStyle/>
          <a:p>
            <a:pPr>
              <a:spcAft>
                <a:spcPts val="600"/>
              </a:spcAft>
            </a:pPr>
            <a:r>
              <a:rPr lang="en-GB" sz="1200" noProof="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LTV, DSTI and DTI ratios.</a:t>
            </a:r>
          </a:p>
          <a:p>
            <a:pPr>
              <a:spcAft>
                <a:spcPts val="600"/>
              </a:spcAft>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Mortgage ratios are crucial indicators to ensure responsible lending. Regulators use them to help prevent boom-bust cycles in the mortgage market, which in the past have caused significant damage to households and threatened the stability of the banking sector. </a:t>
            </a:r>
          </a:p>
          <a:p>
            <a:pPr marL="171450" indent="-171450">
              <a:spcAft>
                <a:spcPts val="600"/>
              </a:spcAft>
              <a:buFont typeface="Wingdings" panose="05000000000000000000" pitchFamily="2" charset="2"/>
              <a:buChar cha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LTV (loan-to-value) is the ratio of the loan amount to the value of the mortgaged property. It shows the proportion of the property value that the bank will lend to the borrower and the amount the borrower must contribute from their own funds. Lenders view lower LTV ratios as less risky because they provide a larger cushion against declines in property prices, thereby reducing the likelihood that the mortgage balance exceeds the home’s market value.</a:t>
            </a:r>
          </a:p>
          <a:p>
            <a:pPr marL="171450" indent="-171450">
              <a:spcAft>
                <a:spcPts val="600"/>
              </a:spcAft>
              <a:buFont typeface="Wingdings" panose="05000000000000000000" pitchFamily="2" charset="2"/>
              <a:buChar cha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DSTI (debt service-to-income) shows the percentage of net monthly income required to service all debt payments (mortgage, loans, etc.). Its purpose is to assess whether a mortgage applicant can comfortably afford monthly mortgage payments, even with higher interest rates and living expenses.</a:t>
            </a:r>
          </a:p>
          <a:p>
            <a:pPr marL="171450" indent="-171450">
              <a:spcAft>
                <a:spcPts val="600"/>
              </a:spcAft>
              <a:buFont typeface="Wingdings" panose="05000000000000000000" pitchFamily="2" charset="2"/>
              <a:buChar char="§"/>
            </a:pPr>
            <a:r>
              <a:rPr lang="en-GB" sz="1200" dirty="0">
                <a:latin typeface="Times New Roman" panose="02020603050405020304" pitchFamily="18" charset="0"/>
                <a:ea typeface="Times New Roman" panose="02020603050405020304" pitchFamily="18" charset="0"/>
                <a:cs typeface="Times New Roman" panose="02020603050405020304" pitchFamily="18" charset="0"/>
              </a:rPr>
              <a:t>DTI (debt-to-income) indicates how many times an applicant’s total debt is higher than their net annual income. It helps banks assess the debtor’s ability to repay and whether they can afford to take on additional debt, such as a mortgage.</a:t>
            </a:r>
          </a:p>
        </p:txBody>
      </p:sp>
    </p:spTree>
    <p:extLst>
      <p:ext uri="{BB962C8B-B14F-4D97-AF65-F5344CB8AC3E}">
        <p14:creationId xmlns:p14="http://schemas.microsoft.com/office/powerpoint/2010/main" val="19921455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2</a:t>
            </a:r>
          </a:p>
        </p:txBody>
      </p:sp>
      <p:sp>
        <p:nvSpPr>
          <p:cNvPr id="4" name="Nadpis 3"/>
          <p:cNvSpPr>
            <a:spLocks noGrp="1"/>
          </p:cNvSpPr>
          <p:nvPr>
            <p:ph type="title"/>
          </p:nvPr>
        </p:nvSpPr>
        <p:spPr>
          <a:xfrm>
            <a:off x="144001" y="144000"/>
            <a:ext cx="4428000" cy="648072"/>
          </a:xfrm>
        </p:spPr>
        <p:txBody>
          <a:bodyPr/>
          <a:lstStyle/>
          <a:p>
            <a:r>
              <a:rPr lang="en-GB" dirty="0"/>
              <a:t>Level-payment mortgage</a:t>
            </a:r>
          </a:p>
        </p:txBody>
      </p:sp>
      <p:sp>
        <p:nvSpPr>
          <p:cNvPr id="56" name="TextovéPole 55"/>
          <p:cNvSpPr txBox="1"/>
          <p:nvPr/>
        </p:nvSpPr>
        <p:spPr>
          <a:xfrm>
            <a:off x="863999" y="864000"/>
            <a:ext cx="2176795"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cs-CZ" sz="2200" dirty="0">
                <a:latin typeface="Cambria Math" panose="02040503050406030204" pitchFamily="18" charset="0"/>
                <a:ea typeface="Cambria Math" panose="02040503050406030204" pitchFamily="18" charset="0"/>
              </a:rPr>
              <a:t>Terminology</a:t>
            </a:r>
            <a:endParaRPr lang="en-GB" sz="2200" dirty="0">
              <a:latin typeface="Cambria Math" panose="02040503050406030204" pitchFamily="18" charset="0"/>
              <a:ea typeface="Cambria Math" panose="02040503050406030204" pitchFamily="18" charset="0"/>
            </a:endParaRPr>
          </a:p>
        </p:txBody>
      </p:sp>
      <p:sp>
        <p:nvSpPr>
          <p:cNvPr id="14" name="TextovéPole 13"/>
          <p:cNvSpPr txBox="1"/>
          <p:nvPr/>
        </p:nvSpPr>
        <p:spPr>
          <a:xfrm>
            <a:off x="1188000" y="1771075"/>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Balloon mortgage </a:t>
            </a:r>
            <a:r>
              <a:rPr lang="en-GB" dirty="0">
                <a:latin typeface="Cambria Math" panose="02040503050406030204" pitchFamily="18" charset="0"/>
                <a:ea typeface="Cambria Math" panose="02040503050406030204" pitchFamily="18" charset="0"/>
              </a:rPr>
              <a:t>is characterized by instalments that cover only interest payments and the original balance is repaid at </a:t>
            </a:r>
            <a:r>
              <a:rPr lang="cs-CZ" dirty="0">
                <a:latin typeface="Cambria Math" panose="02040503050406030204" pitchFamily="18" charset="0"/>
                <a:ea typeface="Cambria Math" panose="02040503050406030204" pitchFamily="18" charset="0"/>
              </a:rPr>
              <a:t>maturity </a:t>
            </a:r>
            <a:r>
              <a:rPr lang="en-GB" dirty="0">
                <a:latin typeface="Cambria Math" panose="02040503050406030204" pitchFamily="18" charset="0"/>
                <a:ea typeface="Cambria Math" panose="02040503050406030204" pitchFamily="18" charset="0"/>
              </a:rPr>
              <a:t>of the mortgage</a:t>
            </a:r>
          </a:p>
        </p:txBody>
      </p:sp>
      <p:sp>
        <p:nvSpPr>
          <p:cNvPr id="15" name="TextovéPole 14"/>
          <p:cNvSpPr txBox="1"/>
          <p:nvPr/>
        </p:nvSpPr>
        <p:spPr>
          <a:xfrm>
            <a:off x="1188000" y="2863043"/>
            <a:ext cx="7704478"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solidFill>
                  <a:srgbClr val="7030A0"/>
                </a:solidFill>
                <a:latin typeface="Cambria Math" panose="02040503050406030204" pitchFamily="18" charset="0"/>
                <a:ea typeface="Cambria Math" panose="02040503050406030204" pitchFamily="18" charset="0"/>
              </a:rPr>
              <a:t>Level-payment (traditional, annuity) mortgage</a:t>
            </a:r>
            <a:r>
              <a:rPr lang="en-GB" dirty="0">
                <a:latin typeface="Cambria Math" panose="02040503050406030204" pitchFamily="18" charset="0"/>
                <a:ea typeface="Cambria Math" panose="02040503050406030204" pitchFamily="18" charset="0"/>
              </a:rPr>
              <a:t> is characterized by equal instalments that are made up of an interest payment and a repayment of part of the original mortgage balance</a:t>
            </a:r>
          </a:p>
        </p:txBody>
      </p:sp>
      <p:sp>
        <p:nvSpPr>
          <p:cNvPr id="38" name="TextovéPole 37"/>
          <p:cNvSpPr txBox="1"/>
          <p:nvPr/>
        </p:nvSpPr>
        <p:spPr>
          <a:xfrm>
            <a:off x="1188000" y="1196752"/>
            <a:ext cx="770448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Mortgages are various types of long-term financial instruments that intermediate housing financing</a:t>
            </a:r>
          </a:p>
        </p:txBody>
      </p:sp>
      <p:cxnSp>
        <p:nvCxnSpPr>
          <p:cNvPr id="60" name="Přímá spojnice se šipkou 59"/>
          <p:cNvCxnSpPr/>
          <p:nvPr/>
        </p:nvCxnSpPr>
        <p:spPr>
          <a:xfrm flipV="1">
            <a:off x="1738286" y="4296698"/>
            <a:ext cx="1" cy="864095"/>
          </a:xfrm>
          <a:prstGeom prst="straightConnector1">
            <a:avLst/>
          </a:prstGeom>
          <a:ln w="25400">
            <a:headEnd type="triangl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61" name="Tabulka 60"/>
          <p:cNvGraphicFramePr>
            <a:graphicFrameLocks noGrp="1"/>
          </p:cNvGraphicFramePr>
          <p:nvPr>
            <p:extLst>
              <p:ext uri="{D42A27DB-BD31-4B8C-83A1-F6EECF244321}">
                <p14:modId xmlns:p14="http://schemas.microsoft.com/office/powerpoint/2010/main" val="493554053"/>
              </p:ext>
            </p:extLst>
          </p:nvPr>
        </p:nvGraphicFramePr>
        <p:xfrm>
          <a:off x="1734583" y="4117553"/>
          <a:ext cx="6096000" cy="27432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274320">
                <a:tc>
                  <a:txBody>
                    <a:bodyPr/>
                    <a:lstStyle/>
                    <a:p>
                      <a:pPr algn="ctr"/>
                      <a:r>
                        <a:rPr lang="cs-CZ" sz="1200" dirty="0"/>
                        <a:t>1</a:t>
                      </a:r>
                    </a:p>
                  </a:txBody>
                  <a:tcPr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3</a:t>
                      </a:r>
                    </a:p>
                  </a:txBody>
                  <a:tcPr marL="0" marR="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sz="12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T</a:t>
                      </a: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cxnSp>
        <p:nvCxnSpPr>
          <p:cNvPr id="62" name="Přímá spojnice se šipkou 61"/>
          <p:cNvCxnSpPr/>
          <p:nvPr/>
        </p:nvCxnSpPr>
        <p:spPr>
          <a:xfrm flipV="1">
            <a:off x="7218023" y="3762299"/>
            <a:ext cx="0" cy="36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3" name="Přímá spojnice se šipkou 62"/>
          <p:cNvCxnSpPr/>
          <p:nvPr/>
        </p:nvCxnSpPr>
        <p:spPr>
          <a:xfrm flipV="1">
            <a:off x="7821242" y="3755050"/>
            <a:ext cx="0" cy="36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ovéPole 63"/>
              <p:cNvSpPr txBox="1"/>
              <p:nvPr/>
            </p:nvSpPr>
            <p:spPr>
              <a:xfrm>
                <a:off x="2029992" y="3780948"/>
                <a:ext cx="42760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600" i="1" smtClean="0">
                          <a:latin typeface="Cambria Math"/>
                        </a:rPr>
                        <m:t>𝐴</m:t>
                      </m:r>
                    </m:oMath>
                  </m:oMathPara>
                </a14:m>
                <a:endParaRPr lang="cs-CZ" sz="1600" i="1" dirty="0"/>
              </a:p>
            </p:txBody>
          </p:sp>
        </mc:Choice>
        <mc:Fallback xmlns="">
          <p:sp>
            <p:nvSpPr>
              <p:cNvPr id="64" name="TextovéPole 63"/>
              <p:cNvSpPr txBox="1">
                <a:spLocks noRot="1" noChangeAspect="1" noMove="1" noResize="1" noEditPoints="1" noAdjustHandles="1" noChangeArrowheads="1" noChangeShapeType="1" noTextEdit="1"/>
              </p:cNvSpPr>
              <p:nvPr/>
            </p:nvSpPr>
            <p:spPr>
              <a:xfrm>
                <a:off x="2029992" y="3780948"/>
                <a:ext cx="427609" cy="338554"/>
              </a:xfrm>
              <a:prstGeom prst="rect">
                <a:avLst/>
              </a:prstGeom>
              <a:blipFill>
                <a:blip r:embed="rId1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5" name="TextovéPole 64"/>
              <p:cNvSpPr txBox="1"/>
              <p:nvPr/>
            </p:nvSpPr>
            <p:spPr>
              <a:xfrm>
                <a:off x="2644542" y="3775800"/>
                <a:ext cx="42760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600" i="1" smtClean="0">
                          <a:latin typeface="Cambria Math"/>
                        </a:rPr>
                        <m:t>𝐴</m:t>
                      </m:r>
                    </m:oMath>
                  </m:oMathPara>
                </a14:m>
                <a:endParaRPr lang="cs-CZ" sz="1600" i="1" dirty="0"/>
              </a:p>
            </p:txBody>
          </p:sp>
        </mc:Choice>
        <mc:Fallback xmlns="">
          <p:sp>
            <p:nvSpPr>
              <p:cNvPr id="65" name="TextovéPole 64"/>
              <p:cNvSpPr txBox="1">
                <a:spLocks noRot="1" noChangeAspect="1" noMove="1" noResize="1" noEditPoints="1" noAdjustHandles="1" noChangeArrowheads="1" noChangeShapeType="1" noTextEdit="1"/>
              </p:cNvSpPr>
              <p:nvPr/>
            </p:nvSpPr>
            <p:spPr>
              <a:xfrm>
                <a:off x="2644542" y="3775800"/>
                <a:ext cx="427609" cy="338554"/>
              </a:xfrm>
              <a:prstGeom prst="rect">
                <a:avLst/>
              </a:prstGeom>
              <a:blipFill>
                <a:blip r:embed="rId14"/>
                <a:stretch>
                  <a:fillRect/>
                </a:stretch>
              </a:blipFill>
            </p:spPr>
            <p:txBody>
              <a:bodyPr/>
              <a:lstStyle/>
              <a:p>
                <a:r>
                  <a:rPr lang="en-GB">
                    <a:noFill/>
                  </a:rPr>
                  <a:t> </a:t>
                </a:r>
              </a:p>
            </p:txBody>
          </p:sp>
        </mc:Fallback>
      </mc:AlternateContent>
      <p:cxnSp>
        <p:nvCxnSpPr>
          <p:cNvPr id="67" name="Přímá spojnice se šipkou 66"/>
          <p:cNvCxnSpPr/>
          <p:nvPr/>
        </p:nvCxnSpPr>
        <p:spPr>
          <a:xfrm flipV="1">
            <a:off x="2951148" y="3762299"/>
            <a:ext cx="0" cy="36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8" name="Přímá spojnice se šipkou 67"/>
          <p:cNvCxnSpPr/>
          <p:nvPr/>
        </p:nvCxnSpPr>
        <p:spPr>
          <a:xfrm flipV="1">
            <a:off x="2349097" y="3753370"/>
            <a:ext cx="0" cy="36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ovéPole 68"/>
              <p:cNvSpPr txBox="1"/>
              <p:nvPr/>
            </p:nvSpPr>
            <p:spPr>
              <a:xfrm>
                <a:off x="1383394" y="4512722"/>
                <a:ext cx="461729" cy="338554"/>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600" i="1" smtClean="0">
                              <a:latin typeface="Cambria Math" panose="02040503050406030204" pitchFamily="18" charset="0"/>
                              <a:ea typeface="Cambria Math" panose="02040503050406030204" pitchFamily="18" charset="0"/>
                            </a:rPr>
                          </m:ctrlPr>
                        </m:sSubPr>
                        <m:e>
                          <m:r>
                            <a:rPr lang="cs-CZ" sz="1600" b="0" i="1" smtClean="0">
                              <a:latin typeface="Cambria Math"/>
                              <a:ea typeface="Cambria Math" panose="02040503050406030204" pitchFamily="18" charset="0"/>
                            </a:rPr>
                            <m:t>𝐻</m:t>
                          </m:r>
                        </m:e>
                        <m:sub>
                          <m:r>
                            <a:rPr lang="cs-CZ" sz="1600" b="0" i="1" smtClean="0">
                              <a:latin typeface="Cambria Math"/>
                              <a:ea typeface="Cambria Math" panose="02040503050406030204" pitchFamily="18" charset="0"/>
                            </a:rPr>
                            <m:t>0</m:t>
                          </m:r>
                        </m:sub>
                      </m:sSub>
                    </m:oMath>
                  </m:oMathPara>
                </a14:m>
                <a:endParaRPr lang="cs-CZ" sz="1600" dirty="0">
                  <a:latin typeface="Cambria Math" panose="02040503050406030204" pitchFamily="18" charset="0"/>
                  <a:ea typeface="Cambria Math" panose="02040503050406030204" pitchFamily="18" charset="0"/>
                </a:endParaRPr>
              </a:p>
            </p:txBody>
          </p:sp>
        </mc:Choice>
        <mc:Fallback xmlns="">
          <p:sp>
            <p:nvSpPr>
              <p:cNvPr id="69" name="TextovéPole 68"/>
              <p:cNvSpPr txBox="1">
                <a:spLocks noRot="1" noChangeAspect="1" noMove="1" noResize="1" noEditPoints="1" noAdjustHandles="1" noChangeArrowheads="1" noChangeShapeType="1" noTextEdit="1"/>
              </p:cNvSpPr>
              <p:nvPr/>
            </p:nvSpPr>
            <p:spPr>
              <a:xfrm>
                <a:off x="1383394" y="4512722"/>
                <a:ext cx="461729" cy="338554"/>
              </a:xfrm>
              <a:prstGeom prst="rect">
                <a:avLst/>
              </a:prstGeom>
              <a:blipFill>
                <a:blip r:embed="rId1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ovéPole 69"/>
              <p:cNvSpPr txBox="1"/>
              <p:nvPr/>
            </p:nvSpPr>
            <p:spPr>
              <a:xfrm>
                <a:off x="3059832" y="4725549"/>
                <a:ext cx="3384376" cy="338400"/>
              </a:xfrm>
              <a:prstGeom prst="rect">
                <a:avLst/>
              </a:prstGeom>
              <a:noFill/>
              <a:ln>
                <a:noFill/>
              </a:ln>
            </p:spPr>
            <p:txBody>
              <a:bodyPr wrap="square" rtlCol="0">
                <a:spAutoFit/>
              </a:bodyPr>
              <a:lstStyle/>
              <a:p>
                <a14:m>
                  <m:oMath xmlns:m="http://schemas.openxmlformats.org/officeDocument/2006/math">
                    <m:r>
                      <a:rPr lang="en-GB" sz="1600" i="1" smtClean="0">
                        <a:latin typeface="Cambria Math"/>
                        <a:ea typeface="Cambria Math" panose="02040503050406030204" pitchFamily="18" charset="0"/>
                      </a:rPr>
                      <m:t>𝑇</m:t>
                    </m:r>
                    <m:r>
                      <a:rPr lang="en-GB" sz="1600" b="0" i="1" smtClean="0">
                        <a:latin typeface="Cambria Math"/>
                        <a:ea typeface="Cambria Math" panose="02040503050406030204" pitchFamily="18" charset="0"/>
                      </a:rPr>
                      <m:t> </m:t>
                    </m:r>
                  </m:oMath>
                </a14:m>
                <a:r>
                  <a:rPr lang="en-GB" sz="1600" dirty="0">
                    <a:latin typeface="Cambria Math" panose="02040503050406030204" pitchFamily="18" charset="0"/>
                    <a:ea typeface="Cambria Math" panose="02040503050406030204" pitchFamily="18" charset="0"/>
                  </a:rPr>
                  <a:t>   …  term of the mortgage</a:t>
                </a:r>
              </a:p>
            </p:txBody>
          </p:sp>
        </mc:Choice>
        <mc:Fallback xmlns="">
          <p:sp>
            <p:nvSpPr>
              <p:cNvPr id="70" name="TextovéPole 69"/>
              <p:cNvSpPr txBox="1">
                <a:spLocks noRot="1" noChangeAspect="1" noMove="1" noResize="1" noEditPoints="1" noAdjustHandles="1" noChangeArrowheads="1" noChangeShapeType="1" noTextEdit="1"/>
              </p:cNvSpPr>
              <p:nvPr/>
            </p:nvSpPr>
            <p:spPr>
              <a:xfrm>
                <a:off x="3059832" y="4725549"/>
                <a:ext cx="3384376" cy="338400"/>
              </a:xfrm>
              <a:prstGeom prst="rect">
                <a:avLst/>
              </a:prstGeom>
              <a:blipFill>
                <a:blip r:embed="rId16"/>
                <a:stretch>
                  <a:fillRect t="-7143" b="-19643"/>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ovéPole 70"/>
              <p:cNvSpPr txBox="1"/>
              <p:nvPr/>
            </p:nvSpPr>
            <p:spPr>
              <a:xfrm>
                <a:off x="3040796" y="5238963"/>
                <a:ext cx="5915146" cy="584775"/>
              </a:xfrm>
              <a:prstGeom prst="rect">
                <a:avLst/>
              </a:prstGeom>
              <a:noFill/>
              <a:ln>
                <a:noFill/>
              </a:ln>
            </p:spPr>
            <p:txBody>
              <a:bodyPr wrap="square" rtlCol="0">
                <a:spAutoFit/>
              </a:bodyPr>
              <a:lstStyle/>
              <a:p>
                <a:pPr marL="538163" indent="-538163"/>
                <a14:m>
                  <m:oMath xmlns:m="http://schemas.openxmlformats.org/officeDocument/2006/math">
                    <m:r>
                      <a:rPr lang="en-GB" sz="1600" i="1" smtClean="0">
                        <a:latin typeface="Cambria Math"/>
                        <a:ea typeface="Cambria Math" panose="02040503050406030204" pitchFamily="18" charset="0"/>
                      </a:rPr>
                      <m:t>𝐴</m:t>
                    </m:r>
                    <m:r>
                      <a:rPr lang="en-GB" sz="1600" b="0" i="1" smtClean="0">
                        <a:latin typeface="Cambria Math"/>
                        <a:ea typeface="Cambria Math" panose="02040503050406030204" pitchFamily="18" charset="0"/>
                      </a:rPr>
                      <m:t>  </m:t>
                    </m:r>
                  </m:oMath>
                </a14:m>
                <a:r>
                  <a:rPr lang="en-GB" sz="1600" dirty="0">
                    <a:latin typeface="Cambria Math" panose="02040503050406030204" pitchFamily="18" charset="0"/>
                    <a:ea typeface="Cambria Math" panose="02040503050406030204" pitchFamily="18" charset="0"/>
                  </a:rPr>
                  <a:t>  …  regular instalment (</a:t>
                </a:r>
                <a:r>
                  <a:rPr lang="cs-CZ" sz="1600" dirty="0">
                    <a:latin typeface="Cambria Math" panose="02040503050406030204" pitchFamily="18" charset="0"/>
                    <a:ea typeface="Cambria Math" panose="02040503050406030204" pitchFamily="18" charset="0"/>
                  </a:rPr>
                  <a:t>made up </a:t>
                </a:r>
                <a:r>
                  <a:rPr lang="en-GB" sz="1600" dirty="0">
                    <a:latin typeface="Cambria Math" panose="02040503050406030204" pitchFamily="18" charset="0"/>
                    <a:ea typeface="Cambria Math" panose="02040503050406030204" pitchFamily="18" charset="0"/>
                  </a:rPr>
                  <a:t>of interest payment and principal repayment) </a:t>
                </a:r>
              </a:p>
            </p:txBody>
          </p:sp>
        </mc:Choice>
        <mc:Fallback xmlns="">
          <p:sp>
            <p:nvSpPr>
              <p:cNvPr id="71" name="TextovéPole 70"/>
              <p:cNvSpPr txBox="1">
                <a:spLocks noRot="1" noChangeAspect="1" noMove="1" noResize="1" noEditPoints="1" noAdjustHandles="1" noChangeArrowheads="1" noChangeShapeType="1" noTextEdit="1"/>
              </p:cNvSpPr>
              <p:nvPr/>
            </p:nvSpPr>
            <p:spPr>
              <a:xfrm>
                <a:off x="3040796" y="5238963"/>
                <a:ext cx="5915146" cy="584775"/>
              </a:xfrm>
              <a:prstGeom prst="rect">
                <a:avLst/>
              </a:prstGeom>
              <a:blipFill>
                <a:blip r:embed="rId17"/>
                <a:stretch>
                  <a:fillRect t="-4167" b="-1145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2" name="TextovéPole 71"/>
              <p:cNvSpPr txBox="1"/>
              <p:nvPr/>
            </p:nvSpPr>
            <p:spPr>
              <a:xfrm>
                <a:off x="6811110" y="3766922"/>
                <a:ext cx="42760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600" i="1" smtClean="0">
                          <a:latin typeface="Cambria Math"/>
                        </a:rPr>
                        <m:t>𝐴</m:t>
                      </m:r>
                    </m:oMath>
                  </m:oMathPara>
                </a14:m>
                <a:endParaRPr lang="cs-CZ" sz="1600" i="1" dirty="0"/>
              </a:p>
            </p:txBody>
          </p:sp>
        </mc:Choice>
        <mc:Fallback xmlns="">
          <p:sp>
            <p:nvSpPr>
              <p:cNvPr id="72" name="TextovéPole 71"/>
              <p:cNvSpPr txBox="1">
                <a:spLocks noRot="1" noChangeAspect="1" noMove="1" noResize="1" noEditPoints="1" noAdjustHandles="1" noChangeArrowheads="1" noChangeShapeType="1" noTextEdit="1"/>
              </p:cNvSpPr>
              <p:nvPr/>
            </p:nvSpPr>
            <p:spPr>
              <a:xfrm>
                <a:off x="6811110" y="3766922"/>
                <a:ext cx="427609" cy="338554"/>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3" name="TextovéPole 72"/>
              <p:cNvSpPr txBox="1"/>
              <p:nvPr/>
            </p:nvSpPr>
            <p:spPr>
              <a:xfrm>
                <a:off x="7494583" y="3766922"/>
                <a:ext cx="427609" cy="338554"/>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600" i="1" smtClean="0">
                          <a:latin typeface="Cambria Math"/>
                        </a:rPr>
                        <m:t>𝐴</m:t>
                      </m:r>
                    </m:oMath>
                  </m:oMathPara>
                </a14:m>
                <a:endParaRPr lang="cs-CZ" sz="1600" i="1" dirty="0"/>
              </a:p>
            </p:txBody>
          </p:sp>
        </mc:Choice>
        <mc:Fallback xmlns="">
          <p:sp>
            <p:nvSpPr>
              <p:cNvPr id="73" name="TextovéPole 72"/>
              <p:cNvSpPr txBox="1">
                <a:spLocks noRot="1" noChangeAspect="1" noMove="1" noResize="1" noEditPoints="1" noAdjustHandles="1" noChangeArrowheads="1" noChangeShapeType="1" noTextEdit="1"/>
              </p:cNvSpPr>
              <p:nvPr/>
            </p:nvSpPr>
            <p:spPr>
              <a:xfrm>
                <a:off x="7494583" y="3766922"/>
                <a:ext cx="427609" cy="338554"/>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5" name="TextovéPole 74"/>
              <p:cNvSpPr txBox="1"/>
              <p:nvPr/>
            </p:nvSpPr>
            <p:spPr>
              <a:xfrm>
                <a:off x="3040795" y="4983910"/>
                <a:ext cx="3691446" cy="338554"/>
              </a:xfrm>
              <a:prstGeom prst="rect">
                <a:avLst/>
              </a:prstGeom>
              <a:noFill/>
              <a:ln>
                <a:noFill/>
              </a:ln>
            </p:spPr>
            <p:txBody>
              <a:bodyPr wrap="square" rtlCol="0">
                <a:spAutoFit/>
              </a:bodyPr>
              <a:lstStyle/>
              <a:p>
                <a14:m>
                  <m:oMath xmlns:m="http://schemas.openxmlformats.org/officeDocument/2006/math">
                    <m:sSub>
                      <m:sSubPr>
                        <m:ctrlPr>
                          <a:rPr lang="en-GB" sz="1600" i="1" smtClean="0">
                            <a:latin typeface="Cambria Math" panose="02040503050406030204" pitchFamily="18" charset="0"/>
                            <a:ea typeface="Cambria Math" panose="02040503050406030204" pitchFamily="18" charset="0"/>
                          </a:rPr>
                        </m:ctrlPr>
                      </m:sSubPr>
                      <m:e>
                        <m:r>
                          <a:rPr lang="en-GB" sz="1600" i="1">
                            <a:latin typeface="Cambria Math"/>
                            <a:ea typeface="Cambria Math" panose="02040503050406030204" pitchFamily="18" charset="0"/>
                          </a:rPr>
                          <m:t>𝐻</m:t>
                        </m:r>
                      </m:e>
                      <m:sub>
                        <m:r>
                          <a:rPr lang="en-GB" sz="1600" i="1">
                            <a:latin typeface="Cambria Math"/>
                            <a:ea typeface="Cambria Math" panose="02040503050406030204" pitchFamily="18" charset="0"/>
                          </a:rPr>
                          <m:t>0</m:t>
                        </m:r>
                      </m:sub>
                    </m:sSub>
                    <m:r>
                      <a:rPr lang="en-GB" sz="1600" b="0" i="1" smtClean="0">
                        <a:latin typeface="Cambria Math"/>
                        <a:ea typeface="Cambria Math" panose="02040503050406030204" pitchFamily="18" charset="0"/>
                      </a:rPr>
                      <m:t> </m:t>
                    </m:r>
                  </m:oMath>
                </a14:m>
                <a:r>
                  <a:rPr lang="en-GB" sz="1600" dirty="0">
                    <a:latin typeface="Cambria Math" panose="02040503050406030204" pitchFamily="18" charset="0"/>
                    <a:ea typeface="Cambria Math" panose="02040503050406030204" pitchFamily="18" charset="0"/>
                  </a:rPr>
                  <a:t> …  original mortgage balance</a:t>
                </a:r>
              </a:p>
            </p:txBody>
          </p:sp>
        </mc:Choice>
        <mc:Fallback xmlns="">
          <p:sp>
            <p:nvSpPr>
              <p:cNvPr id="75" name="TextovéPole 74"/>
              <p:cNvSpPr txBox="1">
                <a:spLocks noRot="1" noChangeAspect="1" noMove="1" noResize="1" noEditPoints="1" noAdjustHandles="1" noChangeArrowheads="1" noChangeShapeType="1" noTextEdit="1"/>
              </p:cNvSpPr>
              <p:nvPr/>
            </p:nvSpPr>
            <p:spPr>
              <a:xfrm>
                <a:off x="3040795" y="4983910"/>
                <a:ext cx="3691446" cy="338554"/>
              </a:xfrm>
              <a:prstGeom prst="rect">
                <a:avLst/>
              </a:prstGeom>
              <a:blipFill>
                <a:blip r:embed="rId20"/>
                <a:stretch>
                  <a:fillRect t="-7273" b="-21818"/>
                </a:stretch>
              </a:blipFill>
              <a:ln>
                <a:noFill/>
              </a:ln>
            </p:spPr>
            <p:txBody>
              <a:bodyPr/>
              <a:lstStyle/>
              <a:p>
                <a:r>
                  <a:rPr lang="en-GB">
                    <a:noFill/>
                  </a:rPr>
                  <a:t> </a:t>
                </a:r>
              </a:p>
            </p:txBody>
          </p:sp>
        </mc:Fallback>
      </mc:AlternateContent>
      <p:sp>
        <p:nvSpPr>
          <p:cNvPr id="78" name="TextovéPole 77"/>
          <p:cNvSpPr txBox="1"/>
          <p:nvPr/>
        </p:nvSpPr>
        <p:spPr>
          <a:xfrm>
            <a:off x="1511999" y="2353812"/>
            <a:ext cx="7307999" cy="584775"/>
          </a:xfrm>
          <a:prstGeom prst="rect">
            <a:avLst/>
          </a:prstGeom>
          <a:noFill/>
          <a:ln>
            <a:noFill/>
          </a:ln>
        </p:spPr>
        <p:txBody>
          <a:bodyPr wrap="square" rtlCol="0">
            <a:spAutoFit/>
          </a:bodyPr>
          <a:lstStyle/>
          <a:p>
            <a:pPr marL="180000" lvl="2" indent="-180000">
              <a:buClr>
                <a:srgbClr val="7030A0"/>
              </a:buClr>
              <a:buSzPct val="80000"/>
              <a:buFont typeface="Wingdings" panose="05000000000000000000" pitchFamily="2" charset="2"/>
              <a:buChar char="§"/>
            </a:pPr>
            <a:r>
              <a:rPr lang="en-GB" sz="1600" dirty="0">
                <a:latin typeface="Cambria Math" panose="02040503050406030204" pitchFamily="18" charset="0"/>
                <a:ea typeface="Cambria Math" panose="02040503050406030204" pitchFamily="18" charset="0"/>
              </a:rPr>
              <a:t>Potential problem with repayment of the entire balance at maturity (disastrous consequences during the Great Depression)</a:t>
            </a:r>
          </a:p>
        </p:txBody>
      </p:sp>
    </p:spTree>
    <p:extLst>
      <p:ext uri="{BB962C8B-B14F-4D97-AF65-F5344CB8AC3E}">
        <p14:creationId xmlns:p14="http://schemas.microsoft.com/office/powerpoint/2010/main" val="2500620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3</a:t>
            </a:r>
          </a:p>
        </p:txBody>
      </p:sp>
      <p:sp>
        <p:nvSpPr>
          <p:cNvPr id="4" name="Nadpis 3"/>
          <p:cNvSpPr>
            <a:spLocks noGrp="1"/>
          </p:cNvSpPr>
          <p:nvPr>
            <p:ph type="title"/>
          </p:nvPr>
        </p:nvSpPr>
        <p:spPr>
          <a:xfrm>
            <a:off x="144000" y="144000"/>
            <a:ext cx="5864439" cy="652974"/>
          </a:xfrm>
        </p:spPr>
        <p:txBody>
          <a:bodyPr/>
          <a:lstStyle/>
          <a:p>
            <a:r>
              <a:rPr lang="en-GB" dirty="0"/>
              <a:t>Math of level-payment mortgage</a:t>
            </a:r>
          </a:p>
        </p:txBody>
      </p:sp>
      <p:sp>
        <p:nvSpPr>
          <p:cNvPr id="39" name="TextovéPole 38"/>
          <p:cNvSpPr txBox="1"/>
          <p:nvPr/>
        </p:nvSpPr>
        <p:spPr>
          <a:xfrm>
            <a:off x="864000" y="2700000"/>
            <a:ext cx="5436192"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Decomposition of the regular instalment</a:t>
            </a:r>
          </a:p>
        </p:txBody>
      </p:sp>
      <p:sp>
        <p:nvSpPr>
          <p:cNvPr id="56" name="TextovéPole 55"/>
          <p:cNvSpPr txBox="1"/>
          <p:nvPr/>
        </p:nvSpPr>
        <p:spPr>
          <a:xfrm>
            <a:off x="864000" y="864000"/>
            <a:ext cx="2598207"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Annuity formula</a:t>
            </a:r>
          </a:p>
        </p:txBody>
      </p:sp>
      <p:sp>
        <p:nvSpPr>
          <p:cNvPr id="75" name="TextovéPole 74"/>
          <p:cNvSpPr txBox="1"/>
          <p:nvPr/>
        </p:nvSpPr>
        <p:spPr>
          <a:xfrm>
            <a:off x="1188001" y="1200485"/>
            <a:ext cx="7704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Fair value principle requires the equality between the mortgage loan and the present value of all instalments discounted at a given mortgage rate</a:t>
            </a:r>
          </a:p>
        </p:txBody>
      </p:sp>
      <mc:AlternateContent xmlns:mc="http://schemas.openxmlformats.org/markup-compatibility/2006" xmlns:a14="http://schemas.microsoft.com/office/drawing/2010/main">
        <mc:Choice Requires="a14">
          <p:sp>
            <p:nvSpPr>
              <p:cNvPr id="76" name="TextovéPole 75"/>
              <p:cNvSpPr txBox="1"/>
              <p:nvPr/>
            </p:nvSpPr>
            <p:spPr>
              <a:xfrm>
                <a:off x="1188000" y="4949074"/>
                <a:ext cx="7955999"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Formulas for the interest payment and the principal repayment (in period</a:t>
                </a:r>
                <a:r>
                  <a:rPr lang="cs-CZ" dirty="0">
                    <a:ea typeface="Cambria Math" panose="02040503050406030204" pitchFamily="18" charset="0"/>
                  </a:rPr>
                  <a:t> </a:t>
                </a:r>
                <a14:m>
                  <m:oMath xmlns:m="http://schemas.openxmlformats.org/officeDocument/2006/math">
                    <m:r>
                      <a:rPr lang="cs-CZ" i="1">
                        <a:latin typeface="Cambria Math" panose="02040503050406030204" pitchFamily="18" charset="0"/>
                        <a:ea typeface="Cambria Math" panose="02040503050406030204" pitchFamily="18" charset="0"/>
                      </a:rPr>
                      <m:t>𝑡</m:t>
                    </m:r>
                  </m:oMath>
                </a14:m>
                <a:r>
                  <a:rPr lang="en-GB" dirty="0">
                    <a:latin typeface="Cambria Math" panose="02040503050406030204" pitchFamily="18" charset="0"/>
                    <a:ea typeface="Cambria Math" panose="02040503050406030204" pitchFamily="18" charset="0"/>
                  </a:rPr>
                  <a:t>)</a:t>
                </a:r>
              </a:p>
            </p:txBody>
          </p:sp>
        </mc:Choice>
        <mc:Fallback xmlns="">
          <p:sp>
            <p:nvSpPr>
              <p:cNvPr id="76" name="TextovéPole 75"/>
              <p:cNvSpPr txBox="1">
                <a:spLocks noRot="1" noChangeAspect="1" noMove="1" noResize="1" noEditPoints="1" noAdjustHandles="1" noChangeArrowheads="1" noChangeShapeType="1" noTextEdit="1"/>
              </p:cNvSpPr>
              <p:nvPr/>
            </p:nvSpPr>
            <p:spPr>
              <a:xfrm>
                <a:off x="1188000" y="4949074"/>
                <a:ext cx="7955999" cy="369332"/>
              </a:xfrm>
              <a:prstGeom prst="rect">
                <a:avLst/>
              </a:prstGeom>
              <a:blipFill>
                <a:blip r:embed="rId15"/>
                <a:stretch>
                  <a:fillRect l="-153" t="-11667" r="-536" b="-25000"/>
                </a:stretch>
              </a:blipFill>
              <a:ln>
                <a:noFill/>
              </a:ln>
            </p:spPr>
            <p:txBody>
              <a:bodyPr/>
              <a:lstStyle/>
              <a:p>
                <a:r>
                  <a:rPr lang="en-GB">
                    <a:noFill/>
                  </a:rPr>
                  <a:t> </a:t>
                </a:r>
              </a:p>
            </p:txBody>
          </p:sp>
        </mc:Fallback>
      </mc:AlternateContent>
      <p:sp>
        <p:nvSpPr>
          <p:cNvPr id="77" name="TextovéPole 76"/>
          <p:cNvSpPr txBox="1"/>
          <p:nvPr/>
        </p:nvSpPr>
        <p:spPr>
          <a:xfrm>
            <a:off x="1188000" y="3036665"/>
            <a:ext cx="7402773" cy="1117229"/>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In each period a fixed mortgage payment consists of interest paid on an outstanding mortgage balance an</a:t>
            </a:r>
            <a:r>
              <a:rPr lang="cs-CZ" dirty="0">
                <a:latin typeface="Cambria Math" panose="02040503050406030204" pitchFamily="18" charset="0"/>
                <a:ea typeface="Cambria Math" panose="02040503050406030204" pitchFamily="18" charset="0"/>
              </a:rPr>
              <a:t>d</a:t>
            </a:r>
            <a:r>
              <a:rPr lang="en-GB" dirty="0">
                <a:latin typeface="Cambria Math" panose="02040503050406030204" pitchFamily="18" charset="0"/>
                <a:ea typeface="Cambria Math" panose="02040503050406030204" pitchFamily="18" charset="0"/>
              </a:rPr>
              <a:t> repayment of a portion of the outstanding mortgage balance</a:t>
            </a:r>
          </a:p>
        </p:txBody>
      </p:sp>
      <mc:AlternateContent xmlns:mc="http://schemas.openxmlformats.org/markup-compatibility/2006" xmlns:a14="http://schemas.microsoft.com/office/drawing/2010/main">
        <mc:Choice Requires="a14">
          <p:sp>
            <p:nvSpPr>
              <p:cNvPr id="78" name="TextovéPole 77"/>
              <p:cNvSpPr txBox="1"/>
              <p:nvPr/>
            </p:nvSpPr>
            <p:spPr>
              <a:xfrm>
                <a:off x="1691680" y="1839872"/>
                <a:ext cx="3456384" cy="698140"/>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panose="02040503050406030204" pitchFamily="18" charset="0"/>
                        </a:rPr>
                        <m:t>=</m:t>
                      </m:r>
                      <m:nary>
                        <m:naryPr>
                          <m:chr m:val="∑"/>
                          <m:ctrlPr>
                            <a:rPr lang="cs-CZ" sz="1400" b="0" i="1" smtClean="0">
                              <a:latin typeface="Cambria Math" panose="02040503050406030204" pitchFamily="18" charset="0"/>
                              <a:ea typeface="Cambria Math" panose="02040503050406030204" pitchFamily="18" charset="0"/>
                            </a:rPr>
                          </m:ctrlPr>
                        </m:naryPr>
                        <m:sub>
                          <m:r>
                            <m:rPr>
                              <m:brk m:alnAt="23"/>
                            </m:rPr>
                            <a:rPr lang="cs-CZ" sz="1400" b="0" i="1" smtClean="0">
                              <a:latin typeface="Cambria Math"/>
                              <a:ea typeface="Cambria Math" panose="02040503050406030204" pitchFamily="18" charset="0"/>
                            </a:rPr>
                            <m:t>𝑡</m:t>
                          </m:r>
                          <m:r>
                            <a:rPr lang="cs-CZ" sz="1400" b="0" i="1" smtClean="0">
                              <a:latin typeface="Cambria Math"/>
                              <a:ea typeface="Cambria Math" panose="02040503050406030204" pitchFamily="18" charset="0"/>
                            </a:rPr>
                            <m:t>=1</m:t>
                          </m:r>
                        </m:sub>
                        <m:sup>
                          <m:r>
                            <a:rPr lang="cs-CZ" sz="1400" b="0" i="1" smtClean="0">
                              <a:latin typeface="Cambria Math"/>
                              <a:ea typeface="Cambria Math" panose="02040503050406030204" pitchFamily="18" charset="0"/>
                            </a:rPr>
                            <m:t>𝑇</m:t>
                          </m:r>
                        </m:sup>
                        <m:e>
                          <m:f>
                            <m:fPr>
                              <m:ctrlPr>
                                <a:rPr lang="cs-CZ" sz="1400" i="1">
                                  <a:latin typeface="Cambria Math" panose="02040503050406030204" pitchFamily="18" charset="0"/>
                                  <a:ea typeface="Cambria Math" panose="02040503050406030204" pitchFamily="18" charset="0"/>
                                </a:rPr>
                              </m:ctrlPr>
                            </m:fPr>
                            <m:num>
                              <m:r>
                                <a:rPr lang="cs-CZ" sz="1400" b="0" i="1" smtClean="0">
                                  <a:latin typeface="Cambria Math"/>
                                  <a:ea typeface="Cambria Math" panose="02040503050406030204" pitchFamily="18" charset="0"/>
                                </a:rPr>
                                <m:t>𝐴</m:t>
                              </m:r>
                            </m:num>
                            <m:den>
                              <m:sSup>
                                <m:sSupPr>
                                  <m:ctrlPr>
                                    <a:rPr lang="cs-CZ" sz="1400" i="1">
                                      <a:latin typeface="Cambria Math" panose="02040503050406030204" pitchFamily="18" charset="0"/>
                                      <a:ea typeface="Cambria Math" panose="02040503050406030204" pitchFamily="18" charset="0"/>
                                    </a:rPr>
                                  </m:ctrlPr>
                                </m:sSupPr>
                                <m:e>
                                  <m:d>
                                    <m:dPr>
                                      <m:ctrlPr>
                                        <a:rPr lang="cs-CZ" sz="1400" i="1">
                                          <a:latin typeface="Cambria Math" panose="02040503050406030204" pitchFamily="18" charset="0"/>
                                          <a:ea typeface="Cambria Math" panose="02040503050406030204" pitchFamily="18" charset="0"/>
                                        </a:rPr>
                                      </m:ctrlPr>
                                    </m:dPr>
                                    <m:e>
                                      <m:r>
                                        <a:rPr lang="cs-CZ" sz="1400" i="1">
                                          <a:latin typeface="Cambria Math"/>
                                          <a:ea typeface="Cambria Math" panose="02040503050406030204" pitchFamily="18" charset="0"/>
                                        </a:rPr>
                                        <m:t>1+</m:t>
                                      </m:r>
                                      <m:r>
                                        <a:rPr lang="cs-CZ" sz="1400" b="0" i="1" smtClean="0">
                                          <a:latin typeface="Cambria Math"/>
                                          <a:ea typeface="Cambria Math" panose="02040503050406030204" pitchFamily="18" charset="0"/>
                                        </a:rPr>
                                        <m:t>𝑟</m:t>
                                      </m:r>
                                    </m:e>
                                  </m:d>
                                </m:e>
                                <m:sup>
                                  <m:r>
                                    <a:rPr lang="cs-CZ" sz="1400" i="1">
                                      <a:latin typeface="Cambria Math"/>
                                      <a:ea typeface="Cambria Math" panose="02040503050406030204" pitchFamily="18" charset="0"/>
                                    </a:rPr>
                                    <m:t>𝑡</m:t>
                                  </m:r>
                                </m:sup>
                              </m:sSup>
                            </m:den>
                          </m:f>
                          <m:r>
                            <a:rPr lang="cs-CZ" sz="1400" b="0" i="1" smtClean="0">
                              <a:latin typeface="Cambria Math"/>
                              <a:ea typeface="Cambria Math" panose="02040503050406030204" pitchFamily="18" charset="0"/>
                            </a:rPr>
                            <m:t>=</m:t>
                          </m:r>
                          <m:r>
                            <a:rPr lang="cs-CZ" sz="1400" b="0" i="1" smtClean="0">
                              <a:latin typeface="Cambria Math"/>
                              <a:ea typeface="Cambria Math" panose="02040503050406030204" pitchFamily="18" charset="0"/>
                            </a:rPr>
                            <m:t>𝐴</m:t>
                          </m:r>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1</m:t>
                              </m:r>
                            </m:num>
                            <m:den>
                              <m:r>
                                <a:rPr lang="cs-CZ" sz="1400" b="0" i="1" smtClean="0">
                                  <a:latin typeface="Cambria Math"/>
                                  <a:ea typeface="Cambria Math"/>
                                </a:rPr>
                                <m:t>𝑟</m:t>
                              </m:r>
                            </m:den>
                          </m:f>
                          <m:d>
                            <m:dPr>
                              <m:ctrlPr>
                                <a:rPr lang="cs-CZ" sz="1400" b="0" i="1" smtClean="0">
                                  <a:latin typeface="Cambria Math" panose="02040503050406030204" pitchFamily="18" charset="0"/>
                                  <a:ea typeface="Cambria Math"/>
                                </a:rPr>
                              </m:ctrlPr>
                            </m:dPr>
                            <m:e>
                              <m:r>
                                <a:rPr lang="cs-CZ" sz="1400" b="0" i="1" smtClean="0">
                                  <a:latin typeface="Cambria Math"/>
                                  <a:ea typeface="Cambria Math"/>
                                </a:rPr>
                                <m:t>1−</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1</m:t>
                                  </m:r>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den>
                              </m:f>
                            </m:e>
                          </m:d>
                        </m:e>
                      </m:nary>
                    </m:oMath>
                  </m:oMathPara>
                </a14:m>
                <a:endParaRPr lang="en-GB" sz="1400" dirty="0">
                  <a:latin typeface="Cambria Math" panose="02040503050406030204" pitchFamily="18" charset="0"/>
                  <a:ea typeface="Cambria Math" panose="02040503050406030204" pitchFamily="18" charset="0"/>
                </a:endParaRPr>
              </a:p>
            </p:txBody>
          </p:sp>
        </mc:Choice>
        <mc:Fallback xmlns="">
          <p:sp>
            <p:nvSpPr>
              <p:cNvPr id="78" name="TextovéPole 77"/>
              <p:cNvSpPr txBox="1">
                <a:spLocks noRot="1" noChangeAspect="1" noMove="1" noResize="1" noEditPoints="1" noAdjustHandles="1" noChangeArrowheads="1" noChangeShapeType="1" noTextEdit="1"/>
              </p:cNvSpPr>
              <p:nvPr/>
            </p:nvSpPr>
            <p:spPr>
              <a:xfrm>
                <a:off x="1691680" y="1839872"/>
                <a:ext cx="3456384" cy="698140"/>
              </a:xfrm>
              <a:prstGeom prst="rect">
                <a:avLst/>
              </a:prstGeom>
              <a:blipFill>
                <a:blip r:embed="rId16"/>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9" name="TextovéPole 28"/>
              <p:cNvSpPr txBox="1"/>
              <p:nvPr/>
            </p:nvSpPr>
            <p:spPr>
              <a:xfrm>
                <a:off x="1188001" y="4157468"/>
                <a:ext cx="7200479"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Formula for the remaining mortgage balance (at the end of period</a:t>
                </a:r>
                <a:r>
                  <a:rPr lang="cs-CZ" dirty="0">
                    <a:latin typeface="Cambria Math" panose="02040503050406030204" pitchFamily="18" charset="0"/>
                    <a:ea typeface="Cambria Math" panose="02040503050406030204" pitchFamily="18" charset="0"/>
                  </a:rPr>
                  <a:t> </a:t>
                </a:r>
                <a14:m>
                  <m:oMath xmlns:m="http://schemas.openxmlformats.org/officeDocument/2006/math">
                    <m:r>
                      <a:rPr lang="cs-CZ" b="0" i="1" smtClean="0">
                        <a:latin typeface="Cambria Math" panose="02040503050406030204" pitchFamily="18" charset="0"/>
                        <a:ea typeface="Cambria Math" panose="02040503050406030204" pitchFamily="18" charset="0"/>
                      </a:rPr>
                      <m:t>𝑡</m:t>
                    </m:r>
                  </m:oMath>
                </a14:m>
                <a:r>
                  <a:rPr lang="en-GB" dirty="0">
                    <a:latin typeface="Cambria Math" panose="02040503050406030204" pitchFamily="18" charset="0"/>
                    <a:ea typeface="Cambria Math" panose="02040503050406030204" pitchFamily="18" charset="0"/>
                  </a:rPr>
                  <a:t>)</a:t>
                </a:r>
                <a:endParaRPr lang="en-GB" i="1" dirty="0">
                  <a:latin typeface="Cambria Math" panose="02040503050406030204" pitchFamily="18" charset="0"/>
                  <a:ea typeface="Cambria Math" panose="02040503050406030204" pitchFamily="18" charset="0"/>
                </a:endParaRPr>
              </a:p>
            </p:txBody>
          </p:sp>
        </mc:Choice>
        <mc:Fallback xmlns="">
          <p:sp>
            <p:nvSpPr>
              <p:cNvPr id="29" name="TextovéPole 28"/>
              <p:cNvSpPr txBox="1">
                <a:spLocks noRot="1" noChangeAspect="1" noMove="1" noResize="1" noEditPoints="1" noAdjustHandles="1" noChangeArrowheads="1" noChangeShapeType="1" noTextEdit="1"/>
              </p:cNvSpPr>
              <p:nvPr/>
            </p:nvSpPr>
            <p:spPr>
              <a:xfrm>
                <a:off x="1188001" y="4157468"/>
                <a:ext cx="7200479" cy="369332"/>
              </a:xfrm>
              <a:prstGeom prst="rect">
                <a:avLst/>
              </a:prstGeom>
              <a:blipFill>
                <a:blip r:embed="rId17"/>
                <a:stretch>
                  <a:fillRect l="-169" t="-9836" b="-22951"/>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3" name="TextovéPole 32"/>
              <p:cNvSpPr txBox="1"/>
              <p:nvPr/>
            </p:nvSpPr>
            <p:spPr>
              <a:xfrm>
                <a:off x="3059831" y="3924796"/>
                <a:ext cx="2435077" cy="307777"/>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r>
                        <a:rPr lang="cs-CZ" sz="1400" b="0" i="1" smtClean="0">
                          <a:latin typeface="Cambria Math"/>
                          <a:ea typeface="Cambria Math" panose="02040503050406030204" pitchFamily="18" charset="0"/>
                          <a:sym typeface="Wingdings"/>
                        </a:rPr>
                        <m:t>𝐴</m:t>
                      </m:r>
                      <m:r>
                        <a:rPr lang="cs-CZ" sz="1400" b="0" i="1" smtClean="0">
                          <a:latin typeface="Cambria Math"/>
                          <a:ea typeface="Cambria Math" panose="02040503050406030204" pitchFamily="18" charset="0"/>
                          <a:sym typeface="Wingdings"/>
                        </a:rPr>
                        <m:t>=</m:t>
                      </m:r>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𝑟</m:t>
                          </m:r>
                          <m:r>
                            <a:rPr lang="cs-CZ" sz="1400" b="0" i="1" smtClean="0">
                              <a:latin typeface="Cambria Math"/>
                              <a:ea typeface="Cambria Math"/>
                              <a:sym typeface="Wingdings"/>
                            </a:rPr>
                            <m:t>×</m:t>
                          </m:r>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r>
                            <a:rPr lang="cs-CZ" sz="1400" b="0" i="1" smtClean="0">
                              <a:latin typeface="Cambria Math"/>
                              <a:ea typeface="Cambria Math" panose="02040503050406030204" pitchFamily="18" charset="0"/>
                              <a:sym typeface="Wingdings"/>
                            </a:rPr>
                            <m:t>−1</m:t>
                          </m:r>
                        </m:sub>
                      </m:sSub>
                      <m:r>
                        <a:rPr lang="cs-CZ" sz="1400" b="0" i="1" smtClean="0">
                          <a:latin typeface="Cambria Math"/>
                          <a:ea typeface="Cambria Math" panose="02040503050406030204" pitchFamily="18" charset="0"/>
                          <a:sym typeface="Wingdings"/>
                        </a:rPr>
                        <m:t>+</m:t>
                      </m:r>
                      <m:d>
                        <m:dPr>
                          <m:ctrlPr>
                            <a:rPr lang="cs-CZ" sz="1400" b="0" i="1" smtClean="0">
                              <a:latin typeface="Cambria Math" panose="02040503050406030204" pitchFamily="18" charset="0"/>
                              <a:ea typeface="Cambria Math" panose="02040503050406030204" pitchFamily="18" charset="0"/>
                              <a:sym typeface="Wingdings"/>
                            </a:rPr>
                          </m:ctrlPr>
                        </m:dPr>
                        <m:e>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r>
                                <a:rPr lang="cs-CZ" sz="1400" b="0" i="1" smtClean="0">
                                  <a:latin typeface="Cambria Math"/>
                                  <a:ea typeface="Cambria Math" panose="02040503050406030204" pitchFamily="18" charset="0"/>
                                  <a:sym typeface="Wingdings"/>
                                </a:rPr>
                                <m:t>−1</m:t>
                              </m:r>
                            </m:sub>
                          </m:sSub>
                          <m:r>
                            <a:rPr lang="cs-CZ" sz="1400" b="0" i="1" smtClean="0">
                              <a:latin typeface="Cambria Math"/>
                              <a:ea typeface="Cambria Math" panose="02040503050406030204" pitchFamily="18" charset="0"/>
                              <a:sym typeface="Wingdings"/>
                            </a:rPr>
                            <m:t>−</m:t>
                          </m:r>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sub>
                          </m:sSub>
                        </m:e>
                      </m:d>
                    </m:oMath>
                  </m:oMathPara>
                </a14:m>
                <a:endParaRPr lang="en-GB" sz="1400" dirty="0">
                  <a:latin typeface="Cambria Math" panose="02040503050406030204" pitchFamily="18" charset="0"/>
                  <a:ea typeface="Cambria Math" panose="02040503050406030204" pitchFamily="18" charset="0"/>
                </a:endParaRPr>
              </a:p>
            </p:txBody>
          </p:sp>
        </mc:Choice>
        <mc:Fallback xmlns="">
          <p:sp>
            <p:nvSpPr>
              <p:cNvPr id="33" name="TextovéPole 32"/>
              <p:cNvSpPr txBox="1">
                <a:spLocks noRot="1" noChangeAspect="1" noMove="1" noResize="1" noEditPoints="1" noAdjustHandles="1" noChangeArrowheads="1" noChangeShapeType="1" noTextEdit="1"/>
              </p:cNvSpPr>
              <p:nvPr/>
            </p:nvSpPr>
            <p:spPr>
              <a:xfrm>
                <a:off x="3059831" y="3924796"/>
                <a:ext cx="2435077" cy="307777"/>
              </a:xfrm>
              <a:prstGeom prst="rect">
                <a:avLst/>
              </a:prstGeom>
              <a:blipFill>
                <a:blip r:embed="rId18"/>
                <a:stretch>
                  <a:fillRect/>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TextovéPole 4"/>
              <p:cNvSpPr txBox="1"/>
              <p:nvPr/>
            </p:nvSpPr>
            <p:spPr>
              <a:xfrm>
                <a:off x="5015943" y="1902784"/>
                <a:ext cx="3156457" cy="56291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a:rPr lang="cs-CZ" sz="1400" i="1" smtClean="0">
                          <a:latin typeface="Cambria Math"/>
                          <a:ea typeface="Cambria Math" panose="02040503050406030204" pitchFamily="18" charset="0"/>
                          <a:sym typeface="Wingdings"/>
                        </a:rPr>
                        <m:t></m:t>
                      </m:r>
                      <m:r>
                        <a:rPr lang="cs-CZ" sz="1400" b="0" i="1" smtClean="0">
                          <a:latin typeface="Cambria Math"/>
                          <a:ea typeface="Cambria Math" panose="02040503050406030204" pitchFamily="18" charset="0"/>
                          <a:sym typeface="Wingdings"/>
                        </a:rPr>
                        <m:t>   </m:t>
                      </m:r>
                      <m:r>
                        <a:rPr lang="cs-CZ" sz="1400" b="0" i="1" smtClean="0">
                          <a:latin typeface="Cambria Math"/>
                          <a:ea typeface="Cambria Math" panose="02040503050406030204" pitchFamily="18" charset="0"/>
                          <a:sym typeface="Wingdings"/>
                        </a:rPr>
                        <m:t>𝐴</m:t>
                      </m:r>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𝑟</m:t>
                          </m:r>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r>
                            <a:rPr lang="cs-CZ" sz="1400" b="0" i="1" smtClean="0">
                              <a:latin typeface="Cambria Math"/>
                              <a:ea typeface="Cambria Math"/>
                            </a:rPr>
                            <m:t>−1</m:t>
                          </m:r>
                        </m:den>
                      </m:f>
                      <m:r>
                        <a:rPr lang="cs-CZ" sz="1400" b="0" i="1" smtClean="0">
                          <a:latin typeface="Cambria Math"/>
                          <a:ea typeface="Cambria Math"/>
                        </a:rPr>
                        <m:t>=</m:t>
                      </m:r>
                      <m:sSub>
                        <m:sSubPr>
                          <m:ctrlPr>
                            <a:rPr lang="cs-CZ" sz="1400" b="0" i="1" smtClean="0">
                              <a:latin typeface="Cambria Math" panose="02040503050406030204" pitchFamily="18" charset="0"/>
                              <a:ea typeface="Cambria Math"/>
                            </a:rPr>
                          </m:ctrlPr>
                        </m:sSubPr>
                        <m:e>
                          <m:r>
                            <a:rPr lang="cs-CZ" sz="1400" b="0" i="1" smtClean="0">
                              <a:latin typeface="Cambria Math"/>
                              <a:ea typeface="Cambria Math"/>
                            </a:rPr>
                            <m:t>𝐻</m:t>
                          </m:r>
                        </m:e>
                        <m:sub>
                          <m:r>
                            <a:rPr lang="cs-CZ" sz="1400" b="0" i="1" smtClean="0">
                              <a:latin typeface="Cambria Math"/>
                              <a:ea typeface="Cambria Math"/>
                            </a:rPr>
                            <m:t>0</m:t>
                          </m:r>
                        </m:sub>
                      </m:sSub>
                      <m:r>
                        <a:rPr lang="cs-CZ" sz="1400" b="0" i="1" smtClean="0">
                          <a:latin typeface="Cambria Math"/>
                          <a:ea typeface="Cambria Math"/>
                        </a:rPr>
                        <m:t>×</m:t>
                      </m:r>
                      <m:sSub>
                        <m:sSubPr>
                          <m:ctrlPr>
                            <a:rPr lang="cs-CZ" sz="1400" b="0" i="1" smtClean="0">
                              <a:latin typeface="Cambria Math" panose="02040503050406030204" pitchFamily="18" charset="0"/>
                              <a:ea typeface="Cambria Math"/>
                            </a:rPr>
                          </m:ctrlPr>
                        </m:sSubPr>
                        <m:e>
                          <m:r>
                            <a:rPr lang="cs-CZ" sz="1400" b="0" i="1" smtClean="0">
                              <a:latin typeface="Cambria Math"/>
                              <a:ea typeface="Cambria Math"/>
                            </a:rPr>
                            <m:t>𝑎</m:t>
                          </m:r>
                        </m:e>
                        <m:sub>
                          <m:r>
                            <a:rPr lang="cs-CZ" sz="1400" b="0" i="1" smtClean="0">
                              <a:latin typeface="Cambria Math"/>
                              <a:ea typeface="Cambria Math"/>
                            </a:rPr>
                            <m:t>𝑇</m:t>
                          </m:r>
                        </m:sub>
                      </m:sSub>
                      <m:r>
                        <a:rPr lang="cs-CZ" sz="1400" b="0" i="1" smtClean="0">
                          <a:latin typeface="Cambria Math"/>
                          <a:ea typeface="Cambria Math"/>
                        </a:rPr>
                        <m:t>(</m:t>
                      </m:r>
                      <m:r>
                        <a:rPr lang="cs-CZ" sz="1400" b="0" i="1" smtClean="0">
                          <a:latin typeface="Cambria Math"/>
                          <a:ea typeface="Cambria Math"/>
                        </a:rPr>
                        <m:t>𝑟</m:t>
                      </m:r>
                      <m:r>
                        <a:rPr lang="cs-CZ" sz="1400" b="0" i="1" smtClean="0">
                          <a:latin typeface="Cambria Math"/>
                          <a:ea typeface="Cambria Math"/>
                        </a:rPr>
                        <m:t>)</m:t>
                      </m:r>
                    </m:oMath>
                  </m:oMathPara>
                </a14:m>
                <a:endParaRPr lang="cs-CZ" sz="1400" i="1" dirty="0">
                  <a:latin typeface="Cambria Math"/>
                  <a:ea typeface="Cambria Math" panose="02040503050406030204" pitchFamily="18" charset="0"/>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5015943" y="1902784"/>
                <a:ext cx="3156457" cy="562911"/>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TextovéPole 39"/>
              <p:cNvSpPr txBox="1"/>
              <p:nvPr/>
            </p:nvSpPr>
            <p:spPr>
              <a:xfrm>
                <a:off x="5652120" y="2424131"/>
                <a:ext cx="2938652" cy="307777"/>
              </a:xfrm>
              <a:prstGeom prst="rect">
                <a:avLst/>
              </a:prstGeom>
              <a:noFill/>
              <a:ln>
                <a:noFill/>
              </a:ln>
            </p:spPr>
            <p:txBody>
              <a:bodyPr wrap="square" rtlCol="0">
                <a:spAutoFit/>
              </a:bodyPr>
              <a:lstStyle/>
              <a:p>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a:ea typeface="Cambria Math" panose="02040503050406030204" pitchFamily="18" charset="0"/>
                          </a:rPr>
                          <m:t>𝑎</m:t>
                        </m:r>
                      </m:e>
                      <m:sub>
                        <m:r>
                          <a:rPr lang="en-GB" sz="1400" b="0" i="1" smtClean="0">
                            <a:latin typeface="Cambria Math"/>
                            <a:ea typeface="Cambria Math" panose="02040503050406030204" pitchFamily="18" charset="0"/>
                          </a:rPr>
                          <m:t>𝑇</m:t>
                        </m:r>
                      </m:sub>
                    </m:sSub>
                    <m:r>
                      <a:rPr lang="en-GB" sz="1400" b="0" i="1" smtClean="0">
                        <a:latin typeface="Cambria Math"/>
                        <a:ea typeface="Cambria Math" panose="02040503050406030204" pitchFamily="18" charset="0"/>
                      </a:rPr>
                      <m:t> </m:t>
                    </m:r>
                  </m:oMath>
                </a14:m>
                <a:r>
                  <a:rPr lang="en-GB" sz="1400" dirty="0">
                    <a:latin typeface="Cambria Math" panose="02040503050406030204" pitchFamily="18" charset="0"/>
                    <a:ea typeface="Cambria Math" panose="02040503050406030204" pitchFamily="18" charset="0"/>
                  </a:rPr>
                  <a:t> … annuity factor for the period </a:t>
                </a:r>
                <a14:m>
                  <m:oMath xmlns:m="http://schemas.openxmlformats.org/officeDocument/2006/math">
                    <m:r>
                      <a:rPr lang="cs-CZ" sz="1400" b="0" i="1" smtClean="0">
                        <a:latin typeface="Cambria Math" panose="02040503050406030204" pitchFamily="18" charset="0"/>
                        <a:ea typeface="Cambria Math" panose="02040503050406030204" pitchFamily="18" charset="0"/>
                      </a:rPr>
                      <m:t>𝑇</m:t>
                    </m:r>
                  </m:oMath>
                </a14:m>
                <a:endParaRPr lang="en-GB" sz="1400" dirty="0">
                  <a:latin typeface="Cambria Math" panose="02040503050406030204" pitchFamily="18" charset="0"/>
                  <a:ea typeface="Cambria Math" panose="02040503050406030204" pitchFamily="18" charset="0"/>
                </a:endParaRPr>
              </a:p>
            </p:txBody>
          </p:sp>
        </mc:Choice>
        <mc:Fallback xmlns="">
          <p:sp>
            <p:nvSpPr>
              <p:cNvPr id="40" name="TextovéPole 39"/>
              <p:cNvSpPr txBox="1">
                <a:spLocks noRot="1" noChangeAspect="1" noMove="1" noResize="1" noEditPoints="1" noAdjustHandles="1" noChangeArrowheads="1" noChangeShapeType="1" noTextEdit="1"/>
              </p:cNvSpPr>
              <p:nvPr/>
            </p:nvSpPr>
            <p:spPr>
              <a:xfrm>
                <a:off x="5652120" y="2424131"/>
                <a:ext cx="2938652" cy="307777"/>
              </a:xfrm>
              <a:prstGeom prst="rect">
                <a:avLst/>
              </a:prstGeom>
              <a:blipFill>
                <a:blip r:embed="rId20"/>
                <a:stretch>
                  <a:fillRect t="-6000" b="-18000"/>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2" name="TextovéPole 41"/>
              <p:cNvSpPr txBox="1"/>
              <p:nvPr/>
            </p:nvSpPr>
            <p:spPr>
              <a:xfrm>
                <a:off x="3060000" y="4455283"/>
                <a:ext cx="3156457" cy="56291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sub>
                      </m:sSub>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r>
                            <a:rPr lang="cs-CZ" sz="1400" b="0" i="1" smtClean="0">
                              <a:latin typeface="Cambria Math"/>
                              <a:ea typeface="Cambria Math"/>
                            </a:rPr>
                            <m:t>−</m:t>
                          </m:r>
                          <m:sSup>
                            <m:sSupPr>
                              <m:ctrlPr>
                                <a:rPr lang="cs-CZ" sz="1400" i="1">
                                  <a:latin typeface="Cambria Math" panose="02040503050406030204" pitchFamily="18" charset="0"/>
                                  <a:ea typeface="Cambria Math"/>
                                </a:rPr>
                              </m:ctrlPr>
                            </m:sSupPr>
                            <m:e>
                              <m:r>
                                <a:rPr lang="cs-CZ" sz="1400" i="1">
                                  <a:latin typeface="Cambria Math"/>
                                  <a:ea typeface="Cambria Math"/>
                                </a:rPr>
                                <m:t>(1+</m:t>
                              </m:r>
                              <m:r>
                                <a:rPr lang="cs-CZ" sz="1400" i="1">
                                  <a:latin typeface="Cambria Math"/>
                                  <a:ea typeface="Cambria Math"/>
                                </a:rPr>
                                <m:t>𝑟</m:t>
                              </m:r>
                              <m:r>
                                <a:rPr lang="cs-CZ" sz="1400" i="1">
                                  <a:latin typeface="Cambria Math"/>
                                  <a:ea typeface="Cambria Math"/>
                                </a:rPr>
                                <m:t>)</m:t>
                              </m:r>
                            </m:e>
                            <m:sup>
                              <m:r>
                                <a:rPr lang="cs-CZ" sz="1400" b="0" i="1" smtClean="0">
                                  <a:latin typeface="Cambria Math"/>
                                  <a:ea typeface="Cambria Math"/>
                                </a:rPr>
                                <m:t>𝑡</m:t>
                              </m:r>
                            </m:sup>
                          </m:sSup>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r>
                            <a:rPr lang="cs-CZ" sz="1400" b="0" i="1" smtClean="0">
                              <a:latin typeface="Cambria Math"/>
                              <a:ea typeface="Cambria Math"/>
                            </a:rPr>
                            <m:t>−1</m:t>
                          </m:r>
                        </m:den>
                      </m:f>
                    </m:oMath>
                  </m:oMathPara>
                </a14:m>
                <a:endParaRPr lang="cs-CZ" sz="1400" i="1" dirty="0">
                  <a:latin typeface="Cambria Math"/>
                  <a:ea typeface="Cambria Math" panose="02040503050406030204" pitchFamily="18" charset="0"/>
                </a:endParaRPr>
              </a:p>
            </p:txBody>
          </p:sp>
        </mc:Choice>
        <mc:Fallback xmlns="">
          <p:sp>
            <p:nvSpPr>
              <p:cNvPr id="42" name="TextovéPole 41"/>
              <p:cNvSpPr txBox="1">
                <a:spLocks noRot="1" noChangeAspect="1" noMove="1" noResize="1" noEditPoints="1" noAdjustHandles="1" noChangeArrowheads="1" noChangeShapeType="1" noTextEdit="1"/>
              </p:cNvSpPr>
              <p:nvPr/>
            </p:nvSpPr>
            <p:spPr>
              <a:xfrm>
                <a:off x="3060000" y="4455283"/>
                <a:ext cx="3156457" cy="562911"/>
              </a:xfrm>
              <a:prstGeom prst="rect">
                <a:avLst/>
              </a:prstGeom>
              <a:blipFill>
                <a:blip r:embed="rId21"/>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3" name="TextovéPole 42"/>
              <p:cNvSpPr txBox="1"/>
              <p:nvPr/>
            </p:nvSpPr>
            <p:spPr>
              <a:xfrm>
                <a:off x="1691680" y="5314361"/>
                <a:ext cx="3397432" cy="56291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𝑟𝐻</m:t>
                          </m:r>
                        </m:e>
                        <m:sub>
                          <m:r>
                            <a:rPr lang="cs-CZ" sz="1400" b="0" i="1" smtClean="0">
                              <a:latin typeface="Cambria Math"/>
                              <a:ea typeface="Cambria Math" panose="02040503050406030204" pitchFamily="18" charset="0"/>
                              <a:sym typeface="Wingdings"/>
                            </a:rPr>
                            <m:t>𝑡</m:t>
                          </m:r>
                          <m:r>
                            <a:rPr lang="cs-CZ" sz="1400" b="0" i="1" smtClean="0">
                              <a:latin typeface="Cambria Math"/>
                              <a:ea typeface="Cambria Math" panose="02040503050406030204" pitchFamily="18" charset="0"/>
                              <a:sym typeface="Wingdings"/>
                            </a:rPr>
                            <m:t>−1</m:t>
                          </m:r>
                        </m:sub>
                      </m:sSub>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𝑟</m:t>
                          </m:r>
                          <m:r>
                            <a:rPr lang="cs-CZ" sz="1400" b="0" i="1" smtClean="0">
                              <a:latin typeface="Cambria Math"/>
                              <a:ea typeface="Cambria Math"/>
                            </a:rPr>
                            <m:t>×</m:t>
                          </m:r>
                          <m:d>
                            <m:dPr>
                              <m:begChr m:val="["/>
                              <m:endChr m:val="]"/>
                              <m:ctrlPr>
                                <a:rPr lang="cs-CZ" sz="1400" b="0" i="1" smtClean="0">
                                  <a:latin typeface="Cambria Math" panose="02040503050406030204" pitchFamily="18" charset="0"/>
                                  <a:ea typeface="Cambria Math"/>
                                </a:rPr>
                              </m:ctrlPr>
                            </m:dPr>
                            <m:e>
                              <m:sSup>
                                <m:sSupPr>
                                  <m:ctrlPr>
                                    <a:rPr lang="cs-CZ" sz="1400" i="1">
                                      <a:latin typeface="Cambria Math" panose="02040503050406030204" pitchFamily="18" charset="0"/>
                                      <a:ea typeface="Cambria Math"/>
                                    </a:rPr>
                                  </m:ctrlPr>
                                </m:sSupPr>
                                <m:e>
                                  <m:r>
                                    <a:rPr lang="cs-CZ" sz="1400" i="1">
                                      <a:latin typeface="Cambria Math"/>
                                      <a:ea typeface="Cambria Math"/>
                                    </a:rPr>
                                    <m:t>(1+</m:t>
                                  </m:r>
                                  <m:r>
                                    <a:rPr lang="cs-CZ" sz="1400" i="1">
                                      <a:latin typeface="Cambria Math"/>
                                      <a:ea typeface="Cambria Math"/>
                                    </a:rPr>
                                    <m:t>𝑟</m:t>
                                  </m:r>
                                  <m:r>
                                    <a:rPr lang="cs-CZ" sz="1400" i="1">
                                      <a:latin typeface="Cambria Math"/>
                                      <a:ea typeface="Cambria Math"/>
                                    </a:rPr>
                                    <m:t>)</m:t>
                                  </m:r>
                                </m:e>
                                <m:sup>
                                  <m:r>
                                    <a:rPr lang="cs-CZ" sz="1400" i="1">
                                      <a:latin typeface="Cambria Math"/>
                                      <a:ea typeface="Cambria Math"/>
                                    </a:rPr>
                                    <m:t>𝑇</m:t>
                                  </m:r>
                                </m:sup>
                              </m:sSup>
                              <m:r>
                                <a:rPr lang="cs-CZ" sz="1400" i="1">
                                  <a:latin typeface="Cambria Math"/>
                                  <a:ea typeface="Cambria Math"/>
                                </a:rPr>
                                <m:t>−</m:t>
                              </m:r>
                              <m:sSup>
                                <m:sSupPr>
                                  <m:ctrlPr>
                                    <a:rPr lang="cs-CZ" sz="1400" i="1">
                                      <a:latin typeface="Cambria Math" panose="02040503050406030204" pitchFamily="18" charset="0"/>
                                      <a:ea typeface="Cambria Math"/>
                                    </a:rPr>
                                  </m:ctrlPr>
                                </m:sSupPr>
                                <m:e>
                                  <m:r>
                                    <a:rPr lang="cs-CZ" sz="1400" i="1">
                                      <a:latin typeface="Cambria Math"/>
                                      <a:ea typeface="Cambria Math"/>
                                    </a:rPr>
                                    <m:t>(1+</m:t>
                                  </m:r>
                                  <m:r>
                                    <a:rPr lang="cs-CZ" sz="1400" i="1">
                                      <a:latin typeface="Cambria Math"/>
                                      <a:ea typeface="Cambria Math"/>
                                    </a:rPr>
                                    <m:t>𝑟</m:t>
                                  </m:r>
                                  <m:r>
                                    <a:rPr lang="cs-CZ" sz="1400" i="1">
                                      <a:latin typeface="Cambria Math"/>
                                      <a:ea typeface="Cambria Math"/>
                                    </a:rPr>
                                    <m:t>)</m:t>
                                  </m:r>
                                </m:e>
                                <m:sup>
                                  <m:r>
                                    <a:rPr lang="cs-CZ" sz="1400" i="1">
                                      <a:latin typeface="Cambria Math"/>
                                      <a:ea typeface="Cambria Math"/>
                                    </a:rPr>
                                    <m:t>𝑡</m:t>
                                  </m:r>
                                  <m:r>
                                    <a:rPr lang="cs-CZ" sz="1400" b="0" i="1" smtClean="0">
                                      <a:latin typeface="Cambria Math"/>
                                      <a:ea typeface="Cambria Math"/>
                                    </a:rPr>
                                    <m:t>−1</m:t>
                                  </m:r>
                                </m:sup>
                              </m:sSup>
                            </m:e>
                          </m:d>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r>
                            <a:rPr lang="cs-CZ" sz="1400" b="0" i="1" smtClean="0">
                              <a:latin typeface="Cambria Math"/>
                              <a:ea typeface="Cambria Math"/>
                            </a:rPr>
                            <m:t>−1</m:t>
                          </m:r>
                        </m:den>
                      </m:f>
                    </m:oMath>
                  </m:oMathPara>
                </a14:m>
                <a:endParaRPr lang="cs-CZ" sz="1400" i="1" dirty="0">
                  <a:latin typeface="Cambria Math"/>
                  <a:ea typeface="Cambria Math" panose="02040503050406030204" pitchFamily="18" charset="0"/>
                </a:endParaRPr>
              </a:p>
            </p:txBody>
          </p:sp>
        </mc:Choice>
        <mc:Fallback xmlns="">
          <p:sp>
            <p:nvSpPr>
              <p:cNvPr id="43" name="TextovéPole 42"/>
              <p:cNvSpPr txBox="1">
                <a:spLocks noRot="1" noChangeAspect="1" noMove="1" noResize="1" noEditPoints="1" noAdjustHandles="1" noChangeArrowheads="1" noChangeShapeType="1" noTextEdit="1"/>
              </p:cNvSpPr>
              <p:nvPr/>
            </p:nvSpPr>
            <p:spPr>
              <a:xfrm>
                <a:off x="1691680" y="5314361"/>
                <a:ext cx="3397432" cy="562911"/>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4" name="TextovéPole 43"/>
              <p:cNvSpPr txBox="1"/>
              <p:nvPr/>
            </p:nvSpPr>
            <p:spPr>
              <a:xfrm>
                <a:off x="5220073" y="5314361"/>
                <a:ext cx="2952328" cy="562911"/>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r>
                            <a:rPr lang="cs-CZ" sz="1400" b="0" i="1" smtClean="0">
                              <a:latin typeface="Cambria Math"/>
                              <a:ea typeface="Cambria Math" panose="02040503050406030204" pitchFamily="18" charset="0"/>
                              <a:sym typeface="Wingdings"/>
                            </a:rPr>
                            <m:t>−1</m:t>
                          </m:r>
                        </m:sub>
                      </m:sSub>
                      <m:r>
                        <a:rPr lang="cs-CZ" sz="1400" b="0" i="1" smtClean="0">
                          <a:latin typeface="Cambria Math"/>
                          <a:ea typeface="Cambria Math" panose="02040503050406030204" pitchFamily="18" charset="0"/>
                          <a:sym typeface="Wingdings"/>
                        </a:rPr>
                        <m:t>−</m:t>
                      </m:r>
                      <m:sSub>
                        <m:sSubPr>
                          <m:ctrlPr>
                            <a:rPr lang="cs-CZ" sz="1400" b="0" i="1" smtClean="0">
                              <a:latin typeface="Cambria Math" panose="02040503050406030204" pitchFamily="18" charset="0"/>
                              <a:ea typeface="Cambria Math" panose="02040503050406030204" pitchFamily="18" charset="0"/>
                              <a:sym typeface="Wingdings"/>
                            </a:rPr>
                          </m:ctrlPr>
                        </m:sSubPr>
                        <m:e>
                          <m:r>
                            <a:rPr lang="cs-CZ" sz="1400" b="0" i="1" smtClean="0">
                              <a:latin typeface="Cambria Math"/>
                              <a:ea typeface="Cambria Math" panose="02040503050406030204" pitchFamily="18" charset="0"/>
                              <a:sym typeface="Wingdings"/>
                            </a:rPr>
                            <m:t>𝐻</m:t>
                          </m:r>
                        </m:e>
                        <m:sub>
                          <m:r>
                            <a:rPr lang="cs-CZ" sz="1400" b="0" i="1" smtClean="0">
                              <a:latin typeface="Cambria Math"/>
                              <a:ea typeface="Cambria Math" panose="02040503050406030204" pitchFamily="18" charset="0"/>
                              <a:sym typeface="Wingdings"/>
                            </a:rPr>
                            <m:t>𝑡</m:t>
                          </m:r>
                        </m:sub>
                      </m:sSub>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𝑟</m:t>
                          </m:r>
                          <m:r>
                            <a:rPr lang="cs-CZ" sz="1400" b="0" i="1" smtClean="0">
                              <a:latin typeface="Cambria Math"/>
                              <a:ea typeface="Cambria Math"/>
                            </a:rPr>
                            <m:t>×</m:t>
                          </m:r>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𝑡</m:t>
                              </m:r>
                              <m:r>
                                <a:rPr lang="cs-CZ" sz="1400" b="0" i="1" smtClean="0">
                                  <a:latin typeface="Cambria Math"/>
                                  <a:ea typeface="Cambria Math"/>
                                </a:rPr>
                                <m:t>−1</m:t>
                              </m:r>
                            </m:sup>
                          </m:sSup>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𝑟</m:t>
                              </m:r>
                              <m:r>
                                <a:rPr lang="cs-CZ" sz="1400" b="0" i="1" smtClean="0">
                                  <a:latin typeface="Cambria Math"/>
                                  <a:ea typeface="Cambria Math"/>
                                </a:rPr>
                                <m:t>)</m:t>
                              </m:r>
                            </m:e>
                            <m:sup>
                              <m:r>
                                <a:rPr lang="cs-CZ" sz="1400" b="0" i="1" smtClean="0">
                                  <a:latin typeface="Cambria Math"/>
                                  <a:ea typeface="Cambria Math"/>
                                </a:rPr>
                                <m:t>𝑇</m:t>
                              </m:r>
                            </m:sup>
                          </m:sSup>
                          <m:r>
                            <a:rPr lang="cs-CZ" sz="1400" b="0" i="1" smtClean="0">
                              <a:latin typeface="Cambria Math"/>
                              <a:ea typeface="Cambria Math"/>
                            </a:rPr>
                            <m:t>−1</m:t>
                          </m:r>
                        </m:den>
                      </m:f>
                    </m:oMath>
                  </m:oMathPara>
                </a14:m>
                <a:endParaRPr lang="cs-CZ" sz="1400" i="1" dirty="0">
                  <a:latin typeface="Cambria Math"/>
                  <a:ea typeface="Cambria Math" panose="02040503050406030204" pitchFamily="18" charset="0"/>
                </a:endParaRPr>
              </a:p>
            </p:txBody>
          </p:sp>
        </mc:Choice>
        <mc:Fallback xmlns="">
          <p:sp>
            <p:nvSpPr>
              <p:cNvPr id="44" name="TextovéPole 43"/>
              <p:cNvSpPr txBox="1">
                <a:spLocks noRot="1" noChangeAspect="1" noMove="1" noResize="1" noEditPoints="1" noAdjustHandles="1" noChangeArrowheads="1" noChangeShapeType="1" noTextEdit="1"/>
              </p:cNvSpPr>
              <p:nvPr/>
            </p:nvSpPr>
            <p:spPr>
              <a:xfrm>
                <a:off x="5220073" y="5314361"/>
                <a:ext cx="2952328" cy="562911"/>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1" name="TextovéPole 50">
                <a:extLst>
                  <a:ext uri="{FF2B5EF4-FFF2-40B4-BE49-F238E27FC236}">
                    <a16:creationId xmlns:a16="http://schemas.microsoft.com/office/drawing/2014/main" id="{F45DDE23-5DEA-442F-99A0-B9A4F9D03902}"/>
                  </a:ext>
                </a:extLst>
              </p:cNvPr>
              <p:cNvSpPr txBox="1"/>
              <p:nvPr/>
            </p:nvSpPr>
            <p:spPr>
              <a:xfrm>
                <a:off x="5652000" y="3694854"/>
                <a:ext cx="3095865" cy="523220"/>
              </a:xfrm>
              <a:prstGeom prst="rect">
                <a:avLst/>
              </a:prstGeom>
              <a:noFill/>
              <a:ln>
                <a:noFill/>
              </a:ln>
            </p:spPr>
            <p:txBody>
              <a:bodyPr wrap="square" rtlCol="0">
                <a:spAutoFit/>
              </a:bodyPr>
              <a:lstStyle/>
              <a:p>
                <a:pPr marL="444500" indent="-444500"/>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𝐻</m:t>
                        </m:r>
                      </m:e>
                      <m:sub>
                        <m:r>
                          <a:rPr lang="cs-CZ" sz="1400" b="0" i="1" smtClean="0">
                            <a:latin typeface="Cambria Math" panose="02040503050406030204" pitchFamily="18" charset="0"/>
                            <a:ea typeface="Cambria Math" panose="02040503050406030204" pitchFamily="18" charset="0"/>
                          </a:rPr>
                          <m:t>𝑡</m:t>
                        </m:r>
                      </m:sub>
                    </m:sSub>
                    <m:r>
                      <a:rPr lang="en-GB" sz="1400" b="0" i="1" smtClean="0">
                        <a:latin typeface="Cambria Math"/>
                        <a:ea typeface="Cambria Math" panose="02040503050406030204" pitchFamily="18" charset="0"/>
                      </a:rPr>
                      <m:t> </m:t>
                    </m:r>
                  </m:oMath>
                </a14:m>
                <a:r>
                  <a:rPr lang="en-GB" sz="1400" dirty="0">
                    <a:latin typeface="Cambria Math" panose="02040503050406030204" pitchFamily="18" charset="0"/>
                    <a:ea typeface="Cambria Math" panose="02040503050406030204" pitchFamily="18" charset="0"/>
                  </a:rPr>
                  <a:t> … </a:t>
                </a:r>
                <a:r>
                  <a:rPr lang="en-US" sz="1400" dirty="0">
                    <a:latin typeface="Cambria Math" panose="02040503050406030204" pitchFamily="18" charset="0"/>
                    <a:ea typeface="Cambria Math" panose="02040503050406030204" pitchFamily="18" charset="0"/>
                  </a:rPr>
                  <a:t>mortgage balance at the </a:t>
                </a:r>
                <a:r>
                  <a:rPr lang="cs-CZ" sz="1400" dirty="0">
                    <a:latin typeface="Cambria Math" panose="02040503050406030204" pitchFamily="18" charset="0"/>
                    <a:ea typeface="Cambria Math" panose="02040503050406030204" pitchFamily="18" charset="0"/>
                  </a:rPr>
                  <a:t>end</a:t>
                </a:r>
              </a:p>
              <a:p>
                <a:pPr marL="444500"/>
                <a:r>
                  <a:rPr lang="en-US" sz="1400" dirty="0">
                    <a:latin typeface="Cambria Math" panose="02040503050406030204" pitchFamily="18" charset="0"/>
                    <a:ea typeface="Cambria Math" panose="02040503050406030204" pitchFamily="18" charset="0"/>
                  </a:rPr>
                  <a:t>of the period</a:t>
                </a:r>
                <a:r>
                  <a:rPr lang="cs-CZ" sz="1400" dirty="0">
                    <a:latin typeface="Cambria Math" panose="02040503050406030204" pitchFamily="18" charset="0"/>
                    <a:ea typeface="Cambria Math" panose="02040503050406030204" pitchFamily="18" charset="0"/>
                  </a:rPr>
                  <a:t> </a:t>
                </a:r>
                <a14:m>
                  <m:oMath xmlns:m="http://schemas.openxmlformats.org/officeDocument/2006/math">
                    <m:r>
                      <a:rPr lang="cs-CZ" sz="1400" b="0" i="1" smtClean="0">
                        <a:latin typeface="Cambria Math" panose="02040503050406030204" pitchFamily="18" charset="0"/>
                        <a:ea typeface="Cambria Math" panose="02040503050406030204" pitchFamily="18" charset="0"/>
                      </a:rPr>
                      <m:t>𝑡</m:t>
                    </m:r>
                  </m:oMath>
                </a14:m>
                <a:r>
                  <a:rPr lang="en-GB" sz="1400" dirty="0">
                    <a:latin typeface="Cambria Math" panose="02040503050406030204" pitchFamily="18" charset="0"/>
                    <a:ea typeface="Cambria Math" panose="02040503050406030204" pitchFamily="18" charset="0"/>
                  </a:rPr>
                  <a:t> </a:t>
                </a:r>
              </a:p>
            </p:txBody>
          </p:sp>
        </mc:Choice>
        <mc:Fallback xmlns="">
          <p:sp>
            <p:nvSpPr>
              <p:cNvPr id="51" name="TextovéPole 50">
                <a:extLst>
                  <a:ext uri="{FF2B5EF4-FFF2-40B4-BE49-F238E27FC236}">
                    <a16:creationId xmlns:a16="http://schemas.microsoft.com/office/drawing/2014/main" id="{F45DDE23-5DEA-442F-99A0-B9A4F9D03902}"/>
                  </a:ext>
                </a:extLst>
              </p:cNvPr>
              <p:cNvSpPr txBox="1">
                <a:spLocks noRot="1" noChangeAspect="1" noMove="1" noResize="1" noEditPoints="1" noAdjustHandles="1" noChangeArrowheads="1" noChangeShapeType="1" noTextEdit="1"/>
              </p:cNvSpPr>
              <p:nvPr/>
            </p:nvSpPr>
            <p:spPr>
              <a:xfrm>
                <a:off x="5652000" y="3694854"/>
                <a:ext cx="3095865" cy="523220"/>
              </a:xfrm>
              <a:prstGeom prst="rect">
                <a:avLst/>
              </a:prstGeom>
              <a:blipFill>
                <a:blip r:embed="rId24"/>
                <a:stretch>
                  <a:fillRect t="-3488" b="-10465"/>
                </a:stretch>
              </a:blipFill>
              <a:ln>
                <a:noFill/>
              </a:ln>
            </p:spPr>
            <p:txBody>
              <a:bodyPr/>
              <a:lstStyle/>
              <a:p>
                <a:r>
                  <a:rPr lang="en-GB">
                    <a:noFill/>
                  </a:rPr>
                  <a:t> </a:t>
                </a:r>
              </a:p>
            </p:txBody>
          </p:sp>
        </mc:Fallback>
      </mc:AlternateContent>
    </p:spTree>
    <p:extLst>
      <p:ext uri="{BB962C8B-B14F-4D97-AF65-F5344CB8AC3E}">
        <p14:creationId xmlns:p14="http://schemas.microsoft.com/office/powerpoint/2010/main" val="446688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4</a:t>
            </a:fld>
            <a:endParaRPr lang="cs-CZ" dirty="0"/>
          </a:p>
        </p:txBody>
      </p:sp>
      <p:sp>
        <p:nvSpPr>
          <p:cNvPr id="29" name="TextovéPole 28"/>
          <p:cNvSpPr txBox="1"/>
          <p:nvPr/>
        </p:nvSpPr>
        <p:spPr>
          <a:xfrm>
            <a:off x="899496" y="2744333"/>
            <a:ext cx="4583478"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Compilation of payment calendar</a:t>
            </a:r>
          </a:p>
        </p:txBody>
      </p:sp>
      <p:sp>
        <p:nvSpPr>
          <p:cNvPr id="31" name="TextovéPole 30"/>
          <p:cNvSpPr txBox="1"/>
          <p:nvPr/>
        </p:nvSpPr>
        <p:spPr>
          <a:xfrm>
            <a:off x="1223496" y="3059996"/>
            <a:ext cx="6876504"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fixed regular instalment using the annuity formula</a:t>
            </a:r>
          </a:p>
        </p:txBody>
      </p:sp>
      <p:sp>
        <p:nvSpPr>
          <p:cNvPr id="32" name="TextovéPole 31"/>
          <p:cNvSpPr txBox="1"/>
          <p:nvPr/>
        </p:nvSpPr>
        <p:spPr>
          <a:xfrm>
            <a:off x="1223497" y="3330978"/>
            <a:ext cx="7237096"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interest payment as a product of the beginning balance and the mortgage rate</a:t>
            </a:r>
          </a:p>
        </p:txBody>
      </p:sp>
      <p:sp>
        <p:nvSpPr>
          <p:cNvPr id="30" name="TextovéPole 29"/>
          <p:cNvSpPr txBox="1"/>
          <p:nvPr/>
        </p:nvSpPr>
        <p:spPr>
          <a:xfrm>
            <a:off x="864001" y="864000"/>
            <a:ext cx="4140047"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Structure of payment calendar</a:t>
            </a:r>
          </a:p>
        </p:txBody>
      </p:sp>
      <mc:AlternateContent xmlns:mc="http://schemas.openxmlformats.org/markup-compatibility/2006" xmlns:a14="http://schemas.microsoft.com/office/drawing/2010/main">
        <mc:Choice Requires="a14">
          <p:graphicFrame>
            <p:nvGraphicFramePr>
              <p:cNvPr id="78" name="Tabulka 77"/>
              <p:cNvGraphicFramePr>
                <a:graphicFrameLocks noGrp="1"/>
              </p:cNvGraphicFramePr>
              <p:nvPr>
                <p:extLst>
                  <p:ext uri="{D42A27DB-BD31-4B8C-83A1-F6EECF244321}">
                    <p14:modId xmlns:p14="http://schemas.microsoft.com/office/powerpoint/2010/main" val="3206937144"/>
                  </p:ext>
                </p:extLst>
              </p:nvPr>
            </p:nvGraphicFramePr>
            <p:xfrm>
              <a:off x="1307022" y="1334984"/>
              <a:ext cx="6649354" cy="1445760"/>
            </p:xfrm>
            <a:graphic>
              <a:graphicData uri="http://schemas.openxmlformats.org/drawingml/2006/table">
                <a:tbl>
                  <a:tblPr firstRow="1">
                    <a:tableStyleId>{5C22544A-7EE6-4342-B048-85BDC9FD1C3A}</a:tableStyleId>
                  </a:tblPr>
                  <a:tblGrid>
                    <a:gridCol w="709354">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gridCol w="1188000">
                      <a:extLst>
                        <a:ext uri="{9D8B030D-6E8A-4147-A177-3AD203B41FA5}">
                          <a16:colId xmlns:a16="http://schemas.microsoft.com/office/drawing/2014/main" val="20005"/>
                        </a:ext>
                      </a:extLst>
                    </a:gridCol>
                  </a:tblGrid>
                  <a:tr h="365760">
                    <a:tc>
                      <a:txBody>
                        <a:bodyPr/>
                        <a:lstStyle/>
                        <a:p>
                          <a:pPr algn="r"/>
                          <a14:m>
                            <m:oMathPara xmlns:m="http://schemas.openxmlformats.org/officeDocument/2006/math">
                              <m:oMathParaPr>
                                <m:jc m:val="centerGroup"/>
                              </m:oMathParaPr>
                              <m:oMath xmlns:m="http://schemas.openxmlformats.org/officeDocument/2006/math">
                                <m:r>
                                  <m:rPr>
                                    <m:sty m:val="p"/>
                                  </m:rPr>
                                  <a:rPr lang="en-GB" sz="1200" b="0" i="0" noProof="0" smtClean="0">
                                    <a:latin typeface="Cambria Math"/>
                                  </a:rPr>
                                  <m:t>Time</m:t>
                                </m:r>
                              </m:oMath>
                            </m:oMathPara>
                          </a14:m>
                          <a:endParaRPr lang="en-GB" sz="1200" b="0" i="0" noProof="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Beginning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 balance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noProof="0" smtClean="0">
                                    <a:latin typeface="Cambria Math" panose="02040503050406030204" pitchFamily="18" charset="0"/>
                                    <a:ea typeface="Cambria Math" panose="02040503050406030204" pitchFamily="18" charset="0"/>
                                  </a:rPr>
                                  <m:t>Regular</m:t>
                                </m:r>
                                <m:r>
                                  <a:rPr lang="en-GB" sz="1200" b="0" i="0" noProof="0" smtClean="0">
                                    <a:latin typeface="Cambria Math" panose="02040503050406030204" pitchFamily="18" charset="0"/>
                                    <a:ea typeface="Cambria Math" panose="02040503050406030204" pitchFamily="18" charset="0"/>
                                  </a:rPr>
                                  <m:t> </m:t>
                                </m:r>
                              </m:oMath>
                            </m:oMathPara>
                          </a14:m>
                          <a:endParaRPr lang="en-GB" sz="1200" b="0" i="0" noProof="0" dirty="0">
                            <a:latin typeface="Cambria Math" panose="02040503050406030204" pitchFamily="18" charset="0"/>
                            <a:ea typeface="Cambria Math" panose="020405030504060302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noProof="0" smtClean="0">
                                    <a:latin typeface="Cambria Math" panose="02040503050406030204" pitchFamily="18" charset="0"/>
                                    <a:ea typeface="Cambria Math" panose="02040503050406030204" pitchFamily="18" charset="0"/>
                                  </a:rPr>
                                  <m:t>instalment</m:t>
                                </m:r>
                              </m:oMath>
                            </m:oMathPara>
                          </a14:m>
                          <a:endParaRPr lang="en-GB" sz="1200" b="0" i="0" noProof="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kern="1200" noProof="0" smtClean="0">
                                    <a:solidFill>
                                      <a:schemeClr val="lt1"/>
                                    </a:solidFill>
                                    <a:latin typeface="Cambria Math" panose="02040503050406030204" pitchFamily="18" charset="0"/>
                                    <a:ea typeface="Cambria Math" panose="02040503050406030204" pitchFamily="18" charset="0"/>
                                    <a:cs typeface="+mn-cs"/>
                                  </a:rPr>
                                  <m:t>Interest</m:t>
                                </m:r>
                              </m:oMath>
                            </m:oMathPara>
                          </a14:m>
                          <a:endParaRPr lang="en-GB" sz="1200" b="0" i="0" kern="1200" noProof="0" dirty="0">
                            <a:solidFill>
                              <a:schemeClr val="lt1"/>
                            </a:solidFill>
                            <a:latin typeface="Cambria Math" panose="02040503050406030204" pitchFamily="18" charset="0"/>
                            <a:ea typeface="Cambria Math" panose="02040503050406030204" pitchFamily="18" charset="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payment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kern="1200" noProof="0" smtClean="0">
                                    <a:solidFill>
                                      <a:schemeClr val="lt1"/>
                                    </a:solidFill>
                                    <a:latin typeface="Cambria Math" panose="02040503050406030204" pitchFamily="18" charset="0"/>
                                    <a:ea typeface="Cambria Math" panose="02040503050406030204" pitchFamily="18" charset="0"/>
                                    <a:cs typeface="+mn-cs"/>
                                  </a:rPr>
                                  <m:t>Principal</m:t>
                                </m:r>
                              </m:oMath>
                            </m:oMathPara>
                          </a14:m>
                          <a:endParaRPr lang="en-GB" sz="1200" b="0" i="0" kern="1200" noProof="0" dirty="0">
                            <a:solidFill>
                              <a:schemeClr val="lt1"/>
                            </a:solidFill>
                            <a:latin typeface="Cambria Math" panose="02040503050406030204" pitchFamily="18" charset="0"/>
                            <a:ea typeface="Cambria Math" panose="02040503050406030204" pitchFamily="18" charset="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repayment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Unpaid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balance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ea typeface="Cambria Math" panose="02040503050406030204" pitchFamily="18" charset="0"/>
                                  </a:rPr>
                                  <m:t>1</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0</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1</m:t>
                                    </m:r>
                                  </m:sub>
                                </m:sSub>
                                <m:r>
                                  <a:rPr lang="cs-CZ" sz="1200" b="0" i="1" smtClean="0">
                                    <a:latin typeface="Cambria Math"/>
                                  </a:rPr>
                                  <m:t>=</m:t>
                                </m:r>
                                <m:r>
                                  <a:rPr lang="cs-CZ" sz="1200" b="0" i="1" smtClean="0">
                                    <a:latin typeface="Cambria Math"/>
                                  </a:rPr>
                                  <m:t>𝑟</m:t>
                                </m:r>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𝐻</m:t>
                                    </m:r>
                                  </m:e>
                                  <m:sub>
                                    <m:r>
                                      <a:rPr lang="cs-CZ" sz="1200" b="0" i="1" smtClean="0">
                                        <a:latin typeface="Cambria Math"/>
                                        <a:ea typeface="Cambria Math"/>
                                      </a:rPr>
                                      <m:t>0</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panose="02040503050406030204" pitchFamily="18" charset="0"/>
                                      </a:rPr>
                                      <m:t>𝑀</m:t>
                                    </m:r>
                                  </m:e>
                                  <m:sub>
                                    <m:r>
                                      <a:rPr lang="cs-CZ" sz="1200" b="0" i="1" smtClean="0">
                                        <a:latin typeface="Cambria Math"/>
                                      </a:rPr>
                                      <m:t>1</m:t>
                                    </m:r>
                                  </m:sub>
                                </m:sSub>
                                <m:r>
                                  <a:rPr lang="cs-CZ" sz="1200" b="0" i="1" smtClean="0">
                                    <a:latin typeface="Cambria Math"/>
                                  </a:rPr>
                                  <m:t>=</m:t>
                                </m:r>
                                <m:r>
                                  <a:rPr lang="cs-CZ" sz="1200" b="0" i="1" smtClean="0">
                                    <a:latin typeface="Cambria Math"/>
                                  </a:rPr>
                                  <m:t>𝐴</m:t>
                                </m:r>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1</m:t>
                                    </m:r>
                                  </m:sub>
                                </m:sSub>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0</m:t>
                                    </m:r>
                                  </m:sub>
                                </m:sSub>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panose="02040503050406030204" pitchFamily="18" charset="0"/>
                                      </a:rPr>
                                      <m:t>𝑀</m:t>
                                    </m:r>
                                  </m:e>
                                  <m:sub>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ea typeface="Cambria Math" panose="02040503050406030204" pitchFamily="18" charset="0"/>
                                  </a:rPr>
                                  <m:t>2</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2</m:t>
                                    </m:r>
                                  </m:sub>
                                </m:sSub>
                                <m:r>
                                  <a:rPr lang="cs-CZ" sz="1200" b="0" i="1" smtClean="0">
                                    <a:latin typeface="Cambria Math"/>
                                  </a:rPr>
                                  <m:t>=</m:t>
                                </m:r>
                                <m:r>
                                  <a:rPr lang="cs-CZ" sz="1200" b="0" i="1" smtClean="0">
                                    <a:latin typeface="Cambria Math"/>
                                  </a:rPr>
                                  <m:t>𝑟</m:t>
                                </m:r>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𝐻</m:t>
                                    </m:r>
                                  </m:e>
                                  <m:sub>
                                    <m:r>
                                      <a:rPr lang="cs-CZ" sz="1200" b="0" i="1" smtClean="0">
                                        <a:latin typeface="Cambria Math"/>
                                        <a:ea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panose="02040503050406030204" pitchFamily="18" charset="0"/>
                                      </a:rPr>
                                      <m:t>𝑀</m:t>
                                    </m:r>
                                  </m:e>
                                  <m:sub>
                                    <m:r>
                                      <a:rPr lang="cs-CZ" sz="1200" b="0" i="1" smtClean="0">
                                        <a:latin typeface="Cambria Math"/>
                                      </a:rPr>
                                      <m:t>2</m:t>
                                    </m:r>
                                  </m:sub>
                                </m:sSub>
                                <m:r>
                                  <a:rPr lang="cs-CZ" sz="1200" b="0" i="1" smtClean="0">
                                    <a:latin typeface="Cambria Math"/>
                                  </a:rPr>
                                  <m:t>=</m:t>
                                </m:r>
                                <m:r>
                                  <a:rPr lang="cs-CZ" sz="1200" b="0" i="1" smtClean="0">
                                    <a:latin typeface="Cambria Math"/>
                                  </a:rPr>
                                  <m:t>𝐴</m:t>
                                </m:r>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2</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2</m:t>
                                    </m:r>
                                  </m:sub>
                                </m:sSub>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1</m:t>
                                    </m:r>
                                  </m:sub>
                                </m:sSub>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panose="02040503050406030204" pitchFamily="18" charset="0"/>
                                      </a:rPr>
                                      <m:t>𝑀</m:t>
                                    </m:r>
                                  </m:e>
                                  <m:sub>
                                    <m:r>
                                      <a:rPr lang="cs-CZ" sz="1200" b="0" i="1" smtClean="0">
                                        <a:latin typeface="Cambria Math"/>
                                      </a:rPr>
                                      <m:t>2</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a:ea typeface="Cambria Math" panose="02040503050406030204" pitchFamily="18" charset="0"/>
                                  </a:rPr>
                                  <m:t>. . .</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panose="02040503050406030204" pitchFamily="18" charset="0"/>
                                  </a:rPr>
                                  <m:t>𝑇</m:t>
                                </m:r>
                              </m:oMath>
                            </m:oMathPara>
                          </a14:m>
                          <a:endParaRPr lang="cs-CZ" sz="1200" i="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   </m:t>
                                    </m:r>
                                    <m:r>
                                      <a:rPr lang="cs-CZ" sz="1200" b="0" i="1" smtClean="0">
                                        <a:latin typeface="Cambria Math"/>
                                      </a:rPr>
                                      <m:t>𝐻</m:t>
                                    </m:r>
                                  </m:e>
                                  <m:sub>
                                    <m:r>
                                      <a:rPr lang="cs-CZ" sz="1200" b="0" i="1" smtClean="0">
                                        <a:latin typeface="Cambria Math"/>
                                      </a:rPr>
                                      <m:t>𝑇</m:t>
                                    </m:r>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b="0" dirty="0"/>
                            <a:t>   </a:t>
                          </a:r>
                          <a14:m>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𝑇</m:t>
                                  </m:r>
                                </m:sub>
                              </m:sSub>
                              <m:r>
                                <a:rPr lang="cs-CZ" sz="1200" b="0" i="1" smtClean="0">
                                  <a:latin typeface="Cambria Math"/>
                                </a:rPr>
                                <m:t>=</m:t>
                              </m:r>
                              <m:r>
                                <a:rPr lang="cs-CZ" sz="1200" b="0" i="1" smtClean="0">
                                  <a:latin typeface="Cambria Math"/>
                                </a:rPr>
                                <m:t>𝑟</m:t>
                              </m:r>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𝐻</m:t>
                                  </m:r>
                                </m:e>
                                <m:sub>
                                  <m:r>
                                    <a:rPr lang="cs-CZ" sz="1200" b="0" i="1" smtClean="0">
                                      <a:latin typeface="Cambria Math"/>
                                      <a:ea typeface="Cambria Math"/>
                                    </a:rPr>
                                    <m:t>𝑇</m:t>
                                  </m:r>
                                  <m:r>
                                    <a:rPr lang="cs-CZ" sz="1200" b="0" i="1" smtClean="0">
                                      <a:latin typeface="Cambria Math"/>
                                      <a:ea typeface="Cambria Math"/>
                                    </a:rPr>
                                    <m:t>−1</m:t>
                                  </m:r>
                                </m:sub>
                              </m:sSub>
                            </m:oMath>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a:rPr>
                                  <m:t> </m:t>
                                </m:r>
                                <m:sSub>
                                  <m:sSubPr>
                                    <m:ctrlPr>
                                      <a:rPr lang="cs-CZ" sz="1200" b="0" i="1" smtClean="0">
                                        <a:latin typeface="Cambria Math" panose="02040503050406030204" pitchFamily="18" charset="0"/>
                                      </a:rPr>
                                    </m:ctrlPr>
                                  </m:sSubPr>
                                  <m:e>
                                    <m:r>
                                      <a:rPr lang="cs-CZ" sz="1200" b="0" i="1" smtClean="0">
                                        <a:latin typeface="Cambria Math" panose="02040503050406030204" pitchFamily="18" charset="0"/>
                                      </a:rPr>
                                      <m:t>𝑀</m:t>
                                    </m:r>
                                  </m:e>
                                  <m:sub>
                                    <m:r>
                                      <a:rPr lang="cs-CZ" sz="1200" b="0" i="1" smtClean="0">
                                        <a:latin typeface="Cambria Math"/>
                                      </a:rPr>
                                      <m:t>𝑇</m:t>
                                    </m:r>
                                  </m:sub>
                                </m:sSub>
                                <m:r>
                                  <a:rPr lang="cs-CZ" sz="1200" b="0" i="1" smtClean="0">
                                    <a:latin typeface="Cambria Math"/>
                                  </a:rPr>
                                  <m:t>=</m:t>
                                </m:r>
                                <m:r>
                                  <a:rPr lang="cs-CZ" sz="1200" b="0" i="1" smtClean="0">
                                    <a:latin typeface="Cambria Math"/>
                                  </a:rPr>
                                  <m:t>𝐴</m:t>
                                </m:r>
                                <m:r>
                                  <a:rPr lang="cs-CZ" sz="1200" b="0" i="1" smtClean="0">
                                    <a:latin typeface="Cambria Math"/>
                                  </a:rPr>
                                  <m:t>−</m:t>
                                </m:r>
                                <m:sSub>
                                  <m:sSubPr>
                                    <m:ctrlPr>
                                      <a:rPr lang="cs-CZ" sz="1200" b="0" i="1" smtClean="0">
                                        <a:latin typeface="Cambria Math" panose="02040503050406030204" pitchFamily="18" charset="0"/>
                                      </a:rPr>
                                    </m:ctrlPr>
                                  </m:sSubPr>
                                  <m:e>
                                    <m:r>
                                      <a:rPr lang="cs-CZ" sz="1200" b="0" i="1" smtClean="0">
                                        <a:latin typeface="Cambria Math"/>
                                      </a:rPr>
                                      <m:t>𝐼</m:t>
                                    </m:r>
                                  </m:e>
                                  <m:sub>
                                    <m:r>
                                      <a:rPr lang="cs-CZ" sz="1200" b="0" i="1" smtClean="0">
                                        <a:latin typeface="Cambria Math"/>
                                      </a:rPr>
                                      <m:t>𝑇</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Choice>
        <mc:Fallback xmlns="">
          <p:graphicFrame>
            <p:nvGraphicFramePr>
              <p:cNvPr id="78" name="Tabulka 77"/>
              <p:cNvGraphicFramePr>
                <a:graphicFrameLocks noGrp="1"/>
              </p:cNvGraphicFramePr>
              <p:nvPr>
                <p:extLst>
                  <p:ext uri="{D42A27DB-BD31-4B8C-83A1-F6EECF244321}">
                    <p14:modId xmlns:p14="http://schemas.microsoft.com/office/powerpoint/2010/main" val="3206937144"/>
                  </p:ext>
                </p:extLst>
              </p:nvPr>
            </p:nvGraphicFramePr>
            <p:xfrm>
              <a:off x="1307022" y="1334984"/>
              <a:ext cx="6649354" cy="1445760"/>
            </p:xfrm>
            <a:graphic>
              <a:graphicData uri="http://schemas.openxmlformats.org/drawingml/2006/table">
                <a:tbl>
                  <a:tblPr firstRow="1">
                    <a:tableStyleId>{5C22544A-7EE6-4342-B048-85BDC9FD1C3A}</a:tableStyleId>
                  </a:tblPr>
                  <a:tblGrid>
                    <a:gridCol w="709354">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1188000">
                      <a:extLst>
                        <a:ext uri="{9D8B030D-6E8A-4147-A177-3AD203B41FA5}">
                          <a16:colId xmlns:a16="http://schemas.microsoft.com/office/drawing/2014/main" val="20002"/>
                        </a:ext>
                      </a:extLst>
                    </a:gridCol>
                    <a:gridCol w="1188000">
                      <a:extLst>
                        <a:ext uri="{9D8B030D-6E8A-4147-A177-3AD203B41FA5}">
                          <a16:colId xmlns:a16="http://schemas.microsoft.com/office/drawing/2014/main" val="20003"/>
                        </a:ext>
                      </a:extLst>
                    </a:gridCol>
                    <a:gridCol w="1188000">
                      <a:extLst>
                        <a:ext uri="{9D8B030D-6E8A-4147-A177-3AD203B41FA5}">
                          <a16:colId xmlns:a16="http://schemas.microsoft.com/office/drawing/2014/main" val="20004"/>
                        </a:ext>
                      </a:extLst>
                    </a:gridCol>
                    <a:gridCol w="1188000">
                      <a:extLst>
                        <a:ext uri="{9D8B030D-6E8A-4147-A177-3AD203B41FA5}">
                          <a16:colId xmlns:a16="http://schemas.microsoft.com/office/drawing/2014/main" val="20005"/>
                        </a:ext>
                      </a:extLst>
                    </a:gridCol>
                  </a:tblGrid>
                  <a:tr h="36576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586" t="-11667" r="-846552" b="-31166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Beginning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 balance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161538" t="-11667" r="-303077" b="-311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61538" t="-11667" r="-203077" b="-311667"/>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361538" t="-11667" r="-103077" b="-31166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Unpaid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panose="02040503050406030204" pitchFamily="18" charset="0"/>
                              <a:ea typeface="Cambria Math" panose="02040503050406030204" pitchFamily="18" charset="0"/>
                              <a:cs typeface="+mn-cs"/>
                            </a:rPr>
                            <a:t>balance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586" t="-148889" r="-846552" b="-3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60714" t="-148889" r="-401020" b="-315556"/>
                          </a:stretch>
                        </a:blipFill>
                      </a:tcPr>
                    </a:tc>
                    <a:tc>
                      <a:txBody>
                        <a:bodyPr/>
                        <a:lstStyle/>
                        <a:p>
                          <a:pPr algn="ct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61538" t="-148889" r="-203077" b="-3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361538" t="-148889" r="-103077" b="-3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461538" t="-148889" r="-3077" b="-315556"/>
                          </a:stretch>
                        </a:blipFill>
                      </a:tcPr>
                    </a:tc>
                    <a:extLst>
                      <a:ext uri="{0D108BD9-81ED-4DB2-BD59-A6C34878D82A}">
                        <a16:rowId xmlns:a16="http://schemas.microsoft.com/office/drawing/2014/main" val="10001"/>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586" t="-248889" r="-846552" b="-2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60714" t="-248889" r="-401020" b="-215556"/>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61538" t="-248889" r="-203077" b="-2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361538" t="-248889" r="-103077" b="-2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461538" t="-248889" r="-3077" b="-215556"/>
                          </a:stretch>
                        </a:blipFill>
                      </a:tcPr>
                    </a:tc>
                    <a:extLst>
                      <a:ext uri="{0D108BD9-81ED-4DB2-BD59-A6C34878D82A}">
                        <a16:rowId xmlns:a16="http://schemas.microsoft.com/office/drawing/2014/main" val="10002"/>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586" t="-356818" r="-846552" b="-120455"/>
                          </a:stretch>
                        </a:blip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586" t="-446667" r="-846552" b="-1777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60714" t="-446667" r="-401020" b="-17778"/>
                          </a:stretch>
                        </a:blipFill>
                      </a:tcPr>
                    </a:tc>
                    <a:tc>
                      <a:txBody>
                        <a:bodyPr/>
                        <a:lstStyle/>
                        <a:p>
                          <a:pPr algn="ctr"/>
                          <a:r>
                            <a:rPr lang="cs-CZ" sz="1200" dirty="0">
                              <a:latin typeface="Cambria Math" panose="02040503050406030204" pitchFamily="18" charset="0"/>
                              <a:ea typeface="Cambria Math" panose="02040503050406030204" pitchFamily="18" charset="0"/>
                            </a:rPr>
                            <a:t>A</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261538" t="-446667" r="-203077" b="-17778"/>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6"/>
                          <a:stretch>
                            <a:fillRect l="-361538" t="-446667" r="-103077" b="-17778"/>
                          </a:stretch>
                        </a:blipFill>
                      </a:tcPr>
                    </a:tc>
                    <a:tc>
                      <a:txBody>
                        <a:bodyPr/>
                        <a:lstStyle/>
                        <a:p>
                          <a:pPr algn="ctr"/>
                          <a:r>
                            <a:rPr lang="cs-CZ" sz="1200" dirty="0"/>
                            <a:t>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Fallback>
      </mc:AlternateContent>
      <p:sp>
        <p:nvSpPr>
          <p:cNvPr id="87" name="TextovéPole 86"/>
          <p:cNvSpPr txBox="1"/>
          <p:nvPr/>
        </p:nvSpPr>
        <p:spPr>
          <a:xfrm>
            <a:off x="1223497" y="3877485"/>
            <a:ext cx="7380952"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principal repayment by deducting the interest payment from the regular instalment</a:t>
            </a:r>
          </a:p>
        </p:txBody>
      </p:sp>
      <p:sp>
        <p:nvSpPr>
          <p:cNvPr id="88" name="TextovéPole 87"/>
          <p:cNvSpPr txBox="1"/>
          <p:nvPr/>
        </p:nvSpPr>
        <p:spPr>
          <a:xfrm>
            <a:off x="1223496" y="4432420"/>
            <a:ext cx="7776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unpaid balance by deducting the principal repayment from the beginning balance; it becomes the beginning balance in the next period </a:t>
            </a:r>
          </a:p>
        </p:txBody>
      </p:sp>
      <p:sp>
        <p:nvSpPr>
          <p:cNvPr id="89" name="TextovéPole 88"/>
          <p:cNvSpPr txBox="1"/>
          <p:nvPr/>
        </p:nvSpPr>
        <p:spPr>
          <a:xfrm>
            <a:off x="1223496" y="4983927"/>
            <a:ext cx="7920504"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tabLst>
                <a:tab pos="4391025" algn="l"/>
              </a:tabLst>
            </a:pPr>
            <a:r>
              <a:rPr lang="en-GB" noProof="0" dirty="0">
                <a:latin typeface="Cambria Math" panose="02040503050406030204" pitchFamily="18" charset="0"/>
                <a:ea typeface="Cambria Math" panose="02040503050406030204" pitchFamily="18" charset="0"/>
              </a:rPr>
              <a:t>Consistency check: The portion of the interest payment gradually decreases and the portion of the principal repayment gradually increases</a:t>
            </a:r>
          </a:p>
        </p:txBody>
      </p:sp>
      <p:sp>
        <p:nvSpPr>
          <p:cNvPr id="4" name="Nadpis 3"/>
          <p:cNvSpPr>
            <a:spLocks noGrp="1"/>
          </p:cNvSpPr>
          <p:nvPr>
            <p:ph type="title"/>
          </p:nvPr>
        </p:nvSpPr>
        <p:spPr>
          <a:xfrm>
            <a:off x="144000" y="144000"/>
            <a:ext cx="4644024" cy="648072"/>
          </a:xfrm>
        </p:spPr>
        <p:txBody>
          <a:bodyPr/>
          <a:lstStyle/>
          <a:p>
            <a:r>
              <a:rPr lang="en-GB" dirty="0">
                <a:solidFill>
                  <a:srgbClr val="000000"/>
                </a:solidFill>
              </a:rPr>
              <a:t>Annuity payment calendar</a:t>
            </a:r>
          </a:p>
        </p:txBody>
      </p:sp>
      <p:sp>
        <p:nvSpPr>
          <p:cNvPr id="61" name="TextovéPole 60">
            <a:extLst>
              <a:ext uri="{FF2B5EF4-FFF2-40B4-BE49-F238E27FC236}">
                <a16:creationId xmlns:a16="http://schemas.microsoft.com/office/drawing/2014/main" id="{EB8D5110-8C3E-459B-A03A-751A0B54B3A4}"/>
              </a:ext>
            </a:extLst>
          </p:cNvPr>
          <p:cNvSpPr txBox="1"/>
          <p:nvPr/>
        </p:nvSpPr>
        <p:spPr>
          <a:xfrm>
            <a:off x="1188000" y="5531221"/>
            <a:ext cx="7776000"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Consistency check: The last mortgage balance must be zero and the sum of all principal repayments must be equal to the mortgage loan</a:t>
            </a:r>
          </a:p>
        </p:txBody>
      </p:sp>
    </p:spTree>
    <p:extLst>
      <p:ext uri="{BB962C8B-B14F-4D97-AF65-F5344CB8AC3E}">
        <p14:creationId xmlns:p14="http://schemas.microsoft.com/office/powerpoint/2010/main" val="2924799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8" name="Přímá spojnice se šipkou 67"/>
          <p:cNvCxnSpPr/>
          <p:nvPr/>
        </p:nvCxnSpPr>
        <p:spPr>
          <a:xfrm flipV="1">
            <a:off x="6728600" y="1937633"/>
            <a:ext cx="0" cy="252000"/>
          </a:xfrm>
          <a:prstGeom prst="straightConnector1">
            <a:avLst/>
          </a:prstGeom>
          <a:ln w="25400">
            <a:solidFill>
              <a:schemeClr val="accent4"/>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31" name="TextovéPole 30"/>
          <p:cNvSpPr txBox="1"/>
          <p:nvPr/>
        </p:nvSpPr>
        <p:spPr>
          <a:xfrm>
            <a:off x="1188001" y="4424509"/>
            <a:ext cx="3311992"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annuity factor</a:t>
            </a:r>
          </a:p>
        </p:txBody>
      </p:sp>
      <p:cxnSp>
        <p:nvCxnSpPr>
          <p:cNvPr id="61" name="Přímá spojnice se šipkou 60"/>
          <p:cNvCxnSpPr/>
          <p:nvPr/>
        </p:nvCxnSpPr>
        <p:spPr>
          <a:xfrm flipV="1">
            <a:off x="1874606" y="1223846"/>
            <a:ext cx="0" cy="432000"/>
          </a:xfrm>
          <a:prstGeom prst="straightConnector1">
            <a:avLst/>
          </a:prstGeom>
          <a:ln w="25400">
            <a:solidFill>
              <a:schemeClr val="accent4"/>
            </a:solidFill>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5" name="Přímá spojnice se šipkou 64"/>
          <p:cNvCxnSpPr/>
          <p:nvPr/>
        </p:nvCxnSpPr>
        <p:spPr>
          <a:xfrm flipV="1">
            <a:off x="2483768" y="1296086"/>
            <a:ext cx="0" cy="360000"/>
          </a:xfrm>
          <a:prstGeom prst="straightConnector1">
            <a:avLst/>
          </a:prstGeom>
          <a:ln w="25400">
            <a:solidFill>
              <a:schemeClr val="accent4"/>
            </a:solidFill>
            <a:prstDash val="solid"/>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1" name="Přímá spojnice se šipkou 50"/>
          <p:cNvCxnSpPr/>
          <p:nvPr/>
        </p:nvCxnSpPr>
        <p:spPr>
          <a:xfrm flipV="1">
            <a:off x="2444185" y="1477330"/>
            <a:ext cx="0" cy="18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59" name="Přímá spojnice se šipkou 58"/>
          <p:cNvCxnSpPr/>
          <p:nvPr/>
        </p:nvCxnSpPr>
        <p:spPr>
          <a:xfrm flipV="1">
            <a:off x="1845221" y="1924042"/>
            <a:ext cx="0" cy="468000"/>
          </a:xfrm>
          <a:prstGeom prst="straightConnector1">
            <a:avLst/>
          </a:prstGeom>
          <a:ln w="25400">
            <a:solidFill>
              <a:schemeClr val="accent4"/>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fld id="{DFE5482F-2F05-49C5-9E15-73F945A41231}" type="slidenum">
              <a:rPr lang="cs-CZ" smtClean="0"/>
              <a:pPr algn="r"/>
              <a:t>5</a:t>
            </a:fld>
            <a:endParaRPr lang="cs-CZ" dirty="0"/>
          </a:p>
        </p:txBody>
      </p:sp>
      <p:sp>
        <p:nvSpPr>
          <p:cNvPr id="29" name="TextovéPole 28"/>
          <p:cNvSpPr txBox="1"/>
          <p:nvPr/>
        </p:nvSpPr>
        <p:spPr>
          <a:xfrm>
            <a:off x="864000" y="2520000"/>
            <a:ext cx="454645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Compilation of payment calendar</a:t>
            </a:r>
          </a:p>
        </p:txBody>
      </p:sp>
      <p:sp>
        <p:nvSpPr>
          <p:cNvPr id="32" name="TextovéPole 31"/>
          <p:cNvSpPr txBox="1"/>
          <p:nvPr/>
        </p:nvSpPr>
        <p:spPr>
          <a:xfrm>
            <a:off x="1188001" y="4700517"/>
            <a:ext cx="7451999" cy="646331"/>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Calculation of regular instalment as a product of the beginning balance and the annuity factor</a:t>
            </a:r>
          </a:p>
        </p:txBody>
      </p:sp>
      <p:sp>
        <p:nvSpPr>
          <p:cNvPr id="30" name="TextovéPole 29"/>
          <p:cNvSpPr txBox="1"/>
          <p:nvPr/>
        </p:nvSpPr>
        <p:spPr>
          <a:xfrm>
            <a:off x="864000" y="864000"/>
            <a:ext cx="4365522"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Sequence of prepaid mortgages</a:t>
            </a:r>
          </a:p>
        </p:txBody>
      </p:sp>
      <mc:AlternateContent xmlns:mc="http://schemas.openxmlformats.org/markup-compatibility/2006" xmlns:a14="http://schemas.microsoft.com/office/drawing/2010/main">
        <mc:Choice Requires="a14">
          <p:graphicFrame>
            <p:nvGraphicFramePr>
              <p:cNvPr id="78" name="Tabulka 77"/>
              <p:cNvGraphicFramePr>
                <a:graphicFrameLocks noGrp="1"/>
              </p:cNvGraphicFramePr>
              <p:nvPr>
                <p:extLst>
                  <p:ext uri="{D42A27DB-BD31-4B8C-83A1-F6EECF244321}">
                    <p14:modId xmlns:p14="http://schemas.microsoft.com/office/powerpoint/2010/main" val="1778214995"/>
                  </p:ext>
                </p:extLst>
              </p:nvPr>
            </p:nvGraphicFramePr>
            <p:xfrm>
              <a:off x="1293500" y="2949763"/>
              <a:ext cx="7557853" cy="1445760"/>
            </p:xfrm>
            <a:graphic>
              <a:graphicData uri="http://schemas.openxmlformats.org/drawingml/2006/table">
                <a:tbl>
                  <a:tblPr firstRow="1">
                    <a:tableStyleId>{5C22544A-7EE6-4342-B048-85BDC9FD1C3A}</a:tableStyleId>
                  </a:tblPr>
                  <a:tblGrid>
                    <a:gridCol w="645853">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152000">
                      <a:extLst>
                        <a:ext uri="{9D8B030D-6E8A-4147-A177-3AD203B41FA5}">
                          <a16:colId xmlns:a16="http://schemas.microsoft.com/office/drawing/2014/main" val="20003"/>
                        </a:ext>
                      </a:extLst>
                    </a:gridCol>
                    <a:gridCol w="1152000">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52000">
                      <a:extLst>
                        <a:ext uri="{9D8B030D-6E8A-4147-A177-3AD203B41FA5}">
                          <a16:colId xmlns:a16="http://schemas.microsoft.com/office/drawing/2014/main" val="20006"/>
                        </a:ext>
                      </a:extLst>
                    </a:gridCol>
                  </a:tblGrid>
                  <a:tr h="365760">
                    <a:tc>
                      <a:txBody>
                        <a:bodyPr/>
                        <a:lstStyle/>
                        <a:p>
                          <a:pPr algn="ctr"/>
                          <a14:m>
                            <m:oMath xmlns:m="http://schemas.openxmlformats.org/officeDocument/2006/math">
                              <m:r>
                                <m:rPr>
                                  <m:sty m:val="p"/>
                                </m:rPr>
                                <a:rPr lang="en-GB" sz="1200" b="0" i="0" noProof="0" smtClean="0">
                                  <a:latin typeface="Cambria Math"/>
                                </a:rPr>
                                <m:t>Time</m:t>
                              </m:r>
                            </m:oMath>
                          </a14:m>
                          <a:r>
                            <a:rPr lang="cs-CZ" sz="1200" b="0" i="0" noProof="0" dirty="0"/>
                            <a:t> </a:t>
                          </a:r>
                          <a:endParaRPr lang="en-GB" sz="1200" b="0" i="0" noProof="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Beginning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 balance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noProof="0" smtClean="0">
                                    <a:latin typeface="Cambria Math"/>
                                  </a:rPr>
                                  <m:t>Annuity</m:t>
                                </m:r>
                                <m:r>
                                  <a:rPr lang="en-GB" sz="1200" b="0" i="0" noProof="0" smtClean="0">
                                    <a:latin typeface="Cambria Math"/>
                                  </a:rPr>
                                  <m:t> </m:t>
                                </m:r>
                              </m:oMath>
                            </m:oMathPara>
                          </a14:m>
                          <a:endParaRPr lang="en-GB" sz="1200" b="0" i="0" noProof="0" dirty="0">
                            <a:latin typeface="Cambria Math"/>
                          </a:endParaRPr>
                        </a:p>
                        <a:p>
                          <a:pPr marL="0" marR="0" indent="0" algn="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noProof="0" smtClean="0">
                                    <a:latin typeface="Cambria Math"/>
                                  </a:rPr>
                                  <m:t>factor</m:t>
                                </m:r>
                              </m:oMath>
                            </m:oMathPara>
                          </a14:m>
                          <a:endParaRPr lang="en-GB" sz="1200" b="0" i="0" noProof="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kern="1200" noProof="0" smtClean="0">
                                    <a:solidFill>
                                      <a:schemeClr val="lt1"/>
                                    </a:solidFill>
                                    <a:latin typeface="Cambria Math"/>
                                    <a:ea typeface="+mn-ea"/>
                                    <a:cs typeface="+mn-cs"/>
                                  </a:rPr>
                                  <m:t>Regular</m:t>
                                </m:r>
                              </m:oMath>
                            </m:oMathPara>
                          </a14:m>
                          <a:endParaRPr lang="en-GB" sz="1200" b="0" i="0" kern="1200" noProof="0" dirty="0">
                            <a:solidFill>
                              <a:schemeClr val="lt1"/>
                            </a:solidFill>
                            <a:latin typeface="Cambria Math"/>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instalment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Interest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payment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GB" sz="1200" b="0" i="0" kern="1200" noProof="0" smtClean="0">
                                    <a:solidFill>
                                      <a:schemeClr val="lt1"/>
                                    </a:solidFill>
                                    <a:latin typeface="Cambria Math"/>
                                    <a:ea typeface="+mn-ea"/>
                                    <a:cs typeface="+mn-cs"/>
                                  </a:rPr>
                                  <m:t>Principal</m:t>
                                </m:r>
                              </m:oMath>
                            </m:oMathPara>
                          </a14:m>
                          <a:endParaRPr lang="en-GB" sz="1200" b="0" i="0" kern="1200" noProof="0" dirty="0">
                            <a:solidFill>
                              <a:schemeClr val="lt1"/>
                            </a:solidFill>
                            <a:latin typeface="Cambria Math"/>
                            <a:ea typeface="+mn-ea"/>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repayment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Unpaid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balance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panose="02040503050406030204" pitchFamily="18" charset="0"/>
                                  </a:rPr>
                                  <m:t>1</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0</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𝑇</m:t>
                                    </m:r>
                                  </m:sub>
                                </m:sSub>
                              </m:oMath>
                            </m:oMathPara>
                          </a14:m>
                          <a:endParaRPr lang="cs-CZ" sz="120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𝐴</m:t>
                                    </m:r>
                                    <m:r>
                                      <a:rPr lang="cs-CZ" sz="1200" b="0" i="1" smtClean="0">
                                        <a:latin typeface="Cambria Math"/>
                                        <a:ea typeface="Cambria Math"/>
                                      </a:rPr>
                                      <m:t>=</m:t>
                                    </m:r>
                                    <m:r>
                                      <a:rPr lang="cs-CZ" sz="1200" b="0" i="1" smtClean="0">
                                        <a:latin typeface="Cambria Math"/>
                                        <a:ea typeface="Cambria Math"/>
                                      </a:rPr>
                                      <m:t>𝐻</m:t>
                                    </m:r>
                                  </m:e>
                                  <m:sub>
                                    <m:r>
                                      <a:rPr lang="cs-CZ" sz="1200" b="0" i="1" smtClean="0">
                                        <a:latin typeface="Cambria Math"/>
                                        <a:ea typeface="Cambria Math"/>
                                      </a:rPr>
                                      <m:t>0</m:t>
                                    </m:r>
                                  </m:sub>
                                </m:sSub>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𝑇</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𝐼</m:t>
                                    </m:r>
                                  </m:e>
                                  <m:sub>
                                    <m:r>
                                      <a:rPr lang="cs-CZ" sz="1200" b="0" i="1" smtClean="0">
                                        <a:latin typeface="Cambria Math"/>
                                        <a:ea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panose="02040503050406030204" pitchFamily="18" charset="0"/>
                                        <a:ea typeface="Cambria Math"/>
                                      </a:rPr>
                                      <m:t>𝑀</m:t>
                                    </m:r>
                                  </m:e>
                                  <m:sub>
                                    <m:r>
                                      <a:rPr lang="cs-CZ" sz="1200" b="0" i="1" smtClean="0">
                                        <a:latin typeface="Cambria Math"/>
                                        <a:ea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panose="02040503050406030204" pitchFamily="18" charset="0"/>
                                    <a:ea typeface="Cambria Math" panose="02040503050406030204" pitchFamily="18" charset="0"/>
                                  </a:rPr>
                                  <m:t>2</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𝑇</m:t>
                                    </m:r>
                                    <m:r>
                                      <a:rPr lang="cs-CZ" sz="1200" b="0" i="1" smtClean="0">
                                        <a:latin typeface="Cambria Math"/>
                                        <a:ea typeface="Cambria Math"/>
                                      </a:rPr>
                                      <m:t>−1</m:t>
                                    </m:r>
                                  </m:sub>
                                </m:sSub>
                              </m:oMath>
                            </m:oMathPara>
                          </a14:m>
                          <a:endParaRPr lang="cs-CZ" sz="120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a:ea typeface="Cambria Math"/>
                                  </a:rPr>
                                  <m:t>     </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𝐴</m:t>
                                    </m:r>
                                    <m:r>
                                      <a:rPr lang="cs-CZ" sz="1200" b="0" i="1" smtClean="0">
                                        <a:latin typeface="Cambria Math"/>
                                        <a:ea typeface="Cambria Math"/>
                                      </a:rPr>
                                      <m:t>=</m:t>
                                    </m:r>
                                    <m:r>
                                      <a:rPr lang="cs-CZ" sz="1200" b="0" i="1" smtClean="0">
                                        <a:latin typeface="Cambria Math"/>
                                        <a:ea typeface="Cambria Math"/>
                                      </a:rPr>
                                      <m:t>𝐻</m:t>
                                    </m:r>
                                  </m:e>
                                  <m:sub>
                                    <m:r>
                                      <a:rPr lang="cs-CZ" sz="1200" b="0" i="1" smtClean="0">
                                        <a:latin typeface="Cambria Math"/>
                                        <a:ea typeface="Cambria Math"/>
                                      </a:rPr>
                                      <m:t>1</m:t>
                                    </m:r>
                                  </m:sub>
                                </m:sSub>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𝑇</m:t>
                                    </m:r>
                                    <m:r>
                                      <a:rPr lang="cs-CZ" sz="1200" b="0" i="1" smtClean="0">
                                        <a:latin typeface="Cambria Math"/>
                                        <a:ea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𝐼</m:t>
                                    </m:r>
                                  </m:e>
                                  <m:sub>
                                    <m:r>
                                      <a:rPr lang="cs-CZ" sz="1200" b="0" i="1" smtClean="0">
                                        <a:latin typeface="Cambria Math"/>
                                        <a:ea typeface="Cambria Math"/>
                                      </a:rPr>
                                      <m:t>2</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panose="02040503050406030204" pitchFamily="18" charset="0"/>
                                        <a:ea typeface="Cambria Math"/>
                                      </a:rPr>
                                      <m:t>𝑀</m:t>
                                    </m:r>
                                  </m:e>
                                  <m:sub>
                                    <m:r>
                                      <a:rPr lang="cs-CZ" sz="1200" b="0" i="1" smtClean="0">
                                        <a:latin typeface="Cambria Math"/>
                                        <a:ea typeface="Cambria Math"/>
                                      </a:rPr>
                                      <m:t>2</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𝐻</m:t>
                                    </m:r>
                                  </m:e>
                                  <m:sub>
                                    <m:r>
                                      <a:rPr lang="cs-CZ" sz="1200" b="0" i="1" smtClean="0">
                                        <a:latin typeface="Cambria Math"/>
                                      </a:rPr>
                                      <m:t>2</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2"/>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a:ea typeface="Cambria Math" panose="02040503050406030204" pitchFamily="18" charset="0"/>
                                  </a:rPr>
                                  <m:t>. . .</m:t>
                                </m:r>
                              </m:oMath>
                            </m:oMathPara>
                          </a14:m>
                          <a:endParaRPr lang="cs-CZ" sz="120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70000">
                    <a:tc>
                      <a:txBody>
                        <a:bodyPr/>
                        <a:lstStyle/>
                        <a:p>
                          <a:pPr algn="ctr"/>
                          <a14:m>
                            <m:oMathPara xmlns:m="http://schemas.openxmlformats.org/officeDocument/2006/math">
                              <m:oMathParaPr>
                                <m:jc m:val="centerGroup"/>
                              </m:oMathParaPr>
                              <m:oMath xmlns:m="http://schemas.openxmlformats.org/officeDocument/2006/math">
                                <m:r>
                                  <a:rPr lang="cs-CZ" sz="1200" b="0" i="1" smtClean="0">
                                    <a:latin typeface="Cambria Math" panose="02040503050406030204" pitchFamily="18" charset="0"/>
                                  </a:rPr>
                                  <m:t>𝑇</m:t>
                                </m:r>
                              </m:oMath>
                            </m:oMathPara>
                          </a14:m>
                          <a:endParaRPr lang="cs-CZ" sz="1200" i="0" dirty="0"/>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rPr>
                                    </m:ctrlPr>
                                  </m:sSubPr>
                                  <m:e>
                                    <m:r>
                                      <a:rPr lang="cs-CZ" sz="1200" b="0" i="1" smtClean="0">
                                        <a:latin typeface="Cambria Math"/>
                                      </a:rPr>
                                      <m:t>   </m:t>
                                    </m:r>
                                    <m:r>
                                      <a:rPr lang="cs-CZ" sz="1200" b="0" i="1" smtClean="0">
                                        <a:latin typeface="Cambria Math"/>
                                      </a:rPr>
                                      <m:t>𝐻</m:t>
                                    </m:r>
                                  </m:e>
                                  <m:sub>
                                    <m:r>
                                      <a:rPr lang="cs-CZ" sz="1200" b="0" i="1" smtClean="0">
                                        <a:latin typeface="Cambria Math"/>
                                      </a:rPr>
                                      <m:t>𝑇</m:t>
                                    </m:r>
                                    <m:r>
                                      <a:rPr lang="cs-CZ" sz="1200" b="0" i="1" smtClean="0">
                                        <a:latin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1</m:t>
                                    </m:r>
                                  </m:sub>
                                </m:sSub>
                              </m:oMath>
                            </m:oMathPara>
                          </a14:m>
                          <a:endParaRPr lang="cs-CZ" sz="1200" dirty="0">
                            <a:latin typeface="Cambria Math" panose="02040503050406030204" pitchFamily="18" charset="0"/>
                            <a:ea typeface="Cambria Math" panose="020405030504060302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     </m:t>
                                    </m:r>
                                    <m:r>
                                      <a:rPr lang="cs-CZ" sz="1200" b="0" i="1" smtClean="0">
                                        <a:latin typeface="Cambria Math"/>
                                        <a:ea typeface="Cambria Math"/>
                                      </a:rPr>
                                      <m:t>𝐴</m:t>
                                    </m:r>
                                    <m:r>
                                      <a:rPr lang="cs-CZ" sz="1200" b="0" i="1" smtClean="0">
                                        <a:latin typeface="Cambria Math"/>
                                        <a:ea typeface="Cambria Math"/>
                                      </a:rPr>
                                      <m:t>=</m:t>
                                    </m:r>
                                    <m:r>
                                      <a:rPr lang="cs-CZ" sz="1200" b="0" i="1" smtClean="0">
                                        <a:latin typeface="Cambria Math"/>
                                        <a:ea typeface="Cambria Math"/>
                                      </a:rPr>
                                      <m:t>𝐻</m:t>
                                    </m:r>
                                  </m:e>
                                  <m:sub>
                                    <m:r>
                                      <a:rPr lang="cs-CZ" sz="1200" b="0" i="1" smtClean="0">
                                        <a:latin typeface="Cambria Math"/>
                                        <a:ea typeface="Cambria Math"/>
                                      </a:rPr>
                                      <m:t>𝑇</m:t>
                                    </m:r>
                                    <m:r>
                                      <a:rPr lang="cs-CZ" sz="1200" b="0" i="1" smtClean="0">
                                        <a:latin typeface="Cambria Math"/>
                                        <a:ea typeface="Cambria Math"/>
                                      </a:rPr>
                                      <m:t>−1</m:t>
                                    </m:r>
                                  </m:sub>
                                </m:sSub>
                                <m:r>
                                  <a:rPr lang="cs-CZ" sz="1200" b="0" i="1" smtClean="0">
                                    <a:latin typeface="Cambria Math"/>
                                    <a:ea typeface="Cambria Math"/>
                                  </a:rPr>
                                  <m:t>×</m:t>
                                </m:r>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𝑎</m:t>
                                    </m:r>
                                  </m:e>
                                  <m:sub>
                                    <m:r>
                                      <a:rPr lang="cs-CZ" sz="1200" b="0" i="1" smtClean="0">
                                        <a:latin typeface="Cambria Math"/>
                                        <a:ea typeface="Cambria Math"/>
                                      </a:rPr>
                                      <m:t>1</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a:ea typeface="Cambria Math"/>
                                      </a:rPr>
                                      <m:t>𝐼</m:t>
                                    </m:r>
                                  </m:e>
                                  <m:sub>
                                    <m:r>
                                      <a:rPr lang="cs-CZ" sz="1200" b="0" i="1" smtClean="0">
                                        <a:latin typeface="Cambria Math"/>
                                        <a:ea typeface="Cambria Math"/>
                                      </a:rPr>
                                      <m:t>𝑇</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cs-CZ" sz="1200" b="0" i="1" smtClean="0">
                                        <a:latin typeface="Cambria Math" panose="02040503050406030204" pitchFamily="18" charset="0"/>
                                        <a:ea typeface="Cambria Math"/>
                                      </a:rPr>
                                    </m:ctrlPr>
                                  </m:sSubPr>
                                  <m:e>
                                    <m:r>
                                      <a:rPr lang="cs-CZ" sz="1200" b="0" i="1" smtClean="0">
                                        <a:latin typeface="Cambria Math" panose="02040503050406030204" pitchFamily="18" charset="0"/>
                                        <a:ea typeface="Cambria Math"/>
                                      </a:rPr>
                                      <m:t>𝑀</m:t>
                                    </m:r>
                                  </m:e>
                                  <m:sub>
                                    <m:r>
                                      <a:rPr lang="cs-CZ" sz="1200" b="0" i="1" smtClean="0">
                                        <a:latin typeface="Cambria Math"/>
                                        <a:ea typeface="Cambria Math"/>
                                      </a:rPr>
                                      <m:t>𝑇</m:t>
                                    </m:r>
                                  </m:sub>
                                </m:sSub>
                              </m:oMath>
                            </m:oMathPara>
                          </a14:m>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Choice>
        <mc:Fallback xmlns="">
          <p:graphicFrame>
            <p:nvGraphicFramePr>
              <p:cNvPr id="78" name="Tabulka 77"/>
              <p:cNvGraphicFramePr>
                <a:graphicFrameLocks noGrp="1"/>
              </p:cNvGraphicFramePr>
              <p:nvPr>
                <p:extLst>
                  <p:ext uri="{D42A27DB-BD31-4B8C-83A1-F6EECF244321}">
                    <p14:modId xmlns:p14="http://schemas.microsoft.com/office/powerpoint/2010/main" val="1778214995"/>
                  </p:ext>
                </p:extLst>
              </p:nvPr>
            </p:nvGraphicFramePr>
            <p:xfrm>
              <a:off x="1293500" y="2949763"/>
              <a:ext cx="7557853" cy="1445760"/>
            </p:xfrm>
            <a:graphic>
              <a:graphicData uri="http://schemas.openxmlformats.org/drawingml/2006/table">
                <a:tbl>
                  <a:tblPr firstRow="1">
                    <a:tableStyleId>{5C22544A-7EE6-4342-B048-85BDC9FD1C3A}</a:tableStyleId>
                  </a:tblPr>
                  <a:tblGrid>
                    <a:gridCol w="645853">
                      <a:extLst>
                        <a:ext uri="{9D8B030D-6E8A-4147-A177-3AD203B41FA5}">
                          <a16:colId xmlns:a16="http://schemas.microsoft.com/office/drawing/2014/main" val="20000"/>
                        </a:ext>
                      </a:extLst>
                    </a:gridCol>
                    <a:gridCol w="1152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152000">
                      <a:extLst>
                        <a:ext uri="{9D8B030D-6E8A-4147-A177-3AD203B41FA5}">
                          <a16:colId xmlns:a16="http://schemas.microsoft.com/office/drawing/2014/main" val="20003"/>
                        </a:ext>
                      </a:extLst>
                    </a:gridCol>
                    <a:gridCol w="1152000">
                      <a:extLst>
                        <a:ext uri="{9D8B030D-6E8A-4147-A177-3AD203B41FA5}">
                          <a16:colId xmlns:a16="http://schemas.microsoft.com/office/drawing/2014/main" val="20004"/>
                        </a:ext>
                      </a:extLst>
                    </a:gridCol>
                    <a:gridCol w="1152000">
                      <a:extLst>
                        <a:ext uri="{9D8B030D-6E8A-4147-A177-3AD203B41FA5}">
                          <a16:colId xmlns:a16="http://schemas.microsoft.com/office/drawing/2014/main" val="20005"/>
                        </a:ext>
                      </a:extLst>
                    </a:gridCol>
                    <a:gridCol w="1152000">
                      <a:extLst>
                        <a:ext uri="{9D8B030D-6E8A-4147-A177-3AD203B41FA5}">
                          <a16:colId xmlns:a16="http://schemas.microsoft.com/office/drawing/2014/main" val="20006"/>
                        </a:ext>
                      </a:extLst>
                    </a:gridCol>
                  </a:tblGrid>
                  <a:tr h="36576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830" t="-11667" r="-1076415" b="-31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Beginning</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 balance</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157672" t="-11667" r="-403704" b="-310000"/>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57672" t="-11667" r="-303704" b="-31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Interest</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payment</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457672" t="-11667" r="-103704" b="-310000"/>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Unpaid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0" i="0" kern="1200" noProof="0" dirty="0">
                              <a:solidFill>
                                <a:schemeClr val="lt1"/>
                              </a:solidFill>
                              <a:latin typeface="Cambria Math"/>
                              <a:ea typeface="+mn-ea"/>
                              <a:cs typeface="+mn-cs"/>
                            </a:rPr>
                            <a:t>balance</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830" t="-148889" r="-1076415"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57672" t="-148889" r="-503704"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157672" t="-148889" r="-403704"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57672" t="-148889" r="-303704"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357672" t="-148889" r="-203704"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457672" t="-148889" r="-103704" b="-3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557672" t="-148889" r="-3704" b="-313333"/>
                          </a:stretch>
                        </a:blipFill>
                      </a:tcPr>
                    </a:tc>
                    <a:extLst>
                      <a:ext uri="{0D108BD9-81ED-4DB2-BD59-A6C34878D82A}">
                        <a16:rowId xmlns:a16="http://schemas.microsoft.com/office/drawing/2014/main" val="10001"/>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830" t="-248889" r="-1076415"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57672" t="-248889" r="-503704"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157672" t="-248889" r="-403704"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57672" t="-248889" r="-303704"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357672" t="-248889" r="-203704"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457672" t="-248889" r="-103704" b="-213333"/>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557672" t="-248889" r="-3704" b="-213333"/>
                          </a:stretch>
                        </a:blipFill>
                      </a:tcPr>
                    </a:tc>
                    <a:extLst>
                      <a:ext uri="{0D108BD9-81ED-4DB2-BD59-A6C34878D82A}">
                        <a16:rowId xmlns:a16="http://schemas.microsoft.com/office/drawing/2014/main" val="10002"/>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830" t="-356818" r="-1076415" b="-118182"/>
                          </a:stretch>
                        </a:blip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latin typeface="Cambria Math" panose="02040503050406030204" pitchFamily="18" charset="0"/>
                              <a:ea typeface="Cambria Math" panose="02040503050406030204" pitchFamily="18" charset="0"/>
                            </a:rPr>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endParaRPr lang="cs-CZ" sz="1200" dirty="0"/>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cs-CZ" sz="1200" dirty="0"/>
                            <a:t>. . . . .</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3"/>
                      </a:ext>
                    </a:extLst>
                  </a:tr>
                  <a:tr h="270000">
                    <a:tc>
                      <a:txBody>
                        <a:bodyPr/>
                        <a:lstStyle/>
                        <a:p>
                          <a:endParaRPr lang="en-US"/>
                        </a:p>
                      </a:txBody>
                      <a:tcPr marL="0" marR="0" marT="0" marB="0" anchor="ctr">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830" t="-446667" r="-1076415" b="-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57672" t="-446667" r="-503704" b="-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157672" t="-446667" r="-403704" b="-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257672" t="-446667" r="-303704" b="-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357672" t="-446667" r="-203704" b="-15556"/>
                          </a:stretch>
                        </a:blipFill>
                      </a:tcPr>
                    </a:tc>
                    <a:tc>
                      <a:txBody>
                        <a:bodyPr/>
                        <a:lstStyle/>
                        <a:p>
                          <a:endParaRPr lang="en-US"/>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14"/>
                          <a:stretch>
                            <a:fillRect l="-457672" t="-446667" r="-103704" b="-15556"/>
                          </a:stretch>
                        </a:blipFill>
                      </a:tcPr>
                    </a:tc>
                    <a:tc>
                      <a:txBody>
                        <a:bodyPr/>
                        <a:lstStyle/>
                        <a:p>
                          <a:pPr algn="ctr"/>
                          <a:r>
                            <a:rPr lang="cs-CZ" sz="1200" dirty="0"/>
                            <a:t>0</a:t>
                          </a:r>
                        </a:p>
                      </a:txBody>
                      <a:tcPr marL="0" marR="0" marT="0" marB="0" anchor="ctr">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4"/>
                      </a:ext>
                    </a:extLst>
                  </a:tr>
                </a:tbl>
              </a:graphicData>
            </a:graphic>
          </p:graphicFrame>
        </mc:Fallback>
      </mc:AlternateContent>
      <mc:AlternateContent xmlns:mc="http://schemas.openxmlformats.org/markup-compatibility/2006" xmlns:a14="http://schemas.microsoft.com/office/drawing/2010/main">
        <mc:Choice Requires="a14">
          <p:sp>
            <p:nvSpPr>
              <p:cNvPr id="8" name="TextovéPole 7"/>
              <p:cNvSpPr txBox="1"/>
              <p:nvPr/>
            </p:nvSpPr>
            <p:spPr>
              <a:xfrm>
                <a:off x="2819213" y="2193477"/>
                <a:ext cx="1296145" cy="338554"/>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a:rPr lang="cs-CZ" sz="1600" i="1" smtClean="0">
                          <a:latin typeface="Cambria Math"/>
                          <a:ea typeface="Cambria Math" panose="02040503050406030204" pitchFamily="18" charset="0"/>
                        </a:rPr>
                        <m:t>𝐴</m:t>
                      </m:r>
                      <m:r>
                        <a:rPr lang="cs-CZ" sz="1600" b="0" i="1" smtClean="0">
                          <a:latin typeface="Cambria Math"/>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a:ea typeface="Cambria Math" panose="02040503050406030204" pitchFamily="18" charset="0"/>
                            </a:rPr>
                            <m:t>𝐻</m:t>
                          </m:r>
                        </m:e>
                        <m:sub>
                          <m:r>
                            <a:rPr lang="cs-CZ" sz="1600" b="0" i="1" smtClean="0">
                              <a:latin typeface="Cambria Math"/>
                              <a:ea typeface="Cambria Math" panose="02040503050406030204" pitchFamily="18" charset="0"/>
                            </a:rPr>
                            <m:t>0</m:t>
                          </m:r>
                        </m:sub>
                      </m:sSub>
                      <m:r>
                        <a:rPr lang="cs-CZ" sz="1600" b="0" i="1" smtClean="0">
                          <a:latin typeface="Cambria Math"/>
                          <a:ea typeface="Cambria Math"/>
                        </a:rPr>
                        <m:t>×</m:t>
                      </m:r>
                      <m:sSub>
                        <m:sSubPr>
                          <m:ctrlPr>
                            <a:rPr lang="cs-CZ" sz="1600" b="0" i="1" smtClean="0">
                              <a:latin typeface="Cambria Math" panose="02040503050406030204" pitchFamily="18" charset="0"/>
                              <a:ea typeface="Cambria Math"/>
                            </a:rPr>
                          </m:ctrlPr>
                        </m:sSubPr>
                        <m:e>
                          <m:r>
                            <a:rPr lang="cs-CZ" sz="1600" b="0" i="1" smtClean="0">
                              <a:latin typeface="Cambria Math"/>
                              <a:ea typeface="Cambria Math"/>
                            </a:rPr>
                            <m:t>𝑎</m:t>
                          </m:r>
                        </m:e>
                        <m:sub>
                          <m:r>
                            <a:rPr lang="cs-CZ" sz="1600" b="0" i="1" smtClean="0">
                              <a:latin typeface="Cambria Math"/>
                              <a:ea typeface="Cambria Math"/>
                            </a:rPr>
                            <m:t>𝑇</m:t>
                          </m:r>
                        </m:sub>
                      </m:sSub>
                    </m:oMath>
                  </m:oMathPara>
                </a14:m>
                <a:endParaRPr lang="cs-CZ" sz="1600" i="1" dirty="0">
                  <a:latin typeface="Cambria Math"/>
                  <a:ea typeface="Cambria Math" panose="02040503050406030204" pitchFamily="18" charset="0"/>
                </a:endParaRPr>
              </a:p>
            </p:txBody>
          </p:sp>
        </mc:Choice>
        <mc:Fallback xmlns="">
          <p:sp>
            <p:nvSpPr>
              <p:cNvPr id="8" name="TextovéPole 7"/>
              <p:cNvSpPr txBox="1">
                <a:spLocks noRot="1" noChangeAspect="1" noMove="1" noResize="1" noEditPoints="1" noAdjustHandles="1" noChangeArrowheads="1" noChangeShapeType="1" noTextEdit="1"/>
              </p:cNvSpPr>
              <p:nvPr/>
            </p:nvSpPr>
            <p:spPr>
              <a:xfrm>
                <a:off x="2819213" y="2193477"/>
                <a:ext cx="1296145" cy="338554"/>
              </a:xfrm>
              <a:prstGeom prst="rect">
                <a:avLst/>
              </a:prstGeom>
              <a:blipFill>
                <a:blip r:embed="rId15"/>
                <a:stretch>
                  <a:fillRect/>
                </a:stretch>
              </a:blipFill>
            </p:spPr>
            <p:txBody>
              <a:bodyPr/>
              <a:lstStyle/>
              <a:p>
                <a:r>
                  <a:rPr lang="en-GB">
                    <a:noFill/>
                  </a:rPr>
                  <a:t> </a:t>
                </a:r>
              </a:p>
            </p:txBody>
          </p:sp>
        </mc:Fallback>
      </mc:AlternateContent>
      <p:sp>
        <p:nvSpPr>
          <p:cNvPr id="87" name="TextovéPole 86"/>
          <p:cNvSpPr txBox="1"/>
          <p:nvPr/>
        </p:nvSpPr>
        <p:spPr>
          <a:xfrm>
            <a:off x="1188000" y="5253524"/>
            <a:ext cx="7557853"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Decomposition of the instalment into interest and principal </a:t>
            </a:r>
            <a:r>
              <a:rPr lang="cs-CZ" dirty="0">
                <a:latin typeface="Cambria Math" panose="02040503050406030204" pitchFamily="18" charset="0"/>
                <a:ea typeface="Cambria Math" panose="02040503050406030204" pitchFamily="18" charset="0"/>
              </a:rPr>
              <a:t>re</a:t>
            </a:r>
            <a:r>
              <a:rPr lang="en-GB" dirty="0">
                <a:latin typeface="Cambria Math" panose="02040503050406030204" pitchFamily="18" charset="0"/>
                <a:ea typeface="Cambria Math" panose="02040503050406030204" pitchFamily="18" charset="0"/>
              </a:rPr>
              <a:t>payments</a:t>
            </a:r>
          </a:p>
        </p:txBody>
      </p:sp>
      <p:cxnSp>
        <p:nvCxnSpPr>
          <p:cNvPr id="36" name="Přímá spojnice se šipkou 35"/>
          <p:cNvCxnSpPr/>
          <p:nvPr/>
        </p:nvCxnSpPr>
        <p:spPr>
          <a:xfrm flipV="1">
            <a:off x="1244670" y="1889075"/>
            <a:ext cx="1" cy="540000"/>
          </a:xfrm>
          <a:prstGeom prst="straightConnector1">
            <a:avLst/>
          </a:prstGeom>
          <a:ln w="25400">
            <a:headEnd type="triangle" w="lg" len="med"/>
            <a:tailEnd type="none" w="lg" len="med"/>
          </a:ln>
        </p:spPr>
        <p:style>
          <a:lnRef idx="1">
            <a:schemeClr val="accent1"/>
          </a:lnRef>
          <a:fillRef idx="0">
            <a:schemeClr val="accent1"/>
          </a:fillRef>
          <a:effectRef idx="0">
            <a:schemeClr val="accent1"/>
          </a:effectRef>
          <a:fontRef idx="minor">
            <a:schemeClr val="tx1"/>
          </a:fontRef>
        </p:style>
      </p:cxnSp>
      <p:graphicFrame>
        <p:nvGraphicFramePr>
          <p:cNvPr id="46" name="Tabulka 45"/>
          <p:cNvGraphicFramePr>
            <a:graphicFrameLocks noGrp="1"/>
          </p:cNvGraphicFramePr>
          <p:nvPr>
            <p:extLst>
              <p:ext uri="{D42A27DB-BD31-4B8C-83A1-F6EECF244321}">
                <p14:modId xmlns:p14="http://schemas.microsoft.com/office/powerpoint/2010/main" val="1848616613"/>
              </p:ext>
            </p:extLst>
          </p:nvPr>
        </p:nvGraphicFramePr>
        <p:xfrm>
          <a:off x="1242235" y="1656779"/>
          <a:ext cx="6096000" cy="274320"/>
        </p:xfrm>
        <a:graphic>
          <a:graphicData uri="http://schemas.openxmlformats.org/drawingml/2006/table">
            <a:tbl>
              <a:tblPr firstRow="1" bandRow="1">
                <a:tableStyleId>{5C22544A-7EE6-4342-B048-85BDC9FD1C3A}</a:tableStyleId>
              </a:tblPr>
              <a:tblGrid>
                <a:gridCol w="6096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609600">
                  <a:extLst>
                    <a:ext uri="{9D8B030D-6E8A-4147-A177-3AD203B41FA5}">
                      <a16:colId xmlns:a16="http://schemas.microsoft.com/office/drawing/2014/main" val="20005"/>
                    </a:ext>
                  </a:extLst>
                </a:gridCol>
              </a:tblGrid>
              <a:tr h="274320">
                <a:tc>
                  <a:txBody>
                    <a:bodyPr/>
                    <a:lstStyle/>
                    <a:p>
                      <a:pPr algn="ctr"/>
                      <a:r>
                        <a:rPr lang="cs-CZ" sz="1200" dirty="0"/>
                        <a:t>1</a:t>
                      </a:r>
                    </a:p>
                  </a:txBody>
                  <a:tcPr anchor="ctr">
                    <a:lnL w="12700" cap="flat" cmpd="sng" algn="ctr">
                      <a:solidFill>
                        <a:schemeClr val="tx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2</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3</a:t>
                      </a:r>
                    </a:p>
                  </a:txBody>
                  <a:tcPr marL="0" marR="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cs-CZ" sz="1200" dirty="0"/>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T-1</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cs-CZ" sz="1200" dirty="0"/>
                        <a:t>T</a:t>
                      </a:r>
                    </a:p>
                  </a:txBody>
                  <a:tcPr anchor="ctr">
                    <a:lnL w="381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cxnSp>
        <p:nvCxnSpPr>
          <p:cNvPr id="47" name="Přímá spojnice se šipkou 46"/>
          <p:cNvCxnSpPr/>
          <p:nvPr/>
        </p:nvCxnSpPr>
        <p:spPr>
          <a:xfrm flipV="1">
            <a:off x="6708663" y="1477330"/>
            <a:ext cx="0" cy="18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48" name="Přímá spojnice se šipkou 47"/>
          <p:cNvCxnSpPr/>
          <p:nvPr/>
        </p:nvCxnSpPr>
        <p:spPr>
          <a:xfrm flipV="1">
            <a:off x="7335379" y="1476086"/>
            <a:ext cx="0" cy="18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ovéPole 48"/>
              <p:cNvSpPr txBox="1"/>
              <p:nvPr/>
            </p:nvSpPr>
            <p:spPr>
              <a:xfrm>
                <a:off x="1539133" y="1430782"/>
                <a:ext cx="427609"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rPr>
                        <m:t>𝐴</m:t>
                      </m:r>
                    </m:oMath>
                  </m:oMathPara>
                </a14:m>
                <a:endParaRPr lang="cs-CZ" sz="1200" i="1" dirty="0"/>
              </a:p>
            </p:txBody>
          </p:sp>
        </mc:Choice>
        <mc:Fallback xmlns="">
          <p:sp>
            <p:nvSpPr>
              <p:cNvPr id="49" name="TextovéPole 48"/>
              <p:cNvSpPr txBox="1">
                <a:spLocks noRot="1" noChangeAspect="1" noMove="1" noResize="1" noEditPoints="1" noAdjustHandles="1" noChangeArrowheads="1" noChangeShapeType="1" noTextEdit="1"/>
              </p:cNvSpPr>
              <p:nvPr/>
            </p:nvSpPr>
            <p:spPr>
              <a:xfrm>
                <a:off x="1539133" y="1430782"/>
                <a:ext cx="427609" cy="276999"/>
              </a:xfrm>
              <a:prstGeom prst="rect">
                <a:avLst/>
              </a:prstGeom>
              <a:blipFill>
                <a:blip r:embed="rId1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0" name="TextovéPole 49"/>
              <p:cNvSpPr txBox="1"/>
              <p:nvPr/>
            </p:nvSpPr>
            <p:spPr>
              <a:xfrm>
                <a:off x="2147622" y="1430530"/>
                <a:ext cx="427609"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rPr>
                        <m:t>𝐴</m:t>
                      </m:r>
                    </m:oMath>
                  </m:oMathPara>
                </a14:m>
                <a:endParaRPr lang="cs-CZ" sz="1200" i="1" dirty="0"/>
              </a:p>
            </p:txBody>
          </p:sp>
        </mc:Choice>
        <mc:Fallback xmlns="">
          <p:sp>
            <p:nvSpPr>
              <p:cNvPr id="50" name="TextovéPole 49"/>
              <p:cNvSpPr txBox="1">
                <a:spLocks noRot="1" noChangeAspect="1" noMove="1" noResize="1" noEditPoints="1" noAdjustHandles="1" noChangeArrowheads="1" noChangeShapeType="1" noTextEdit="1"/>
              </p:cNvSpPr>
              <p:nvPr/>
            </p:nvSpPr>
            <p:spPr>
              <a:xfrm>
                <a:off x="2147622" y="1430530"/>
                <a:ext cx="427609" cy="276999"/>
              </a:xfrm>
              <a:prstGeom prst="rect">
                <a:avLst/>
              </a:prstGeom>
              <a:blipFill>
                <a:blip r:embed="rId17"/>
                <a:stretch>
                  <a:fillRect/>
                </a:stretch>
              </a:blipFill>
            </p:spPr>
            <p:txBody>
              <a:bodyPr/>
              <a:lstStyle/>
              <a:p>
                <a:r>
                  <a:rPr lang="en-GB">
                    <a:noFill/>
                  </a:rPr>
                  <a:t> </a:t>
                </a:r>
              </a:p>
            </p:txBody>
          </p:sp>
        </mc:Fallback>
      </mc:AlternateContent>
      <p:cxnSp>
        <p:nvCxnSpPr>
          <p:cNvPr id="52" name="Přímá spojnice se šipkou 51"/>
          <p:cNvCxnSpPr/>
          <p:nvPr/>
        </p:nvCxnSpPr>
        <p:spPr>
          <a:xfrm flipV="1">
            <a:off x="1835023" y="1476086"/>
            <a:ext cx="0" cy="180000"/>
          </a:xfrm>
          <a:prstGeom prst="straightConnector1">
            <a:avLst/>
          </a:prstGeom>
          <a:ln w="25400">
            <a:headEnd type="none" w="lg" len="med"/>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3" name="TextovéPole 52"/>
              <p:cNvSpPr txBox="1"/>
              <p:nvPr/>
            </p:nvSpPr>
            <p:spPr>
              <a:xfrm>
                <a:off x="938502" y="2230804"/>
                <a:ext cx="393634"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0</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53" name="TextovéPole 52"/>
              <p:cNvSpPr txBox="1">
                <a:spLocks noRot="1" noChangeAspect="1" noMove="1" noResize="1" noEditPoints="1" noAdjustHandles="1" noChangeArrowheads="1" noChangeShapeType="1" noTextEdit="1"/>
              </p:cNvSpPr>
              <p:nvPr/>
            </p:nvSpPr>
            <p:spPr>
              <a:xfrm>
                <a:off x="938502" y="2230804"/>
                <a:ext cx="393634" cy="276999"/>
              </a:xfrm>
              <a:prstGeom prst="rect">
                <a:avLst/>
              </a:prstGeom>
              <a:blipFill>
                <a:blip r:embed="rId18"/>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6" name="TextovéPole 55"/>
              <p:cNvSpPr txBox="1"/>
              <p:nvPr/>
            </p:nvSpPr>
            <p:spPr>
              <a:xfrm>
                <a:off x="6404625" y="1430530"/>
                <a:ext cx="427609"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rPr>
                        <m:t>𝐴</m:t>
                      </m:r>
                    </m:oMath>
                  </m:oMathPara>
                </a14:m>
                <a:endParaRPr lang="cs-CZ" sz="1200" i="1" dirty="0"/>
              </a:p>
            </p:txBody>
          </p:sp>
        </mc:Choice>
        <mc:Fallback xmlns="">
          <p:sp>
            <p:nvSpPr>
              <p:cNvPr id="56" name="TextovéPole 55"/>
              <p:cNvSpPr txBox="1">
                <a:spLocks noRot="1" noChangeAspect="1" noMove="1" noResize="1" noEditPoints="1" noAdjustHandles="1" noChangeArrowheads="1" noChangeShapeType="1" noTextEdit="1"/>
              </p:cNvSpPr>
              <p:nvPr/>
            </p:nvSpPr>
            <p:spPr>
              <a:xfrm>
                <a:off x="6404625" y="1430530"/>
                <a:ext cx="427609"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7" name="TextovéPole 56"/>
              <p:cNvSpPr txBox="1"/>
              <p:nvPr/>
            </p:nvSpPr>
            <p:spPr>
              <a:xfrm>
                <a:off x="7039727" y="1430530"/>
                <a:ext cx="427609"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cs-CZ" sz="1200" i="1" smtClean="0">
                          <a:latin typeface="Cambria Math"/>
                        </a:rPr>
                        <m:t>𝐴</m:t>
                      </m:r>
                    </m:oMath>
                  </m:oMathPara>
                </a14:m>
                <a:endParaRPr lang="cs-CZ" sz="1200" i="1" dirty="0"/>
              </a:p>
            </p:txBody>
          </p:sp>
        </mc:Choice>
        <mc:Fallback xmlns="">
          <p:sp>
            <p:nvSpPr>
              <p:cNvPr id="57" name="TextovéPole 56"/>
              <p:cNvSpPr txBox="1">
                <a:spLocks noRot="1" noChangeAspect="1" noMove="1" noResize="1" noEditPoints="1" noAdjustHandles="1" noChangeArrowheads="1" noChangeShapeType="1" noTextEdit="1"/>
              </p:cNvSpPr>
              <p:nvPr/>
            </p:nvSpPr>
            <p:spPr>
              <a:xfrm>
                <a:off x="7039727" y="1430530"/>
                <a:ext cx="427609" cy="276999"/>
              </a:xfrm>
              <a:prstGeom prst="rect">
                <a:avLst/>
              </a:prstGeom>
              <a:blipFill>
                <a:blip r:embed="rId19"/>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0" name="TextovéPole 59"/>
              <p:cNvSpPr txBox="1"/>
              <p:nvPr/>
            </p:nvSpPr>
            <p:spPr>
              <a:xfrm>
                <a:off x="1559961" y="2196442"/>
                <a:ext cx="390042"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1</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60" name="TextovéPole 59"/>
              <p:cNvSpPr txBox="1">
                <a:spLocks noRot="1" noChangeAspect="1" noMove="1" noResize="1" noEditPoints="1" noAdjustHandles="1" noChangeArrowheads="1" noChangeShapeType="1" noTextEdit="1"/>
              </p:cNvSpPr>
              <p:nvPr/>
            </p:nvSpPr>
            <p:spPr>
              <a:xfrm>
                <a:off x="1559961" y="2196442"/>
                <a:ext cx="390042" cy="276999"/>
              </a:xfrm>
              <a:prstGeom prst="rect">
                <a:avLst/>
              </a:prstGeom>
              <a:blipFill>
                <a:blip r:embed="rId2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2" name="TextovéPole 61"/>
              <p:cNvSpPr txBox="1"/>
              <p:nvPr/>
            </p:nvSpPr>
            <p:spPr>
              <a:xfrm>
                <a:off x="1832233" y="1144872"/>
                <a:ext cx="425707" cy="27699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1</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62" name="TextovéPole 61"/>
              <p:cNvSpPr txBox="1">
                <a:spLocks noRot="1" noChangeAspect="1" noMove="1" noResize="1" noEditPoints="1" noAdjustHandles="1" noChangeArrowheads="1" noChangeShapeType="1" noTextEdit="1"/>
              </p:cNvSpPr>
              <p:nvPr/>
            </p:nvSpPr>
            <p:spPr>
              <a:xfrm>
                <a:off x="1832233" y="1144872"/>
                <a:ext cx="425707" cy="276999"/>
              </a:xfrm>
              <a:prstGeom prst="rect">
                <a:avLst/>
              </a:prstGeom>
              <a:blipFill>
                <a:blip r:embed="rId21"/>
                <a:stretch>
                  <a:fillRect/>
                </a:stretch>
              </a:blipFill>
            </p:spPr>
            <p:txBody>
              <a:bodyPr/>
              <a:lstStyle/>
              <a:p>
                <a:r>
                  <a:rPr lang="en-GB">
                    <a:noFill/>
                  </a:rPr>
                  <a:t> </a:t>
                </a:r>
              </a:p>
            </p:txBody>
          </p:sp>
        </mc:Fallback>
      </mc:AlternateContent>
      <p:cxnSp>
        <p:nvCxnSpPr>
          <p:cNvPr id="63" name="Přímá spojnice se šipkou 62"/>
          <p:cNvCxnSpPr/>
          <p:nvPr/>
        </p:nvCxnSpPr>
        <p:spPr>
          <a:xfrm flipV="1">
            <a:off x="2460975" y="1932616"/>
            <a:ext cx="0" cy="396000"/>
          </a:xfrm>
          <a:prstGeom prst="straightConnector1">
            <a:avLst/>
          </a:prstGeom>
          <a:ln w="25400">
            <a:solidFill>
              <a:schemeClr val="accent4"/>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ovéPole 63"/>
              <p:cNvSpPr txBox="1"/>
              <p:nvPr/>
            </p:nvSpPr>
            <p:spPr>
              <a:xfrm>
                <a:off x="2156153" y="2152311"/>
                <a:ext cx="393634"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2</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64" name="TextovéPole 63"/>
              <p:cNvSpPr txBox="1">
                <a:spLocks noRot="1" noChangeAspect="1" noMove="1" noResize="1" noEditPoints="1" noAdjustHandles="1" noChangeArrowheads="1" noChangeShapeType="1" noTextEdit="1"/>
              </p:cNvSpPr>
              <p:nvPr/>
            </p:nvSpPr>
            <p:spPr>
              <a:xfrm>
                <a:off x="2156153" y="2152311"/>
                <a:ext cx="393634" cy="276999"/>
              </a:xfrm>
              <a:prstGeom prst="rect">
                <a:avLst/>
              </a:prstGeom>
              <a:blipFill>
                <a:blip r:embed="rId22"/>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6" name="TextovéPole 65"/>
              <p:cNvSpPr txBox="1"/>
              <p:nvPr/>
            </p:nvSpPr>
            <p:spPr>
              <a:xfrm>
                <a:off x="2463880" y="1216880"/>
                <a:ext cx="393634"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2</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66" name="TextovéPole 65"/>
              <p:cNvSpPr txBox="1">
                <a:spLocks noRot="1" noChangeAspect="1" noMove="1" noResize="1" noEditPoints="1" noAdjustHandles="1" noChangeArrowheads="1" noChangeShapeType="1" noTextEdit="1"/>
              </p:cNvSpPr>
              <p:nvPr/>
            </p:nvSpPr>
            <p:spPr>
              <a:xfrm>
                <a:off x="2463880" y="1216880"/>
                <a:ext cx="393634" cy="276999"/>
              </a:xfrm>
              <a:prstGeom prst="rect">
                <a:avLst/>
              </a:prstGeom>
              <a:blipFill>
                <a:blip r:embed="rId2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7" name="TextovéPole 66"/>
              <p:cNvSpPr txBox="1"/>
              <p:nvPr/>
            </p:nvSpPr>
            <p:spPr>
              <a:xfrm>
                <a:off x="3969996" y="2182444"/>
                <a:ext cx="1296145" cy="338554"/>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a:rPr lang="cs-CZ" sz="1600" b="0" i="1" smtClean="0">
                          <a:latin typeface="Cambria Math"/>
                          <a:ea typeface="Cambria Math" panose="02040503050406030204" pitchFamily="18" charset="0"/>
                        </a:rPr>
                        <m:t>=</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a:ea typeface="Cambria Math" panose="02040503050406030204" pitchFamily="18" charset="0"/>
                            </a:rPr>
                            <m:t>𝐻</m:t>
                          </m:r>
                        </m:e>
                        <m:sub>
                          <m:r>
                            <a:rPr lang="cs-CZ" sz="1600" b="0" i="1" smtClean="0">
                              <a:latin typeface="Cambria Math"/>
                              <a:ea typeface="Cambria Math" panose="02040503050406030204" pitchFamily="18" charset="0"/>
                            </a:rPr>
                            <m:t>1</m:t>
                          </m:r>
                        </m:sub>
                      </m:sSub>
                      <m:r>
                        <a:rPr lang="cs-CZ" sz="1600" b="0" i="1" smtClean="0">
                          <a:latin typeface="Cambria Math"/>
                          <a:ea typeface="Cambria Math"/>
                        </a:rPr>
                        <m:t>×</m:t>
                      </m:r>
                      <m:sSub>
                        <m:sSubPr>
                          <m:ctrlPr>
                            <a:rPr lang="cs-CZ" sz="1600" b="0" i="1" smtClean="0">
                              <a:latin typeface="Cambria Math" panose="02040503050406030204" pitchFamily="18" charset="0"/>
                              <a:ea typeface="Cambria Math"/>
                            </a:rPr>
                          </m:ctrlPr>
                        </m:sSubPr>
                        <m:e>
                          <m:r>
                            <a:rPr lang="cs-CZ" sz="1600" b="0" i="1" smtClean="0">
                              <a:latin typeface="Cambria Math"/>
                              <a:ea typeface="Cambria Math"/>
                            </a:rPr>
                            <m:t>𝑎</m:t>
                          </m:r>
                        </m:e>
                        <m:sub>
                          <m:r>
                            <a:rPr lang="cs-CZ" sz="1600" b="0" i="1" smtClean="0">
                              <a:latin typeface="Cambria Math"/>
                              <a:ea typeface="Cambria Math"/>
                            </a:rPr>
                            <m:t>𝑇</m:t>
                          </m:r>
                          <m:r>
                            <a:rPr lang="cs-CZ" sz="1600" b="0" i="1" smtClean="0">
                              <a:latin typeface="Cambria Math"/>
                              <a:ea typeface="Cambria Math"/>
                            </a:rPr>
                            <m:t>−1</m:t>
                          </m:r>
                        </m:sub>
                      </m:sSub>
                    </m:oMath>
                  </m:oMathPara>
                </a14:m>
                <a:endParaRPr lang="cs-CZ" sz="1600" i="1" dirty="0">
                  <a:latin typeface="Cambria Math"/>
                  <a:ea typeface="Cambria Math" panose="02040503050406030204" pitchFamily="18" charset="0"/>
                </a:endParaRPr>
              </a:p>
            </p:txBody>
          </p:sp>
        </mc:Choice>
        <mc:Fallback xmlns="">
          <p:sp>
            <p:nvSpPr>
              <p:cNvPr id="67" name="TextovéPole 66"/>
              <p:cNvSpPr txBox="1">
                <a:spLocks noRot="1" noChangeAspect="1" noMove="1" noResize="1" noEditPoints="1" noAdjustHandles="1" noChangeArrowheads="1" noChangeShapeType="1" noTextEdit="1"/>
              </p:cNvSpPr>
              <p:nvPr/>
            </p:nvSpPr>
            <p:spPr>
              <a:xfrm>
                <a:off x="3969996" y="2182444"/>
                <a:ext cx="1296145" cy="338554"/>
              </a:xfrm>
              <a:prstGeom prst="rect">
                <a:avLst/>
              </a:prstGeom>
              <a:blipFill>
                <a:blip r:embed="rId2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ovéPole 68"/>
              <p:cNvSpPr txBox="1"/>
              <p:nvPr/>
            </p:nvSpPr>
            <p:spPr>
              <a:xfrm>
                <a:off x="6263140" y="1981211"/>
                <a:ext cx="553165"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𝑇</m:t>
                          </m:r>
                          <m:r>
                            <a:rPr lang="cs-CZ" sz="1200" b="0" i="1" smtClean="0">
                              <a:latin typeface="Cambria Math"/>
                              <a:ea typeface="Cambria Math" panose="02040503050406030204" pitchFamily="18" charset="0"/>
                            </a:rPr>
                            <m:t>−1</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69" name="TextovéPole 68"/>
              <p:cNvSpPr txBox="1">
                <a:spLocks noRot="1" noChangeAspect="1" noMove="1" noResize="1" noEditPoints="1" noAdjustHandles="1" noChangeArrowheads="1" noChangeShapeType="1" noTextEdit="1"/>
              </p:cNvSpPr>
              <p:nvPr/>
            </p:nvSpPr>
            <p:spPr>
              <a:xfrm>
                <a:off x="6263140" y="1981211"/>
                <a:ext cx="553165" cy="276999"/>
              </a:xfrm>
              <a:prstGeom prst="rect">
                <a:avLst/>
              </a:prstGeom>
              <a:blipFill>
                <a:blip r:embed="rId2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1" name="TextovéPole 70"/>
              <p:cNvSpPr txBox="1"/>
              <p:nvPr/>
            </p:nvSpPr>
            <p:spPr>
              <a:xfrm>
                <a:off x="5056466" y="2183198"/>
                <a:ext cx="1957321" cy="338554"/>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r>
                        <a:rPr lang="cs-CZ" sz="1600" b="0" i="1" smtClean="0">
                          <a:latin typeface="Cambria Math"/>
                          <a:ea typeface="Cambria Math" panose="02040503050406030204" pitchFamily="18" charset="0"/>
                        </a:rPr>
                        <m:t>=   </m:t>
                      </m:r>
                      <m:sSub>
                        <m:sSubPr>
                          <m:ctrlPr>
                            <a:rPr lang="cs-CZ" sz="1600" b="0" i="1" smtClean="0">
                              <a:latin typeface="Cambria Math" panose="02040503050406030204" pitchFamily="18" charset="0"/>
                              <a:ea typeface="Cambria Math" panose="02040503050406030204" pitchFamily="18" charset="0"/>
                            </a:rPr>
                          </m:ctrlPr>
                        </m:sSubPr>
                        <m:e>
                          <m:r>
                            <a:rPr lang="cs-CZ" sz="1600" b="0" i="1" smtClean="0">
                              <a:latin typeface="Cambria Math"/>
                              <a:ea typeface="Cambria Math" panose="02040503050406030204" pitchFamily="18" charset="0"/>
                            </a:rPr>
                            <m:t>.  .  .  =</m:t>
                          </m:r>
                          <m:r>
                            <a:rPr lang="cs-CZ" sz="1600" b="0" i="1" smtClean="0">
                              <a:latin typeface="Cambria Math"/>
                              <a:ea typeface="Cambria Math" panose="02040503050406030204" pitchFamily="18" charset="0"/>
                            </a:rPr>
                            <m:t>𝐻</m:t>
                          </m:r>
                        </m:e>
                        <m:sub>
                          <m:r>
                            <a:rPr lang="cs-CZ" sz="1600" b="0" i="1" smtClean="0">
                              <a:latin typeface="Cambria Math"/>
                              <a:ea typeface="Cambria Math" panose="02040503050406030204" pitchFamily="18" charset="0"/>
                            </a:rPr>
                            <m:t>𝑇</m:t>
                          </m:r>
                          <m:r>
                            <a:rPr lang="cs-CZ" sz="1600" b="0" i="1" smtClean="0">
                              <a:latin typeface="Cambria Math"/>
                              <a:ea typeface="Cambria Math" panose="02040503050406030204" pitchFamily="18" charset="0"/>
                            </a:rPr>
                            <m:t>−1</m:t>
                          </m:r>
                        </m:sub>
                      </m:sSub>
                      <m:r>
                        <a:rPr lang="cs-CZ" sz="1600" b="0" i="1" smtClean="0">
                          <a:latin typeface="Cambria Math"/>
                          <a:ea typeface="Cambria Math"/>
                        </a:rPr>
                        <m:t>×</m:t>
                      </m:r>
                      <m:sSub>
                        <m:sSubPr>
                          <m:ctrlPr>
                            <a:rPr lang="cs-CZ" sz="1600" b="0" i="1" smtClean="0">
                              <a:latin typeface="Cambria Math" panose="02040503050406030204" pitchFamily="18" charset="0"/>
                              <a:ea typeface="Cambria Math"/>
                            </a:rPr>
                          </m:ctrlPr>
                        </m:sSubPr>
                        <m:e>
                          <m:r>
                            <a:rPr lang="cs-CZ" sz="1600" b="0" i="1" smtClean="0">
                              <a:latin typeface="Cambria Math"/>
                              <a:ea typeface="Cambria Math"/>
                            </a:rPr>
                            <m:t>𝑎</m:t>
                          </m:r>
                        </m:e>
                        <m:sub>
                          <m:r>
                            <a:rPr lang="cs-CZ" sz="1600" b="0" i="1" smtClean="0">
                              <a:latin typeface="Cambria Math"/>
                              <a:ea typeface="Cambria Math"/>
                            </a:rPr>
                            <m:t>1</m:t>
                          </m:r>
                        </m:sub>
                      </m:sSub>
                    </m:oMath>
                  </m:oMathPara>
                </a14:m>
                <a:endParaRPr lang="cs-CZ" sz="1600" i="1" dirty="0">
                  <a:latin typeface="Cambria Math"/>
                  <a:ea typeface="Cambria Math" panose="02040503050406030204" pitchFamily="18" charset="0"/>
                </a:endParaRPr>
              </a:p>
            </p:txBody>
          </p:sp>
        </mc:Choice>
        <mc:Fallback xmlns="">
          <p:sp>
            <p:nvSpPr>
              <p:cNvPr id="71" name="TextovéPole 70"/>
              <p:cNvSpPr txBox="1">
                <a:spLocks noRot="1" noChangeAspect="1" noMove="1" noResize="1" noEditPoints="1" noAdjustHandles="1" noChangeArrowheads="1" noChangeShapeType="1" noTextEdit="1"/>
              </p:cNvSpPr>
              <p:nvPr/>
            </p:nvSpPr>
            <p:spPr>
              <a:xfrm>
                <a:off x="5056466" y="2183198"/>
                <a:ext cx="1957321" cy="338554"/>
              </a:xfrm>
              <a:prstGeom prst="rect">
                <a:avLst/>
              </a:prstGeom>
              <a:blipFill>
                <a:blip r:embed="rId26"/>
                <a:stretch>
                  <a:fillRect/>
                </a:stretch>
              </a:blipFill>
            </p:spPr>
            <p:txBody>
              <a:bodyPr/>
              <a:lstStyle/>
              <a:p>
                <a:r>
                  <a:rPr lang="en-GB">
                    <a:noFill/>
                  </a:rPr>
                  <a:t> </a:t>
                </a:r>
              </a:p>
            </p:txBody>
          </p:sp>
        </mc:Fallback>
      </mc:AlternateContent>
      <p:sp>
        <p:nvSpPr>
          <p:cNvPr id="72" name="TextovéPole 71"/>
          <p:cNvSpPr txBox="1"/>
          <p:nvPr/>
        </p:nvSpPr>
        <p:spPr>
          <a:xfrm>
            <a:off x="1188001" y="5529532"/>
            <a:ext cx="7235648" cy="369332"/>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Unpaid balance becomes the beginning balance in the next period</a:t>
            </a:r>
          </a:p>
        </p:txBody>
      </p:sp>
      <p:sp>
        <p:nvSpPr>
          <p:cNvPr id="4" name="Nadpis 3"/>
          <p:cNvSpPr>
            <a:spLocks noGrp="1"/>
          </p:cNvSpPr>
          <p:nvPr>
            <p:ph type="title"/>
          </p:nvPr>
        </p:nvSpPr>
        <p:spPr>
          <a:xfrm>
            <a:off x="144000" y="144000"/>
            <a:ext cx="5327999" cy="648072"/>
          </a:xfrm>
        </p:spPr>
        <p:txBody>
          <a:bodyPr/>
          <a:lstStyle/>
          <a:p>
            <a:r>
              <a:rPr lang="en-GB" noProof="0">
                <a:solidFill>
                  <a:srgbClr val="000000"/>
                </a:solidFill>
              </a:rPr>
              <a:t>Refinancing payment calendar</a:t>
            </a:r>
          </a:p>
        </p:txBody>
      </p:sp>
      <mc:AlternateContent xmlns:mc="http://schemas.openxmlformats.org/markup-compatibility/2006" xmlns:a14="http://schemas.microsoft.com/office/drawing/2010/main">
        <mc:Choice Requires="a14">
          <p:sp>
            <p:nvSpPr>
              <p:cNvPr id="14" name="TextovéPole 13">
                <a:extLst>
                  <a:ext uri="{FF2B5EF4-FFF2-40B4-BE49-F238E27FC236}">
                    <a16:creationId xmlns:a16="http://schemas.microsoft.com/office/drawing/2014/main" id="{297FC2DC-A120-DD69-A219-BA4FDE6F3572}"/>
                  </a:ext>
                </a:extLst>
              </p:cNvPr>
              <p:cNvSpPr txBox="1"/>
              <p:nvPr/>
            </p:nvSpPr>
            <p:spPr>
              <a:xfrm>
                <a:off x="1187624" y="5805540"/>
                <a:ext cx="4464378" cy="375487"/>
              </a:xfrm>
              <a:prstGeom prst="rect">
                <a:avLst/>
              </a:prstGeom>
              <a:noFill/>
              <a:ln>
                <a:noFill/>
              </a:ln>
            </p:spPr>
            <p:txBody>
              <a:bodyPr wrap="square" rtlCol="0">
                <a:spAutoFit/>
              </a:bodyPr>
              <a:lstStyle/>
              <a:p>
                <a:pPr marL="324000"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Consistency checks: </a:t>
                </a:r>
                <a14:m>
                  <m:oMath xmlns:m="http://schemas.openxmlformats.org/officeDocument/2006/math">
                    <m:sSub>
                      <m:sSubPr>
                        <m:ctrlPr>
                          <a:rPr lang="en-GB" i="1" noProof="0" smtClean="0">
                            <a:latin typeface="Cambria Math" panose="02040503050406030204" pitchFamily="18" charset="0"/>
                            <a:ea typeface="Cambria Math" panose="02040503050406030204" pitchFamily="18" charset="0"/>
                          </a:rPr>
                        </m:ctrlPr>
                      </m:sSubPr>
                      <m:e>
                        <m:r>
                          <a:rPr lang="en-GB" b="0" i="1" noProof="0" smtClean="0">
                            <a:latin typeface="Cambria Math" panose="02040503050406030204" pitchFamily="18" charset="0"/>
                            <a:ea typeface="Cambria Math" panose="02040503050406030204" pitchFamily="18" charset="0"/>
                          </a:rPr>
                          <m:t>𝐻</m:t>
                        </m:r>
                      </m:e>
                      <m:sub>
                        <m:r>
                          <a:rPr lang="en-GB" b="0" i="1" noProof="0" smtClean="0">
                            <a:latin typeface="Cambria Math" panose="02040503050406030204" pitchFamily="18" charset="0"/>
                            <a:ea typeface="Cambria Math" panose="02040503050406030204" pitchFamily="18" charset="0"/>
                          </a:rPr>
                          <m:t>𝑇</m:t>
                        </m:r>
                      </m:sub>
                    </m:sSub>
                    <m:r>
                      <a:rPr lang="en-GB" b="0" i="1" noProof="0" smtClean="0">
                        <a:latin typeface="Cambria Math" panose="02040503050406030204" pitchFamily="18" charset="0"/>
                        <a:ea typeface="Cambria Math" panose="02040503050406030204" pitchFamily="18" charset="0"/>
                      </a:rPr>
                      <m:t>=0,</m:t>
                    </m:r>
                    <m:nary>
                      <m:naryPr>
                        <m:chr m:val="∑"/>
                        <m:limLoc m:val="subSup"/>
                        <m:supHide m:val="on"/>
                        <m:ctrlPr>
                          <a:rPr lang="en-GB" b="0" i="1" noProof="0" smtClean="0">
                            <a:latin typeface="Cambria Math" panose="02040503050406030204" pitchFamily="18" charset="0"/>
                            <a:ea typeface="Cambria Math" panose="02040503050406030204" pitchFamily="18" charset="0"/>
                          </a:rPr>
                        </m:ctrlPr>
                      </m:naryPr>
                      <m:sub>
                        <m:r>
                          <m:rPr>
                            <m:brk m:alnAt="9"/>
                          </m:rPr>
                          <a:rPr lang="en-GB" b="0" i="1" noProof="0" smtClean="0">
                            <a:latin typeface="Cambria Math" panose="02040503050406030204" pitchFamily="18" charset="0"/>
                            <a:ea typeface="Cambria Math" panose="02040503050406030204" pitchFamily="18" charset="0"/>
                          </a:rPr>
                          <m:t>𝑡</m:t>
                        </m:r>
                      </m:sub>
                      <m:sup/>
                      <m:e>
                        <m:sSub>
                          <m:sSubPr>
                            <m:ctrlPr>
                              <a:rPr lang="en-GB" b="0" i="1" noProof="0" smtClean="0">
                                <a:latin typeface="Cambria Math" panose="02040503050406030204" pitchFamily="18" charset="0"/>
                                <a:ea typeface="Cambria Math" panose="02040503050406030204" pitchFamily="18" charset="0"/>
                              </a:rPr>
                            </m:ctrlPr>
                          </m:sSubPr>
                          <m:e>
                            <m:r>
                              <a:rPr lang="en-GB" b="0" i="1" noProof="0" smtClean="0">
                                <a:latin typeface="Cambria Math" panose="02040503050406030204" pitchFamily="18" charset="0"/>
                                <a:ea typeface="Cambria Math" panose="02040503050406030204" pitchFamily="18" charset="0"/>
                              </a:rPr>
                              <m:t>𝑀</m:t>
                            </m:r>
                          </m:e>
                          <m:sub>
                            <m:r>
                              <a:rPr lang="en-GB" b="0" i="1" noProof="0" smtClean="0">
                                <a:latin typeface="Cambria Math" panose="02040503050406030204" pitchFamily="18" charset="0"/>
                                <a:ea typeface="Cambria Math" panose="02040503050406030204" pitchFamily="18" charset="0"/>
                              </a:rPr>
                              <m:t>𝑡</m:t>
                            </m:r>
                          </m:sub>
                        </m:sSub>
                        <m:r>
                          <a:rPr lang="en-GB" b="0" i="1" noProof="0" smtClean="0">
                            <a:latin typeface="Cambria Math" panose="02040503050406030204" pitchFamily="18" charset="0"/>
                            <a:ea typeface="Cambria Math" panose="02040503050406030204" pitchFamily="18" charset="0"/>
                          </a:rPr>
                          <m:t>=</m:t>
                        </m:r>
                        <m:sSub>
                          <m:sSubPr>
                            <m:ctrlPr>
                              <a:rPr lang="en-GB" b="0" i="1" noProof="0" smtClean="0">
                                <a:latin typeface="Cambria Math" panose="02040503050406030204" pitchFamily="18" charset="0"/>
                                <a:ea typeface="Cambria Math" panose="02040503050406030204" pitchFamily="18" charset="0"/>
                              </a:rPr>
                            </m:ctrlPr>
                          </m:sSubPr>
                          <m:e>
                            <m:r>
                              <a:rPr lang="en-GB" b="0" i="1" noProof="0" smtClean="0">
                                <a:latin typeface="Cambria Math" panose="02040503050406030204" pitchFamily="18" charset="0"/>
                                <a:ea typeface="Cambria Math" panose="02040503050406030204" pitchFamily="18" charset="0"/>
                              </a:rPr>
                              <m:t>𝐻</m:t>
                            </m:r>
                          </m:e>
                          <m:sub>
                            <m:r>
                              <a:rPr lang="en-GB" b="0" i="1" noProof="0" smtClean="0">
                                <a:latin typeface="Cambria Math" panose="02040503050406030204" pitchFamily="18" charset="0"/>
                                <a:ea typeface="Cambria Math" panose="02040503050406030204" pitchFamily="18" charset="0"/>
                              </a:rPr>
                              <m:t>0</m:t>
                            </m:r>
                          </m:sub>
                        </m:sSub>
                      </m:e>
                    </m:nary>
                    <m:r>
                      <a:rPr lang="en-GB" b="0" i="1" noProof="0" smtClean="0">
                        <a:latin typeface="Cambria Math" panose="02040503050406030204" pitchFamily="18" charset="0"/>
                        <a:ea typeface="Cambria Math" panose="02040503050406030204" pitchFamily="18" charset="0"/>
                      </a:rPr>
                      <m:t> </m:t>
                    </m:r>
                  </m:oMath>
                </a14:m>
                <a:endParaRPr lang="en-GB" noProof="0" dirty="0">
                  <a:latin typeface="Cambria Math" panose="02040503050406030204" pitchFamily="18" charset="0"/>
                  <a:ea typeface="Cambria Math" panose="02040503050406030204" pitchFamily="18" charset="0"/>
                </a:endParaRPr>
              </a:p>
            </p:txBody>
          </p:sp>
        </mc:Choice>
        <mc:Fallback xmlns="">
          <p:sp>
            <p:nvSpPr>
              <p:cNvPr id="14" name="TextovéPole 13">
                <a:extLst>
                  <a:ext uri="{FF2B5EF4-FFF2-40B4-BE49-F238E27FC236}">
                    <a16:creationId xmlns:a16="http://schemas.microsoft.com/office/drawing/2014/main" id="{297FC2DC-A120-DD69-A219-BA4FDE6F3572}"/>
                  </a:ext>
                </a:extLst>
              </p:cNvPr>
              <p:cNvSpPr txBox="1">
                <a:spLocks noRot="1" noChangeAspect="1" noMove="1" noResize="1" noEditPoints="1" noAdjustHandles="1" noChangeArrowheads="1" noChangeShapeType="1" noTextEdit="1"/>
              </p:cNvSpPr>
              <p:nvPr/>
            </p:nvSpPr>
            <p:spPr>
              <a:xfrm>
                <a:off x="1187624" y="5805540"/>
                <a:ext cx="4464378" cy="375487"/>
              </a:xfrm>
              <a:prstGeom prst="rect">
                <a:avLst/>
              </a:prstGeom>
              <a:blipFill>
                <a:blip r:embed="rId29"/>
                <a:stretch>
                  <a:fillRect l="-273" t="-116129" b="-180645"/>
                </a:stretch>
              </a:blipFill>
              <a:ln>
                <a:noFill/>
              </a:ln>
            </p:spPr>
            <p:txBody>
              <a:bodyPr/>
              <a:lstStyle/>
              <a:p>
                <a:r>
                  <a:rPr lang="en-GB">
                    <a:noFill/>
                  </a:rPr>
                  <a:t> </a:t>
                </a:r>
              </a:p>
            </p:txBody>
          </p:sp>
        </mc:Fallback>
      </mc:AlternateContent>
      <p:cxnSp>
        <p:nvCxnSpPr>
          <p:cNvPr id="15" name="Přímá spojnice se šipkou 14">
            <a:extLst>
              <a:ext uri="{FF2B5EF4-FFF2-40B4-BE49-F238E27FC236}">
                <a16:creationId xmlns:a16="http://schemas.microsoft.com/office/drawing/2014/main" id="{7DC52E8C-AF16-93F3-64F6-E29B83F6AC49}"/>
              </a:ext>
            </a:extLst>
          </p:cNvPr>
          <p:cNvCxnSpPr>
            <a:cxnSpLocks/>
          </p:cNvCxnSpPr>
          <p:nvPr/>
        </p:nvCxnSpPr>
        <p:spPr>
          <a:xfrm>
            <a:off x="6751314" y="1402940"/>
            <a:ext cx="0" cy="252000"/>
          </a:xfrm>
          <a:prstGeom prst="straightConnector1">
            <a:avLst/>
          </a:prstGeom>
          <a:ln w="25400">
            <a:solidFill>
              <a:schemeClr val="accent4"/>
            </a:solidFill>
            <a:prstDash val="solid"/>
            <a:headEnd type="triangle" w="lg" len="med"/>
            <a:tailEnd type="non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ovéPole 15">
                <a:extLst>
                  <a:ext uri="{FF2B5EF4-FFF2-40B4-BE49-F238E27FC236}">
                    <a16:creationId xmlns:a16="http://schemas.microsoft.com/office/drawing/2014/main" id="{7C8E93BB-D58F-B2A3-FAC4-33DE0986FB12}"/>
                  </a:ext>
                </a:extLst>
              </p:cNvPr>
              <p:cNvSpPr txBox="1"/>
              <p:nvPr/>
            </p:nvSpPr>
            <p:spPr>
              <a:xfrm>
                <a:off x="6718835" y="1308343"/>
                <a:ext cx="553165" cy="276999"/>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200" i="1" smtClean="0">
                              <a:latin typeface="Cambria Math" panose="02040503050406030204" pitchFamily="18" charset="0"/>
                              <a:ea typeface="Cambria Math" panose="02040503050406030204" pitchFamily="18" charset="0"/>
                            </a:rPr>
                          </m:ctrlPr>
                        </m:sSubPr>
                        <m:e>
                          <m:r>
                            <a:rPr lang="cs-CZ" sz="1200" b="0" i="1" smtClean="0">
                              <a:latin typeface="Cambria Math"/>
                              <a:ea typeface="Cambria Math" panose="02040503050406030204" pitchFamily="18" charset="0"/>
                            </a:rPr>
                            <m:t>𝐻</m:t>
                          </m:r>
                        </m:e>
                        <m:sub>
                          <m:r>
                            <a:rPr lang="cs-CZ" sz="1200" b="0" i="1" smtClean="0">
                              <a:latin typeface="Cambria Math"/>
                              <a:ea typeface="Cambria Math" panose="02040503050406030204" pitchFamily="18" charset="0"/>
                            </a:rPr>
                            <m:t>𝑇</m:t>
                          </m:r>
                          <m:r>
                            <a:rPr lang="cs-CZ" sz="1200" b="0" i="1" smtClean="0">
                              <a:latin typeface="Cambria Math"/>
                              <a:ea typeface="Cambria Math" panose="02040503050406030204" pitchFamily="18" charset="0"/>
                            </a:rPr>
                            <m:t>−1</m:t>
                          </m:r>
                        </m:sub>
                      </m:sSub>
                    </m:oMath>
                  </m:oMathPara>
                </a14:m>
                <a:endParaRPr lang="cs-CZ" sz="1200" dirty="0">
                  <a:latin typeface="Cambria Math" panose="02040503050406030204" pitchFamily="18" charset="0"/>
                  <a:ea typeface="Cambria Math" panose="02040503050406030204" pitchFamily="18" charset="0"/>
                </a:endParaRPr>
              </a:p>
            </p:txBody>
          </p:sp>
        </mc:Choice>
        <mc:Fallback xmlns="">
          <p:sp>
            <p:nvSpPr>
              <p:cNvPr id="16" name="TextovéPole 15">
                <a:extLst>
                  <a:ext uri="{FF2B5EF4-FFF2-40B4-BE49-F238E27FC236}">
                    <a16:creationId xmlns:a16="http://schemas.microsoft.com/office/drawing/2014/main" id="{7C8E93BB-D58F-B2A3-FAC4-33DE0986FB12}"/>
                  </a:ext>
                </a:extLst>
              </p:cNvPr>
              <p:cNvSpPr txBox="1">
                <a:spLocks noRot="1" noChangeAspect="1" noMove="1" noResize="1" noEditPoints="1" noAdjustHandles="1" noChangeArrowheads="1" noChangeShapeType="1" noTextEdit="1"/>
              </p:cNvSpPr>
              <p:nvPr/>
            </p:nvSpPr>
            <p:spPr>
              <a:xfrm>
                <a:off x="6718835" y="1308343"/>
                <a:ext cx="553165" cy="276999"/>
              </a:xfrm>
              <a:prstGeom prst="rect">
                <a:avLst/>
              </a:prstGeom>
              <a:blipFill>
                <a:blip r:embed="rId30"/>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4" name="TextovéPole 33">
                <a:extLst>
                  <a:ext uri="{FF2B5EF4-FFF2-40B4-BE49-F238E27FC236}">
                    <a16:creationId xmlns:a16="http://schemas.microsoft.com/office/drawing/2014/main" id="{5C735AA8-2E5E-0DC6-EC56-A58DFB86FCA4}"/>
                  </a:ext>
                </a:extLst>
              </p:cNvPr>
              <p:cNvSpPr txBox="1"/>
              <p:nvPr/>
            </p:nvSpPr>
            <p:spPr>
              <a:xfrm>
                <a:off x="7215119" y="2027910"/>
                <a:ext cx="1824456" cy="627095"/>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cs-CZ" sz="1600" b="0" i="1" smtClean="0">
                              <a:latin typeface="Cambria Math" panose="02040503050406030204" pitchFamily="18" charset="0"/>
                              <a:ea typeface="Cambria Math" panose="02040503050406030204" pitchFamily="18" charset="0"/>
                              <a:sym typeface="Wingdings"/>
                            </a:rPr>
                          </m:ctrlPr>
                        </m:sSubPr>
                        <m:e>
                          <m:r>
                            <a:rPr lang="cs-CZ" sz="1600" b="0" i="1" smtClean="0">
                              <a:latin typeface="Cambria Math" panose="02040503050406030204" pitchFamily="18" charset="0"/>
                              <a:ea typeface="Cambria Math" panose="02040503050406030204" pitchFamily="18" charset="0"/>
                              <a:sym typeface="Wingdings"/>
                            </a:rPr>
                            <m:t>𝑎</m:t>
                          </m:r>
                        </m:e>
                        <m:sub>
                          <m:r>
                            <a:rPr lang="cs-CZ" sz="1600" b="0" i="1" smtClean="0">
                              <a:latin typeface="Cambria Math" panose="02040503050406030204" pitchFamily="18" charset="0"/>
                              <a:ea typeface="Cambria Math" panose="02040503050406030204" pitchFamily="18" charset="0"/>
                              <a:sym typeface="Wingdings"/>
                            </a:rPr>
                            <m:t>𝑡</m:t>
                          </m:r>
                        </m:sub>
                      </m:sSub>
                      <m:r>
                        <a:rPr lang="cs-CZ" sz="1600" b="0" i="1" smtClean="0">
                          <a:latin typeface="Cambria Math"/>
                          <a:ea typeface="Cambria Math" panose="02040503050406030204" pitchFamily="18" charset="0"/>
                        </a:rPr>
                        <m:t>=</m:t>
                      </m:r>
                      <m:f>
                        <m:fPr>
                          <m:ctrlPr>
                            <a:rPr lang="cs-CZ" sz="1600" b="0" i="1" smtClean="0">
                              <a:latin typeface="Cambria Math" panose="02040503050406030204" pitchFamily="18" charset="0"/>
                              <a:ea typeface="Cambria Math"/>
                            </a:rPr>
                          </m:ctrlPr>
                        </m:fPr>
                        <m:num>
                          <m:r>
                            <a:rPr lang="cs-CZ" sz="1600" b="0" i="1" smtClean="0">
                              <a:latin typeface="Cambria Math"/>
                              <a:ea typeface="Cambria Math"/>
                            </a:rPr>
                            <m:t>𝑟</m:t>
                          </m:r>
                          <m:sSup>
                            <m:sSupPr>
                              <m:ctrlPr>
                                <a:rPr lang="cs-CZ" sz="1600" b="0" i="1" smtClean="0">
                                  <a:latin typeface="Cambria Math" panose="02040503050406030204" pitchFamily="18" charset="0"/>
                                  <a:ea typeface="Cambria Math"/>
                                </a:rPr>
                              </m:ctrlPr>
                            </m:sSupPr>
                            <m:e>
                              <m:r>
                                <a:rPr lang="cs-CZ" sz="1600" b="0" i="1" smtClean="0">
                                  <a:latin typeface="Cambria Math"/>
                                  <a:ea typeface="Cambria Math"/>
                                </a:rPr>
                                <m:t>(1+</m:t>
                              </m:r>
                              <m:r>
                                <a:rPr lang="cs-CZ" sz="1600" b="0" i="1" smtClean="0">
                                  <a:latin typeface="Cambria Math"/>
                                  <a:ea typeface="Cambria Math"/>
                                </a:rPr>
                                <m:t>𝑟</m:t>
                              </m:r>
                              <m:r>
                                <a:rPr lang="cs-CZ" sz="1600" b="0" i="1" smtClean="0">
                                  <a:latin typeface="Cambria Math"/>
                                  <a:ea typeface="Cambria Math"/>
                                </a:rPr>
                                <m:t>)</m:t>
                              </m:r>
                            </m:e>
                            <m:sup>
                              <m:r>
                                <a:rPr lang="cs-CZ" sz="1600" b="0" i="1" smtClean="0">
                                  <a:latin typeface="Cambria Math" panose="02040503050406030204" pitchFamily="18" charset="0"/>
                                  <a:ea typeface="Cambria Math"/>
                                </a:rPr>
                                <m:t>𝑡</m:t>
                              </m:r>
                            </m:sup>
                          </m:sSup>
                        </m:num>
                        <m:den>
                          <m:sSup>
                            <m:sSupPr>
                              <m:ctrlPr>
                                <a:rPr lang="cs-CZ" sz="1600" b="0" i="1" smtClean="0">
                                  <a:latin typeface="Cambria Math" panose="02040503050406030204" pitchFamily="18" charset="0"/>
                                  <a:ea typeface="Cambria Math"/>
                                </a:rPr>
                              </m:ctrlPr>
                            </m:sSupPr>
                            <m:e>
                              <m:r>
                                <a:rPr lang="cs-CZ" sz="1600" b="0" i="1" smtClean="0">
                                  <a:latin typeface="Cambria Math"/>
                                  <a:ea typeface="Cambria Math"/>
                                </a:rPr>
                                <m:t>(1+</m:t>
                              </m:r>
                              <m:r>
                                <a:rPr lang="cs-CZ" sz="1600" b="0" i="1" smtClean="0">
                                  <a:latin typeface="Cambria Math"/>
                                  <a:ea typeface="Cambria Math"/>
                                </a:rPr>
                                <m:t>𝑟</m:t>
                              </m:r>
                              <m:r>
                                <a:rPr lang="cs-CZ" sz="1600" b="0" i="1" smtClean="0">
                                  <a:latin typeface="Cambria Math"/>
                                  <a:ea typeface="Cambria Math"/>
                                </a:rPr>
                                <m:t>)</m:t>
                              </m:r>
                            </m:e>
                            <m:sup>
                              <m:r>
                                <a:rPr lang="cs-CZ" sz="1600" b="0" i="1" smtClean="0">
                                  <a:latin typeface="Cambria Math" panose="02040503050406030204" pitchFamily="18" charset="0"/>
                                  <a:ea typeface="Cambria Math"/>
                                </a:rPr>
                                <m:t>𝑡</m:t>
                              </m:r>
                            </m:sup>
                          </m:sSup>
                          <m:r>
                            <a:rPr lang="cs-CZ" sz="1600" b="0" i="1" smtClean="0">
                              <a:latin typeface="Cambria Math"/>
                              <a:ea typeface="Cambria Math"/>
                            </a:rPr>
                            <m:t>−1</m:t>
                          </m:r>
                        </m:den>
                      </m:f>
                    </m:oMath>
                  </m:oMathPara>
                </a14:m>
                <a:endParaRPr lang="cs-CZ" sz="1600" i="1" dirty="0">
                  <a:latin typeface="Cambria Math"/>
                  <a:ea typeface="Cambria Math" panose="02040503050406030204" pitchFamily="18" charset="0"/>
                </a:endParaRPr>
              </a:p>
            </p:txBody>
          </p:sp>
        </mc:Choice>
        <mc:Fallback xmlns="">
          <p:sp>
            <p:nvSpPr>
              <p:cNvPr id="34" name="TextovéPole 33">
                <a:extLst>
                  <a:ext uri="{FF2B5EF4-FFF2-40B4-BE49-F238E27FC236}">
                    <a16:creationId xmlns:a16="http://schemas.microsoft.com/office/drawing/2014/main" id="{5C735AA8-2E5E-0DC6-EC56-A58DFB86FCA4}"/>
                  </a:ext>
                </a:extLst>
              </p:cNvPr>
              <p:cNvSpPr txBox="1">
                <a:spLocks noRot="1" noChangeAspect="1" noMove="1" noResize="1" noEditPoints="1" noAdjustHandles="1" noChangeArrowheads="1" noChangeShapeType="1" noTextEdit="1"/>
              </p:cNvSpPr>
              <p:nvPr/>
            </p:nvSpPr>
            <p:spPr>
              <a:xfrm>
                <a:off x="7215119" y="2027910"/>
                <a:ext cx="1824456" cy="627095"/>
              </a:xfrm>
              <a:prstGeom prst="rect">
                <a:avLst/>
              </a:prstGeom>
              <a:blipFill>
                <a:blip r:embed="rId31"/>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32139911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4733DC-9A0A-7A47-543F-29EF7BF26ACA}"/>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14A7F60F-CD22-113E-6067-8C6100F0C795}"/>
              </a:ext>
            </a:extLst>
          </p:cNvPr>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a:extLst>
              <a:ext uri="{FF2B5EF4-FFF2-40B4-BE49-F238E27FC236}">
                <a16:creationId xmlns:a16="http://schemas.microsoft.com/office/drawing/2014/main" id="{95AE0164-F9F8-53C1-693A-FCFE98E422BD}"/>
              </a:ext>
            </a:extLst>
          </p:cNvPr>
          <p:cNvSpPr>
            <a:spLocks noGrp="1"/>
          </p:cNvSpPr>
          <p:nvPr>
            <p:ph type="sldNum" sz="quarter" idx="12"/>
          </p:nvPr>
        </p:nvSpPr>
        <p:spPr>
          <a:xfrm>
            <a:off x="7164000" y="6336000"/>
            <a:ext cx="1800000" cy="360000"/>
          </a:xfrm>
        </p:spPr>
        <p:txBody>
          <a:bodyPr/>
          <a:lstStyle/>
          <a:p>
            <a:pPr algn="r"/>
            <a:r>
              <a:rPr lang="cs-CZ" dirty="0"/>
              <a:t>6</a:t>
            </a:r>
          </a:p>
        </p:txBody>
      </p:sp>
      <p:sp>
        <p:nvSpPr>
          <p:cNvPr id="4" name="Nadpis 3">
            <a:extLst>
              <a:ext uri="{FF2B5EF4-FFF2-40B4-BE49-F238E27FC236}">
                <a16:creationId xmlns:a16="http://schemas.microsoft.com/office/drawing/2014/main" id="{55EC832E-ACE8-1097-0B3A-CC23C176CBE5}"/>
              </a:ext>
            </a:extLst>
          </p:cNvPr>
          <p:cNvSpPr>
            <a:spLocks noGrp="1"/>
          </p:cNvSpPr>
          <p:nvPr>
            <p:ph type="title"/>
          </p:nvPr>
        </p:nvSpPr>
        <p:spPr>
          <a:xfrm>
            <a:off x="144000" y="144000"/>
            <a:ext cx="3059848" cy="648072"/>
          </a:xfrm>
        </p:spPr>
        <p:txBody>
          <a:bodyPr/>
          <a:lstStyle/>
          <a:p>
            <a:r>
              <a:rPr lang="en-GB" noProof="0" dirty="0"/>
              <a:t>Prepayments (1)</a:t>
            </a:r>
          </a:p>
        </p:txBody>
      </p:sp>
      <p:sp>
        <p:nvSpPr>
          <p:cNvPr id="9" name="TextovéPole 8">
            <a:extLst>
              <a:ext uri="{FF2B5EF4-FFF2-40B4-BE49-F238E27FC236}">
                <a16:creationId xmlns:a16="http://schemas.microsoft.com/office/drawing/2014/main" id="{BB3EA5C6-76DE-0767-A2C9-52D8FE8C340B}"/>
              </a:ext>
            </a:extLst>
          </p:cNvPr>
          <p:cNvSpPr txBox="1"/>
          <p:nvPr/>
        </p:nvSpPr>
        <p:spPr>
          <a:xfrm>
            <a:off x="864000" y="864000"/>
            <a:ext cx="5580208"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Three components of mortgage cash flow</a:t>
            </a:r>
          </a:p>
        </p:txBody>
      </p:sp>
      <mc:AlternateContent xmlns:mc="http://schemas.openxmlformats.org/markup-compatibility/2006" xmlns:a14="http://schemas.microsoft.com/office/drawing/2010/main">
        <mc:Choice Requires="a14">
          <p:sp>
            <p:nvSpPr>
              <p:cNvPr id="55" name="TextovéPole 54">
                <a:extLst>
                  <a:ext uri="{FF2B5EF4-FFF2-40B4-BE49-F238E27FC236}">
                    <a16:creationId xmlns:a16="http://schemas.microsoft.com/office/drawing/2014/main" id="{BCEB8CA9-5FDE-4284-515B-60421C7578BE}"/>
                  </a:ext>
                </a:extLst>
              </p:cNvPr>
              <p:cNvSpPr txBox="1"/>
              <p:nvPr/>
            </p:nvSpPr>
            <p:spPr>
              <a:xfrm>
                <a:off x="1835696" y="2365463"/>
                <a:ext cx="2417265" cy="338554"/>
              </a:xfrm>
              <a:prstGeom prst="rect">
                <a:avLst/>
              </a:prstGeom>
              <a:noFill/>
            </p:spPr>
            <p:txBody>
              <a:bodyPr wrap="square" rtlCol="0">
                <a:spAutoFit/>
              </a:bodyPr>
              <a:lstStyle/>
              <a:p>
                <a:pPr algn="ctr"/>
                <a14:m>
                  <m:oMathPara xmlns:m="http://schemas.openxmlformats.org/officeDocument/2006/math">
                    <m:oMathParaPr>
                      <m:jc m:val="left"/>
                    </m:oMathParaPr>
                    <m:oMath xmlns:m="http://schemas.openxmlformats.org/officeDocument/2006/math">
                      <m:sSub>
                        <m:sSubPr>
                          <m:ctrlPr>
                            <a:rPr lang="en-GB" sz="1600" i="1" noProof="0" smtClean="0">
                              <a:latin typeface="Cambria Math" panose="02040503050406030204" pitchFamily="18" charset="0"/>
                              <a:ea typeface="Cambria Math" panose="02040503050406030204" pitchFamily="18" charset="0"/>
                            </a:rPr>
                          </m:ctrlPr>
                        </m:sSubPr>
                        <m:e>
                          <m:r>
                            <m:rPr>
                              <m:sty m:val="p"/>
                            </m:rPr>
                            <a:rPr lang="en-GB" sz="1600" b="0" i="1" noProof="0" smtClean="0">
                              <a:latin typeface="Cambria Math"/>
                              <a:ea typeface="Cambria Math"/>
                            </a:rPr>
                            <m:t>Π</m:t>
                          </m:r>
                        </m:e>
                        <m:sub>
                          <m:r>
                            <a:rPr lang="en-GB" sz="1600" b="0" i="1" noProof="0" smtClean="0">
                              <a:latin typeface="Cambria Math"/>
                              <a:ea typeface="Cambria Math" panose="02040503050406030204" pitchFamily="18" charset="0"/>
                            </a:rPr>
                            <m:t>𝑡</m:t>
                          </m:r>
                        </m:sub>
                      </m:sSub>
                      <m:r>
                        <a:rPr lang="en-GB" sz="1600" b="0" i="1" noProof="0" smtClean="0">
                          <a:latin typeface="Cambria Math"/>
                          <a:ea typeface="Cambria Math" panose="02040503050406030204" pitchFamily="18" charset="0"/>
                        </a:rPr>
                        <m:t>=</m:t>
                      </m:r>
                      <m:sSub>
                        <m:sSubPr>
                          <m:ctrlPr>
                            <a:rPr lang="en-GB" sz="1600" b="0" i="1" noProof="0" smtClean="0">
                              <a:latin typeface="Cambria Math" panose="02040503050406030204" pitchFamily="18" charset="0"/>
                              <a:ea typeface="Cambria Math" panose="02040503050406030204" pitchFamily="18" charset="0"/>
                            </a:rPr>
                          </m:ctrlPr>
                        </m:sSubPr>
                        <m:e>
                          <m:r>
                            <a:rPr lang="en-GB" sz="1600" b="0" i="1" noProof="0" smtClean="0">
                              <a:latin typeface="Cambria Math"/>
                              <a:ea typeface="Cambria Math" panose="02040503050406030204" pitchFamily="18" charset="0"/>
                            </a:rPr>
                            <m:t>𝑝</m:t>
                          </m:r>
                        </m:e>
                        <m:sub>
                          <m:r>
                            <a:rPr lang="en-GB" sz="1600" b="0" i="1" noProof="0" smtClean="0">
                              <a:latin typeface="Cambria Math"/>
                              <a:ea typeface="Cambria Math" panose="02040503050406030204" pitchFamily="18" charset="0"/>
                            </a:rPr>
                            <m:t>𝑡</m:t>
                          </m:r>
                        </m:sub>
                      </m:sSub>
                      <m:r>
                        <a:rPr lang="en-GB" sz="1600" b="0" i="1" noProof="0" smtClean="0">
                          <a:latin typeface="Cambria Math"/>
                          <a:ea typeface="Cambria Math"/>
                        </a:rPr>
                        <m:t>×</m:t>
                      </m:r>
                      <m:d>
                        <m:dPr>
                          <m:ctrlPr>
                            <a:rPr lang="en-GB" sz="1600" b="0" i="1" noProof="0" smtClean="0">
                              <a:latin typeface="Cambria Math" panose="02040503050406030204" pitchFamily="18" charset="0"/>
                              <a:ea typeface="Cambria Math" panose="02040503050406030204" pitchFamily="18" charset="0"/>
                            </a:rPr>
                          </m:ctrlPr>
                        </m:dPr>
                        <m:e>
                          <m:sSub>
                            <m:sSubPr>
                              <m:ctrlPr>
                                <a:rPr lang="en-GB" sz="1600" b="0" i="1" noProof="0" smtClean="0">
                                  <a:latin typeface="Cambria Math" panose="02040503050406030204" pitchFamily="18" charset="0"/>
                                  <a:ea typeface="Cambria Math" panose="02040503050406030204" pitchFamily="18" charset="0"/>
                                </a:rPr>
                              </m:ctrlPr>
                            </m:sSubPr>
                            <m:e>
                              <m:r>
                                <a:rPr lang="en-GB" sz="1600" b="0" i="1" noProof="0" smtClean="0">
                                  <a:latin typeface="Cambria Math"/>
                                  <a:ea typeface="Cambria Math" panose="02040503050406030204" pitchFamily="18" charset="0"/>
                                </a:rPr>
                                <m:t>𝐻</m:t>
                              </m:r>
                            </m:e>
                            <m:sub>
                              <m:r>
                                <a:rPr lang="en-GB" sz="1600" b="0" i="1" noProof="0" smtClean="0">
                                  <a:latin typeface="Cambria Math"/>
                                  <a:ea typeface="Cambria Math" panose="02040503050406030204" pitchFamily="18" charset="0"/>
                                </a:rPr>
                                <m:t>𝑡</m:t>
                              </m:r>
                              <m:r>
                                <a:rPr lang="en-GB" sz="1600" b="0" i="1" noProof="0" smtClean="0">
                                  <a:latin typeface="Cambria Math"/>
                                  <a:ea typeface="Cambria Math" panose="02040503050406030204" pitchFamily="18" charset="0"/>
                                </a:rPr>
                                <m:t>−1</m:t>
                              </m:r>
                            </m:sub>
                          </m:sSub>
                          <m:r>
                            <a:rPr lang="en-GB" sz="1600" b="0" i="1" noProof="0" smtClean="0">
                              <a:latin typeface="Cambria Math"/>
                              <a:ea typeface="Cambria Math" panose="02040503050406030204" pitchFamily="18" charset="0"/>
                            </a:rPr>
                            <m:t>−</m:t>
                          </m:r>
                          <m:sSub>
                            <m:sSubPr>
                              <m:ctrlPr>
                                <a:rPr lang="en-GB" sz="1600" b="0" i="1" noProof="0" smtClean="0">
                                  <a:latin typeface="Cambria Math" panose="02040503050406030204" pitchFamily="18" charset="0"/>
                                  <a:ea typeface="Cambria Math" panose="02040503050406030204" pitchFamily="18" charset="0"/>
                                </a:rPr>
                              </m:ctrlPr>
                            </m:sSubPr>
                            <m:e>
                              <m:r>
                                <a:rPr lang="cs-CZ" sz="1600" b="0" i="1" noProof="0" smtClean="0">
                                  <a:latin typeface="Cambria Math" panose="02040503050406030204" pitchFamily="18" charset="0"/>
                                  <a:ea typeface="Cambria Math" panose="02040503050406030204" pitchFamily="18" charset="0"/>
                                </a:rPr>
                                <m:t>𝑀</m:t>
                              </m:r>
                            </m:e>
                            <m:sub>
                              <m:r>
                                <a:rPr lang="en-GB" sz="1600" b="0" i="1" noProof="0" smtClean="0">
                                  <a:latin typeface="Cambria Math"/>
                                  <a:ea typeface="Cambria Math" panose="02040503050406030204" pitchFamily="18" charset="0"/>
                                </a:rPr>
                                <m:t>𝑡</m:t>
                              </m:r>
                            </m:sub>
                          </m:sSub>
                        </m:e>
                      </m:d>
                    </m:oMath>
                  </m:oMathPara>
                </a14:m>
                <a:endParaRPr lang="en-GB" sz="1600" i="1" noProof="0" dirty="0">
                  <a:latin typeface="Cambria Math"/>
                  <a:ea typeface="Cambria Math" panose="02040503050406030204" pitchFamily="18" charset="0"/>
                </a:endParaRPr>
              </a:p>
            </p:txBody>
          </p:sp>
        </mc:Choice>
        <mc:Fallback xmlns="">
          <p:sp>
            <p:nvSpPr>
              <p:cNvPr id="55" name="TextovéPole 54">
                <a:extLst>
                  <a:ext uri="{FF2B5EF4-FFF2-40B4-BE49-F238E27FC236}">
                    <a16:creationId xmlns:a16="http://schemas.microsoft.com/office/drawing/2014/main" id="{BCEB8CA9-5FDE-4284-515B-60421C7578BE}"/>
                  </a:ext>
                </a:extLst>
              </p:cNvPr>
              <p:cNvSpPr txBox="1">
                <a:spLocks noRot="1" noChangeAspect="1" noMove="1" noResize="1" noEditPoints="1" noAdjustHandles="1" noChangeArrowheads="1" noChangeShapeType="1" noTextEdit="1"/>
              </p:cNvSpPr>
              <p:nvPr/>
            </p:nvSpPr>
            <p:spPr>
              <a:xfrm>
                <a:off x="1835696" y="2365463"/>
                <a:ext cx="2417265" cy="338554"/>
              </a:xfrm>
              <a:prstGeom prst="rect">
                <a:avLst/>
              </a:prstGeom>
              <a:blipFill>
                <a:blip r:embed="rId17"/>
                <a:stretch>
                  <a:fillRect b="-5357"/>
                </a:stretch>
              </a:blipFill>
            </p:spPr>
            <p:txBody>
              <a:bodyPr/>
              <a:lstStyle/>
              <a:p>
                <a:r>
                  <a:rPr lang="en-GB">
                    <a:noFill/>
                  </a:rPr>
                  <a:t> </a:t>
                </a:r>
              </a:p>
            </p:txBody>
          </p:sp>
        </mc:Fallback>
      </mc:AlternateContent>
      <p:sp>
        <p:nvSpPr>
          <p:cNvPr id="36" name="TextovéPole 35">
            <a:extLst>
              <a:ext uri="{FF2B5EF4-FFF2-40B4-BE49-F238E27FC236}">
                <a16:creationId xmlns:a16="http://schemas.microsoft.com/office/drawing/2014/main" id="{E271AFB4-2F62-5091-62E0-CB4AA9509E29}"/>
              </a:ext>
            </a:extLst>
          </p:cNvPr>
          <p:cNvSpPr txBox="1"/>
          <p:nvPr/>
        </p:nvSpPr>
        <p:spPr>
          <a:xfrm>
            <a:off x="1188000" y="3543290"/>
            <a:ext cx="7452000"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Economic: taking out a cheaper mortgage to repay the more expensive mortgage (a </a:t>
            </a:r>
            <a:r>
              <a:rPr lang="en-GB" dirty="0">
                <a:latin typeface="Cambria Math" panose="02040503050406030204" pitchFamily="18" charset="0"/>
                <a:ea typeface="Cambria Math" panose="02040503050406030204" pitchFamily="18" charset="0"/>
              </a:rPr>
              <a:t>strong incentive especially in case of a significant drop in mortgage rates)</a:t>
            </a:r>
            <a:endParaRPr lang="en-GB" noProof="0" dirty="0">
              <a:latin typeface="Cambria Math" panose="02040503050406030204" pitchFamily="18" charset="0"/>
              <a:ea typeface="Cambria Math" panose="02040503050406030204" pitchFamily="18" charset="0"/>
            </a:endParaRPr>
          </a:p>
        </p:txBody>
      </p:sp>
      <p:sp>
        <p:nvSpPr>
          <p:cNvPr id="45" name="TextovéPole 44">
            <a:extLst>
              <a:ext uri="{FF2B5EF4-FFF2-40B4-BE49-F238E27FC236}">
                <a16:creationId xmlns:a16="http://schemas.microsoft.com/office/drawing/2014/main" id="{B099892B-EF25-879C-E945-D2FB7AD9AAB5}"/>
              </a:ext>
            </a:extLst>
          </p:cNvPr>
          <p:cNvSpPr txBox="1"/>
          <p:nvPr/>
        </p:nvSpPr>
        <p:spPr>
          <a:xfrm>
            <a:off x="1188000" y="1214374"/>
            <a:ext cx="2231872"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Interest payment</a:t>
            </a:r>
          </a:p>
        </p:txBody>
      </p:sp>
      <p:sp>
        <p:nvSpPr>
          <p:cNvPr id="66" name="TextovéPole 65">
            <a:extLst>
              <a:ext uri="{FF2B5EF4-FFF2-40B4-BE49-F238E27FC236}">
                <a16:creationId xmlns:a16="http://schemas.microsoft.com/office/drawing/2014/main" id="{6E2F8D69-A607-994D-DA0F-40C681F74841}"/>
              </a:ext>
            </a:extLst>
          </p:cNvPr>
          <p:cNvSpPr txBox="1"/>
          <p:nvPr/>
        </p:nvSpPr>
        <p:spPr>
          <a:xfrm>
            <a:off x="1188000" y="1856374"/>
            <a:ext cx="7560464" cy="305233"/>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Prepayments – payments in excess of regularly scheduled repayments</a:t>
            </a:r>
          </a:p>
        </p:txBody>
      </p:sp>
      <mc:AlternateContent xmlns:mc="http://schemas.openxmlformats.org/markup-compatibility/2006" xmlns:a14="http://schemas.microsoft.com/office/drawing/2010/main">
        <mc:Choice Requires="a14">
          <p:sp>
            <p:nvSpPr>
              <p:cNvPr id="67" name="TextovéPole 66">
                <a:extLst>
                  <a:ext uri="{FF2B5EF4-FFF2-40B4-BE49-F238E27FC236}">
                    <a16:creationId xmlns:a16="http://schemas.microsoft.com/office/drawing/2014/main" id="{AFD75503-15F7-9B2E-1DC9-E5C52593C0FD}"/>
                  </a:ext>
                </a:extLst>
              </p:cNvPr>
              <p:cNvSpPr txBox="1"/>
              <p:nvPr/>
            </p:nvSpPr>
            <p:spPr>
              <a:xfrm>
                <a:off x="4473257" y="2222941"/>
                <a:ext cx="3428045" cy="254361"/>
              </a:xfrm>
              <a:prstGeom prst="rect">
                <a:avLst/>
              </a:prstGeom>
              <a:noFill/>
              <a:ln>
                <a:noFill/>
              </a:ln>
            </p:spPr>
            <p:txBody>
              <a:bodyPr wrap="square" rtlCol="0">
                <a:spAutoFit/>
              </a:bodyPr>
              <a:lstStyle/>
              <a:p>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m:rPr>
                            <m:sty m:val="p"/>
                          </m:rPr>
                          <a:rPr lang="en-GB" sz="1400" b="0" i="1" noProof="0" smtClean="0">
                            <a:latin typeface="Cambria Math"/>
                            <a:ea typeface="Cambria Math"/>
                          </a:rPr>
                          <m:t>Π</m:t>
                        </m:r>
                      </m:e>
                      <m:sub>
                        <m:r>
                          <a:rPr lang="en-GB" sz="1400" b="0" i="1" noProof="0" smtClean="0">
                            <a:latin typeface="Cambria Math"/>
                            <a:ea typeface="Cambria Math" panose="02040503050406030204" pitchFamily="18" charset="0"/>
                          </a:rPr>
                          <m:t>𝑡</m:t>
                        </m:r>
                      </m:sub>
                    </m:sSub>
                    <m:r>
                      <a:rPr lang="en-GB" sz="1400" b="0" i="1" noProof="0" smtClean="0">
                        <a:latin typeface="Cambria Math"/>
                        <a:ea typeface="Cambria Math" panose="02040503050406030204" pitchFamily="18" charset="0"/>
                      </a:rPr>
                      <m:t> </m:t>
                    </m:r>
                  </m:oMath>
                </a14:m>
                <a:r>
                  <a:rPr lang="en-GB" sz="1400" noProof="0" dirty="0">
                    <a:latin typeface="Cambria Math" panose="02040503050406030204" pitchFamily="18" charset="0"/>
                    <a:ea typeface="Cambria Math" panose="02040503050406030204" pitchFamily="18" charset="0"/>
                  </a:rPr>
                  <a:t> …  prepayments in the period </a:t>
                </a:r>
                <a14:m>
                  <m:oMath xmlns:m="http://schemas.openxmlformats.org/officeDocument/2006/math">
                    <m:r>
                      <a:rPr lang="en-GB" sz="1400" b="0" i="1" noProof="0" smtClean="0">
                        <a:latin typeface="Cambria Math" panose="02040503050406030204" pitchFamily="18" charset="0"/>
                        <a:ea typeface="Cambria Math" panose="02040503050406030204" pitchFamily="18" charset="0"/>
                      </a:rPr>
                      <m:t>𝑡</m:t>
                    </m:r>
                  </m:oMath>
                </a14:m>
                <a:r>
                  <a:rPr lang="en-GB" sz="1400" noProof="0" dirty="0">
                    <a:latin typeface="Cambria Math" panose="02040503050406030204" pitchFamily="18" charset="0"/>
                    <a:ea typeface="Cambria Math" panose="02040503050406030204" pitchFamily="18" charset="0"/>
                  </a:rPr>
                  <a:t> </a:t>
                </a:r>
              </a:p>
            </p:txBody>
          </p:sp>
        </mc:Choice>
        <mc:Fallback xmlns="">
          <p:sp>
            <p:nvSpPr>
              <p:cNvPr id="67" name="TextovéPole 66">
                <a:extLst>
                  <a:ext uri="{FF2B5EF4-FFF2-40B4-BE49-F238E27FC236}">
                    <a16:creationId xmlns:a16="http://schemas.microsoft.com/office/drawing/2014/main" id="{AFD75503-15F7-9B2E-1DC9-E5C52593C0FD}"/>
                  </a:ext>
                </a:extLst>
              </p:cNvPr>
              <p:cNvSpPr txBox="1">
                <a:spLocks noRot="1" noChangeAspect="1" noMove="1" noResize="1" noEditPoints="1" noAdjustHandles="1" noChangeArrowheads="1" noChangeShapeType="1" noTextEdit="1"/>
              </p:cNvSpPr>
              <p:nvPr/>
            </p:nvSpPr>
            <p:spPr>
              <a:xfrm>
                <a:off x="4473257" y="2222941"/>
                <a:ext cx="3428045" cy="254361"/>
              </a:xfrm>
              <a:prstGeom prst="rect">
                <a:avLst/>
              </a:prstGeom>
              <a:blipFill>
                <a:blip r:embed="rId18"/>
                <a:stretch>
                  <a:fillRect t="-7317" b="-43902"/>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8" name="TextovéPole 67">
                <a:extLst>
                  <a:ext uri="{FF2B5EF4-FFF2-40B4-BE49-F238E27FC236}">
                    <a16:creationId xmlns:a16="http://schemas.microsoft.com/office/drawing/2014/main" id="{FC678D22-2BF0-6C8D-1D8E-B48CE49C21CF}"/>
                  </a:ext>
                </a:extLst>
              </p:cNvPr>
              <p:cNvSpPr txBox="1"/>
              <p:nvPr/>
            </p:nvSpPr>
            <p:spPr>
              <a:xfrm>
                <a:off x="4499818" y="2452808"/>
                <a:ext cx="3562434" cy="254361"/>
              </a:xfrm>
              <a:prstGeom prst="rect">
                <a:avLst/>
              </a:prstGeom>
              <a:noFill/>
              <a:ln>
                <a:noFill/>
              </a:ln>
            </p:spPr>
            <p:txBody>
              <a:bodyPr wrap="square" rtlCol="0">
                <a:spAutoFit/>
              </a:bodyPr>
              <a:lstStyle/>
              <a:p>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a:rPr lang="en-GB" sz="1400" b="0" i="1" noProof="0" smtClean="0">
                            <a:latin typeface="Cambria Math"/>
                            <a:ea typeface="Cambria Math"/>
                          </a:rPr>
                          <m:t>𝑝</m:t>
                        </m:r>
                      </m:e>
                      <m:sub>
                        <m:r>
                          <a:rPr lang="en-GB" sz="1400" b="0" i="1" noProof="0" smtClean="0">
                            <a:latin typeface="Cambria Math"/>
                            <a:ea typeface="Cambria Math" panose="02040503050406030204" pitchFamily="18" charset="0"/>
                          </a:rPr>
                          <m:t>𝑡</m:t>
                        </m:r>
                      </m:sub>
                    </m:sSub>
                    <m:r>
                      <a:rPr lang="en-GB" sz="1400" b="0" i="1" noProof="0" smtClean="0">
                        <a:latin typeface="Cambria Math"/>
                        <a:ea typeface="Cambria Math" panose="02040503050406030204" pitchFamily="18" charset="0"/>
                      </a:rPr>
                      <m:t> </m:t>
                    </m:r>
                  </m:oMath>
                </a14:m>
                <a:r>
                  <a:rPr lang="en-GB" sz="1400" noProof="0" dirty="0">
                    <a:latin typeface="Cambria Math" panose="02040503050406030204" pitchFamily="18" charset="0"/>
                    <a:ea typeface="Cambria Math" panose="02040503050406030204" pitchFamily="18" charset="0"/>
                  </a:rPr>
                  <a:t> …  prepayment rate in the period </a:t>
                </a:r>
                <a14:m>
                  <m:oMath xmlns:m="http://schemas.openxmlformats.org/officeDocument/2006/math">
                    <m:r>
                      <a:rPr lang="en-GB" sz="1400" i="1" noProof="0" smtClean="0">
                        <a:latin typeface="Cambria Math" panose="02040503050406030204" pitchFamily="18" charset="0"/>
                        <a:ea typeface="Cambria Math" panose="02040503050406030204" pitchFamily="18" charset="0"/>
                      </a:rPr>
                      <m:t>𝑡</m:t>
                    </m:r>
                  </m:oMath>
                </a14:m>
                <a:r>
                  <a:rPr lang="en-GB" sz="1400" noProof="0" dirty="0">
                    <a:latin typeface="Cambria Math" panose="02040503050406030204" pitchFamily="18" charset="0"/>
                    <a:ea typeface="Cambria Math" panose="02040503050406030204" pitchFamily="18" charset="0"/>
                  </a:rPr>
                  <a:t>  </a:t>
                </a:r>
              </a:p>
            </p:txBody>
          </p:sp>
        </mc:Choice>
        <mc:Fallback xmlns="">
          <p:sp>
            <p:nvSpPr>
              <p:cNvPr id="68" name="TextovéPole 67">
                <a:extLst>
                  <a:ext uri="{FF2B5EF4-FFF2-40B4-BE49-F238E27FC236}">
                    <a16:creationId xmlns:a16="http://schemas.microsoft.com/office/drawing/2014/main" id="{FC678D22-2BF0-6C8D-1D8E-B48CE49C21CF}"/>
                  </a:ext>
                </a:extLst>
              </p:cNvPr>
              <p:cNvSpPr txBox="1">
                <a:spLocks noRot="1" noChangeAspect="1" noMove="1" noResize="1" noEditPoints="1" noAdjustHandles="1" noChangeArrowheads="1" noChangeShapeType="1" noTextEdit="1"/>
              </p:cNvSpPr>
              <p:nvPr/>
            </p:nvSpPr>
            <p:spPr>
              <a:xfrm>
                <a:off x="4499818" y="2452808"/>
                <a:ext cx="3562434" cy="254361"/>
              </a:xfrm>
              <a:prstGeom prst="rect">
                <a:avLst/>
              </a:prstGeom>
              <a:blipFill>
                <a:blip r:embed="rId19"/>
                <a:stretch>
                  <a:fillRect t="-4762" b="-42857"/>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9" name="TextovéPole 68">
                <a:extLst>
                  <a:ext uri="{FF2B5EF4-FFF2-40B4-BE49-F238E27FC236}">
                    <a16:creationId xmlns:a16="http://schemas.microsoft.com/office/drawing/2014/main" id="{E10AE709-C89F-44A6-0408-9149EF40F9F6}"/>
                  </a:ext>
                </a:extLst>
              </p:cNvPr>
              <p:cNvSpPr txBox="1"/>
              <p:nvPr/>
            </p:nvSpPr>
            <p:spPr>
              <a:xfrm>
                <a:off x="4478786" y="2686756"/>
                <a:ext cx="4436511" cy="254361"/>
              </a:xfrm>
              <a:prstGeom prst="rect">
                <a:avLst/>
              </a:prstGeom>
              <a:noFill/>
              <a:ln>
                <a:noFill/>
              </a:ln>
            </p:spPr>
            <p:txBody>
              <a:bodyPr wrap="square" rtlCol="0">
                <a:spAutoFit/>
              </a:bodyPr>
              <a:lstStyle/>
              <a:p>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a:rPr lang="en-GB" sz="1400" b="0" i="1" noProof="0" smtClean="0">
                            <a:latin typeface="Cambria Math"/>
                            <a:ea typeface="Cambria Math"/>
                          </a:rPr>
                          <m:t>𝐻</m:t>
                        </m:r>
                      </m:e>
                      <m:sub>
                        <m:r>
                          <a:rPr lang="en-GB" sz="1400" b="0" i="1" noProof="0" smtClean="0">
                            <a:latin typeface="Cambria Math"/>
                            <a:ea typeface="Cambria Math" panose="02040503050406030204" pitchFamily="18" charset="0"/>
                          </a:rPr>
                          <m:t>𝑡</m:t>
                        </m:r>
                        <m:r>
                          <a:rPr lang="en-GB" sz="1400" b="0" i="1" noProof="0" smtClean="0">
                            <a:latin typeface="Cambria Math"/>
                            <a:ea typeface="Cambria Math" panose="02040503050406030204" pitchFamily="18" charset="0"/>
                          </a:rPr>
                          <m:t>−1</m:t>
                        </m:r>
                      </m:sub>
                    </m:sSub>
                  </m:oMath>
                </a14:m>
                <a:r>
                  <a:rPr lang="en-GB" sz="1400" noProof="0" dirty="0">
                    <a:latin typeface="Cambria Math" panose="02040503050406030204" pitchFamily="18" charset="0"/>
                    <a:ea typeface="Cambria Math" panose="02040503050406030204" pitchFamily="18" charset="0"/>
                  </a:rPr>
                  <a:t>   mortgage balance at the beginning of the period </a:t>
                </a:r>
                <a14:m>
                  <m:oMath xmlns:m="http://schemas.openxmlformats.org/officeDocument/2006/math">
                    <m:r>
                      <a:rPr lang="en-GB" sz="1400" i="1" noProof="0" smtClean="0">
                        <a:latin typeface="Cambria Math" panose="02040503050406030204" pitchFamily="18" charset="0"/>
                        <a:ea typeface="Cambria Math" panose="02040503050406030204" pitchFamily="18" charset="0"/>
                      </a:rPr>
                      <m:t>𝑡</m:t>
                    </m:r>
                  </m:oMath>
                </a14:m>
                <a:r>
                  <a:rPr lang="en-GB" sz="1400" noProof="0" dirty="0">
                    <a:latin typeface="Cambria Math" panose="02040503050406030204" pitchFamily="18" charset="0"/>
                    <a:ea typeface="Cambria Math" panose="02040503050406030204" pitchFamily="18" charset="0"/>
                  </a:rPr>
                  <a:t>  </a:t>
                </a:r>
              </a:p>
            </p:txBody>
          </p:sp>
        </mc:Choice>
        <mc:Fallback xmlns="">
          <p:sp>
            <p:nvSpPr>
              <p:cNvPr id="69" name="TextovéPole 68">
                <a:extLst>
                  <a:ext uri="{FF2B5EF4-FFF2-40B4-BE49-F238E27FC236}">
                    <a16:creationId xmlns:a16="http://schemas.microsoft.com/office/drawing/2014/main" id="{E10AE709-C89F-44A6-0408-9149EF40F9F6}"/>
                  </a:ext>
                </a:extLst>
              </p:cNvPr>
              <p:cNvSpPr txBox="1">
                <a:spLocks noRot="1" noChangeAspect="1" noMove="1" noResize="1" noEditPoints="1" noAdjustHandles="1" noChangeArrowheads="1" noChangeShapeType="1" noTextEdit="1"/>
              </p:cNvSpPr>
              <p:nvPr/>
            </p:nvSpPr>
            <p:spPr>
              <a:xfrm>
                <a:off x="4478786" y="2686756"/>
                <a:ext cx="4436511" cy="254361"/>
              </a:xfrm>
              <a:prstGeom prst="rect">
                <a:avLst/>
              </a:prstGeom>
              <a:blipFill>
                <a:blip r:embed="rId20"/>
                <a:stretch>
                  <a:fillRect t="-7317" b="-43902"/>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0" name="TextovéPole 69">
                <a:extLst>
                  <a:ext uri="{FF2B5EF4-FFF2-40B4-BE49-F238E27FC236}">
                    <a16:creationId xmlns:a16="http://schemas.microsoft.com/office/drawing/2014/main" id="{F15C8591-9C36-0AD7-0A11-77A548578C01}"/>
                  </a:ext>
                </a:extLst>
              </p:cNvPr>
              <p:cNvSpPr txBox="1"/>
              <p:nvPr/>
            </p:nvSpPr>
            <p:spPr>
              <a:xfrm>
                <a:off x="4483058" y="2918724"/>
                <a:ext cx="4436511" cy="307777"/>
              </a:xfrm>
              <a:prstGeom prst="rect">
                <a:avLst/>
              </a:prstGeom>
              <a:noFill/>
              <a:ln>
                <a:noFill/>
              </a:ln>
            </p:spPr>
            <p:txBody>
              <a:bodyPr wrap="square" rtlCol="0">
                <a:spAutoFit/>
              </a:bodyPr>
              <a:lstStyle/>
              <a:p>
                <a14:m>
                  <m:oMath xmlns:m="http://schemas.openxmlformats.org/officeDocument/2006/math">
                    <m:sSub>
                      <m:sSubPr>
                        <m:ctrlPr>
                          <a:rPr lang="en-GB" sz="1400" i="1" noProof="0" smtClean="0">
                            <a:latin typeface="Cambria Math" panose="02040503050406030204" pitchFamily="18" charset="0"/>
                            <a:ea typeface="Cambria Math" panose="02040503050406030204" pitchFamily="18" charset="0"/>
                          </a:rPr>
                        </m:ctrlPr>
                      </m:sSubPr>
                      <m:e>
                        <m:r>
                          <a:rPr lang="cs-CZ" sz="1400" b="0" i="1" noProof="0" smtClean="0">
                            <a:latin typeface="Cambria Math" panose="02040503050406030204" pitchFamily="18" charset="0"/>
                            <a:ea typeface="Cambria Math"/>
                          </a:rPr>
                          <m:t>𝑀</m:t>
                        </m:r>
                      </m:e>
                      <m:sub>
                        <m:r>
                          <a:rPr lang="en-GB" sz="1400" b="0" i="1" noProof="0" smtClean="0">
                            <a:latin typeface="Cambria Math"/>
                            <a:ea typeface="Cambria Math" panose="02040503050406030204" pitchFamily="18" charset="0"/>
                          </a:rPr>
                          <m:t>𝑡</m:t>
                        </m:r>
                      </m:sub>
                    </m:sSub>
                  </m:oMath>
                </a14:m>
                <a:r>
                  <a:rPr lang="en-GB" sz="1400" noProof="0" dirty="0">
                    <a:latin typeface="Cambria Math" panose="02040503050406030204" pitchFamily="18" charset="0"/>
                    <a:ea typeface="Cambria Math" panose="02040503050406030204" pitchFamily="18" charset="0"/>
                  </a:rPr>
                  <a:t>  …  scheduled principal repayment in the period </a:t>
                </a:r>
                <a14:m>
                  <m:oMath xmlns:m="http://schemas.openxmlformats.org/officeDocument/2006/math">
                    <m:r>
                      <a:rPr lang="en-GB" sz="1400" i="1" noProof="0" smtClean="0">
                        <a:latin typeface="Cambria Math" panose="02040503050406030204" pitchFamily="18" charset="0"/>
                        <a:ea typeface="Cambria Math" panose="02040503050406030204" pitchFamily="18" charset="0"/>
                      </a:rPr>
                      <m:t>𝑡</m:t>
                    </m:r>
                  </m:oMath>
                </a14:m>
                <a:endParaRPr lang="en-GB" sz="1400" i="1" noProof="0" dirty="0">
                  <a:latin typeface="Cambria Math" panose="02040503050406030204" pitchFamily="18" charset="0"/>
                  <a:ea typeface="Cambria Math" panose="02040503050406030204" pitchFamily="18" charset="0"/>
                </a:endParaRPr>
              </a:p>
            </p:txBody>
          </p:sp>
        </mc:Choice>
        <mc:Fallback xmlns="">
          <p:sp>
            <p:nvSpPr>
              <p:cNvPr id="70" name="TextovéPole 69">
                <a:extLst>
                  <a:ext uri="{FF2B5EF4-FFF2-40B4-BE49-F238E27FC236}">
                    <a16:creationId xmlns:a16="http://schemas.microsoft.com/office/drawing/2014/main" id="{F15C8591-9C36-0AD7-0A11-77A548578C01}"/>
                  </a:ext>
                </a:extLst>
              </p:cNvPr>
              <p:cNvSpPr txBox="1">
                <a:spLocks noRot="1" noChangeAspect="1" noMove="1" noResize="1" noEditPoints="1" noAdjustHandles="1" noChangeArrowheads="1" noChangeShapeType="1" noTextEdit="1"/>
              </p:cNvSpPr>
              <p:nvPr/>
            </p:nvSpPr>
            <p:spPr>
              <a:xfrm>
                <a:off x="4483058" y="2918724"/>
                <a:ext cx="4436511" cy="307777"/>
              </a:xfrm>
              <a:prstGeom prst="rect">
                <a:avLst/>
              </a:prstGeom>
              <a:blipFill>
                <a:blip r:embed="rId21"/>
                <a:stretch>
                  <a:fillRect t="-6000" b="-18000"/>
                </a:stretch>
              </a:blipFill>
              <a:ln>
                <a:noFill/>
              </a:ln>
            </p:spPr>
            <p:txBody>
              <a:bodyPr/>
              <a:lstStyle/>
              <a:p>
                <a:r>
                  <a:rPr lang="en-GB">
                    <a:noFill/>
                  </a:rPr>
                  <a:t> </a:t>
                </a:r>
              </a:p>
            </p:txBody>
          </p:sp>
        </mc:Fallback>
      </mc:AlternateContent>
      <p:sp>
        <p:nvSpPr>
          <p:cNvPr id="71" name="TextovéPole 70">
            <a:extLst>
              <a:ext uri="{FF2B5EF4-FFF2-40B4-BE49-F238E27FC236}">
                <a16:creationId xmlns:a16="http://schemas.microsoft.com/office/drawing/2014/main" id="{870E8AD3-4736-7D4A-FBF9-0A6423FD6BEE}"/>
              </a:ext>
            </a:extLst>
          </p:cNvPr>
          <p:cNvSpPr txBox="1"/>
          <p:nvPr/>
        </p:nvSpPr>
        <p:spPr>
          <a:xfrm>
            <a:off x="864000" y="3168726"/>
            <a:ext cx="6084264" cy="356105"/>
          </a:xfrm>
          <a:prstGeom prst="rect">
            <a:avLst/>
          </a:prstGeom>
          <a:noFill/>
          <a:ln>
            <a:noFill/>
          </a:ln>
        </p:spPr>
        <p:txBody>
          <a:bodyPr wrap="square" rtlCol="0">
            <a:spAutoFit/>
          </a:bodyPr>
          <a:lstStyle/>
          <a:p>
            <a:pPr marL="324000" lvl="2" indent="-324000">
              <a:buClr>
                <a:srgbClr val="7030A0"/>
              </a:buClr>
              <a:buSzPct val="100000"/>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Reasons for exercising the prepayment option</a:t>
            </a:r>
          </a:p>
        </p:txBody>
      </p:sp>
      <p:sp>
        <p:nvSpPr>
          <p:cNvPr id="73" name="TextovéPole 72">
            <a:extLst>
              <a:ext uri="{FF2B5EF4-FFF2-40B4-BE49-F238E27FC236}">
                <a16:creationId xmlns:a16="http://schemas.microsoft.com/office/drawing/2014/main" id="{A6BD9C8D-EED5-BB87-7936-79538D735F6C}"/>
              </a:ext>
            </a:extLst>
          </p:cNvPr>
          <p:cNvSpPr txBox="1"/>
          <p:nvPr/>
        </p:nvSpPr>
        <p:spPr>
          <a:xfrm>
            <a:off x="1188000" y="4995908"/>
            <a:ext cx="7596504" cy="534158"/>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Social: </a:t>
            </a:r>
            <a:r>
              <a:rPr lang="en-GB" dirty="0">
                <a:latin typeface="Cambria Math" panose="02040503050406030204" pitchFamily="18" charset="0"/>
                <a:ea typeface="Cambria Math" panose="02040503050406030204" pitchFamily="18" charset="0"/>
              </a:rPr>
              <a:t>change of employment</a:t>
            </a:r>
            <a:r>
              <a:rPr lang="cs-CZ" dirty="0">
                <a:latin typeface="Cambria Math" panose="02040503050406030204" pitchFamily="18" charset="0"/>
                <a:ea typeface="Cambria Math" panose="02040503050406030204" pitchFamily="18" charset="0"/>
              </a:rPr>
              <a:t>, </a:t>
            </a:r>
            <a:r>
              <a:rPr lang="en-GB" noProof="0" dirty="0">
                <a:latin typeface="Cambria Math" panose="02040503050406030204" pitchFamily="18" charset="0"/>
                <a:ea typeface="Cambria Math" panose="02040503050406030204" pitchFamily="18" charset="0"/>
              </a:rPr>
              <a:t>moving to another location, divorce, insured natural disaster, purchasing a new house, etc.</a:t>
            </a:r>
          </a:p>
        </p:txBody>
      </p:sp>
      <p:sp>
        <p:nvSpPr>
          <p:cNvPr id="34" name="TextovéPole 33">
            <a:extLst>
              <a:ext uri="{FF2B5EF4-FFF2-40B4-BE49-F238E27FC236}">
                <a16:creationId xmlns:a16="http://schemas.microsoft.com/office/drawing/2014/main" id="{087E81A9-2D57-2624-3744-0F8ED5A3B5E1}"/>
              </a:ext>
            </a:extLst>
          </p:cNvPr>
          <p:cNvSpPr txBox="1"/>
          <p:nvPr/>
        </p:nvSpPr>
        <p:spPr>
          <a:xfrm>
            <a:off x="1188000" y="4400389"/>
            <a:ext cx="781200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Default on meeting mortgage obligations: the property is repossessed, sold and the proceeds are used to pay off the mortgage</a:t>
            </a:r>
          </a:p>
        </p:txBody>
      </p:sp>
      <p:sp>
        <p:nvSpPr>
          <p:cNvPr id="5" name="TextovéPole 4">
            <a:extLst>
              <a:ext uri="{FF2B5EF4-FFF2-40B4-BE49-F238E27FC236}">
                <a16:creationId xmlns:a16="http://schemas.microsoft.com/office/drawing/2014/main" id="{E3939F29-8A38-F6DD-A437-EE15B5AE1F1D}"/>
              </a:ext>
            </a:extLst>
          </p:cNvPr>
          <p:cNvSpPr txBox="1"/>
          <p:nvPr/>
        </p:nvSpPr>
        <p:spPr>
          <a:xfrm>
            <a:off x="1188000" y="1526625"/>
            <a:ext cx="3591640" cy="305233"/>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Scheduled principal repayment</a:t>
            </a:r>
          </a:p>
        </p:txBody>
      </p:sp>
    </p:spTree>
    <p:extLst>
      <p:ext uri="{BB962C8B-B14F-4D97-AF65-F5344CB8AC3E}">
        <p14:creationId xmlns:p14="http://schemas.microsoft.com/office/powerpoint/2010/main" val="875130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61233-536D-417B-8D8E-565737E463A0}"/>
            </a:ext>
          </a:extLst>
        </p:cNvPr>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EB6E7F0C-64E1-4770-4EFA-0B7F948099EE}"/>
              </a:ext>
            </a:extLst>
          </p:cNvPr>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a:extLst>
              <a:ext uri="{FF2B5EF4-FFF2-40B4-BE49-F238E27FC236}">
                <a16:creationId xmlns:a16="http://schemas.microsoft.com/office/drawing/2014/main" id="{CDF64C81-5113-DF56-ADE7-9FE5AE83DAE3}"/>
              </a:ext>
            </a:extLst>
          </p:cNvPr>
          <p:cNvSpPr>
            <a:spLocks noGrp="1"/>
          </p:cNvSpPr>
          <p:nvPr>
            <p:ph type="sldNum" sz="quarter" idx="12"/>
          </p:nvPr>
        </p:nvSpPr>
        <p:spPr>
          <a:xfrm>
            <a:off x="7164000" y="6336000"/>
            <a:ext cx="1800000" cy="360000"/>
          </a:xfrm>
        </p:spPr>
        <p:txBody>
          <a:bodyPr/>
          <a:lstStyle/>
          <a:p>
            <a:pPr algn="r"/>
            <a:r>
              <a:rPr lang="cs-CZ" dirty="0"/>
              <a:t>7</a:t>
            </a:r>
          </a:p>
        </p:txBody>
      </p:sp>
      <p:sp>
        <p:nvSpPr>
          <p:cNvPr id="4" name="Nadpis 3">
            <a:extLst>
              <a:ext uri="{FF2B5EF4-FFF2-40B4-BE49-F238E27FC236}">
                <a16:creationId xmlns:a16="http://schemas.microsoft.com/office/drawing/2014/main" id="{AC56992F-94F0-F146-A6DF-70673A73DF85}"/>
              </a:ext>
            </a:extLst>
          </p:cNvPr>
          <p:cNvSpPr>
            <a:spLocks noGrp="1"/>
          </p:cNvSpPr>
          <p:nvPr>
            <p:ph type="title"/>
          </p:nvPr>
        </p:nvSpPr>
        <p:spPr>
          <a:xfrm>
            <a:off x="144000" y="144000"/>
            <a:ext cx="3059848" cy="648072"/>
          </a:xfrm>
        </p:spPr>
        <p:txBody>
          <a:bodyPr/>
          <a:lstStyle/>
          <a:p>
            <a:r>
              <a:rPr lang="en-GB" dirty="0"/>
              <a:t>Prepayments</a:t>
            </a:r>
            <a:r>
              <a:rPr lang="cs-CZ" dirty="0"/>
              <a:t> (2)</a:t>
            </a:r>
            <a:endParaRPr lang="en-GB" dirty="0"/>
          </a:p>
        </p:txBody>
      </p:sp>
      <p:sp>
        <p:nvSpPr>
          <p:cNvPr id="9" name="TextovéPole 8">
            <a:extLst>
              <a:ext uri="{FF2B5EF4-FFF2-40B4-BE49-F238E27FC236}">
                <a16:creationId xmlns:a16="http://schemas.microsoft.com/office/drawing/2014/main" id="{9047BCFD-D11A-9CCF-C3E3-6675F5A01053}"/>
              </a:ext>
            </a:extLst>
          </p:cNvPr>
          <p:cNvSpPr txBox="1"/>
          <p:nvPr/>
        </p:nvSpPr>
        <p:spPr>
          <a:xfrm>
            <a:off x="864000" y="3492000"/>
            <a:ext cx="4068040" cy="430887"/>
          </a:xfrm>
          <a:prstGeom prst="rect">
            <a:avLst/>
          </a:prstGeom>
          <a:noFill/>
          <a:ln>
            <a:noFill/>
          </a:ln>
        </p:spPr>
        <p:txBody>
          <a:bodyPr wrap="square" rtlCol="0">
            <a:spAutoFit/>
          </a:bodyPr>
          <a:lstStyle/>
          <a:p>
            <a:pPr marL="324000" lvl="2" indent="-324000">
              <a:buClr>
                <a:srgbClr val="7030A0"/>
              </a:buClr>
              <a:buSzPct val="100000"/>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Open and closed mortgages</a:t>
            </a:r>
          </a:p>
        </p:txBody>
      </p:sp>
      <p:sp>
        <p:nvSpPr>
          <p:cNvPr id="15" name="TextovéPole 14">
            <a:extLst>
              <a:ext uri="{FF2B5EF4-FFF2-40B4-BE49-F238E27FC236}">
                <a16:creationId xmlns:a16="http://schemas.microsoft.com/office/drawing/2014/main" id="{D8193DB4-1C80-F49A-2EDF-31BF47AB98F8}"/>
              </a:ext>
            </a:extLst>
          </p:cNvPr>
          <p:cNvSpPr txBox="1"/>
          <p:nvPr/>
        </p:nvSpPr>
        <p:spPr>
          <a:xfrm>
            <a:off x="1188001" y="2053850"/>
            <a:ext cx="7595647"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Contraction risk</a:t>
            </a:r>
            <a:r>
              <a:rPr lang="en-GB" noProof="0" dirty="0">
                <a:latin typeface="Cambria Math" panose="02040503050406030204" pitchFamily="18" charset="0"/>
                <a:ea typeface="Cambria Math" panose="02040503050406030204" pitchFamily="18" charset="0"/>
              </a:rPr>
              <a:t>: declining mortgage rates speed up prepayments, so investors are forced to reinvest unplanned cash inflow at lower market rates</a:t>
            </a:r>
          </a:p>
        </p:txBody>
      </p:sp>
      <p:sp>
        <p:nvSpPr>
          <p:cNvPr id="21" name="TextovéPole 20">
            <a:extLst>
              <a:ext uri="{FF2B5EF4-FFF2-40B4-BE49-F238E27FC236}">
                <a16:creationId xmlns:a16="http://schemas.microsoft.com/office/drawing/2014/main" id="{E81F873D-1B63-609D-69C8-7B8C3D3E6D63}"/>
              </a:ext>
            </a:extLst>
          </p:cNvPr>
          <p:cNvSpPr txBox="1"/>
          <p:nvPr/>
        </p:nvSpPr>
        <p:spPr>
          <a:xfrm>
            <a:off x="864000" y="864000"/>
            <a:ext cx="262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Prepayment risk</a:t>
            </a:r>
            <a:r>
              <a:rPr lang="cs-CZ" sz="2200" noProof="0" dirty="0">
                <a:latin typeface="Cambria Math" panose="02040503050406030204" pitchFamily="18" charset="0"/>
                <a:ea typeface="Cambria Math" panose="02040503050406030204" pitchFamily="18" charset="0"/>
              </a:rPr>
              <a:t>s</a:t>
            </a:r>
            <a:endParaRPr lang="en-GB" sz="2200" noProof="0" dirty="0">
              <a:latin typeface="Cambria Math" panose="02040503050406030204" pitchFamily="18" charset="0"/>
              <a:ea typeface="Cambria Math" panose="02040503050406030204" pitchFamily="18" charset="0"/>
            </a:endParaRPr>
          </a:p>
        </p:txBody>
      </p:sp>
      <p:sp>
        <p:nvSpPr>
          <p:cNvPr id="74" name="TextovéPole 73">
            <a:extLst>
              <a:ext uri="{FF2B5EF4-FFF2-40B4-BE49-F238E27FC236}">
                <a16:creationId xmlns:a16="http://schemas.microsoft.com/office/drawing/2014/main" id="{2BCD9F30-5DFC-6E76-0B5C-5801FC011684}"/>
              </a:ext>
            </a:extLst>
          </p:cNvPr>
          <p:cNvSpPr txBox="1"/>
          <p:nvPr/>
        </p:nvSpPr>
        <p:spPr>
          <a:xfrm>
            <a:off x="1188000" y="2889000"/>
            <a:ext cx="7848496"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Extension risk</a:t>
            </a:r>
            <a:r>
              <a:rPr lang="en-GB" noProof="0" dirty="0">
                <a:latin typeface="Cambria Math" panose="02040503050406030204" pitchFamily="18" charset="0"/>
                <a:ea typeface="Cambria Math" panose="02040503050406030204" pitchFamily="18" charset="0"/>
              </a:rPr>
              <a:t>: rising mortgage rates slow down prepayments, so investors are deprived of cash inflow that could be invested at higher market rates</a:t>
            </a:r>
          </a:p>
        </p:txBody>
      </p:sp>
      <p:sp>
        <p:nvSpPr>
          <p:cNvPr id="10" name="TextovéPole 9">
            <a:extLst>
              <a:ext uri="{FF2B5EF4-FFF2-40B4-BE49-F238E27FC236}">
                <a16:creationId xmlns:a16="http://schemas.microsoft.com/office/drawing/2014/main" id="{867701D1-14E3-8621-6C90-7A7DD6600A93}"/>
              </a:ext>
            </a:extLst>
          </p:cNvPr>
          <p:cNvSpPr txBox="1"/>
          <p:nvPr/>
        </p:nvSpPr>
        <p:spPr>
          <a:xfrm>
            <a:off x="1187999" y="3830244"/>
            <a:ext cx="7704001"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The prepayment right is an example of an embedded option for which mortgage providers may require payment of the option premium</a:t>
            </a:r>
          </a:p>
        </p:txBody>
      </p:sp>
      <p:sp>
        <p:nvSpPr>
          <p:cNvPr id="11" name="TextovéPole 10">
            <a:extLst>
              <a:ext uri="{FF2B5EF4-FFF2-40B4-BE49-F238E27FC236}">
                <a16:creationId xmlns:a16="http://schemas.microsoft.com/office/drawing/2014/main" id="{EBD9BFAB-8311-3703-93B4-25A79FA86622}"/>
              </a:ext>
            </a:extLst>
          </p:cNvPr>
          <p:cNvSpPr txBox="1"/>
          <p:nvPr/>
        </p:nvSpPr>
        <p:spPr>
          <a:xfrm>
            <a:off x="1188000" y="4397187"/>
            <a:ext cx="7955999" cy="83939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An </a:t>
            </a:r>
            <a:r>
              <a:rPr lang="en-GB" noProof="0" dirty="0">
                <a:solidFill>
                  <a:srgbClr val="7030A0"/>
                </a:solidFill>
                <a:latin typeface="Cambria Math" panose="02040503050406030204" pitchFamily="18" charset="0"/>
                <a:ea typeface="Cambria Math" panose="02040503050406030204" pitchFamily="18" charset="0"/>
              </a:rPr>
              <a:t>open mortgage </a:t>
            </a:r>
            <a:r>
              <a:rPr lang="en-GB" noProof="0" dirty="0">
                <a:latin typeface="Cambria Math" panose="02040503050406030204" pitchFamily="18" charset="0"/>
                <a:ea typeface="Cambria Math" panose="02040503050406030204" pitchFamily="18" charset="0"/>
              </a:rPr>
              <a:t>allows prepayment of all or part of the mortgage at any time during the term without paying a prepayment charge; the interest rate is often higher than that on a closed mortgage</a:t>
            </a:r>
          </a:p>
        </p:txBody>
      </p:sp>
      <p:sp>
        <p:nvSpPr>
          <p:cNvPr id="12" name="TextovéPole 11">
            <a:extLst>
              <a:ext uri="{FF2B5EF4-FFF2-40B4-BE49-F238E27FC236}">
                <a16:creationId xmlns:a16="http://schemas.microsoft.com/office/drawing/2014/main" id="{53A4EA8F-D895-A22F-1D84-BD4357A8107F}"/>
              </a:ext>
            </a:extLst>
          </p:cNvPr>
          <p:cNvSpPr txBox="1"/>
          <p:nvPr/>
        </p:nvSpPr>
        <p:spPr>
          <a:xfrm>
            <a:off x="1188000" y="5238095"/>
            <a:ext cx="7704001"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A </a:t>
            </a:r>
            <a:r>
              <a:rPr lang="en-GB" noProof="0" dirty="0">
                <a:solidFill>
                  <a:srgbClr val="7030A0"/>
                </a:solidFill>
                <a:latin typeface="Cambria Math" panose="02040503050406030204" pitchFamily="18" charset="0"/>
                <a:ea typeface="Cambria Math" panose="02040503050406030204" pitchFamily="18" charset="0"/>
              </a:rPr>
              <a:t>closed mortgage </a:t>
            </a:r>
            <a:r>
              <a:rPr lang="en-GB" noProof="0" dirty="0">
                <a:latin typeface="Cambria Math" panose="02040503050406030204" pitchFamily="18" charset="0"/>
                <a:ea typeface="Cambria Math" panose="02040503050406030204" pitchFamily="18" charset="0"/>
              </a:rPr>
              <a:t>cannot be prepaid, renegotiated or refinanced before the end of the term without paying a prepayment penalty; it usually offers a lower interest rate than an open mortgage</a:t>
            </a:r>
          </a:p>
        </p:txBody>
      </p:sp>
      <p:sp>
        <p:nvSpPr>
          <p:cNvPr id="5" name="TextovéPole 4">
            <a:extLst>
              <a:ext uri="{FF2B5EF4-FFF2-40B4-BE49-F238E27FC236}">
                <a16:creationId xmlns:a16="http://schemas.microsoft.com/office/drawing/2014/main" id="{0007B047-4207-D3E5-17E1-FA176D2DAB75}"/>
              </a:ext>
            </a:extLst>
          </p:cNvPr>
          <p:cNvSpPr txBox="1"/>
          <p:nvPr/>
        </p:nvSpPr>
        <p:spPr>
          <a:xfrm>
            <a:off x="1188000" y="1206760"/>
            <a:ext cx="7776000"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Loss of interest income:</a:t>
            </a:r>
            <a:r>
              <a:rPr lang="en-GB" noProof="0" dirty="0">
                <a:latin typeface="Cambria Math" panose="02040503050406030204" pitchFamily="18" charset="0"/>
                <a:ea typeface="Cambria Math" panose="02040503050406030204" pitchFamily="18" charset="0"/>
              </a:rPr>
              <a:t> mortgage providers </a:t>
            </a:r>
            <a:r>
              <a:rPr lang="en-GB" dirty="0">
                <a:latin typeface="Cambria Math" panose="02040503050406030204" pitchFamily="18" charset="0"/>
                <a:ea typeface="Cambria Math" panose="02040503050406030204" pitchFamily="18" charset="0"/>
              </a:rPr>
              <a:t>are losing the interest income they previously counted on and </a:t>
            </a:r>
            <a:r>
              <a:rPr lang="en-US" dirty="0">
                <a:latin typeface="Cambria Math" panose="02040503050406030204" pitchFamily="18" charset="0"/>
                <a:ea typeface="Cambria Math" panose="02040503050406030204" pitchFamily="18" charset="0"/>
              </a:rPr>
              <a:t>must pay interest on funds borrowed to extend mortgages</a:t>
            </a:r>
            <a:endParaRPr lang="en-GB" noProof="0" dirty="0">
              <a:latin typeface="Cambria Math" panose="02040503050406030204" pitchFamily="18" charset="0"/>
              <a:ea typeface="Cambria Math" panose="02040503050406030204" pitchFamily="18" charset="0"/>
            </a:endParaRPr>
          </a:p>
        </p:txBody>
      </p:sp>
    </p:spTree>
    <p:extLst>
      <p:ext uri="{BB962C8B-B14F-4D97-AF65-F5344CB8AC3E}">
        <p14:creationId xmlns:p14="http://schemas.microsoft.com/office/powerpoint/2010/main" val="32995454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Graf 37"/>
          <p:cNvGraphicFramePr>
            <a:graphicFrameLocks/>
          </p:cNvGraphicFramePr>
          <p:nvPr>
            <p:extLst>
              <p:ext uri="{D42A27DB-BD31-4B8C-83A1-F6EECF244321}">
                <p14:modId xmlns:p14="http://schemas.microsoft.com/office/powerpoint/2010/main" val="154419903"/>
              </p:ext>
            </p:extLst>
          </p:nvPr>
        </p:nvGraphicFramePr>
        <p:xfrm>
          <a:off x="5880336" y="1093787"/>
          <a:ext cx="3024336" cy="1817426"/>
        </p:xfrm>
        <a:graphic>
          <a:graphicData uri="http://schemas.openxmlformats.org/drawingml/2006/chart">
            <c:chart xmlns:c="http://schemas.openxmlformats.org/drawingml/2006/chart" xmlns:r="http://schemas.openxmlformats.org/officeDocument/2006/relationships" r:id="rId3"/>
          </a:graphicData>
        </a:graphic>
      </p:graphicFrame>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8</a:t>
            </a:r>
          </a:p>
        </p:txBody>
      </p:sp>
      <p:sp>
        <p:nvSpPr>
          <p:cNvPr id="4" name="Nadpis 3"/>
          <p:cNvSpPr>
            <a:spLocks noGrp="1"/>
          </p:cNvSpPr>
          <p:nvPr>
            <p:ph type="title"/>
          </p:nvPr>
        </p:nvSpPr>
        <p:spPr>
          <a:xfrm>
            <a:off x="144001" y="144000"/>
            <a:ext cx="5580128" cy="648072"/>
          </a:xfrm>
        </p:spPr>
        <p:txBody>
          <a:bodyPr/>
          <a:lstStyle/>
          <a:p>
            <a:r>
              <a:rPr lang="en-GB" dirty="0"/>
              <a:t>Annuity mortgage and inflation</a:t>
            </a:r>
          </a:p>
        </p:txBody>
      </p:sp>
      <p:sp>
        <p:nvSpPr>
          <p:cNvPr id="9" name="TextovéPole 8"/>
          <p:cNvSpPr txBox="1"/>
          <p:nvPr/>
        </p:nvSpPr>
        <p:spPr>
          <a:xfrm>
            <a:off x="863999" y="864000"/>
            <a:ext cx="4226411"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Erosion effect hurts creditors</a:t>
            </a:r>
          </a:p>
        </p:txBody>
      </p:sp>
      <p:sp>
        <p:nvSpPr>
          <p:cNvPr id="14" name="TextovéPole 13"/>
          <p:cNvSpPr txBox="1"/>
          <p:nvPr/>
        </p:nvSpPr>
        <p:spPr>
          <a:xfrm>
            <a:off x="1188000" y="1212215"/>
            <a:ext cx="429021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High inflation progressively reduces the purchasing power of repayments</a:t>
            </a:r>
          </a:p>
        </p:txBody>
      </p:sp>
      <p:sp>
        <p:nvSpPr>
          <p:cNvPr id="35" name="TextovéPole 34"/>
          <p:cNvSpPr txBox="1"/>
          <p:nvPr/>
        </p:nvSpPr>
        <p:spPr>
          <a:xfrm>
            <a:off x="864001" y="2880000"/>
            <a:ext cx="352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Tilt effect hurts debtors</a:t>
            </a:r>
          </a:p>
        </p:txBody>
      </p:sp>
      <p:sp>
        <p:nvSpPr>
          <p:cNvPr id="37" name="TextovéPole 36"/>
          <p:cNvSpPr txBox="1"/>
          <p:nvPr/>
        </p:nvSpPr>
        <p:spPr>
          <a:xfrm>
            <a:off x="1188000" y="3209414"/>
            <a:ext cx="7848495"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Inflation shift</a:t>
            </a:r>
            <a:r>
              <a:rPr lang="cs-CZ" dirty="0">
                <a:latin typeface="Cambria Math" panose="02040503050406030204" pitchFamily="18" charset="0"/>
                <a:ea typeface="Cambria Math" panose="02040503050406030204" pitchFamily="18" charset="0"/>
              </a:rPr>
              <a:t>s </a:t>
            </a:r>
            <a:r>
              <a:rPr lang="en-GB" dirty="0">
                <a:latin typeface="Cambria Math" panose="02040503050406030204" pitchFamily="18" charset="0"/>
                <a:ea typeface="Cambria Math" panose="02040503050406030204" pitchFamily="18" charset="0"/>
              </a:rPr>
              <a:t>or tilt</a:t>
            </a:r>
            <a:r>
              <a:rPr lang="cs-CZ" dirty="0">
                <a:latin typeface="Cambria Math" panose="02040503050406030204" pitchFamily="18" charset="0"/>
                <a:ea typeface="Cambria Math" panose="02040503050406030204" pitchFamily="18" charset="0"/>
              </a:rPr>
              <a:t>s</a:t>
            </a:r>
            <a:r>
              <a:rPr lang="en-GB" dirty="0">
                <a:latin typeface="Cambria Math" panose="02040503050406030204" pitchFamily="18" charset="0"/>
                <a:ea typeface="Cambria Math" panose="02040503050406030204" pitchFamily="18" charset="0"/>
              </a:rPr>
              <a:t> the real value of mortgage repayments towards the early years of the mortgage life, causing reduced affordability of mortgages</a:t>
            </a:r>
          </a:p>
        </p:txBody>
      </p:sp>
      <p:graphicFrame>
        <p:nvGraphicFramePr>
          <p:cNvPr id="48" name="Graf 47"/>
          <p:cNvGraphicFramePr>
            <a:graphicFrameLocks/>
          </p:cNvGraphicFramePr>
          <p:nvPr>
            <p:extLst>
              <p:ext uri="{D42A27DB-BD31-4B8C-83A1-F6EECF244321}">
                <p14:modId xmlns:p14="http://schemas.microsoft.com/office/powerpoint/2010/main" val="1275401601"/>
              </p:ext>
            </p:extLst>
          </p:nvPr>
        </p:nvGraphicFramePr>
        <p:xfrm>
          <a:off x="1700671" y="4680000"/>
          <a:ext cx="4023458" cy="1475592"/>
        </p:xfrm>
        <a:graphic>
          <a:graphicData uri="http://schemas.openxmlformats.org/drawingml/2006/chart">
            <c:chart xmlns:c="http://schemas.openxmlformats.org/drawingml/2006/chart" xmlns:r="http://schemas.openxmlformats.org/officeDocument/2006/relationships" r:id="rId4"/>
          </a:graphicData>
        </a:graphic>
      </p:graphicFrame>
      <p:sp>
        <p:nvSpPr>
          <p:cNvPr id="49" name="TextovéPole 48"/>
          <p:cNvSpPr txBox="1"/>
          <p:nvPr/>
        </p:nvSpPr>
        <p:spPr>
          <a:xfrm>
            <a:off x="6269790" y="4761719"/>
            <a:ext cx="2592288" cy="954107"/>
          </a:xfrm>
          <a:prstGeom prst="rect">
            <a:avLst/>
          </a:prstGeom>
          <a:noFill/>
          <a:ln>
            <a:noFill/>
          </a:ln>
        </p:spPr>
        <p:txBody>
          <a:bodyPr wrap="square" rtlCol="0">
            <a:spAutoFit/>
          </a:bodyPr>
          <a:lstStyle/>
          <a:p>
            <a:r>
              <a:rPr lang="en-GB" sz="1400" dirty="0">
                <a:latin typeface="Cambria Math" panose="02040503050406030204" pitchFamily="18" charset="0"/>
                <a:ea typeface="Cambria Math" panose="02040503050406030204" pitchFamily="18" charset="0"/>
              </a:rPr>
              <a:t>Term of the mortgage: 20 years</a:t>
            </a:r>
          </a:p>
          <a:p>
            <a:r>
              <a:rPr lang="en-GB" sz="1400" dirty="0">
                <a:latin typeface="Cambria Math" panose="02040503050406030204" pitchFamily="18" charset="0"/>
                <a:ea typeface="Cambria Math" panose="02040503050406030204" pitchFamily="18" charset="0"/>
              </a:rPr>
              <a:t>Real mortgage rate: 4 %</a:t>
            </a:r>
          </a:p>
          <a:p>
            <a:pPr marL="355600" indent="-355600"/>
            <a:r>
              <a:rPr lang="en-GB" sz="1400" dirty="0">
                <a:latin typeface="Cambria Math" panose="02040503050406030204" pitchFamily="18" charset="0"/>
                <a:ea typeface="Cambria Math" panose="02040503050406030204" pitchFamily="18" charset="0"/>
              </a:rPr>
              <a:t>Nominal mortgage rate = </a:t>
            </a:r>
          </a:p>
          <a:p>
            <a:pPr marL="355600"/>
            <a:r>
              <a:rPr lang="en-GB" sz="1400" dirty="0">
                <a:latin typeface="Cambria Math" panose="02040503050406030204" pitchFamily="18" charset="0"/>
                <a:ea typeface="Cambria Math" panose="02040503050406030204" pitchFamily="18" charset="0"/>
              </a:rPr>
              <a:t>real rate + inflation rate</a:t>
            </a:r>
          </a:p>
        </p:txBody>
      </p:sp>
      <p:sp>
        <p:nvSpPr>
          <p:cNvPr id="33" name="TextovéPole 32"/>
          <p:cNvSpPr txBox="1"/>
          <p:nvPr/>
        </p:nvSpPr>
        <p:spPr>
          <a:xfrm>
            <a:off x="1188000" y="1778981"/>
            <a:ext cx="4464120"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The remedy can consist in including the expected inflation in the mortgage rate</a:t>
            </a:r>
          </a:p>
        </p:txBody>
      </p:sp>
      <mc:AlternateContent xmlns:mc="http://schemas.openxmlformats.org/markup-compatibility/2006" xmlns:a14="http://schemas.microsoft.com/office/drawing/2010/main">
        <mc:Choice Requires="a14">
          <p:sp>
            <p:nvSpPr>
              <p:cNvPr id="5" name="TextovéPole 4"/>
              <p:cNvSpPr txBox="1"/>
              <p:nvPr/>
            </p:nvSpPr>
            <p:spPr>
              <a:xfrm>
                <a:off x="1585976" y="2394682"/>
                <a:ext cx="2208361" cy="523220"/>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r>
                        <a:rPr lang="cs-CZ" sz="1400" b="0" i="1" smtClean="0">
                          <a:latin typeface="Cambria Math"/>
                          <a:ea typeface="Cambria Math" panose="02040503050406030204" pitchFamily="18" charset="0"/>
                        </a:rPr>
                        <m:t>𝑟</m:t>
                      </m:r>
                      <m:r>
                        <a:rPr lang="cs-CZ" sz="1400" b="0" i="1" smtClean="0">
                          <a:latin typeface="Cambria Math"/>
                          <a:ea typeface="Cambria Math" panose="02040503050406030204" pitchFamily="18" charset="0"/>
                        </a:rPr>
                        <m:t>=</m:t>
                      </m:r>
                      <m:d>
                        <m:dPr>
                          <m:ctrlPr>
                            <a:rPr lang="cs-CZ" sz="1400" b="0" i="1" smtClean="0">
                              <a:latin typeface="Cambria Math" panose="02040503050406030204" pitchFamily="18" charset="0"/>
                              <a:ea typeface="Cambria Math" panose="02040503050406030204" pitchFamily="18" charset="0"/>
                            </a:rPr>
                          </m:ctrlPr>
                        </m:dPr>
                        <m:e>
                          <m:r>
                            <a:rPr lang="cs-CZ" sz="1400" b="0" i="1" smtClean="0">
                              <a:latin typeface="Cambria Math"/>
                              <a:ea typeface="Cambria Math" panose="02040503050406030204" pitchFamily="18" charset="0"/>
                            </a:rPr>
                            <m:t>1+</m:t>
                          </m:r>
                          <m:r>
                            <a:rPr lang="cs-CZ" sz="1400" b="0" i="1" smtClean="0">
                              <a:latin typeface="Cambria Math"/>
                              <a:ea typeface="Cambria Math"/>
                            </a:rPr>
                            <m:t>𝜌</m:t>
                          </m:r>
                        </m:e>
                      </m:d>
                      <m:r>
                        <a:rPr lang="cs-CZ" sz="1400" b="0" i="1" smtClean="0">
                          <a:latin typeface="Cambria Math"/>
                          <a:ea typeface="Cambria Math"/>
                        </a:rPr>
                        <m:t>×</m:t>
                      </m:r>
                      <m:d>
                        <m:dPr>
                          <m:ctrlPr>
                            <a:rPr lang="cs-CZ" sz="1400" b="0" i="1" smtClean="0">
                              <a:latin typeface="Cambria Math" panose="02040503050406030204" pitchFamily="18" charset="0"/>
                              <a:ea typeface="Cambria Math"/>
                            </a:rPr>
                          </m:ctrlPr>
                        </m:dPr>
                        <m:e>
                          <m:r>
                            <a:rPr lang="cs-CZ" sz="1400" b="0" i="1" smtClean="0">
                              <a:latin typeface="Cambria Math"/>
                              <a:ea typeface="Cambria Math"/>
                            </a:rPr>
                            <m:t>1+</m:t>
                          </m:r>
                          <m:r>
                            <a:rPr lang="cs-CZ" sz="1400" b="0" i="1" smtClean="0">
                              <a:latin typeface="Cambria Math"/>
                              <a:ea typeface="Cambria Math"/>
                            </a:rPr>
                            <m:t>𝜋</m:t>
                          </m:r>
                        </m:e>
                      </m:d>
                      <m:r>
                        <a:rPr lang="cs-CZ" sz="1400" b="0" i="1" smtClean="0">
                          <a:latin typeface="Cambria Math"/>
                          <a:ea typeface="Cambria Math"/>
                        </a:rPr>
                        <m:t>−1</m:t>
                      </m:r>
                    </m:oMath>
                  </m:oMathPara>
                </a14:m>
                <a:endParaRPr lang="cs-CZ" sz="1400" b="0" i="1" dirty="0">
                  <a:latin typeface="Cambria Math"/>
                  <a:ea typeface="Cambria Math"/>
                </a:endParaRPr>
              </a:p>
              <a:p>
                <a:pPr marL="93663" algn="ctr"/>
                <a14:m>
                  <m:oMathPara xmlns:m="http://schemas.openxmlformats.org/officeDocument/2006/math">
                    <m:oMathParaPr>
                      <m:jc m:val="left"/>
                    </m:oMathParaPr>
                    <m:oMath xmlns:m="http://schemas.openxmlformats.org/officeDocument/2006/math">
                      <m:r>
                        <a:rPr lang="cs-CZ" sz="1400" b="0" i="1" smtClean="0">
                          <a:latin typeface="Cambria Math"/>
                          <a:ea typeface="Cambria Math"/>
                        </a:rPr>
                        <m:t> </m:t>
                      </m:r>
                      <m:acc>
                        <m:accPr>
                          <m:chr m:val="̇"/>
                          <m:ctrlPr>
                            <a:rPr lang="cs-CZ" sz="1400" b="0" i="1" smtClean="0">
                              <a:latin typeface="Cambria Math" panose="02040503050406030204" pitchFamily="18" charset="0"/>
                              <a:ea typeface="Cambria Math"/>
                            </a:rPr>
                          </m:ctrlPr>
                        </m:accPr>
                        <m:e>
                          <m:r>
                            <a:rPr lang="cs-CZ" sz="1400" b="0" i="1" smtClean="0">
                              <a:latin typeface="Cambria Math"/>
                              <a:ea typeface="Cambria Math"/>
                            </a:rPr>
                            <m:t>=</m:t>
                          </m:r>
                        </m:e>
                      </m:acc>
                      <m:r>
                        <a:rPr lang="cs-CZ" sz="1400" b="0" i="1" smtClean="0">
                          <a:latin typeface="Cambria Math"/>
                          <a:ea typeface="Cambria Math"/>
                        </a:rPr>
                        <m:t>𝜌</m:t>
                      </m:r>
                      <m:r>
                        <a:rPr lang="cs-CZ" sz="1400" b="0" i="1" smtClean="0">
                          <a:latin typeface="Cambria Math"/>
                          <a:ea typeface="Cambria Math"/>
                        </a:rPr>
                        <m:t>+</m:t>
                      </m:r>
                      <m:r>
                        <a:rPr lang="cs-CZ" sz="1400" b="0" i="1" smtClean="0">
                          <a:latin typeface="Cambria Math"/>
                          <a:ea typeface="Cambria Math"/>
                        </a:rPr>
                        <m:t>𝜋</m:t>
                      </m:r>
                    </m:oMath>
                  </m:oMathPara>
                </a14:m>
                <a:endParaRPr lang="cs-CZ" sz="1400" i="1" dirty="0">
                  <a:latin typeface="Cambria Math"/>
                  <a:ea typeface="Cambria Math" panose="02040503050406030204" pitchFamily="18" charset="0"/>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1585976" y="2394682"/>
                <a:ext cx="2208361" cy="523220"/>
              </a:xfrm>
              <a:prstGeom prst="rect">
                <a:avLst/>
              </a:prstGeom>
              <a:blipFill rotWithShape="1">
                <a:blip r:embed="rId17"/>
                <a:stretch>
                  <a:fillRect b="-1163"/>
                </a:stretch>
              </a:blipFill>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9" name="TextovéPole 38"/>
              <p:cNvSpPr txBox="1"/>
              <p:nvPr/>
            </p:nvSpPr>
            <p:spPr>
              <a:xfrm>
                <a:off x="3780391" y="2386665"/>
                <a:ext cx="2015745" cy="307777"/>
              </a:xfrm>
              <a:prstGeom prst="rect">
                <a:avLst/>
              </a:prstGeom>
              <a:noFill/>
              <a:ln>
                <a:noFill/>
              </a:ln>
            </p:spPr>
            <p:txBody>
              <a:bodyPr wrap="square" rtlCol="0">
                <a:spAutoFit/>
              </a:bodyPr>
              <a:lstStyle/>
              <a:p>
                <a14:m>
                  <m:oMath xmlns:m="http://schemas.openxmlformats.org/officeDocument/2006/math">
                    <m:r>
                      <a:rPr lang="en-GB" sz="1400" i="1" smtClean="0">
                        <a:latin typeface="Cambria Math"/>
                        <a:ea typeface="Cambria Math"/>
                      </a:rPr>
                      <m:t>𝜌</m:t>
                    </m:r>
                    <m:r>
                      <a:rPr lang="en-GB" sz="1400" b="0" i="1" smtClean="0">
                        <a:latin typeface="Cambria Math"/>
                        <a:ea typeface="Cambria Math" panose="02040503050406030204" pitchFamily="18" charset="0"/>
                      </a:rPr>
                      <m:t>  </m:t>
                    </m:r>
                  </m:oMath>
                </a14:m>
                <a:r>
                  <a:rPr lang="en-GB" sz="1400" dirty="0">
                    <a:latin typeface="Cambria Math" panose="02040503050406030204" pitchFamily="18" charset="0"/>
                    <a:ea typeface="Cambria Math" panose="02040503050406030204" pitchFamily="18" charset="0"/>
                  </a:rPr>
                  <a:t>…  real mortgage rate </a:t>
                </a:r>
              </a:p>
            </p:txBody>
          </p:sp>
        </mc:Choice>
        <mc:Fallback xmlns="">
          <p:sp>
            <p:nvSpPr>
              <p:cNvPr id="39" name="TextovéPole 38"/>
              <p:cNvSpPr txBox="1">
                <a:spLocks noRot="1" noChangeAspect="1" noMove="1" noResize="1" noEditPoints="1" noAdjustHandles="1" noChangeArrowheads="1" noChangeShapeType="1" noTextEdit="1"/>
              </p:cNvSpPr>
              <p:nvPr/>
            </p:nvSpPr>
            <p:spPr>
              <a:xfrm>
                <a:off x="3780391" y="2386665"/>
                <a:ext cx="2015745" cy="307777"/>
              </a:xfrm>
              <a:prstGeom prst="rect">
                <a:avLst/>
              </a:prstGeom>
              <a:blipFill rotWithShape="1">
                <a:blip r:embed="rId18"/>
                <a:stretch>
                  <a:fillRect t="-4000" r="-906" b="-18000"/>
                </a:stretch>
              </a:blipFill>
              <a:ln>
                <a:no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34" name="TextovéPole 33"/>
              <p:cNvSpPr txBox="1"/>
              <p:nvPr/>
            </p:nvSpPr>
            <p:spPr>
              <a:xfrm>
                <a:off x="3770867" y="2620783"/>
                <a:ext cx="1799720" cy="307777"/>
              </a:xfrm>
              <a:prstGeom prst="rect">
                <a:avLst/>
              </a:prstGeom>
              <a:noFill/>
              <a:ln>
                <a:noFill/>
              </a:ln>
            </p:spPr>
            <p:txBody>
              <a:bodyPr wrap="square" rtlCol="0">
                <a:spAutoFit/>
              </a:bodyPr>
              <a:lstStyle/>
              <a:p>
                <a14:m>
                  <m:oMath xmlns:m="http://schemas.openxmlformats.org/officeDocument/2006/math">
                    <m:r>
                      <a:rPr lang="en-GB" sz="1400" i="1">
                        <a:latin typeface="Cambria Math"/>
                        <a:ea typeface="Cambria Math"/>
                      </a:rPr>
                      <m:t>𝜋</m:t>
                    </m:r>
                  </m:oMath>
                </a14:m>
                <a:r>
                  <a:rPr lang="en-GB" sz="1400" dirty="0">
                    <a:latin typeface="Cambria Math" panose="02040503050406030204" pitchFamily="18" charset="0"/>
                    <a:ea typeface="Cambria Math" panose="02040503050406030204" pitchFamily="18" charset="0"/>
                  </a:rPr>
                  <a:t>  …  rate of inflation </a:t>
                </a:r>
              </a:p>
            </p:txBody>
          </p:sp>
        </mc:Choice>
        <mc:Fallback xmlns="">
          <p:sp>
            <p:nvSpPr>
              <p:cNvPr id="34" name="TextovéPole 33"/>
              <p:cNvSpPr txBox="1">
                <a:spLocks noRot="1" noChangeAspect="1" noMove="1" noResize="1" noEditPoints="1" noAdjustHandles="1" noChangeArrowheads="1" noChangeShapeType="1" noTextEdit="1"/>
              </p:cNvSpPr>
              <p:nvPr/>
            </p:nvSpPr>
            <p:spPr>
              <a:xfrm>
                <a:off x="3770867" y="2620783"/>
                <a:ext cx="1799720" cy="307777"/>
              </a:xfrm>
              <a:prstGeom prst="rect">
                <a:avLst/>
              </a:prstGeom>
              <a:blipFill rotWithShape="1">
                <a:blip r:embed="rId19"/>
                <a:stretch>
                  <a:fillRect t="-4000" r="-1017" b="-18000"/>
                </a:stretch>
              </a:blipFill>
              <a:ln>
                <a:noFill/>
              </a:ln>
            </p:spPr>
            <p:txBody>
              <a:bodyPr/>
              <a:lstStyle/>
              <a:p>
                <a:r>
                  <a:rPr lang="cs-CZ">
                    <a:noFill/>
                  </a:rPr>
                  <a:t> </a:t>
                </a:r>
              </a:p>
            </p:txBody>
          </p:sp>
        </mc:Fallback>
      </mc:AlternateContent>
      <p:sp>
        <p:nvSpPr>
          <p:cNvPr id="59" name="TextovéPole 58"/>
          <p:cNvSpPr txBox="1"/>
          <p:nvPr/>
        </p:nvSpPr>
        <p:spPr>
          <a:xfrm>
            <a:off x="1187623" y="3767453"/>
            <a:ext cx="7848871"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Annuity mortgage exacerbates the tilt: higher mortgage rate after including inflation ⇨  higher size of the regular instalment ⇨ higher real burden of the instalment in the initial phase of the mortgage loan</a:t>
            </a:r>
          </a:p>
        </p:txBody>
      </p:sp>
      <mc:AlternateContent xmlns:mc="http://schemas.openxmlformats.org/markup-compatibility/2006" xmlns:a14="http://schemas.microsoft.com/office/drawing/2010/main">
        <mc:Choice Requires="a14">
          <p:sp>
            <p:nvSpPr>
              <p:cNvPr id="63" name="TextovéPole 62">
                <a:extLst>
                  <a:ext uri="{FF2B5EF4-FFF2-40B4-BE49-F238E27FC236}">
                    <a16:creationId xmlns:a16="http://schemas.microsoft.com/office/drawing/2014/main" id="{053B5438-3CAD-4C2D-B9CE-55535405267F}"/>
                  </a:ext>
                </a:extLst>
              </p:cNvPr>
              <p:cNvSpPr txBox="1"/>
              <p:nvPr/>
            </p:nvSpPr>
            <p:spPr>
              <a:xfrm>
                <a:off x="7024907" y="1141946"/>
                <a:ext cx="1089839" cy="408830"/>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r>
                        <a:rPr lang="cs-CZ" sz="1000" b="1" i="1" smtClean="0">
                          <a:latin typeface="Cambria Math" panose="02040503050406030204" pitchFamily="18" charset="0"/>
                          <a:ea typeface="Cambria Math" panose="02040503050406030204" pitchFamily="18" charset="0"/>
                        </a:rPr>
                        <m:t>𝑹𝑷𝑷</m:t>
                      </m:r>
                      <m:r>
                        <a:rPr lang="cs-CZ" sz="1000" b="1" i="1" smtClean="0">
                          <a:latin typeface="Cambria Math"/>
                          <a:ea typeface="Cambria Math" panose="02040503050406030204" pitchFamily="18" charset="0"/>
                        </a:rPr>
                        <m:t>=</m:t>
                      </m:r>
                      <m:f>
                        <m:fPr>
                          <m:ctrlPr>
                            <a:rPr lang="cs-CZ" sz="1000" b="1" i="1" smtClean="0">
                              <a:latin typeface="Cambria Math" panose="02040503050406030204" pitchFamily="18" charset="0"/>
                              <a:ea typeface="Cambria Math" panose="02040503050406030204" pitchFamily="18" charset="0"/>
                            </a:rPr>
                          </m:ctrlPr>
                        </m:fPr>
                        <m:num>
                          <m:r>
                            <a:rPr lang="cs-CZ" sz="1000" b="1" i="1" smtClean="0">
                              <a:latin typeface="Cambria Math" panose="02040503050406030204" pitchFamily="18" charset="0"/>
                              <a:ea typeface="Cambria Math" panose="02040503050406030204" pitchFamily="18" charset="0"/>
                            </a:rPr>
                            <m:t>𝟏</m:t>
                          </m:r>
                        </m:num>
                        <m:den>
                          <m:sSup>
                            <m:sSupPr>
                              <m:ctrlPr>
                                <a:rPr lang="cs-CZ" sz="1000" b="1" i="1" smtClean="0">
                                  <a:latin typeface="Cambria Math" panose="02040503050406030204" pitchFamily="18" charset="0"/>
                                  <a:ea typeface="Cambria Math" panose="02040503050406030204" pitchFamily="18" charset="0"/>
                                </a:rPr>
                              </m:ctrlPr>
                            </m:sSupPr>
                            <m:e>
                              <m:r>
                                <a:rPr lang="cs-CZ" sz="1000" b="1" i="1" smtClean="0">
                                  <a:latin typeface="Cambria Math" panose="02040503050406030204" pitchFamily="18" charset="0"/>
                                  <a:ea typeface="Cambria Math" panose="02040503050406030204" pitchFamily="18" charset="0"/>
                                </a:rPr>
                                <m:t>(</m:t>
                              </m:r>
                              <m:r>
                                <a:rPr lang="cs-CZ" sz="1000" b="1" i="1" smtClean="0">
                                  <a:latin typeface="Cambria Math" panose="02040503050406030204" pitchFamily="18" charset="0"/>
                                  <a:ea typeface="Cambria Math" panose="02040503050406030204" pitchFamily="18" charset="0"/>
                                </a:rPr>
                                <m:t>𝟏</m:t>
                              </m:r>
                              <m:r>
                                <a:rPr lang="cs-CZ" sz="1000" b="1" i="1" smtClean="0">
                                  <a:latin typeface="Cambria Math" panose="02040503050406030204" pitchFamily="18" charset="0"/>
                                  <a:ea typeface="Cambria Math" panose="02040503050406030204" pitchFamily="18" charset="0"/>
                                </a:rPr>
                                <m:t>+</m:t>
                              </m:r>
                              <m:r>
                                <a:rPr lang="cs-CZ" sz="1000" b="1" i="1" smtClean="0">
                                  <a:latin typeface="Cambria Math" panose="02040503050406030204" pitchFamily="18" charset="0"/>
                                  <a:ea typeface="Cambria Math" panose="02040503050406030204" pitchFamily="18" charset="0"/>
                                </a:rPr>
                                <m:t>𝝅</m:t>
                              </m:r>
                              <m:r>
                                <a:rPr lang="cs-CZ" sz="1000" b="1" i="1" smtClean="0">
                                  <a:latin typeface="Cambria Math" panose="02040503050406030204" pitchFamily="18" charset="0"/>
                                  <a:ea typeface="Cambria Math" panose="02040503050406030204" pitchFamily="18" charset="0"/>
                                </a:rPr>
                                <m:t>)</m:t>
                              </m:r>
                            </m:e>
                            <m:sup>
                              <m:r>
                                <a:rPr lang="cs-CZ" sz="1000" b="1" i="1" smtClean="0">
                                  <a:latin typeface="Cambria Math" panose="02040503050406030204" pitchFamily="18" charset="0"/>
                                  <a:ea typeface="Cambria Math" panose="02040503050406030204" pitchFamily="18" charset="0"/>
                                </a:rPr>
                                <m:t>𝒕</m:t>
                              </m:r>
                            </m:sup>
                          </m:sSup>
                        </m:den>
                      </m:f>
                    </m:oMath>
                  </m:oMathPara>
                </a14:m>
                <a:endParaRPr lang="en-GB" sz="1000" b="1" dirty="0">
                  <a:latin typeface="Cambria Math" panose="02040503050406030204" pitchFamily="18" charset="0"/>
                  <a:ea typeface="Cambria Math" panose="02040503050406030204" pitchFamily="18" charset="0"/>
                </a:endParaRPr>
              </a:p>
            </p:txBody>
          </p:sp>
        </mc:Choice>
        <mc:Fallback xmlns="">
          <p:sp>
            <p:nvSpPr>
              <p:cNvPr id="63" name="TextovéPole 62">
                <a:extLst>
                  <a:ext uri="{FF2B5EF4-FFF2-40B4-BE49-F238E27FC236}">
                    <a16:creationId xmlns:a16="http://schemas.microsoft.com/office/drawing/2014/main" id="{053B5438-3CAD-4C2D-B9CE-55535405267F}"/>
                  </a:ext>
                </a:extLst>
              </p:cNvPr>
              <p:cNvSpPr txBox="1">
                <a:spLocks noRot="1" noChangeAspect="1" noMove="1" noResize="1" noEditPoints="1" noAdjustHandles="1" noChangeArrowheads="1" noChangeShapeType="1" noTextEdit="1"/>
              </p:cNvSpPr>
              <p:nvPr/>
            </p:nvSpPr>
            <p:spPr>
              <a:xfrm>
                <a:off x="7024907" y="1141946"/>
                <a:ext cx="1089839" cy="408830"/>
              </a:xfrm>
              <a:prstGeom prst="rect">
                <a:avLst/>
              </a:prstGeom>
              <a:blipFill>
                <a:blip r:embed="rId20"/>
                <a:stretch>
                  <a:fillRect b="-4478"/>
                </a:stretch>
              </a:blipFill>
              <a:ln>
                <a:noFill/>
              </a:ln>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4" name="TextovéPole 63">
                <a:extLst>
                  <a:ext uri="{FF2B5EF4-FFF2-40B4-BE49-F238E27FC236}">
                    <a16:creationId xmlns:a16="http://schemas.microsoft.com/office/drawing/2014/main" id="{4CB4FACE-7067-4474-B6EC-EA15B49285AF}"/>
                  </a:ext>
                </a:extLst>
              </p:cNvPr>
              <p:cNvSpPr txBox="1"/>
              <p:nvPr/>
            </p:nvSpPr>
            <p:spPr>
              <a:xfrm>
                <a:off x="6755937" y="2906941"/>
                <a:ext cx="2160238" cy="276999"/>
              </a:xfrm>
              <a:prstGeom prst="rect">
                <a:avLst/>
              </a:prstGeom>
              <a:noFill/>
              <a:ln>
                <a:noFill/>
              </a:ln>
            </p:spPr>
            <p:txBody>
              <a:bodyPr wrap="square" rtlCol="0">
                <a:spAutoFit/>
              </a:bodyPr>
              <a:lstStyle/>
              <a:p>
                <a14:m>
                  <m:oMath xmlns:m="http://schemas.openxmlformats.org/officeDocument/2006/math">
                    <m:r>
                      <a:rPr lang="en-GB" sz="1200" b="0" i="1" smtClean="0">
                        <a:latin typeface="Cambria Math" panose="02040503050406030204" pitchFamily="18" charset="0"/>
                        <a:ea typeface="Cambria Math" panose="02040503050406030204" pitchFamily="18" charset="0"/>
                      </a:rPr>
                      <m:t>𝑅𝑃𝑃</m:t>
                    </m:r>
                  </m:oMath>
                </a14:m>
                <a:r>
                  <a:rPr lang="en-GB" sz="1200" dirty="0">
                    <a:latin typeface="Cambria Math" panose="02040503050406030204" pitchFamily="18" charset="0"/>
                    <a:ea typeface="Cambria Math" panose="02040503050406030204" pitchFamily="18" charset="0"/>
                  </a:rPr>
                  <a:t> … real purchasing power</a:t>
                </a:r>
              </a:p>
            </p:txBody>
          </p:sp>
        </mc:Choice>
        <mc:Fallback xmlns="">
          <p:sp>
            <p:nvSpPr>
              <p:cNvPr id="64" name="TextovéPole 63">
                <a:extLst>
                  <a:ext uri="{FF2B5EF4-FFF2-40B4-BE49-F238E27FC236}">
                    <a16:creationId xmlns:a16="http://schemas.microsoft.com/office/drawing/2014/main" id="{4CB4FACE-7067-4474-B6EC-EA15B49285AF}"/>
                  </a:ext>
                </a:extLst>
              </p:cNvPr>
              <p:cNvSpPr txBox="1">
                <a:spLocks noRot="1" noChangeAspect="1" noMove="1" noResize="1" noEditPoints="1" noAdjustHandles="1" noChangeArrowheads="1" noChangeShapeType="1" noTextEdit="1"/>
              </p:cNvSpPr>
              <p:nvPr/>
            </p:nvSpPr>
            <p:spPr>
              <a:xfrm>
                <a:off x="6755937" y="2906941"/>
                <a:ext cx="2160238" cy="276999"/>
              </a:xfrm>
              <a:prstGeom prst="rect">
                <a:avLst/>
              </a:prstGeom>
              <a:blipFill>
                <a:blip r:embed="rId24"/>
                <a:stretch>
                  <a:fillRect t="-2222" b="-17778"/>
                </a:stretch>
              </a:blipFill>
              <a:ln>
                <a:no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8" name="TextovéPole 7">
                <a:extLst>
                  <a:ext uri="{FF2B5EF4-FFF2-40B4-BE49-F238E27FC236}">
                    <a16:creationId xmlns:a16="http://schemas.microsoft.com/office/drawing/2014/main" id="{F5990B23-8224-C6AF-99FF-1D4F004239EE}"/>
                  </a:ext>
                </a:extLst>
              </p:cNvPr>
              <p:cNvSpPr txBox="1"/>
              <p:nvPr/>
            </p:nvSpPr>
            <p:spPr>
              <a:xfrm>
                <a:off x="8111339" y="1217120"/>
                <a:ext cx="735266" cy="246221"/>
              </a:xfrm>
              <a:prstGeom prst="rect">
                <a:avLst/>
              </a:prstGeom>
              <a:noFill/>
            </p:spPr>
            <p:txBody>
              <a:bodyPr wrap="none" rtlCol="0">
                <a:spAutoFit/>
              </a:bodyPr>
              <a:lstStyle/>
              <a:p>
                <a:pPr algn="ctr"/>
                <a14:m>
                  <m:oMathPara xmlns:m="http://schemas.openxmlformats.org/officeDocument/2006/math">
                    <m:oMathParaPr>
                      <m:jc m:val="left"/>
                    </m:oMathParaPr>
                    <m:oMath xmlns:m="http://schemas.openxmlformats.org/officeDocument/2006/math">
                      <m:r>
                        <a:rPr lang="cs-CZ" sz="1000" b="1" i="1" smtClean="0">
                          <a:latin typeface="Cambria Math"/>
                          <a:ea typeface="Cambria Math"/>
                        </a:rPr>
                        <m:t>𝝅</m:t>
                      </m:r>
                      <m:r>
                        <a:rPr lang="cs-CZ" sz="1000" b="1" i="1" smtClean="0">
                          <a:latin typeface="Cambria Math"/>
                          <a:ea typeface="Cambria Math"/>
                        </a:rPr>
                        <m:t>=</m:t>
                      </m:r>
                      <m:r>
                        <a:rPr lang="cs-CZ" sz="1000" b="1" i="1" smtClean="0">
                          <a:latin typeface="Cambria Math"/>
                          <a:ea typeface="Cambria Math"/>
                        </a:rPr>
                        <m:t>𝟏𝟎</m:t>
                      </m:r>
                      <m:r>
                        <a:rPr lang="cs-CZ" sz="1000" b="1" i="1" smtClean="0">
                          <a:latin typeface="Cambria Math"/>
                          <a:ea typeface="Cambria Math"/>
                        </a:rPr>
                        <m:t>%</m:t>
                      </m:r>
                    </m:oMath>
                  </m:oMathPara>
                </a14:m>
                <a:endParaRPr lang="cs-CZ" sz="1000" b="1" i="1" dirty="0">
                  <a:latin typeface="Cambria Math"/>
                  <a:ea typeface="Cambria Math" panose="02040503050406030204" pitchFamily="18" charset="0"/>
                </a:endParaRPr>
              </a:p>
            </p:txBody>
          </p:sp>
        </mc:Choice>
        <mc:Fallback xmlns="">
          <p:sp>
            <p:nvSpPr>
              <p:cNvPr id="8" name="TextovéPole 7">
                <a:extLst>
                  <a:ext uri="{FF2B5EF4-FFF2-40B4-BE49-F238E27FC236}">
                    <a16:creationId xmlns:a16="http://schemas.microsoft.com/office/drawing/2014/main" id="{F5990B23-8224-C6AF-99FF-1D4F004239EE}"/>
                  </a:ext>
                </a:extLst>
              </p:cNvPr>
              <p:cNvSpPr txBox="1">
                <a:spLocks noRot="1" noChangeAspect="1" noMove="1" noResize="1" noEditPoints="1" noAdjustHandles="1" noChangeArrowheads="1" noChangeShapeType="1" noTextEdit="1"/>
              </p:cNvSpPr>
              <p:nvPr/>
            </p:nvSpPr>
            <p:spPr>
              <a:xfrm>
                <a:off x="8111339" y="1217120"/>
                <a:ext cx="735266" cy="246221"/>
              </a:xfrm>
              <a:prstGeom prst="rect">
                <a:avLst/>
              </a:prstGeom>
              <a:blipFill>
                <a:blip r:embed="rId2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4383329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1"/>
          </p:nvPr>
        </p:nvSpPr>
        <p:spPr>
          <a:xfrm>
            <a:off x="180000" y="6336000"/>
            <a:ext cx="3312000" cy="360000"/>
          </a:xfrm>
        </p:spPr>
        <p:txBody>
          <a:bodyPr/>
          <a:lstStyle/>
          <a:p>
            <a:r>
              <a:rPr lang="en-GB" dirty="0"/>
              <a:t>Mortgages</a:t>
            </a:r>
          </a:p>
        </p:txBody>
      </p:sp>
      <p:sp>
        <p:nvSpPr>
          <p:cNvPr id="3" name="Zástupný symbol pro číslo snímku 2"/>
          <p:cNvSpPr>
            <a:spLocks noGrp="1"/>
          </p:cNvSpPr>
          <p:nvPr>
            <p:ph type="sldNum" sz="quarter" idx="12"/>
          </p:nvPr>
        </p:nvSpPr>
        <p:spPr>
          <a:xfrm>
            <a:off x="7164000" y="6336000"/>
            <a:ext cx="1800000" cy="360000"/>
          </a:xfrm>
        </p:spPr>
        <p:txBody>
          <a:bodyPr/>
          <a:lstStyle/>
          <a:p>
            <a:pPr algn="r"/>
            <a:r>
              <a:rPr lang="cs-CZ" dirty="0"/>
              <a:t>9</a:t>
            </a:r>
          </a:p>
        </p:txBody>
      </p:sp>
      <p:sp>
        <p:nvSpPr>
          <p:cNvPr id="9" name="TextovéPole 8"/>
          <p:cNvSpPr txBox="1"/>
          <p:nvPr/>
        </p:nvSpPr>
        <p:spPr>
          <a:xfrm>
            <a:off x="864001" y="864000"/>
            <a:ext cx="2087999"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Description</a:t>
            </a:r>
          </a:p>
        </p:txBody>
      </p:sp>
      <p:sp>
        <p:nvSpPr>
          <p:cNvPr id="14" name="TextovéPole 13"/>
          <p:cNvSpPr txBox="1"/>
          <p:nvPr/>
        </p:nvSpPr>
        <p:spPr>
          <a:xfrm>
            <a:off x="1188000" y="1201971"/>
            <a:ext cx="7991999"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latin typeface="Cambria Math" panose="02040503050406030204" pitchFamily="18" charset="0"/>
                <a:ea typeface="Cambria Math" panose="02040503050406030204" pitchFamily="18" charset="0"/>
              </a:rPr>
              <a:t>Graduated</a:t>
            </a:r>
            <a:r>
              <a:rPr lang="cs-CZ" noProof="0" dirty="0">
                <a:latin typeface="Cambria Math" panose="02040503050406030204" pitchFamily="18" charset="0"/>
                <a:ea typeface="Cambria Math" panose="02040503050406030204" pitchFamily="18" charset="0"/>
              </a:rPr>
              <a:t>-</a:t>
            </a:r>
            <a:r>
              <a:rPr lang="en-GB" noProof="0" dirty="0">
                <a:latin typeface="Cambria Math" panose="02040503050406030204" pitchFamily="18" charset="0"/>
                <a:ea typeface="Cambria Math" panose="02040503050406030204" pitchFamily="18" charset="0"/>
              </a:rPr>
              <a:t>payment mortgage increases the stream of instalments at the rate of inflation that leaves the real value of instalments unchanged</a:t>
            </a:r>
          </a:p>
        </p:txBody>
      </p:sp>
      <mc:AlternateContent xmlns:mc="http://schemas.openxmlformats.org/markup-compatibility/2006" xmlns:a14="http://schemas.microsoft.com/office/drawing/2010/main">
        <mc:Choice Requires="a14">
          <p:sp>
            <p:nvSpPr>
              <p:cNvPr id="38" name="TextovéPole 37"/>
              <p:cNvSpPr txBox="1"/>
              <p:nvPr/>
            </p:nvSpPr>
            <p:spPr>
              <a:xfrm>
                <a:off x="1535363" y="2564904"/>
                <a:ext cx="5484909" cy="698140"/>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panose="02040503050406030204" pitchFamily="18" charset="0"/>
                        </a:rPr>
                        <m:t>=</m:t>
                      </m:r>
                      <m:nary>
                        <m:naryPr>
                          <m:chr m:val="∑"/>
                          <m:ctrlPr>
                            <a:rPr lang="cs-CZ" sz="1400" b="0" i="1" smtClean="0">
                              <a:latin typeface="Cambria Math" panose="02040503050406030204" pitchFamily="18" charset="0"/>
                              <a:ea typeface="Cambria Math" panose="02040503050406030204" pitchFamily="18" charset="0"/>
                            </a:rPr>
                          </m:ctrlPr>
                        </m:naryPr>
                        <m:sub>
                          <m:r>
                            <m:rPr>
                              <m:brk m:alnAt="23"/>
                            </m:rPr>
                            <a:rPr lang="cs-CZ" sz="1400" b="0" i="1" smtClean="0">
                              <a:latin typeface="Cambria Math"/>
                              <a:ea typeface="Cambria Math" panose="02040503050406030204" pitchFamily="18" charset="0"/>
                            </a:rPr>
                            <m:t>𝑡</m:t>
                          </m:r>
                          <m:r>
                            <a:rPr lang="cs-CZ" sz="1400" b="0" i="1" smtClean="0">
                              <a:latin typeface="Cambria Math"/>
                              <a:ea typeface="Cambria Math" panose="02040503050406030204" pitchFamily="18" charset="0"/>
                            </a:rPr>
                            <m:t>=1</m:t>
                          </m:r>
                        </m:sub>
                        <m:sup>
                          <m:r>
                            <a:rPr lang="cs-CZ" sz="1400" b="0" i="1" smtClean="0">
                              <a:latin typeface="Cambria Math"/>
                              <a:ea typeface="Cambria Math" panose="02040503050406030204" pitchFamily="18" charset="0"/>
                            </a:rPr>
                            <m:t>𝑇</m:t>
                          </m:r>
                        </m:sup>
                        <m:e>
                          <m:f>
                            <m:fPr>
                              <m:ctrlPr>
                                <a:rPr lang="cs-CZ" sz="1400" i="1">
                                  <a:latin typeface="Cambria Math" panose="02040503050406030204" pitchFamily="18" charset="0"/>
                                  <a:ea typeface="Cambria Math" panose="02040503050406030204" pitchFamily="18" charset="0"/>
                                </a:rPr>
                              </m:ctrlPr>
                            </m:fPr>
                            <m:num>
                              <m:sSub>
                                <m:sSubPr>
                                  <m:ctrlPr>
                                    <a:rPr lang="cs-CZ" sz="140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𝐴</m:t>
                                  </m:r>
                                </m:e>
                                <m:sub>
                                  <m:r>
                                    <a:rPr lang="cs-CZ" sz="1400" b="0" i="1" smtClean="0">
                                      <a:latin typeface="Cambria Math"/>
                                      <a:ea typeface="Cambria Math" panose="02040503050406030204" pitchFamily="18" charset="0"/>
                                    </a:rPr>
                                    <m:t>𝑡</m:t>
                                  </m:r>
                                </m:sub>
                              </m:sSub>
                            </m:num>
                            <m:den>
                              <m:sSup>
                                <m:sSupPr>
                                  <m:ctrlPr>
                                    <a:rPr lang="cs-CZ" sz="1400" i="1">
                                      <a:latin typeface="Cambria Math" panose="02040503050406030204" pitchFamily="18" charset="0"/>
                                      <a:ea typeface="Cambria Math" panose="02040503050406030204" pitchFamily="18" charset="0"/>
                                    </a:rPr>
                                  </m:ctrlPr>
                                </m:sSupPr>
                                <m:e>
                                  <m:d>
                                    <m:dPr>
                                      <m:ctrlPr>
                                        <a:rPr lang="cs-CZ" sz="1400" i="1">
                                          <a:latin typeface="Cambria Math" panose="02040503050406030204" pitchFamily="18" charset="0"/>
                                          <a:ea typeface="Cambria Math" panose="02040503050406030204" pitchFamily="18" charset="0"/>
                                        </a:rPr>
                                      </m:ctrlPr>
                                    </m:dPr>
                                    <m:e>
                                      <m:r>
                                        <a:rPr lang="cs-CZ" sz="1400" i="1">
                                          <a:latin typeface="Cambria Math"/>
                                          <a:ea typeface="Cambria Math" panose="02040503050406030204" pitchFamily="18" charset="0"/>
                                        </a:rPr>
                                        <m:t>1+</m:t>
                                      </m:r>
                                      <m:r>
                                        <a:rPr lang="cs-CZ" sz="1400" b="0" i="1" smtClean="0">
                                          <a:latin typeface="Cambria Math"/>
                                          <a:ea typeface="Cambria Math" panose="02040503050406030204" pitchFamily="18" charset="0"/>
                                        </a:rPr>
                                        <m:t>𝑟</m:t>
                                      </m:r>
                                    </m:e>
                                  </m:d>
                                </m:e>
                                <m:sup>
                                  <m:r>
                                    <a:rPr lang="cs-CZ" sz="1400" i="1">
                                      <a:latin typeface="Cambria Math"/>
                                      <a:ea typeface="Cambria Math" panose="02040503050406030204" pitchFamily="18" charset="0"/>
                                    </a:rPr>
                                    <m:t>𝑡</m:t>
                                  </m:r>
                                </m:sup>
                              </m:sSup>
                            </m:den>
                          </m:f>
                          <m:r>
                            <a:rPr lang="cs-CZ" sz="1400" b="0" i="1" smtClean="0">
                              <a:latin typeface="Cambria Math"/>
                              <a:ea typeface="Cambria Math" panose="02040503050406030204" pitchFamily="18" charset="0"/>
                            </a:rPr>
                            <m:t>=</m:t>
                          </m:r>
                          <m:nary>
                            <m:naryPr>
                              <m:chr m:val="∑"/>
                              <m:ctrlPr>
                                <a:rPr lang="cs-CZ" sz="1400" b="0" i="1" smtClean="0">
                                  <a:latin typeface="Cambria Math" panose="02040503050406030204" pitchFamily="18" charset="0"/>
                                  <a:ea typeface="Cambria Math" panose="02040503050406030204" pitchFamily="18" charset="0"/>
                                </a:rPr>
                              </m:ctrlPr>
                            </m:naryPr>
                            <m:sub>
                              <m:r>
                                <m:rPr>
                                  <m:brk m:alnAt="23"/>
                                </m:rPr>
                                <a:rPr lang="cs-CZ" sz="1400" b="0" i="1" smtClean="0">
                                  <a:latin typeface="Cambria Math"/>
                                  <a:ea typeface="Cambria Math" panose="02040503050406030204" pitchFamily="18" charset="0"/>
                                </a:rPr>
                                <m:t>𝑡</m:t>
                              </m:r>
                              <m:r>
                                <a:rPr lang="cs-CZ" sz="1400" b="0" i="1" smtClean="0">
                                  <a:latin typeface="Cambria Math"/>
                                  <a:ea typeface="Cambria Math" panose="02040503050406030204" pitchFamily="18" charset="0"/>
                                </a:rPr>
                                <m:t>=1</m:t>
                              </m:r>
                            </m:sub>
                            <m:sup>
                              <m:r>
                                <a:rPr lang="cs-CZ" sz="1400" b="0" i="1" smtClean="0">
                                  <a:latin typeface="Cambria Math"/>
                                  <a:ea typeface="Cambria Math" panose="02040503050406030204" pitchFamily="18" charset="0"/>
                                </a:rPr>
                                <m:t>𝑇</m:t>
                              </m:r>
                            </m:sup>
                            <m:e>
                              <m:f>
                                <m:fPr>
                                  <m:ctrlPr>
                                    <a:rPr lang="cs-CZ" sz="1400" i="1">
                                      <a:latin typeface="Cambria Math" panose="02040503050406030204" pitchFamily="18" charset="0"/>
                                      <a:ea typeface="Cambria Math" panose="02040503050406030204" pitchFamily="18" charset="0"/>
                                    </a:rPr>
                                  </m:ctrlPr>
                                </m:fPr>
                                <m:num>
                                  <m:sSub>
                                    <m:sSubPr>
                                      <m:ctrlPr>
                                        <a:rPr lang="cs-CZ" sz="1400" i="1">
                                          <a:latin typeface="Cambria Math" panose="02040503050406030204" pitchFamily="18" charset="0"/>
                                          <a:ea typeface="Cambria Math" panose="02040503050406030204" pitchFamily="18" charset="0"/>
                                        </a:rPr>
                                      </m:ctrlPr>
                                    </m:sSubPr>
                                    <m:e>
                                      <m:r>
                                        <a:rPr lang="cs-CZ" sz="1400" i="1">
                                          <a:latin typeface="Cambria Math"/>
                                          <a:ea typeface="Cambria Math" panose="02040503050406030204" pitchFamily="18" charset="0"/>
                                        </a:rPr>
                                        <m:t>𝐺</m:t>
                                      </m:r>
                                    </m:e>
                                    <m:sub>
                                      <m:r>
                                        <a:rPr lang="cs-CZ" sz="1400" i="1">
                                          <a:latin typeface="Cambria Math"/>
                                          <a:ea typeface="Cambria Math" panose="02040503050406030204" pitchFamily="18" charset="0"/>
                                        </a:rPr>
                                        <m:t>0</m:t>
                                      </m:r>
                                    </m:sub>
                                  </m:sSub>
                                  <m:r>
                                    <a:rPr lang="cs-CZ" sz="1400" i="1">
                                      <a:latin typeface="Cambria Math"/>
                                      <a:ea typeface="Cambria Math"/>
                                    </a:rPr>
                                    <m:t>×</m:t>
                                  </m:r>
                                  <m:sSup>
                                    <m:sSupPr>
                                      <m:ctrlPr>
                                        <a:rPr lang="cs-CZ" sz="1400" i="1">
                                          <a:latin typeface="Cambria Math" panose="02040503050406030204" pitchFamily="18" charset="0"/>
                                          <a:ea typeface="Cambria Math"/>
                                        </a:rPr>
                                      </m:ctrlPr>
                                    </m:sSupPr>
                                    <m:e>
                                      <m:r>
                                        <a:rPr lang="cs-CZ" sz="1400" i="1">
                                          <a:latin typeface="Cambria Math"/>
                                          <a:ea typeface="Cambria Math"/>
                                        </a:rPr>
                                        <m:t>(1+</m:t>
                                      </m:r>
                                      <m:r>
                                        <a:rPr lang="cs-CZ" sz="1400" i="1">
                                          <a:latin typeface="Cambria Math"/>
                                          <a:ea typeface="Cambria Math"/>
                                        </a:rPr>
                                        <m:t>𝜋</m:t>
                                      </m:r>
                                      <m:r>
                                        <a:rPr lang="cs-CZ" sz="1400" i="1">
                                          <a:latin typeface="Cambria Math"/>
                                          <a:ea typeface="Cambria Math"/>
                                        </a:rPr>
                                        <m:t>)</m:t>
                                      </m:r>
                                    </m:e>
                                    <m:sup>
                                      <m:r>
                                        <a:rPr lang="cs-CZ" sz="1400" i="1">
                                          <a:latin typeface="Cambria Math"/>
                                          <a:ea typeface="Cambria Math"/>
                                        </a:rPr>
                                        <m:t>𝑡</m:t>
                                      </m:r>
                                    </m:sup>
                                  </m:sSup>
                                </m:num>
                                <m:den>
                                  <m:sSup>
                                    <m:sSupPr>
                                      <m:ctrlPr>
                                        <a:rPr lang="cs-CZ" sz="1400" i="1">
                                          <a:latin typeface="Cambria Math" panose="02040503050406030204" pitchFamily="18" charset="0"/>
                                          <a:ea typeface="Cambria Math" panose="02040503050406030204" pitchFamily="18" charset="0"/>
                                        </a:rPr>
                                      </m:ctrlPr>
                                    </m:sSupPr>
                                    <m:e>
                                      <m:d>
                                        <m:dPr>
                                          <m:ctrlPr>
                                            <a:rPr lang="cs-CZ" sz="1400" i="1">
                                              <a:latin typeface="Cambria Math" panose="02040503050406030204" pitchFamily="18" charset="0"/>
                                              <a:ea typeface="Cambria Math" panose="02040503050406030204" pitchFamily="18" charset="0"/>
                                            </a:rPr>
                                          </m:ctrlPr>
                                        </m:dPr>
                                        <m:e>
                                          <m:r>
                                            <a:rPr lang="cs-CZ" sz="1400" i="1">
                                              <a:latin typeface="Cambria Math"/>
                                              <a:ea typeface="Cambria Math" panose="02040503050406030204" pitchFamily="18" charset="0"/>
                                            </a:rPr>
                                            <m:t>1+</m:t>
                                          </m:r>
                                          <m:r>
                                            <a:rPr lang="cs-CZ" sz="1400" i="1" smtClean="0">
                                              <a:latin typeface="Cambria Math"/>
                                              <a:ea typeface="Cambria Math"/>
                                            </a:rPr>
                                            <m:t>𝜌</m:t>
                                          </m:r>
                                        </m:e>
                                      </m:d>
                                    </m:e>
                                    <m:sup>
                                      <m:r>
                                        <a:rPr lang="cs-CZ" sz="1400" i="1">
                                          <a:latin typeface="Cambria Math"/>
                                          <a:ea typeface="Cambria Math" panose="02040503050406030204" pitchFamily="18" charset="0"/>
                                        </a:rPr>
                                        <m:t>𝑡</m:t>
                                      </m:r>
                                    </m:sup>
                                  </m:sSup>
                                  <m:r>
                                    <a:rPr lang="cs-CZ" sz="1400" i="1" smtClean="0">
                                      <a:latin typeface="Cambria Math"/>
                                      <a:ea typeface="Cambria Math"/>
                                    </a:rPr>
                                    <m:t>×</m:t>
                                  </m:r>
                                  <m:sSup>
                                    <m:sSupPr>
                                      <m:ctrlPr>
                                        <a:rPr lang="cs-CZ" sz="140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𝜋</m:t>
                                      </m:r>
                                      <m:r>
                                        <a:rPr lang="cs-CZ" sz="1400" b="0" i="1" smtClean="0">
                                          <a:latin typeface="Cambria Math"/>
                                          <a:ea typeface="Cambria Math"/>
                                        </a:rPr>
                                        <m:t>)</m:t>
                                      </m:r>
                                    </m:e>
                                    <m:sup>
                                      <m:r>
                                        <a:rPr lang="cs-CZ" sz="1400" b="0" i="1" smtClean="0">
                                          <a:latin typeface="Cambria Math"/>
                                          <a:ea typeface="Cambria Math"/>
                                        </a:rPr>
                                        <m:t>𝑡</m:t>
                                      </m:r>
                                    </m:sup>
                                  </m:sSup>
                                </m:den>
                              </m:f>
                              <m:r>
                                <a:rPr lang="cs-CZ" sz="1400" i="1">
                                  <a:latin typeface="Cambria Math"/>
                                  <a:ea typeface="Cambria Math" panose="02040503050406030204" pitchFamily="18" charset="0"/>
                                </a:rPr>
                                <m:t>=</m:t>
                              </m:r>
                            </m:e>
                          </m:nary>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𝐺</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1</m:t>
                              </m:r>
                            </m:num>
                            <m:den>
                              <m:r>
                                <a:rPr lang="cs-CZ" sz="1400" b="0" i="1" smtClean="0">
                                  <a:latin typeface="Cambria Math"/>
                                  <a:ea typeface="Cambria Math"/>
                                </a:rPr>
                                <m:t>𝜌</m:t>
                              </m:r>
                            </m:den>
                          </m:f>
                          <m:d>
                            <m:dPr>
                              <m:ctrlPr>
                                <a:rPr lang="cs-CZ" sz="1400" b="0" i="1" smtClean="0">
                                  <a:latin typeface="Cambria Math" panose="02040503050406030204" pitchFamily="18" charset="0"/>
                                  <a:ea typeface="Cambria Math"/>
                                </a:rPr>
                              </m:ctrlPr>
                            </m:dPr>
                            <m:e>
                              <m:r>
                                <a:rPr lang="cs-CZ" sz="1400" b="0" i="1" smtClean="0">
                                  <a:latin typeface="Cambria Math"/>
                                  <a:ea typeface="Cambria Math"/>
                                </a:rPr>
                                <m:t>1−</m:t>
                              </m:r>
                              <m:f>
                                <m:fPr>
                                  <m:ctrlPr>
                                    <a:rPr lang="cs-CZ" sz="1400" b="0" i="1" smtClean="0">
                                      <a:latin typeface="Cambria Math" panose="02040503050406030204" pitchFamily="18" charset="0"/>
                                      <a:ea typeface="Cambria Math"/>
                                    </a:rPr>
                                  </m:ctrlPr>
                                </m:fPr>
                                <m:num>
                                  <m:r>
                                    <a:rPr lang="cs-CZ" sz="1400" b="0" i="1" smtClean="0">
                                      <a:latin typeface="Cambria Math"/>
                                      <a:ea typeface="Cambria Math"/>
                                    </a:rPr>
                                    <m:t>1</m:t>
                                  </m:r>
                                </m:num>
                                <m:den>
                                  <m:sSup>
                                    <m:sSupPr>
                                      <m:ctrlPr>
                                        <a:rPr lang="cs-CZ" sz="1400" b="0" i="1" smtClean="0">
                                          <a:latin typeface="Cambria Math" panose="02040503050406030204" pitchFamily="18" charset="0"/>
                                          <a:ea typeface="Cambria Math"/>
                                        </a:rPr>
                                      </m:ctrlPr>
                                    </m:sSupPr>
                                    <m:e>
                                      <m:r>
                                        <a:rPr lang="cs-CZ" sz="1400" b="0" i="1" smtClean="0">
                                          <a:latin typeface="Cambria Math"/>
                                          <a:ea typeface="Cambria Math"/>
                                        </a:rPr>
                                        <m:t>(1+</m:t>
                                      </m:r>
                                      <m:r>
                                        <a:rPr lang="cs-CZ" sz="1400" b="0" i="1" smtClean="0">
                                          <a:latin typeface="Cambria Math"/>
                                          <a:ea typeface="Cambria Math"/>
                                        </a:rPr>
                                        <m:t>𝜌</m:t>
                                      </m:r>
                                      <m:r>
                                        <a:rPr lang="cs-CZ" sz="1400" b="0" i="1" smtClean="0">
                                          <a:latin typeface="Cambria Math"/>
                                          <a:ea typeface="Cambria Math"/>
                                        </a:rPr>
                                        <m:t>)</m:t>
                                      </m:r>
                                    </m:e>
                                    <m:sup>
                                      <m:r>
                                        <a:rPr lang="cs-CZ" sz="1400" b="0" i="1" smtClean="0">
                                          <a:latin typeface="Cambria Math"/>
                                          <a:ea typeface="Cambria Math"/>
                                        </a:rPr>
                                        <m:t>𝑇</m:t>
                                      </m:r>
                                    </m:sup>
                                  </m:sSup>
                                </m:den>
                              </m:f>
                            </m:e>
                          </m:d>
                        </m:e>
                      </m:nary>
                    </m:oMath>
                  </m:oMathPara>
                </a14:m>
                <a:endParaRPr lang="en-GB" sz="1400" dirty="0">
                  <a:latin typeface="Cambria Math" panose="02040503050406030204" pitchFamily="18" charset="0"/>
                  <a:ea typeface="Cambria Math" panose="02040503050406030204" pitchFamily="18" charset="0"/>
                </a:endParaRPr>
              </a:p>
            </p:txBody>
          </p:sp>
        </mc:Choice>
        <mc:Fallback xmlns="">
          <p:sp>
            <p:nvSpPr>
              <p:cNvPr id="38" name="TextovéPole 37"/>
              <p:cNvSpPr txBox="1">
                <a:spLocks noRot="1" noChangeAspect="1" noMove="1" noResize="1" noEditPoints="1" noAdjustHandles="1" noChangeArrowheads="1" noChangeShapeType="1" noTextEdit="1"/>
              </p:cNvSpPr>
              <p:nvPr/>
            </p:nvSpPr>
            <p:spPr>
              <a:xfrm>
                <a:off x="1535363" y="2564904"/>
                <a:ext cx="5484909" cy="698140"/>
              </a:xfrm>
              <a:prstGeom prst="rect">
                <a:avLst/>
              </a:prstGeom>
              <a:blipFill rotWithShape="1">
                <a:blip r:embed="rId17"/>
                <a:stretch>
                  <a:fillRect/>
                </a:stretch>
              </a:blipFill>
              <a:ln>
                <a:noFill/>
              </a:ln>
            </p:spPr>
            <p:txBody>
              <a:bodyPr/>
              <a:lstStyle/>
              <a:p>
                <a:r>
                  <a:rPr lang="cs-CZ">
                    <a:noFill/>
                  </a:rPr>
                  <a:t> </a:t>
                </a:r>
              </a:p>
            </p:txBody>
          </p:sp>
        </mc:Fallback>
      </mc:AlternateContent>
      <mc:AlternateContent xmlns:mc="http://schemas.openxmlformats.org/markup-compatibility/2006" xmlns:a14="http://schemas.microsoft.com/office/drawing/2010/main">
        <mc:Choice Requires="a14">
          <p:sp>
            <p:nvSpPr>
              <p:cNvPr id="42" name="TextovéPole 41"/>
              <p:cNvSpPr txBox="1"/>
              <p:nvPr/>
            </p:nvSpPr>
            <p:spPr>
              <a:xfrm>
                <a:off x="6860613" y="2777830"/>
                <a:ext cx="1915807" cy="307777"/>
              </a:xfrm>
              <a:prstGeom prst="rect">
                <a:avLst/>
              </a:prstGeom>
              <a:noFill/>
              <a:ln>
                <a:noFill/>
              </a:ln>
            </p:spPr>
            <p:txBody>
              <a:bodyPr wrap="square" rtlCol="0">
                <a:spAutoFit/>
              </a:bodyPr>
              <a:lstStyle/>
              <a:p>
                <a:pPr/>
                <a14:m>
                  <m:oMathPara xmlns:m="http://schemas.openxmlformats.org/officeDocument/2006/math">
                    <m:oMathParaPr>
                      <m:jc m:val="left"/>
                    </m:oMathParaPr>
                    <m:oMath xmlns:m="http://schemas.openxmlformats.org/officeDocument/2006/math">
                      <m:r>
                        <a:rPr lang="cs-CZ" sz="1400" b="0" i="1" smtClean="0">
                          <a:latin typeface="Cambria Math"/>
                          <a:ea typeface="Cambria Math"/>
                          <a:sym typeface="Wingdings"/>
                        </a:rPr>
                        <m:t>   </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𝐺</m:t>
                          </m:r>
                        </m:e>
                        <m:sub>
                          <m:r>
                            <a:rPr lang="cs-CZ" sz="1400" b="0" i="1" smtClean="0">
                              <a:latin typeface="Cambria Math"/>
                              <a:ea typeface="Cambria Math" panose="02040503050406030204" pitchFamily="18" charset="0"/>
                            </a:rPr>
                            <m:t>0</m:t>
                          </m:r>
                        </m:sub>
                      </m:sSub>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𝐻</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sSub>
                        <m:sSubPr>
                          <m:ctrlPr>
                            <a:rPr lang="cs-CZ" sz="1400" b="0" i="1" smtClean="0">
                              <a:latin typeface="Cambria Math" panose="02040503050406030204" pitchFamily="18" charset="0"/>
                              <a:ea typeface="Cambria Math"/>
                            </a:rPr>
                          </m:ctrlPr>
                        </m:sSubPr>
                        <m:e>
                          <m:r>
                            <a:rPr lang="cs-CZ" sz="1400" b="0" i="1" smtClean="0">
                              <a:latin typeface="Cambria Math"/>
                              <a:ea typeface="Cambria Math"/>
                            </a:rPr>
                            <m:t>𝑎</m:t>
                          </m:r>
                        </m:e>
                        <m:sub>
                          <m:r>
                            <a:rPr lang="cs-CZ" sz="1400" b="0" i="1" smtClean="0">
                              <a:latin typeface="Cambria Math"/>
                              <a:ea typeface="Cambria Math"/>
                            </a:rPr>
                            <m:t>𝑇</m:t>
                          </m:r>
                        </m:sub>
                      </m:sSub>
                      <m:r>
                        <a:rPr lang="cs-CZ" sz="1400" b="0" i="1" smtClean="0">
                          <a:latin typeface="Cambria Math"/>
                          <a:ea typeface="Cambria Math"/>
                        </a:rPr>
                        <m:t>(</m:t>
                      </m:r>
                      <m:r>
                        <a:rPr lang="cs-CZ" sz="1400" b="0" i="1" smtClean="0">
                          <a:latin typeface="Cambria Math"/>
                          <a:ea typeface="Cambria Math"/>
                        </a:rPr>
                        <m:t>𝜌</m:t>
                      </m:r>
                      <m:r>
                        <a:rPr lang="cs-CZ" sz="1400" b="0" i="1" smtClean="0">
                          <a:latin typeface="Cambria Math"/>
                          <a:ea typeface="Cambria Math"/>
                        </a:rPr>
                        <m:t>)</m:t>
                      </m:r>
                    </m:oMath>
                  </m:oMathPara>
                </a14:m>
                <a:endParaRPr lang="en-GB" sz="1400" dirty="0">
                  <a:latin typeface="Cambria Math" panose="02040503050406030204" pitchFamily="18" charset="0"/>
                  <a:ea typeface="Cambria Math" panose="02040503050406030204" pitchFamily="18" charset="0"/>
                </a:endParaRPr>
              </a:p>
            </p:txBody>
          </p:sp>
        </mc:Choice>
        <mc:Fallback xmlns="">
          <p:sp>
            <p:nvSpPr>
              <p:cNvPr id="42" name="TextovéPole 41"/>
              <p:cNvSpPr txBox="1">
                <a:spLocks noRot="1" noChangeAspect="1" noMove="1" noResize="1" noEditPoints="1" noAdjustHandles="1" noChangeArrowheads="1" noChangeShapeType="1" noTextEdit="1"/>
              </p:cNvSpPr>
              <p:nvPr/>
            </p:nvSpPr>
            <p:spPr>
              <a:xfrm>
                <a:off x="6860613" y="2777830"/>
                <a:ext cx="1915807" cy="307777"/>
              </a:xfrm>
              <a:prstGeom prst="rect">
                <a:avLst/>
              </a:prstGeom>
              <a:blipFill rotWithShape="1">
                <a:blip r:embed="rId18"/>
                <a:stretch>
                  <a:fillRect b="-10000"/>
                </a:stretch>
              </a:blipFill>
              <a:ln>
                <a:noFill/>
              </a:ln>
            </p:spPr>
            <p:txBody>
              <a:bodyPr/>
              <a:lstStyle/>
              <a:p>
                <a:r>
                  <a:rPr lang="cs-CZ">
                    <a:noFill/>
                  </a:rPr>
                  <a:t> </a:t>
                </a:r>
              </a:p>
            </p:txBody>
          </p:sp>
        </mc:Fallback>
      </mc:AlternateContent>
      <p:sp>
        <p:nvSpPr>
          <p:cNvPr id="48" name="TextovéPole 47"/>
          <p:cNvSpPr txBox="1"/>
          <p:nvPr/>
        </p:nvSpPr>
        <p:spPr>
          <a:xfrm>
            <a:off x="864000" y="3240000"/>
            <a:ext cx="4608000"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noProof="0" dirty="0">
                <a:latin typeface="Cambria Math" panose="02040503050406030204" pitchFamily="18" charset="0"/>
                <a:ea typeface="Cambria Math" panose="02040503050406030204" pitchFamily="18" charset="0"/>
              </a:rPr>
              <a:t>Compilation of payment calendar </a:t>
            </a:r>
          </a:p>
        </p:txBody>
      </p:sp>
      <mc:AlternateContent xmlns:mc="http://schemas.openxmlformats.org/markup-compatibility/2006" xmlns:a14="http://schemas.microsoft.com/office/drawing/2010/main">
        <mc:Choice Requires="a14">
          <p:sp>
            <p:nvSpPr>
              <p:cNvPr id="5" name="TextovéPole 4"/>
              <p:cNvSpPr txBox="1"/>
              <p:nvPr/>
            </p:nvSpPr>
            <p:spPr>
              <a:xfrm>
                <a:off x="1515122" y="1837111"/>
                <a:ext cx="2876878" cy="307777"/>
              </a:xfrm>
              <a:prstGeom prst="rect">
                <a:avLst/>
              </a:prstGeom>
              <a:noFill/>
            </p:spPr>
            <p:txBody>
              <a:bodyPr wrap="none" rtlCol="0">
                <a:spAutoFit/>
              </a:bodyPr>
              <a:lstStyle/>
              <a:p>
                <a:pPr algn="ctr"/>
                <a14:m>
                  <m:oMathPara xmlns:m="http://schemas.openxmlformats.org/officeDocument/2006/math">
                    <m:oMathParaPr>
                      <m:jc m:val="centerGroup"/>
                    </m:oMathParaPr>
                    <m:oMath xmlns:m="http://schemas.openxmlformats.org/officeDocument/2006/math">
                      <m:sSub>
                        <m:sSubPr>
                          <m:ctrlPr>
                            <a:rPr lang="cs-CZ" sz="1400" i="1" smtClean="0">
                              <a:latin typeface="Cambria Math" panose="02040503050406030204" pitchFamily="18" charset="0"/>
                              <a:ea typeface="Cambria Math" panose="02040503050406030204" pitchFamily="18" charset="0"/>
                            </a:rPr>
                          </m:ctrlPr>
                        </m:sSubPr>
                        <m:e>
                          <m:r>
                            <a:rPr lang="cs-CZ" sz="1400" b="0" i="1" smtClean="0">
                              <a:latin typeface="Cambria Math"/>
                              <a:ea typeface="Cambria Math" panose="02040503050406030204" pitchFamily="18" charset="0"/>
                            </a:rPr>
                            <m:t>𝐴</m:t>
                          </m:r>
                        </m:e>
                        <m:sub>
                          <m:r>
                            <a:rPr lang="cs-CZ" sz="1400" b="0" i="1" smtClean="0">
                              <a:latin typeface="Cambria Math"/>
                              <a:ea typeface="Cambria Math" panose="02040503050406030204" pitchFamily="18" charset="0"/>
                            </a:rPr>
                            <m:t>𝑡</m:t>
                          </m:r>
                        </m:sub>
                      </m:sSub>
                      <m:r>
                        <a:rPr lang="cs-CZ" sz="1400" b="0" i="1" smtClean="0">
                          <a:latin typeface="Cambria Math"/>
                          <a:ea typeface="Cambria Math" panose="02040503050406030204" pitchFamily="18" charset="0"/>
                        </a:rPr>
                        <m:t>=</m:t>
                      </m:r>
                      <m:sSub>
                        <m:sSubPr>
                          <m:ctrlPr>
                            <a:rPr lang="cs-CZ" sz="1400" b="0" i="1" smtClean="0">
                              <a:latin typeface="Cambria Math" panose="02040503050406030204" pitchFamily="18" charset="0"/>
                              <a:ea typeface="Cambria Math" panose="02040503050406030204" pitchFamily="18" charset="0"/>
                            </a:rPr>
                          </m:ctrlPr>
                        </m:sSubPr>
                        <m:e>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𝐺</m:t>
                              </m:r>
                            </m:e>
                            <m:sub>
                              <m:r>
                                <a:rPr lang="cs-CZ" sz="1400" b="0" i="1" smtClean="0">
                                  <a:latin typeface="Cambria Math" panose="02040503050406030204" pitchFamily="18" charset="0"/>
                                  <a:ea typeface="Cambria Math" panose="02040503050406030204" pitchFamily="18" charset="0"/>
                                </a:rPr>
                                <m:t>0</m:t>
                              </m:r>
                            </m:sub>
                          </m:sSub>
                          <m:r>
                            <a:rPr lang="cs-CZ" sz="1400" b="0" i="1" smtClean="0">
                              <a:latin typeface="Cambria Math" panose="02040503050406030204" pitchFamily="18" charset="0"/>
                              <a:ea typeface="Cambria Math" panose="02040503050406030204" pitchFamily="18" charset="0"/>
                            </a:rPr>
                            <m:t>×</m:t>
                          </m:r>
                          <m:f>
                            <m:fPr>
                              <m:type m:val="lin"/>
                              <m:ctrlPr>
                                <a:rPr lang="cs-CZ" sz="1400" b="0" i="1" smtClean="0">
                                  <a:latin typeface="Cambria Math" panose="02040503050406030204" pitchFamily="18" charset="0"/>
                                  <a:ea typeface="Cambria Math" panose="02040503050406030204" pitchFamily="18" charset="0"/>
                                </a:rPr>
                              </m:ctrlPr>
                            </m:fPr>
                            <m:num>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m:t>
                                  </m:r>
                                  <m:r>
                                    <a:rPr lang="cs-CZ" sz="1400" b="0" i="1" smtClean="0">
                                      <a:latin typeface="Cambria Math" panose="02040503050406030204" pitchFamily="18" charset="0"/>
                                      <a:ea typeface="Cambria Math" panose="02040503050406030204" pitchFamily="18" charset="0"/>
                                    </a:rPr>
                                    <m:t>𝐼</m:t>
                                  </m:r>
                                </m:e>
                                <m:sub>
                                  <m:r>
                                    <a:rPr lang="cs-CZ" sz="1400" b="0" i="1" smtClean="0">
                                      <a:latin typeface="Cambria Math" panose="02040503050406030204" pitchFamily="18" charset="0"/>
                                      <a:ea typeface="Cambria Math" panose="02040503050406030204" pitchFamily="18" charset="0"/>
                                    </a:rPr>
                                    <m:t>𝑡</m:t>
                                  </m:r>
                                </m:sub>
                              </m:sSub>
                            </m:num>
                            <m:den>
                              <m:sSub>
                                <m:sSubPr>
                                  <m:ctrlPr>
                                    <a:rPr lang="cs-CZ" sz="1400" b="0" i="1" smtClean="0">
                                      <a:latin typeface="Cambria Math" panose="02040503050406030204" pitchFamily="18" charset="0"/>
                                      <a:ea typeface="Cambria Math" panose="02040503050406030204" pitchFamily="18" charset="0"/>
                                    </a:rPr>
                                  </m:ctrlPr>
                                </m:sSubPr>
                                <m:e>
                                  <m:r>
                                    <a:rPr lang="cs-CZ" sz="1400" b="0" i="1" smtClean="0">
                                      <a:latin typeface="Cambria Math" panose="02040503050406030204" pitchFamily="18" charset="0"/>
                                      <a:ea typeface="Cambria Math" panose="02040503050406030204" pitchFamily="18" charset="0"/>
                                    </a:rPr>
                                    <m:t>𝐼</m:t>
                                  </m:r>
                                </m:e>
                                <m:sub>
                                  <m:r>
                                    <a:rPr lang="cs-CZ" sz="1400" b="0" i="1" smtClean="0">
                                      <a:latin typeface="Cambria Math" panose="02040503050406030204" pitchFamily="18" charset="0"/>
                                      <a:ea typeface="Cambria Math" panose="02040503050406030204" pitchFamily="18" charset="0"/>
                                    </a:rPr>
                                    <m:t>0</m:t>
                                  </m:r>
                                </m:sub>
                              </m:sSub>
                              <m:r>
                                <a:rPr lang="cs-CZ" sz="1400" b="0" i="1" smtClean="0">
                                  <a:latin typeface="Cambria Math" panose="02040503050406030204" pitchFamily="18" charset="0"/>
                                  <a:ea typeface="Cambria Math" panose="02040503050406030204" pitchFamily="18" charset="0"/>
                                </a:rPr>
                                <m:t>)=</m:t>
                              </m:r>
                            </m:den>
                          </m:f>
                          <m:r>
                            <a:rPr lang="cs-CZ" sz="1400" b="0" i="1" smtClean="0">
                              <a:latin typeface="Cambria Math"/>
                              <a:ea typeface="Cambria Math" panose="02040503050406030204" pitchFamily="18" charset="0"/>
                            </a:rPr>
                            <m:t>𝐺</m:t>
                          </m:r>
                        </m:e>
                        <m:sub>
                          <m:r>
                            <a:rPr lang="cs-CZ" sz="1400" b="0" i="1" smtClean="0">
                              <a:latin typeface="Cambria Math"/>
                              <a:ea typeface="Cambria Math" panose="02040503050406030204" pitchFamily="18" charset="0"/>
                            </a:rPr>
                            <m:t>0</m:t>
                          </m:r>
                        </m:sub>
                      </m:sSub>
                      <m:r>
                        <a:rPr lang="cs-CZ" sz="1400" b="0" i="1" smtClean="0">
                          <a:latin typeface="Cambria Math"/>
                          <a:ea typeface="Cambria Math"/>
                        </a:rPr>
                        <m:t>×</m:t>
                      </m:r>
                      <m:sSup>
                        <m:sSupPr>
                          <m:ctrlPr>
                            <a:rPr lang="cs-CZ" sz="1400" b="0" i="1" smtClean="0">
                              <a:latin typeface="Cambria Math" panose="02040503050406030204" pitchFamily="18" charset="0"/>
                              <a:ea typeface="Cambria Math"/>
                            </a:rPr>
                          </m:ctrlPr>
                        </m:sSupPr>
                        <m:e>
                          <m:d>
                            <m:dPr>
                              <m:ctrlPr>
                                <a:rPr lang="cs-CZ" sz="1400" b="0" i="1" smtClean="0">
                                  <a:latin typeface="Cambria Math" panose="02040503050406030204" pitchFamily="18" charset="0"/>
                                  <a:ea typeface="Cambria Math"/>
                                </a:rPr>
                              </m:ctrlPr>
                            </m:dPr>
                            <m:e>
                              <m:r>
                                <a:rPr lang="cs-CZ" sz="1400" b="0" i="1" smtClean="0">
                                  <a:latin typeface="Cambria Math"/>
                                  <a:ea typeface="Cambria Math"/>
                                </a:rPr>
                                <m:t>1+</m:t>
                              </m:r>
                              <m:r>
                                <a:rPr lang="cs-CZ" sz="1400" b="0" i="1" smtClean="0">
                                  <a:latin typeface="Cambria Math"/>
                                  <a:ea typeface="Cambria Math"/>
                                </a:rPr>
                                <m:t>𝜋</m:t>
                              </m:r>
                            </m:e>
                          </m:d>
                        </m:e>
                        <m:sup>
                          <m:r>
                            <a:rPr lang="cs-CZ" sz="1400" b="0" i="1" smtClean="0">
                              <a:latin typeface="Cambria Math"/>
                              <a:ea typeface="Cambria Math"/>
                            </a:rPr>
                            <m:t>𝑡</m:t>
                          </m:r>
                        </m:sup>
                      </m:sSup>
                    </m:oMath>
                  </m:oMathPara>
                </a14:m>
                <a:endParaRPr lang="cs-CZ" sz="1400" i="1" dirty="0">
                  <a:latin typeface="Cambria Math"/>
                  <a:ea typeface="Cambria Math" panose="02040503050406030204" pitchFamily="18" charset="0"/>
                </a:endParaRPr>
              </a:p>
            </p:txBody>
          </p:sp>
        </mc:Choice>
        <mc:Fallback xmlns="">
          <p:sp>
            <p:nvSpPr>
              <p:cNvPr id="5" name="TextovéPole 4"/>
              <p:cNvSpPr txBox="1">
                <a:spLocks noRot="1" noChangeAspect="1" noMove="1" noResize="1" noEditPoints="1" noAdjustHandles="1" noChangeArrowheads="1" noChangeShapeType="1" noTextEdit="1"/>
              </p:cNvSpPr>
              <p:nvPr/>
            </p:nvSpPr>
            <p:spPr>
              <a:xfrm>
                <a:off x="1515122" y="1837111"/>
                <a:ext cx="2876878" cy="307777"/>
              </a:xfrm>
              <a:prstGeom prst="rect">
                <a:avLst/>
              </a:prstGeom>
              <a:blipFill>
                <a:blip r:embed="rId19"/>
                <a:stretch>
                  <a:fillRect t="-92157" b="-15294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TextovéPole 40"/>
              <p:cNvSpPr txBox="1"/>
              <p:nvPr/>
            </p:nvSpPr>
            <p:spPr>
              <a:xfrm>
                <a:off x="4572000" y="1822988"/>
                <a:ext cx="4392056" cy="738664"/>
              </a:xfrm>
              <a:prstGeom prst="rect">
                <a:avLst/>
              </a:prstGeom>
              <a:noFill/>
              <a:ln>
                <a:noFill/>
              </a:ln>
            </p:spPr>
            <p:txBody>
              <a:bodyPr wrap="square" rtlCol="0">
                <a:spAutoFit/>
              </a:bodyPr>
              <a:lstStyle/>
              <a:p>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a:ea typeface="Cambria Math" panose="02040503050406030204" pitchFamily="18" charset="0"/>
                          </a:rPr>
                          <m:t>𝐴</m:t>
                        </m:r>
                      </m:e>
                      <m:sub>
                        <m:r>
                          <a:rPr lang="en-GB" sz="1400" b="0" i="1" smtClean="0">
                            <a:latin typeface="Cambria Math"/>
                            <a:ea typeface="Cambria Math" panose="02040503050406030204" pitchFamily="18" charset="0"/>
                          </a:rPr>
                          <m:t>𝑡</m:t>
                        </m:r>
                      </m:sub>
                    </m:sSub>
                  </m:oMath>
                </a14:m>
                <a:r>
                  <a:rPr lang="en-GB" sz="1400" i="1" dirty="0">
                    <a:latin typeface="Cambria Math"/>
                    <a:ea typeface="Cambria Math" panose="02040503050406030204" pitchFamily="18" charset="0"/>
                  </a:rPr>
                  <a:t>  …</a:t>
                </a:r>
                <a:r>
                  <a:rPr lang="cs-CZ" sz="1400" i="1" dirty="0">
                    <a:latin typeface="Cambria Math"/>
                    <a:ea typeface="Cambria Math" panose="02040503050406030204" pitchFamily="18" charset="0"/>
                  </a:rPr>
                  <a:t> </a:t>
                </a:r>
                <a:r>
                  <a:rPr lang="en-GB" sz="1400" dirty="0">
                    <a:latin typeface="Cambria Math"/>
                    <a:ea typeface="Cambria Math" panose="02040503050406030204" pitchFamily="18" charset="0"/>
                  </a:rPr>
                  <a:t>regular instalment in the GPM</a:t>
                </a:r>
              </a:p>
              <a:p>
                <a14:m>
                  <m:oMath xmlns:m="http://schemas.openxmlformats.org/officeDocument/2006/math">
                    <m:sSub>
                      <m:sSubPr>
                        <m:ctrlPr>
                          <a:rPr lang="en-GB" sz="1400" i="1" smtClean="0">
                            <a:latin typeface="Cambria Math" panose="02040503050406030204" pitchFamily="18" charset="0"/>
                            <a:ea typeface="Cambria Math" panose="02040503050406030204" pitchFamily="18" charset="0"/>
                          </a:rPr>
                        </m:ctrlPr>
                      </m:sSubPr>
                      <m:e>
                        <m:r>
                          <a:rPr lang="en-GB" sz="1400" b="0" i="1" smtClean="0">
                            <a:latin typeface="Cambria Math"/>
                            <a:ea typeface="Cambria Math" panose="02040503050406030204" pitchFamily="18" charset="0"/>
                          </a:rPr>
                          <m:t>𝐺</m:t>
                        </m:r>
                      </m:e>
                      <m:sub>
                        <m:r>
                          <a:rPr lang="en-GB" sz="1400" b="0" i="1" smtClean="0">
                            <a:latin typeface="Cambria Math"/>
                            <a:ea typeface="Cambria Math" panose="02040503050406030204" pitchFamily="18" charset="0"/>
                          </a:rPr>
                          <m:t>0</m:t>
                        </m:r>
                      </m:sub>
                    </m:sSub>
                    <m:r>
                      <a:rPr lang="en-GB" sz="1400" b="0" i="1" smtClean="0">
                        <a:latin typeface="Cambria Math"/>
                        <a:ea typeface="Cambria Math" panose="02040503050406030204" pitchFamily="18" charset="0"/>
                      </a:rPr>
                      <m:t> </m:t>
                    </m:r>
                  </m:oMath>
                </a14:m>
                <a:r>
                  <a:rPr lang="en-GB" sz="1400" dirty="0">
                    <a:latin typeface="Cambria Math" panose="02040503050406030204" pitchFamily="18" charset="0"/>
                    <a:ea typeface="Cambria Math" panose="02040503050406030204" pitchFamily="18" charset="0"/>
                  </a:rPr>
                  <a:t> </a:t>
                </a:r>
                <a:r>
                  <a:rPr lang="cs-CZ" sz="1400" dirty="0">
                    <a:latin typeface="Cambria Math" panose="02040503050406030204" pitchFamily="18" charset="0"/>
                    <a:ea typeface="Cambria Math" panose="02040503050406030204" pitchFamily="18" charset="0"/>
                  </a:rPr>
                  <a:t>… </a:t>
                </a:r>
                <a:r>
                  <a:rPr lang="en-GB" sz="1400" dirty="0">
                    <a:latin typeface="Cambria Math" panose="02040503050406030204" pitchFamily="18" charset="0"/>
                    <a:ea typeface="Cambria Math" panose="02040503050406030204" pitchFamily="18" charset="0"/>
                  </a:rPr>
                  <a:t>real instalment (paid in the absence of inflation)</a:t>
                </a:r>
              </a:p>
              <a:p>
                <a14:m>
                  <m:oMath xmlns:m="http://schemas.openxmlformats.org/officeDocument/2006/math">
                    <m:sSub>
                      <m:sSubPr>
                        <m:ctrlPr>
                          <a:rPr lang="en-GB" sz="1400" i="1" smtClean="0">
                            <a:latin typeface="Cambria Math" panose="02040503050406030204" pitchFamily="18" charset="0"/>
                            <a:ea typeface="Cambria Math"/>
                          </a:rPr>
                        </m:ctrlPr>
                      </m:sSubPr>
                      <m:e>
                        <m:r>
                          <a:rPr lang="cs-CZ" sz="1400" b="0" i="1" smtClean="0">
                            <a:latin typeface="Cambria Math" panose="02040503050406030204" pitchFamily="18" charset="0"/>
                            <a:ea typeface="Cambria Math"/>
                          </a:rPr>
                          <m:t>𝐼</m:t>
                        </m:r>
                      </m:e>
                      <m:sub>
                        <m:r>
                          <a:rPr lang="cs-CZ" sz="1400" b="0" i="1" smtClean="0">
                            <a:latin typeface="Cambria Math" panose="02040503050406030204" pitchFamily="18" charset="0"/>
                            <a:ea typeface="Cambria Math"/>
                          </a:rPr>
                          <m:t>𝑡</m:t>
                        </m:r>
                      </m:sub>
                    </m:sSub>
                    <m:r>
                      <m:rPr>
                        <m:nor/>
                      </m:rPr>
                      <a:rPr lang="en-GB" sz="1400" dirty="0">
                        <a:latin typeface="Cambria Math" panose="02040503050406030204" pitchFamily="18" charset="0"/>
                        <a:ea typeface="Cambria Math" panose="02040503050406030204" pitchFamily="18" charset="0"/>
                      </a:rPr>
                      <m:t>   </m:t>
                    </m:r>
                    <m:r>
                      <a:rPr lang="cs-CZ" sz="1400" b="0" i="1" dirty="0" smtClean="0">
                        <a:latin typeface="Cambria Math" panose="02040503050406030204" pitchFamily="18" charset="0"/>
                        <a:ea typeface="Cambria Math" panose="02040503050406030204" pitchFamily="18" charset="0"/>
                      </a:rPr>
                      <m:t>…</m:t>
                    </m:r>
                    <m:r>
                      <m:rPr>
                        <m:nor/>
                      </m:rPr>
                      <a:rPr lang="cs-CZ" sz="1400" b="0" i="0" dirty="0" smtClean="0">
                        <a:latin typeface="Cambria Math" panose="02040503050406030204" pitchFamily="18" charset="0"/>
                        <a:ea typeface="Cambria Math" panose="02040503050406030204" pitchFamily="18" charset="0"/>
                      </a:rPr>
                      <m:t>price</m:t>
                    </m:r>
                    <m:r>
                      <m:rPr>
                        <m:nor/>
                      </m:rPr>
                      <a:rPr lang="cs-CZ" sz="1400" b="0" i="0" dirty="0" smtClean="0">
                        <a:latin typeface="Cambria Math" panose="02040503050406030204" pitchFamily="18" charset="0"/>
                        <a:ea typeface="Cambria Math" panose="02040503050406030204" pitchFamily="18" charset="0"/>
                      </a:rPr>
                      <m:t> </m:t>
                    </m:r>
                    <m:r>
                      <m:rPr>
                        <m:nor/>
                      </m:rPr>
                      <a:rPr lang="cs-CZ" sz="1400" b="0" i="0" dirty="0" smtClean="0">
                        <a:latin typeface="Cambria Math" panose="02040503050406030204" pitchFamily="18" charset="0"/>
                        <a:ea typeface="Cambria Math" panose="02040503050406030204" pitchFamily="18" charset="0"/>
                      </a:rPr>
                      <m:t>index</m:t>
                    </m:r>
                    <m:r>
                      <a:rPr lang="cs-CZ" sz="1400" b="0" i="1" dirty="0" smtClean="0">
                        <a:latin typeface="Cambria Math" panose="02040503050406030204" pitchFamily="18" charset="0"/>
                        <a:ea typeface="Cambria Math" panose="02040503050406030204" pitchFamily="18" charset="0"/>
                      </a:rPr>
                      <m:t>,  </m:t>
                    </m:r>
                    <m:r>
                      <a:rPr lang="en-GB" sz="1400" i="1">
                        <a:latin typeface="Cambria Math"/>
                        <a:ea typeface="Cambria Math"/>
                      </a:rPr>
                      <m:t>𝜋</m:t>
                    </m:r>
                  </m:oMath>
                </a14:m>
                <a:r>
                  <a:rPr lang="en-GB" sz="1400" dirty="0">
                    <a:latin typeface="Cambria Math" panose="02040503050406030204" pitchFamily="18" charset="0"/>
                    <a:ea typeface="Cambria Math" panose="02040503050406030204" pitchFamily="18" charset="0"/>
                  </a:rPr>
                  <a:t> … rate of inflation </a:t>
                </a:r>
              </a:p>
            </p:txBody>
          </p:sp>
        </mc:Choice>
        <mc:Fallback xmlns="">
          <p:sp>
            <p:nvSpPr>
              <p:cNvPr id="41" name="TextovéPole 40"/>
              <p:cNvSpPr txBox="1">
                <a:spLocks noRot="1" noChangeAspect="1" noMove="1" noResize="1" noEditPoints="1" noAdjustHandles="1" noChangeArrowheads="1" noChangeShapeType="1" noTextEdit="1"/>
              </p:cNvSpPr>
              <p:nvPr/>
            </p:nvSpPr>
            <p:spPr>
              <a:xfrm>
                <a:off x="4572000" y="1822988"/>
                <a:ext cx="4392056" cy="738664"/>
              </a:xfrm>
              <a:prstGeom prst="rect">
                <a:avLst/>
              </a:prstGeom>
              <a:blipFill>
                <a:blip r:embed="rId20"/>
                <a:stretch>
                  <a:fillRect t="-2479" b="-7438"/>
                </a:stretch>
              </a:blipFill>
              <a:ln>
                <a:noFill/>
              </a:ln>
            </p:spPr>
            <p:txBody>
              <a:bodyPr/>
              <a:lstStyle/>
              <a:p>
                <a:r>
                  <a:rPr lang="en-GB">
                    <a:noFill/>
                  </a:rPr>
                  <a:t> </a:t>
                </a:r>
              </a:p>
            </p:txBody>
          </p:sp>
        </mc:Fallback>
      </mc:AlternateContent>
      <p:sp>
        <p:nvSpPr>
          <p:cNvPr id="45" name="TextovéPole 44"/>
          <p:cNvSpPr txBox="1"/>
          <p:nvPr/>
        </p:nvSpPr>
        <p:spPr>
          <a:xfrm>
            <a:off x="1188001" y="2267580"/>
            <a:ext cx="2303999" cy="369332"/>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Pricing equation</a:t>
            </a:r>
          </a:p>
        </p:txBody>
      </p:sp>
      <mc:AlternateContent xmlns:mc="http://schemas.openxmlformats.org/markup-compatibility/2006" xmlns:a14="http://schemas.microsoft.com/office/drawing/2010/main">
        <mc:Choice Requires="a14">
          <p:graphicFrame>
            <p:nvGraphicFramePr>
              <p:cNvPr id="34" name="Tabulka 33"/>
              <p:cNvGraphicFramePr>
                <a:graphicFrameLocks noGrp="1"/>
              </p:cNvGraphicFramePr>
              <p:nvPr>
                <p:extLst>
                  <p:ext uri="{D42A27DB-BD31-4B8C-83A1-F6EECF244321}">
                    <p14:modId xmlns:p14="http://schemas.microsoft.com/office/powerpoint/2010/main" val="2521103647"/>
                  </p:ext>
                </p:extLst>
              </p:nvPr>
            </p:nvGraphicFramePr>
            <p:xfrm>
              <a:off x="1331640" y="3677449"/>
              <a:ext cx="7273882" cy="633382"/>
            </p:xfrm>
            <a:graphic>
              <a:graphicData uri="http://schemas.openxmlformats.org/drawingml/2006/table">
                <a:tbl>
                  <a:tblPr firstRow="1">
                    <a:tableStyleId>{5C22544A-7EE6-4342-B048-85BDC9FD1C3A}</a:tableStyleId>
                  </a:tblPr>
                  <a:tblGrid>
                    <a:gridCol w="561778">
                      <a:extLst>
                        <a:ext uri="{9D8B030D-6E8A-4147-A177-3AD203B41FA5}">
                          <a16:colId xmlns:a16="http://schemas.microsoft.com/office/drawing/2014/main" val="20000"/>
                        </a:ext>
                      </a:extLst>
                    </a:gridCol>
                    <a:gridCol w="1118684">
                      <a:extLst>
                        <a:ext uri="{9D8B030D-6E8A-4147-A177-3AD203B41FA5}">
                          <a16:colId xmlns:a16="http://schemas.microsoft.com/office/drawing/2014/main" val="20001"/>
                        </a:ext>
                      </a:extLst>
                    </a:gridCol>
                    <a:gridCol w="1118684">
                      <a:extLst>
                        <a:ext uri="{9D8B030D-6E8A-4147-A177-3AD203B41FA5}">
                          <a16:colId xmlns:a16="http://schemas.microsoft.com/office/drawing/2014/main" val="20002"/>
                        </a:ext>
                      </a:extLst>
                    </a:gridCol>
                    <a:gridCol w="1118684">
                      <a:extLst>
                        <a:ext uri="{9D8B030D-6E8A-4147-A177-3AD203B41FA5}">
                          <a16:colId xmlns:a16="http://schemas.microsoft.com/office/drawing/2014/main" val="20003"/>
                        </a:ext>
                      </a:extLst>
                    </a:gridCol>
                    <a:gridCol w="1118684">
                      <a:extLst>
                        <a:ext uri="{9D8B030D-6E8A-4147-A177-3AD203B41FA5}">
                          <a16:colId xmlns:a16="http://schemas.microsoft.com/office/drawing/2014/main" val="20004"/>
                        </a:ext>
                      </a:extLst>
                    </a:gridCol>
                    <a:gridCol w="1118684">
                      <a:extLst>
                        <a:ext uri="{9D8B030D-6E8A-4147-A177-3AD203B41FA5}">
                          <a16:colId xmlns:a16="http://schemas.microsoft.com/office/drawing/2014/main" val="20005"/>
                        </a:ext>
                      </a:extLst>
                    </a:gridCol>
                    <a:gridCol w="1118684">
                      <a:extLst>
                        <a:ext uri="{9D8B030D-6E8A-4147-A177-3AD203B41FA5}">
                          <a16:colId xmlns:a16="http://schemas.microsoft.com/office/drawing/2014/main" val="20006"/>
                        </a:ext>
                      </a:extLst>
                    </a:gridCol>
                  </a:tblGrid>
                  <a:tr h="365760">
                    <a:tc>
                      <a:txBody>
                        <a:bodyPr/>
                        <a:lstStyle/>
                        <a:p>
                          <a:pPr algn="r"/>
                          <a14:m>
                            <m:oMathPara xmlns:m="http://schemas.openxmlformats.org/officeDocument/2006/math">
                              <m:oMathParaPr>
                                <m:jc m:val="centerGroup"/>
                              </m:oMathParaPr>
                              <m:oMath xmlns:m="http://schemas.openxmlformats.org/officeDocument/2006/math">
                                <m:r>
                                  <m:rPr>
                                    <m:sty m:val="p"/>
                                  </m:rPr>
                                  <a:rPr lang="en-GB" sz="1200" i="0" noProof="0" smtClean="0">
                                    <a:latin typeface="Cambria Math"/>
                                  </a:rPr>
                                  <m:t>T</m:t>
                                </m:r>
                                <m:r>
                                  <a:rPr lang="en-GB" sz="1200" b="1" i="0" noProof="0" smtClean="0">
                                    <a:latin typeface="Cambria Math"/>
                                  </a:rPr>
                                  <m:t>𝐢𝐦𝐞</m:t>
                                </m:r>
                              </m:oMath>
                            </m:oMathPara>
                          </a14:m>
                          <a:endParaRPr lang="en-GB" sz="1200" i="0" noProof="0" dirty="0"/>
                        </a:p>
                      </a:txBody>
                      <a:tcPr marL="0" marR="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Real  beginning balance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GB" sz="1200" b="1" i="0" noProof="0" smtClean="0">
                                    <a:latin typeface="Cambria Math" panose="02040503050406030204" pitchFamily="18" charset="0"/>
                                    <a:ea typeface="Cambria Math" panose="02040503050406030204" pitchFamily="18" charset="0"/>
                                  </a:rPr>
                                  <m:t>𝐑𝐞𝐚𝐥</m:t>
                                </m:r>
                                <m:r>
                                  <a:rPr lang="en-GB" sz="1200" b="1" i="0" noProof="0" smtClean="0">
                                    <a:latin typeface="Cambria Math" panose="02040503050406030204" pitchFamily="18" charset="0"/>
                                    <a:ea typeface="Cambria Math" panose="02040503050406030204" pitchFamily="18" charset="0"/>
                                  </a:rPr>
                                  <m:t> </m:t>
                                </m:r>
                              </m:oMath>
                            </m:oMathPara>
                          </a14:m>
                          <a:endParaRPr lang="en-GB" sz="1200" b="1" i="0" noProof="0" dirty="0">
                            <a:latin typeface="Cambria Math" panose="02040503050406030204" pitchFamily="18" charset="0"/>
                            <a:ea typeface="Cambria Math" panose="02040503050406030204" pitchFamily="18"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noProof="0" dirty="0">
                              <a:latin typeface="Cambria Math" panose="02040503050406030204" pitchFamily="18" charset="0"/>
                              <a:ea typeface="Cambria Math" panose="02040503050406030204" pitchFamily="18" charset="0"/>
                            </a:rPr>
                            <a:t>instalment</a:t>
                          </a:r>
                          <a:endParaRPr lang="en-GB" sz="1200" i="0" noProof="0" dirty="0">
                            <a:latin typeface="Cambria Math" panose="02040503050406030204" pitchFamily="18" charset="0"/>
                            <a:ea typeface="Cambria Math" panose="020405030504060302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GB" sz="1200" b="1" i="0" kern="1200" noProof="0" smtClean="0">
                                  <a:solidFill>
                                    <a:schemeClr val="lt1"/>
                                  </a:solidFill>
                                  <a:latin typeface="Cambria Math" panose="02040503050406030204" pitchFamily="18" charset="0"/>
                                  <a:ea typeface="Cambria Math" panose="02040503050406030204" pitchFamily="18" charset="0"/>
                                  <a:cs typeface="+mn-cs"/>
                                </a:rPr>
                                <m:t>𝐑𝐞𝐚𝐥</m:t>
                              </m:r>
                              <m:r>
                                <a:rPr lang="en-GB" sz="1200" b="1" i="0" kern="1200" noProof="0" smtClean="0">
                                  <a:solidFill>
                                    <a:schemeClr val="lt1"/>
                                  </a:solidFill>
                                  <a:latin typeface="Cambria Math" panose="02040503050406030204" pitchFamily="18" charset="0"/>
                                  <a:ea typeface="Cambria Math" panose="02040503050406030204" pitchFamily="18" charset="0"/>
                                  <a:cs typeface="+mn-cs"/>
                                </a:rPr>
                                <m:t> </m:t>
                              </m:r>
                              <m:r>
                                <a:rPr lang="en-GB" sz="1200" b="1" i="0" kern="1200" noProof="0" smtClean="0">
                                  <a:solidFill>
                                    <a:schemeClr val="lt1"/>
                                  </a:solidFill>
                                  <a:latin typeface="Cambria Math" panose="02040503050406030204" pitchFamily="18" charset="0"/>
                                  <a:ea typeface="Cambria Math" panose="02040503050406030204" pitchFamily="18" charset="0"/>
                                  <a:cs typeface="+mn-cs"/>
                                </a:rPr>
                                <m:t>𝐮𝐧𝐩𝐚𝐢𝐝</m:t>
                              </m:r>
                            </m:oMath>
                          </a14:m>
                          <a:r>
                            <a:rPr lang="en-GB" sz="1200" b="1" i="0" kern="1200" noProof="0" dirty="0">
                              <a:solidFill>
                                <a:schemeClr val="lt1"/>
                              </a:solidFill>
                              <a:latin typeface="Cambria Math" panose="02040503050406030204" pitchFamily="18" charset="0"/>
                              <a:ea typeface="Cambria Math" panose="02040503050406030204" pitchFamily="18" charset="0"/>
                              <a:cs typeface="+mn-cs"/>
                            </a:rPr>
                            <a:t> balance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Price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index</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cs-CZ" sz="1200" b="1" i="0" kern="1200" noProof="0" smtClean="0">
                                    <a:solidFill>
                                      <a:schemeClr val="lt1"/>
                                    </a:solidFill>
                                    <a:latin typeface="Cambria Math" panose="02040503050406030204" pitchFamily="18" charset="0"/>
                                    <a:ea typeface="Cambria Math" panose="02040503050406030204" pitchFamily="18" charset="0"/>
                                    <a:cs typeface="+mn-cs"/>
                                  </a:rPr>
                                  <m:t>𝐆𝐫𝐚𝐝𝐮𝐚𝐭𝐞𝐝</m:t>
                                </m:r>
                              </m:oMath>
                            </m:oMathPara>
                          </a14:m>
                          <a:endParaRPr lang="en-GB" sz="1200" b="1" i="0" kern="1200" noProof="0" dirty="0">
                            <a:solidFill>
                              <a:schemeClr val="lt1"/>
                            </a:solidFill>
                            <a:latin typeface="Cambria Math" panose="02040503050406030204" pitchFamily="18" charset="0"/>
                            <a:ea typeface="Cambria Math" panose="02040503050406030204" pitchFamily="18" charset="0"/>
                            <a:cs typeface="+mn-cs"/>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kern="1200" noProof="0" dirty="0">
                              <a:solidFill>
                                <a:schemeClr val="lt1"/>
                              </a:solidFill>
                              <a:latin typeface="Cambria Math" panose="02040503050406030204" pitchFamily="18" charset="0"/>
                              <a:ea typeface="Cambria Math" panose="02040503050406030204" pitchFamily="18" charset="0"/>
                              <a:cs typeface="+mn-cs"/>
                            </a:rPr>
                            <a:t>instalment</a:t>
                          </a:r>
                          <a:endParaRPr lang="en-GB" sz="1200" b="1" i="0" kern="1200" noProof="0" dirty="0">
                            <a:solidFill>
                              <a:schemeClr val="lt1"/>
                            </a:solidFill>
                            <a:latin typeface="Cambria Math" panose="02040503050406030204" pitchFamily="18" charset="0"/>
                            <a:ea typeface="Cambria Math" panose="02040503050406030204" pitchFamily="18" charset="0"/>
                            <a:cs typeface="+mn-cs"/>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Unpaid</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 balance</a:t>
                          </a:r>
                        </a:p>
                      </a:txBody>
                      <a:tcPr marL="0" marR="0" marT="0"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67622">
                    <a:tc>
                      <a:txBody>
                        <a:bodyPr/>
                        <a:lstStyle/>
                        <a:p>
                          <a:pPr algn="ctr"/>
                          <a14:m>
                            <m:oMathPara xmlns:m="http://schemas.openxmlformats.org/officeDocument/2006/math">
                              <m:oMathParaPr>
                                <m:jc m:val="centerGroup"/>
                              </m:oMathParaPr>
                              <m:oMath xmlns:m="http://schemas.openxmlformats.org/officeDocument/2006/math">
                                <m:r>
                                  <a:rPr lang="en-GB" sz="1200" b="0" i="1" noProof="0" smtClean="0">
                                    <a:latin typeface="Cambria Math"/>
                                    <a:ea typeface="Cambria Math" panose="02040503050406030204" pitchFamily="18" charset="0"/>
                                  </a:rPr>
                                  <m:t>𝑡</m:t>
                                </m:r>
                              </m:oMath>
                            </m:oMathPara>
                          </a14:m>
                          <a:endParaRPr lang="en-GB" sz="1200" noProof="0" dirty="0"/>
                        </a:p>
                      </a:txBody>
                      <a:tcPr marL="0" marR="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sz="1200" i="1" noProof="0" smtClean="0">
                                        <a:latin typeface="Cambria Math" panose="02040503050406030204" pitchFamily="18" charset="0"/>
                                      </a:rPr>
                                    </m:ctrlPr>
                                  </m:sSubPr>
                                  <m:e>
                                    <m:r>
                                      <a:rPr lang="en-GB" sz="1200" b="0" i="1" noProof="0" smtClean="0">
                                        <a:latin typeface="Cambria Math"/>
                                      </a:rPr>
                                      <m:t>𝐻</m:t>
                                    </m:r>
                                  </m:e>
                                  <m:sub>
                                    <m:r>
                                      <a:rPr lang="en-GB" sz="1200" b="0" i="1" noProof="0" smtClean="0">
                                        <a:latin typeface="Cambria Math"/>
                                      </a:rPr>
                                      <m:t>𝑡</m:t>
                                    </m:r>
                                    <m:r>
                                      <a:rPr lang="en-GB" sz="1200" b="0" i="1" noProof="0" smtClean="0">
                                        <a:latin typeface="Cambria Math"/>
                                      </a:rPr>
                                      <m:t>−1</m:t>
                                    </m:r>
                                  </m:sub>
                                </m:sSub>
                              </m:oMath>
                            </m:oMathPara>
                          </a14:m>
                          <a:endParaRPr lang="en-GB" sz="1200" noProof="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𝐺</m:t>
                                    </m:r>
                                  </m:e>
                                  <m:sub>
                                    <m:r>
                                      <a:rPr lang="cs-CZ" sz="1200" b="0" i="1" noProof="0" smtClean="0">
                                        <a:latin typeface="Cambria Math" panose="02040503050406030204" pitchFamily="18" charset="0"/>
                                        <a:ea typeface="Cambria Math"/>
                                      </a:rPr>
                                      <m:t>0</m:t>
                                    </m:r>
                                  </m:sub>
                                </m:sSub>
                              </m:oMath>
                            </m:oMathPara>
                          </a14:m>
                          <a:endParaRPr lang="en-GB" sz="1200" noProof="0" dirty="0">
                            <a:latin typeface="Cambria Math" panose="02040503050406030204" pitchFamily="18" charset="0"/>
                            <a:ea typeface="Cambria Math" panose="02040503050406030204" pitchFamily="18"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sz="1200" b="0" i="1" noProof="0" smtClean="0">
                                        <a:latin typeface="Cambria Math" panose="02040503050406030204" pitchFamily="18" charset="0"/>
                                        <a:ea typeface="Cambria Math"/>
                                      </a:rPr>
                                    </m:ctrlPr>
                                  </m:sSubPr>
                                  <m:e>
                                    <m:r>
                                      <a:rPr lang="en-GB" sz="1200" b="0" i="1" noProof="0" smtClean="0">
                                        <a:latin typeface="Cambria Math"/>
                                        <a:ea typeface="Cambria Math"/>
                                      </a:rPr>
                                      <m:t>𝐻</m:t>
                                    </m:r>
                                  </m:e>
                                  <m:sub>
                                    <m:r>
                                      <a:rPr lang="en-GB" sz="1200" b="0" i="1" noProof="0" smtClean="0">
                                        <a:latin typeface="Cambria Math"/>
                                        <a:ea typeface="Cambria Math"/>
                                      </a:rPr>
                                      <m:t>𝑡</m:t>
                                    </m:r>
                                  </m:sub>
                                </m:sSub>
                              </m:oMath>
                            </m:oMathPara>
                          </a14:m>
                          <a:endParaRPr lang="en-GB" sz="1200" noProof="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𝐼</m:t>
                                    </m:r>
                                  </m:e>
                                  <m:sub>
                                    <m:r>
                                      <a:rPr lang="en-GB" sz="1200" b="0" i="1" noProof="0" smtClean="0">
                                        <a:latin typeface="Cambria Math"/>
                                        <a:ea typeface="Cambria Math"/>
                                      </a:rPr>
                                      <m:t>𝑡</m:t>
                                    </m:r>
                                  </m:sub>
                                </m:sSub>
                              </m:oMath>
                            </m:oMathPara>
                          </a14:m>
                          <a:endParaRPr lang="en-GB" sz="1200" noProof="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14:m>
                            <m:oMathPara xmlns:m="http://schemas.openxmlformats.org/officeDocument/2006/math">
                              <m:oMathParaPr>
                                <m:jc m:val="centerGroup"/>
                              </m:oMathParaPr>
                              <m:oMath xmlns:m="http://schemas.openxmlformats.org/officeDocument/2006/math">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𝐺</m:t>
                                    </m:r>
                                  </m:e>
                                  <m:sub>
                                    <m:r>
                                      <a:rPr lang="cs-CZ" sz="1200" b="0" i="1" noProof="0" smtClean="0">
                                        <a:latin typeface="Cambria Math" panose="02040503050406030204" pitchFamily="18" charset="0"/>
                                        <a:ea typeface="Cambria Math"/>
                                      </a:rPr>
                                      <m:t>0</m:t>
                                    </m:r>
                                  </m:sub>
                                </m:sSub>
                                <m:r>
                                  <a:rPr lang="en-GB" sz="1200" b="0" i="1" noProof="0" smtClean="0">
                                    <a:latin typeface="Cambria Math"/>
                                    <a:ea typeface="Cambria Math"/>
                                  </a:rPr>
                                  <m:t>×</m:t>
                                </m:r>
                                <m:d>
                                  <m:dPr>
                                    <m:ctrlPr>
                                      <a:rPr lang="en-GB" sz="1200" b="0" i="1" noProof="0" smtClean="0">
                                        <a:latin typeface="Cambria Math" panose="02040503050406030204" pitchFamily="18" charset="0"/>
                                        <a:ea typeface="Cambria Math"/>
                                      </a:rPr>
                                    </m:ctrlPr>
                                  </m:dPr>
                                  <m:e>
                                    <m:f>
                                      <m:fPr>
                                        <m:type m:val="lin"/>
                                        <m:ctrlPr>
                                          <a:rPr lang="en-GB" sz="1200" b="0" i="1" noProof="0" smtClean="0">
                                            <a:latin typeface="Cambria Math" panose="02040503050406030204" pitchFamily="18" charset="0"/>
                                            <a:ea typeface="Cambria Math"/>
                                          </a:rPr>
                                        </m:ctrlPr>
                                      </m:fPr>
                                      <m:num>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𝐼</m:t>
                                            </m:r>
                                          </m:e>
                                          <m:sub>
                                            <m:r>
                                              <a:rPr lang="en-GB" sz="1200" b="0" i="1" noProof="0" smtClean="0">
                                                <a:latin typeface="Cambria Math"/>
                                                <a:ea typeface="Cambria Math"/>
                                              </a:rPr>
                                              <m:t>𝑡</m:t>
                                            </m:r>
                                          </m:sub>
                                        </m:sSub>
                                      </m:num>
                                      <m:den>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𝐼</m:t>
                                            </m:r>
                                          </m:e>
                                          <m:sub>
                                            <m:r>
                                              <a:rPr lang="en-GB" sz="1200" b="0" i="1" noProof="0" smtClean="0">
                                                <a:latin typeface="Cambria Math"/>
                                                <a:ea typeface="Cambria Math"/>
                                              </a:rPr>
                                              <m:t>0</m:t>
                                            </m:r>
                                          </m:sub>
                                        </m:sSub>
                                      </m:den>
                                    </m:f>
                                  </m:e>
                                </m:d>
                              </m:oMath>
                            </m:oMathPara>
                          </a14:m>
                          <a:endParaRPr lang="en-GB" sz="1200" noProof="0" dirty="0"/>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GB" sz="1200" b="0" i="1" noProof="0" smtClean="0">
                                        <a:latin typeface="Cambria Math" panose="02040503050406030204" pitchFamily="18" charset="0"/>
                                      </a:rPr>
                                    </m:ctrlPr>
                                  </m:sSubPr>
                                  <m:e>
                                    <m:r>
                                      <a:rPr lang="en-GB" sz="1200" b="0" i="1" noProof="0" smtClean="0">
                                        <a:latin typeface="Cambria Math"/>
                                      </a:rPr>
                                      <m:t>𝐻</m:t>
                                    </m:r>
                                  </m:e>
                                  <m:sub>
                                    <m:r>
                                      <a:rPr lang="en-GB" sz="1200" b="0" i="1" noProof="0" smtClean="0">
                                        <a:latin typeface="Cambria Math"/>
                                      </a:rPr>
                                      <m:t>𝑡</m:t>
                                    </m:r>
                                  </m:sub>
                                </m:sSub>
                                <m:r>
                                  <a:rPr lang="en-GB" sz="1200" b="0" i="1" noProof="0" smtClean="0">
                                    <a:latin typeface="Cambria Math"/>
                                    <a:ea typeface="Cambria Math"/>
                                  </a:rPr>
                                  <m:t>×</m:t>
                                </m:r>
                                <m:d>
                                  <m:dPr>
                                    <m:ctrlPr>
                                      <a:rPr lang="en-GB" sz="1200" b="0" i="1" noProof="0" smtClean="0">
                                        <a:latin typeface="Cambria Math" panose="02040503050406030204" pitchFamily="18" charset="0"/>
                                        <a:ea typeface="Cambria Math"/>
                                      </a:rPr>
                                    </m:ctrlPr>
                                  </m:dPr>
                                  <m:e>
                                    <m:f>
                                      <m:fPr>
                                        <m:type m:val="lin"/>
                                        <m:ctrlPr>
                                          <a:rPr lang="en-GB" sz="1200" b="0" i="1" noProof="0" smtClean="0">
                                            <a:latin typeface="Cambria Math" panose="02040503050406030204" pitchFamily="18" charset="0"/>
                                            <a:ea typeface="Cambria Math"/>
                                          </a:rPr>
                                        </m:ctrlPr>
                                      </m:fPr>
                                      <m:num>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𝐼</m:t>
                                            </m:r>
                                          </m:e>
                                          <m:sub>
                                            <m:r>
                                              <a:rPr lang="en-GB" sz="1200" b="0" i="1" noProof="0" smtClean="0">
                                                <a:latin typeface="Cambria Math"/>
                                                <a:ea typeface="Cambria Math"/>
                                              </a:rPr>
                                              <m:t>𝑡</m:t>
                                            </m:r>
                                          </m:sub>
                                        </m:sSub>
                                      </m:num>
                                      <m:den>
                                        <m:sSub>
                                          <m:sSubPr>
                                            <m:ctrlPr>
                                              <a:rPr lang="en-GB" sz="1200" b="0" i="1" noProof="0" smtClean="0">
                                                <a:latin typeface="Cambria Math" panose="02040503050406030204" pitchFamily="18" charset="0"/>
                                                <a:ea typeface="Cambria Math"/>
                                              </a:rPr>
                                            </m:ctrlPr>
                                          </m:sSubPr>
                                          <m:e>
                                            <m:r>
                                              <a:rPr lang="cs-CZ" sz="1200" b="0" i="1" noProof="0" smtClean="0">
                                                <a:latin typeface="Cambria Math" panose="02040503050406030204" pitchFamily="18" charset="0"/>
                                                <a:ea typeface="Cambria Math"/>
                                              </a:rPr>
                                              <m:t>𝐼</m:t>
                                            </m:r>
                                          </m:e>
                                          <m:sub>
                                            <m:r>
                                              <a:rPr lang="en-GB" sz="1200" b="0" i="1" noProof="0" smtClean="0">
                                                <a:latin typeface="Cambria Math"/>
                                                <a:ea typeface="Cambria Math"/>
                                              </a:rPr>
                                              <m:t>0</m:t>
                                            </m:r>
                                          </m:sub>
                                        </m:sSub>
                                      </m:den>
                                    </m:f>
                                  </m:e>
                                </m:d>
                              </m:oMath>
                            </m:oMathPara>
                          </a14:m>
                          <a:endParaRPr lang="en-GB" sz="1200" noProof="0" dirty="0"/>
                        </a:p>
                      </a:txBody>
                      <a:tcPr marL="0" marR="0" marT="0"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1"/>
                      </a:ext>
                    </a:extLst>
                  </a:tr>
                </a:tbl>
              </a:graphicData>
            </a:graphic>
          </p:graphicFrame>
        </mc:Choice>
        <mc:Fallback xmlns="">
          <p:graphicFrame>
            <p:nvGraphicFramePr>
              <p:cNvPr id="34" name="Tabulka 33"/>
              <p:cNvGraphicFramePr>
                <a:graphicFrameLocks noGrp="1"/>
              </p:cNvGraphicFramePr>
              <p:nvPr>
                <p:extLst>
                  <p:ext uri="{D42A27DB-BD31-4B8C-83A1-F6EECF244321}">
                    <p14:modId xmlns:p14="http://schemas.microsoft.com/office/powerpoint/2010/main" val="2521103647"/>
                  </p:ext>
                </p:extLst>
              </p:nvPr>
            </p:nvGraphicFramePr>
            <p:xfrm>
              <a:off x="1331640" y="3677449"/>
              <a:ext cx="7273882" cy="633382"/>
            </p:xfrm>
            <a:graphic>
              <a:graphicData uri="http://schemas.openxmlformats.org/drawingml/2006/table">
                <a:tbl>
                  <a:tblPr firstRow="1">
                    <a:tableStyleId>{5C22544A-7EE6-4342-B048-85BDC9FD1C3A}</a:tableStyleId>
                  </a:tblPr>
                  <a:tblGrid>
                    <a:gridCol w="561778">
                      <a:extLst>
                        <a:ext uri="{9D8B030D-6E8A-4147-A177-3AD203B41FA5}">
                          <a16:colId xmlns:a16="http://schemas.microsoft.com/office/drawing/2014/main" val="20000"/>
                        </a:ext>
                      </a:extLst>
                    </a:gridCol>
                    <a:gridCol w="1118684">
                      <a:extLst>
                        <a:ext uri="{9D8B030D-6E8A-4147-A177-3AD203B41FA5}">
                          <a16:colId xmlns:a16="http://schemas.microsoft.com/office/drawing/2014/main" val="20001"/>
                        </a:ext>
                      </a:extLst>
                    </a:gridCol>
                    <a:gridCol w="1118684">
                      <a:extLst>
                        <a:ext uri="{9D8B030D-6E8A-4147-A177-3AD203B41FA5}">
                          <a16:colId xmlns:a16="http://schemas.microsoft.com/office/drawing/2014/main" val="20002"/>
                        </a:ext>
                      </a:extLst>
                    </a:gridCol>
                    <a:gridCol w="1118684">
                      <a:extLst>
                        <a:ext uri="{9D8B030D-6E8A-4147-A177-3AD203B41FA5}">
                          <a16:colId xmlns:a16="http://schemas.microsoft.com/office/drawing/2014/main" val="20003"/>
                        </a:ext>
                      </a:extLst>
                    </a:gridCol>
                    <a:gridCol w="1118684">
                      <a:extLst>
                        <a:ext uri="{9D8B030D-6E8A-4147-A177-3AD203B41FA5}">
                          <a16:colId xmlns:a16="http://schemas.microsoft.com/office/drawing/2014/main" val="20004"/>
                        </a:ext>
                      </a:extLst>
                    </a:gridCol>
                    <a:gridCol w="1118684">
                      <a:extLst>
                        <a:ext uri="{9D8B030D-6E8A-4147-A177-3AD203B41FA5}">
                          <a16:colId xmlns:a16="http://schemas.microsoft.com/office/drawing/2014/main" val="20005"/>
                        </a:ext>
                      </a:extLst>
                    </a:gridCol>
                    <a:gridCol w="1118684">
                      <a:extLst>
                        <a:ext uri="{9D8B030D-6E8A-4147-A177-3AD203B41FA5}">
                          <a16:colId xmlns:a16="http://schemas.microsoft.com/office/drawing/2014/main" val="20006"/>
                        </a:ext>
                      </a:extLst>
                    </a:gridCol>
                  </a:tblGrid>
                  <a:tr h="365760">
                    <a:tc>
                      <a:txBody>
                        <a:bodyPr/>
                        <a:lstStyle/>
                        <a:p>
                          <a:endParaRPr lang="en-US"/>
                        </a:p>
                      </a:txBody>
                      <a:tcPr marL="0" marR="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1"/>
                          <a:stretch>
                            <a:fillRect l="-2174" t="-13115" r="-1203261" b="-18360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Real  beginning balance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1"/>
                          <a:stretch>
                            <a:fillRect l="-151913" t="-13115" r="-404372" b="-183607"/>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1"/>
                          <a:stretch>
                            <a:fillRect l="-250543" t="-13115" r="-302174" b="-18360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Price</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index</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21"/>
                          <a:stretch>
                            <a:fillRect l="-453005" t="-13115" r="-103279" b="-183607"/>
                          </a:stretch>
                        </a:blip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Unpaid</a:t>
                          </a:r>
                        </a:p>
                        <a:p>
                          <a:pPr marL="0" marR="0" indent="0" algn="ctr" defTabSz="914400" rtl="0" eaLnBrk="1" fontAlgn="auto" latinLnBrk="0" hangingPunct="1">
                            <a:lnSpc>
                              <a:spcPct val="100000"/>
                            </a:lnSpc>
                            <a:spcBef>
                              <a:spcPts val="0"/>
                            </a:spcBef>
                            <a:spcAft>
                              <a:spcPts val="0"/>
                            </a:spcAft>
                            <a:buClrTx/>
                            <a:buSzTx/>
                            <a:buFontTx/>
                            <a:buNone/>
                            <a:tabLst/>
                            <a:defRPr/>
                          </a:pPr>
                          <a:r>
                            <a:rPr lang="en-GB" sz="1200" b="1" i="0" kern="1200" noProof="0" dirty="0">
                              <a:solidFill>
                                <a:schemeClr val="lt1"/>
                              </a:solidFill>
                              <a:latin typeface="Cambria Math" panose="02040503050406030204" pitchFamily="18" charset="0"/>
                              <a:ea typeface="Cambria Math" panose="02040503050406030204" pitchFamily="18" charset="0"/>
                              <a:cs typeface="+mn-cs"/>
                            </a:rPr>
                            <a:t> balance</a:t>
                          </a:r>
                        </a:p>
                      </a:txBody>
                      <a:tcPr marL="0" marR="0" marT="0"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267622">
                    <a:tc>
                      <a:txBody>
                        <a:bodyPr/>
                        <a:lstStyle/>
                        <a:p>
                          <a:endParaRPr lang="en-US"/>
                        </a:p>
                      </a:txBody>
                      <a:tcPr marL="0" marR="0" marT="0" marB="0" anchor="ctr">
                        <a:lnL w="28575"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2174" t="-156818" r="-1203261"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51087" t="-156818" r="-501630"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151913" t="-156818" r="-404372"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250543" t="-156818" r="-302174"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350543" t="-156818" r="-202174"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453005" t="-156818" r="-103279" b="-154545"/>
                          </a:stretch>
                        </a:blipFill>
                      </a:tcPr>
                    </a:tc>
                    <a:tc>
                      <a:txBody>
                        <a:bodyPr/>
                        <a:lstStyle/>
                        <a:p>
                          <a:endParaRPr lang="en-US"/>
                        </a:p>
                      </a:txBody>
                      <a:tcPr marL="0" marR="0" marT="0" marB="0" anchor="ctr">
                        <a:lnL w="12700" cap="flat" cmpd="sng" algn="ctr">
                          <a:no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blipFill>
                          <a:blip r:embed="rId21"/>
                          <a:stretch>
                            <a:fillRect l="-550000" t="-156818" r="-2717" b="-154545"/>
                          </a:stretch>
                        </a:blipFill>
                      </a:tcPr>
                    </a:tc>
                    <a:extLst>
                      <a:ext uri="{0D108BD9-81ED-4DB2-BD59-A6C34878D82A}">
                        <a16:rowId xmlns:a16="http://schemas.microsoft.com/office/drawing/2014/main" val="10001"/>
                      </a:ext>
                    </a:extLst>
                  </a:tr>
                </a:tbl>
              </a:graphicData>
            </a:graphic>
          </p:graphicFrame>
        </mc:Fallback>
      </mc:AlternateContent>
      <p:sp>
        <p:nvSpPr>
          <p:cNvPr id="39" name="TextovéPole 38"/>
          <p:cNvSpPr txBox="1"/>
          <p:nvPr/>
        </p:nvSpPr>
        <p:spPr>
          <a:xfrm>
            <a:off x="1188000" y="4728267"/>
            <a:ext cx="7487976" cy="923330"/>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dirty="0">
                <a:latin typeface="Cambria Math" panose="02040503050406030204" pitchFamily="18" charset="0"/>
                <a:ea typeface="Cambria Math" panose="02040503050406030204" pitchFamily="18" charset="0"/>
              </a:rPr>
              <a:t>Small instalments at the beginning but high instalments at the end of the mortgage life </a:t>
            </a:r>
            <a:r>
              <a:rPr lang="en-GB" dirty="0">
                <a:latin typeface="Cambria Math" panose="02040503050406030204" pitchFamily="18" charset="0"/>
                <a:ea typeface="Cambria Math" panose="02040503050406030204" pitchFamily="18" charset="0"/>
                <a:sym typeface="Wingdings"/>
              </a:rPr>
              <a:t> </a:t>
            </a:r>
            <a:r>
              <a:rPr lang="en-GB" dirty="0">
                <a:latin typeface="Cambria Math" panose="02040503050406030204" pitchFamily="18" charset="0"/>
                <a:ea typeface="Cambria Math" panose="02040503050406030204" pitchFamily="18" charset="0"/>
              </a:rPr>
              <a:t>potential problem for households whose income cannot keep pace with inflation</a:t>
            </a:r>
          </a:p>
        </p:txBody>
      </p:sp>
      <p:sp>
        <p:nvSpPr>
          <p:cNvPr id="40" name="TextovéPole 39"/>
          <p:cNvSpPr txBox="1"/>
          <p:nvPr/>
        </p:nvSpPr>
        <p:spPr>
          <a:xfrm>
            <a:off x="1188000" y="5551769"/>
            <a:ext cx="7703999" cy="646331"/>
          </a:xfrm>
          <a:prstGeom prst="rect">
            <a:avLst/>
          </a:prstGeom>
          <a:noFill/>
          <a:ln>
            <a:noFill/>
          </a:ln>
        </p:spPr>
        <p:txBody>
          <a:bodyPr wrap="square" rtlCol="0">
            <a:spAutoFit/>
          </a:bodyPr>
          <a:lstStyle/>
          <a:p>
            <a:pPr marL="324000" lvl="2" indent="-324000">
              <a:buClr>
                <a:srgbClr val="7030A0"/>
              </a:buClr>
              <a:buSzPct val="80000"/>
              <a:buFont typeface="Wingdings" panose="05000000000000000000" pitchFamily="2" charset="2"/>
              <a:buChar char="q"/>
            </a:pPr>
            <a:r>
              <a:rPr lang="en-GB" noProof="0" dirty="0">
                <a:solidFill>
                  <a:srgbClr val="7030A0"/>
                </a:solidFill>
                <a:latin typeface="Cambria Math" panose="02040503050406030204" pitchFamily="18" charset="0"/>
                <a:ea typeface="Cambria Math" panose="02040503050406030204" pitchFamily="18" charset="0"/>
              </a:rPr>
              <a:t>Negative amortization </a:t>
            </a:r>
            <a:r>
              <a:rPr lang="en-GB" noProof="0" dirty="0">
                <a:latin typeface="Cambria Math" panose="02040503050406030204" pitchFamily="18" charset="0"/>
                <a:ea typeface="Cambria Math" panose="02040503050406030204" pitchFamily="18" charset="0"/>
              </a:rPr>
              <a:t>means that instalments are insufficient to cover interest, so </a:t>
            </a:r>
            <a:r>
              <a:rPr lang="en-US" dirty="0">
                <a:latin typeface="Cambria Math" panose="02040503050406030204" pitchFamily="18" charset="0"/>
                <a:ea typeface="Cambria Math" panose="02040503050406030204" pitchFamily="18" charset="0"/>
              </a:rPr>
              <a:t>the unpaid interest increases the outstanding mortgage</a:t>
            </a:r>
            <a:endParaRPr lang="en-GB" noProof="0" dirty="0">
              <a:latin typeface="Cambria Math" panose="02040503050406030204" pitchFamily="18" charset="0"/>
              <a:ea typeface="Cambria Math" panose="02040503050406030204" pitchFamily="18" charset="0"/>
            </a:endParaRPr>
          </a:p>
        </p:txBody>
      </p:sp>
      <p:sp>
        <p:nvSpPr>
          <p:cNvPr id="43" name="TextovéPole 42"/>
          <p:cNvSpPr txBox="1"/>
          <p:nvPr/>
        </p:nvSpPr>
        <p:spPr>
          <a:xfrm>
            <a:off x="864001" y="4392000"/>
            <a:ext cx="4415118" cy="430887"/>
          </a:xfrm>
          <a:prstGeom prst="rect">
            <a:avLst/>
          </a:prstGeom>
          <a:noFill/>
          <a:ln>
            <a:noFill/>
          </a:ln>
        </p:spPr>
        <p:txBody>
          <a:bodyPr wrap="square" rtlCol="0">
            <a:spAutoFit/>
          </a:bodyPr>
          <a:lstStyle/>
          <a:p>
            <a:pPr marL="324000" indent="-324000">
              <a:buClr>
                <a:srgbClr val="7030A0"/>
              </a:buClr>
              <a:buFont typeface="Wingdings" panose="05000000000000000000" pitchFamily="2" charset="2"/>
              <a:buChar char="Ø"/>
            </a:pPr>
            <a:r>
              <a:rPr lang="en-GB" sz="2200" dirty="0">
                <a:latin typeface="Cambria Math" panose="02040503050406030204" pitchFamily="18" charset="0"/>
                <a:ea typeface="Cambria Math" panose="02040503050406030204" pitchFamily="18" charset="0"/>
              </a:rPr>
              <a:t>Potential drawbacks of the GPM</a:t>
            </a:r>
          </a:p>
        </p:txBody>
      </p:sp>
      <p:sp>
        <p:nvSpPr>
          <p:cNvPr id="4" name="Nadpis 3"/>
          <p:cNvSpPr>
            <a:spLocks noGrp="1"/>
          </p:cNvSpPr>
          <p:nvPr>
            <p:ph type="title"/>
          </p:nvPr>
        </p:nvSpPr>
        <p:spPr>
          <a:xfrm>
            <a:off x="144000" y="144000"/>
            <a:ext cx="5507999" cy="648072"/>
          </a:xfrm>
        </p:spPr>
        <p:txBody>
          <a:bodyPr/>
          <a:lstStyle/>
          <a:p>
            <a:r>
              <a:rPr lang="en-GB" noProof="0" dirty="0"/>
              <a:t>Graduated</a:t>
            </a:r>
            <a:r>
              <a:rPr lang="cs-CZ" noProof="0" dirty="0"/>
              <a:t>-</a:t>
            </a:r>
            <a:r>
              <a:rPr lang="en-GB" noProof="0" dirty="0"/>
              <a:t>payment mortgage</a:t>
            </a:r>
          </a:p>
        </p:txBody>
      </p:sp>
    </p:spTree>
    <p:extLst>
      <p:ext uri="{BB962C8B-B14F-4D97-AF65-F5344CB8AC3E}">
        <p14:creationId xmlns:p14="http://schemas.microsoft.com/office/powerpoint/2010/main" val="11721992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PERSISTENCEDATA" val="MMPROD_UIPERSISTENCEDATA"/>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Mortgages &amp;quot;&quot;/&gt;&lt;property id=&quot;20307&quot; value=&quot;256&quot;/&gt;&lt;/object&gt;&lt;object type=&quot;3&quot; unique_id=&quot;10005&quot;&gt;&lt;property id=&quot;20148&quot; value=&quot;5&quot;/&gt;&lt;property id=&quot;20300&quot; value=&quot;Slide 3 - &amp;quot;Mathematics of level-payment mortgage&amp;quot;&quot;/&gt;&lt;property id=&quot;20307&quot; value=&quot;262&quot;/&gt;&lt;/object&gt;&lt;object type=&quot;3&quot; unique_id=&quot;10007&quot;&gt;&lt;property id=&quot;20148&quot; value=&quot;5&quot;/&gt;&lt;property id=&quot;20300&quot; value=&quot;Slide 2 - &amp;quot;Level-payment mortgage&amp;quot;&quot;/&gt;&lt;property id=&quot;20307&quot; value=&quot;270&quot;/&gt;&lt;/object&gt;&lt;object type=&quot;3&quot; unique_id=&quot;10009&quot;&gt;&lt;property id=&quot;20148&quot; value=&quot;5&quot;/&gt;&lt;property id=&quot;20300&quot; value=&quot;Slide 7 - &amp;quot;Traditional mortgage and inflation&amp;quot;&quot;/&gt;&lt;property id=&quot;20307&quot; value=&quot;266&quot;/&gt;&lt;/object&gt;&lt;object type=&quot;3&quot; unique_id=&quot;10014&quot;&gt;&lt;property id=&quot;20148&quot; value=&quot;5&quot;/&gt;&lt;property id=&quot;20300&quot; value=&quot;Slide 10 - &amp;quot;Securitization with mortgages&amp;quot;&quot;/&gt;&lt;property id=&quot;20307&quot; value=&quot;271&quot;/&gt;&lt;/object&gt;&lt;object type=&quot;3&quot; unique_id=&quot;10015&quot;&gt;&lt;property id=&quot;20148&quot; value=&quot;5&quot;/&gt;&lt;property id=&quot;20300&quot; value=&quot;Slide 14 - &amp;quot;See you  in the next lecture&amp;quot;&quot;/&gt;&lt;property id=&quot;20307&quot; value=&quot;272&quot;/&gt;&lt;/object&gt;&lt;object type=&quot;3&quot; unique_id=&quot;11625&quot;&gt;&lt;property id=&quot;20148&quot; value=&quot;5&quot;/&gt;&lt;property id=&quot;20300&quot; value=&quot;Slide 4 - &amp;quot;Payment calendar (annuity approach) &amp;quot;&quot;/&gt;&lt;property id=&quot;20307&quot; value=&quot;274&quot;/&gt;&lt;/object&gt;&lt;object type=&quot;3&quot; unique_id=&quot;11626&quot;&gt;&lt;property id=&quot;20148&quot; value=&quot;5&quot;/&gt;&lt;property id=&quot;20300&quot; value=&quot;Slide 5 - &amp;quot;Payment calendar (synthetic approach)&amp;quot;&quot;/&gt;&lt;property id=&quot;20307&quot; value=&quot;280&quot;/&gt;&lt;/object&gt;&lt;object type=&quot;3&quot; unique_id=&quot;11627&quot;&gt;&lt;property id=&quot;20148&quot; value=&quot;5&quot;/&gt;&lt;property id=&quot;20300&quot; value=&quot;Slide 6 - &amp;quot;Prepayments&amp;quot;&quot;/&gt;&lt;property id=&quot;20307&quot; value=&quot;275&quot;/&gt;&lt;/object&gt;&lt;object type=&quot;3&quot; unique_id=&quot;11628&quot;&gt;&lt;property id=&quot;20148&quot; value=&quot;5&quot;/&gt;&lt;property id=&quot;20300&quot; value=&quot;Slide 8 - &amp;quot;Graduated-payment mortgage&amp;quot;&quot;/&gt;&lt;property id=&quot;20307&quot; value=&quot;276&quot;/&gt;&lt;/object&gt;&lt;object type=&quot;3&quot; unique_id=&quot;11629&quot;&gt;&lt;property id=&quot;20148&quot; value=&quot;5&quot;/&gt;&lt;property id=&quot;20300&quot; value=&quot;Slide 9 - &amp;quot;Foreign-currency mortgage&amp;quot;&quot;/&gt;&lt;property id=&quot;20307&quot; value=&quot;277&quot;/&gt;&lt;/object&gt;&lt;object type=&quot;3&quot; unique_id=&quot;11630&quot;&gt;&lt;property id=&quot;20148&quot; value=&quot;5&quot;/&gt;&lt;property id=&quot;20300&quot; value=&quot;Slide 11 - &amp;quot;Agency deals&amp;quot;&quot;/&gt;&lt;property id=&quot;20307&quot; value=&quot;278&quot;/&gt;&lt;/object&gt;&lt;object type=&quot;3&quot; unique_id=&quot;11631&quot;&gt;&lt;property id=&quot;20148&quot; value=&quot;5&quot;/&gt;&lt;property id=&quot;20300&quot; value=&quot;Slide 12 - &amp;quot;Private-label deals&amp;quot;&quot;/&gt;&lt;property id=&quot;20307&quot; value=&quot;284&quot;/&gt;&lt;/object&gt;&lt;object type=&quot;3&quot; unique_id=&quot;11632&quot;&gt;&lt;property id=&quot;20148&quot; value=&quot;5&quot;/&gt;&lt;property id=&quot;20300&quot; value=&quot;Slide 13 - &amp;quot;Pros and cons of securitization&amp;quot;&quot;/&gt;&lt;property id=&quot;20307&quot; value=&quot;279&quot;/&gt;&lt;/object&gt;&lt;/object&gt;&lt;object type=&quot;8&quot; unique_id=&quot;10032&quot;&gt;&lt;/object&gt;&lt;/object&gt;&lt;/database&gt;"/>
  <p:tag name="SECTOMILLISECCONVERTED" val="1"/>
</p:tagLst>
</file>

<file path=ppt/theme/theme1.xml><?xml version="1.0" encoding="utf-8"?>
<a:theme xmlns:a="http://schemas.openxmlformats.org/drawingml/2006/main" name="FMI">
  <a:themeElements>
    <a:clrScheme name="Aerodynamika">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Aerodynamika">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erodynamika">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lnDef>
      <a:spPr>
        <a:ln w="25400">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ctr">
          <a:defRPr sz="1600" i="1" smtClean="0">
            <a:latin typeface="Cambria Math"/>
            <a:ea typeface="Cambria Math" panose="02040503050406030204" pitchFamily="18" charset="0"/>
          </a:defRPr>
        </a:defPPr>
      </a:lstStyle>
    </a:tx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8170</TotalTime>
  <Words>2437</Words>
  <Application>Microsoft Office PowerPoint</Application>
  <PresentationFormat>Předvádění na obrazovce (4:3)</PresentationFormat>
  <Paragraphs>371</Paragraphs>
  <Slides>18</Slides>
  <Notes>18</Notes>
  <HiddenSlides>0</HiddenSlides>
  <MMClips>0</MMClips>
  <ScaleCrop>false</ScaleCrop>
  <HeadingPairs>
    <vt:vector size="8" baseType="variant">
      <vt:variant>
        <vt:lpstr>Použitá písma</vt:lpstr>
      </vt:variant>
      <vt:variant>
        <vt:i4>9</vt:i4>
      </vt:variant>
      <vt:variant>
        <vt:lpstr>Motiv</vt:lpstr>
      </vt:variant>
      <vt:variant>
        <vt:i4>1</vt:i4>
      </vt:variant>
      <vt:variant>
        <vt:lpstr>Vložené servery OLE</vt:lpstr>
      </vt:variant>
      <vt:variant>
        <vt:i4>1</vt:i4>
      </vt:variant>
      <vt:variant>
        <vt:lpstr>Nadpisy snímků</vt:lpstr>
      </vt:variant>
      <vt:variant>
        <vt:i4>18</vt:i4>
      </vt:variant>
    </vt:vector>
  </HeadingPairs>
  <TitlesOfParts>
    <vt:vector size="29" baseType="lpstr">
      <vt:lpstr>Algerian</vt:lpstr>
      <vt:lpstr>Arial</vt:lpstr>
      <vt:lpstr>Calibri</vt:lpstr>
      <vt:lpstr>Cambria Math</vt:lpstr>
      <vt:lpstr>Georgia</vt:lpstr>
      <vt:lpstr>Tahoma</vt:lpstr>
      <vt:lpstr>Times New Roman</vt:lpstr>
      <vt:lpstr>Trebuchet MS</vt:lpstr>
      <vt:lpstr>Wingdings</vt:lpstr>
      <vt:lpstr>FMI</vt:lpstr>
      <vt:lpstr>Worksheet</vt:lpstr>
      <vt:lpstr>Mortgages </vt:lpstr>
      <vt:lpstr>Level-payment mortgage</vt:lpstr>
      <vt:lpstr>Math of level-payment mortgage</vt:lpstr>
      <vt:lpstr>Annuity payment calendar</vt:lpstr>
      <vt:lpstr>Refinancing payment calendar</vt:lpstr>
      <vt:lpstr>Prepayments (1)</vt:lpstr>
      <vt:lpstr>Prepayments (2)</vt:lpstr>
      <vt:lpstr>Annuity mortgage and inflation</vt:lpstr>
      <vt:lpstr>Graduated-payment mortgage</vt:lpstr>
      <vt:lpstr>Foreign currency mortgage</vt:lpstr>
      <vt:lpstr>Some other types of mortgages</vt:lpstr>
      <vt:lpstr>See you  in the next lecture</vt:lpstr>
      <vt:lpstr>Excel table – annuity payment calendar</vt:lpstr>
      <vt:lpstr>Excel table – refinancing payment calendar</vt:lpstr>
      <vt:lpstr>Excel table – graduated payment calendar</vt:lpstr>
      <vt:lpstr>Math note – decomposition of regular instalment</vt:lpstr>
      <vt:lpstr>Math note – annuity refinancing property</vt:lpstr>
      <vt:lpstr>Footnotes</vt:lpstr>
    </vt:vector>
  </TitlesOfParts>
  <Company>Institute of Economic Studies, Charles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Mortgages</dc:title>
  <dc:subject>FI - TALKING SLIDES</dc:subject>
  <dc:creator>Oldřich DĚDEK</dc:creator>
  <cp:keywords>pptxFI_TSL04</cp:keywords>
  <dc:description>Financial markets instruments</dc:description>
  <cp:lastModifiedBy>Oldrich DEDEK</cp:lastModifiedBy>
  <cp:revision>2622</cp:revision>
  <dcterms:created xsi:type="dcterms:W3CDTF">2014-05-11T12:40:16Z</dcterms:created>
  <dcterms:modified xsi:type="dcterms:W3CDTF">2026-02-14T09:46:45Z</dcterms:modified>
  <cp:category>O.D. Lecturing Legacy</cp:category>
  <cp:contentStatus>OD Web</cp:contentStatus>
</cp:coreProperties>
</file>