
<file path=[Content_Types].xml><?xml version="1.0" encoding="utf-8"?>
<Types xmlns="http://schemas.openxmlformats.org/package/2006/content-types">
  <Default Extension="gif" ContentType="image/gif"/>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21"/>
  </p:notesMasterIdLst>
  <p:handoutMasterIdLst>
    <p:handoutMasterId r:id="rId22"/>
  </p:handoutMasterIdLst>
  <p:sldIdLst>
    <p:sldId id="256" r:id="rId2"/>
    <p:sldId id="296" r:id="rId3"/>
    <p:sldId id="322" r:id="rId4"/>
    <p:sldId id="324" r:id="rId5"/>
    <p:sldId id="325" r:id="rId6"/>
    <p:sldId id="270" r:id="rId7"/>
    <p:sldId id="297" r:id="rId8"/>
    <p:sldId id="289" r:id="rId9"/>
    <p:sldId id="307" r:id="rId10"/>
    <p:sldId id="287" r:id="rId11"/>
    <p:sldId id="299" r:id="rId12"/>
    <p:sldId id="300" r:id="rId13"/>
    <p:sldId id="326" r:id="rId14"/>
    <p:sldId id="301" r:id="rId15"/>
    <p:sldId id="305" r:id="rId16"/>
    <p:sldId id="306" r:id="rId17"/>
    <p:sldId id="272" r:id="rId18"/>
    <p:sldId id="308" r:id="rId19"/>
    <p:sldId id="292" r:id="rId20"/>
  </p:sldIdLst>
  <p:sldSz cx="9144000" cy="6858000" type="screen4x3"/>
  <p:notesSz cx="7102475" cy="9388475"/>
  <p:custDataLst>
    <p:tags r:id="rId23"/>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2880">
          <p15:clr>
            <a:srgbClr val="A4A3A4"/>
          </p15:clr>
        </p15:guide>
        <p15:guide id="3" orient="horz" pos="2160" userDrawn="1">
          <p15:clr>
            <a:srgbClr val="A4A3A4"/>
          </p15:clr>
        </p15:guide>
      </p15:sldGuideLst>
    </p:ext>
    <p:ext uri="{2D200454-40CA-4A62-9FC3-DE9A4176ACB9}">
      <p15:notesGuideLst xmlns:p15="http://schemas.microsoft.com/office/powerpoint/2012/main">
        <p15:guide id="1" orient="horz" pos="2957" userDrawn="1">
          <p15:clr>
            <a:srgbClr val="A4A3A4"/>
          </p15:clr>
        </p15:guide>
        <p15:guide id="2" pos="2237"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io"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4E67C8"/>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097" autoAdjust="0"/>
    <p:restoredTop sz="94400" autoAdjust="0"/>
  </p:normalViewPr>
  <p:slideViewPr>
    <p:cSldViewPr>
      <p:cViewPr varScale="1">
        <p:scale>
          <a:sx n="155" d="100"/>
          <a:sy n="155" d="100"/>
        </p:scale>
        <p:origin x="2472" y="150"/>
      </p:cViewPr>
      <p:guideLst>
        <p:guide orient="horz" pos="4088"/>
        <p:guide pos="2880"/>
        <p:guide orient="horz"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8" d="100"/>
          <a:sy n="118" d="100"/>
        </p:scale>
        <p:origin x="5004" y="84"/>
      </p:cViewPr>
      <p:guideLst>
        <p:guide orient="horz" pos="2957"/>
        <p:guide pos="2237"/>
      </p:guideLst>
    </p:cSldViewPr>
  </p:notesViewPr>
  <p:gridSpacing cx="180000" cy="18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DE3EE0E2-5EDA-B2E1-7BAB-FC41DE6006DC}"/>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326346B9-A8D1-2654-9DC8-023309C0CA52}"/>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CCEBB478-19B2-4E5A-BC41-5B3D2BA6E3F1}" type="datetimeFigureOut">
              <a:rPr lang="en-GB" smtClean="0"/>
              <a:t>21/04/2026</a:t>
            </a:fld>
            <a:endParaRPr lang="en-GB"/>
          </a:p>
        </p:txBody>
      </p:sp>
      <p:sp>
        <p:nvSpPr>
          <p:cNvPr id="4" name="Zástupný symbol pro zápatí 3">
            <a:extLst>
              <a:ext uri="{FF2B5EF4-FFF2-40B4-BE49-F238E27FC236}">
                <a16:creationId xmlns:a16="http://schemas.microsoft.com/office/drawing/2014/main" id="{115BA17A-C991-E0A6-CE8B-4586EDA6FF38}"/>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EA459423-D2ED-2600-884C-01A846C7BB8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7E711738-B090-432C-9B94-C63BEA026E71}" type="slidenum">
              <a:rPr lang="en-GB" smtClean="0"/>
              <a:t>‹#›</a:t>
            </a:fld>
            <a:endParaRPr lang="en-GB"/>
          </a:p>
        </p:txBody>
      </p:sp>
    </p:spTree>
    <p:extLst>
      <p:ext uri="{BB962C8B-B14F-4D97-AF65-F5344CB8AC3E}">
        <p14:creationId xmlns:p14="http://schemas.microsoft.com/office/powerpoint/2010/main" val="268231131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57" userDrawn="1">
          <p15:clr>
            <a:srgbClr val="F26B43"/>
          </p15:clr>
        </p15:guide>
        <p15:guide id="2" pos="2237"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cs-CZ"/>
          </a:p>
        </p:txBody>
      </p:sp>
      <p:sp>
        <p:nvSpPr>
          <p:cNvPr id="3" name="Zástupný symbol pro datum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11468C38-A214-4E80-B1E3-D2FE07F8DD81}" type="datetimeFigureOut">
              <a:rPr lang="cs-CZ" smtClean="0"/>
              <a:t>21.04.2026</a:t>
            </a:fld>
            <a:endParaRPr lang="cs-CZ"/>
          </a:p>
        </p:txBody>
      </p:sp>
      <p:sp>
        <p:nvSpPr>
          <p:cNvPr id="4" name="Zástupný symbol pro obrázek snímku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cs-CZ"/>
          </a:p>
        </p:txBody>
      </p:sp>
      <p:sp>
        <p:nvSpPr>
          <p:cNvPr id="5" name="Zástupný symbol pro poznámky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8C40B50C-4808-4AAD-8732-12ADE8A5B27F}" type="slidenum">
              <a:rPr lang="cs-CZ" smtClean="0"/>
              <a:t>‹#›</a:t>
            </a:fld>
            <a:endParaRPr lang="cs-CZ"/>
          </a:p>
        </p:txBody>
      </p:sp>
    </p:spTree>
    <p:extLst>
      <p:ext uri="{BB962C8B-B14F-4D97-AF65-F5344CB8AC3E}">
        <p14:creationId xmlns:p14="http://schemas.microsoft.com/office/powerpoint/2010/main" val="38013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57" userDrawn="1">
          <p15:clr>
            <a:srgbClr val="F26B43"/>
          </p15:clr>
        </p15:guide>
        <p15:guide id="2" pos="2237"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a:t>
            </a:fld>
            <a:endParaRPr lang="cs-CZ"/>
          </a:p>
        </p:txBody>
      </p:sp>
    </p:spTree>
    <p:extLst>
      <p:ext uri="{BB962C8B-B14F-4D97-AF65-F5344CB8AC3E}">
        <p14:creationId xmlns:p14="http://schemas.microsoft.com/office/powerpoint/2010/main" val="375875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10</a:t>
            </a:fld>
            <a:endParaRPr lang="cs-CZ"/>
          </a:p>
        </p:txBody>
      </p:sp>
    </p:spTree>
    <p:extLst>
      <p:ext uri="{BB962C8B-B14F-4D97-AF65-F5344CB8AC3E}">
        <p14:creationId xmlns:p14="http://schemas.microsoft.com/office/powerpoint/2010/main" val="68075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11</a:t>
            </a:fld>
            <a:endParaRPr lang="cs-CZ"/>
          </a:p>
        </p:txBody>
      </p:sp>
    </p:spTree>
    <p:extLst>
      <p:ext uri="{BB962C8B-B14F-4D97-AF65-F5344CB8AC3E}">
        <p14:creationId xmlns:p14="http://schemas.microsoft.com/office/powerpoint/2010/main" val="729699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12</a:t>
            </a:fld>
            <a:endParaRPr lang="cs-CZ"/>
          </a:p>
        </p:txBody>
      </p:sp>
    </p:spTree>
    <p:extLst>
      <p:ext uri="{BB962C8B-B14F-4D97-AF65-F5344CB8AC3E}">
        <p14:creationId xmlns:p14="http://schemas.microsoft.com/office/powerpoint/2010/main" val="17782150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E09F1-DC91-3A18-F71E-A3E36764C766}"/>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A60DA5DC-FADB-EE35-388F-30F64EE470BF}"/>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91F42B75-FD03-08C9-B7C5-41CAF405F165}"/>
              </a:ext>
            </a:extLst>
          </p:cNvPr>
          <p:cNvSpPr>
            <a:spLocks noGrp="1"/>
          </p:cNvSpPr>
          <p:nvPr>
            <p:ph type="body" idx="1"/>
          </p:nvPr>
        </p:nvSpPr>
        <p:spPr/>
        <p:txBody>
          <a:bodyPr/>
          <a:lstStyle/>
          <a:p>
            <a:endParaRPr lang="en-GB"/>
          </a:p>
        </p:txBody>
      </p:sp>
      <p:sp>
        <p:nvSpPr>
          <p:cNvPr id="4" name="Zástupný symbol pro číslo snímku 3">
            <a:extLst>
              <a:ext uri="{FF2B5EF4-FFF2-40B4-BE49-F238E27FC236}">
                <a16:creationId xmlns:a16="http://schemas.microsoft.com/office/drawing/2014/main" id="{4AFB06EF-59ED-2208-9280-95CF063C0039}"/>
              </a:ext>
            </a:extLst>
          </p:cNvPr>
          <p:cNvSpPr>
            <a:spLocks noGrp="1"/>
          </p:cNvSpPr>
          <p:nvPr>
            <p:ph type="sldNum" sz="quarter" idx="5"/>
          </p:nvPr>
        </p:nvSpPr>
        <p:spPr/>
        <p:txBody>
          <a:bodyPr/>
          <a:lstStyle/>
          <a:p>
            <a:fld id="{8C40B50C-4808-4AAD-8732-12ADE8A5B27F}" type="slidenum">
              <a:rPr lang="cs-CZ" smtClean="0"/>
              <a:t>13</a:t>
            </a:fld>
            <a:endParaRPr lang="cs-CZ"/>
          </a:p>
        </p:txBody>
      </p:sp>
    </p:spTree>
    <p:extLst>
      <p:ext uri="{BB962C8B-B14F-4D97-AF65-F5344CB8AC3E}">
        <p14:creationId xmlns:p14="http://schemas.microsoft.com/office/powerpoint/2010/main" val="2215136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14</a:t>
            </a:fld>
            <a:endParaRPr lang="cs-CZ"/>
          </a:p>
        </p:txBody>
      </p:sp>
    </p:spTree>
    <p:extLst>
      <p:ext uri="{BB962C8B-B14F-4D97-AF65-F5344CB8AC3E}">
        <p14:creationId xmlns:p14="http://schemas.microsoft.com/office/powerpoint/2010/main" val="334572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15</a:t>
            </a:fld>
            <a:endParaRPr lang="cs-CZ"/>
          </a:p>
        </p:txBody>
      </p:sp>
    </p:spTree>
    <p:extLst>
      <p:ext uri="{BB962C8B-B14F-4D97-AF65-F5344CB8AC3E}">
        <p14:creationId xmlns:p14="http://schemas.microsoft.com/office/powerpoint/2010/main" val="1066435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16</a:t>
            </a:fld>
            <a:endParaRPr lang="cs-CZ"/>
          </a:p>
        </p:txBody>
      </p:sp>
    </p:spTree>
    <p:extLst>
      <p:ext uri="{BB962C8B-B14F-4D97-AF65-F5344CB8AC3E}">
        <p14:creationId xmlns:p14="http://schemas.microsoft.com/office/powerpoint/2010/main" val="3386852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17</a:t>
            </a:fld>
            <a:endParaRPr lang="cs-CZ"/>
          </a:p>
        </p:txBody>
      </p:sp>
    </p:spTree>
    <p:extLst>
      <p:ext uri="{BB962C8B-B14F-4D97-AF65-F5344CB8AC3E}">
        <p14:creationId xmlns:p14="http://schemas.microsoft.com/office/powerpoint/2010/main" val="2490964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18</a:t>
            </a:fld>
            <a:endParaRPr lang="cs-CZ"/>
          </a:p>
        </p:txBody>
      </p:sp>
    </p:spTree>
    <p:extLst>
      <p:ext uri="{BB962C8B-B14F-4D97-AF65-F5344CB8AC3E}">
        <p14:creationId xmlns:p14="http://schemas.microsoft.com/office/powerpoint/2010/main" val="24645272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CD38-3D80-EBFB-C6C2-8A568A44C72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54963F2-71C1-B34A-4111-3BD4C28986F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9042736-10C2-7B7C-8D2F-DF181B3BAC99}"/>
              </a:ext>
            </a:extLst>
          </p:cNvPr>
          <p:cNvSpPr>
            <a:spLocks noGrp="1"/>
          </p:cNvSpPr>
          <p:nvPr>
            <p:ph type="body" idx="1"/>
          </p:nvPr>
        </p:nvSpPr>
        <p:spPr/>
        <p:txBody>
          <a:bodyPr/>
          <a:lstStyle/>
          <a:p>
            <a:endParaRPr lang="en-GB"/>
          </a:p>
        </p:txBody>
      </p:sp>
      <p:sp>
        <p:nvSpPr>
          <p:cNvPr id="4" name="Zástupný symbol pro číslo snímku 3">
            <a:extLst>
              <a:ext uri="{FF2B5EF4-FFF2-40B4-BE49-F238E27FC236}">
                <a16:creationId xmlns:a16="http://schemas.microsoft.com/office/drawing/2014/main" id="{1F84551F-A92C-792A-4B76-AAE9487697BA}"/>
              </a:ext>
            </a:extLst>
          </p:cNvPr>
          <p:cNvSpPr>
            <a:spLocks noGrp="1"/>
          </p:cNvSpPr>
          <p:nvPr>
            <p:ph type="sldNum" sz="quarter" idx="5"/>
          </p:nvPr>
        </p:nvSpPr>
        <p:spPr/>
        <p:txBody>
          <a:bodyPr/>
          <a:lstStyle/>
          <a:p>
            <a:fld id="{8C40B50C-4808-4AAD-8732-12ADE8A5B27F}" type="slidenum">
              <a:rPr lang="cs-CZ" smtClean="0"/>
              <a:t>19</a:t>
            </a:fld>
            <a:endParaRPr lang="cs-CZ"/>
          </a:p>
        </p:txBody>
      </p:sp>
    </p:spTree>
    <p:extLst>
      <p:ext uri="{BB962C8B-B14F-4D97-AF65-F5344CB8AC3E}">
        <p14:creationId xmlns:p14="http://schemas.microsoft.com/office/powerpoint/2010/main" val="249882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2</a:t>
            </a:fld>
            <a:endParaRPr lang="cs-CZ"/>
          </a:p>
        </p:txBody>
      </p:sp>
    </p:spTree>
    <p:extLst>
      <p:ext uri="{BB962C8B-B14F-4D97-AF65-F5344CB8AC3E}">
        <p14:creationId xmlns:p14="http://schemas.microsoft.com/office/powerpoint/2010/main" val="324995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3</a:t>
            </a:fld>
            <a:endParaRPr lang="cs-CZ"/>
          </a:p>
        </p:txBody>
      </p:sp>
    </p:spTree>
    <p:extLst>
      <p:ext uri="{BB962C8B-B14F-4D97-AF65-F5344CB8AC3E}">
        <p14:creationId xmlns:p14="http://schemas.microsoft.com/office/powerpoint/2010/main" val="2072296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4</a:t>
            </a:fld>
            <a:endParaRPr lang="cs-CZ"/>
          </a:p>
        </p:txBody>
      </p:sp>
    </p:spTree>
    <p:extLst>
      <p:ext uri="{BB962C8B-B14F-4D97-AF65-F5344CB8AC3E}">
        <p14:creationId xmlns:p14="http://schemas.microsoft.com/office/powerpoint/2010/main" val="90097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5</a:t>
            </a:fld>
            <a:endParaRPr lang="cs-CZ"/>
          </a:p>
        </p:txBody>
      </p:sp>
    </p:spTree>
    <p:extLst>
      <p:ext uri="{BB962C8B-B14F-4D97-AF65-F5344CB8AC3E}">
        <p14:creationId xmlns:p14="http://schemas.microsoft.com/office/powerpoint/2010/main" val="10661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6</a:t>
            </a:fld>
            <a:endParaRPr lang="cs-CZ"/>
          </a:p>
        </p:txBody>
      </p:sp>
    </p:spTree>
    <p:extLst>
      <p:ext uri="{BB962C8B-B14F-4D97-AF65-F5344CB8AC3E}">
        <p14:creationId xmlns:p14="http://schemas.microsoft.com/office/powerpoint/2010/main" val="265554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7</a:t>
            </a:fld>
            <a:endParaRPr lang="cs-CZ"/>
          </a:p>
        </p:txBody>
      </p:sp>
    </p:spTree>
    <p:extLst>
      <p:ext uri="{BB962C8B-B14F-4D97-AF65-F5344CB8AC3E}">
        <p14:creationId xmlns:p14="http://schemas.microsoft.com/office/powerpoint/2010/main" val="3857654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8</a:t>
            </a:fld>
            <a:endParaRPr lang="cs-CZ"/>
          </a:p>
        </p:txBody>
      </p:sp>
    </p:spTree>
    <p:extLst>
      <p:ext uri="{BB962C8B-B14F-4D97-AF65-F5344CB8AC3E}">
        <p14:creationId xmlns:p14="http://schemas.microsoft.com/office/powerpoint/2010/main" val="40139724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9</a:t>
            </a:fld>
            <a:endParaRPr lang="cs-CZ"/>
          </a:p>
        </p:txBody>
      </p:sp>
    </p:spTree>
    <p:extLst>
      <p:ext uri="{BB962C8B-B14F-4D97-AF65-F5344CB8AC3E}">
        <p14:creationId xmlns:p14="http://schemas.microsoft.com/office/powerpoint/2010/main" val="490339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a:t>Kliknutím lze upravit styl.</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a:xfrm>
            <a:off x="7308304" y="6172200"/>
            <a:ext cx="1828800" cy="365125"/>
          </a:xfrm>
        </p:spPr>
        <p:txBody>
          <a:bodyPr/>
          <a:lstStyle>
            <a:lvl1pPr>
              <a:defRPr sz="1200" b="1"/>
            </a:lvl1pPr>
          </a:lstStyle>
          <a:p>
            <a:fld id="{DFE5482F-2F05-49C5-9E15-73F945A41231}" type="slidenum">
              <a:rPr lang="cs-CZ" smtClean="0"/>
              <a:pPr/>
              <a:t>‹#›</a:t>
            </a:fld>
            <a:endParaRPr lang="cs-CZ" dirty="0"/>
          </a:p>
        </p:txBody>
      </p:sp>
      <p:sp>
        <p:nvSpPr>
          <p:cNvPr id="8" name="Title 7"/>
          <p:cNvSpPr>
            <a:spLocks noGrp="1"/>
          </p:cNvSpPr>
          <p:nvPr>
            <p:ph type="title"/>
          </p:nvPr>
        </p:nvSpPr>
        <p:spPr>
          <a:xfrm>
            <a:off x="251520" y="210314"/>
            <a:ext cx="6512511" cy="648072"/>
          </a:xfrm>
        </p:spPr>
        <p:txBody>
          <a:bodyPr/>
          <a:lstStyle>
            <a:lvl1pPr marL="0" indent="0" algn="l">
              <a:buFontTx/>
              <a:buNone/>
              <a:defRPr sz="2800"/>
            </a:lvl1pPr>
          </a:lstStyle>
          <a:p>
            <a:endParaRPr lang="en-US" dirty="0"/>
          </a:p>
        </p:txBody>
      </p:sp>
      <p:sp>
        <p:nvSpPr>
          <p:cNvPr id="10" name="Content Placeholder 9"/>
          <p:cNvSpPr>
            <a:spLocks noGrp="1"/>
          </p:cNvSpPr>
          <p:nvPr>
            <p:ph sz="quarter" idx="13"/>
          </p:nvPr>
        </p:nvSpPr>
        <p:spPr>
          <a:xfrm>
            <a:off x="1143000" y="2042512"/>
            <a:ext cx="6400800" cy="3474720"/>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cs-CZ"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FE5482F-2F05-49C5-9E15-73F945A41231}"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50" r:id="rId4"/>
    <p:sldLayoutId id="2147483751" r:id="rId5"/>
  </p:sldLayoutIdLst>
  <p:hf hd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u="none"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s://dedeklegacy.cz/talking-slides.html" TargetMode="External"/><Relationship Id="rId3" Type="http://schemas.openxmlformats.org/officeDocument/2006/relationships/slideLayout" Target="../slideLayouts/slideLayout3.xml"/><Relationship Id="rId7" Type="http://schemas.openxmlformats.org/officeDocument/2006/relationships/image" Target="../media/image15.png"/><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6.gif"/><Relationship Id="rId4" Type="http://schemas.openxmlformats.org/officeDocument/2006/relationships/notesSlide" Target="../notesSlides/notesSlide17.xml"/><Relationship Id="rId9" Type="http://schemas.openxmlformats.org/officeDocument/2006/relationships/hyperlink" Target="https://dedekold.myportfolio.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0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8" Type="http://schemas.openxmlformats.org/officeDocument/2006/relationships/image" Target="../media/image18.png"/><Relationship Id="rId21" Type="http://schemas.openxmlformats.org/officeDocument/2006/relationships/image" Target="../media/image21.png"/><Relationship Id="rId12"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4.xml"/><Relationship Id="rId20" Type="http://schemas.openxmlformats.org/officeDocument/2006/relationships/image" Target="../media/image20.png"/><Relationship Id="rId1" Type="http://schemas.openxmlformats.org/officeDocument/2006/relationships/slideLayout" Target="../slideLayouts/slideLayout2.xml"/><Relationship Id="rId24" Type="http://schemas.openxmlformats.org/officeDocument/2006/relationships/image" Target="../media/image24.png"/><Relationship Id="rId23" Type="http://schemas.openxmlformats.org/officeDocument/2006/relationships/image" Target="../media/image23.png"/><Relationship Id="rId19" Type="http://schemas.openxmlformats.org/officeDocument/2006/relationships/image" Target="../media/image19.pn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18" Type="http://schemas.openxmlformats.org/officeDocument/2006/relationships/image" Target="../media/image270.png"/><Relationship Id="rId17" Type="http://schemas.openxmlformats.org/officeDocument/2006/relationships/image" Target="../media/image11.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2.xml"/><Relationship Id="rId15" Type="http://schemas.openxmlformats.org/officeDocument/2006/relationships/image" Target="../media/image2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8" Type="http://schemas.openxmlformats.org/officeDocument/2006/relationships/image" Target="../media/image31.png"/><Relationship Id="rId17" Type="http://schemas.openxmlformats.org/officeDocument/2006/relationships/image" Target="../media/image30.png"/><Relationship Id="rId2" Type="http://schemas.openxmlformats.org/officeDocument/2006/relationships/notesSlide" Target="../notesSlides/notesSlide9.xml"/><Relationship Id="rId20" Type="http://schemas.openxmlformats.org/officeDocument/2006/relationships/image" Target="../media/image33.png"/><Relationship Id="rId1" Type="http://schemas.openxmlformats.org/officeDocument/2006/relationships/slideLayout" Target="../slideLayouts/slideLayout2.xml"/><Relationship Id="rId1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2"/>
          <p:cNvSpPr>
            <a:spLocks noGrp="1"/>
          </p:cNvSpPr>
          <p:nvPr>
            <p:ph type="sldNum" sz="quarter" idx="12"/>
          </p:nvPr>
        </p:nvSpPr>
        <p:spPr>
          <a:xfrm>
            <a:off x="864000" y="2448000"/>
            <a:ext cx="1440000" cy="360000"/>
          </a:xfrm>
        </p:spPr>
        <p:txBody>
          <a:bodyPr/>
          <a:lstStyle/>
          <a:p>
            <a:pPr algn="l"/>
            <a:r>
              <a:rPr lang="en-GB" sz="1800" dirty="0">
                <a:solidFill>
                  <a:srgbClr val="7030A0"/>
                </a:solidFill>
              </a:rPr>
              <a:t>Lesson </a:t>
            </a:r>
            <a:r>
              <a:rPr lang="cs-CZ" sz="1800" dirty="0">
                <a:solidFill>
                  <a:srgbClr val="7030A0"/>
                </a:solidFill>
              </a:rPr>
              <a:t>6</a:t>
            </a:r>
            <a:endParaRPr lang="en-GB" sz="1800" dirty="0">
              <a:solidFill>
                <a:srgbClr val="7030A0"/>
              </a:solidFill>
            </a:endParaRPr>
          </a:p>
        </p:txBody>
      </p:sp>
      <p:sp>
        <p:nvSpPr>
          <p:cNvPr id="2" name="Nadpis 1"/>
          <p:cNvSpPr>
            <a:spLocks noGrp="1"/>
          </p:cNvSpPr>
          <p:nvPr>
            <p:ph type="title"/>
          </p:nvPr>
        </p:nvSpPr>
        <p:spPr>
          <a:xfrm>
            <a:off x="2016000" y="2700000"/>
            <a:ext cx="6120000" cy="1800000"/>
          </a:xfrm>
        </p:spPr>
        <p:txBody>
          <a:bodyPr/>
          <a:lstStyle/>
          <a:p>
            <a:pPr marL="182880" indent="0" algn="l">
              <a:buNone/>
            </a:pPr>
            <a:br>
              <a:rPr lang="en-GB" dirty="0">
                <a:solidFill>
                  <a:srgbClr val="7030A0"/>
                </a:solidFill>
              </a:rPr>
            </a:br>
            <a:br>
              <a:rPr lang="en-GB" dirty="0">
                <a:solidFill>
                  <a:srgbClr val="7030A0"/>
                </a:solidFill>
              </a:rPr>
            </a:br>
            <a:br>
              <a:rPr lang="en-GB" dirty="0">
                <a:solidFill>
                  <a:srgbClr val="7030A0"/>
                </a:solidFill>
              </a:rPr>
            </a:br>
            <a:br>
              <a:rPr lang="en-GB" dirty="0">
                <a:solidFill>
                  <a:srgbClr val="7030A0"/>
                </a:solidFill>
              </a:rPr>
            </a:br>
            <a:br>
              <a:rPr lang="en-GB" dirty="0">
                <a:solidFill>
                  <a:srgbClr val="7030A0"/>
                </a:solidFill>
              </a:rPr>
            </a:br>
            <a:r>
              <a:rPr lang="en-GB" dirty="0">
                <a:solidFill>
                  <a:srgbClr val="7030A0"/>
                </a:solidFill>
              </a:rPr>
              <a:t>Interest rate swap</a:t>
            </a:r>
            <a:br>
              <a:rPr lang="en-GB" dirty="0">
                <a:solidFill>
                  <a:srgbClr val="7030A0"/>
                </a:solidFill>
              </a:rPr>
            </a:br>
            <a:endParaRPr lang="en-GB" dirty="0">
              <a:solidFill>
                <a:srgbClr val="7030A0"/>
              </a:solidFill>
            </a:endParaRPr>
          </a:p>
        </p:txBody>
      </p:sp>
      <p:sp>
        <p:nvSpPr>
          <p:cNvPr id="4" name="Podnadpis 2"/>
          <p:cNvSpPr txBox="1">
            <a:spLocks/>
          </p:cNvSpPr>
          <p:nvPr/>
        </p:nvSpPr>
        <p:spPr>
          <a:xfrm>
            <a:off x="864000" y="468000"/>
            <a:ext cx="3600000" cy="86400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l">
              <a:spcBef>
                <a:spcPts val="0"/>
              </a:spcBef>
              <a:spcAft>
                <a:spcPts val="0"/>
              </a:spcAft>
            </a:pPr>
            <a:r>
              <a:rPr lang="en-GB" sz="1800" b="1" dirty="0"/>
              <a:t>Institute of Economic Studies</a:t>
            </a:r>
          </a:p>
          <a:p>
            <a:pPr algn="l">
              <a:spcBef>
                <a:spcPts val="0"/>
              </a:spcBef>
              <a:spcAft>
                <a:spcPts val="0"/>
              </a:spcAft>
            </a:pPr>
            <a:r>
              <a:rPr lang="en-GB" sz="1400" b="1" dirty="0"/>
              <a:t>Faculty of Social Sciences</a:t>
            </a:r>
          </a:p>
          <a:p>
            <a:pPr algn="l">
              <a:spcBef>
                <a:spcPts val="0"/>
              </a:spcBef>
              <a:spcAft>
                <a:spcPts val="0"/>
              </a:spcAft>
            </a:pPr>
            <a:r>
              <a:rPr lang="en-GB" sz="1400" b="1" dirty="0"/>
              <a:t>Charles University in Prague</a:t>
            </a:r>
          </a:p>
        </p:txBody>
      </p:sp>
      <p:sp>
        <p:nvSpPr>
          <p:cNvPr id="12" name="Podnadpis 2"/>
          <p:cNvSpPr>
            <a:spLocks noGrp="1"/>
          </p:cNvSpPr>
          <p:nvPr/>
        </p:nvSpPr>
        <p:spPr>
          <a:xfrm>
            <a:off x="5544000" y="5292000"/>
            <a:ext cx="3420000" cy="396000"/>
          </a:xfrm>
          <a:prstGeom prst="rect">
            <a:avLst/>
          </a:prstGeom>
        </p:spPr>
        <p:txBody>
          <a:bodyPr vert="horz" lIns="91440" tIns="45720" rIns="91440" bIns="45720" rtlCol="0" anchor="t">
            <a:normAutofit fontScale="92500"/>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800" b="1" dirty="0"/>
              <a:t>Financial markets instruments </a:t>
            </a:r>
            <a:endParaRPr lang="en-GB" sz="1800" b="1" dirty="0">
              <a:solidFill>
                <a:srgbClr val="C00000"/>
              </a:solidFill>
            </a:endParaRPr>
          </a:p>
        </p:txBody>
      </p:sp>
      <p:pic>
        <p:nvPicPr>
          <p:cNvPr id="3" name="Obrázek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4000" y="540000"/>
            <a:ext cx="1296320" cy="1296000"/>
          </a:xfrm>
          <a:prstGeom prst="rect">
            <a:avLst/>
          </a:prstGeom>
        </p:spPr>
      </p:pic>
      <p:pic>
        <p:nvPicPr>
          <p:cNvPr id="8" name="L06S01_DancingVideo">
            <a:hlinkClick r:id="" action="ppaction://media"/>
            <a:extLst>
              <a:ext uri="{FF2B5EF4-FFF2-40B4-BE49-F238E27FC236}">
                <a16:creationId xmlns:a16="http://schemas.microsoft.com/office/drawing/2014/main" id="{88B4497D-81A8-8B3A-E18B-57ED0EEA1B6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11050" y="909000"/>
            <a:ext cx="3443300" cy="1984500"/>
          </a:xfrm>
          <a:prstGeom prst="rect">
            <a:avLst/>
          </a:prstGeom>
        </p:spPr>
      </p:pic>
      <p:pic>
        <p:nvPicPr>
          <p:cNvPr id="29" name="Obrázek 28" descr="Obsah obrázku bílé, design&#10;&#10;Obsah generovaný pomocí AI může být nesprávný.">
            <a:extLst>
              <a:ext uri="{FF2B5EF4-FFF2-40B4-BE49-F238E27FC236}">
                <a16:creationId xmlns:a16="http://schemas.microsoft.com/office/drawing/2014/main" id="{E212C02B-4A50-C9F2-09BD-4FD7044FE93E}"/>
              </a:ext>
            </a:extLst>
          </p:cNvPr>
          <p:cNvPicPr>
            <a:picLocks noChangeAspect="1"/>
          </p:cNvPicPr>
          <p:nvPr/>
        </p:nvPicPr>
        <p:blipFill>
          <a:blip r:embed="rId7"/>
          <a:stretch>
            <a:fillRect/>
          </a:stretch>
        </p:blipFill>
        <p:spPr>
          <a:xfrm>
            <a:off x="3492000" y="883300"/>
            <a:ext cx="3636000" cy="2185700"/>
          </a:xfrm>
          <a:prstGeom prst="rect">
            <a:avLst/>
          </a:prstGeom>
        </p:spPr>
      </p:pic>
    </p:spTree>
    <p:extLst>
      <p:ext uri="{BB962C8B-B14F-4D97-AF65-F5344CB8AC3E}">
        <p14:creationId xmlns:p14="http://schemas.microsoft.com/office/powerpoint/2010/main" val="245453047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video>
              <p:cMediaNode vol="80000">
                <p:cTn id="2" repeatCount="10000"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10</a:t>
            </a:r>
          </a:p>
        </p:txBody>
      </p:sp>
      <p:sp>
        <p:nvSpPr>
          <p:cNvPr id="4" name="Nadpis 3"/>
          <p:cNvSpPr>
            <a:spLocks noGrp="1"/>
          </p:cNvSpPr>
          <p:nvPr>
            <p:ph type="title"/>
          </p:nvPr>
        </p:nvSpPr>
        <p:spPr>
          <a:xfrm>
            <a:off x="144001" y="144000"/>
            <a:ext cx="2807999" cy="648072"/>
          </a:xfrm>
        </p:spPr>
        <p:txBody>
          <a:bodyPr/>
          <a:lstStyle/>
          <a:p>
            <a:r>
              <a:rPr lang="en-GB" dirty="0"/>
              <a:t>Hedging trades</a:t>
            </a:r>
          </a:p>
        </p:txBody>
      </p:sp>
      <p:sp>
        <p:nvSpPr>
          <p:cNvPr id="9" name="TextovéPole 8"/>
          <p:cNvSpPr txBox="1"/>
          <p:nvPr/>
        </p:nvSpPr>
        <p:spPr>
          <a:xfrm>
            <a:off x="863999" y="864000"/>
            <a:ext cx="802800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Hedging maturity mismatch between assets and liabilities</a:t>
            </a:r>
          </a:p>
        </p:txBody>
      </p:sp>
      <p:sp>
        <p:nvSpPr>
          <p:cNvPr id="45" name="TextovéPole 44"/>
          <p:cNvSpPr txBox="1"/>
          <p:nvPr/>
        </p:nvSpPr>
        <p:spPr>
          <a:xfrm>
            <a:off x="1188000" y="1224455"/>
            <a:ext cx="770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Funding long-term fixed</a:t>
            </a:r>
            <a:r>
              <a:rPr lang="cs-CZ" dirty="0">
                <a:latin typeface="Cambria Math" panose="02040503050406030204" pitchFamily="18" charset="0"/>
                <a:ea typeface="Cambria Math" panose="02040503050406030204" pitchFamily="18" charset="0"/>
              </a:rPr>
              <a:t> </a:t>
            </a:r>
            <a:r>
              <a:rPr lang="en-GB" dirty="0">
                <a:latin typeface="Cambria Math" panose="02040503050406030204" pitchFamily="18" charset="0"/>
                <a:ea typeface="Cambria Math" panose="02040503050406030204" pitchFamily="18" charset="0"/>
              </a:rPr>
              <a:t>rate mortgages with short-term deposits ⇨ bank is vulnerable to interest rate increase</a:t>
            </a:r>
          </a:p>
        </p:txBody>
      </p:sp>
      <p:sp>
        <p:nvSpPr>
          <p:cNvPr id="34" name="TextovéPole 33"/>
          <p:cNvSpPr txBox="1"/>
          <p:nvPr/>
        </p:nvSpPr>
        <p:spPr>
          <a:xfrm>
            <a:off x="1188000" y="3384000"/>
            <a:ext cx="7703999"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Funding floating rate mortgages with long-term bonds or certificates of deposit ⇨ bank is vulnerable to interest rate fall</a:t>
            </a:r>
          </a:p>
        </p:txBody>
      </p:sp>
      <p:grpSp>
        <p:nvGrpSpPr>
          <p:cNvPr id="5" name="Skupina 4"/>
          <p:cNvGrpSpPr/>
          <p:nvPr/>
        </p:nvGrpSpPr>
        <p:grpSpPr>
          <a:xfrm>
            <a:off x="2772709" y="1886752"/>
            <a:ext cx="3611373" cy="626769"/>
            <a:chOff x="2772709" y="1904984"/>
            <a:chExt cx="3611373" cy="626769"/>
          </a:xfrm>
        </p:grpSpPr>
        <p:grpSp>
          <p:nvGrpSpPr>
            <p:cNvPr id="38" name="Skupina 37"/>
            <p:cNvGrpSpPr/>
            <p:nvPr/>
          </p:nvGrpSpPr>
          <p:grpSpPr>
            <a:xfrm>
              <a:off x="3960430" y="1904984"/>
              <a:ext cx="1228148" cy="540000"/>
              <a:chOff x="1586545" y="2378596"/>
              <a:chExt cx="1228148" cy="360000"/>
            </a:xfrm>
          </p:grpSpPr>
          <p:sp>
            <p:nvSpPr>
              <p:cNvPr id="61" name="Obdélník 60"/>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3" name="TextovéPole 62"/>
              <p:cNvSpPr txBox="1"/>
              <p:nvPr/>
            </p:nvSpPr>
            <p:spPr>
              <a:xfrm>
                <a:off x="1658449" y="2386929"/>
                <a:ext cx="1071488"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Mortgage</a:t>
                </a:r>
              </a:p>
              <a:p>
                <a:pPr algn="ctr"/>
                <a:r>
                  <a:rPr lang="en-GB" sz="1400" b="1" dirty="0">
                    <a:solidFill>
                      <a:schemeClr val="bg1"/>
                    </a:solidFill>
                    <a:latin typeface="Cambria Math"/>
                    <a:ea typeface="Cambria Math" panose="02040503050406030204" pitchFamily="18" charset="0"/>
                  </a:rPr>
                  <a:t>bank</a:t>
                </a:r>
              </a:p>
            </p:txBody>
          </p:sp>
        </p:grpSp>
        <p:cxnSp>
          <p:nvCxnSpPr>
            <p:cNvPr id="43" name="Přímá spojnice se šipkou 42"/>
            <p:cNvCxnSpPr/>
            <p:nvPr/>
          </p:nvCxnSpPr>
          <p:spPr>
            <a:xfrm>
              <a:off x="5232082" y="2171958"/>
              <a:ext cx="1152000"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0" name="Přímá spojnice se šipkou 49"/>
            <p:cNvCxnSpPr/>
            <p:nvPr/>
          </p:nvCxnSpPr>
          <p:spPr>
            <a:xfrm>
              <a:off x="2772709" y="2171032"/>
              <a:ext cx="1152000"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58" name="TextovéPole 57"/>
            <p:cNvSpPr txBox="1"/>
            <p:nvPr/>
          </p:nvSpPr>
          <p:spPr>
            <a:xfrm>
              <a:off x="2836554" y="2182940"/>
              <a:ext cx="1115712" cy="348813"/>
            </a:xfrm>
            <a:prstGeom prst="rect">
              <a:avLst/>
            </a:prstGeom>
            <a:noFill/>
          </p:spPr>
          <p:txBody>
            <a:bodyPr wrap="square" rtlCol="0">
              <a:spAutoFit/>
            </a:bodyPr>
            <a:lstStyle/>
            <a:p>
              <a:pPr algn="ctr">
                <a:lnSpc>
                  <a:spcPts val="1000"/>
                </a:lnSpc>
              </a:pPr>
              <a:r>
                <a:rPr lang="cs-CZ" sz="1100" b="1" dirty="0">
                  <a:latin typeface="Cambria Math"/>
                  <a:ea typeface="Cambria Math" panose="02040503050406030204" pitchFamily="18" charset="0"/>
                </a:rPr>
                <a:t>Long-term</a:t>
              </a:r>
              <a:r>
                <a:rPr lang="en-GB" sz="1100" b="1" dirty="0">
                  <a:latin typeface="Cambria Math"/>
                  <a:ea typeface="Cambria Math" panose="02040503050406030204" pitchFamily="18" charset="0"/>
                </a:rPr>
                <a:t> </a:t>
              </a:r>
            </a:p>
            <a:p>
              <a:pPr algn="ctr">
                <a:lnSpc>
                  <a:spcPts val="1000"/>
                </a:lnSpc>
              </a:pPr>
              <a:r>
                <a:rPr lang="en-GB" sz="1100" b="1" dirty="0">
                  <a:latin typeface="Cambria Math"/>
                  <a:ea typeface="Cambria Math" panose="02040503050406030204" pitchFamily="18" charset="0"/>
                </a:rPr>
                <a:t>mortgage rate</a:t>
              </a:r>
            </a:p>
          </p:txBody>
        </p:sp>
        <p:sp>
          <p:nvSpPr>
            <p:cNvPr id="64" name="TextovéPole 63"/>
            <p:cNvSpPr txBox="1"/>
            <p:nvPr/>
          </p:nvSpPr>
          <p:spPr>
            <a:xfrm>
              <a:off x="5220982" y="2171958"/>
              <a:ext cx="1115712" cy="34881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Short-term </a:t>
              </a:r>
            </a:p>
            <a:p>
              <a:pPr algn="ctr">
                <a:lnSpc>
                  <a:spcPts val="1000"/>
                </a:lnSpc>
              </a:pPr>
              <a:r>
                <a:rPr lang="en-GB" sz="1100" b="1" dirty="0">
                  <a:latin typeface="Cambria Math"/>
                  <a:ea typeface="Cambria Math" panose="02040503050406030204" pitchFamily="18" charset="0"/>
                </a:rPr>
                <a:t>deposit rate</a:t>
              </a:r>
            </a:p>
          </p:txBody>
        </p:sp>
      </p:grpSp>
      <p:grpSp>
        <p:nvGrpSpPr>
          <p:cNvPr id="6" name="Skupina 5"/>
          <p:cNvGrpSpPr/>
          <p:nvPr/>
        </p:nvGrpSpPr>
        <p:grpSpPr>
          <a:xfrm>
            <a:off x="3335155" y="2459452"/>
            <a:ext cx="2653125" cy="897389"/>
            <a:chOff x="3335155" y="2459452"/>
            <a:chExt cx="2653125" cy="897389"/>
          </a:xfrm>
        </p:grpSpPr>
        <p:grpSp>
          <p:nvGrpSpPr>
            <p:cNvPr id="41" name="Skupina 40"/>
            <p:cNvGrpSpPr/>
            <p:nvPr/>
          </p:nvGrpSpPr>
          <p:grpSpPr>
            <a:xfrm>
              <a:off x="3958847" y="2816841"/>
              <a:ext cx="1219484" cy="540000"/>
              <a:chOff x="5402969" y="2304419"/>
              <a:chExt cx="1219484" cy="360000"/>
            </a:xfrm>
          </p:grpSpPr>
          <p:sp>
            <p:nvSpPr>
              <p:cNvPr id="59" name="Obdélník 58"/>
              <p:cNvSpPr/>
              <p:nvPr/>
            </p:nvSpPr>
            <p:spPr>
              <a:xfrm>
                <a:off x="5402969" y="2304419"/>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0" name="TextovéPole 59"/>
              <p:cNvSpPr txBox="1"/>
              <p:nvPr/>
            </p:nvSpPr>
            <p:spPr>
              <a:xfrm>
                <a:off x="5451953" y="2307596"/>
                <a:ext cx="1122265"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endParaRPr lang="cs-CZ" sz="1400" b="1" dirty="0">
                  <a:solidFill>
                    <a:schemeClr val="bg1"/>
                  </a:solidFill>
                  <a:latin typeface="Cambria Math"/>
                  <a:ea typeface="Cambria Math" panose="02040503050406030204" pitchFamily="18" charset="0"/>
                </a:endParaRPr>
              </a:p>
              <a:p>
                <a:pPr algn="ctr"/>
                <a:r>
                  <a:rPr lang="cs-CZ" sz="1400" b="1" dirty="0">
                    <a:solidFill>
                      <a:schemeClr val="bg1"/>
                    </a:solidFill>
                    <a:latin typeface="Cambria Math"/>
                    <a:ea typeface="Cambria Math" panose="02040503050406030204" pitchFamily="18" charset="0"/>
                  </a:rPr>
                  <a:t>dealer</a:t>
                </a:r>
                <a:endParaRPr lang="en-GB" sz="1400" b="1" dirty="0">
                  <a:solidFill>
                    <a:schemeClr val="bg1"/>
                  </a:solidFill>
                  <a:latin typeface="Cambria Math"/>
                  <a:ea typeface="Cambria Math" panose="02040503050406030204" pitchFamily="18" charset="0"/>
                </a:endParaRPr>
              </a:p>
            </p:txBody>
          </p:sp>
        </p:grpSp>
        <p:sp>
          <p:nvSpPr>
            <p:cNvPr id="42" name="TextovéPole 41"/>
            <p:cNvSpPr txBox="1"/>
            <p:nvPr/>
          </p:nvSpPr>
          <p:spPr>
            <a:xfrm>
              <a:off x="3335155" y="2533645"/>
              <a:ext cx="899862" cy="223523"/>
            </a:xfrm>
            <a:prstGeom prst="rect">
              <a:avLst/>
            </a:prstGeom>
            <a:noFill/>
          </p:spPr>
          <p:txBody>
            <a:bodyPr wrap="square" rtlCol="0">
              <a:spAutoFit/>
            </a:bodyPr>
            <a:lstStyle/>
            <a:p>
              <a:pPr algn="r">
                <a:lnSpc>
                  <a:spcPts val="1000"/>
                </a:lnSpc>
              </a:pPr>
              <a:r>
                <a:rPr lang="en-GB" sz="1100" b="1" dirty="0">
                  <a:latin typeface="Cambria Math"/>
                  <a:ea typeface="Cambria Math" panose="02040503050406030204" pitchFamily="18" charset="0"/>
                </a:rPr>
                <a:t>Fixed rate</a:t>
              </a:r>
            </a:p>
          </p:txBody>
        </p:sp>
        <p:cxnSp>
          <p:nvCxnSpPr>
            <p:cNvPr id="8" name="Přímá spojnice se šipkou 7"/>
            <p:cNvCxnSpPr/>
            <p:nvPr/>
          </p:nvCxnSpPr>
          <p:spPr>
            <a:xfrm>
              <a:off x="4211960" y="2468277"/>
              <a:ext cx="0" cy="336452"/>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a:off x="4943688" y="2459452"/>
              <a:ext cx="0" cy="336452"/>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67" name="TextovéPole 66"/>
            <p:cNvSpPr txBox="1"/>
            <p:nvPr/>
          </p:nvSpPr>
          <p:spPr>
            <a:xfrm>
              <a:off x="4899447" y="2549862"/>
              <a:ext cx="1088833" cy="223523"/>
            </a:xfrm>
            <a:prstGeom prst="rect">
              <a:avLst/>
            </a:prstGeom>
            <a:noFill/>
          </p:spPr>
          <p:txBody>
            <a:bodyPr wrap="square" rtlCol="0">
              <a:spAutoFit/>
            </a:bodyPr>
            <a:lstStyle/>
            <a:p>
              <a:pPr>
                <a:lnSpc>
                  <a:spcPts val="1000"/>
                </a:lnSpc>
              </a:pPr>
              <a:r>
                <a:rPr lang="en-GB" sz="1100" b="1" dirty="0">
                  <a:latin typeface="Cambria Math"/>
                  <a:ea typeface="Cambria Math" panose="02040503050406030204" pitchFamily="18" charset="0"/>
                </a:rPr>
                <a:t>Floating rate</a:t>
              </a:r>
            </a:p>
          </p:txBody>
        </p:sp>
      </p:grpSp>
      <p:grpSp>
        <p:nvGrpSpPr>
          <p:cNvPr id="7" name="Skupina 6"/>
          <p:cNvGrpSpPr/>
          <p:nvPr/>
        </p:nvGrpSpPr>
        <p:grpSpPr>
          <a:xfrm>
            <a:off x="2771800" y="4042088"/>
            <a:ext cx="3611373" cy="626769"/>
            <a:chOff x="2771800" y="3996042"/>
            <a:chExt cx="3611373" cy="626769"/>
          </a:xfrm>
        </p:grpSpPr>
        <p:grpSp>
          <p:nvGrpSpPr>
            <p:cNvPr id="68" name="Skupina 67"/>
            <p:cNvGrpSpPr/>
            <p:nvPr/>
          </p:nvGrpSpPr>
          <p:grpSpPr>
            <a:xfrm>
              <a:off x="3959521" y="3996042"/>
              <a:ext cx="1228148" cy="540000"/>
              <a:chOff x="1586545" y="2378596"/>
              <a:chExt cx="1228148" cy="360000"/>
            </a:xfrm>
          </p:grpSpPr>
          <p:sp>
            <p:nvSpPr>
              <p:cNvPr id="105" name="Obdélník 104"/>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6" name="TextovéPole 105"/>
              <p:cNvSpPr txBox="1"/>
              <p:nvPr/>
            </p:nvSpPr>
            <p:spPr>
              <a:xfrm>
                <a:off x="1658449" y="2386929"/>
                <a:ext cx="1071488"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Mortgage</a:t>
                </a:r>
              </a:p>
              <a:p>
                <a:pPr algn="ctr"/>
                <a:r>
                  <a:rPr lang="en-GB" sz="1400" b="1" dirty="0">
                    <a:solidFill>
                      <a:schemeClr val="bg1"/>
                    </a:solidFill>
                    <a:latin typeface="Cambria Math"/>
                    <a:ea typeface="Cambria Math" panose="02040503050406030204" pitchFamily="18" charset="0"/>
                  </a:rPr>
                  <a:t>bank</a:t>
                </a:r>
              </a:p>
            </p:txBody>
          </p:sp>
        </p:grpSp>
        <p:cxnSp>
          <p:nvCxnSpPr>
            <p:cNvPr id="90" name="Přímá spojnice se šipkou 89"/>
            <p:cNvCxnSpPr/>
            <p:nvPr/>
          </p:nvCxnSpPr>
          <p:spPr>
            <a:xfrm>
              <a:off x="5231173" y="4263016"/>
              <a:ext cx="1152000"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1" name="Přímá spojnice se šipkou 90"/>
            <p:cNvCxnSpPr/>
            <p:nvPr/>
          </p:nvCxnSpPr>
          <p:spPr>
            <a:xfrm>
              <a:off x="2771800" y="4265984"/>
              <a:ext cx="1152000"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92" name="TextovéPole 91"/>
            <p:cNvSpPr txBox="1"/>
            <p:nvPr/>
          </p:nvSpPr>
          <p:spPr>
            <a:xfrm>
              <a:off x="2835645" y="4273998"/>
              <a:ext cx="1115712" cy="34881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a:t>
              </a:r>
            </a:p>
            <a:p>
              <a:pPr algn="ctr">
                <a:lnSpc>
                  <a:spcPts val="1000"/>
                </a:lnSpc>
              </a:pPr>
              <a:r>
                <a:rPr lang="en-GB" sz="1100" b="1" dirty="0">
                  <a:latin typeface="Cambria Math"/>
                  <a:ea typeface="Cambria Math" panose="02040503050406030204" pitchFamily="18" charset="0"/>
                </a:rPr>
                <a:t>mortgage rate</a:t>
              </a:r>
            </a:p>
          </p:txBody>
        </p:sp>
        <p:sp>
          <p:nvSpPr>
            <p:cNvPr id="95" name="TextovéPole 94"/>
            <p:cNvSpPr txBox="1"/>
            <p:nvPr/>
          </p:nvSpPr>
          <p:spPr>
            <a:xfrm>
              <a:off x="5220073" y="4263016"/>
              <a:ext cx="1115712" cy="220638"/>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Fixed coupon</a:t>
              </a:r>
            </a:p>
          </p:txBody>
        </p:sp>
      </p:grpSp>
      <p:grpSp>
        <p:nvGrpSpPr>
          <p:cNvPr id="10" name="Skupina 9"/>
          <p:cNvGrpSpPr/>
          <p:nvPr/>
        </p:nvGrpSpPr>
        <p:grpSpPr>
          <a:xfrm>
            <a:off x="3275856" y="4603110"/>
            <a:ext cx="2711515" cy="900051"/>
            <a:chOff x="3275856" y="4557064"/>
            <a:chExt cx="2711515" cy="900051"/>
          </a:xfrm>
        </p:grpSpPr>
        <p:grpSp>
          <p:nvGrpSpPr>
            <p:cNvPr id="88" name="Skupina 87"/>
            <p:cNvGrpSpPr/>
            <p:nvPr/>
          </p:nvGrpSpPr>
          <p:grpSpPr>
            <a:xfrm>
              <a:off x="3957938" y="4917115"/>
              <a:ext cx="1219484" cy="540000"/>
              <a:chOff x="5402969" y="2310565"/>
              <a:chExt cx="1219484" cy="360000"/>
            </a:xfrm>
          </p:grpSpPr>
          <p:sp>
            <p:nvSpPr>
              <p:cNvPr id="103" name="Obdélník 102"/>
              <p:cNvSpPr/>
              <p:nvPr/>
            </p:nvSpPr>
            <p:spPr>
              <a:xfrm>
                <a:off x="5402969" y="2310565"/>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4" name="TextovéPole 103"/>
              <p:cNvSpPr txBox="1"/>
              <p:nvPr/>
            </p:nvSpPr>
            <p:spPr>
              <a:xfrm>
                <a:off x="5451953" y="2313742"/>
                <a:ext cx="1122265"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endParaRPr lang="cs-CZ" sz="1400" b="1" dirty="0">
                  <a:solidFill>
                    <a:schemeClr val="bg1"/>
                  </a:solidFill>
                  <a:latin typeface="Cambria Math"/>
                  <a:ea typeface="Cambria Math" panose="02040503050406030204" pitchFamily="18" charset="0"/>
                </a:endParaRPr>
              </a:p>
              <a:p>
                <a:pPr algn="ctr"/>
                <a:r>
                  <a:rPr lang="cs-CZ" sz="1400" b="1" dirty="0">
                    <a:solidFill>
                      <a:schemeClr val="bg1"/>
                    </a:solidFill>
                    <a:latin typeface="Cambria Math"/>
                    <a:ea typeface="Cambria Math" panose="02040503050406030204" pitchFamily="18" charset="0"/>
                  </a:rPr>
                  <a:t>dealer</a:t>
                </a:r>
                <a:endParaRPr lang="en-GB" sz="1400" b="1" dirty="0">
                  <a:solidFill>
                    <a:schemeClr val="bg1"/>
                  </a:solidFill>
                  <a:latin typeface="Cambria Math"/>
                  <a:ea typeface="Cambria Math" panose="02040503050406030204" pitchFamily="18" charset="0"/>
                </a:endParaRPr>
              </a:p>
            </p:txBody>
          </p:sp>
        </p:grpSp>
        <p:sp>
          <p:nvSpPr>
            <p:cNvPr id="89" name="TextovéPole 88"/>
            <p:cNvSpPr txBox="1"/>
            <p:nvPr/>
          </p:nvSpPr>
          <p:spPr>
            <a:xfrm>
              <a:off x="3275856" y="4631257"/>
              <a:ext cx="958252" cy="220573"/>
            </a:xfrm>
            <a:prstGeom prst="rect">
              <a:avLst/>
            </a:prstGeom>
            <a:noFill/>
          </p:spPr>
          <p:txBody>
            <a:bodyPr wrap="square" rtlCol="0">
              <a:spAutoFit/>
            </a:bodyPr>
            <a:lstStyle/>
            <a:p>
              <a:pPr algn="r">
                <a:lnSpc>
                  <a:spcPts val="1000"/>
                </a:lnSpc>
              </a:pPr>
              <a:r>
                <a:rPr lang="en-GB" sz="1100" b="1" dirty="0">
                  <a:latin typeface="Cambria Math"/>
                  <a:ea typeface="Cambria Math" panose="02040503050406030204" pitchFamily="18" charset="0"/>
                </a:rPr>
                <a:t>Floating  rate</a:t>
              </a:r>
            </a:p>
          </p:txBody>
        </p:sp>
        <p:cxnSp>
          <p:nvCxnSpPr>
            <p:cNvPr id="100" name="Přímá spojnice se šipkou 99"/>
            <p:cNvCxnSpPr/>
            <p:nvPr/>
          </p:nvCxnSpPr>
          <p:spPr>
            <a:xfrm>
              <a:off x="4211961" y="4565889"/>
              <a:ext cx="0" cy="336452"/>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01" name="Přímá spojnice se šipkou 100"/>
            <p:cNvCxnSpPr/>
            <p:nvPr/>
          </p:nvCxnSpPr>
          <p:spPr>
            <a:xfrm>
              <a:off x="4942779" y="4557064"/>
              <a:ext cx="0" cy="336452"/>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02" name="TextovéPole 101"/>
            <p:cNvSpPr txBox="1"/>
            <p:nvPr/>
          </p:nvSpPr>
          <p:spPr>
            <a:xfrm>
              <a:off x="4898538" y="4647474"/>
              <a:ext cx="1088833" cy="223523"/>
            </a:xfrm>
            <a:prstGeom prst="rect">
              <a:avLst/>
            </a:prstGeom>
            <a:noFill/>
          </p:spPr>
          <p:txBody>
            <a:bodyPr wrap="square" rtlCol="0">
              <a:spAutoFit/>
            </a:bodyPr>
            <a:lstStyle/>
            <a:p>
              <a:pPr>
                <a:lnSpc>
                  <a:spcPts val="1000"/>
                </a:lnSpc>
              </a:pPr>
              <a:r>
                <a:rPr lang="en-GB" sz="1100" b="1" dirty="0">
                  <a:latin typeface="Cambria Math"/>
                  <a:ea typeface="Cambria Math" panose="02040503050406030204" pitchFamily="18" charset="0"/>
                </a:rPr>
                <a:t>Fixed rate</a:t>
              </a:r>
            </a:p>
          </p:txBody>
        </p:sp>
      </p:grpSp>
      <p:sp>
        <p:nvSpPr>
          <p:cNvPr id="49" name="TextovéPole 48"/>
          <p:cNvSpPr txBox="1"/>
          <p:nvPr/>
        </p:nvSpPr>
        <p:spPr>
          <a:xfrm>
            <a:off x="1188000" y="5509134"/>
            <a:ext cx="7056408"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Hedged positions result in losses if market conditions develop in the opposite direction to what the hedging was meant to protect</a:t>
            </a:r>
          </a:p>
        </p:txBody>
      </p:sp>
    </p:spTree>
    <p:extLst>
      <p:ext uri="{BB962C8B-B14F-4D97-AF65-F5344CB8AC3E}">
        <p14:creationId xmlns:p14="http://schemas.microsoft.com/office/powerpoint/2010/main" val="717299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11</a:t>
            </a:r>
          </a:p>
        </p:txBody>
      </p:sp>
      <p:sp>
        <p:nvSpPr>
          <p:cNvPr id="4" name="Nadpis 3"/>
          <p:cNvSpPr>
            <a:spLocks noGrp="1"/>
          </p:cNvSpPr>
          <p:nvPr>
            <p:ph type="title"/>
          </p:nvPr>
        </p:nvSpPr>
        <p:spPr>
          <a:xfrm>
            <a:off x="144000" y="144000"/>
            <a:ext cx="4788000" cy="648072"/>
          </a:xfrm>
        </p:spPr>
        <p:txBody>
          <a:bodyPr/>
          <a:lstStyle/>
          <a:p>
            <a:r>
              <a:rPr lang="en-GB" dirty="0"/>
              <a:t>Warehousing coupon swap</a:t>
            </a:r>
            <a:r>
              <a:rPr lang="cs-CZ" dirty="0"/>
              <a:t>s</a:t>
            </a:r>
            <a:endParaRPr lang="en-GB" dirty="0"/>
          </a:p>
        </p:txBody>
      </p:sp>
      <p:sp>
        <p:nvSpPr>
          <p:cNvPr id="9" name="TextovéPole 8"/>
          <p:cNvSpPr txBox="1"/>
          <p:nvPr/>
        </p:nvSpPr>
        <p:spPr>
          <a:xfrm>
            <a:off x="864000" y="864000"/>
            <a:ext cx="4368264"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Hedged position of swap dealer</a:t>
            </a:r>
          </a:p>
        </p:txBody>
      </p:sp>
      <p:sp>
        <p:nvSpPr>
          <p:cNvPr id="71" name="TextovéPole 70"/>
          <p:cNvSpPr txBox="1"/>
          <p:nvPr/>
        </p:nvSpPr>
        <p:spPr>
          <a:xfrm>
            <a:off x="864000" y="4896000"/>
            <a:ext cx="3168000" cy="430888"/>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What is warehousing?</a:t>
            </a:r>
          </a:p>
        </p:txBody>
      </p:sp>
      <p:sp>
        <p:nvSpPr>
          <p:cNvPr id="34" name="TextovéPole 33"/>
          <p:cNvSpPr txBox="1"/>
          <p:nvPr/>
        </p:nvSpPr>
        <p:spPr>
          <a:xfrm>
            <a:off x="1188000" y="2055658"/>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Dealer is the payer of the fixed rate in the earlier swap ⇨ an interest rate fall may result in a higher fixed rate paid than the fixed rate received</a:t>
            </a:r>
          </a:p>
        </p:txBody>
      </p:sp>
      <p:sp>
        <p:nvSpPr>
          <p:cNvPr id="51" name="TextovéPole 50"/>
          <p:cNvSpPr txBox="1"/>
          <p:nvPr/>
        </p:nvSpPr>
        <p:spPr>
          <a:xfrm>
            <a:off x="1187999" y="5218826"/>
            <a:ext cx="7812001" cy="923330"/>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Warehousing comprises various techniques of </a:t>
            </a:r>
            <a:r>
              <a:rPr lang="en-GB" noProof="0">
                <a:latin typeface="Cambria Math" panose="02040503050406030204" pitchFamily="18" charset="0"/>
                <a:ea typeface="Cambria Math" panose="02040503050406030204" pitchFamily="18" charset="0"/>
              </a:rPr>
              <a:t>using financial </a:t>
            </a:r>
            <a:r>
              <a:rPr lang="en-GB" noProof="0" dirty="0">
                <a:latin typeface="Cambria Math" panose="02040503050406030204" pitchFamily="18" charset="0"/>
                <a:ea typeface="Cambria Math" panose="02040503050406030204" pitchFamily="18" charset="0"/>
              </a:rPr>
              <a:t>instruments that offset the permanent loss caused by unfavourable long-term interest rates during the life of later-established swap pair</a:t>
            </a:r>
            <a:r>
              <a:rPr lang="cs-CZ" noProof="0" dirty="0">
                <a:latin typeface="Cambria Math" panose="02040503050406030204" pitchFamily="18" charset="0"/>
                <a:ea typeface="Cambria Math" panose="02040503050406030204" pitchFamily="18" charset="0"/>
              </a:rPr>
              <a:t>s</a:t>
            </a:r>
            <a:endParaRPr lang="en-GB" noProof="0" dirty="0">
              <a:latin typeface="Cambria Math" panose="02040503050406030204" pitchFamily="18" charset="0"/>
              <a:ea typeface="Cambria Math" panose="02040503050406030204" pitchFamily="18" charset="0"/>
            </a:endParaRPr>
          </a:p>
        </p:txBody>
      </p:sp>
      <p:grpSp>
        <p:nvGrpSpPr>
          <p:cNvPr id="12" name="Skupina 11"/>
          <p:cNvGrpSpPr/>
          <p:nvPr/>
        </p:nvGrpSpPr>
        <p:grpSpPr>
          <a:xfrm>
            <a:off x="1829864" y="1189838"/>
            <a:ext cx="5492872" cy="935903"/>
            <a:chOff x="1462516" y="4102440"/>
            <a:chExt cx="5492872" cy="935903"/>
          </a:xfrm>
        </p:grpSpPr>
        <p:grpSp>
          <p:nvGrpSpPr>
            <p:cNvPr id="69" name="Skupina 68"/>
            <p:cNvGrpSpPr/>
            <p:nvPr/>
          </p:nvGrpSpPr>
          <p:grpSpPr>
            <a:xfrm>
              <a:off x="1462516" y="4293096"/>
              <a:ext cx="1228148" cy="540000"/>
              <a:chOff x="1604593" y="2378596"/>
              <a:chExt cx="1228148" cy="360000"/>
            </a:xfrm>
          </p:grpSpPr>
          <p:sp>
            <p:nvSpPr>
              <p:cNvPr id="82" name="Obdélník 81"/>
              <p:cNvSpPr/>
              <p:nvPr/>
            </p:nvSpPr>
            <p:spPr>
              <a:xfrm>
                <a:off x="1604593" y="2378596"/>
                <a:ext cx="1228148" cy="360000"/>
              </a:xfrm>
              <a:prstGeom prst="rect">
                <a:avLst/>
              </a:prstGeom>
              <a:solidFill>
                <a:srgbClr val="7030A0"/>
              </a:solidFill>
              <a:ln>
                <a:solidFill>
                  <a:schemeClr val="accent1">
                    <a:shade val="50000"/>
                    <a:shade val="75000"/>
                    <a:satMod val="125000"/>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3" name="TextovéPole 82"/>
              <p:cNvSpPr txBox="1"/>
              <p:nvPr/>
            </p:nvSpPr>
            <p:spPr>
              <a:xfrm>
                <a:off x="1676497" y="2444532"/>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Customer</a:t>
                </a:r>
                <a:r>
                  <a:rPr lang="cs-CZ" sz="1400" b="1" dirty="0">
                    <a:solidFill>
                      <a:schemeClr val="bg1"/>
                    </a:solidFill>
                    <a:latin typeface="Cambria Math"/>
                    <a:ea typeface="Cambria Math" panose="02040503050406030204" pitchFamily="18" charset="0"/>
                  </a:rPr>
                  <a:t> A</a:t>
                </a:r>
                <a:endParaRPr lang="en-GB" sz="1400" b="1" dirty="0">
                  <a:solidFill>
                    <a:schemeClr val="bg1"/>
                  </a:solidFill>
                  <a:latin typeface="Cambria Math"/>
                  <a:ea typeface="Cambria Math" panose="02040503050406030204" pitchFamily="18" charset="0"/>
                </a:endParaRPr>
              </a:p>
            </p:txBody>
          </p:sp>
        </p:grpSp>
        <p:grpSp>
          <p:nvGrpSpPr>
            <p:cNvPr id="70" name="Skupina 69"/>
            <p:cNvGrpSpPr/>
            <p:nvPr/>
          </p:nvGrpSpPr>
          <p:grpSpPr>
            <a:xfrm>
              <a:off x="3609360" y="4293096"/>
              <a:ext cx="1219484" cy="540000"/>
              <a:chOff x="5894273" y="2378596"/>
              <a:chExt cx="1219484" cy="360000"/>
            </a:xfrm>
          </p:grpSpPr>
          <p:sp>
            <p:nvSpPr>
              <p:cNvPr id="80" name="Obdélník 79"/>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1" name="TextovéPole 80"/>
              <p:cNvSpPr txBox="1"/>
              <p:nvPr/>
            </p:nvSpPr>
            <p:spPr>
              <a:xfrm>
                <a:off x="5968569" y="2384502"/>
                <a:ext cx="1054800" cy="348813"/>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Swap</a:t>
                </a:r>
              </a:p>
              <a:p>
                <a:pPr algn="ctr"/>
                <a:r>
                  <a:rPr lang="cs-CZ" sz="1400" b="1" dirty="0">
                    <a:solidFill>
                      <a:schemeClr val="bg1"/>
                    </a:solidFill>
                    <a:latin typeface="Cambria Math"/>
                    <a:ea typeface="Cambria Math" panose="02040503050406030204" pitchFamily="18" charset="0"/>
                  </a:rPr>
                  <a:t>dealer</a:t>
                </a:r>
                <a:endParaRPr lang="en-GB" sz="1400" b="1" dirty="0">
                  <a:solidFill>
                    <a:schemeClr val="bg1"/>
                  </a:solidFill>
                  <a:latin typeface="Cambria Math"/>
                  <a:ea typeface="Cambria Math" panose="02040503050406030204" pitchFamily="18" charset="0"/>
                </a:endParaRPr>
              </a:p>
            </p:txBody>
          </p:sp>
        </p:grpSp>
        <p:sp>
          <p:nvSpPr>
            <p:cNvPr id="73" name="TextovéPole 72"/>
            <p:cNvSpPr txBox="1"/>
            <p:nvPr/>
          </p:nvSpPr>
          <p:spPr>
            <a:xfrm>
              <a:off x="2652636" y="4102440"/>
              <a:ext cx="865533" cy="430887"/>
            </a:xfrm>
            <a:prstGeom prst="rect">
              <a:avLst/>
            </a:prstGeom>
            <a:noFill/>
          </p:spPr>
          <p:txBody>
            <a:bodyPr wrap="square" rtlCol="0">
              <a:spAutoFit/>
            </a:bodyPr>
            <a:lstStyle/>
            <a:p>
              <a:pPr algn="ctr"/>
              <a:r>
                <a:rPr lang="en-GB" sz="1100" b="1" dirty="0">
                  <a:latin typeface="Cambria Math"/>
                  <a:ea typeface="Cambria Math" panose="02040503050406030204" pitchFamily="18" charset="0"/>
                </a:rPr>
                <a:t>5Y interest </a:t>
              </a:r>
            </a:p>
            <a:p>
              <a:pPr algn="ctr"/>
              <a:r>
                <a:rPr lang="en-GB" sz="1100" b="1" dirty="0">
                  <a:latin typeface="Cambria Math"/>
                  <a:ea typeface="Cambria Math" panose="02040503050406030204" pitchFamily="18" charset="0"/>
                </a:rPr>
                <a:t>+ spread</a:t>
              </a:r>
            </a:p>
          </p:txBody>
        </p:sp>
        <p:cxnSp>
          <p:nvCxnSpPr>
            <p:cNvPr id="74" name="Přímá spojnice se šipkou 73"/>
            <p:cNvCxnSpPr/>
            <p:nvPr/>
          </p:nvCxnSpPr>
          <p:spPr>
            <a:xfrm>
              <a:off x="2716916" y="43264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75" name="Skupina 74"/>
            <p:cNvGrpSpPr/>
            <p:nvPr/>
          </p:nvGrpSpPr>
          <p:grpSpPr>
            <a:xfrm>
              <a:off x="5735904" y="4310220"/>
              <a:ext cx="1219484" cy="540000"/>
              <a:chOff x="5870209" y="2378596"/>
              <a:chExt cx="1219484" cy="360000"/>
            </a:xfrm>
          </p:grpSpPr>
          <p:sp>
            <p:nvSpPr>
              <p:cNvPr id="78" name="Obdélník 77"/>
              <p:cNvSpPr/>
              <p:nvPr/>
            </p:nvSpPr>
            <p:spPr>
              <a:xfrm>
                <a:off x="5870209"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9" name="TextovéPole 78"/>
              <p:cNvSpPr txBox="1"/>
              <p:nvPr/>
            </p:nvSpPr>
            <p:spPr>
              <a:xfrm>
                <a:off x="5944505" y="2433116"/>
                <a:ext cx="1054800"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Customer</a:t>
                </a:r>
                <a:r>
                  <a:rPr lang="cs-CZ" sz="1400" b="1" dirty="0">
                    <a:solidFill>
                      <a:schemeClr val="bg1"/>
                    </a:solidFill>
                    <a:latin typeface="Cambria Math"/>
                    <a:ea typeface="Cambria Math" panose="02040503050406030204" pitchFamily="18" charset="0"/>
                  </a:rPr>
                  <a:t> B</a:t>
                </a:r>
                <a:endParaRPr lang="en-GB" sz="1400" b="1" dirty="0">
                  <a:solidFill>
                    <a:schemeClr val="bg1"/>
                  </a:solidFill>
                  <a:latin typeface="Cambria Math"/>
                  <a:ea typeface="Cambria Math" panose="02040503050406030204" pitchFamily="18" charset="0"/>
                </a:endParaRPr>
              </a:p>
            </p:txBody>
          </p:sp>
        </p:grpSp>
        <p:cxnSp>
          <p:nvCxnSpPr>
            <p:cNvPr id="76" name="Přímá spojnice se šipkou 75"/>
            <p:cNvCxnSpPr/>
            <p:nvPr/>
          </p:nvCxnSpPr>
          <p:spPr>
            <a:xfrm>
              <a:off x="4861979" y="43288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4761133" y="4148644"/>
              <a:ext cx="936428" cy="223523"/>
            </a:xfrm>
            <a:prstGeom prst="rect">
              <a:avLst/>
            </a:prstGeom>
            <a:noFill/>
          </p:spPr>
          <p:txBody>
            <a:bodyPr wrap="square" rtlCol="0">
              <a:spAutoFit/>
            </a:bodyPr>
            <a:lstStyle/>
            <a:p>
              <a:pPr algn="ctr">
                <a:lnSpc>
                  <a:spcPts val="1000"/>
                </a:lnSpc>
              </a:pPr>
              <a:r>
                <a:rPr lang="cs-CZ" sz="1100" b="1" dirty="0">
                  <a:latin typeface="Cambria Math"/>
                  <a:ea typeface="Cambria Math" panose="02040503050406030204" pitchFamily="18" charset="0"/>
                </a:rPr>
                <a:t>5</a:t>
              </a:r>
              <a:r>
                <a:rPr lang="en-GB" sz="1100" b="1" dirty="0">
                  <a:latin typeface="Cambria Math"/>
                  <a:ea typeface="Cambria Math" panose="02040503050406030204" pitchFamily="18" charset="0"/>
                </a:rPr>
                <a:t>Y interest</a:t>
              </a:r>
            </a:p>
          </p:txBody>
        </p:sp>
        <p:cxnSp>
          <p:nvCxnSpPr>
            <p:cNvPr id="84" name="Přímá spojnice se šipkou 83"/>
            <p:cNvCxnSpPr/>
            <p:nvPr/>
          </p:nvCxnSpPr>
          <p:spPr>
            <a:xfrm>
              <a:off x="2718520" y="4794752"/>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5" name="Přímá spojnice se šipkou 84"/>
            <p:cNvCxnSpPr/>
            <p:nvPr/>
          </p:nvCxnSpPr>
          <p:spPr>
            <a:xfrm>
              <a:off x="4857567" y="4797152"/>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86" name="TextovéPole 85"/>
            <p:cNvSpPr txBox="1"/>
            <p:nvPr/>
          </p:nvSpPr>
          <p:spPr>
            <a:xfrm>
              <a:off x="2622717" y="4814673"/>
              <a:ext cx="10342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a:t>
              </a:r>
            </a:p>
          </p:txBody>
        </p:sp>
        <p:sp>
          <p:nvSpPr>
            <p:cNvPr id="87" name="TextovéPole 86"/>
            <p:cNvSpPr txBox="1"/>
            <p:nvPr/>
          </p:nvSpPr>
          <p:spPr>
            <a:xfrm>
              <a:off x="4804160" y="4814820"/>
              <a:ext cx="10300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 </a:t>
              </a:r>
            </a:p>
          </p:txBody>
        </p:sp>
      </p:grpSp>
      <p:grpSp>
        <p:nvGrpSpPr>
          <p:cNvPr id="65" name="Skupina 64"/>
          <p:cNvGrpSpPr/>
          <p:nvPr/>
        </p:nvGrpSpPr>
        <p:grpSpPr>
          <a:xfrm>
            <a:off x="1835696" y="2593517"/>
            <a:ext cx="5492872" cy="942120"/>
            <a:chOff x="1462516" y="4096223"/>
            <a:chExt cx="5492872" cy="942120"/>
          </a:xfrm>
        </p:grpSpPr>
        <p:grpSp>
          <p:nvGrpSpPr>
            <p:cNvPr id="66" name="Skupina 65"/>
            <p:cNvGrpSpPr/>
            <p:nvPr/>
          </p:nvGrpSpPr>
          <p:grpSpPr>
            <a:xfrm>
              <a:off x="1462516" y="4293096"/>
              <a:ext cx="1228148" cy="540000"/>
              <a:chOff x="1604593" y="2378596"/>
              <a:chExt cx="1228148" cy="360000"/>
            </a:xfrm>
          </p:grpSpPr>
          <p:sp>
            <p:nvSpPr>
              <p:cNvPr id="126" name="Obdélník 125"/>
              <p:cNvSpPr/>
              <p:nvPr/>
            </p:nvSpPr>
            <p:spPr>
              <a:xfrm>
                <a:off x="1604593" y="2378596"/>
                <a:ext cx="1228148" cy="360000"/>
              </a:xfrm>
              <a:prstGeom prst="rect">
                <a:avLst/>
              </a:prstGeom>
              <a:solidFill>
                <a:srgbClr val="7030A0">
                  <a:alpha val="25000"/>
                </a:srgbClr>
              </a:solidFill>
              <a:ln>
                <a:solidFill>
                  <a:schemeClr val="accent1">
                    <a:shade val="50000"/>
                    <a:shade val="75000"/>
                    <a:satMod val="125000"/>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7" name="TextovéPole 126"/>
              <p:cNvSpPr txBox="1"/>
              <p:nvPr/>
            </p:nvSpPr>
            <p:spPr>
              <a:xfrm>
                <a:off x="1676497" y="2383469"/>
                <a:ext cx="1071488"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Later</a:t>
                </a:r>
              </a:p>
              <a:p>
                <a:pPr algn="ctr"/>
                <a:r>
                  <a:rPr lang="en-GB" sz="1400" b="1" dirty="0">
                    <a:solidFill>
                      <a:schemeClr val="bg1"/>
                    </a:solidFill>
                    <a:latin typeface="Cambria Math"/>
                    <a:ea typeface="Cambria Math" panose="02040503050406030204" pitchFamily="18" charset="0"/>
                  </a:rPr>
                  <a:t>customer</a:t>
                </a:r>
              </a:p>
            </p:txBody>
          </p:sp>
        </p:grpSp>
        <p:grpSp>
          <p:nvGrpSpPr>
            <p:cNvPr id="67" name="Skupina 66"/>
            <p:cNvGrpSpPr/>
            <p:nvPr/>
          </p:nvGrpSpPr>
          <p:grpSpPr>
            <a:xfrm>
              <a:off x="3609360" y="4293096"/>
              <a:ext cx="1219484" cy="540000"/>
              <a:chOff x="5894273" y="2378596"/>
              <a:chExt cx="1219484" cy="360000"/>
            </a:xfrm>
          </p:grpSpPr>
          <p:sp>
            <p:nvSpPr>
              <p:cNvPr id="124" name="Obdélník 123"/>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5" name="TextovéPole 124"/>
              <p:cNvSpPr txBox="1"/>
              <p:nvPr/>
            </p:nvSpPr>
            <p:spPr>
              <a:xfrm>
                <a:off x="5968569" y="2384502"/>
                <a:ext cx="1054800" cy="348813"/>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Swap</a:t>
                </a:r>
              </a:p>
              <a:p>
                <a:pPr algn="ctr"/>
                <a:r>
                  <a:rPr lang="cs-CZ" sz="1400" b="1" dirty="0">
                    <a:solidFill>
                      <a:schemeClr val="bg1"/>
                    </a:solidFill>
                    <a:latin typeface="Cambria Math"/>
                    <a:ea typeface="Cambria Math" panose="02040503050406030204" pitchFamily="18" charset="0"/>
                  </a:rPr>
                  <a:t>dealer</a:t>
                </a:r>
                <a:endParaRPr lang="en-GB" sz="1400" b="1" dirty="0">
                  <a:solidFill>
                    <a:schemeClr val="bg1"/>
                  </a:solidFill>
                  <a:latin typeface="Cambria Math"/>
                  <a:ea typeface="Cambria Math" panose="02040503050406030204" pitchFamily="18" charset="0"/>
                </a:endParaRPr>
              </a:p>
            </p:txBody>
          </p:sp>
        </p:grpSp>
        <p:sp>
          <p:nvSpPr>
            <p:cNvPr id="93" name="TextovéPole 92"/>
            <p:cNvSpPr txBox="1"/>
            <p:nvPr/>
          </p:nvSpPr>
          <p:spPr>
            <a:xfrm>
              <a:off x="2704516" y="4096223"/>
              <a:ext cx="865533" cy="261610"/>
            </a:xfrm>
            <a:prstGeom prst="rect">
              <a:avLst/>
            </a:prstGeom>
            <a:noFill/>
          </p:spPr>
          <p:txBody>
            <a:bodyPr wrap="square" rtlCol="0">
              <a:spAutoFit/>
            </a:bodyPr>
            <a:lstStyle/>
            <a:p>
              <a:pPr algn="ctr"/>
              <a:r>
                <a:rPr lang="cs-CZ" sz="1100" b="1" dirty="0">
                  <a:latin typeface="Cambria Math"/>
                  <a:ea typeface="Cambria Math" panose="02040503050406030204" pitchFamily="18" charset="0"/>
                </a:rPr>
                <a:t>9%</a:t>
              </a:r>
              <a:endParaRPr lang="en-GB" sz="1100" b="1" dirty="0">
                <a:latin typeface="Cambria Math"/>
                <a:ea typeface="Cambria Math" panose="02040503050406030204" pitchFamily="18" charset="0"/>
              </a:endParaRPr>
            </a:p>
          </p:txBody>
        </p:sp>
        <p:cxnSp>
          <p:nvCxnSpPr>
            <p:cNvPr id="94" name="Přímá spojnice se šipkou 93"/>
            <p:cNvCxnSpPr/>
            <p:nvPr/>
          </p:nvCxnSpPr>
          <p:spPr>
            <a:xfrm>
              <a:off x="2716916" y="43264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96" name="Skupina 95"/>
            <p:cNvGrpSpPr/>
            <p:nvPr/>
          </p:nvGrpSpPr>
          <p:grpSpPr>
            <a:xfrm>
              <a:off x="5735904" y="4310220"/>
              <a:ext cx="1219484" cy="540000"/>
              <a:chOff x="5870209" y="2378596"/>
              <a:chExt cx="1219484" cy="360000"/>
            </a:xfrm>
          </p:grpSpPr>
          <p:sp>
            <p:nvSpPr>
              <p:cNvPr id="122" name="Obdélník 121"/>
              <p:cNvSpPr/>
              <p:nvPr/>
            </p:nvSpPr>
            <p:spPr>
              <a:xfrm>
                <a:off x="5870209"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3" name="TextovéPole 122"/>
              <p:cNvSpPr txBox="1"/>
              <p:nvPr/>
            </p:nvSpPr>
            <p:spPr>
              <a:xfrm>
                <a:off x="5956537" y="2383958"/>
                <a:ext cx="1054800" cy="348813"/>
              </a:xfrm>
              <a:prstGeom prst="rect">
                <a:avLst/>
              </a:prstGeom>
              <a:noFill/>
            </p:spPr>
            <p:txBody>
              <a:bodyPr wrap="square" rtlCol="0">
                <a:spAutoFit/>
              </a:bodyPr>
              <a:lstStyle/>
              <a:p>
                <a:pPr algn="ctr"/>
                <a:r>
                  <a:rPr lang="en-US" sz="1400" b="1" dirty="0">
                    <a:solidFill>
                      <a:schemeClr val="bg1"/>
                    </a:solidFill>
                    <a:latin typeface="Cambria Math"/>
                    <a:ea typeface="Cambria Math" panose="02040503050406030204" pitchFamily="18" charset="0"/>
                  </a:rPr>
                  <a:t>Earlier customer</a:t>
                </a:r>
              </a:p>
            </p:txBody>
          </p:sp>
        </p:grpSp>
        <p:cxnSp>
          <p:nvCxnSpPr>
            <p:cNvPr id="97" name="Přímá spojnice se šipkou 96"/>
            <p:cNvCxnSpPr/>
            <p:nvPr/>
          </p:nvCxnSpPr>
          <p:spPr>
            <a:xfrm>
              <a:off x="4861979" y="43288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98" name="TextovéPole 97"/>
            <p:cNvSpPr txBox="1"/>
            <p:nvPr/>
          </p:nvSpPr>
          <p:spPr>
            <a:xfrm>
              <a:off x="4837008" y="4134885"/>
              <a:ext cx="936428" cy="223523"/>
            </a:xfrm>
            <a:prstGeom prst="rect">
              <a:avLst/>
            </a:prstGeom>
            <a:noFill/>
          </p:spPr>
          <p:txBody>
            <a:bodyPr wrap="square" rtlCol="0">
              <a:spAutoFit/>
            </a:bodyPr>
            <a:lstStyle/>
            <a:p>
              <a:pPr algn="ctr">
                <a:lnSpc>
                  <a:spcPts val="1000"/>
                </a:lnSpc>
              </a:pPr>
              <a:r>
                <a:rPr lang="cs-CZ" sz="1100" b="1" dirty="0">
                  <a:latin typeface="Cambria Math"/>
                  <a:ea typeface="Cambria Math" panose="02040503050406030204" pitchFamily="18" charset="0"/>
                </a:rPr>
                <a:t>10% </a:t>
              </a:r>
              <a:endParaRPr lang="en-GB" sz="1100" b="1" dirty="0">
                <a:latin typeface="Cambria Math"/>
                <a:ea typeface="Cambria Math" panose="02040503050406030204" pitchFamily="18" charset="0"/>
              </a:endParaRPr>
            </a:p>
          </p:txBody>
        </p:sp>
        <p:cxnSp>
          <p:nvCxnSpPr>
            <p:cNvPr id="99" name="Přímá spojnice se šipkou 98"/>
            <p:cNvCxnSpPr/>
            <p:nvPr/>
          </p:nvCxnSpPr>
          <p:spPr>
            <a:xfrm>
              <a:off x="2718520" y="4794752"/>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7" name="Přímá spojnice se šipkou 116"/>
            <p:cNvCxnSpPr/>
            <p:nvPr/>
          </p:nvCxnSpPr>
          <p:spPr>
            <a:xfrm>
              <a:off x="4857567" y="4793367"/>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20" name="TextovéPole 119"/>
            <p:cNvSpPr txBox="1"/>
            <p:nvPr/>
          </p:nvSpPr>
          <p:spPr>
            <a:xfrm>
              <a:off x="2622717" y="4814673"/>
              <a:ext cx="10342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a:t>
              </a:r>
            </a:p>
          </p:txBody>
        </p:sp>
        <p:sp>
          <p:nvSpPr>
            <p:cNvPr id="121" name="TextovéPole 120"/>
            <p:cNvSpPr txBox="1"/>
            <p:nvPr/>
          </p:nvSpPr>
          <p:spPr>
            <a:xfrm>
              <a:off x="4804160" y="4814820"/>
              <a:ext cx="10300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 </a:t>
              </a:r>
            </a:p>
          </p:txBody>
        </p:sp>
      </p:grpSp>
      <p:sp>
        <p:nvSpPr>
          <p:cNvPr id="128" name="TextovéPole 127"/>
          <p:cNvSpPr txBox="1"/>
          <p:nvPr/>
        </p:nvSpPr>
        <p:spPr>
          <a:xfrm>
            <a:off x="1188000" y="3465370"/>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Dealer is the recipient of the fixed rate in the earlier swap ⇨ an interest rate rise may result in a higher fixed rate paid than the fixed rate received</a:t>
            </a:r>
          </a:p>
        </p:txBody>
      </p:sp>
      <p:grpSp>
        <p:nvGrpSpPr>
          <p:cNvPr id="129" name="Skupina 128"/>
          <p:cNvGrpSpPr/>
          <p:nvPr/>
        </p:nvGrpSpPr>
        <p:grpSpPr>
          <a:xfrm>
            <a:off x="1835696" y="4009613"/>
            <a:ext cx="5492872" cy="942120"/>
            <a:chOff x="1462516" y="4096223"/>
            <a:chExt cx="5492872" cy="942120"/>
          </a:xfrm>
        </p:grpSpPr>
        <p:grpSp>
          <p:nvGrpSpPr>
            <p:cNvPr id="130" name="Skupina 129"/>
            <p:cNvGrpSpPr/>
            <p:nvPr/>
          </p:nvGrpSpPr>
          <p:grpSpPr>
            <a:xfrm>
              <a:off x="1462516" y="4293096"/>
              <a:ext cx="1228148" cy="540000"/>
              <a:chOff x="1604593" y="2378596"/>
              <a:chExt cx="1228148" cy="360000"/>
            </a:xfrm>
          </p:grpSpPr>
          <p:sp>
            <p:nvSpPr>
              <p:cNvPr id="145" name="Obdélník 144"/>
              <p:cNvSpPr/>
              <p:nvPr/>
            </p:nvSpPr>
            <p:spPr>
              <a:xfrm>
                <a:off x="1604593" y="2378596"/>
                <a:ext cx="1228148" cy="360000"/>
              </a:xfrm>
              <a:prstGeom prst="rect">
                <a:avLst/>
              </a:prstGeom>
              <a:solidFill>
                <a:srgbClr val="7030A0"/>
              </a:solidFill>
              <a:ln>
                <a:solidFill>
                  <a:schemeClr val="accent1">
                    <a:shade val="50000"/>
                    <a:shade val="75000"/>
                    <a:satMod val="125000"/>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6" name="TextovéPole 145"/>
              <p:cNvSpPr txBox="1"/>
              <p:nvPr/>
            </p:nvSpPr>
            <p:spPr>
              <a:xfrm>
                <a:off x="1676497" y="2383469"/>
                <a:ext cx="1071488"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Earlier</a:t>
                </a:r>
              </a:p>
              <a:p>
                <a:pPr algn="ctr"/>
                <a:r>
                  <a:rPr lang="en-GB" sz="1400" b="1" dirty="0">
                    <a:solidFill>
                      <a:schemeClr val="bg1"/>
                    </a:solidFill>
                    <a:latin typeface="Cambria Math"/>
                    <a:ea typeface="Cambria Math" panose="02040503050406030204" pitchFamily="18" charset="0"/>
                  </a:rPr>
                  <a:t>customer</a:t>
                </a:r>
              </a:p>
            </p:txBody>
          </p:sp>
        </p:grpSp>
        <p:grpSp>
          <p:nvGrpSpPr>
            <p:cNvPr id="131" name="Skupina 130"/>
            <p:cNvGrpSpPr/>
            <p:nvPr/>
          </p:nvGrpSpPr>
          <p:grpSpPr>
            <a:xfrm>
              <a:off x="3609360" y="4293096"/>
              <a:ext cx="1219484" cy="540000"/>
              <a:chOff x="5894273" y="2378596"/>
              <a:chExt cx="1219484" cy="360000"/>
            </a:xfrm>
          </p:grpSpPr>
          <p:sp>
            <p:nvSpPr>
              <p:cNvPr id="143" name="Obdélník 142"/>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4" name="TextovéPole 143"/>
              <p:cNvSpPr txBox="1"/>
              <p:nvPr/>
            </p:nvSpPr>
            <p:spPr>
              <a:xfrm>
                <a:off x="5968569" y="2384502"/>
                <a:ext cx="1054800" cy="348813"/>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Swap</a:t>
                </a:r>
              </a:p>
              <a:p>
                <a:pPr algn="ctr"/>
                <a:r>
                  <a:rPr lang="cs-CZ" sz="1400" b="1" dirty="0">
                    <a:solidFill>
                      <a:schemeClr val="bg1"/>
                    </a:solidFill>
                    <a:latin typeface="Cambria Math"/>
                    <a:ea typeface="Cambria Math" panose="02040503050406030204" pitchFamily="18" charset="0"/>
                  </a:rPr>
                  <a:t>dealer</a:t>
                </a:r>
                <a:endParaRPr lang="en-GB" sz="1400" b="1" dirty="0">
                  <a:solidFill>
                    <a:schemeClr val="bg1"/>
                  </a:solidFill>
                  <a:latin typeface="Cambria Math"/>
                  <a:ea typeface="Cambria Math" panose="02040503050406030204" pitchFamily="18" charset="0"/>
                </a:endParaRPr>
              </a:p>
            </p:txBody>
          </p:sp>
        </p:grpSp>
        <p:sp>
          <p:nvSpPr>
            <p:cNvPr id="132" name="TextovéPole 131"/>
            <p:cNvSpPr txBox="1"/>
            <p:nvPr/>
          </p:nvSpPr>
          <p:spPr>
            <a:xfrm>
              <a:off x="2704516" y="4096223"/>
              <a:ext cx="865533" cy="261610"/>
            </a:xfrm>
            <a:prstGeom prst="rect">
              <a:avLst/>
            </a:prstGeom>
            <a:noFill/>
          </p:spPr>
          <p:txBody>
            <a:bodyPr wrap="square" rtlCol="0">
              <a:spAutoFit/>
            </a:bodyPr>
            <a:lstStyle/>
            <a:p>
              <a:pPr algn="ctr"/>
              <a:r>
                <a:rPr lang="cs-CZ" sz="1100" b="1" dirty="0">
                  <a:latin typeface="Cambria Math"/>
                  <a:ea typeface="Cambria Math" panose="02040503050406030204" pitchFamily="18" charset="0"/>
                </a:rPr>
                <a:t>10%</a:t>
              </a:r>
              <a:endParaRPr lang="en-GB" sz="1100" b="1" dirty="0">
                <a:latin typeface="Cambria Math"/>
                <a:ea typeface="Cambria Math" panose="02040503050406030204" pitchFamily="18" charset="0"/>
              </a:endParaRPr>
            </a:p>
          </p:txBody>
        </p:sp>
        <p:cxnSp>
          <p:nvCxnSpPr>
            <p:cNvPr id="133" name="Přímá spojnice se šipkou 132"/>
            <p:cNvCxnSpPr/>
            <p:nvPr/>
          </p:nvCxnSpPr>
          <p:spPr>
            <a:xfrm>
              <a:off x="2716916" y="43264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34" name="Skupina 133"/>
            <p:cNvGrpSpPr/>
            <p:nvPr/>
          </p:nvGrpSpPr>
          <p:grpSpPr>
            <a:xfrm>
              <a:off x="5735904" y="4310220"/>
              <a:ext cx="1219484" cy="540000"/>
              <a:chOff x="5870209" y="2378596"/>
              <a:chExt cx="1219484" cy="360000"/>
            </a:xfrm>
          </p:grpSpPr>
          <p:sp>
            <p:nvSpPr>
              <p:cNvPr id="141" name="Obdélník 140"/>
              <p:cNvSpPr/>
              <p:nvPr/>
            </p:nvSpPr>
            <p:spPr>
              <a:xfrm>
                <a:off x="5870209" y="2378596"/>
                <a:ext cx="1219484" cy="360000"/>
              </a:xfrm>
              <a:prstGeom prst="rect">
                <a:avLst/>
              </a:prstGeom>
              <a:solidFill>
                <a:srgbClr val="7030A0">
                  <a:alpha val="25000"/>
                </a:srgbClr>
              </a:solidFill>
              <a:ln>
                <a:solidFill>
                  <a:schemeClr val="accent1">
                    <a:shade val="50000"/>
                    <a:shade val="75000"/>
                    <a:satMod val="125000"/>
                    <a:lumMod val="75000"/>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42" name="TextovéPole 141"/>
              <p:cNvSpPr txBox="1"/>
              <p:nvPr/>
            </p:nvSpPr>
            <p:spPr>
              <a:xfrm>
                <a:off x="5956537" y="2383958"/>
                <a:ext cx="1054800"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Later</a:t>
                </a:r>
              </a:p>
              <a:p>
                <a:pPr algn="ctr"/>
                <a:r>
                  <a:rPr lang="en-GB" sz="1400" b="1" dirty="0">
                    <a:solidFill>
                      <a:schemeClr val="bg1"/>
                    </a:solidFill>
                    <a:latin typeface="Cambria Math"/>
                    <a:ea typeface="Cambria Math" panose="02040503050406030204" pitchFamily="18" charset="0"/>
                  </a:rPr>
                  <a:t>customer</a:t>
                </a:r>
              </a:p>
            </p:txBody>
          </p:sp>
        </p:grpSp>
        <p:cxnSp>
          <p:nvCxnSpPr>
            <p:cNvPr id="135" name="Přímá spojnice se šipkou 134"/>
            <p:cNvCxnSpPr/>
            <p:nvPr/>
          </p:nvCxnSpPr>
          <p:spPr>
            <a:xfrm>
              <a:off x="4861979" y="4328835"/>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6" name="TextovéPole 135"/>
            <p:cNvSpPr txBox="1"/>
            <p:nvPr/>
          </p:nvSpPr>
          <p:spPr>
            <a:xfrm>
              <a:off x="4837008" y="4134885"/>
              <a:ext cx="936428" cy="223523"/>
            </a:xfrm>
            <a:prstGeom prst="rect">
              <a:avLst/>
            </a:prstGeom>
            <a:noFill/>
          </p:spPr>
          <p:txBody>
            <a:bodyPr wrap="square" rtlCol="0">
              <a:spAutoFit/>
            </a:bodyPr>
            <a:lstStyle/>
            <a:p>
              <a:pPr algn="ctr">
                <a:lnSpc>
                  <a:spcPts val="1000"/>
                </a:lnSpc>
              </a:pPr>
              <a:r>
                <a:rPr lang="cs-CZ" sz="1100" b="1" dirty="0">
                  <a:latin typeface="Cambria Math"/>
                  <a:ea typeface="Cambria Math" panose="02040503050406030204" pitchFamily="18" charset="0"/>
                </a:rPr>
                <a:t>11% </a:t>
              </a:r>
              <a:endParaRPr lang="en-GB" sz="1100" b="1" dirty="0">
                <a:latin typeface="Cambria Math"/>
                <a:ea typeface="Cambria Math" panose="02040503050406030204" pitchFamily="18" charset="0"/>
              </a:endParaRPr>
            </a:p>
          </p:txBody>
        </p:sp>
        <p:cxnSp>
          <p:nvCxnSpPr>
            <p:cNvPr id="137" name="Přímá spojnice se šipkou 136"/>
            <p:cNvCxnSpPr/>
            <p:nvPr/>
          </p:nvCxnSpPr>
          <p:spPr>
            <a:xfrm>
              <a:off x="2718520" y="4794752"/>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Přímá spojnice se šipkou 137"/>
            <p:cNvCxnSpPr/>
            <p:nvPr/>
          </p:nvCxnSpPr>
          <p:spPr>
            <a:xfrm>
              <a:off x="4857567" y="4797152"/>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39" name="TextovéPole 138"/>
            <p:cNvSpPr txBox="1"/>
            <p:nvPr/>
          </p:nvSpPr>
          <p:spPr>
            <a:xfrm>
              <a:off x="2622717" y="4814673"/>
              <a:ext cx="10342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a:t>
              </a:r>
            </a:p>
          </p:txBody>
        </p:sp>
        <p:sp>
          <p:nvSpPr>
            <p:cNvPr id="140" name="TextovéPole 139"/>
            <p:cNvSpPr txBox="1"/>
            <p:nvPr/>
          </p:nvSpPr>
          <p:spPr>
            <a:xfrm>
              <a:off x="4804160" y="4814820"/>
              <a:ext cx="1030071" cy="223523"/>
            </a:xfrm>
            <a:prstGeom prst="rect">
              <a:avLst/>
            </a:prstGeom>
            <a:noFill/>
          </p:spPr>
          <p:txBody>
            <a:bodyPr wrap="square" rtlCol="0">
              <a:spAutoFit/>
            </a:bodyPr>
            <a:lstStyle/>
            <a:p>
              <a:pPr algn="ctr">
                <a:lnSpc>
                  <a:spcPts val="1000"/>
                </a:lnSpc>
              </a:pPr>
              <a:r>
                <a:rPr lang="en-GB" sz="1100" b="1" dirty="0">
                  <a:latin typeface="Cambria Math"/>
                  <a:ea typeface="Cambria Math" panose="02040503050406030204" pitchFamily="18" charset="0"/>
                </a:rPr>
                <a:t>Floating rate </a:t>
              </a:r>
            </a:p>
          </p:txBody>
        </p:sp>
      </p:grpSp>
    </p:spTree>
    <p:extLst>
      <p:ext uri="{BB962C8B-B14F-4D97-AF65-F5344CB8AC3E}">
        <p14:creationId xmlns:p14="http://schemas.microsoft.com/office/powerpoint/2010/main" val="26251398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Skupina 22">
            <a:extLst>
              <a:ext uri="{FF2B5EF4-FFF2-40B4-BE49-F238E27FC236}">
                <a16:creationId xmlns:a16="http://schemas.microsoft.com/office/drawing/2014/main" id="{36680548-2059-A75B-813D-9359A853448A}"/>
              </a:ext>
            </a:extLst>
          </p:cNvPr>
          <p:cNvGrpSpPr/>
          <p:nvPr/>
        </p:nvGrpSpPr>
        <p:grpSpPr>
          <a:xfrm>
            <a:off x="1763688" y="1225477"/>
            <a:ext cx="5742820" cy="1138882"/>
            <a:chOff x="1763688" y="1225477"/>
            <a:chExt cx="5742820" cy="1138882"/>
          </a:xfrm>
        </p:grpSpPr>
        <p:grpSp>
          <p:nvGrpSpPr>
            <p:cNvPr id="91" name="Skupina 90"/>
            <p:cNvGrpSpPr/>
            <p:nvPr/>
          </p:nvGrpSpPr>
          <p:grpSpPr>
            <a:xfrm>
              <a:off x="1763688" y="1225477"/>
              <a:ext cx="5742820" cy="1138882"/>
              <a:chOff x="1396994" y="4176038"/>
              <a:chExt cx="5742820" cy="1138882"/>
            </a:xfrm>
          </p:grpSpPr>
          <p:grpSp>
            <p:nvGrpSpPr>
              <p:cNvPr id="92" name="Skupina 91"/>
              <p:cNvGrpSpPr/>
              <p:nvPr/>
            </p:nvGrpSpPr>
            <p:grpSpPr>
              <a:xfrm>
                <a:off x="1396994" y="4293096"/>
                <a:ext cx="1296501" cy="360000"/>
                <a:chOff x="1539071" y="2378596"/>
                <a:chExt cx="1296501" cy="240000"/>
              </a:xfrm>
            </p:grpSpPr>
            <p:sp>
              <p:nvSpPr>
                <p:cNvPr id="113" name="Obdélník 112"/>
                <p:cNvSpPr/>
                <p:nvPr/>
              </p:nvSpPr>
              <p:spPr>
                <a:xfrm>
                  <a:off x="1555609" y="2378596"/>
                  <a:ext cx="1260000" cy="240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4" name="TextovéPole 113"/>
                <p:cNvSpPr txBox="1"/>
                <p:nvPr/>
              </p:nvSpPr>
              <p:spPr>
                <a:xfrm>
                  <a:off x="1539071" y="2402658"/>
                  <a:ext cx="1296501" cy="194925"/>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Bond market</a:t>
                  </a:r>
                  <a:endParaRPr lang="en-GB" sz="1300" b="1" dirty="0">
                    <a:solidFill>
                      <a:schemeClr val="bg1"/>
                    </a:solidFill>
                    <a:latin typeface="Cambria Math"/>
                    <a:ea typeface="Cambria Math" panose="02040503050406030204" pitchFamily="18" charset="0"/>
                  </a:endParaRPr>
                </a:p>
              </p:txBody>
            </p:sp>
          </p:grpSp>
          <p:grpSp>
            <p:nvGrpSpPr>
              <p:cNvPr id="93" name="Skupina 92"/>
              <p:cNvGrpSpPr/>
              <p:nvPr/>
            </p:nvGrpSpPr>
            <p:grpSpPr>
              <a:xfrm>
                <a:off x="3609360" y="4293096"/>
                <a:ext cx="1260000" cy="360000"/>
                <a:chOff x="5894273" y="2378596"/>
                <a:chExt cx="1260000" cy="240000"/>
              </a:xfrm>
            </p:grpSpPr>
            <p:sp>
              <p:nvSpPr>
                <p:cNvPr id="111" name="Obdélník 110"/>
                <p:cNvSpPr/>
                <p:nvPr/>
              </p:nvSpPr>
              <p:spPr>
                <a:xfrm>
                  <a:off x="5894273" y="2378596"/>
                  <a:ext cx="1260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2" name="TextovéPole 111"/>
                <p:cNvSpPr txBox="1"/>
                <p:nvPr/>
              </p:nvSpPr>
              <p:spPr>
                <a:xfrm>
                  <a:off x="5968568" y="2402660"/>
                  <a:ext cx="1152607" cy="194925"/>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Swap dealer</a:t>
                  </a:r>
                  <a:endParaRPr lang="en-GB" sz="1300" b="1" dirty="0">
                    <a:solidFill>
                      <a:schemeClr val="bg1"/>
                    </a:solidFill>
                    <a:latin typeface="Cambria Math"/>
                    <a:ea typeface="Cambria Math" panose="02040503050406030204" pitchFamily="18" charset="0"/>
                  </a:endParaRPr>
                </a:p>
              </p:txBody>
            </p:sp>
          </p:grpSp>
          <p:cxnSp>
            <p:nvCxnSpPr>
              <p:cNvPr id="95" name="Přímá spojnice se šipkou 94"/>
              <p:cNvCxnSpPr/>
              <p:nvPr/>
            </p:nvCxnSpPr>
            <p:spPr>
              <a:xfrm>
                <a:off x="2716916" y="4354392"/>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96" name="Skupina 95"/>
              <p:cNvGrpSpPr/>
              <p:nvPr/>
            </p:nvGrpSpPr>
            <p:grpSpPr>
              <a:xfrm>
                <a:off x="5735875" y="4310220"/>
                <a:ext cx="1403939" cy="360000"/>
                <a:chOff x="5870180" y="2378596"/>
                <a:chExt cx="1403939" cy="240000"/>
              </a:xfrm>
            </p:grpSpPr>
            <p:sp>
              <p:nvSpPr>
                <p:cNvPr id="109" name="Obdélník 108"/>
                <p:cNvSpPr/>
                <p:nvPr/>
              </p:nvSpPr>
              <p:spPr>
                <a:xfrm>
                  <a:off x="5940373" y="2378596"/>
                  <a:ext cx="1260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0" name="TextovéPole 109"/>
                <p:cNvSpPr txBox="1"/>
                <p:nvPr/>
              </p:nvSpPr>
              <p:spPr>
                <a:xfrm>
                  <a:off x="5870180" y="2391136"/>
                  <a:ext cx="1403939" cy="194925"/>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Earlier customer</a:t>
                  </a:r>
                </a:p>
              </p:txBody>
            </p:sp>
          </p:grpSp>
          <p:cxnSp>
            <p:nvCxnSpPr>
              <p:cNvPr id="97" name="Přímá spojnice se šipkou 96"/>
              <p:cNvCxnSpPr/>
              <p:nvPr/>
            </p:nvCxnSpPr>
            <p:spPr>
              <a:xfrm>
                <a:off x="4906307" y="4352899"/>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98" name="TextovéPole 97"/>
              <p:cNvSpPr txBox="1"/>
              <p:nvPr/>
            </p:nvSpPr>
            <p:spPr>
              <a:xfrm>
                <a:off x="4874784" y="4176038"/>
                <a:ext cx="936428" cy="223523"/>
              </a:xfrm>
              <a:prstGeom prst="rect">
                <a:avLst/>
              </a:prstGeom>
              <a:noFill/>
            </p:spPr>
            <p:txBody>
              <a:bodyPr wrap="square" rtlCol="0">
                <a:spAutoFit/>
              </a:bodyPr>
              <a:lstStyle/>
              <a:p>
                <a:pPr algn="ctr">
                  <a:lnSpc>
                    <a:spcPts val="1000"/>
                  </a:lnSpc>
                </a:pPr>
                <a:r>
                  <a:rPr lang="cs-CZ" sz="1000" b="1" dirty="0">
                    <a:latin typeface="Cambria Math"/>
                    <a:ea typeface="Cambria Math" panose="02040503050406030204" pitchFamily="18" charset="0"/>
                  </a:rPr>
                  <a:t>5</a:t>
                </a:r>
                <a:r>
                  <a:rPr lang="en-GB" sz="1000" b="1" dirty="0">
                    <a:latin typeface="Cambria Math"/>
                    <a:ea typeface="Cambria Math" panose="02040503050406030204" pitchFamily="18" charset="0"/>
                  </a:rPr>
                  <a:t>Y interest</a:t>
                </a:r>
              </a:p>
            </p:txBody>
          </p:sp>
          <p:cxnSp>
            <p:nvCxnSpPr>
              <p:cNvPr id="99" name="Přímá spojnice se šipkou 98"/>
              <p:cNvCxnSpPr/>
              <p:nvPr/>
            </p:nvCxnSpPr>
            <p:spPr>
              <a:xfrm>
                <a:off x="2705550" y="4591992"/>
                <a:ext cx="851585" cy="0"/>
              </a:xfrm>
              <a:prstGeom prst="straightConnector1">
                <a:avLst/>
              </a:prstGeom>
              <a:ln w="25400">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0" name="Přímá spojnice se šipkou 99"/>
              <p:cNvCxnSpPr/>
              <p:nvPr/>
            </p:nvCxnSpPr>
            <p:spPr>
              <a:xfrm>
                <a:off x="4905695" y="4591080"/>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03" name="Obdélník 102"/>
              <p:cNvSpPr/>
              <p:nvPr/>
            </p:nvSpPr>
            <p:spPr>
              <a:xfrm>
                <a:off x="3599728" y="4954920"/>
                <a:ext cx="1260000"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4" name="TextovéPole 103"/>
              <p:cNvSpPr txBox="1"/>
              <p:nvPr/>
            </p:nvSpPr>
            <p:spPr>
              <a:xfrm>
                <a:off x="3555908" y="4973855"/>
                <a:ext cx="1357941" cy="292388"/>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Money market</a:t>
                </a:r>
                <a:endParaRPr lang="en-GB" sz="1300" b="1" dirty="0">
                  <a:solidFill>
                    <a:schemeClr val="bg1"/>
                  </a:solidFill>
                  <a:latin typeface="Cambria Math"/>
                  <a:ea typeface="Cambria Math" panose="02040503050406030204" pitchFamily="18" charset="0"/>
                </a:endParaRPr>
              </a:p>
            </p:txBody>
          </p:sp>
          <p:cxnSp>
            <p:nvCxnSpPr>
              <p:cNvPr id="105" name="Přímá spojnice se šipkou 104"/>
              <p:cNvCxnSpPr/>
              <p:nvPr/>
            </p:nvCxnSpPr>
            <p:spPr>
              <a:xfrm>
                <a:off x="3829443" y="4673511"/>
                <a:ext cx="0" cy="252781"/>
              </a:xfrm>
              <a:prstGeom prst="straightConnector1">
                <a:avLst/>
              </a:prstGeom>
              <a:ln w="25400">
                <a:prstDash val="sysDot"/>
                <a:headEnd type="triangl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6" name="Přímá spojnice se šipkou 105"/>
              <p:cNvCxnSpPr/>
              <p:nvPr/>
            </p:nvCxnSpPr>
            <p:spPr>
              <a:xfrm>
                <a:off x="4560261" y="4682734"/>
                <a:ext cx="0" cy="252781"/>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7" name="TextovéPole 106"/>
              <p:cNvSpPr txBox="1"/>
              <p:nvPr/>
            </p:nvSpPr>
            <p:spPr>
              <a:xfrm>
                <a:off x="4527796" y="4726864"/>
                <a:ext cx="1197716" cy="223523"/>
              </a:xfrm>
              <a:prstGeom prst="rect">
                <a:avLst/>
              </a:prstGeom>
              <a:noFill/>
            </p:spPr>
            <p:txBody>
              <a:bodyPr wrap="square" rtlCol="0">
                <a:spAutoFit/>
              </a:bodyPr>
              <a:lstStyle/>
              <a:p>
                <a:pPr>
                  <a:lnSpc>
                    <a:spcPts val="1000"/>
                  </a:lnSpc>
                </a:pPr>
                <a:r>
                  <a:rPr lang="en-GB" sz="1000" b="1" dirty="0">
                    <a:latin typeface="Cambria Math"/>
                    <a:ea typeface="Cambria Math" panose="02040503050406030204" pitchFamily="18" charset="0"/>
                  </a:rPr>
                  <a:t>Overnight rate</a:t>
                </a:r>
              </a:p>
            </p:txBody>
          </p:sp>
          <p:sp>
            <p:nvSpPr>
              <p:cNvPr id="108" name="TextovéPole 107"/>
              <p:cNvSpPr txBox="1"/>
              <p:nvPr/>
            </p:nvSpPr>
            <p:spPr>
              <a:xfrm>
                <a:off x="3300441" y="4748755"/>
                <a:ext cx="558743" cy="223523"/>
              </a:xfrm>
              <a:prstGeom prst="rect">
                <a:avLst/>
              </a:prstGeom>
              <a:noFill/>
            </p:spPr>
            <p:txBody>
              <a:bodyPr wrap="square" rtlCol="0">
                <a:spAutoFit/>
              </a:bodyPr>
              <a:lstStyle/>
              <a:p>
                <a:pPr algn="r">
                  <a:lnSpc>
                    <a:spcPts val="1000"/>
                  </a:lnSpc>
                </a:pPr>
                <a:r>
                  <a:rPr lang="cs-CZ" sz="1000" b="1" dirty="0">
                    <a:latin typeface="Cambria Math"/>
                    <a:ea typeface="Cambria Math" panose="02040503050406030204" pitchFamily="18" charset="0"/>
                  </a:rPr>
                  <a:t>Cash</a:t>
                </a:r>
                <a:endParaRPr lang="en-GB" sz="1000" b="1" dirty="0">
                  <a:latin typeface="Cambria Math"/>
                  <a:ea typeface="Cambria Math" panose="02040503050406030204" pitchFamily="18" charset="0"/>
                </a:endParaRPr>
              </a:p>
            </p:txBody>
          </p:sp>
        </p:grpSp>
        <p:sp>
          <p:nvSpPr>
            <p:cNvPr id="22" name="TextovéPole 21">
              <a:extLst>
                <a:ext uri="{FF2B5EF4-FFF2-40B4-BE49-F238E27FC236}">
                  <a16:creationId xmlns:a16="http://schemas.microsoft.com/office/drawing/2014/main" id="{1143281D-53F2-107E-25FD-134E78A38998}"/>
                </a:ext>
              </a:extLst>
            </p:cNvPr>
            <p:cNvSpPr txBox="1"/>
            <p:nvPr/>
          </p:nvSpPr>
          <p:spPr>
            <a:xfrm>
              <a:off x="5220665" y="1609200"/>
              <a:ext cx="1030071" cy="22352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6M interest</a:t>
              </a:r>
            </a:p>
          </p:txBody>
        </p:sp>
      </p:grpSp>
      <p:sp>
        <p:nvSpPr>
          <p:cNvPr id="2" name="Zástupný symbol pro zápatí 1"/>
          <p:cNvSpPr>
            <a:spLocks noGrp="1"/>
          </p:cNvSpPr>
          <p:nvPr>
            <p:ph type="ftr" sz="quarter" idx="11"/>
          </p:nvPr>
        </p:nvSpPr>
        <p:spPr>
          <a:xfrm>
            <a:off x="180000" y="6336000"/>
            <a:ext cx="3312000" cy="360000"/>
          </a:xfrm>
        </p:spPr>
        <p:txBody>
          <a:bodyPr/>
          <a:lstStyle/>
          <a:p>
            <a:r>
              <a:rPr lang="en-GB" dirty="0">
                <a:solidFill>
                  <a:prstClr val="black">
                    <a:lumMod val="50000"/>
                    <a:lumOff val="50000"/>
                  </a:prstClr>
                </a:solidFill>
              </a:rPr>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solidFill>
                  <a:prstClr val="black">
                    <a:lumMod val="50000"/>
                    <a:lumOff val="50000"/>
                  </a:prstClr>
                </a:solidFill>
              </a:rPr>
              <a:pPr algn="r"/>
              <a:t>12</a:t>
            </a:fld>
            <a:endParaRPr lang="cs-CZ" dirty="0">
              <a:solidFill>
                <a:prstClr val="black">
                  <a:lumMod val="50000"/>
                  <a:lumOff val="50000"/>
                </a:prstClr>
              </a:solidFill>
            </a:endParaRPr>
          </a:p>
        </p:txBody>
      </p:sp>
      <p:sp>
        <p:nvSpPr>
          <p:cNvPr id="29" name="TextovéPole 28"/>
          <p:cNvSpPr txBox="1"/>
          <p:nvPr/>
        </p:nvSpPr>
        <p:spPr>
          <a:xfrm>
            <a:off x="864001" y="3132000"/>
            <a:ext cx="716448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solidFill>
                  <a:prstClr val="black"/>
                </a:solidFill>
                <a:latin typeface="Cambria Math" panose="02040503050406030204" pitchFamily="18" charset="0"/>
                <a:ea typeface="Cambria Math" panose="02040503050406030204" pitchFamily="18" charset="0"/>
              </a:rPr>
              <a:t>Dealer is the recipient of the fixed rate in earlier swap </a:t>
            </a:r>
          </a:p>
        </p:txBody>
      </p:sp>
      <p:sp>
        <p:nvSpPr>
          <p:cNvPr id="32" name="TextovéPole 31"/>
          <p:cNvSpPr txBox="1"/>
          <p:nvPr/>
        </p:nvSpPr>
        <p:spPr>
          <a:xfrm>
            <a:off x="1188000" y="5566549"/>
            <a:ext cx="7272392"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If interest rates rise, a cheaper purchasing price of bonds offsets  a permanent loss</a:t>
            </a:r>
            <a:r>
              <a:rPr lang="cs-CZ" dirty="0">
                <a:latin typeface="Cambria Math" panose="02040503050406030204" pitchFamily="18" charset="0"/>
                <a:ea typeface="Cambria Math" panose="02040503050406030204" pitchFamily="18" charset="0"/>
              </a:rPr>
              <a:t> </a:t>
            </a:r>
            <a:r>
              <a:rPr lang="en-GB" dirty="0">
                <a:latin typeface="Cambria Math" panose="02040503050406030204" pitchFamily="18" charset="0"/>
                <a:ea typeface="Cambria Math" panose="02040503050406030204" pitchFamily="18" charset="0"/>
              </a:rPr>
              <a:t>on the fixed legs of the matching swaps</a:t>
            </a:r>
          </a:p>
        </p:txBody>
      </p:sp>
      <p:sp>
        <p:nvSpPr>
          <p:cNvPr id="30" name="TextovéPole 29"/>
          <p:cNvSpPr txBox="1"/>
          <p:nvPr/>
        </p:nvSpPr>
        <p:spPr>
          <a:xfrm>
            <a:off x="864001" y="864000"/>
            <a:ext cx="658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solidFill>
                  <a:prstClr val="black"/>
                </a:solidFill>
                <a:latin typeface="Cambria Math" panose="02040503050406030204" pitchFamily="18" charset="0"/>
                <a:ea typeface="Cambria Math" panose="02040503050406030204" pitchFamily="18" charset="0"/>
              </a:rPr>
              <a:t>Dealer is the payer of the fixed rate in earlier swap </a:t>
            </a:r>
          </a:p>
        </p:txBody>
      </p:sp>
      <p:sp>
        <p:nvSpPr>
          <p:cNvPr id="88" name="TextovéPole 87"/>
          <p:cNvSpPr txBox="1"/>
          <p:nvPr/>
        </p:nvSpPr>
        <p:spPr>
          <a:xfrm>
            <a:off x="1188000" y="5035776"/>
            <a:ext cx="7739713"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solidFill>
                  <a:prstClr val="black"/>
                </a:solidFill>
                <a:latin typeface="Cambria Math" panose="02040503050406030204" pitchFamily="18" charset="0"/>
                <a:ea typeface="Cambria Math" panose="02040503050406030204" pitchFamily="18" charset="0"/>
              </a:rPr>
              <a:t>Dealer establishes short position on the bond market whose proceeds are deposited on the money market</a:t>
            </a:r>
          </a:p>
        </p:txBody>
      </p:sp>
      <p:sp>
        <p:nvSpPr>
          <p:cNvPr id="115" name="TextovéPole 114"/>
          <p:cNvSpPr txBox="1"/>
          <p:nvPr/>
        </p:nvSpPr>
        <p:spPr>
          <a:xfrm>
            <a:off x="1188000" y="2322314"/>
            <a:ext cx="73440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Dealer arranges overnight borrowing</a:t>
            </a:r>
            <a:r>
              <a:rPr lang="cs-CZ" dirty="0">
                <a:latin typeface="Cambria Math" panose="02040503050406030204" pitchFamily="18" charset="0"/>
                <a:ea typeface="Cambria Math" panose="02040503050406030204" pitchFamily="18" charset="0"/>
              </a:rPr>
              <a:t>; </a:t>
            </a:r>
            <a:r>
              <a:rPr lang="en-GB" dirty="0">
                <a:latin typeface="Cambria Math" panose="02040503050406030204" pitchFamily="18" charset="0"/>
                <a:ea typeface="Cambria Math" panose="02040503050406030204" pitchFamily="18" charset="0"/>
              </a:rPr>
              <a:t>proceeds are used to buy bonds</a:t>
            </a:r>
          </a:p>
        </p:txBody>
      </p:sp>
      <p:sp>
        <p:nvSpPr>
          <p:cNvPr id="116" name="TextovéPole 115"/>
          <p:cNvSpPr txBox="1"/>
          <p:nvPr/>
        </p:nvSpPr>
        <p:spPr>
          <a:xfrm>
            <a:off x="1188000" y="2602160"/>
            <a:ext cx="7739713"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If interest rates fall</a:t>
            </a:r>
            <a:r>
              <a:rPr lang="cs-CZ" dirty="0">
                <a:latin typeface="Cambria Math" panose="02040503050406030204" pitchFamily="18" charset="0"/>
                <a:ea typeface="Cambria Math" panose="02040503050406030204" pitchFamily="18" charset="0"/>
              </a:rPr>
              <a:t>,</a:t>
            </a:r>
            <a:r>
              <a:rPr lang="en-GB" dirty="0">
                <a:latin typeface="Cambria Math" panose="02040503050406030204" pitchFamily="18" charset="0"/>
                <a:ea typeface="Cambria Math" panose="02040503050406030204" pitchFamily="18" charset="0"/>
              </a:rPr>
              <a:t> a higher selling price of bonds offsets </a:t>
            </a:r>
            <a:r>
              <a:rPr lang="cs-CZ" dirty="0">
                <a:latin typeface="Cambria Math" panose="02040503050406030204" pitchFamily="18" charset="0"/>
                <a:ea typeface="Cambria Math" panose="02040503050406030204" pitchFamily="18" charset="0"/>
              </a:rPr>
              <a:t>a </a:t>
            </a:r>
            <a:r>
              <a:rPr lang="en-GB" dirty="0">
                <a:latin typeface="Cambria Math" panose="02040503050406030204" pitchFamily="18" charset="0"/>
                <a:ea typeface="Cambria Math" panose="02040503050406030204" pitchFamily="18" charset="0"/>
              </a:rPr>
              <a:t>permanent loss on the fixed legs of the matching swaps</a:t>
            </a:r>
          </a:p>
        </p:txBody>
      </p:sp>
      <p:grpSp>
        <p:nvGrpSpPr>
          <p:cNvPr id="7" name="Skupina 6"/>
          <p:cNvGrpSpPr/>
          <p:nvPr/>
        </p:nvGrpSpPr>
        <p:grpSpPr>
          <a:xfrm>
            <a:off x="1763331" y="3481680"/>
            <a:ext cx="5732655" cy="1626288"/>
            <a:chOff x="1763331" y="3860864"/>
            <a:chExt cx="5732655" cy="1626288"/>
          </a:xfrm>
        </p:grpSpPr>
        <p:grpSp>
          <p:nvGrpSpPr>
            <p:cNvPr id="141" name="Skupina 140"/>
            <p:cNvGrpSpPr/>
            <p:nvPr/>
          </p:nvGrpSpPr>
          <p:grpSpPr>
            <a:xfrm>
              <a:off x="1763331" y="4376749"/>
              <a:ext cx="5732655" cy="1110403"/>
              <a:chOff x="1413175" y="4174437"/>
              <a:chExt cx="5732655" cy="1110403"/>
            </a:xfrm>
          </p:grpSpPr>
          <p:grpSp>
            <p:nvGrpSpPr>
              <p:cNvPr id="142" name="Skupina 141"/>
              <p:cNvGrpSpPr/>
              <p:nvPr/>
            </p:nvGrpSpPr>
            <p:grpSpPr>
              <a:xfrm>
                <a:off x="1413175" y="4293096"/>
                <a:ext cx="1296501" cy="360000"/>
                <a:chOff x="1555252" y="2378596"/>
                <a:chExt cx="1296501" cy="240000"/>
              </a:xfrm>
            </p:grpSpPr>
            <p:sp>
              <p:nvSpPr>
                <p:cNvPr id="163" name="Obdélník 162"/>
                <p:cNvSpPr/>
                <p:nvPr/>
              </p:nvSpPr>
              <p:spPr>
                <a:xfrm>
                  <a:off x="1555609" y="2378596"/>
                  <a:ext cx="1260000" cy="2400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4" name="TextovéPole 163"/>
                <p:cNvSpPr txBox="1"/>
                <p:nvPr/>
              </p:nvSpPr>
              <p:spPr>
                <a:xfrm>
                  <a:off x="1555252" y="2402660"/>
                  <a:ext cx="1296501" cy="194925"/>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Bond market</a:t>
                  </a:r>
                  <a:endParaRPr lang="en-GB" sz="1300" b="1" dirty="0">
                    <a:solidFill>
                      <a:schemeClr val="bg1"/>
                    </a:solidFill>
                    <a:latin typeface="Cambria Math"/>
                    <a:ea typeface="Cambria Math" panose="02040503050406030204" pitchFamily="18" charset="0"/>
                  </a:endParaRPr>
                </a:p>
              </p:txBody>
            </p:sp>
          </p:grpSp>
          <p:grpSp>
            <p:nvGrpSpPr>
              <p:cNvPr id="143" name="Skupina 142"/>
              <p:cNvGrpSpPr/>
              <p:nvPr/>
            </p:nvGrpSpPr>
            <p:grpSpPr>
              <a:xfrm>
                <a:off x="3609360" y="4293096"/>
                <a:ext cx="1260000" cy="360000"/>
                <a:chOff x="5894273" y="2378596"/>
                <a:chExt cx="1260000" cy="240000"/>
              </a:xfrm>
            </p:grpSpPr>
            <p:sp>
              <p:nvSpPr>
                <p:cNvPr id="161" name="Obdélník 160"/>
                <p:cNvSpPr/>
                <p:nvPr/>
              </p:nvSpPr>
              <p:spPr>
                <a:xfrm>
                  <a:off x="5894273" y="2378596"/>
                  <a:ext cx="1260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2" name="TextovéPole 161"/>
                <p:cNvSpPr txBox="1"/>
                <p:nvPr/>
              </p:nvSpPr>
              <p:spPr>
                <a:xfrm>
                  <a:off x="5968568" y="2402660"/>
                  <a:ext cx="1152607" cy="194925"/>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Swap dealer</a:t>
                  </a:r>
                  <a:endParaRPr lang="en-GB" sz="1300" b="1" dirty="0">
                    <a:solidFill>
                      <a:schemeClr val="bg1"/>
                    </a:solidFill>
                    <a:latin typeface="Cambria Math"/>
                    <a:ea typeface="Cambria Math" panose="02040503050406030204" pitchFamily="18" charset="0"/>
                  </a:endParaRPr>
                </a:p>
              </p:txBody>
            </p:sp>
          </p:grpSp>
          <p:cxnSp>
            <p:nvCxnSpPr>
              <p:cNvPr id="145" name="Přímá spojnice se šipkou 144"/>
              <p:cNvCxnSpPr/>
              <p:nvPr/>
            </p:nvCxnSpPr>
            <p:spPr>
              <a:xfrm>
                <a:off x="2716916" y="4354392"/>
                <a:ext cx="85158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46" name="Skupina 145"/>
              <p:cNvGrpSpPr/>
              <p:nvPr/>
            </p:nvGrpSpPr>
            <p:grpSpPr>
              <a:xfrm>
                <a:off x="5741891" y="4310220"/>
                <a:ext cx="1403939" cy="360000"/>
                <a:chOff x="5876196" y="2378596"/>
                <a:chExt cx="1403939" cy="240000"/>
              </a:xfrm>
            </p:grpSpPr>
            <p:sp>
              <p:nvSpPr>
                <p:cNvPr id="159" name="Obdélník 158"/>
                <p:cNvSpPr/>
                <p:nvPr/>
              </p:nvSpPr>
              <p:spPr>
                <a:xfrm>
                  <a:off x="5940373" y="2378596"/>
                  <a:ext cx="1260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0" name="TextovéPole 159"/>
                <p:cNvSpPr txBox="1"/>
                <p:nvPr/>
              </p:nvSpPr>
              <p:spPr>
                <a:xfrm>
                  <a:off x="5876196" y="2391136"/>
                  <a:ext cx="1403939" cy="194925"/>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Earlier customer</a:t>
                  </a:r>
                </a:p>
              </p:txBody>
            </p:sp>
          </p:grpSp>
          <p:cxnSp>
            <p:nvCxnSpPr>
              <p:cNvPr id="147" name="Přímá spojnice se šipkou 146"/>
              <p:cNvCxnSpPr/>
              <p:nvPr/>
            </p:nvCxnSpPr>
            <p:spPr>
              <a:xfrm>
                <a:off x="4906307" y="4352899"/>
                <a:ext cx="85158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48" name="TextovéPole 147"/>
              <p:cNvSpPr txBox="1"/>
              <p:nvPr/>
            </p:nvSpPr>
            <p:spPr>
              <a:xfrm>
                <a:off x="4861552" y="4174437"/>
                <a:ext cx="936428" cy="223523"/>
              </a:xfrm>
              <a:prstGeom prst="rect">
                <a:avLst/>
              </a:prstGeom>
              <a:noFill/>
            </p:spPr>
            <p:txBody>
              <a:bodyPr wrap="square" rtlCol="0">
                <a:spAutoFit/>
              </a:bodyPr>
              <a:lstStyle/>
              <a:p>
                <a:pPr algn="ctr">
                  <a:lnSpc>
                    <a:spcPts val="1000"/>
                  </a:lnSpc>
                </a:pPr>
                <a:r>
                  <a:rPr lang="cs-CZ" sz="1000" b="1" dirty="0">
                    <a:latin typeface="Cambria Math"/>
                    <a:ea typeface="Cambria Math" panose="02040503050406030204" pitchFamily="18" charset="0"/>
                  </a:rPr>
                  <a:t>5</a:t>
                </a:r>
                <a:r>
                  <a:rPr lang="en-GB" sz="1000" b="1" dirty="0">
                    <a:latin typeface="Cambria Math"/>
                    <a:ea typeface="Cambria Math" panose="02040503050406030204" pitchFamily="18" charset="0"/>
                  </a:rPr>
                  <a:t>Y interest</a:t>
                </a:r>
              </a:p>
            </p:txBody>
          </p:sp>
          <p:cxnSp>
            <p:nvCxnSpPr>
              <p:cNvPr id="149" name="Přímá spojnice se šipkou 148"/>
              <p:cNvCxnSpPr/>
              <p:nvPr/>
            </p:nvCxnSpPr>
            <p:spPr>
              <a:xfrm>
                <a:off x="2718520" y="4591992"/>
                <a:ext cx="851585" cy="0"/>
              </a:xfrm>
              <a:prstGeom prst="straightConnector1">
                <a:avLst/>
              </a:prstGeom>
              <a:ln w="25400">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0" name="Přímá spojnice se šipkou 149"/>
              <p:cNvCxnSpPr/>
              <p:nvPr/>
            </p:nvCxnSpPr>
            <p:spPr>
              <a:xfrm>
                <a:off x="4905695" y="4591080"/>
                <a:ext cx="851585"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52" name="TextovéPole 151"/>
              <p:cNvSpPr txBox="1"/>
              <p:nvPr/>
            </p:nvSpPr>
            <p:spPr>
              <a:xfrm>
                <a:off x="4793231" y="4565272"/>
                <a:ext cx="1030071" cy="22352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6M interest</a:t>
                </a:r>
              </a:p>
            </p:txBody>
          </p:sp>
          <p:sp>
            <p:nvSpPr>
              <p:cNvPr id="153" name="Obdélník 152"/>
              <p:cNvSpPr/>
              <p:nvPr/>
            </p:nvSpPr>
            <p:spPr>
              <a:xfrm>
                <a:off x="3609844" y="4924840"/>
                <a:ext cx="1260000"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54" name="TextovéPole 153"/>
              <p:cNvSpPr txBox="1"/>
              <p:nvPr/>
            </p:nvSpPr>
            <p:spPr>
              <a:xfrm>
                <a:off x="3547887" y="4943775"/>
                <a:ext cx="1357941" cy="292388"/>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Money market</a:t>
                </a:r>
                <a:endParaRPr lang="en-GB" sz="1300" b="1" dirty="0">
                  <a:solidFill>
                    <a:schemeClr val="bg1"/>
                  </a:solidFill>
                  <a:latin typeface="Cambria Math"/>
                  <a:ea typeface="Cambria Math" panose="02040503050406030204" pitchFamily="18" charset="0"/>
                </a:endParaRPr>
              </a:p>
            </p:txBody>
          </p:sp>
          <p:cxnSp>
            <p:nvCxnSpPr>
              <p:cNvPr id="155" name="Přímá spojnice se šipkou 154"/>
              <p:cNvCxnSpPr/>
              <p:nvPr/>
            </p:nvCxnSpPr>
            <p:spPr>
              <a:xfrm>
                <a:off x="3829443" y="4685080"/>
                <a:ext cx="0" cy="208910"/>
              </a:xfrm>
              <a:prstGeom prst="straightConnector1">
                <a:avLst/>
              </a:prstGeom>
              <a:ln w="25400">
                <a:prstDash val="sysDot"/>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56" name="Přímá spojnice se šipkou 155"/>
              <p:cNvCxnSpPr/>
              <p:nvPr/>
            </p:nvCxnSpPr>
            <p:spPr>
              <a:xfrm>
                <a:off x="4560261" y="4686621"/>
                <a:ext cx="0" cy="20891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57" name="TextovéPole 156"/>
              <p:cNvSpPr txBox="1"/>
              <p:nvPr/>
            </p:nvSpPr>
            <p:spPr>
              <a:xfrm>
                <a:off x="4509876" y="4712872"/>
                <a:ext cx="1045795" cy="220573"/>
              </a:xfrm>
              <a:prstGeom prst="rect">
                <a:avLst/>
              </a:prstGeom>
              <a:noFill/>
            </p:spPr>
            <p:txBody>
              <a:bodyPr wrap="square" rtlCol="0">
                <a:spAutoFit/>
              </a:bodyPr>
              <a:lstStyle/>
              <a:p>
                <a:pPr>
                  <a:lnSpc>
                    <a:spcPts val="1000"/>
                  </a:lnSpc>
                </a:pPr>
                <a:r>
                  <a:rPr lang="en-GB" sz="1000" b="1" dirty="0">
                    <a:latin typeface="Cambria Math"/>
                    <a:ea typeface="Cambria Math" panose="02040503050406030204" pitchFamily="18" charset="0"/>
                  </a:rPr>
                  <a:t>Overnight rate</a:t>
                </a:r>
              </a:p>
            </p:txBody>
          </p:sp>
          <p:sp>
            <p:nvSpPr>
              <p:cNvPr id="158" name="TextovéPole 157"/>
              <p:cNvSpPr txBox="1"/>
              <p:nvPr/>
            </p:nvSpPr>
            <p:spPr>
              <a:xfrm>
                <a:off x="3282619" y="4649416"/>
                <a:ext cx="614617" cy="220573"/>
              </a:xfrm>
              <a:prstGeom prst="rect">
                <a:avLst/>
              </a:prstGeom>
              <a:noFill/>
            </p:spPr>
            <p:txBody>
              <a:bodyPr wrap="square" rtlCol="0">
                <a:spAutoFit/>
              </a:bodyPr>
              <a:lstStyle/>
              <a:p>
                <a:pPr algn="r">
                  <a:lnSpc>
                    <a:spcPts val="1000"/>
                  </a:lnSpc>
                </a:pPr>
                <a:r>
                  <a:rPr lang="cs-CZ" sz="1000" b="1" dirty="0">
                    <a:latin typeface="Cambria Math"/>
                    <a:ea typeface="Cambria Math" panose="02040503050406030204" pitchFamily="18" charset="0"/>
                  </a:rPr>
                  <a:t>Deposit</a:t>
                </a:r>
                <a:endParaRPr lang="en-GB" sz="1000" b="1" dirty="0">
                  <a:latin typeface="Cambria Math"/>
                  <a:ea typeface="Cambria Math" panose="02040503050406030204" pitchFamily="18" charset="0"/>
                </a:endParaRPr>
              </a:p>
            </p:txBody>
          </p:sp>
        </p:grpSp>
        <p:grpSp>
          <p:nvGrpSpPr>
            <p:cNvPr id="6" name="Skupina 5"/>
            <p:cNvGrpSpPr/>
            <p:nvPr/>
          </p:nvGrpSpPr>
          <p:grpSpPr>
            <a:xfrm>
              <a:off x="3897910" y="3860864"/>
              <a:ext cx="1357941" cy="612324"/>
              <a:chOff x="3897910" y="3860864"/>
              <a:chExt cx="1357941" cy="612324"/>
            </a:xfrm>
          </p:grpSpPr>
          <p:sp>
            <p:nvSpPr>
              <p:cNvPr id="165" name="Obdélník 164"/>
              <p:cNvSpPr/>
              <p:nvPr/>
            </p:nvSpPr>
            <p:spPr>
              <a:xfrm>
                <a:off x="3960000" y="3860864"/>
                <a:ext cx="1260000"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66" name="TextovéPole 165"/>
              <p:cNvSpPr txBox="1"/>
              <p:nvPr/>
            </p:nvSpPr>
            <p:spPr>
              <a:xfrm>
                <a:off x="3897910" y="3895787"/>
                <a:ext cx="1357941" cy="292388"/>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Bond lender</a:t>
                </a:r>
              </a:p>
            </p:txBody>
          </p:sp>
          <p:cxnSp>
            <p:nvCxnSpPr>
              <p:cNvPr id="168" name="Přímá spojnice se šipkou 167"/>
              <p:cNvCxnSpPr/>
              <p:nvPr/>
            </p:nvCxnSpPr>
            <p:spPr>
              <a:xfrm>
                <a:off x="4572000" y="4264278"/>
                <a:ext cx="0" cy="208910"/>
              </a:xfrm>
              <a:prstGeom prst="straightConnector1">
                <a:avLst/>
              </a:prstGeom>
              <a:ln w="38100" cmpd="dbl">
                <a:prstDash val="solid"/>
                <a:headEnd type="none" w="lg" len="med"/>
                <a:tailEnd type="stealth" w="lg" len="med"/>
              </a:ln>
            </p:spPr>
            <p:style>
              <a:lnRef idx="1">
                <a:schemeClr val="accent1"/>
              </a:lnRef>
              <a:fillRef idx="0">
                <a:schemeClr val="accent1"/>
              </a:fillRef>
              <a:effectRef idx="0">
                <a:schemeClr val="accent1"/>
              </a:effectRef>
              <a:fontRef idx="minor">
                <a:schemeClr val="tx1"/>
              </a:fontRef>
            </p:style>
          </p:cxnSp>
          <p:sp>
            <p:nvSpPr>
              <p:cNvPr id="169" name="TextovéPole 168"/>
              <p:cNvSpPr txBox="1"/>
              <p:nvPr/>
            </p:nvSpPr>
            <p:spPr>
              <a:xfrm>
                <a:off x="4518280" y="4215440"/>
                <a:ext cx="735433" cy="220573"/>
              </a:xfrm>
              <a:prstGeom prst="rect">
                <a:avLst/>
              </a:prstGeom>
              <a:noFill/>
            </p:spPr>
            <p:txBody>
              <a:bodyPr wrap="square" rtlCol="0">
                <a:spAutoFit/>
              </a:bodyPr>
              <a:lstStyle/>
              <a:p>
                <a:pPr>
                  <a:lnSpc>
                    <a:spcPts val="1000"/>
                  </a:lnSpc>
                </a:pPr>
                <a:r>
                  <a:rPr lang="en-GB" sz="1000" b="1">
                    <a:latin typeface="Cambria Math"/>
                    <a:ea typeface="Cambria Math" panose="02040503050406030204" pitchFamily="18" charset="0"/>
                  </a:rPr>
                  <a:t>Short sale</a:t>
                </a:r>
              </a:p>
            </p:txBody>
          </p:sp>
        </p:grpSp>
      </p:grpSp>
      <p:sp>
        <p:nvSpPr>
          <p:cNvPr id="167" name="TextovéPole 166"/>
          <p:cNvSpPr txBox="1"/>
          <p:nvPr/>
        </p:nvSpPr>
        <p:spPr>
          <a:xfrm>
            <a:off x="3020802" y="1408427"/>
            <a:ext cx="864685" cy="220573"/>
          </a:xfrm>
          <a:prstGeom prst="rect">
            <a:avLst/>
          </a:prstGeom>
          <a:noFill/>
        </p:spPr>
        <p:txBody>
          <a:bodyPr wrap="square" rtlCol="0">
            <a:spAutoFit/>
          </a:bodyPr>
          <a:lstStyle/>
          <a:p>
            <a:pPr algn="r">
              <a:lnSpc>
                <a:spcPts val="1000"/>
              </a:lnSpc>
            </a:pPr>
            <a:r>
              <a:rPr lang="en-GB" sz="1000" b="1" dirty="0">
                <a:latin typeface="Cambria Math"/>
                <a:ea typeface="Cambria Math" panose="02040503050406030204" pitchFamily="18" charset="0"/>
              </a:rPr>
              <a:t>Capital gain</a:t>
            </a:r>
          </a:p>
        </p:txBody>
      </p:sp>
      <p:sp>
        <p:nvSpPr>
          <p:cNvPr id="170" name="TextovéPole 169"/>
          <p:cNvSpPr txBox="1"/>
          <p:nvPr/>
        </p:nvSpPr>
        <p:spPr>
          <a:xfrm>
            <a:off x="3048454" y="4161970"/>
            <a:ext cx="851586" cy="220573"/>
          </a:xfrm>
          <a:prstGeom prst="rect">
            <a:avLst/>
          </a:prstGeom>
          <a:noFill/>
        </p:spPr>
        <p:txBody>
          <a:bodyPr wrap="square" rtlCol="0">
            <a:spAutoFit/>
          </a:bodyPr>
          <a:lstStyle/>
          <a:p>
            <a:pPr algn="r">
              <a:lnSpc>
                <a:spcPts val="1000"/>
              </a:lnSpc>
            </a:pPr>
            <a:r>
              <a:rPr lang="en-GB" sz="1000" b="1" dirty="0">
                <a:latin typeface="Cambria Math"/>
                <a:ea typeface="Cambria Math" panose="02040503050406030204" pitchFamily="18" charset="0"/>
              </a:rPr>
              <a:t>Capital gain</a:t>
            </a:r>
          </a:p>
        </p:txBody>
      </p:sp>
      <p:sp>
        <p:nvSpPr>
          <p:cNvPr id="4" name="Nadpis 3"/>
          <p:cNvSpPr>
            <a:spLocks noGrp="1"/>
          </p:cNvSpPr>
          <p:nvPr>
            <p:ph type="title"/>
          </p:nvPr>
        </p:nvSpPr>
        <p:spPr>
          <a:xfrm>
            <a:off x="144000" y="144000"/>
            <a:ext cx="4418138" cy="648072"/>
          </a:xfrm>
        </p:spPr>
        <p:txBody>
          <a:bodyPr/>
          <a:lstStyle/>
          <a:p>
            <a:r>
              <a:rPr lang="en-GB" dirty="0">
                <a:solidFill>
                  <a:srgbClr val="000000"/>
                </a:solidFill>
              </a:rPr>
              <a:t>Warehousing with bonds</a:t>
            </a:r>
          </a:p>
        </p:txBody>
      </p:sp>
      <p:sp>
        <p:nvSpPr>
          <p:cNvPr id="12" name="TextovéPole 11">
            <a:extLst>
              <a:ext uri="{FF2B5EF4-FFF2-40B4-BE49-F238E27FC236}">
                <a16:creationId xmlns:a16="http://schemas.microsoft.com/office/drawing/2014/main" id="{F2339A57-4117-B42E-436D-3179B5DB702A}"/>
              </a:ext>
            </a:extLst>
          </p:cNvPr>
          <p:cNvSpPr txBox="1"/>
          <p:nvPr/>
        </p:nvSpPr>
        <p:spPr>
          <a:xfrm>
            <a:off x="2971455" y="1228427"/>
            <a:ext cx="940246" cy="22057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5Y bonds</a:t>
            </a:r>
          </a:p>
        </p:txBody>
      </p:sp>
      <p:sp>
        <p:nvSpPr>
          <p:cNvPr id="15" name="TextovéPole 14">
            <a:extLst>
              <a:ext uri="{FF2B5EF4-FFF2-40B4-BE49-F238E27FC236}">
                <a16:creationId xmlns:a16="http://schemas.microsoft.com/office/drawing/2014/main" id="{8B69750D-23DA-9967-11B5-07124CA076D5}"/>
              </a:ext>
            </a:extLst>
          </p:cNvPr>
          <p:cNvSpPr txBox="1"/>
          <p:nvPr/>
        </p:nvSpPr>
        <p:spPr>
          <a:xfrm>
            <a:off x="3099575" y="4003297"/>
            <a:ext cx="777063" cy="22352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5Y bonds</a:t>
            </a:r>
          </a:p>
        </p:txBody>
      </p:sp>
      <p:sp>
        <p:nvSpPr>
          <p:cNvPr id="17" name="TextovéPole 16">
            <a:extLst>
              <a:ext uri="{FF2B5EF4-FFF2-40B4-BE49-F238E27FC236}">
                <a16:creationId xmlns:a16="http://schemas.microsoft.com/office/drawing/2014/main" id="{B4816725-89A9-BA40-EB0A-81C813F2C584}"/>
              </a:ext>
            </a:extLst>
          </p:cNvPr>
          <p:cNvSpPr txBox="1"/>
          <p:nvPr/>
        </p:nvSpPr>
        <p:spPr>
          <a:xfrm>
            <a:off x="3035892" y="1629000"/>
            <a:ext cx="816108" cy="223523"/>
          </a:xfrm>
          <a:prstGeom prst="rect">
            <a:avLst/>
          </a:prstGeom>
          <a:noFill/>
        </p:spPr>
        <p:txBody>
          <a:bodyPr wrap="square" rtlCol="0">
            <a:spAutoFit/>
          </a:bodyPr>
          <a:lstStyle/>
          <a:p>
            <a:pPr algn="ctr">
              <a:lnSpc>
                <a:spcPts val="1000"/>
              </a:lnSpc>
            </a:pPr>
            <a:r>
              <a:rPr lang="cs-CZ" sz="1000" b="1" dirty="0">
                <a:latin typeface="Cambria Math"/>
                <a:ea typeface="Cambria Math" panose="02040503050406030204" pitchFamily="18" charset="0"/>
              </a:rPr>
              <a:t>Cash</a:t>
            </a:r>
            <a:endParaRPr lang="en-GB" sz="1000" b="1" dirty="0">
              <a:latin typeface="Cambria Math"/>
              <a:ea typeface="Cambria Math" panose="02040503050406030204" pitchFamily="18" charset="0"/>
            </a:endParaRPr>
          </a:p>
        </p:txBody>
      </p:sp>
      <p:sp>
        <p:nvSpPr>
          <p:cNvPr id="19" name="TextovéPole 18">
            <a:extLst>
              <a:ext uri="{FF2B5EF4-FFF2-40B4-BE49-F238E27FC236}">
                <a16:creationId xmlns:a16="http://schemas.microsoft.com/office/drawing/2014/main" id="{6FAC0CBA-A397-C3F1-46AE-BB8065DDC8C4}"/>
              </a:ext>
            </a:extLst>
          </p:cNvPr>
          <p:cNvSpPr txBox="1"/>
          <p:nvPr/>
        </p:nvSpPr>
        <p:spPr>
          <a:xfrm>
            <a:off x="2952000" y="4385785"/>
            <a:ext cx="940246" cy="223523"/>
          </a:xfrm>
          <a:prstGeom prst="rect">
            <a:avLst/>
          </a:prstGeom>
          <a:noFill/>
        </p:spPr>
        <p:txBody>
          <a:bodyPr wrap="square" rtlCol="0">
            <a:spAutoFit/>
          </a:bodyPr>
          <a:lstStyle/>
          <a:p>
            <a:pPr algn="ctr">
              <a:lnSpc>
                <a:spcPts val="1000"/>
              </a:lnSpc>
            </a:pPr>
            <a:r>
              <a:rPr lang="cs-CZ" sz="1000" b="1" dirty="0">
                <a:latin typeface="Cambria Math"/>
                <a:ea typeface="Cambria Math" panose="02040503050406030204" pitchFamily="18" charset="0"/>
              </a:rPr>
              <a:t>Cash</a:t>
            </a:r>
            <a:endParaRPr lang="en-GB" sz="1000" b="1" dirty="0">
              <a:latin typeface="Cambria Math"/>
              <a:ea typeface="Cambria Math" panose="02040503050406030204" pitchFamily="18" charset="0"/>
            </a:endParaRPr>
          </a:p>
        </p:txBody>
      </p:sp>
      <p:cxnSp>
        <p:nvCxnSpPr>
          <p:cNvPr id="122" name="Přímá spojnice se šipkou 121"/>
          <p:cNvCxnSpPr/>
          <p:nvPr/>
        </p:nvCxnSpPr>
        <p:spPr>
          <a:xfrm>
            <a:off x="3084215" y="1584343"/>
            <a:ext cx="864000" cy="0"/>
          </a:xfrm>
          <a:prstGeom prst="straightConnector1">
            <a:avLst/>
          </a:prstGeom>
          <a:ln w="31750">
            <a:solidFill>
              <a:srgbClr val="000000"/>
            </a:solidFill>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36" name="Přímá spojnice se šipkou 135"/>
          <p:cNvCxnSpPr/>
          <p:nvPr/>
        </p:nvCxnSpPr>
        <p:spPr>
          <a:xfrm>
            <a:off x="3053736" y="4347960"/>
            <a:ext cx="882000" cy="0"/>
          </a:xfrm>
          <a:prstGeom prst="straightConnector1">
            <a:avLst/>
          </a:prstGeom>
          <a:ln w="31750">
            <a:solidFill>
              <a:srgbClr val="000000"/>
            </a:solidFill>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8482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78335-CFDD-520E-0A28-CD69AA6A5838}"/>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69BFDE97-4BCF-D7C4-468F-1399D4E732F9}"/>
              </a:ext>
            </a:extLst>
          </p:cNvPr>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a:extLst>
              <a:ext uri="{FF2B5EF4-FFF2-40B4-BE49-F238E27FC236}">
                <a16:creationId xmlns:a16="http://schemas.microsoft.com/office/drawing/2014/main" id="{DD93BEB8-E12A-A4AE-06E7-A6BE235F4ED6}"/>
              </a:ext>
            </a:extLst>
          </p:cNvPr>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13</a:t>
            </a:fld>
            <a:endParaRPr lang="cs-CZ" dirty="0"/>
          </a:p>
        </p:txBody>
      </p:sp>
      <p:sp>
        <p:nvSpPr>
          <p:cNvPr id="4" name="Nadpis 3">
            <a:extLst>
              <a:ext uri="{FF2B5EF4-FFF2-40B4-BE49-F238E27FC236}">
                <a16:creationId xmlns:a16="http://schemas.microsoft.com/office/drawing/2014/main" id="{ACB2F5B1-7AA0-1917-824C-1F2805EA65A3}"/>
              </a:ext>
            </a:extLst>
          </p:cNvPr>
          <p:cNvSpPr>
            <a:spLocks noGrp="1"/>
          </p:cNvSpPr>
          <p:nvPr>
            <p:ph type="title"/>
          </p:nvPr>
        </p:nvSpPr>
        <p:spPr>
          <a:xfrm>
            <a:off x="143999" y="144000"/>
            <a:ext cx="6768001" cy="648072"/>
          </a:xfrm>
        </p:spPr>
        <p:txBody>
          <a:bodyPr/>
          <a:lstStyle/>
          <a:p>
            <a:r>
              <a:rPr lang="en-GB" noProof="0" dirty="0">
                <a:solidFill>
                  <a:srgbClr val="000000"/>
                </a:solidFill>
              </a:rPr>
              <a:t>Warehousing with </a:t>
            </a:r>
            <a:r>
              <a:rPr lang="cs-CZ" noProof="0" dirty="0">
                <a:solidFill>
                  <a:srgbClr val="000000"/>
                </a:solidFill>
              </a:rPr>
              <a:t>par </a:t>
            </a:r>
            <a:r>
              <a:rPr lang="en-GB" noProof="0" dirty="0">
                <a:solidFill>
                  <a:srgbClr val="000000"/>
                </a:solidFill>
              </a:rPr>
              <a:t>bonds </a:t>
            </a:r>
            <a:r>
              <a:rPr lang="en-GB" noProof="0" dirty="0">
                <a:latin typeface="Cambria Math" panose="02040503050406030204" pitchFamily="18" charset="0"/>
                <a:ea typeface="Cambria Math" panose="02040503050406030204" pitchFamily="18" charset="0"/>
              </a:rPr>
              <a:t>– </a:t>
            </a:r>
            <a:r>
              <a:rPr lang="en-GB" noProof="0" dirty="0">
                <a:solidFill>
                  <a:srgbClr val="000000"/>
                </a:solidFill>
              </a:rPr>
              <a:t>example </a:t>
            </a:r>
          </a:p>
        </p:txBody>
      </p:sp>
      <p:sp>
        <p:nvSpPr>
          <p:cNvPr id="29" name="TextovéPole 28">
            <a:extLst>
              <a:ext uri="{FF2B5EF4-FFF2-40B4-BE49-F238E27FC236}">
                <a16:creationId xmlns:a16="http://schemas.microsoft.com/office/drawing/2014/main" id="{51D921EE-D919-454B-DFB9-537029D413C0}"/>
              </a:ext>
            </a:extLst>
          </p:cNvPr>
          <p:cNvSpPr txBox="1"/>
          <p:nvPr/>
        </p:nvSpPr>
        <p:spPr>
          <a:xfrm>
            <a:off x="863999" y="864000"/>
            <a:ext cx="298800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Problem description</a:t>
            </a:r>
          </a:p>
        </p:txBody>
      </p:sp>
      <p:sp>
        <p:nvSpPr>
          <p:cNvPr id="59" name="TextovéPole 58">
            <a:extLst>
              <a:ext uri="{FF2B5EF4-FFF2-40B4-BE49-F238E27FC236}">
                <a16:creationId xmlns:a16="http://schemas.microsoft.com/office/drawing/2014/main" id="{30E2F81F-0012-20AB-E03B-9AC18830AE34}"/>
              </a:ext>
            </a:extLst>
          </p:cNvPr>
          <p:cNvSpPr txBox="1"/>
          <p:nvPr/>
        </p:nvSpPr>
        <p:spPr>
          <a:xfrm>
            <a:off x="1188000" y="1190945"/>
            <a:ext cx="7714080" cy="892552"/>
          </a:xfrm>
          <a:prstGeom prst="rect">
            <a:avLst/>
          </a:prstGeom>
          <a:noFill/>
          <a:ln>
            <a:noFill/>
          </a:ln>
        </p:spPr>
        <p:txBody>
          <a:bodyPr wrap="square" rtlCol="0">
            <a:spAutoFit/>
          </a:bodyPr>
          <a:lstStyle/>
          <a:p>
            <a:pPr>
              <a:buClr>
                <a:srgbClr val="7030A0"/>
              </a:buClr>
              <a:buSzPct val="100000"/>
            </a:pPr>
            <a:r>
              <a:rPr lang="en-GB" sz="1300" noProof="0" dirty="0">
                <a:latin typeface="Cambria Math" panose="02040503050406030204" pitchFamily="18" charset="0"/>
                <a:ea typeface="Cambria Math" panose="02040503050406030204" pitchFamily="18" charset="0"/>
              </a:rPr>
              <a:t>A swap dealer arranged a five-year coupon swap with a notional amount of €100,000, paying a fixed rate of 8%. To hedge against falling interest rates, the dealer warehoused the swap by purchasing par bonds with a face value of €1,000 each. Right after concluding the swap, the five-year rate dropped to 7%. Compile the cash flow of the warehousing strategy.</a:t>
            </a:r>
          </a:p>
        </p:txBody>
      </p:sp>
      <p:graphicFrame>
        <p:nvGraphicFramePr>
          <p:cNvPr id="14" name="Tabulka 13">
            <a:extLst>
              <a:ext uri="{FF2B5EF4-FFF2-40B4-BE49-F238E27FC236}">
                <a16:creationId xmlns:a16="http://schemas.microsoft.com/office/drawing/2014/main" id="{14339A38-64E5-6592-FDE4-88B5BADA6EBB}"/>
              </a:ext>
            </a:extLst>
          </p:cNvPr>
          <p:cNvGraphicFramePr>
            <a:graphicFrameLocks noGrp="1"/>
          </p:cNvGraphicFramePr>
          <p:nvPr>
            <p:extLst>
              <p:ext uri="{D42A27DB-BD31-4B8C-83A1-F6EECF244321}">
                <p14:modId xmlns:p14="http://schemas.microsoft.com/office/powerpoint/2010/main" val="1534859395"/>
              </p:ext>
            </p:extLst>
          </p:nvPr>
        </p:nvGraphicFramePr>
        <p:xfrm>
          <a:off x="972000" y="2160000"/>
          <a:ext cx="7819200" cy="1540604"/>
        </p:xfrm>
        <a:graphic>
          <a:graphicData uri="http://schemas.openxmlformats.org/drawingml/2006/table">
            <a:tbl>
              <a:tblPr>
                <a:tableStyleId>{7DF18680-E054-41AD-8BC1-D1AEF772440D}</a:tableStyleId>
              </a:tblPr>
              <a:tblGrid>
                <a:gridCol w="1368000">
                  <a:extLst>
                    <a:ext uri="{9D8B030D-6E8A-4147-A177-3AD203B41FA5}">
                      <a16:colId xmlns:a16="http://schemas.microsoft.com/office/drawing/2014/main" val="3440479645"/>
                    </a:ext>
                  </a:extLst>
                </a:gridCol>
                <a:gridCol w="684000">
                  <a:extLst>
                    <a:ext uri="{9D8B030D-6E8A-4147-A177-3AD203B41FA5}">
                      <a16:colId xmlns:a16="http://schemas.microsoft.com/office/drawing/2014/main" val="3939429889"/>
                    </a:ext>
                  </a:extLst>
                </a:gridCol>
                <a:gridCol w="1800000">
                  <a:extLst>
                    <a:ext uri="{9D8B030D-6E8A-4147-A177-3AD203B41FA5}">
                      <a16:colId xmlns:a16="http://schemas.microsoft.com/office/drawing/2014/main" val="757162895"/>
                    </a:ext>
                  </a:extLst>
                </a:gridCol>
                <a:gridCol w="649440">
                  <a:extLst>
                    <a:ext uri="{9D8B030D-6E8A-4147-A177-3AD203B41FA5}">
                      <a16:colId xmlns:a16="http://schemas.microsoft.com/office/drawing/2014/main" val="3047289494"/>
                    </a:ext>
                  </a:extLst>
                </a:gridCol>
                <a:gridCol w="649440">
                  <a:extLst>
                    <a:ext uri="{9D8B030D-6E8A-4147-A177-3AD203B41FA5}">
                      <a16:colId xmlns:a16="http://schemas.microsoft.com/office/drawing/2014/main" val="2994961593"/>
                    </a:ext>
                  </a:extLst>
                </a:gridCol>
                <a:gridCol w="649440">
                  <a:extLst>
                    <a:ext uri="{9D8B030D-6E8A-4147-A177-3AD203B41FA5}">
                      <a16:colId xmlns:a16="http://schemas.microsoft.com/office/drawing/2014/main" val="3002100603"/>
                    </a:ext>
                  </a:extLst>
                </a:gridCol>
                <a:gridCol w="649440">
                  <a:extLst>
                    <a:ext uri="{9D8B030D-6E8A-4147-A177-3AD203B41FA5}">
                      <a16:colId xmlns:a16="http://schemas.microsoft.com/office/drawing/2014/main" val="471231784"/>
                    </a:ext>
                  </a:extLst>
                </a:gridCol>
                <a:gridCol w="649440">
                  <a:extLst>
                    <a:ext uri="{9D8B030D-6E8A-4147-A177-3AD203B41FA5}">
                      <a16:colId xmlns:a16="http://schemas.microsoft.com/office/drawing/2014/main" val="3682422824"/>
                    </a:ext>
                  </a:extLst>
                </a:gridCol>
                <a:gridCol w="720000">
                  <a:extLst>
                    <a:ext uri="{9D8B030D-6E8A-4147-A177-3AD203B41FA5}">
                      <a16:colId xmlns:a16="http://schemas.microsoft.com/office/drawing/2014/main" val="20005"/>
                    </a:ext>
                  </a:extLst>
                </a:gridCol>
              </a:tblGrid>
              <a:tr h="288000">
                <a:tc gridSpan="9">
                  <a:txBody>
                    <a:bodyPr/>
                    <a:lstStyle/>
                    <a:p>
                      <a:pPr algn="ctr" fontAlgn="b"/>
                      <a:r>
                        <a:rPr lang="en-GB" sz="1400" b="0" i="0" u="none" strike="noStrike" noProof="0" dirty="0">
                          <a:solidFill>
                            <a:schemeClr val="bg1"/>
                          </a:solidFill>
                          <a:effectLst/>
                          <a:latin typeface="Cambria Math" panose="02040503050406030204" pitchFamily="18" charset="0"/>
                          <a:ea typeface="Cambria Math" panose="02040503050406030204" pitchFamily="18" charset="0"/>
                        </a:rPr>
                        <a:t>Swap part of the warehousing strategy</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dirty="0"/>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cs-CZ" sz="800" b="0" i="0" u="none" strike="noStrike"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19065596"/>
                  </a:ext>
                </a:extLst>
              </a:tr>
              <a:tr h="216000">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1</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2</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3</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4</a:t>
                      </a:r>
                      <a:endParaRPr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5</a:t>
                      </a:r>
                      <a:endParaRPr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Total</a:t>
                      </a: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957885584"/>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Notional amount</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€100,000 </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
                      <a:r>
                        <a:rPr lang="en-GB" sz="1000" b="0" i="0" u="none" strike="noStrike" noProof="0" dirty="0">
                          <a:solidFill>
                            <a:srgbClr val="000000"/>
                          </a:solidFill>
                          <a:effectLst/>
                          <a:latin typeface="Cambria Math" panose="02040503050406030204" pitchFamily="18" charset="0"/>
                          <a:ea typeface="Cambria Math" panose="02040503050406030204" pitchFamily="18" charset="0"/>
                        </a:rPr>
                        <a:t>Fixed interest paid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1000" b="0" i="0" u="none" strike="noStrike" dirty="0">
                          <a:solidFill>
                            <a:srgbClr val="000000"/>
                          </a:solidFill>
                          <a:effectLst/>
                          <a:latin typeface="Cambria Math" panose="02040503050406030204" pitchFamily="18" charset="0"/>
                          <a:ea typeface="Cambria Math" panose="02040503050406030204" pitchFamily="18" charset="0"/>
                        </a:rPr>
                        <a:t>8,000</a:t>
                      </a: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algn="r" fontAlgn="b">
                        <a:buNone/>
                      </a:pPr>
                      <a:r>
                        <a:rPr lang="cs-CZ" sz="1000" b="0" i="0" u="none" strike="noStrike" dirty="0">
                          <a:solidFill>
                            <a:srgbClr val="000000"/>
                          </a:solidFill>
                          <a:effectLst/>
                          <a:latin typeface="Cambria Math" panose="02040503050406030204" pitchFamily="18" charset="0"/>
                          <a:ea typeface="Cambria Math" panose="02040503050406030204" pitchFamily="18" charset="0"/>
                        </a:rPr>
                        <a:t>8,000</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8,000</a:t>
                      </a:r>
                    </a:p>
                  </a:txBody>
                  <a:tcPr anchor="ctr">
                    <a:lnT w="12700" cap="flat" cmpd="sng" algn="ctr">
                      <a:solidFill>
                        <a:schemeClr val="bg1"/>
                      </a:solidFill>
                      <a:prstDash val="solid"/>
                      <a:round/>
                      <a:headEnd type="none" w="med" len="med"/>
                      <a:tailEnd type="none" w="med" len="med"/>
                    </a:lnT>
                    <a:solidFill>
                      <a:schemeClr val="bg1">
                        <a:lumMod val="75000"/>
                      </a:schemeClr>
                    </a:solidFill>
                  </a:tcPr>
                </a:tc>
                <a:tc rowSpan="3">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2"/>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Term</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en-GB" sz="1000" u="none" strike="noStrike" noProof="0" dirty="0">
                          <a:effectLst/>
                          <a:latin typeface="Cambria Math" panose="02040503050406030204" pitchFamily="18" charset="0"/>
                          <a:ea typeface="Cambria Math" panose="02040503050406030204" pitchFamily="18" charset="0"/>
                        </a:rPr>
                        <a:t>5 years</a:t>
                      </a:r>
                      <a:endParaRPr lang="en-GB" sz="1000" b="0" i="0" u="none" strike="noStrike" noProof="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Fixed interest received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7,000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7,000</a:t>
                      </a:r>
                    </a:p>
                  </a:txBody>
                  <a:tcPr anchor="ctr">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7,000</a:t>
                      </a:r>
                    </a:p>
                  </a:txBody>
                  <a:tcPr anchor="ctr">
                    <a:solidFill>
                      <a:schemeClr val="bg1">
                        <a:lumMod val="75000"/>
                      </a:schemeClr>
                    </a:solidFill>
                  </a:tcPr>
                </a:tc>
                <a:tc>
                  <a:txBody>
                    <a:bodyPr/>
                    <a:lstStyle/>
                    <a:p>
                      <a:pPr algn="r" fontAlgn="b">
                        <a:buNone/>
                      </a:pPr>
                      <a:r>
                        <a:rPr lang="cs-CZ" sz="1000" b="0" i="0" u="none" strike="noStrike" dirty="0">
                          <a:solidFill>
                            <a:srgbClr val="000000"/>
                          </a:solidFill>
                          <a:effectLst/>
                          <a:latin typeface="Cambria Math" panose="02040503050406030204" pitchFamily="18" charset="0"/>
                          <a:ea typeface="Cambria Math" panose="02040503050406030204" pitchFamily="18" charset="0"/>
                        </a:rPr>
                        <a:t>7,000</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7,000</a:t>
                      </a:r>
                    </a:p>
                  </a:txBody>
                  <a:tcPr anchor="ctr">
                    <a:solidFill>
                      <a:schemeClr val="bg1">
                        <a:lumMod val="75000"/>
                      </a:schemeClr>
                    </a:solidFill>
                  </a:tcPr>
                </a:tc>
                <a:tc vMerge="1">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3"/>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Old fixed rate</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8.0%</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Net interest loss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-1,000</a:t>
                      </a:r>
                    </a:p>
                  </a:txBody>
                  <a:tcPr anchor="ctr">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-1,000</a:t>
                      </a:r>
                    </a:p>
                  </a:txBody>
                  <a:tcPr anchor="ctr">
                    <a:solidFill>
                      <a:schemeClr val="bg1">
                        <a:lumMod val="75000"/>
                      </a:schemeClr>
                    </a:solidFill>
                  </a:tcPr>
                </a:tc>
                <a:tc>
                  <a:txBody>
                    <a:bodyPr/>
                    <a:lstStyle/>
                    <a:p>
                      <a:pPr algn="r" fontAlgn="b">
                        <a:buNone/>
                      </a:pPr>
                      <a:r>
                        <a:rPr lang="cs-CZ" sz="1000" b="0" i="0" u="none" strike="noStrike" dirty="0">
                          <a:solidFill>
                            <a:srgbClr val="000000"/>
                          </a:solidFill>
                          <a:effectLst/>
                          <a:latin typeface="Cambria Math" panose="02040503050406030204" pitchFamily="18" charset="0"/>
                          <a:ea typeface="Cambria Math" panose="02040503050406030204" pitchFamily="18" charset="0"/>
                        </a:rPr>
                        <a:t>-1,000</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a:t>
                      </a:r>
                    </a:p>
                  </a:txBody>
                  <a:tcPr anchor="ctr">
                    <a:solidFill>
                      <a:schemeClr val="bg1">
                        <a:lumMod val="75000"/>
                      </a:schemeClr>
                    </a:solidFill>
                  </a:tcPr>
                </a:tc>
                <a:tc vMerge="1">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4"/>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New fixed rate </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7.0%</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PV of interest loss (new rate)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-934</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58</a:t>
                      </a:r>
                    </a:p>
                  </a:txBody>
                  <a:tcPr anchor="ctr">
                    <a:lnL w="12700" cap="flat" cmpd="sng" algn="ctr">
                      <a:solidFill>
                        <a:schemeClr val="bg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-873</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44</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-816</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30</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-762</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90</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-712</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99</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fontAlgn="b">
                        <a:buNone/>
                      </a:pPr>
                      <a:r>
                        <a:rPr lang="cs-CZ" sz="1000" b="1" i="0" u="none" strike="noStrike" kern="1200" dirty="0">
                          <a:solidFill>
                            <a:srgbClr val="C00000"/>
                          </a:solidFill>
                          <a:effectLst/>
                          <a:latin typeface="Cambria Math" panose="02040503050406030204" pitchFamily="18" charset="0"/>
                          <a:ea typeface="Cambria Math" panose="02040503050406030204" pitchFamily="18" charset="0"/>
                          <a:cs typeface="+mn-cs"/>
                        </a:rPr>
                        <a:t>-4,100.20</a:t>
                      </a:r>
                      <a:endParaRPr lang="en-GB" sz="1000" b="1" i="0" u="none" strike="noStrike" kern="1200" dirty="0">
                        <a:solidFill>
                          <a:srgbClr val="C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graphicFrame>
        <p:nvGraphicFramePr>
          <p:cNvPr id="136" name="Tabulka 135">
            <a:extLst>
              <a:ext uri="{FF2B5EF4-FFF2-40B4-BE49-F238E27FC236}">
                <a16:creationId xmlns:a16="http://schemas.microsoft.com/office/drawing/2014/main" id="{0AE319B0-1A61-C391-F608-3527E0EC9519}"/>
              </a:ext>
            </a:extLst>
          </p:cNvPr>
          <p:cNvGraphicFramePr>
            <a:graphicFrameLocks noGrp="1"/>
          </p:cNvGraphicFramePr>
          <p:nvPr>
            <p:extLst>
              <p:ext uri="{D42A27DB-BD31-4B8C-83A1-F6EECF244321}">
                <p14:modId xmlns:p14="http://schemas.microsoft.com/office/powerpoint/2010/main" val="857653300"/>
              </p:ext>
            </p:extLst>
          </p:nvPr>
        </p:nvGraphicFramePr>
        <p:xfrm>
          <a:off x="972000" y="3780000"/>
          <a:ext cx="7819200" cy="2318057"/>
        </p:xfrm>
        <a:graphic>
          <a:graphicData uri="http://schemas.openxmlformats.org/drawingml/2006/table">
            <a:tbl>
              <a:tblPr>
                <a:tableStyleId>{7DF18680-E054-41AD-8BC1-D1AEF772440D}</a:tableStyleId>
              </a:tblPr>
              <a:tblGrid>
                <a:gridCol w="1368000">
                  <a:extLst>
                    <a:ext uri="{9D8B030D-6E8A-4147-A177-3AD203B41FA5}">
                      <a16:colId xmlns:a16="http://schemas.microsoft.com/office/drawing/2014/main" val="3440479645"/>
                    </a:ext>
                  </a:extLst>
                </a:gridCol>
                <a:gridCol w="684000">
                  <a:extLst>
                    <a:ext uri="{9D8B030D-6E8A-4147-A177-3AD203B41FA5}">
                      <a16:colId xmlns:a16="http://schemas.microsoft.com/office/drawing/2014/main" val="3939429889"/>
                    </a:ext>
                  </a:extLst>
                </a:gridCol>
                <a:gridCol w="1800000">
                  <a:extLst>
                    <a:ext uri="{9D8B030D-6E8A-4147-A177-3AD203B41FA5}">
                      <a16:colId xmlns:a16="http://schemas.microsoft.com/office/drawing/2014/main" val="757162895"/>
                    </a:ext>
                  </a:extLst>
                </a:gridCol>
                <a:gridCol w="649440">
                  <a:extLst>
                    <a:ext uri="{9D8B030D-6E8A-4147-A177-3AD203B41FA5}">
                      <a16:colId xmlns:a16="http://schemas.microsoft.com/office/drawing/2014/main" val="3047289494"/>
                    </a:ext>
                  </a:extLst>
                </a:gridCol>
                <a:gridCol w="649440">
                  <a:extLst>
                    <a:ext uri="{9D8B030D-6E8A-4147-A177-3AD203B41FA5}">
                      <a16:colId xmlns:a16="http://schemas.microsoft.com/office/drawing/2014/main" val="2994961593"/>
                    </a:ext>
                  </a:extLst>
                </a:gridCol>
                <a:gridCol w="649440">
                  <a:extLst>
                    <a:ext uri="{9D8B030D-6E8A-4147-A177-3AD203B41FA5}">
                      <a16:colId xmlns:a16="http://schemas.microsoft.com/office/drawing/2014/main" val="3002100603"/>
                    </a:ext>
                  </a:extLst>
                </a:gridCol>
                <a:gridCol w="649440">
                  <a:extLst>
                    <a:ext uri="{9D8B030D-6E8A-4147-A177-3AD203B41FA5}">
                      <a16:colId xmlns:a16="http://schemas.microsoft.com/office/drawing/2014/main" val="471231784"/>
                    </a:ext>
                  </a:extLst>
                </a:gridCol>
                <a:gridCol w="649440">
                  <a:extLst>
                    <a:ext uri="{9D8B030D-6E8A-4147-A177-3AD203B41FA5}">
                      <a16:colId xmlns:a16="http://schemas.microsoft.com/office/drawing/2014/main" val="3682422824"/>
                    </a:ext>
                  </a:extLst>
                </a:gridCol>
                <a:gridCol w="720000">
                  <a:extLst>
                    <a:ext uri="{9D8B030D-6E8A-4147-A177-3AD203B41FA5}">
                      <a16:colId xmlns:a16="http://schemas.microsoft.com/office/drawing/2014/main" val="20005"/>
                    </a:ext>
                  </a:extLst>
                </a:gridCol>
              </a:tblGrid>
              <a:tr h="288000">
                <a:tc gridSpan="9">
                  <a:txBody>
                    <a:bodyPr/>
                    <a:lstStyle/>
                    <a:p>
                      <a:pPr algn="ctr" fontAlgn="b"/>
                      <a:r>
                        <a:rPr lang="en-GB" sz="1400" b="0" i="0" u="none" strike="noStrike" noProof="0" dirty="0">
                          <a:solidFill>
                            <a:schemeClr val="bg1"/>
                          </a:solidFill>
                          <a:effectLst/>
                          <a:latin typeface="Cambria Math" panose="02040503050406030204" pitchFamily="18" charset="0"/>
                          <a:ea typeface="Cambria Math" panose="02040503050406030204" pitchFamily="18" charset="0"/>
                        </a:rPr>
                        <a:t>Bond part of the warehousing strategy</a:t>
                      </a:r>
                    </a:p>
                  </a:txBody>
                  <a:tcPr marL="9525" marR="9525" marT="9525"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dirty="0"/>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cs-CZ" sz="800" b="0" i="0" u="none" strike="noStrike"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19065596"/>
                  </a:ext>
                </a:extLst>
              </a:tr>
              <a:tr h="216000">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1</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2</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3</a:t>
                      </a:r>
                      <a:endParaRPr lang="en-GB"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4</a:t>
                      </a:r>
                      <a:endParaRPr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cs-CZ" sz="1000" dirty="0">
                          <a:solidFill>
                            <a:schemeClr val="bg1"/>
                          </a:solidFill>
                          <a:latin typeface="Cambria Math" panose="02040503050406030204" pitchFamily="18" charset="0"/>
                          <a:ea typeface="Cambria Math" panose="02040503050406030204" pitchFamily="18" charset="0"/>
                        </a:rPr>
                        <a:t>5</a:t>
                      </a:r>
                      <a:endParaRPr sz="1000" dirty="0">
                        <a:solidFill>
                          <a:schemeClr val="bg1"/>
                        </a:solidFill>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Total</a:t>
                      </a: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957885584"/>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Nominal value</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€1,000 </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l" fontAlgn="b"/>
                      <a:r>
                        <a:rPr lang="en-GB" sz="1000" b="0" i="0" u="none" strike="noStrike" noProof="0" dirty="0">
                          <a:solidFill>
                            <a:srgbClr val="000000"/>
                          </a:solidFill>
                          <a:effectLst/>
                          <a:latin typeface="Cambria Math" panose="02040503050406030204" pitchFamily="18" charset="0"/>
                          <a:ea typeface="Cambria Math" panose="02040503050406030204" pitchFamily="18" charset="0"/>
                        </a:rPr>
                        <a:t>Bond’s cash flow</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1000" b="0" i="0" u="none" strike="noStrike" dirty="0">
                          <a:solidFill>
                            <a:srgbClr val="000000"/>
                          </a:solidFill>
                          <a:effectLst/>
                          <a:latin typeface="Cambria Math" panose="02040503050406030204" pitchFamily="18" charset="0"/>
                          <a:ea typeface="Cambria Math" panose="02040503050406030204" pitchFamily="18" charset="0"/>
                        </a:rPr>
                        <a:t>80.00</a:t>
                      </a: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80.00</a:t>
                      </a: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algn="r" fontAlgn="b">
                        <a:buNone/>
                      </a:pPr>
                      <a:r>
                        <a:rPr lang="cs-CZ" sz="1000" b="0" i="0" u="none" strike="noStrike" dirty="0">
                          <a:solidFill>
                            <a:srgbClr val="000000"/>
                          </a:solidFill>
                          <a:effectLst/>
                          <a:latin typeface="Cambria Math" panose="02040503050406030204" pitchFamily="18" charset="0"/>
                          <a:ea typeface="Cambria Math" panose="02040503050406030204" pitchFamily="18" charset="0"/>
                        </a:rPr>
                        <a:t>80.00</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algn="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1,080.00</a:t>
                      </a:r>
                    </a:p>
                  </a:txBody>
                  <a:tcPr marL="36000" anchor="ctr">
                    <a:lnT w="12700" cap="flat" cmpd="sng" algn="ctr">
                      <a:solidFill>
                        <a:schemeClr val="bg1"/>
                      </a:solidFill>
                      <a:prstDash val="solid"/>
                      <a:round/>
                      <a:headEnd type="none" w="med" len="med"/>
                      <a:tailEnd type="none" w="med" len="med"/>
                    </a:lnT>
                    <a:solidFill>
                      <a:schemeClr val="bg1">
                        <a:lumMod val="75000"/>
                      </a:schemeClr>
                    </a:solidFill>
                  </a:tcPr>
                </a:tc>
                <a:tc>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75000"/>
                      </a:schemeClr>
                    </a:solidFill>
                  </a:tcPr>
                </a:tc>
                <a:extLst>
                  <a:ext uri="{0D108BD9-81ED-4DB2-BD59-A6C34878D82A}">
                    <a16:rowId xmlns:a16="http://schemas.microsoft.com/office/drawing/2014/main" val="10002"/>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Time to maturity</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en-GB" sz="1000" u="none" strike="noStrike" noProof="0" dirty="0">
                          <a:effectLst/>
                          <a:latin typeface="Cambria Math" panose="02040503050406030204" pitchFamily="18" charset="0"/>
                          <a:ea typeface="Cambria Math" panose="02040503050406030204" pitchFamily="18" charset="0"/>
                        </a:rPr>
                        <a:t>5 years</a:t>
                      </a:r>
                      <a:endParaRPr lang="en-GB" sz="1000" b="0" i="0" u="none" strike="noStrike" noProof="0"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PV of cash flow (old rate)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74</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07</a:t>
                      </a:r>
                    </a:p>
                  </a:txBody>
                  <a:tcPr anchor="ctr">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68</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59</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63</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51</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58</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80</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735</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03</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000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00</a:t>
                      </a:r>
                      <a:r>
                        <a:rPr lang="cs-CZ" sz="1000" b="0" i="0" u="none" strike="noStrike" dirty="0">
                          <a:solidFill>
                            <a:srgbClr val="000000"/>
                          </a:solidFill>
                          <a:effectLst/>
                          <a:latin typeface="Cambria Math" panose="02040503050406030204" pitchFamily="18" charset="0"/>
                          <a:ea typeface="Cambria Math" panose="02040503050406030204" pitchFamily="18" charset="0"/>
                        </a:rPr>
                        <a:t>0</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3600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3"/>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Yield to maturity</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8.0%</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PV of cash flow (new rate)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74</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77</a:t>
                      </a:r>
                    </a:p>
                  </a:txBody>
                  <a:tcPr anchor="ctr">
                    <a:lnL w="12700" cap="flat" cmpd="sng" algn="ctr">
                      <a:solidFill>
                        <a:schemeClr val="bg1"/>
                      </a:solidFill>
                      <a:prstDash val="solid"/>
                      <a:round/>
                      <a:headEnd type="none" w="med" len="med"/>
                      <a:tailEnd type="none" w="med" len="med"/>
                    </a:lnL>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69</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88</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65</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30</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61</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03</a:t>
                      </a:r>
                    </a:p>
                  </a:txBody>
                  <a:tcPr anchor="ctr">
                    <a:solidFill>
                      <a:schemeClr val="bg1">
                        <a:lumMod val="75000"/>
                      </a:schemeClr>
                    </a:solidFill>
                  </a:tcPr>
                </a:tc>
                <a:tc>
                  <a:txBody>
                    <a:bodyPr/>
                    <a:lstStyle/>
                    <a:p>
                      <a:pPr algn="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770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03</a:t>
                      </a:r>
                    </a:p>
                  </a:txBody>
                  <a:tcPr anchor="ctr">
                    <a:solidFill>
                      <a:schemeClr val="bg1">
                        <a:lumMod val="75000"/>
                      </a:schemeClr>
                    </a:solidFill>
                  </a:tcPr>
                </a:tc>
                <a:tc>
                  <a:txBody>
                    <a:bodyPr/>
                    <a:lstStyle/>
                    <a:p>
                      <a:pPr algn="r" fontAlgn="b">
                        <a:buNone/>
                      </a:pPr>
                      <a:r>
                        <a:rPr lang="cs-CZ" sz="1000" b="0" i="0" u="none" strike="noStrike" dirty="0">
                          <a:solidFill>
                            <a:srgbClr val="000000"/>
                          </a:solidFill>
                          <a:effectLst/>
                          <a:latin typeface="Cambria Math" panose="02040503050406030204" pitchFamily="18" charset="0"/>
                          <a:ea typeface="Cambria Math" panose="02040503050406030204" pitchFamily="18" charset="0"/>
                        </a:rPr>
                        <a:t>1,041.002 </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36000" marR="9000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0004"/>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Coupon rate</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8.0%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Capital gain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gridSpan="5">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solidFill>
                      <a:schemeClr val="bg1">
                        <a:lumMod val="75000"/>
                      </a:schemeClr>
                    </a:solidFill>
                  </a:tcPr>
                </a:tc>
                <a:tc h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a:txBody>
                    <a:bodyPr/>
                    <a:lstStyle/>
                    <a:p>
                      <a:pPr algn="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solidFill>
                      <a:schemeClr val="bg1">
                        <a:lumMod val="75000"/>
                      </a:schemeClr>
                    </a:solidFill>
                  </a:tcPr>
                </a:tc>
                <a:tc>
                  <a:txBody>
                    <a:bodyPr/>
                    <a:lstStyle/>
                    <a:p>
                      <a:pPr algn="ctr" fontAlgn="b">
                        <a:buNone/>
                      </a:pPr>
                      <a:r>
                        <a:rPr lang="cs-CZ" sz="1000" b="1" i="0" u="none" strike="noStrike" kern="1200" dirty="0">
                          <a:solidFill>
                            <a:srgbClr val="C00000"/>
                          </a:solidFill>
                          <a:effectLst/>
                          <a:latin typeface="Cambria Math" panose="02040503050406030204" pitchFamily="18" charset="0"/>
                          <a:ea typeface="Cambria Math" panose="02040503050406030204" pitchFamily="18" charset="0"/>
                          <a:cs typeface="+mn-cs"/>
                        </a:rPr>
                        <a:t>4,100.20</a:t>
                      </a:r>
                      <a:endParaRPr lang="en-GB" sz="1000" b="1" i="0" u="none" strike="noStrike" kern="1200" dirty="0">
                        <a:solidFill>
                          <a:srgbClr val="C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336180388"/>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Purchas</a:t>
                      </a: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e p</a:t>
                      </a: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rice</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€1,000.000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rowSpan="3" gridSpan="7">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rowSpan="3" h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solidFill>
                      <a:schemeClr val="bg1">
                        <a:lumMod val="75000"/>
                      </a:schemeClr>
                    </a:solidFill>
                  </a:tcPr>
                </a:tc>
                <a:tc rowSpan="3" h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rowSpan="3" h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rowSpan="3" hMerge="1">
                  <a:txBody>
                    <a:bodyPr/>
                    <a:lstStyle/>
                    <a:p>
                      <a:pPr algn="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rowSpan="3" h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solidFill>
                      <a:schemeClr val="bg1">
                        <a:lumMod val="75000"/>
                      </a:schemeClr>
                    </a:solidFill>
                  </a:tcPr>
                </a:tc>
                <a:tc rowSpan="3" hMerge="1">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15701839"/>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Number of bonds</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100</a:t>
                      </a: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7"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solidFill>
                      <a:schemeClr val="bg1">
                        <a:lumMod val="75000"/>
                      </a:schemeClr>
                    </a:solidFill>
                  </a:tcPr>
                </a:tc>
                <a:tc hMerge="1" v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vMerge="1">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vMerge="1">
                  <a:txBody>
                    <a:bodyPr/>
                    <a:lstStyle/>
                    <a:p>
                      <a:pPr algn="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anchor="ctr">
                    <a:solidFill>
                      <a:schemeClr val="bg1">
                        <a:lumMod val="75000"/>
                      </a:schemeClr>
                    </a:solidFill>
                  </a:tcPr>
                </a:tc>
                <a:tc hMerge="1" vMerge="1">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solidFill>
                      <a:schemeClr val="bg1">
                        <a:lumMod val="75000"/>
                      </a:schemeClr>
                    </a:solidFill>
                  </a:tcPr>
                </a:tc>
                <a:tc hMerge="1" vMerge="1">
                  <a:txBody>
                    <a:bodyPr/>
                    <a:lstStyle/>
                    <a:p>
                      <a:pPr algn="ct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solidFill>
                      <a:schemeClr val="bg1">
                        <a:lumMod val="75000"/>
                      </a:schemeClr>
                    </a:solidFill>
                  </a:tcPr>
                </a:tc>
                <a:extLst>
                  <a:ext uri="{0D108BD9-81ED-4DB2-BD59-A6C34878D82A}">
                    <a16:rowId xmlns:a16="http://schemas.microsoft.com/office/drawing/2014/main" val="3558770463"/>
                  </a:ext>
                </a:extLst>
              </a:tr>
              <a:tr h="259151">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S</a:t>
                      </a: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ale </a:t>
                      </a: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price </a:t>
                      </a:r>
                    </a:p>
                  </a:txBody>
                  <a:tcPr anchor="ctr">
                    <a:lnL w="1905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€1,041.002</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7" vMerge="1">
                  <a:txBody>
                    <a:bodyPr/>
                    <a:lstStyle/>
                    <a:p>
                      <a:pPr marL="0" marR="0" lvl="0" indent="0" algn="l" defTabSz="914400" rtl="0" eaLnBrk="1" fontAlgn="b"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L w="12700" cap="flat" cmpd="sng" algn="ctr">
                      <a:solidFill>
                        <a:schemeClr val="bg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B w="1905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B w="1905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B w="1905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r" fontAlgn="b">
                        <a:buNone/>
                      </a:pPr>
                      <a:endPar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endParaRPr>
                    </a:p>
                  </a:txBody>
                  <a:tcPr anchor="ctr">
                    <a:lnB w="19050" cap="flat" cmpd="sng" algn="ctr">
                      <a:solidFill>
                        <a:schemeClr val="tx1"/>
                      </a:solidFill>
                      <a:prstDash val="solid"/>
                      <a:round/>
                      <a:headEnd type="none" w="med" len="med"/>
                      <a:tailEnd type="none" w="med" len="med"/>
                    </a:lnB>
                    <a:solidFill>
                      <a:schemeClr val="bg1">
                        <a:lumMod val="75000"/>
                      </a:schemeClr>
                    </a:solidFill>
                  </a:tcPr>
                </a:tc>
                <a:tc hMerge="1" vMerge="1">
                  <a:txBody>
                    <a:bodyPr/>
                    <a:lstStyle/>
                    <a:p>
                      <a:pPr algn="ctr" fontAlgn="b">
                        <a:buNone/>
                      </a:pPr>
                      <a:endParaRPr lang="en-GB" sz="1000" b="1" i="0" u="none" strike="noStrike" kern="1200" dirty="0">
                        <a:solidFill>
                          <a:srgbClr val="C00000"/>
                        </a:solidFill>
                        <a:effectLst/>
                        <a:latin typeface="Cambria Math" panose="02040503050406030204" pitchFamily="18" charset="0"/>
                        <a:ea typeface="Cambria Math" panose="02040503050406030204" pitchFamily="18" charset="0"/>
                        <a:cs typeface="+mn-cs"/>
                      </a:endParaRPr>
                    </a:p>
                  </a:txBody>
                  <a:tcPr marL="9525" marR="9525" marT="9525"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6970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14</a:t>
            </a:r>
          </a:p>
        </p:txBody>
      </p:sp>
      <p:sp>
        <p:nvSpPr>
          <p:cNvPr id="4" name="Nadpis 3"/>
          <p:cNvSpPr>
            <a:spLocks noGrp="1"/>
          </p:cNvSpPr>
          <p:nvPr>
            <p:ph type="title"/>
          </p:nvPr>
        </p:nvSpPr>
        <p:spPr>
          <a:xfrm>
            <a:off x="144001" y="144000"/>
            <a:ext cx="4607999" cy="648072"/>
          </a:xfrm>
        </p:spPr>
        <p:txBody>
          <a:bodyPr/>
          <a:lstStyle/>
          <a:p>
            <a:r>
              <a:rPr lang="en-GB" dirty="0"/>
              <a:t>Warehousing with futures</a:t>
            </a:r>
          </a:p>
        </p:txBody>
      </p:sp>
      <p:sp>
        <p:nvSpPr>
          <p:cNvPr id="9" name="TextovéPole 8"/>
          <p:cNvSpPr txBox="1"/>
          <p:nvPr/>
        </p:nvSpPr>
        <p:spPr>
          <a:xfrm>
            <a:off x="863999" y="864000"/>
            <a:ext cx="406800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Reminder of some essentials</a:t>
            </a:r>
          </a:p>
        </p:txBody>
      </p:sp>
      <p:sp>
        <p:nvSpPr>
          <p:cNvPr id="71" name="TextovéPole 70"/>
          <p:cNvSpPr txBox="1"/>
          <p:nvPr/>
        </p:nvSpPr>
        <p:spPr>
          <a:xfrm>
            <a:off x="864000" y="2952000"/>
            <a:ext cx="5688000" cy="430888"/>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solidFill>
                  <a:prstClr val="black"/>
                </a:solidFill>
                <a:latin typeface="Cambria Math" panose="02040503050406030204" pitchFamily="18" charset="0"/>
                <a:ea typeface="Cambria Math" panose="02040503050406030204" pitchFamily="18" charset="0"/>
              </a:rPr>
              <a:t>Dealer is payer of fixe</a:t>
            </a:r>
            <a:r>
              <a:rPr lang="cs-CZ" sz="2200" dirty="0">
                <a:solidFill>
                  <a:prstClr val="black"/>
                </a:solidFill>
                <a:latin typeface="Cambria Math" panose="02040503050406030204" pitchFamily="18" charset="0"/>
                <a:ea typeface="Cambria Math" panose="02040503050406030204" pitchFamily="18" charset="0"/>
              </a:rPr>
              <a:t>d</a:t>
            </a:r>
            <a:r>
              <a:rPr lang="en-GB" sz="2200" dirty="0">
                <a:solidFill>
                  <a:prstClr val="black"/>
                </a:solidFill>
                <a:latin typeface="Cambria Math" panose="02040503050406030204" pitchFamily="18" charset="0"/>
                <a:ea typeface="Cambria Math" panose="02040503050406030204" pitchFamily="18" charset="0"/>
              </a:rPr>
              <a:t> rate in earlier swap </a:t>
            </a:r>
          </a:p>
        </p:txBody>
      </p:sp>
      <p:sp>
        <p:nvSpPr>
          <p:cNvPr id="34" name="TextovéPole 33"/>
          <p:cNvSpPr txBox="1"/>
          <p:nvPr/>
        </p:nvSpPr>
        <p:spPr>
          <a:xfrm>
            <a:off x="1188000" y="1210395"/>
            <a:ext cx="770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Interest rate futures are standardized agreements about the future delivery of an interest-bearing asset (long-term bond, short-term CD)</a:t>
            </a:r>
          </a:p>
        </p:txBody>
      </p:sp>
      <p:sp>
        <p:nvSpPr>
          <p:cNvPr id="51" name="TextovéPole 50"/>
          <p:cNvSpPr txBox="1"/>
          <p:nvPr/>
        </p:nvSpPr>
        <p:spPr>
          <a:xfrm>
            <a:off x="1188000" y="1770152"/>
            <a:ext cx="7632472"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Long position (buying futures) profits from rising futures prices; prices of interest rate futures rise when interest rates fall</a:t>
            </a:r>
          </a:p>
        </p:txBody>
      </p:sp>
      <p:sp>
        <p:nvSpPr>
          <p:cNvPr id="118" name="TextovéPole 117"/>
          <p:cNvSpPr txBox="1"/>
          <p:nvPr/>
        </p:nvSpPr>
        <p:spPr>
          <a:xfrm>
            <a:off x="1188001" y="4437112"/>
            <a:ext cx="770448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Long position in long-term futures and short position in short-term futures offset losses caused by unfavourable interest rate changes </a:t>
            </a:r>
          </a:p>
        </p:txBody>
      </p:sp>
      <p:sp>
        <p:nvSpPr>
          <p:cNvPr id="46" name="TextovéPole 45"/>
          <p:cNvSpPr txBox="1"/>
          <p:nvPr/>
        </p:nvSpPr>
        <p:spPr>
          <a:xfrm>
            <a:off x="1188000" y="2364264"/>
            <a:ext cx="7632472"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Short position (selling futures) profits from falling futures prices; prices of interest rate futures fall when interest rates are rise</a:t>
            </a:r>
          </a:p>
        </p:txBody>
      </p:sp>
      <p:sp>
        <p:nvSpPr>
          <p:cNvPr id="98" name="TextovéPole 97"/>
          <p:cNvSpPr txBox="1"/>
          <p:nvPr/>
        </p:nvSpPr>
        <p:spPr>
          <a:xfrm>
            <a:off x="1188000" y="4972485"/>
            <a:ext cx="736680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Advantages of futures: high liquidity, small initial payments required by initial margins</a:t>
            </a:r>
          </a:p>
        </p:txBody>
      </p:sp>
      <p:sp>
        <p:nvSpPr>
          <p:cNvPr id="99" name="TextovéPole 98"/>
          <p:cNvSpPr txBox="1"/>
          <p:nvPr/>
        </p:nvSpPr>
        <p:spPr>
          <a:xfrm>
            <a:off x="1188000" y="5511136"/>
            <a:ext cx="770448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Disadvantages of futures: lower accuracy of hedging due to significantly different maturities of swaps and underlying bonds in futures contracts</a:t>
            </a:r>
          </a:p>
        </p:txBody>
      </p:sp>
      <p:grpSp>
        <p:nvGrpSpPr>
          <p:cNvPr id="100" name="Skupina 99"/>
          <p:cNvGrpSpPr/>
          <p:nvPr/>
        </p:nvGrpSpPr>
        <p:grpSpPr>
          <a:xfrm>
            <a:off x="1547664" y="3337301"/>
            <a:ext cx="6078984" cy="1153531"/>
            <a:chOff x="1215060" y="4161389"/>
            <a:chExt cx="6078984" cy="1153531"/>
          </a:xfrm>
        </p:grpSpPr>
        <p:grpSp>
          <p:nvGrpSpPr>
            <p:cNvPr id="101" name="Skupina 100"/>
            <p:cNvGrpSpPr/>
            <p:nvPr/>
          </p:nvGrpSpPr>
          <p:grpSpPr>
            <a:xfrm>
              <a:off x="1215060" y="4293096"/>
              <a:ext cx="1512000" cy="360000"/>
              <a:chOff x="1357137" y="2378596"/>
              <a:chExt cx="1512000" cy="240000"/>
            </a:xfrm>
          </p:grpSpPr>
          <p:sp>
            <p:nvSpPr>
              <p:cNvPr id="123" name="Obdélník 122"/>
              <p:cNvSpPr/>
              <p:nvPr/>
            </p:nvSpPr>
            <p:spPr>
              <a:xfrm>
                <a:off x="1435073" y="2378596"/>
                <a:ext cx="1368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4" name="TextovéPole 123"/>
              <p:cNvSpPr txBox="1"/>
              <p:nvPr/>
            </p:nvSpPr>
            <p:spPr>
              <a:xfrm>
                <a:off x="1357137" y="2402658"/>
                <a:ext cx="1512000" cy="194925"/>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Long-term futures</a:t>
                </a:r>
              </a:p>
            </p:txBody>
          </p:sp>
        </p:grpSp>
        <p:grpSp>
          <p:nvGrpSpPr>
            <p:cNvPr id="102" name="Skupina 101"/>
            <p:cNvGrpSpPr/>
            <p:nvPr/>
          </p:nvGrpSpPr>
          <p:grpSpPr>
            <a:xfrm>
              <a:off x="3609360" y="4293096"/>
              <a:ext cx="1368000" cy="360000"/>
              <a:chOff x="5894273" y="2378596"/>
              <a:chExt cx="1368000" cy="240000"/>
            </a:xfrm>
          </p:grpSpPr>
          <p:sp>
            <p:nvSpPr>
              <p:cNvPr id="121" name="Obdélník 120"/>
              <p:cNvSpPr/>
              <p:nvPr/>
            </p:nvSpPr>
            <p:spPr>
              <a:xfrm>
                <a:off x="5894273" y="2378596"/>
                <a:ext cx="1368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2" name="TextovéPole 121"/>
              <p:cNvSpPr txBox="1"/>
              <p:nvPr/>
            </p:nvSpPr>
            <p:spPr>
              <a:xfrm>
                <a:off x="5968568" y="2402660"/>
                <a:ext cx="1152607" cy="194925"/>
              </a:xfrm>
              <a:prstGeom prst="rect">
                <a:avLst/>
              </a:prstGeom>
              <a:noFill/>
            </p:spPr>
            <p:txBody>
              <a:bodyPr wrap="square" rtlCol="0">
                <a:spAutoFit/>
              </a:bodyPr>
              <a:lstStyle/>
              <a:p>
                <a:pPr algn="ctr"/>
                <a:r>
                  <a:rPr lang="cs-CZ" sz="1300" b="1" dirty="0">
                    <a:solidFill>
                      <a:schemeClr val="bg1"/>
                    </a:solidFill>
                    <a:latin typeface="Cambria Math"/>
                    <a:ea typeface="Cambria Math" panose="02040503050406030204" pitchFamily="18" charset="0"/>
                  </a:rPr>
                  <a:t>Swap dealer</a:t>
                </a:r>
                <a:endParaRPr lang="en-GB" sz="1300" b="1" dirty="0">
                  <a:solidFill>
                    <a:schemeClr val="bg1"/>
                  </a:solidFill>
                  <a:latin typeface="Cambria Math"/>
                  <a:ea typeface="Cambria Math" panose="02040503050406030204" pitchFamily="18" charset="0"/>
                </a:endParaRPr>
              </a:p>
            </p:txBody>
          </p:sp>
        </p:grpSp>
        <p:sp>
          <p:nvSpPr>
            <p:cNvPr id="103" name="TextovéPole 102"/>
            <p:cNvSpPr txBox="1"/>
            <p:nvPr/>
          </p:nvSpPr>
          <p:spPr>
            <a:xfrm>
              <a:off x="2669126" y="4259184"/>
              <a:ext cx="940246" cy="22057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Long position</a:t>
              </a:r>
            </a:p>
          </p:txBody>
        </p:sp>
        <p:cxnSp>
          <p:nvCxnSpPr>
            <p:cNvPr id="104" name="Přímá spojnice se šipkou 103"/>
            <p:cNvCxnSpPr/>
            <p:nvPr/>
          </p:nvCxnSpPr>
          <p:spPr>
            <a:xfrm>
              <a:off x="2697428" y="4469112"/>
              <a:ext cx="864000" cy="0"/>
            </a:xfrm>
            <a:prstGeom prst="straightConnector1">
              <a:avLst/>
            </a:prstGeom>
            <a:ln w="25400">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05" name="Skupina 104"/>
            <p:cNvGrpSpPr/>
            <p:nvPr/>
          </p:nvGrpSpPr>
          <p:grpSpPr>
            <a:xfrm>
              <a:off x="5890105" y="4310220"/>
              <a:ext cx="1403939" cy="360000"/>
              <a:chOff x="6024410" y="2378596"/>
              <a:chExt cx="1403939" cy="240000"/>
            </a:xfrm>
          </p:grpSpPr>
          <p:sp>
            <p:nvSpPr>
              <p:cNvPr id="119" name="Obdélník 118"/>
              <p:cNvSpPr/>
              <p:nvPr/>
            </p:nvSpPr>
            <p:spPr>
              <a:xfrm>
                <a:off x="6031603" y="2378596"/>
                <a:ext cx="1368000" cy="24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20" name="TextovéPole 119"/>
              <p:cNvSpPr txBox="1"/>
              <p:nvPr/>
            </p:nvSpPr>
            <p:spPr>
              <a:xfrm>
                <a:off x="6024410" y="2391136"/>
                <a:ext cx="1403939" cy="194925"/>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Earlier customer</a:t>
                </a:r>
              </a:p>
            </p:txBody>
          </p:sp>
        </p:grpSp>
        <p:cxnSp>
          <p:nvCxnSpPr>
            <p:cNvPr id="106" name="Přímá spojnice se šipkou 105"/>
            <p:cNvCxnSpPr/>
            <p:nvPr/>
          </p:nvCxnSpPr>
          <p:spPr>
            <a:xfrm>
              <a:off x="5026683" y="4352899"/>
              <a:ext cx="851585" cy="0"/>
            </a:xfrm>
            <a:prstGeom prst="straightConnector1">
              <a:avLst/>
            </a:prstGeom>
            <a:ln w="25400">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07" name="TextovéPole 106"/>
            <p:cNvSpPr txBox="1"/>
            <p:nvPr/>
          </p:nvSpPr>
          <p:spPr>
            <a:xfrm>
              <a:off x="4983472" y="4161389"/>
              <a:ext cx="936428" cy="223523"/>
            </a:xfrm>
            <a:prstGeom prst="rect">
              <a:avLst/>
            </a:prstGeom>
            <a:noFill/>
          </p:spPr>
          <p:txBody>
            <a:bodyPr wrap="square" rtlCol="0">
              <a:spAutoFit/>
            </a:bodyPr>
            <a:lstStyle/>
            <a:p>
              <a:pPr algn="ctr">
                <a:lnSpc>
                  <a:spcPts val="1000"/>
                </a:lnSpc>
              </a:pPr>
              <a:r>
                <a:rPr lang="cs-CZ" sz="1000" b="1" dirty="0">
                  <a:latin typeface="Cambria Math"/>
                  <a:ea typeface="Cambria Math" panose="02040503050406030204" pitchFamily="18" charset="0"/>
                </a:rPr>
                <a:t>5</a:t>
              </a:r>
              <a:r>
                <a:rPr lang="en-GB" sz="1000" b="1" dirty="0">
                  <a:latin typeface="Cambria Math"/>
                  <a:ea typeface="Cambria Math" panose="02040503050406030204" pitchFamily="18" charset="0"/>
                </a:rPr>
                <a:t>Y interest</a:t>
              </a:r>
            </a:p>
          </p:txBody>
        </p:sp>
        <p:cxnSp>
          <p:nvCxnSpPr>
            <p:cNvPr id="109" name="Přímá spojnice se šipkou 108"/>
            <p:cNvCxnSpPr/>
            <p:nvPr/>
          </p:nvCxnSpPr>
          <p:spPr>
            <a:xfrm>
              <a:off x="5003231" y="4591080"/>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11" name="TextovéPole 110"/>
            <p:cNvSpPr txBox="1"/>
            <p:nvPr/>
          </p:nvSpPr>
          <p:spPr>
            <a:xfrm>
              <a:off x="4933541" y="4585053"/>
              <a:ext cx="1030071" cy="223523"/>
            </a:xfrm>
            <a:prstGeom prst="rect">
              <a:avLst/>
            </a:prstGeom>
            <a:noFill/>
          </p:spPr>
          <p:txBody>
            <a:bodyPr wrap="square" rtlCol="0">
              <a:spAutoFit/>
            </a:bodyPr>
            <a:lstStyle/>
            <a:p>
              <a:pPr algn="ctr">
                <a:lnSpc>
                  <a:spcPts val="1000"/>
                </a:lnSpc>
              </a:pPr>
              <a:r>
                <a:rPr lang="en-GB" sz="1000" b="1" dirty="0">
                  <a:latin typeface="Cambria Math"/>
                  <a:ea typeface="Cambria Math" panose="02040503050406030204" pitchFamily="18" charset="0"/>
                </a:rPr>
                <a:t>6M interest</a:t>
              </a:r>
            </a:p>
          </p:txBody>
        </p:sp>
        <p:sp>
          <p:nvSpPr>
            <p:cNvPr id="112" name="Obdélník 111"/>
            <p:cNvSpPr/>
            <p:nvPr/>
          </p:nvSpPr>
          <p:spPr>
            <a:xfrm>
              <a:off x="3609796" y="4954920"/>
              <a:ext cx="1368000"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13" name="TextovéPole 112"/>
            <p:cNvSpPr txBox="1"/>
            <p:nvPr/>
          </p:nvSpPr>
          <p:spPr>
            <a:xfrm>
              <a:off x="3544676" y="4973855"/>
              <a:ext cx="1493735" cy="292388"/>
            </a:xfrm>
            <a:prstGeom prst="rect">
              <a:avLst/>
            </a:prstGeom>
            <a:noFill/>
          </p:spPr>
          <p:txBody>
            <a:bodyPr wrap="square" rtlCol="0">
              <a:spAutoFit/>
            </a:bodyPr>
            <a:lstStyle/>
            <a:p>
              <a:pPr algn="ctr"/>
              <a:r>
                <a:rPr lang="en-GB" sz="1300" b="1" dirty="0">
                  <a:solidFill>
                    <a:schemeClr val="bg1"/>
                  </a:solidFill>
                  <a:latin typeface="Cambria Math"/>
                  <a:ea typeface="Cambria Math" panose="02040503050406030204" pitchFamily="18" charset="0"/>
                </a:rPr>
                <a:t>Short-term futures</a:t>
              </a:r>
            </a:p>
          </p:txBody>
        </p:sp>
        <p:cxnSp>
          <p:nvCxnSpPr>
            <p:cNvPr id="115" name="Přímá spojnice se šipkou 114"/>
            <p:cNvCxnSpPr/>
            <p:nvPr/>
          </p:nvCxnSpPr>
          <p:spPr>
            <a:xfrm>
              <a:off x="4239396" y="4682734"/>
              <a:ext cx="0" cy="252781"/>
            </a:xfrm>
            <a:prstGeom prst="straightConnector1">
              <a:avLst/>
            </a:prstGeom>
            <a:ln w="25400">
              <a:prstDash val="sysDot"/>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116" name="TextovéPole 115"/>
            <p:cNvSpPr txBox="1"/>
            <p:nvPr/>
          </p:nvSpPr>
          <p:spPr>
            <a:xfrm>
              <a:off x="4206777" y="4706973"/>
              <a:ext cx="956691" cy="220573"/>
            </a:xfrm>
            <a:prstGeom prst="rect">
              <a:avLst/>
            </a:prstGeom>
            <a:noFill/>
          </p:spPr>
          <p:txBody>
            <a:bodyPr wrap="square" rtlCol="0">
              <a:spAutoFit/>
            </a:bodyPr>
            <a:lstStyle/>
            <a:p>
              <a:pPr>
                <a:lnSpc>
                  <a:spcPts val="1000"/>
                </a:lnSpc>
              </a:pPr>
              <a:r>
                <a:rPr lang="en-GB" sz="1000" b="1" dirty="0">
                  <a:latin typeface="Cambria Math"/>
                  <a:ea typeface="Cambria Math" panose="02040503050406030204" pitchFamily="18" charset="0"/>
                </a:rPr>
                <a:t>Short position</a:t>
              </a:r>
            </a:p>
          </p:txBody>
        </p:sp>
      </p:grpSp>
      <p:sp>
        <p:nvSpPr>
          <p:cNvPr id="7" name="TextovéPole 6">
            <a:extLst>
              <a:ext uri="{FF2B5EF4-FFF2-40B4-BE49-F238E27FC236}">
                <a16:creationId xmlns:a16="http://schemas.microsoft.com/office/drawing/2014/main" id="{3E36E01B-1219-A5D9-2DA3-3A06490E35DE}"/>
              </a:ext>
            </a:extLst>
          </p:cNvPr>
          <p:cNvSpPr txBox="1"/>
          <p:nvPr/>
        </p:nvSpPr>
        <p:spPr>
          <a:xfrm>
            <a:off x="4555755" y="3654357"/>
            <a:ext cx="64" cy="246221"/>
          </a:xfrm>
          <a:prstGeom prst="rect">
            <a:avLst/>
          </a:prstGeom>
          <a:noFill/>
        </p:spPr>
        <p:txBody>
          <a:bodyPr wrap="none" lIns="0" tIns="0" rIns="0" bIns="0" rtlCol="0">
            <a:spAutoFit/>
          </a:bodyPr>
          <a:lstStyle/>
          <a:p>
            <a:pPr algn="ctr"/>
            <a:endParaRPr lang="en-GB" sz="1600" i="1" dirty="0">
              <a:latin typeface="Cambria Math"/>
              <a:ea typeface="Cambria Math" panose="02040503050406030204" pitchFamily="18" charset="0"/>
            </a:endParaRPr>
          </a:p>
        </p:txBody>
      </p:sp>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52759854-624E-8BBF-3628-AAC1EB0F470F}"/>
                  </a:ext>
                </a:extLst>
              </p:cNvPr>
              <p:cNvSpPr txBox="1"/>
              <p:nvPr/>
            </p:nvSpPr>
            <p:spPr>
              <a:xfrm>
                <a:off x="26602" y="2024783"/>
                <a:ext cx="1260000" cy="481661"/>
              </a:xfrm>
              <a:prstGeom prst="rect">
                <a:avLst/>
              </a:prstGeom>
              <a:solidFill>
                <a:schemeClr val="bg1">
                  <a:lumMod val="85000"/>
                </a:schemeClr>
              </a:solidFill>
              <a:ln w="19050" cmpd="dbl">
                <a:solidFill>
                  <a:srgbClr val="7030A0"/>
                </a:solidFill>
                <a:prstDash val="solid"/>
              </a:ln>
            </p:spPr>
            <p:txBody>
              <a:bodyPr wrap="none" tIns="36000" bIns="72000" rtlCol="0">
                <a:noAutofit/>
              </a:bodyPr>
              <a:lstStyle>
                <a:defPPr>
                  <a:defRPr lang="cs-CZ"/>
                </a:defPPr>
                <a:lvl1pPr marL="177800" indent="-177800" algn="ctr">
                  <a:lnSpc>
                    <a:spcPts val="1320"/>
                  </a:lnSpc>
                  <a:buClr>
                    <a:srgbClr val="7030A0"/>
                  </a:buClr>
                  <a:defRPr sz="1000" b="1">
                    <a:latin typeface="Cambria Math" panose="02040503050406030204" pitchFamily="18" charset="0"/>
                    <a:ea typeface="Cambria Math" panose="02040503050406030204" pitchFamily="18" charset="0"/>
                  </a:defRPr>
                </a:lvl1pPr>
              </a:lstStyle>
              <a:p>
                <a:pPr>
                  <a:lnSpc>
                    <a:spcPts val="1000"/>
                  </a:lnSpc>
                </a:pPr>
                <a:r>
                  <a:rPr lang="cs-CZ" sz="800" noProof="0" dirty="0"/>
                  <a:t>MEMO</a:t>
                </a:r>
                <a:r>
                  <a:rPr lang="en-GB" sz="800" noProof="0" dirty="0"/>
                  <a:t> </a:t>
                </a:r>
                <a:endParaRPr lang="cs-CZ" sz="800" noProof="0" dirty="0"/>
              </a:p>
              <a:p>
                <a:pPr>
                  <a:lnSpc>
                    <a:spcPts val="1000"/>
                  </a:lnSpc>
                </a:pPr>
                <a:r>
                  <a:rPr lang="en-GB" noProof="0" dirty="0"/>
                  <a:t>Quotation convention</a:t>
                </a:r>
                <a:endParaRPr lang="en-GB" b="1" i="1" noProof="0" dirty="0">
                  <a:latin typeface="Cambria Math" panose="02040503050406030204" pitchFamily="18" charset="0"/>
                </a:endParaRPr>
              </a:p>
              <a:p>
                <a:pPr>
                  <a:lnSpc>
                    <a:spcPts val="1200"/>
                  </a:lnSpc>
                </a:pPr>
                <a14:m>
                  <m:oMathPara xmlns:m="http://schemas.openxmlformats.org/officeDocument/2006/math">
                    <m:oMathParaPr>
                      <m:jc m:val="centerGroup"/>
                    </m:oMathParaPr>
                    <m:oMath xmlns:m="http://schemas.openxmlformats.org/officeDocument/2006/math">
                      <m:r>
                        <a:rPr lang="en-GB" b="1" i="1" noProof="0" smtClean="0">
                          <a:latin typeface="Cambria Math" panose="02040503050406030204" pitchFamily="18" charset="0"/>
                        </a:rPr>
                        <m:t>𝑭</m:t>
                      </m:r>
                      <m:r>
                        <a:rPr lang="en-GB" b="1" i="1" noProof="0" smtClean="0">
                          <a:latin typeface="Cambria Math" panose="02040503050406030204" pitchFamily="18" charset="0"/>
                        </a:rPr>
                        <m:t>=</m:t>
                      </m:r>
                      <m:r>
                        <a:rPr lang="en-GB" b="1" i="1" noProof="0" smtClean="0">
                          <a:latin typeface="Cambria Math" panose="02040503050406030204" pitchFamily="18" charset="0"/>
                        </a:rPr>
                        <m:t>𝟏𝟎𝟎</m:t>
                      </m:r>
                      <m:r>
                        <a:rPr lang="en-GB" b="1" i="1" noProof="0" smtClean="0">
                          <a:latin typeface="Cambria Math" panose="02040503050406030204" pitchFamily="18" charset="0"/>
                        </a:rPr>
                        <m:t>−</m:t>
                      </m:r>
                      <m:r>
                        <a:rPr lang="en-GB" b="1" i="1" noProof="0" smtClean="0">
                          <a:latin typeface="Cambria Math" panose="02040503050406030204" pitchFamily="18" charset="0"/>
                        </a:rPr>
                        <m:t>𝒓</m:t>
                      </m:r>
                    </m:oMath>
                  </m:oMathPara>
                </a14:m>
                <a:endParaRPr lang="en-GB" b="1" noProof="0" dirty="0"/>
              </a:p>
            </p:txBody>
          </p:sp>
        </mc:Choice>
        <mc:Fallback xmlns="">
          <p:sp>
            <p:nvSpPr>
              <p:cNvPr id="11" name="TextovéPole 10">
                <a:extLst>
                  <a:ext uri="{FF2B5EF4-FFF2-40B4-BE49-F238E27FC236}">
                    <a16:creationId xmlns:a16="http://schemas.microsoft.com/office/drawing/2014/main" id="{52759854-624E-8BBF-3628-AAC1EB0F470F}"/>
                  </a:ext>
                </a:extLst>
              </p:cNvPr>
              <p:cNvSpPr txBox="1">
                <a:spLocks noRot="1" noChangeAspect="1" noMove="1" noResize="1" noEditPoints="1" noAdjustHandles="1" noChangeArrowheads="1" noChangeShapeType="1" noTextEdit="1"/>
              </p:cNvSpPr>
              <p:nvPr/>
            </p:nvSpPr>
            <p:spPr>
              <a:xfrm>
                <a:off x="26602" y="2024783"/>
                <a:ext cx="1260000" cy="481661"/>
              </a:xfrm>
              <a:prstGeom prst="rect">
                <a:avLst/>
              </a:prstGeom>
              <a:blipFill>
                <a:blip r:embed="rId17"/>
                <a:stretch>
                  <a:fillRect l="-2381" r="-1905"/>
                </a:stretch>
              </a:blipFill>
              <a:ln w="19050" cmpd="dbl">
                <a:solidFill>
                  <a:srgbClr val="7030A0"/>
                </a:solidFill>
                <a:prstDash val="solid"/>
              </a:ln>
            </p:spPr>
            <p:txBody>
              <a:bodyPr/>
              <a:lstStyle/>
              <a:p>
                <a:r>
                  <a:rPr lang="en-GB">
                    <a:noFill/>
                  </a:rPr>
                  <a:t> </a:t>
                </a:r>
              </a:p>
            </p:txBody>
          </p:sp>
        </mc:Fallback>
      </mc:AlternateContent>
    </p:spTree>
    <p:extLst>
      <p:ext uri="{BB962C8B-B14F-4D97-AF65-F5344CB8AC3E}">
        <p14:creationId xmlns:p14="http://schemas.microsoft.com/office/powerpoint/2010/main" val="42781628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15</a:t>
            </a:r>
          </a:p>
        </p:txBody>
      </p:sp>
      <p:sp>
        <p:nvSpPr>
          <p:cNvPr id="4" name="Nadpis 3"/>
          <p:cNvSpPr>
            <a:spLocks noGrp="1"/>
          </p:cNvSpPr>
          <p:nvPr>
            <p:ph type="title"/>
          </p:nvPr>
        </p:nvSpPr>
        <p:spPr>
          <a:xfrm>
            <a:off x="144000" y="144000"/>
            <a:ext cx="2165346" cy="648072"/>
          </a:xfrm>
        </p:spPr>
        <p:txBody>
          <a:bodyPr/>
          <a:lstStyle/>
          <a:p>
            <a:r>
              <a:rPr lang="en-GB" dirty="0"/>
              <a:t>Basis swap</a:t>
            </a:r>
          </a:p>
        </p:txBody>
      </p:sp>
      <p:sp>
        <p:nvSpPr>
          <p:cNvPr id="9" name="TextovéPole 8"/>
          <p:cNvSpPr txBox="1"/>
          <p:nvPr/>
        </p:nvSpPr>
        <p:spPr>
          <a:xfrm>
            <a:off x="864000" y="864000"/>
            <a:ext cx="190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Description</a:t>
            </a:r>
          </a:p>
        </p:txBody>
      </p:sp>
      <p:sp>
        <p:nvSpPr>
          <p:cNvPr id="14" name="TextovéPole 13"/>
          <p:cNvSpPr txBox="1"/>
          <p:nvPr/>
        </p:nvSpPr>
        <p:spPr>
          <a:xfrm>
            <a:off x="1188000" y="4222829"/>
            <a:ext cx="7758604"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Unhelpful conventions of calling the parties of the basis swap the buyer and the seller; reference should instead be made to the interest received or paid</a:t>
            </a:r>
          </a:p>
        </p:txBody>
      </p:sp>
      <p:sp>
        <p:nvSpPr>
          <p:cNvPr id="45" name="TextovéPole 44"/>
          <p:cNvSpPr txBox="1"/>
          <p:nvPr/>
        </p:nvSpPr>
        <p:spPr>
          <a:xfrm>
            <a:off x="1188000" y="1218621"/>
            <a:ext cx="7758604"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cs-CZ" noProof="0" dirty="0">
                <a:solidFill>
                  <a:srgbClr val="7030A0"/>
                </a:solidFill>
                <a:latin typeface="Cambria Math" panose="02040503050406030204" pitchFamily="18" charset="0"/>
                <a:ea typeface="Cambria Math" panose="02040503050406030204" pitchFamily="18" charset="0"/>
              </a:rPr>
              <a:t>Ba</a:t>
            </a:r>
            <a:r>
              <a:rPr lang="en-GB" noProof="0" dirty="0">
                <a:solidFill>
                  <a:srgbClr val="7030A0"/>
                </a:solidFill>
                <a:latin typeface="Cambria Math" panose="02040503050406030204" pitchFamily="18" charset="0"/>
                <a:ea typeface="Cambria Math" panose="02040503050406030204" pitchFamily="18" charset="0"/>
              </a:rPr>
              <a:t>sis swap </a:t>
            </a:r>
            <a:r>
              <a:rPr lang="en-GB" noProof="0" dirty="0">
                <a:latin typeface="Cambria Math" panose="02040503050406030204" pitchFamily="18" charset="0"/>
                <a:ea typeface="Cambria Math" panose="02040503050406030204" pitchFamily="18" charset="0"/>
              </a:rPr>
              <a:t>is a floating-against-floating swap that involves a variety of combinations of floating interest rates</a:t>
            </a:r>
          </a:p>
        </p:txBody>
      </p:sp>
      <p:sp>
        <p:nvSpPr>
          <p:cNvPr id="66" name="TextovéPole 65"/>
          <p:cNvSpPr txBox="1"/>
          <p:nvPr/>
        </p:nvSpPr>
        <p:spPr>
          <a:xfrm>
            <a:off x="1188000" y="2700000"/>
            <a:ext cx="4824000"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Types of combinations of floating payments</a:t>
            </a:r>
          </a:p>
        </p:txBody>
      </p:sp>
      <p:sp>
        <p:nvSpPr>
          <p:cNvPr id="34" name="TextovéPole 33"/>
          <p:cNvSpPr txBox="1"/>
          <p:nvPr/>
        </p:nvSpPr>
        <p:spPr>
          <a:xfrm>
            <a:off x="1188000" y="5043381"/>
            <a:ext cx="7353425"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Basis swaps can be used in speculative, hedging and arbitrage trades in a similar way as coupon swaps are used</a:t>
            </a:r>
          </a:p>
        </p:txBody>
      </p:sp>
      <p:sp>
        <p:nvSpPr>
          <p:cNvPr id="46" name="TextovéPole 45"/>
          <p:cNvSpPr txBox="1"/>
          <p:nvPr/>
        </p:nvSpPr>
        <p:spPr>
          <a:xfrm>
            <a:off x="1512000" y="2973845"/>
            <a:ext cx="7488000"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Different maturities within a given interest class (3M Euribor versus 6M Euribor) </a:t>
            </a:r>
          </a:p>
        </p:txBody>
      </p:sp>
      <p:sp>
        <p:nvSpPr>
          <p:cNvPr id="49" name="TextovéPole 48"/>
          <p:cNvSpPr txBox="1"/>
          <p:nvPr/>
        </p:nvSpPr>
        <p:spPr>
          <a:xfrm>
            <a:off x="1512000" y="3712573"/>
            <a:ext cx="756000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Same or different maturities between different interest classes (3M Euribor versus 6M Treasury) </a:t>
            </a:r>
          </a:p>
        </p:txBody>
      </p:sp>
      <p:sp>
        <p:nvSpPr>
          <p:cNvPr id="39" name="TextovéPole 38"/>
          <p:cNvSpPr txBox="1"/>
          <p:nvPr/>
        </p:nvSpPr>
        <p:spPr>
          <a:xfrm>
            <a:off x="1512000" y="3214717"/>
            <a:ext cx="756000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Same maturities within a given interest class carrying a margin (3M Euribor versus 3M Euribor plus 30 basis points)</a:t>
            </a:r>
          </a:p>
        </p:txBody>
      </p:sp>
      <p:sp>
        <p:nvSpPr>
          <p:cNvPr id="33" name="TextovéPole 32"/>
          <p:cNvSpPr txBox="1"/>
          <p:nvPr/>
        </p:nvSpPr>
        <p:spPr>
          <a:xfrm>
            <a:off x="2687760" y="2029585"/>
            <a:ext cx="857389"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3M Euribor</a:t>
            </a:r>
            <a:endParaRPr lang="en-GB" sz="1000" b="1" dirty="0">
              <a:solidFill>
                <a:srgbClr val="C00000"/>
              </a:solidFill>
              <a:latin typeface="Cambria Math"/>
              <a:ea typeface="Cambria Math" panose="02040503050406030204" pitchFamily="18" charset="0"/>
            </a:endParaRPr>
          </a:p>
        </p:txBody>
      </p:sp>
      <p:sp>
        <p:nvSpPr>
          <p:cNvPr id="48" name="TextovéPole 47"/>
          <p:cNvSpPr txBox="1"/>
          <p:nvPr/>
        </p:nvSpPr>
        <p:spPr>
          <a:xfrm>
            <a:off x="5616024" y="2330715"/>
            <a:ext cx="864096"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6M Euribor</a:t>
            </a:r>
            <a:endParaRPr lang="en-GB" sz="1000" b="1" dirty="0">
              <a:solidFill>
                <a:srgbClr val="C00000"/>
              </a:solidFill>
              <a:latin typeface="Cambria Math"/>
              <a:ea typeface="Cambria Math" panose="02040503050406030204" pitchFamily="18" charset="0"/>
            </a:endParaRPr>
          </a:p>
        </p:txBody>
      </p:sp>
      <p:sp>
        <p:nvSpPr>
          <p:cNvPr id="50" name="TextovéPole 49"/>
          <p:cNvSpPr txBox="1"/>
          <p:nvPr/>
        </p:nvSpPr>
        <p:spPr>
          <a:xfrm>
            <a:off x="2689200" y="2030400"/>
            <a:ext cx="864096"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3M Euribor</a:t>
            </a:r>
            <a:endParaRPr lang="en-GB" sz="1000" b="1" dirty="0">
              <a:solidFill>
                <a:srgbClr val="C00000"/>
              </a:solidFill>
              <a:latin typeface="Cambria Math"/>
              <a:ea typeface="Cambria Math" panose="02040503050406030204" pitchFamily="18" charset="0"/>
            </a:endParaRPr>
          </a:p>
        </p:txBody>
      </p:sp>
      <p:sp>
        <p:nvSpPr>
          <p:cNvPr id="51" name="TextovéPole 50"/>
          <p:cNvSpPr txBox="1"/>
          <p:nvPr/>
        </p:nvSpPr>
        <p:spPr>
          <a:xfrm>
            <a:off x="5616000" y="2329200"/>
            <a:ext cx="1251848"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6M Euribor + 30 </a:t>
            </a:r>
            <a:r>
              <a:rPr lang="cs-CZ" sz="1000" b="1" dirty="0" err="1">
                <a:solidFill>
                  <a:srgbClr val="C00000"/>
                </a:solidFill>
                <a:latin typeface="Cambria Math"/>
                <a:ea typeface="Cambria Math" panose="02040503050406030204" pitchFamily="18" charset="0"/>
              </a:rPr>
              <a:t>bp</a:t>
            </a:r>
            <a:endParaRPr lang="en-GB" sz="1000" b="1" dirty="0">
              <a:solidFill>
                <a:srgbClr val="C00000"/>
              </a:solidFill>
              <a:latin typeface="Cambria Math"/>
              <a:ea typeface="Cambria Math" panose="02040503050406030204" pitchFamily="18" charset="0"/>
            </a:endParaRPr>
          </a:p>
        </p:txBody>
      </p:sp>
      <p:sp>
        <p:nvSpPr>
          <p:cNvPr id="52" name="TextovéPole 51"/>
          <p:cNvSpPr txBox="1"/>
          <p:nvPr/>
        </p:nvSpPr>
        <p:spPr>
          <a:xfrm>
            <a:off x="2688045" y="2030400"/>
            <a:ext cx="864096"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3M Euribor</a:t>
            </a:r>
            <a:endParaRPr lang="en-GB" sz="1000" b="1" dirty="0">
              <a:solidFill>
                <a:srgbClr val="C00000"/>
              </a:solidFill>
              <a:latin typeface="Cambria Math"/>
              <a:ea typeface="Cambria Math" panose="02040503050406030204" pitchFamily="18" charset="0"/>
            </a:endParaRPr>
          </a:p>
        </p:txBody>
      </p:sp>
      <p:sp>
        <p:nvSpPr>
          <p:cNvPr id="53" name="TextovéPole 52"/>
          <p:cNvSpPr txBox="1"/>
          <p:nvPr/>
        </p:nvSpPr>
        <p:spPr>
          <a:xfrm>
            <a:off x="5614379" y="2329200"/>
            <a:ext cx="1079700" cy="246221"/>
          </a:xfrm>
          <a:prstGeom prst="rect">
            <a:avLst/>
          </a:prstGeom>
          <a:noFill/>
        </p:spPr>
        <p:txBody>
          <a:bodyPr wrap="square" rtlCol="0">
            <a:spAutoFit/>
          </a:bodyPr>
          <a:lstStyle/>
          <a:p>
            <a:r>
              <a:rPr lang="cs-CZ" sz="1000" b="1" dirty="0">
                <a:solidFill>
                  <a:srgbClr val="C00000"/>
                </a:solidFill>
                <a:latin typeface="Cambria Math"/>
                <a:ea typeface="Cambria Math" panose="02040503050406030204" pitchFamily="18" charset="0"/>
              </a:rPr>
              <a:t>6M </a:t>
            </a:r>
            <a:r>
              <a:rPr lang="cs-CZ" sz="1000" b="1" dirty="0" err="1">
                <a:solidFill>
                  <a:srgbClr val="C00000"/>
                </a:solidFill>
                <a:latin typeface="Cambria Math"/>
                <a:ea typeface="Cambria Math" panose="02040503050406030204" pitchFamily="18" charset="0"/>
              </a:rPr>
              <a:t>Treasury</a:t>
            </a:r>
            <a:endParaRPr lang="en-GB" sz="1000" b="1" dirty="0">
              <a:solidFill>
                <a:srgbClr val="C00000"/>
              </a:solidFill>
              <a:latin typeface="Cambria Math"/>
              <a:ea typeface="Cambria Math" panose="02040503050406030204" pitchFamily="18" charset="0"/>
            </a:endParaRPr>
          </a:p>
        </p:txBody>
      </p:sp>
      <p:grpSp>
        <p:nvGrpSpPr>
          <p:cNvPr id="24" name="Skupina 23"/>
          <p:cNvGrpSpPr/>
          <p:nvPr/>
        </p:nvGrpSpPr>
        <p:grpSpPr>
          <a:xfrm>
            <a:off x="2291016" y="1836000"/>
            <a:ext cx="4591108" cy="932566"/>
            <a:chOff x="2297640" y="2856474"/>
            <a:chExt cx="4591108" cy="932566"/>
          </a:xfrm>
        </p:grpSpPr>
        <p:grpSp>
          <p:nvGrpSpPr>
            <p:cNvPr id="26" name="Skupina 25"/>
            <p:cNvGrpSpPr/>
            <p:nvPr/>
          </p:nvGrpSpPr>
          <p:grpSpPr>
            <a:xfrm>
              <a:off x="2297640" y="3060000"/>
              <a:ext cx="1228148" cy="540000"/>
              <a:chOff x="1586545" y="2378596"/>
              <a:chExt cx="1228148" cy="360000"/>
            </a:xfrm>
          </p:grpSpPr>
          <p:sp>
            <p:nvSpPr>
              <p:cNvPr id="43" name="Obdélník 42"/>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4" name="TextovéPole 43"/>
              <p:cNvSpPr txBox="1"/>
              <p:nvPr/>
            </p:nvSpPr>
            <p:spPr>
              <a:xfrm>
                <a:off x="1604875" y="2444779"/>
                <a:ext cx="1178637"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 </a:t>
                </a:r>
                <a:r>
                  <a:rPr lang="cs-CZ" sz="1400" b="1" dirty="0">
                    <a:solidFill>
                      <a:schemeClr val="bg1"/>
                    </a:solidFill>
                    <a:latin typeface="Cambria Math"/>
                    <a:ea typeface="Cambria Math" panose="02040503050406030204" pitchFamily="18" charset="0"/>
                  </a:rPr>
                  <a:t>party 1</a:t>
                </a:r>
                <a:endParaRPr lang="en-GB" sz="1400" b="1" dirty="0">
                  <a:solidFill>
                    <a:schemeClr val="bg1"/>
                  </a:solidFill>
                  <a:latin typeface="Cambria Math"/>
                  <a:ea typeface="Cambria Math" panose="02040503050406030204" pitchFamily="18" charset="0"/>
                </a:endParaRPr>
              </a:p>
            </p:txBody>
          </p:sp>
        </p:grpSp>
        <p:grpSp>
          <p:nvGrpSpPr>
            <p:cNvPr id="35" name="Skupina 34"/>
            <p:cNvGrpSpPr/>
            <p:nvPr/>
          </p:nvGrpSpPr>
          <p:grpSpPr>
            <a:xfrm>
              <a:off x="5669264" y="3060000"/>
              <a:ext cx="1219484" cy="540000"/>
              <a:chOff x="5894273" y="2378596"/>
              <a:chExt cx="1219484" cy="360000"/>
            </a:xfrm>
          </p:grpSpPr>
          <p:sp>
            <p:nvSpPr>
              <p:cNvPr id="41" name="Obdélník 40"/>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2" name="TextovéPole 41"/>
              <p:cNvSpPr txBox="1"/>
              <p:nvPr/>
            </p:nvSpPr>
            <p:spPr>
              <a:xfrm>
                <a:off x="5915829" y="2444415"/>
                <a:ext cx="1160280"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 </a:t>
                </a:r>
                <a:r>
                  <a:rPr lang="cs-CZ" sz="1400" b="1" dirty="0">
                    <a:solidFill>
                      <a:schemeClr val="bg1"/>
                    </a:solidFill>
                    <a:latin typeface="Cambria Math"/>
                    <a:ea typeface="Cambria Math" panose="02040503050406030204" pitchFamily="18" charset="0"/>
                  </a:rPr>
                  <a:t>party 2</a:t>
                </a:r>
                <a:endParaRPr lang="en-GB" sz="1400" b="1" dirty="0">
                  <a:solidFill>
                    <a:schemeClr val="bg1"/>
                  </a:solidFill>
                  <a:latin typeface="Cambria Math"/>
                  <a:ea typeface="Cambria Math" panose="02040503050406030204" pitchFamily="18" charset="0"/>
                </a:endParaRPr>
              </a:p>
            </p:txBody>
          </p:sp>
        </p:grpSp>
        <p:sp>
          <p:nvSpPr>
            <p:cNvPr id="36" name="TextovéPole 35"/>
            <p:cNvSpPr txBox="1"/>
            <p:nvPr/>
          </p:nvSpPr>
          <p:spPr>
            <a:xfrm>
              <a:off x="4481780" y="2856474"/>
              <a:ext cx="1133078" cy="276999"/>
            </a:xfrm>
            <a:prstGeom prst="rect">
              <a:avLst/>
            </a:prstGeom>
            <a:noFill/>
          </p:spPr>
          <p:txBody>
            <a:bodyPr wrap="square" rtlCol="0">
              <a:spAutoFit/>
            </a:bodyPr>
            <a:lstStyle/>
            <a:p>
              <a:pPr algn="ctr"/>
              <a:r>
                <a:rPr lang="en-GB" sz="1200" b="1" dirty="0">
                  <a:latin typeface="Cambria Math"/>
                  <a:ea typeface="Cambria Math" panose="02040503050406030204" pitchFamily="18" charset="0"/>
                </a:rPr>
                <a:t>Floating rate</a:t>
              </a:r>
            </a:p>
          </p:txBody>
        </p:sp>
        <p:cxnSp>
          <p:nvCxnSpPr>
            <p:cNvPr id="37" name="Přímá spojnice se šipkou 36"/>
            <p:cNvCxnSpPr/>
            <p:nvPr/>
          </p:nvCxnSpPr>
          <p:spPr>
            <a:xfrm>
              <a:off x="3551773" y="3563910"/>
              <a:ext cx="2059200" cy="0"/>
            </a:xfrm>
            <a:prstGeom prst="straightConnector1">
              <a:avLst/>
            </a:prstGeom>
            <a:ln w="25400">
              <a:prstDash val="sysDash"/>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38" name="Přímá spojnice se šipkou 37"/>
            <p:cNvCxnSpPr/>
            <p:nvPr/>
          </p:nvCxnSpPr>
          <p:spPr>
            <a:xfrm>
              <a:off x="3588560" y="3085561"/>
              <a:ext cx="2060674"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40" name="TextovéPole 39"/>
            <p:cNvSpPr txBox="1"/>
            <p:nvPr/>
          </p:nvSpPr>
          <p:spPr>
            <a:xfrm>
              <a:off x="3578878" y="3512041"/>
              <a:ext cx="1133078" cy="276999"/>
            </a:xfrm>
            <a:prstGeom prst="rect">
              <a:avLst/>
            </a:prstGeom>
            <a:noFill/>
          </p:spPr>
          <p:txBody>
            <a:bodyPr wrap="square" rtlCol="0">
              <a:spAutoFit/>
            </a:bodyPr>
            <a:lstStyle/>
            <a:p>
              <a:pPr algn="ctr"/>
              <a:r>
                <a:rPr lang="en-GB" sz="1200" b="1" dirty="0">
                  <a:latin typeface="Cambria Math"/>
                  <a:ea typeface="Cambria Math" panose="02040503050406030204" pitchFamily="18" charset="0"/>
                </a:rPr>
                <a:t>Floating rate</a:t>
              </a:r>
            </a:p>
          </p:txBody>
        </p:sp>
      </p:grpSp>
    </p:spTree>
    <p:extLst>
      <p:ext uri="{BB962C8B-B14F-4D97-AF65-F5344CB8AC3E}">
        <p14:creationId xmlns:p14="http://schemas.microsoft.com/office/powerpoint/2010/main" val="283415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16</a:t>
            </a:r>
          </a:p>
        </p:txBody>
      </p:sp>
      <p:sp>
        <p:nvSpPr>
          <p:cNvPr id="4" name="Nadpis 3"/>
          <p:cNvSpPr>
            <a:spLocks noGrp="1"/>
          </p:cNvSpPr>
          <p:nvPr>
            <p:ph type="title"/>
          </p:nvPr>
        </p:nvSpPr>
        <p:spPr>
          <a:xfrm>
            <a:off x="144000" y="144000"/>
            <a:ext cx="4968000" cy="648072"/>
          </a:xfrm>
        </p:spPr>
        <p:txBody>
          <a:bodyPr/>
          <a:lstStyle/>
          <a:p>
            <a:r>
              <a:rPr lang="en-GB" dirty="0"/>
              <a:t>Esoteric interest rate swaps</a:t>
            </a:r>
          </a:p>
        </p:txBody>
      </p:sp>
      <p:sp>
        <p:nvSpPr>
          <p:cNvPr id="9" name="TextovéPole 8"/>
          <p:cNvSpPr txBox="1"/>
          <p:nvPr/>
        </p:nvSpPr>
        <p:spPr>
          <a:xfrm>
            <a:off x="864000" y="864000"/>
            <a:ext cx="442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Standard versus esoteric swaps</a:t>
            </a:r>
          </a:p>
        </p:txBody>
      </p:sp>
      <p:sp>
        <p:nvSpPr>
          <p:cNvPr id="14" name="TextovéPole 13"/>
          <p:cNvSpPr txBox="1"/>
          <p:nvPr/>
        </p:nvSpPr>
        <p:spPr>
          <a:xfrm>
            <a:off x="1188000" y="3501008"/>
            <a:ext cx="7304190" cy="1200329"/>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Tailored swap </a:t>
            </a:r>
            <a:r>
              <a:rPr lang="en-GB" dirty="0">
                <a:latin typeface="Cambria Math" panose="02040503050406030204" pitchFamily="18" charset="0"/>
                <a:ea typeface="Cambria Math" panose="02040503050406030204" pitchFamily="18" charset="0"/>
              </a:rPr>
              <a:t>adjusts the principal amount to suit the requirement of the counterparty: amortising or step-down swap (principal declines over time), accreting or step-up swap (principal increases over time), rollercoaster swap (principal may vary up and down)</a:t>
            </a:r>
          </a:p>
        </p:txBody>
      </p:sp>
      <p:sp>
        <p:nvSpPr>
          <p:cNvPr id="45" name="TextovéPole 44"/>
          <p:cNvSpPr txBox="1"/>
          <p:nvPr/>
        </p:nvSpPr>
        <p:spPr>
          <a:xfrm>
            <a:off x="1188000" y="2956765"/>
            <a:ext cx="7595648"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Compounding swap </a:t>
            </a:r>
            <a:r>
              <a:rPr lang="en-GB" dirty="0">
                <a:latin typeface="Cambria Math" panose="02040503050406030204" pitchFamily="18" charset="0"/>
                <a:ea typeface="Cambria Math" panose="02040503050406030204" pitchFamily="18" charset="0"/>
              </a:rPr>
              <a:t>accumulates fixed-rate and floating-rate payments on a compound basis that are paid on the maturity date</a:t>
            </a:r>
          </a:p>
        </p:txBody>
      </p:sp>
      <p:sp>
        <p:nvSpPr>
          <p:cNvPr id="66" name="TextovéPole 65"/>
          <p:cNvSpPr txBox="1"/>
          <p:nvPr/>
        </p:nvSpPr>
        <p:spPr>
          <a:xfrm>
            <a:off x="1188000" y="4609467"/>
            <a:ext cx="6624000"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a:solidFill>
                  <a:srgbClr val="7030A0"/>
                </a:solidFill>
                <a:latin typeface="Cambria Math" panose="02040503050406030204" pitchFamily="18" charset="0"/>
                <a:ea typeface="Cambria Math" panose="02040503050406030204" pitchFamily="18" charset="0"/>
              </a:rPr>
              <a:t>Forward swap </a:t>
            </a:r>
            <a:r>
              <a:rPr lang="en-GB" noProof="0">
                <a:latin typeface="Cambria Math" panose="02040503050406030204" pitchFamily="18" charset="0"/>
                <a:ea typeface="Cambria Math" panose="02040503050406030204" pitchFamily="18" charset="0"/>
              </a:rPr>
              <a:t>is agreed upon today but starts on a future date</a:t>
            </a:r>
          </a:p>
        </p:txBody>
      </p:sp>
      <p:sp>
        <p:nvSpPr>
          <p:cNvPr id="71" name="TextovéPole 70"/>
          <p:cNvSpPr txBox="1"/>
          <p:nvPr/>
        </p:nvSpPr>
        <p:spPr>
          <a:xfrm>
            <a:off x="864000" y="2628000"/>
            <a:ext cx="388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Examples of esoteric swaps</a:t>
            </a:r>
          </a:p>
        </p:txBody>
      </p:sp>
      <p:sp>
        <p:nvSpPr>
          <p:cNvPr id="34" name="TextovéPole 33"/>
          <p:cNvSpPr txBox="1"/>
          <p:nvPr/>
        </p:nvSpPr>
        <p:spPr>
          <a:xfrm>
            <a:off x="1188000" y="1216880"/>
            <a:ext cx="7632472"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Standard (generic, plain vanilla) swaps refer to the simplest construction of a swap contract: constant notional amount, immediate start, regular interest payments, unchanged fixed rate, floating rate with no margins </a:t>
            </a:r>
          </a:p>
        </p:txBody>
      </p:sp>
      <p:sp>
        <p:nvSpPr>
          <p:cNvPr id="33" name="TextovéPole 32"/>
          <p:cNvSpPr txBox="1"/>
          <p:nvPr/>
        </p:nvSpPr>
        <p:spPr>
          <a:xfrm>
            <a:off x="1188000" y="2021742"/>
            <a:ext cx="770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Esoteric (non-standard, exotic, bizarre) swaps have more complicated constructions that modify particular features of standard swaps</a:t>
            </a:r>
          </a:p>
        </p:txBody>
      </p:sp>
      <p:sp>
        <p:nvSpPr>
          <p:cNvPr id="51" name="TextovéPole 50"/>
          <p:cNvSpPr txBox="1"/>
          <p:nvPr/>
        </p:nvSpPr>
        <p:spPr>
          <a:xfrm>
            <a:off x="1188000" y="4888207"/>
            <a:ext cx="7728878"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In-arrears swap </a:t>
            </a:r>
            <a:r>
              <a:rPr lang="en-GB" dirty="0">
                <a:latin typeface="Cambria Math" panose="02040503050406030204" pitchFamily="18" charset="0"/>
                <a:ea typeface="Cambria Math" panose="02040503050406030204" pitchFamily="18" charset="0"/>
              </a:rPr>
              <a:t>uses the floating rate prevailing at the time of paying the floating interest (not the rate from the beginning of the interest period)</a:t>
            </a:r>
          </a:p>
        </p:txBody>
      </p:sp>
      <p:sp>
        <p:nvSpPr>
          <p:cNvPr id="52" name="TextovéPole 51"/>
          <p:cNvSpPr txBox="1"/>
          <p:nvPr/>
        </p:nvSpPr>
        <p:spPr>
          <a:xfrm>
            <a:off x="1188000" y="5401555"/>
            <a:ext cx="770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Cancellable swap </a:t>
            </a:r>
            <a:r>
              <a:rPr lang="en-GB" dirty="0">
                <a:latin typeface="Cambria Math" panose="02040503050406030204" pitchFamily="18" charset="0"/>
                <a:ea typeface="Cambria Math" panose="02040503050406030204" pitchFamily="18" charset="0"/>
              </a:rPr>
              <a:t>gives one party the option to terminate the deal on one or more payment dates</a:t>
            </a:r>
          </a:p>
        </p:txBody>
      </p:sp>
    </p:spTree>
    <p:extLst>
      <p:ext uri="{BB962C8B-B14F-4D97-AF65-F5344CB8AC3E}">
        <p14:creationId xmlns:p14="http://schemas.microsoft.com/office/powerpoint/2010/main" val="1850268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52000" y="2160000"/>
            <a:ext cx="5976000" cy="1800000"/>
          </a:xfrm>
        </p:spPr>
        <p:txBody>
          <a:bodyPr/>
          <a:lstStyle/>
          <a:p>
            <a:pPr marL="182880" indent="0" algn="l">
              <a:buNone/>
            </a:pPr>
            <a:r>
              <a:rPr lang="en-GB" dirty="0">
                <a:solidFill>
                  <a:srgbClr val="7030A0"/>
                </a:solidFill>
              </a:rPr>
              <a:t>See you </a:t>
            </a:r>
            <a:br>
              <a:rPr lang="en-GB" dirty="0">
                <a:solidFill>
                  <a:srgbClr val="7030A0"/>
                </a:solidFill>
              </a:rPr>
            </a:br>
            <a:r>
              <a:rPr lang="en-GB" dirty="0">
                <a:solidFill>
                  <a:srgbClr val="7030A0"/>
                </a:solidFill>
              </a:rPr>
              <a:t>in the next lecture</a:t>
            </a:r>
          </a:p>
        </p:txBody>
      </p:sp>
      <p:sp>
        <p:nvSpPr>
          <p:cNvPr id="9" name="Zástupný symbol pro číslo snímku 2"/>
          <p:cNvSpPr>
            <a:spLocks noGrp="1"/>
          </p:cNvSpPr>
          <p:nvPr>
            <p:ph type="sldNum" sz="quarter" idx="12"/>
          </p:nvPr>
        </p:nvSpPr>
        <p:spPr>
          <a:xfrm>
            <a:off x="7164000" y="6336000"/>
            <a:ext cx="1800000" cy="360000"/>
          </a:xfrm>
        </p:spPr>
        <p:txBody>
          <a:bodyPr/>
          <a:lstStyle/>
          <a:p>
            <a:pPr algn="r"/>
            <a:r>
              <a:rPr lang="cs-CZ" dirty="0"/>
              <a:t>17</a:t>
            </a:r>
          </a:p>
        </p:txBody>
      </p:sp>
      <p:sp>
        <p:nvSpPr>
          <p:cNvPr id="10" name="Zástupný symbol pro zápatí 1"/>
          <p:cNvSpPr>
            <a:spLocks noGrp="1"/>
          </p:cNvSpPr>
          <p:nvPr>
            <p:ph type="ftr" sz="quarter" idx="11"/>
          </p:nvPr>
        </p:nvSpPr>
        <p:spPr>
          <a:xfrm>
            <a:off x="179512" y="6335999"/>
            <a:ext cx="3312000" cy="360000"/>
          </a:xfrm>
        </p:spPr>
        <p:txBody>
          <a:bodyPr/>
          <a:lstStyle/>
          <a:p>
            <a:r>
              <a:rPr lang="en-GB" dirty="0"/>
              <a:t>Interest rate swap</a:t>
            </a:r>
          </a:p>
        </p:txBody>
      </p:sp>
      <p:pic>
        <p:nvPicPr>
          <p:cNvPr id="8" name="GhostAdobeStock_1656423604">
            <a:hlinkClick r:id="" action="ppaction://media"/>
            <a:extLst>
              <a:ext uri="{FF2B5EF4-FFF2-40B4-BE49-F238E27FC236}">
                <a16:creationId xmlns:a16="http://schemas.microsoft.com/office/drawing/2014/main" id="{9DB44DD4-9650-0903-5F5C-3E7F29DD0D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32000" y="471600"/>
            <a:ext cx="3408427" cy="1917240"/>
          </a:xfrm>
          <a:prstGeom prst="rect">
            <a:avLst/>
          </a:prstGeom>
        </p:spPr>
      </p:pic>
      <p:pic>
        <p:nvPicPr>
          <p:cNvPr id="35" name="Obrázek 34" descr="Obsah obrázku bílé, design&#10;&#10;Obsah generovaný pomocí AI může být nesprávný.">
            <a:extLst>
              <a:ext uri="{FF2B5EF4-FFF2-40B4-BE49-F238E27FC236}">
                <a16:creationId xmlns:a16="http://schemas.microsoft.com/office/drawing/2014/main" id="{72AD2E63-AA9C-39AE-E87C-5B1ADBE160DD}"/>
              </a:ext>
            </a:extLst>
          </p:cNvPr>
          <p:cNvPicPr>
            <a:picLocks noChangeAspect="1"/>
          </p:cNvPicPr>
          <p:nvPr/>
        </p:nvPicPr>
        <p:blipFill>
          <a:blip r:embed="rId6"/>
          <a:srcRect/>
          <a:stretch>
            <a:fillRect/>
          </a:stretch>
        </p:blipFill>
        <p:spPr>
          <a:xfrm>
            <a:off x="2772000" y="370800"/>
            <a:ext cx="4140000" cy="2146845"/>
          </a:xfrm>
          <a:custGeom>
            <a:avLst/>
            <a:gdLst>
              <a:gd name="csX0" fmla="*/ 2061616 w 4140000"/>
              <a:gd name="csY0" fmla="*/ 132155 h 2146845"/>
              <a:gd name="csX1" fmla="*/ 819732 w 4140000"/>
              <a:gd name="csY1" fmla="*/ 1062200 h 2146845"/>
              <a:gd name="csX2" fmla="*/ 2061616 w 4140000"/>
              <a:gd name="csY2" fmla="*/ 1992245 h 2146845"/>
              <a:gd name="csX3" fmla="*/ 3303500 w 4140000"/>
              <a:gd name="csY3" fmla="*/ 1062200 h 2146845"/>
              <a:gd name="csX4" fmla="*/ 2061616 w 4140000"/>
              <a:gd name="csY4" fmla="*/ 132155 h 2146845"/>
              <a:gd name="csX5" fmla="*/ 0 w 4140000"/>
              <a:gd name="csY5" fmla="*/ 0 h 2146845"/>
              <a:gd name="csX6" fmla="*/ 4140000 w 4140000"/>
              <a:gd name="csY6" fmla="*/ 0 h 2146845"/>
              <a:gd name="csX7" fmla="*/ 4140000 w 4140000"/>
              <a:gd name="csY7" fmla="*/ 2146845 h 2146845"/>
              <a:gd name="csX8" fmla="*/ 0 w 4140000"/>
              <a:gd name="csY8" fmla="*/ 2146845 h 21468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4140000" h="2146845">
                <a:moveTo>
                  <a:pt x="2061616" y="132155"/>
                </a:moveTo>
                <a:cubicBezTo>
                  <a:pt x="1375742" y="132155"/>
                  <a:pt x="819732" y="548550"/>
                  <a:pt x="819732" y="1062200"/>
                </a:cubicBezTo>
                <a:cubicBezTo>
                  <a:pt x="819732" y="1575850"/>
                  <a:pt x="1375742" y="1992245"/>
                  <a:pt x="2061616" y="1992245"/>
                </a:cubicBezTo>
                <a:cubicBezTo>
                  <a:pt x="2747490" y="1992245"/>
                  <a:pt x="3303500" y="1575850"/>
                  <a:pt x="3303500" y="1062200"/>
                </a:cubicBezTo>
                <a:cubicBezTo>
                  <a:pt x="3303500" y="548550"/>
                  <a:pt x="2747490" y="132155"/>
                  <a:pt x="2061616" y="132155"/>
                </a:cubicBezTo>
                <a:close/>
                <a:moveTo>
                  <a:pt x="0" y="0"/>
                </a:moveTo>
                <a:lnTo>
                  <a:pt x="4140000" y="0"/>
                </a:lnTo>
                <a:lnTo>
                  <a:pt x="4140000" y="2146845"/>
                </a:lnTo>
                <a:lnTo>
                  <a:pt x="0" y="2146845"/>
                </a:lnTo>
                <a:close/>
              </a:path>
            </a:pathLst>
          </a:custGeom>
          <a:ln>
            <a:noFill/>
          </a:ln>
        </p:spPr>
      </p:pic>
      <p:pic>
        <p:nvPicPr>
          <p:cNvPr id="28" name="Obrázek 27">
            <a:extLst>
              <a:ext uri="{FF2B5EF4-FFF2-40B4-BE49-F238E27FC236}">
                <a16:creationId xmlns:a16="http://schemas.microsoft.com/office/drawing/2014/main" id="{3516981D-0819-ED5A-2159-C325EFB38F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5254" y="424975"/>
            <a:ext cx="2736000" cy="1944169"/>
          </a:xfrm>
          <a:prstGeom prst="rect">
            <a:avLst/>
          </a:prstGeom>
          <a:ln>
            <a:noFill/>
          </a:ln>
        </p:spPr>
      </p:pic>
      <p:sp>
        <p:nvSpPr>
          <p:cNvPr id="7" name="Podnadpis 2">
            <a:extLst>
              <a:ext uri="{FF2B5EF4-FFF2-40B4-BE49-F238E27FC236}">
                <a16:creationId xmlns:a16="http://schemas.microsoft.com/office/drawing/2014/main" id="{41D88821-5DC4-CBCE-7771-CBFD88A7C08B}"/>
              </a:ext>
            </a:extLst>
          </p:cNvPr>
          <p:cNvSpPr txBox="1">
            <a:spLocks/>
          </p:cNvSpPr>
          <p:nvPr/>
        </p:nvSpPr>
        <p:spPr>
          <a:xfrm>
            <a:off x="180000" y="288000"/>
            <a:ext cx="2700000" cy="504000"/>
          </a:xfrm>
          <a:prstGeom prst="rect">
            <a:avLst/>
          </a:prstGeom>
        </p:spPr>
        <p:txBody>
          <a:bodyPr vert="horz" wrap="square" lIns="91440" tIns="45720" rIns="91440" bIns="45720" rtlCol="0" anchor="t">
            <a:sp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marL="361950" indent="-361950" algn="l">
              <a:spcBef>
                <a:spcPts val="0"/>
              </a:spcBef>
              <a:spcAft>
                <a:spcPts val="0"/>
              </a:spcAft>
            </a:pPr>
            <a:r>
              <a:rPr lang="en-GB" sz="1600" cap="small" dirty="0">
                <a:latin typeface="Algerian" panose="04020705040A02060702" pitchFamily="82" charset="0"/>
                <a:ea typeface="Tahoma" panose="020B0604030504040204" pitchFamily="34" charset="0"/>
                <a:cs typeface="Tahoma" panose="020B0604030504040204" pitchFamily="34" charset="0"/>
              </a:rPr>
              <a:t>©</a:t>
            </a:r>
            <a:r>
              <a:rPr lang="en-GB" sz="1800" cap="small" dirty="0">
                <a:latin typeface="Algerian" panose="04020705040A02060702" pitchFamily="82" charset="0"/>
                <a:ea typeface="Tahoma" panose="020B0604030504040204" pitchFamily="34" charset="0"/>
                <a:cs typeface="Tahoma" panose="020B0604030504040204" pitchFamily="34" charset="0"/>
              </a:rPr>
              <a:t> O.D. Lecturing Legacy</a:t>
            </a:r>
            <a:endParaRPr lang="cs-CZ" sz="1800" cap="small" dirty="0">
              <a:latin typeface="Algerian" panose="04020705040A02060702" pitchFamily="82" charset="0"/>
              <a:ea typeface="Tahoma" panose="020B0604030504040204" pitchFamily="34" charset="0"/>
              <a:cs typeface="Tahoma" panose="020B0604030504040204" pitchFamily="34" charset="0"/>
            </a:endParaRPr>
          </a:p>
          <a:p>
            <a:pPr marL="180975" algn="l">
              <a:spcBef>
                <a:spcPts val="0"/>
              </a:spcBef>
              <a:spcAft>
                <a:spcPts val="0"/>
              </a:spcAft>
            </a:pPr>
            <a:r>
              <a:rPr lang="cs-CZ" sz="1000" dirty="0">
                <a:latin typeface="Arial" panose="020B0604020202020204" pitchFamily="34" charset="0"/>
                <a:ea typeface="Tahoma" panose="020B0604030504040204" pitchFamily="34" charset="0"/>
                <a:cs typeface="Arial" panose="020B0604020202020204" pitchFamily="34" charset="0"/>
              </a:rPr>
              <a:t> dedekold@gmail.com</a:t>
            </a:r>
            <a:endParaRPr lang="en-GB" sz="1000" cap="small" dirty="0">
              <a:ea typeface="Tahoma" panose="020B0604030504040204" pitchFamily="34" charset="0"/>
              <a:cs typeface="Tahoma" panose="020B0604030504040204" pitchFamily="34" charset="0"/>
            </a:endParaRPr>
          </a:p>
        </p:txBody>
      </p:sp>
      <p:sp>
        <p:nvSpPr>
          <p:cNvPr id="3" name="Obdélník 2">
            <a:extLst>
              <a:ext uri="{FF2B5EF4-FFF2-40B4-BE49-F238E27FC236}">
                <a16:creationId xmlns:a16="http://schemas.microsoft.com/office/drawing/2014/main" id="{4D577E2C-E67F-A972-64BC-17F9D76C38D3}"/>
              </a:ext>
            </a:extLst>
          </p:cNvPr>
          <p:cNvSpPr/>
          <p:nvPr/>
        </p:nvSpPr>
        <p:spPr>
          <a:xfrm>
            <a:off x="1224000" y="5400000"/>
            <a:ext cx="5076192" cy="400110"/>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r>
              <a:rPr lang="en-GB" sz="1000" noProof="0" dirty="0">
                <a:ln w="0"/>
                <a:solidFill>
                  <a:schemeClr val="bg1"/>
                </a:solidFill>
                <a:effectLst>
                  <a:outerShdw blurRad="38100" dist="25400" dir="5400000" algn="ctr" rotWithShape="0">
                    <a:srgbClr val="6E747A">
                      <a:alpha val="43000"/>
                    </a:srgbClr>
                  </a:outerShdw>
                </a:effectLst>
              </a:rPr>
              <a:t>Visit</a:t>
            </a:r>
            <a:r>
              <a:rPr lang="en-GB" sz="1000" noProof="0" dirty="0">
                <a:ln w="0"/>
                <a:solidFill>
                  <a:schemeClr val="accent1"/>
                </a:solidFill>
                <a:effectLst>
                  <a:outerShdw blurRad="38100" dist="25400" dir="5400000" algn="ctr" rotWithShape="0">
                    <a:srgbClr val="6E747A">
                      <a:alpha val="43000"/>
                    </a:srgbClr>
                  </a:outerShdw>
                </a:effectLst>
              </a:rPr>
              <a:t> </a:t>
            </a:r>
            <a:r>
              <a:rPr lang="en-GB" sz="1000" noProof="0" dirty="0">
                <a:ln w="0"/>
                <a:solidFill>
                  <a:srgbClr val="C00000"/>
                </a:solidFill>
                <a:effectLst>
                  <a:outerShdw blurRad="38100" dist="25400" dir="5400000" algn="ctr" rotWithShape="0">
                    <a:srgbClr val="6E747A">
                      <a:alpha val="43000"/>
                    </a:srgbClr>
                  </a:outerShdw>
                </a:effectLst>
                <a:hlinkClick r:id="rId8">
                  <a:extLst>
                    <a:ext uri="{A12FA001-AC4F-418D-AE19-62706E023703}">
                      <ahyp:hlinkClr xmlns:ahyp="http://schemas.microsoft.com/office/drawing/2018/hyperlinkcolor" val="tx"/>
                    </a:ext>
                  </a:extLst>
                </a:hlinkClick>
              </a:rPr>
              <a:t>dedeklegacy.cz </a:t>
            </a:r>
            <a:r>
              <a:rPr lang="en-GB" sz="1000" noProof="0" dirty="0">
                <a:ln w="0"/>
                <a:solidFill>
                  <a:schemeClr val="bg1"/>
                </a:solidFill>
                <a:effectLst>
                  <a:outerShdw blurRad="38100" dist="25400" dir="5400000" algn="ctr" rotWithShape="0">
                    <a:srgbClr val="6E747A">
                      <a:alpha val="43000"/>
                    </a:srgbClr>
                  </a:outerShdw>
                </a:effectLst>
              </a:rPr>
              <a:t>or </a:t>
            </a:r>
            <a:r>
              <a:rPr lang="en-GB" sz="1000" noProof="0" dirty="0">
                <a:ln w="0"/>
                <a:solidFill>
                  <a:srgbClr val="C00000"/>
                </a:solidFill>
                <a:effectLst>
                  <a:outerShdw blurRad="38100" dist="25400" dir="5400000" algn="ctr" rotWithShape="0">
                    <a:srgbClr val="6E747A">
                      <a:alpha val="43000"/>
                    </a:srgbClr>
                  </a:outerShdw>
                </a:effectLst>
                <a:hlinkClick r:id="rId9">
                  <a:extLst>
                    <a:ext uri="{A12FA001-AC4F-418D-AE19-62706E023703}">
                      <ahyp:hlinkClr xmlns:ahyp="http://schemas.microsoft.com/office/drawing/2018/hyperlinkcolor" val="tx"/>
                    </a:ext>
                  </a:extLst>
                </a:hlinkClick>
              </a:rPr>
              <a:t>TALKING SLIDES </a:t>
            </a:r>
            <a:r>
              <a:rPr lang="en-GB" sz="1000" noProof="0" dirty="0">
                <a:ln w="0"/>
                <a:solidFill>
                  <a:schemeClr val="bg1"/>
                </a:solidFill>
                <a:effectLst>
                  <a:outerShdw blurRad="38100" dist="25400" dir="5400000" algn="ctr" rotWithShape="0">
                    <a:srgbClr val="6E747A">
                      <a:alpha val="43000"/>
                    </a:srgbClr>
                  </a:outerShdw>
                </a:effectLst>
              </a:rPr>
              <a:t>for the animated version of this presentation</a:t>
            </a:r>
          </a:p>
          <a:p>
            <a:r>
              <a:rPr lang="en-GB" sz="1000" noProof="0" dirty="0">
                <a:ln w="0"/>
                <a:solidFill>
                  <a:schemeClr val="bg1"/>
                </a:solidFill>
                <a:effectLst>
                  <a:outerShdw blurRad="38100" dist="25400" dir="5400000" algn="ctr" rotWithShape="0">
                    <a:srgbClr val="6E747A">
                      <a:alpha val="43000"/>
                    </a:srgbClr>
                  </a:outerShdw>
                </a:effectLst>
              </a:rPr>
              <a:t>(with English narrations and English/Czech subtitles)</a:t>
            </a:r>
          </a:p>
        </p:txBody>
      </p:sp>
      <p:pic>
        <p:nvPicPr>
          <p:cNvPr id="4" name="Obrázek 3">
            <a:extLst>
              <a:ext uri="{FF2B5EF4-FFF2-40B4-BE49-F238E27FC236}">
                <a16:creationId xmlns:a16="http://schemas.microsoft.com/office/drawing/2014/main" id="{B17E8691-9884-A8C1-5F66-21FF9C83EE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2000" y="5184000"/>
            <a:ext cx="864000" cy="864000"/>
          </a:xfrm>
          <a:prstGeom prst="rect">
            <a:avLst/>
          </a:prstGeom>
        </p:spPr>
      </p:pic>
    </p:spTree>
    <p:extLst>
      <p:ext uri="{BB962C8B-B14F-4D97-AF65-F5344CB8AC3E}">
        <p14:creationId xmlns:p14="http://schemas.microsoft.com/office/powerpoint/2010/main" val="1058235364"/>
      </p:ext>
    </p:extLst>
  </p:cSld>
  <p:clrMapOvr>
    <a:masterClrMapping/>
  </p:clrMapOvr>
  <p:timing>
    <p:tnLst>
      <p:par>
        <p:cTn id="1" dur="indefinite" restart="never" nodeType="tmRoot">
          <p:childTnLst>
            <p:video>
              <p:cMediaNode vol="80000">
                <p:cTn id="2" repeatCount="5000" fill="hold" display="0">
                  <p:stCondLst>
                    <p:cond delay="indefinite"/>
                  </p:stCondLst>
                </p:cTn>
                <p:tgtEl>
                  <p:spTgt spid="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noProof="0"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en-GB" noProof="0" dirty="0"/>
              <a:t>1</a:t>
            </a:r>
            <a:r>
              <a:rPr lang="cs-CZ" noProof="0" dirty="0"/>
              <a:t>8</a:t>
            </a:r>
            <a:endParaRPr lang="en-GB" noProof="0" dirty="0"/>
          </a:p>
        </p:txBody>
      </p:sp>
      <p:sp>
        <p:nvSpPr>
          <p:cNvPr id="4" name="Nadpis 3"/>
          <p:cNvSpPr>
            <a:spLocks noGrp="1"/>
          </p:cNvSpPr>
          <p:nvPr>
            <p:ph type="title"/>
          </p:nvPr>
        </p:nvSpPr>
        <p:spPr>
          <a:xfrm>
            <a:off x="144000" y="180000"/>
            <a:ext cx="4068000" cy="338554"/>
          </a:xfrm>
        </p:spPr>
        <p:txBody>
          <a:bodyPr wrap="square">
            <a:spAutoFit/>
          </a:bodyPr>
          <a:lstStyle/>
          <a:p>
            <a:r>
              <a:rPr lang="en-GB" sz="1600" noProof="0" dirty="0"/>
              <a:t>Math note – warehousing with par bonds</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450F1263-E772-556E-B947-D9DBD2B9A875}"/>
                  </a:ext>
                </a:extLst>
              </p:cNvPr>
              <p:cNvSpPr txBox="1"/>
              <p:nvPr/>
            </p:nvSpPr>
            <p:spPr>
              <a:xfrm>
                <a:off x="252000" y="540000"/>
                <a:ext cx="8640000" cy="5873531"/>
              </a:xfrm>
              <a:prstGeom prst="rect">
                <a:avLst/>
              </a:prstGeom>
              <a:noFill/>
            </p:spPr>
            <p:txBody>
              <a:bodyPr wrap="square">
                <a:spAutoFit/>
              </a:bodyPr>
              <a:lstStyle/>
              <a:p>
                <a:pPr>
                  <a:lnSpc>
                    <a:spcPts val="1600"/>
                  </a:lnSpc>
                  <a:spcAft>
                    <a:spcPts val="600"/>
                  </a:spcAft>
                </a:pPr>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A dealer concluded with an earlier customer a </a:t>
                </a:r>
                <a14:m>
                  <m:oMath xmlns:m="http://schemas.openxmlformats.org/officeDocument/2006/math">
                    <m:r>
                      <a:rPr lang="en-GB" sz="1200" b="0" i="1" noProof="0" smtClean="0">
                        <a:effectLst/>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-year coupon swap, paying a </a:t>
                </a:r>
                <a14:m>
                  <m:oMath xmlns:m="http://schemas.openxmlformats.org/officeDocument/2006/math">
                    <m:r>
                      <a:rPr lang="en-GB" sz="1200" i="1">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dirty="0">
                    <a:latin typeface="Times New Roman" panose="02020603050405020304" pitchFamily="18" charset="0"/>
                    <a:ea typeface="Times New Roman" panose="02020603050405020304" pitchFamily="18" charset="0"/>
                    <a:cs typeface="Times New Roman" panose="02020603050405020304" pitchFamily="18" charset="0"/>
                  </a:rPr>
                  <a:t>-year </a:t>
                </a:r>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fixed rate </a:t>
                </a:r>
                <a14:m>
                  <m:oMath xmlns:m="http://schemas.openxmlformats.org/officeDocument/2006/math">
                    <m:r>
                      <a:rPr lang="en-GB" sz="1200" b="0" i="1" noProof="0" smtClean="0">
                        <a:effectLst/>
                        <a:latin typeface="Cambria Math" panose="02040503050406030204" pitchFamily="18" charset="0"/>
                        <a:ea typeface="Times New Roman" panose="02020603050405020304" pitchFamily="18" charset="0"/>
                        <a:cs typeface="Times New Roman" panose="02020603050405020304" pitchFamily="18" charset="0"/>
                      </a:rPr>
                      <m:t>𝑟</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 on a notional amount of </a:t>
                </a:r>
                <a14:m>
                  <m:oMath xmlns:m="http://schemas.openxmlformats.org/officeDocument/2006/math">
                    <m:r>
                      <a:rPr lang="en-GB" sz="1200" b="0" i="1" smtClean="0">
                        <a:latin typeface="Cambria Math" panose="02040503050406030204" pitchFamily="18" charset="0"/>
                        <a:ea typeface="Times New Roman" panose="02020603050405020304" pitchFamily="18" charset="0"/>
                        <a:cs typeface="Times New Roman" panose="02020603050405020304" pitchFamily="18" charset="0"/>
                      </a:rPr>
                      <m:t>𝑀</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 To hedge a drop in long-term rates, the dealer warehoused the swap by buying a </a:t>
                </a:r>
                <a14:m>
                  <m:oMath xmlns:m="http://schemas.openxmlformats.org/officeDocument/2006/math">
                    <m:r>
                      <a:rPr lang="en-GB" sz="1200" i="1" noProof="0">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-year par bond with a nominal value of </a:t>
                </a:r>
                <a14:m>
                  <m:oMath xmlns:m="http://schemas.openxmlformats.org/officeDocument/2006/math">
                    <m:r>
                      <a:rPr lang="en-GB" sz="1200" b="0" i="1" smtClean="0">
                        <a:latin typeface="Cambria Math" panose="02040503050406030204" pitchFamily="18" charset="0"/>
                        <a:ea typeface="Times New Roman" panose="02020603050405020304" pitchFamily="18" charset="0"/>
                        <a:cs typeface="Times New Roman" panose="02020603050405020304" pitchFamily="18" charset="0"/>
                      </a:rPr>
                      <m:t>𝑀</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 Immediately after the swap was agreed, the </a:t>
                </a:r>
                <a14:m>
                  <m:oMath xmlns:m="http://schemas.openxmlformats.org/officeDocument/2006/math">
                    <m:r>
                      <a:rPr lang="en-GB" sz="1200" i="1" noProof="0">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-year rate declined by </a:t>
                </a:r>
                <a14:m>
                  <m:oMath xmlns:m="http://schemas.openxmlformats.org/officeDocument/2006/math">
                    <m:r>
                      <a:rPr lang="en-GB" sz="1200" i="1" noProof="0"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GB" sz="1200" b="0" i="1" noProof="0" smtClean="0">
                        <a:effectLst/>
                        <a:latin typeface="Cambria Math" panose="02040503050406030204" pitchFamily="18" charset="0"/>
                        <a:ea typeface="Cambria Math" panose="02040503050406030204" pitchFamily="18" charset="0"/>
                        <a:cs typeface="Times New Roman" panose="02020603050405020304" pitchFamily="18" charset="0"/>
                      </a:rPr>
                      <m:t>𝑟</m:t>
                    </m:r>
                  </m:oMath>
                </a14:m>
                <a:r>
                  <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the dealer entered into an opposite swap under new market conditions.</a:t>
                </a:r>
                <a:endParaRPr lang="en-GB" sz="12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ts val="1600"/>
                  </a:lnSpc>
                  <a:spcAft>
                    <a:spcPts val="600"/>
                  </a:spcAft>
                </a:pPr>
                <a:r>
                  <a:rPr lang="en-GB" sz="1200" noProof="0" dirty="0">
                    <a:latin typeface="Times New Roman" panose="02020603050405020304" pitchFamily="18" charset="0"/>
                    <a:cs typeface="Times New Roman" panose="02020603050405020304" pitchFamily="18" charset="0"/>
                  </a:rPr>
                  <a:t>Calculating the permanent loss from the received and paid fixed interest stream:</a:t>
                </a:r>
              </a:p>
              <a:p>
                <a:pPr marL="360000" indent="-180000">
                  <a:lnSpc>
                    <a:spcPts val="1600"/>
                  </a:lnSpc>
                  <a:spcAft>
                    <a:spcPts val="1200"/>
                  </a:spcAft>
                  <a:buFont typeface="Wingdings" panose="05000000000000000000" pitchFamily="2" charset="2"/>
                  <a:buChar char="§"/>
                </a:pPr>
                <a:r>
                  <a:rPr lang="en-GB" sz="1200" noProof="0" dirty="0">
                    <a:latin typeface="Times New Roman" panose="02020603050405020304" pitchFamily="18" charset="0"/>
                    <a:cs typeface="Times New Roman" panose="02020603050405020304" pitchFamily="18" charset="0"/>
                  </a:rPr>
                  <a:t>Present value of the paid fixed interest stream generated by the earlier swap (old coupons are discounted at the new discount rate):</a:t>
                </a:r>
              </a:p>
              <a:p>
                <a:pPr marL="538163">
                  <a:lnSpc>
                    <a:spcPts val="2200"/>
                  </a:lnSpc>
                  <a:spcBef>
                    <a:spcPts val="600"/>
                  </a:spcBef>
                </a:pPr>
                <a14:m>
                  <m:oMathPara xmlns:m="http://schemas.openxmlformats.org/officeDocument/2006/math">
                    <m:oMathParaPr>
                      <m:jc m:val="left"/>
                    </m:oMathParaPr>
                    <m:oMath xmlns:m="http://schemas.openxmlformats.org/officeDocument/2006/math">
                      <m:sSub>
                        <m:sSubPr>
                          <m:ctrlPr>
                            <a:rPr lang="en-GB" sz="1100" b="0" i="1" noProof="0" smtClean="0">
                              <a:effectLst/>
                              <a:latin typeface="Cambria Math" panose="02040503050406030204" pitchFamily="18" charset="0"/>
                              <a:cs typeface="Times New Roman" panose="02020603050405020304" pitchFamily="18" charset="0"/>
                            </a:rPr>
                          </m:ctrlPr>
                        </m:sSubPr>
                        <m:e>
                          <m:r>
                            <a:rPr lang="en-GB" sz="1100" b="0" i="1" noProof="0" smtClean="0">
                              <a:effectLst/>
                              <a:latin typeface="Cambria Math" panose="02040503050406030204" pitchFamily="18" charset="0"/>
                              <a:cs typeface="Times New Roman" panose="02020603050405020304" pitchFamily="18" charset="0"/>
                            </a:rPr>
                            <m:t>𝐶𝐹</m:t>
                          </m:r>
                        </m:e>
                        <m:sub>
                          <m:r>
                            <a:rPr lang="en-GB" sz="1100" b="0" i="1" spc="-100" noProof="0" smtClean="0">
                              <a:effectLst/>
                              <a:latin typeface="Cambria Math" panose="02040503050406030204" pitchFamily="18" charset="0"/>
                              <a:cs typeface="Times New Roman" panose="02020603050405020304" pitchFamily="18" charset="0"/>
                            </a:rPr>
                            <m:t>𝑝𝑎𝑖𝑑</m:t>
                          </m:r>
                        </m:sub>
                      </m:sSub>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ctrlPr>
                            <a:rPr lang="en-GB" sz="1100" i="1" noProof="0" smtClean="0">
                              <a:effectLst/>
                              <a:latin typeface="Cambria Math" panose="02040503050406030204" pitchFamily="18" charset="0"/>
                              <a:cs typeface="Times New Roman" panose="02020603050405020304" pitchFamily="18" charset="0"/>
                            </a:rPr>
                          </m:ctrlPr>
                        </m:naryPr>
                        <m:sub>
                          <m:r>
                            <m:rPr>
                              <m:brk m:alnAt="23"/>
                            </m:rPr>
                            <a:rPr lang="en-GB" sz="1100" b="0" i="1" noProof="0" smtClean="0">
                              <a:effectLst/>
                              <a:latin typeface="Cambria Math" panose="02040503050406030204" pitchFamily="18" charset="0"/>
                              <a:cs typeface="Times New Roman" panose="02020603050405020304" pitchFamily="18" charset="0"/>
                            </a:rPr>
                            <m:t>𝑡</m:t>
                          </m:r>
                          <m:r>
                            <a:rPr lang="en-GB" sz="1100" b="0" i="1" noProof="0" smtClean="0">
                              <a:effectLst/>
                              <a:latin typeface="Cambria Math" panose="02040503050406030204" pitchFamily="18" charset="0"/>
                              <a:cs typeface="Times New Roman" panose="02020603050405020304" pitchFamily="18" charset="0"/>
                            </a:rPr>
                            <m:t>=1</m:t>
                          </m:r>
                        </m:sub>
                        <m:sup>
                          <m:r>
                            <a:rPr lang="en-GB" sz="1100" b="0" i="1" noProof="0" smtClean="0">
                              <a:effectLst/>
                              <a:latin typeface="Cambria Math" panose="02040503050406030204" pitchFamily="18" charset="0"/>
                              <a:cs typeface="Times New Roman" panose="02020603050405020304" pitchFamily="18" charset="0"/>
                            </a:rPr>
                            <m:t>𝑇</m:t>
                          </m:r>
                        </m:sup>
                        <m:e>
                          <m:f>
                            <m:fPr>
                              <m:ctrlPr>
                                <a:rPr lang="en-GB" sz="1100" i="1" noProof="0" smtClean="0">
                                  <a:effectLst/>
                                  <a:latin typeface="Cambria Math" panose="02040503050406030204" pitchFamily="18" charset="0"/>
                                  <a:cs typeface="Times New Roman" panose="02020603050405020304" pitchFamily="18" charset="0"/>
                                </a:rPr>
                              </m:ctrlPr>
                            </m:fPr>
                            <m:num>
                              <m:r>
                                <a:rPr lang="en-GB" sz="1100" b="0" i="1" noProof="0" smtClean="0">
                                  <a:effectLst/>
                                  <a:latin typeface="Cambria Math" panose="02040503050406030204" pitchFamily="18" charset="0"/>
                                  <a:cs typeface="Times New Roman" panose="02020603050405020304" pitchFamily="18" charset="0"/>
                                </a:rPr>
                                <m:t>𝑟𝑀</m:t>
                              </m:r>
                            </m:num>
                            <m:den>
                              <m:sSup>
                                <m:sSupPr>
                                  <m:ctrlPr>
                                    <a:rPr lang="en-GB" sz="1100" i="1" noProof="0" smtClean="0">
                                      <a:effectLst/>
                                      <a:latin typeface="Cambria Math" panose="02040503050406030204" pitchFamily="18" charset="0"/>
                                      <a:cs typeface="Times New Roman" panose="02020603050405020304" pitchFamily="18" charset="0"/>
                                    </a:rPr>
                                  </m:ctrlPr>
                                </m:sSupPr>
                                <m:e>
                                  <m:r>
                                    <a:rPr lang="en-GB" sz="1100" b="0" i="1" noProof="0" smtClean="0">
                                      <a:effectLst/>
                                      <a:latin typeface="Cambria Math" panose="02040503050406030204" pitchFamily="18" charset="0"/>
                                      <a:cs typeface="Times New Roman" panose="02020603050405020304" pitchFamily="18" charset="0"/>
                                    </a:rPr>
                                    <m:t>(1+</m:t>
                                  </m:r>
                                  <m:r>
                                    <a:rPr lang="en-GB" sz="1100" b="0" i="1" noProof="0" smtClean="0">
                                      <a:effectLst/>
                                      <a:latin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cs typeface="Times New Roman" panose="02020603050405020304" pitchFamily="18" charset="0"/>
                                    </a:rPr>
                                    <m:t>−∆</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m:t>
                                  </m:r>
                                </m:e>
                                <m:sup>
                                  <m:r>
                                    <a:rPr lang="en-GB" sz="1100" b="0" i="1" noProof="0" smtClean="0">
                                      <a:effectLst/>
                                      <a:latin typeface="Cambria Math" panose="02040503050406030204" pitchFamily="18" charset="0"/>
                                      <a:cs typeface="Times New Roman" panose="02020603050405020304" pitchFamily="18" charset="0"/>
                                    </a:rPr>
                                    <m:t>𝑡</m:t>
                                  </m:r>
                                </m:sup>
                              </m:sSup>
                            </m:den>
                          </m:f>
                        </m:e>
                      </m:nary>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GB" sz="1100" noProof="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p>
                <a:pPr marL="360000" indent="-180000">
                  <a:lnSpc>
                    <a:spcPts val="1600"/>
                  </a:lnSpc>
                  <a:spcBef>
                    <a:spcPts val="600"/>
                  </a:spcBef>
                  <a:spcAft>
                    <a:spcPts val="1800"/>
                  </a:spcAft>
                  <a:buFont typeface="Wingdings" panose="05000000000000000000" pitchFamily="2" charset="2"/>
                  <a:buChar char="§"/>
                </a:pPr>
                <a:r>
                  <a:rPr lang="en-GB" sz="1200" noProof="0" dirty="0">
                    <a:latin typeface="Times New Roman" panose="02020603050405020304" pitchFamily="18" charset="0"/>
                    <a:cs typeface="Times New Roman" panose="02020603050405020304" pitchFamily="18" charset="0"/>
                  </a:rPr>
                  <a:t>Present value of the received fixed interest stream generated by the later swap</a:t>
                </a:r>
                <a:r>
                  <a:rPr lang="en-GB" sz="1200" dirty="0">
                    <a:latin typeface="Times New Roman" panose="02020603050405020304" pitchFamily="18" charset="0"/>
                    <a:cs typeface="Times New Roman" panose="02020603050405020304" pitchFamily="18" charset="0"/>
                  </a:rPr>
                  <a:t> (new coupons are discounted at the new discount rate)</a:t>
                </a:r>
                <a:r>
                  <a:rPr lang="en-GB" sz="1200" noProof="0" dirty="0">
                    <a:latin typeface="Times New Roman" panose="02020603050405020304" pitchFamily="18" charset="0"/>
                    <a:cs typeface="Times New Roman" panose="02020603050405020304" pitchFamily="18" charset="0"/>
                  </a:rPr>
                  <a:t>:</a:t>
                </a:r>
              </a:p>
              <a:p>
                <a:pPr marL="538163">
                  <a:lnSpc>
                    <a:spcPts val="1600"/>
                  </a:lnSpc>
                  <a:spcBef>
                    <a:spcPts val="600"/>
                  </a:spcBef>
                  <a:spcAft>
                    <a:spcPts val="600"/>
                  </a:spcAft>
                </a:pPr>
                <a14:m>
                  <m:oMathPara xmlns:m="http://schemas.openxmlformats.org/officeDocument/2006/math">
                    <m:oMathParaPr>
                      <m:jc m:val="left"/>
                    </m:oMathParaPr>
                    <m:oMath xmlns:m="http://schemas.openxmlformats.org/officeDocument/2006/math">
                      <m:sSub>
                        <m:sSubPr>
                          <m:ctrlPr>
                            <a:rPr lang="en-GB" sz="1100" b="0" i="1" noProof="0" smtClean="0">
                              <a:effectLst/>
                              <a:latin typeface="Cambria Math" panose="02040503050406030204" pitchFamily="18" charset="0"/>
                              <a:cs typeface="Times New Roman" panose="02020603050405020304" pitchFamily="18" charset="0"/>
                            </a:rPr>
                          </m:ctrlPr>
                        </m:sSubPr>
                        <m:e>
                          <m:r>
                            <a:rPr lang="en-GB" sz="1100" b="0" i="1" noProof="0" smtClean="0">
                              <a:effectLst/>
                              <a:latin typeface="Cambria Math" panose="02040503050406030204" pitchFamily="18" charset="0"/>
                              <a:cs typeface="Times New Roman" panose="02020603050405020304" pitchFamily="18" charset="0"/>
                            </a:rPr>
                            <m:t>𝐶𝐹</m:t>
                          </m:r>
                        </m:e>
                        <m:sub>
                          <m:r>
                            <a:rPr lang="en-GB" sz="1100" b="0" i="1" spc="-100" noProof="0" smtClean="0">
                              <a:effectLst/>
                              <a:latin typeface="Cambria Math" panose="02040503050406030204" pitchFamily="18" charset="0"/>
                              <a:cs typeface="Times New Roman" panose="02020603050405020304" pitchFamily="18" charset="0"/>
                            </a:rPr>
                            <m:t>𝑟𝑒𝑐𝑒𝑖𝑣𝑒𝑑</m:t>
                          </m:r>
                        </m:sub>
                      </m:sSub>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ctrlPr>
                            <a:rPr lang="en-GB" sz="1100" i="1" noProof="0" smtClean="0">
                              <a:effectLst/>
                              <a:latin typeface="Cambria Math" panose="02040503050406030204" pitchFamily="18" charset="0"/>
                              <a:cs typeface="Times New Roman" panose="02020603050405020304" pitchFamily="18" charset="0"/>
                            </a:rPr>
                          </m:ctrlPr>
                        </m:naryPr>
                        <m:sub>
                          <m:r>
                            <m:rPr>
                              <m:brk m:alnAt="23"/>
                            </m:rPr>
                            <a:rPr lang="en-GB" sz="1100" b="0" i="1" noProof="0" smtClean="0">
                              <a:effectLst/>
                              <a:latin typeface="Cambria Math" panose="02040503050406030204" pitchFamily="18" charset="0"/>
                              <a:cs typeface="Times New Roman" panose="02020603050405020304" pitchFamily="18" charset="0"/>
                            </a:rPr>
                            <m:t>𝑡</m:t>
                          </m:r>
                          <m:r>
                            <a:rPr lang="en-GB" sz="1100" b="0" i="1" noProof="0" smtClean="0">
                              <a:effectLst/>
                              <a:latin typeface="Cambria Math" panose="02040503050406030204" pitchFamily="18" charset="0"/>
                              <a:cs typeface="Times New Roman" panose="02020603050405020304" pitchFamily="18" charset="0"/>
                            </a:rPr>
                            <m:t>=1</m:t>
                          </m:r>
                        </m:sub>
                        <m:sup>
                          <m:r>
                            <a:rPr lang="en-GB" sz="1100" b="0" i="1" noProof="0" smtClean="0">
                              <a:effectLst/>
                              <a:latin typeface="Cambria Math" panose="02040503050406030204" pitchFamily="18" charset="0"/>
                              <a:cs typeface="Times New Roman" panose="02020603050405020304" pitchFamily="18" charset="0"/>
                            </a:rPr>
                            <m:t>𝑇</m:t>
                          </m:r>
                        </m:sup>
                        <m:e>
                          <m:f>
                            <m:fPr>
                              <m:ctrlPr>
                                <a:rPr lang="en-GB" sz="1100" i="1" noProof="0" smtClean="0">
                                  <a:effectLst/>
                                  <a:latin typeface="Cambria Math" panose="02040503050406030204" pitchFamily="18" charset="0"/>
                                  <a:cs typeface="Times New Roman" panose="02020603050405020304" pitchFamily="18" charset="0"/>
                                </a:rPr>
                              </m:ctrlPr>
                            </m:fPr>
                            <m:num>
                              <m:r>
                                <a:rPr lang="en-GB" sz="1100" b="0" i="1" noProof="0" smtClean="0">
                                  <a:effectLst/>
                                  <a:latin typeface="Cambria Math" panose="02040503050406030204" pitchFamily="18" charset="0"/>
                                  <a:cs typeface="Times New Roman" panose="02020603050405020304" pitchFamily="18" charset="0"/>
                                </a:rPr>
                                <m:t>(</m:t>
                              </m:r>
                              <m:r>
                                <a:rPr lang="en-GB" sz="1100" b="0" i="1" noProof="0" smtClean="0">
                                  <a:effectLst/>
                                  <a:latin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cs typeface="Times New Roman" panose="02020603050405020304" pitchFamily="18" charset="0"/>
                                </a:rPr>
                                <m:t>−∆</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m:t>
                              </m:r>
                              <m:r>
                                <a:rPr lang="en-GB" sz="1100" b="0" i="1" noProof="0" smtClean="0">
                                  <a:effectLst/>
                                  <a:latin typeface="Cambria Math" panose="02040503050406030204" pitchFamily="18" charset="0"/>
                                  <a:cs typeface="Times New Roman" panose="02020603050405020304" pitchFamily="18" charset="0"/>
                                </a:rPr>
                                <m:t>𝑀</m:t>
                              </m:r>
                            </m:num>
                            <m:den>
                              <m:sSup>
                                <m:sSupPr>
                                  <m:ctrlPr>
                                    <a:rPr lang="en-GB" sz="1100" i="1" noProof="0" smtClean="0">
                                      <a:effectLst/>
                                      <a:latin typeface="Cambria Math" panose="02040503050406030204" pitchFamily="18" charset="0"/>
                                      <a:cs typeface="Times New Roman" panose="02020603050405020304" pitchFamily="18" charset="0"/>
                                    </a:rPr>
                                  </m:ctrlPr>
                                </m:sSupPr>
                                <m:e>
                                  <m:r>
                                    <a:rPr lang="en-GB" sz="1100" b="0" i="1" noProof="0" smtClean="0">
                                      <a:effectLst/>
                                      <a:latin typeface="Cambria Math" panose="02040503050406030204" pitchFamily="18" charset="0"/>
                                      <a:cs typeface="Times New Roman" panose="02020603050405020304" pitchFamily="18" charset="0"/>
                                    </a:rPr>
                                    <m:t>(1+</m:t>
                                  </m:r>
                                  <m:r>
                                    <a:rPr lang="en-GB" sz="1100" b="0" i="1" noProof="0" smtClean="0">
                                      <a:effectLst/>
                                      <a:latin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cs typeface="Times New Roman" panose="02020603050405020304" pitchFamily="18" charset="0"/>
                                    </a:rPr>
                                    <m:t>−∆</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𝑟</m:t>
                                  </m:r>
                                  <m:r>
                                    <a:rPr lang="en-GB" sz="1100" b="0" i="1" noProof="0" smtClean="0">
                                      <a:effectLst/>
                                      <a:latin typeface="Cambria Math" panose="02040503050406030204" pitchFamily="18" charset="0"/>
                                      <a:ea typeface="Cambria Math" panose="02040503050406030204" pitchFamily="18" charset="0"/>
                                      <a:cs typeface="Times New Roman" panose="02020603050405020304" pitchFamily="18" charset="0"/>
                                    </a:rPr>
                                    <m:t>)</m:t>
                                  </m:r>
                                </m:e>
                                <m:sup>
                                  <m:r>
                                    <a:rPr lang="en-GB" sz="1100" b="0" i="1" noProof="0" smtClean="0">
                                      <a:effectLst/>
                                      <a:latin typeface="Cambria Math" panose="02040503050406030204" pitchFamily="18" charset="0"/>
                                      <a:cs typeface="Times New Roman" panose="02020603050405020304" pitchFamily="18" charset="0"/>
                                    </a:rPr>
                                    <m:t>𝑡</m:t>
                                  </m:r>
                                </m:sup>
                              </m:sSup>
                            </m:den>
                          </m:f>
                        </m:e>
                      </m:nary>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GB" sz="1100" noProof="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p>
                <a:pPr>
                  <a:lnSpc>
                    <a:spcPts val="1600"/>
                  </a:lnSpc>
                  <a:spcBef>
                    <a:spcPts val="600"/>
                  </a:spcBef>
                </a:pPr>
                <a:r>
                  <a:rPr lang="en-GB" sz="1200" noProof="0" dirty="0">
                    <a:latin typeface="Times New Roman" panose="02020603050405020304" pitchFamily="18" charset="0"/>
                    <a:cs typeface="Times New Roman" panose="02020603050405020304" pitchFamily="18" charset="0"/>
                  </a:rPr>
                  <a:t>Calculating the gain from the appreciation of the par bond:</a:t>
                </a:r>
              </a:p>
              <a:p>
                <a:pPr marL="360000" indent="-180000">
                  <a:lnSpc>
                    <a:spcPts val="1600"/>
                  </a:lnSpc>
                  <a:buFont typeface="Wingdings" panose="05000000000000000000" pitchFamily="2" charset="2"/>
                  <a:buChar char="§"/>
                </a:pPr>
                <a:r>
                  <a:rPr lang="en-GB" sz="1200" noProof="0" dirty="0">
                    <a:latin typeface="Times New Roman" panose="02020603050405020304" pitchFamily="18" charset="0"/>
                    <a:cs typeface="Times New Roman" panose="02020603050405020304" pitchFamily="18" charset="0"/>
                  </a:rPr>
                  <a:t>Bond’s purchasing price (the bond is a par bond whose coupons are equal to the </a:t>
                </a:r>
                <a14:m>
                  <m:oMath xmlns:m="http://schemas.openxmlformats.org/officeDocument/2006/math">
                    <m:r>
                      <a:rPr lang="en-GB" sz="1200" i="1">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dirty="0">
                    <a:latin typeface="Times New Roman" panose="02020603050405020304" pitchFamily="18" charset="0"/>
                    <a:ea typeface="Times New Roman" panose="02020603050405020304" pitchFamily="18" charset="0"/>
                    <a:cs typeface="Times New Roman" panose="02020603050405020304" pitchFamily="18" charset="0"/>
                  </a:rPr>
                  <a:t>-year</a:t>
                </a:r>
                <a:r>
                  <a:rPr lang="en-GB" sz="1200" noProof="0" dirty="0">
                    <a:latin typeface="Times New Roman" panose="02020603050405020304" pitchFamily="18" charset="0"/>
                    <a:cs typeface="Times New Roman" panose="02020603050405020304" pitchFamily="18" charset="0"/>
                  </a:rPr>
                  <a:t> swap rate):</a:t>
                </a:r>
                <a:endParaRPr lang="en-GB" sz="1200" i="1" noProof="0" dirty="0">
                  <a:latin typeface="Cambria Math" panose="02040503050406030204" pitchFamily="18" charset="0"/>
                  <a:cs typeface="Times New Roman" panose="02020603050405020304" pitchFamily="18" charset="0"/>
                </a:endParaRPr>
              </a:p>
              <a:p>
                <a:pPr marL="538163">
                  <a:lnSpc>
                    <a:spcPts val="1600"/>
                  </a:lnSpc>
                </a:pPr>
                <a14:m>
                  <m:oMathPara xmlns:m="http://schemas.openxmlformats.org/officeDocument/2006/math">
                    <m:oMathParaPr>
                      <m:jc m:val="left"/>
                    </m:oMathParaPr>
                    <m:oMath xmlns:m="http://schemas.openxmlformats.org/officeDocument/2006/math">
                      <m:sSub>
                        <m:sSubPr>
                          <m:ctrlPr>
                            <a:rPr lang="en-GB" sz="1100" b="0" i="1" noProof="0" smtClean="0">
                              <a:effectLst/>
                              <a:latin typeface="Cambria Math" panose="02040503050406030204" pitchFamily="18" charset="0"/>
                              <a:cs typeface="Times New Roman" panose="02020603050405020304" pitchFamily="18" charset="0"/>
                            </a:rPr>
                          </m:ctrlPr>
                        </m:sSubPr>
                        <m:e>
                          <m:r>
                            <a:rPr lang="en-GB" sz="1100" b="0" i="1" noProof="0" smtClean="0">
                              <a:effectLst/>
                              <a:latin typeface="Cambria Math" panose="02040503050406030204" pitchFamily="18" charset="0"/>
                              <a:cs typeface="Times New Roman" panose="02020603050405020304" pitchFamily="18" charset="0"/>
                            </a:rPr>
                            <m:t>𝑃</m:t>
                          </m:r>
                        </m:e>
                        <m:sub>
                          <m:r>
                            <a:rPr lang="en-GB" sz="1100" b="0" i="1" noProof="0" smtClean="0">
                              <a:effectLst/>
                              <a:latin typeface="Cambria Math" panose="02040503050406030204" pitchFamily="18" charset="0"/>
                              <a:cs typeface="Times New Roman" panose="02020603050405020304" pitchFamily="18" charset="0"/>
                            </a:rPr>
                            <m:t>𝑏𝑢𝑦</m:t>
                          </m:r>
                        </m:sub>
                      </m:sSub>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r>
                        <a:rPr lang="en-GB" sz="1100" i="1" noProof="0" smtClean="0">
                          <a:effectLst/>
                          <a:latin typeface="Cambria Math" panose="02040503050406030204" pitchFamily="18" charset="0"/>
                          <a:cs typeface="Times New Roman" panose="02020603050405020304" pitchFamily="18" charset="0"/>
                        </a:rPr>
                        <m:t>𝑀</m:t>
                      </m:r>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GB" sz="1100" noProof="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p>
                <a:pPr marL="360000" indent="-180000">
                  <a:lnSpc>
                    <a:spcPts val="1600"/>
                  </a:lnSpc>
                  <a:spcAft>
                    <a:spcPts val="1800"/>
                  </a:spcAft>
                  <a:buFont typeface="Wingdings" panose="05000000000000000000" pitchFamily="2" charset="2"/>
                  <a:buChar char="§"/>
                </a:pPr>
                <a:r>
                  <a:rPr lang="en-GB" sz="1200" noProof="0" dirty="0">
                    <a:latin typeface="Times New Roman" panose="02020603050405020304" pitchFamily="18" charset="0"/>
                    <a:cs typeface="Times New Roman" panose="02020603050405020304" pitchFamily="18" charset="0"/>
                  </a:rPr>
                  <a:t>Bond’s selling price (application of the bond’s valuation formula whose coupons are discounted at the new discount rate):</a:t>
                </a:r>
                <a:endParaRPr lang="en-GB" sz="1200" i="1" noProof="0" dirty="0">
                  <a:latin typeface="Cambria Math" panose="02040503050406030204" pitchFamily="18" charset="0"/>
                  <a:cs typeface="Times New Roman" panose="02020603050405020304" pitchFamily="18" charset="0"/>
                </a:endParaRPr>
              </a:p>
              <a:p>
                <a:pPr marL="538163">
                  <a:lnSpc>
                    <a:spcPts val="1600"/>
                  </a:lnSpc>
                  <a:spcAft>
                    <a:spcPts val="600"/>
                  </a:spcAft>
                </a:pPr>
                <a14:m>
                  <m:oMathPara xmlns:m="http://schemas.openxmlformats.org/officeDocument/2006/math">
                    <m:oMathParaPr>
                      <m:jc m:val="left"/>
                    </m:oMathParaPr>
                    <m:oMath xmlns:m="http://schemas.openxmlformats.org/officeDocument/2006/math">
                      <m:sSub>
                        <m:sSubPr>
                          <m:ctrlPr>
                            <a:rPr lang="en-GB" sz="1100" b="0" i="1" noProof="0" smtClean="0">
                              <a:effectLst/>
                              <a:latin typeface="Cambria Math" panose="02040503050406030204" pitchFamily="18" charset="0"/>
                              <a:cs typeface="Times New Roman" panose="02020603050405020304" pitchFamily="18" charset="0"/>
                            </a:rPr>
                          </m:ctrlPr>
                        </m:sSubPr>
                        <m:e>
                          <m:r>
                            <a:rPr lang="en-GB" sz="1100" b="0" i="1" noProof="0" smtClean="0">
                              <a:effectLst/>
                              <a:latin typeface="Cambria Math" panose="02040503050406030204" pitchFamily="18" charset="0"/>
                              <a:cs typeface="Times New Roman" panose="02020603050405020304" pitchFamily="18" charset="0"/>
                            </a:rPr>
                            <m:t>𝑃</m:t>
                          </m:r>
                        </m:e>
                        <m:sub>
                          <m:r>
                            <a:rPr lang="en-GB" sz="1100" b="0" i="1" noProof="0" smtClean="0">
                              <a:effectLst/>
                              <a:latin typeface="Cambria Math" panose="02040503050406030204" pitchFamily="18" charset="0"/>
                              <a:cs typeface="Times New Roman" panose="02020603050405020304" pitchFamily="18" charset="0"/>
                            </a:rPr>
                            <m:t>𝑠𝑒𝑙𝑙</m:t>
                          </m:r>
                        </m:sub>
                      </m:sSub>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nary>
                        <m:naryPr>
                          <m:chr m:val="∑"/>
                          <m:ctrlPr>
                            <a:rPr lang="en-GB" sz="1100" i="1" noProof="0">
                              <a:latin typeface="Cambria Math" panose="02040503050406030204" pitchFamily="18" charset="0"/>
                              <a:cs typeface="Times New Roman" panose="02020603050405020304" pitchFamily="18" charset="0"/>
                            </a:rPr>
                          </m:ctrlPr>
                        </m:naryPr>
                        <m:sub>
                          <m:r>
                            <m:rPr>
                              <m:brk m:alnAt="23"/>
                            </m:rPr>
                            <a:rPr lang="en-GB" sz="1100" i="1" noProof="0">
                              <a:latin typeface="Cambria Math" panose="02040503050406030204" pitchFamily="18" charset="0"/>
                              <a:cs typeface="Times New Roman" panose="02020603050405020304" pitchFamily="18" charset="0"/>
                            </a:rPr>
                            <m:t>𝑡</m:t>
                          </m:r>
                          <m:r>
                            <a:rPr lang="en-GB" sz="1100" i="1" noProof="0">
                              <a:latin typeface="Cambria Math" panose="02040503050406030204" pitchFamily="18" charset="0"/>
                              <a:cs typeface="Times New Roman" panose="02020603050405020304" pitchFamily="18" charset="0"/>
                            </a:rPr>
                            <m:t>=1</m:t>
                          </m:r>
                        </m:sub>
                        <m:sup>
                          <m:r>
                            <a:rPr lang="en-GB" sz="1100" i="1" noProof="0">
                              <a:latin typeface="Cambria Math" panose="02040503050406030204" pitchFamily="18" charset="0"/>
                              <a:cs typeface="Times New Roman" panose="02020603050405020304" pitchFamily="18" charset="0"/>
                            </a:rPr>
                            <m:t>𝑇</m:t>
                          </m:r>
                        </m:sup>
                        <m:e>
                          <m:f>
                            <m:fPr>
                              <m:ctrlPr>
                                <a:rPr lang="en-GB" sz="1100" i="1" noProof="0">
                                  <a:latin typeface="Cambria Math" panose="02040503050406030204" pitchFamily="18" charset="0"/>
                                  <a:cs typeface="Times New Roman" panose="02020603050405020304" pitchFamily="18" charset="0"/>
                                </a:rPr>
                              </m:ctrlPr>
                            </m:fPr>
                            <m:num>
                              <m:r>
                                <a:rPr lang="en-GB" sz="1100" i="1" noProof="0">
                                  <a:latin typeface="Cambria Math" panose="02040503050406030204" pitchFamily="18" charset="0"/>
                                  <a:cs typeface="Times New Roman" panose="02020603050405020304" pitchFamily="18" charset="0"/>
                                </a:rPr>
                                <m:t>𝑟𝑀</m:t>
                              </m:r>
                            </m:num>
                            <m:den>
                              <m:sSup>
                                <m:sSupPr>
                                  <m:ctrlPr>
                                    <a:rPr lang="en-GB" sz="1100" i="1" noProof="0">
                                      <a:latin typeface="Cambria Math" panose="02040503050406030204" pitchFamily="18" charset="0"/>
                                      <a:cs typeface="Times New Roman" panose="02020603050405020304" pitchFamily="18" charset="0"/>
                                    </a:rPr>
                                  </m:ctrlPr>
                                </m:sSupPr>
                                <m:e>
                                  <m:r>
                                    <a:rPr lang="en-GB" sz="1100" i="1" noProof="0">
                                      <a:latin typeface="Cambria Math" panose="02040503050406030204" pitchFamily="18" charset="0"/>
                                      <a:cs typeface="Times New Roman" panose="02020603050405020304" pitchFamily="18" charset="0"/>
                                    </a:rPr>
                                    <m:t>(1+</m:t>
                                  </m:r>
                                  <m:r>
                                    <a:rPr lang="en-GB" sz="1100" i="1" noProof="0">
                                      <a:latin typeface="Cambria Math" panose="02040503050406030204" pitchFamily="18" charset="0"/>
                                      <a:cs typeface="Times New Roman" panose="02020603050405020304" pitchFamily="18" charset="0"/>
                                    </a:rPr>
                                    <m:t>𝑟</m:t>
                                  </m:r>
                                  <m:r>
                                    <a:rPr lang="en-GB" sz="1100" i="1" noProof="0">
                                      <a:latin typeface="Cambria Math" panose="02040503050406030204" pitchFamily="18" charset="0"/>
                                      <a:cs typeface="Times New Roman" panose="02020603050405020304" pitchFamily="18" charset="0"/>
                                    </a:rPr>
                                    <m:t>−∆</m:t>
                                  </m:r>
                                  <m:r>
                                    <a:rPr lang="en-GB" sz="1100" i="1" noProof="0">
                                      <a:latin typeface="Cambria Math" panose="02040503050406030204" pitchFamily="18" charset="0"/>
                                      <a:ea typeface="Cambria Math" panose="02040503050406030204" pitchFamily="18" charset="0"/>
                                      <a:cs typeface="Times New Roman" panose="02020603050405020304" pitchFamily="18" charset="0"/>
                                    </a:rPr>
                                    <m:t>𝑟</m:t>
                                  </m:r>
                                  <m:r>
                                    <a:rPr lang="en-GB" sz="1100" i="1" noProof="0">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noProof="0">
                                      <a:latin typeface="Cambria Math" panose="02040503050406030204" pitchFamily="18" charset="0"/>
                                      <a:cs typeface="Times New Roman" panose="02020603050405020304" pitchFamily="18" charset="0"/>
                                    </a:rPr>
                                    <m:t>𝑡</m:t>
                                  </m:r>
                                </m:sup>
                              </m:sSup>
                            </m:den>
                          </m:f>
                        </m:e>
                      </m:nary>
                      <m:r>
                        <a:rPr lang="en-GB" sz="1100" b="0" i="1" noProof="0" smtClean="0">
                          <a:latin typeface="Cambria Math" panose="02040503050406030204" pitchFamily="18" charset="0"/>
                          <a:cs typeface="Times New Roman" panose="02020603050405020304" pitchFamily="18" charset="0"/>
                        </a:rPr>
                        <m:t>+</m:t>
                      </m:r>
                      <m:f>
                        <m:fPr>
                          <m:ctrlPr>
                            <a:rPr lang="en-GB" sz="1100" b="0" i="1" noProof="0" smtClean="0">
                              <a:latin typeface="Cambria Math" panose="02040503050406030204" pitchFamily="18" charset="0"/>
                              <a:cs typeface="Times New Roman" panose="02020603050405020304" pitchFamily="18" charset="0"/>
                            </a:rPr>
                          </m:ctrlPr>
                        </m:fPr>
                        <m:num>
                          <m:r>
                            <a:rPr lang="en-GB" sz="1100" b="0" i="1" noProof="0" smtClean="0">
                              <a:latin typeface="Cambria Math" panose="02040503050406030204" pitchFamily="18" charset="0"/>
                              <a:cs typeface="Times New Roman" panose="02020603050405020304" pitchFamily="18" charset="0"/>
                            </a:rPr>
                            <m:t>𝑀</m:t>
                          </m:r>
                        </m:num>
                        <m:den>
                          <m:sSup>
                            <m:sSupPr>
                              <m:ctrlPr>
                                <a:rPr lang="en-GB" sz="1100" b="0" i="1" noProof="0" smtClean="0">
                                  <a:latin typeface="Cambria Math" panose="02040503050406030204" pitchFamily="18" charset="0"/>
                                  <a:cs typeface="Times New Roman" panose="02020603050405020304" pitchFamily="18" charset="0"/>
                                </a:rPr>
                              </m:ctrlPr>
                            </m:sSupPr>
                            <m:e>
                              <m:r>
                                <a:rPr lang="en-GB" sz="1100" b="0" i="1" noProof="0" smtClean="0">
                                  <a:latin typeface="Cambria Math" panose="02040503050406030204" pitchFamily="18" charset="0"/>
                                  <a:cs typeface="Times New Roman" panose="02020603050405020304" pitchFamily="18" charset="0"/>
                                </a:rPr>
                                <m:t>(1+</m:t>
                              </m:r>
                              <m:r>
                                <a:rPr lang="en-GB" sz="1100" b="0" i="1" noProof="0" smtClean="0">
                                  <a:latin typeface="Cambria Math" panose="02040503050406030204" pitchFamily="18" charset="0"/>
                                  <a:cs typeface="Times New Roman" panose="02020603050405020304" pitchFamily="18" charset="0"/>
                                </a:rPr>
                                <m:t>𝑟</m:t>
                              </m:r>
                              <m:r>
                                <a:rPr lang="en-GB" sz="1100" b="0" i="1" noProof="0" smtClean="0">
                                  <a:latin typeface="Cambria Math" panose="02040503050406030204" pitchFamily="18" charset="0"/>
                                  <a:cs typeface="Times New Roman" panose="02020603050405020304" pitchFamily="18" charset="0"/>
                                </a:rPr>
                                <m:t>−∆</m:t>
                              </m:r>
                              <m:r>
                                <a:rPr lang="en-GB" sz="1100" b="0" i="1" noProof="0" smtClean="0">
                                  <a:latin typeface="Cambria Math" panose="02040503050406030204" pitchFamily="18" charset="0"/>
                                  <a:ea typeface="Cambria Math" panose="02040503050406030204" pitchFamily="18" charset="0"/>
                                  <a:cs typeface="Times New Roman" panose="02020603050405020304" pitchFamily="18" charset="0"/>
                                </a:rPr>
                                <m:t>𝑟</m:t>
                              </m:r>
                              <m:r>
                                <a:rPr lang="en-GB" sz="1100" b="0" i="1" noProof="0" smtClean="0">
                                  <a:latin typeface="Cambria Math" panose="02040503050406030204" pitchFamily="18" charset="0"/>
                                  <a:ea typeface="Cambria Math" panose="02040503050406030204" pitchFamily="18" charset="0"/>
                                  <a:cs typeface="Times New Roman" panose="02020603050405020304" pitchFamily="18" charset="0"/>
                                </a:rPr>
                                <m:t>)</m:t>
                              </m:r>
                            </m:e>
                            <m:sup>
                              <m:r>
                                <a:rPr lang="en-GB" sz="1100" b="0" i="1" noProof="0" smtClean="0">
                                  <a:latin typeface="Cambria Math" panose="02040503050406030204" pitchFamily="18" charset="0"/>
                                  <a:cs typeface="Times New Roman" panose="02020603050405020304" pitchFamily="18" charset="0"/>
                                </a:rPr>
                                <m:t>𝑇</m:t>
                              </m:r>
                            </m:sup>
                          </m:sSup>
                        </m:den>
                      </m:f>
                      <m:r>
                        <a:rPr lang="en-GB" sz="1100" i="1" noProof="0">
                          <a:effectLst/>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GB" sz="1100" noProof="0" dirty="0">
                  <a:effectLst/>
                  <a:latin typeface="Lucida Sans Unicode" panose="020B0602030504020204" pitchFamily="34" charset="0"/>
                  <a:ea typeface="Lucida Sans Unicode" panose="020B0602030504020204" pitchFamily="34" charset="0"/>
                  <a:cs typeface="Times New Roman" panose="02020603050405020304" pitchFamily="18" charset="0"/>
                </a:endParaRPr>
              </a:p>
              <a:p>
                <a:pPr>
                  <a:lnSpc>
                    <a:spcPts val="1600"/>
                  </a:lnSpc>
                  <a:spcBef>
                    <a:spcPts val="600"/>
                  </a:spcBef>
                  <a:spcAft>
                    <a:spcPts val="1800"/>
                  </a:spcAft>
                </a:pPr>
                <a:r>
                  <a:rPr lang="en-GB" sz="1200" noProof="0" dirty="0">
                    <a:latin typeface="Times New Roman" panose="02020603050405020304" pitchFamily="18" charset="0"/>
                    <a:cs typeface="Times New Roman" panose="02020603050405020304" pitchFamily="18" charset="0"/>
                  </a:rPr>
                  <a:t>Calculating net balance. The zero value would imply that the capital gain fully offsets the permanent loss.</a:t>
                </a:r>
                <a:endParaRPr lang="en-GB" sz="1100" noProof="0" dirty="0">
                  <a:latin typeface="Times New Roman" panose="02020603050405020304" pitchFamily="18" charset="0"/>
                  <a:cs typeface="Times New Roman" panose="02020603050405020304" pitchFamily="18" charset="0"/>
                </a:endParaRPr>
              </a:p>
              <a:p>
                <a:pPr marL="538163" indent="1588">
                  <a:lnSpc>
                    <a:spcPts val="1600"/>
                  </a:lnSpc>
                  <a:spcAft>
                    <a:spcPts val="600"/>
                  </a:spcAft>
                </a:pPr>
                <a14:m>
                  <m:oMathPara xmlns:m="http://schemas.openxmlformats.org/officeDocument/2006/math">
                    <m:oMathParaPr>
                      <m:jc m:val="left"/>
                    </m:oMathParaPr>
                    <m:oMath xmlns:m="http://schemas.openxmlformats.org/officeDocument/2006/math">
                      <m:d>
                        <m:dPr>
                          <m:ctrlPr>
                            <a:rPr lang="en-GB" sz="1100" b="0" i="1" noProof="0" smtClean="0">
                              <a:latin typeface="Cambria Math" panose="02040503050406030204" pitchFamily="18" charset="0"/>
                              <a:cs typeface="Times New Roman" panose="02020603050405020304" pitchFamily="18" charset="0"/>
                            </a:rPr>
                          </m:ctrlPr>
                        </m:dPr>
                        <m:e>
                          <m:sSub>
                            <m:sSubPr>
                              <m:ctrlPr>
                                <a:rPr lang="en-GB" sz="1100" i="1" noProof="0">
                                  <a:latin typeface="Cambria Math" panose="02040503050406030204" pitchFamily="18" charset="0"/>
                                  <a:cs typeface="Times New Roman" panose="02020603050405020304" pitchFamily="18" charset="0"/>
                                </a:rPr>
                              </m:ctrlPr>
                            </m:sSubPr>
                            <m:e>
                              <m:r>
                                <a:rPr lang="en-GB" sz="1100" i="1" noProof="0" smtClean="0">
                                  <a:latin typeface="Cambria Math" panose="02040503050406030204" pitchFamily="18" charset="0"/>
                                  <a:cs typeface="Times New Roman" panose="02020603050405020304" pitchFamily="18" charset="0"/>
                                </a:rPr>
                                <m:t>𝐶𝐹</m:t>
                              </m:r>
                            </m:e>
                            <m:sub>
                              <m:r>
                                <a:rPr lang="en-GB" sz="1100" i="1" spc="-100" noProof="0">
                                  <a:latin typeface="Cambria Math" panose="02040503050406030204" pitchFamily="18" charset="0"/>
                                  <a:cs typeface="Times New Roman" panose="02020603050405020304" pitchFamily="18" charset="0"/>
                                </a:rPr>
                                <m:t>𝑟𝑒𝑐𝑒𝑖𝑣𝑒𝑑</m:t>
                              </m:r>
                            </m:sub>
                          </m:sSub>
                          <m:r>
                            <a:rPr lang="en-GB" sz="1100" i="1" spc="-100" noProof="0" smtClean="0">
                              <a:latin typeface="Cambria Math" panose="02040503050406030204" pitchFamily="18" charset="0"/>
                              <a:cs typeface="Times New Roman" panose="02020603050405020304" pitchFamily="18" charset="0"/>
                            </a:rPr>
                            <m:t>−</m:t>
                          </m:r>
                          <m:sSub>
                            <m:sSubPr>
                              <m:ctrlPr>
                                <a:rPr lang="en-GB" sz="1100" i="1" noProof="0">
                                  <a:latin typeface="Cambria Math" panose="02040503050406030204" pitchFamily="18" charset="0"/>
                                  <a:cs typeface="Times New Roman" panose="02020603050405020304" pitchFamily="18" charset="0"/>
                                </a:rPr>
                              </m:ctrlPr>
                            </m:sSubPr>
                            <m:e>
                              <m:r>
                                <a:rPr lang="en-GB" sz="1100" i="1" noProof="0" smtClean="0">
                                  <a:latin typeface="Cambria Math" panose="02040503050406030204" pitchFamily="18" charset="0"/>
                                  <a:cs typeface="Times New Roman" panose="02020603050405020304" pitchFamily="18" charset="0"/>
                                </a:rPr>
                                <m:t>𝐶𝐹</m:t>
                              </m:r>
                            </m:e>
                            <m:sub>
                              <m:r>
                                <a:rPr lang="en-GB" sz="1100" i="1" spc="-100" noProof="0">
                                  <a:latin typeface="Cambria Math" panose="02040503050406030204" pitchFamily="18" charset="0"/>
                                  <a:cs typeface="Times New Roman" panose="02020603050405020304" pitchFamily="18" charset="0"/>
                                </a:rPr>
                                <m:t>𝑝𝑎𝑖𝑑</m:t>
                              </m:r>
                            </m:sub>
                          </m:sSub>
                        </m:e>
                      </m:d>
                      <m:r>
                        <a:rPr lang="en-GB" sz="1100" b="0" i="1" noProof="0" smtClean="0">
                          <a:latin typeface="Cambria Math" panose="02040503050406030204" pitchFamily="18" charset="0"/>
                          <a:cs typeface="Times New Roman" panose="02020603050405020304" pitchFamily="18" charset="0"/>
                        </a:rPr>
                        <m:t>+</m:t>
                      </m:r>
                      <m:d>
                        <m:dPr>
                          <m:ctrlPr>
                            <a:rPr lang="en-GB" sz="1100" b="0" i="1" noProof="0" smtClean="0">
                              <a:latin typeface="Cambria Math" panose="02040503050406030204" pitchFamily="18" charset="0"/>
                              <a:cs typeface="Times New Roman" panose="02020603050405020304" pitchFamily="18" charset="0"/>
                            </a:rPr>
                          </m:ctrlPr>
                        </m:dPr>
                        <m:e>
                          <m:sSub>
                            <m:sSubPr>
                              <m:ctrlPr>
                                <a:rPr lang="en-GB" sz="1100" i="1" noProof="0">
                                  <a:latin typeface="Cambria Math" panose="02040503050406030204" pitchFamily="18" charset="0"/>
                                  <a:cs typeface="Times New Roman" panose="02020603050405020304" pitchFamily="18" charset="0"/>
                                </a:rPr>
                              </m:ctrlPr>
                            </m:sSubPr>
                            <m:e>
                              <m:r>
                                <a:rPr lang="en-GB" sz="1100" i="1" noProof="0" smtClean="0">
                                  <a:latin typeface="Cambria Math" panose="02040503050406030204" pitchFamily="18" charset="0"/>
                                  <a:cs typeface="Times New Roman" panose="02020603050405020304" pitchFamily="18" charset="0"/>
                                </a:rPr>
                                <m:t>𝑃</m:t>
                              </m:r>
                            </m:e>
                            <m:sub>
                              <m:r>
                                <a:rPr lang="en-GB" sz="1100" b="0" i="1" noProof="0" smtClean="0">
                                  <a:latin typeface="Cambria Math" panose="02040503050406030204" pitchFamily="18" charset="0"/>
                                  <a:cs typeface="Times New Roman" panose="02020603050405020304" pitchFamily="18" charset="0"/>
                                </a:rPr>
                                <m:t>𝑠𝑒𝑙𝑙</m:t>
                              </m:r>
                            </m:sub>
                          </m:sSub>
                          <m:r>
                            <a:rPr lang="en-GB" sz="1100" b="0" i="1" spc="-100" noProof="0" smtClean="0">
                              <a:latin typeface="Cambria Math" panose="02040503050406030204" pitchFamily="18" charset="0"/>
                              <a:cs typeface="Times New Roman" panose="02020603050405020304" pitchFamily="18" charset="0"/>
                            </a:rPr>
                            <m:t>−</m:t>
                          </m:r>
                          <m:sSub>
                            <m:sSubPr>
                              <m:ctrlPr>
                                <a:rPr lang="en-GB" sz="1100" i="1" noProof="0">
                                  <a:latin typeface="Cambria Math" panose="02040503050406030204" pitchFamily="18" charset="0"/>
                                  <a:cs typeface="Times New Roman" panose="02020603050405020304" pitchFamily="18" charset="0"/>
                                </a:rPr>
                              </m:ctrlPr>
                            </m:sSubPr>
                            <m:e>
                              <m:r>
                                <a:rPr lang="en-GB" sz="1100" i="1" noProof="0" smtClean="0">
                                  <a:latin typeface="Cambria Math" panose="02040503050406030204" pitchFamily="18" charset="0"/>
                                  <a:cs typeface="Times New Roman" panose="02020603050405020304" pitchFamily="18" charset="0"/>
                                </a:rPr>
                                <m:t>𝑃</m:t>
                              </m:r>
                            </m:e>
                            <m:sub>
                              <m:r>
                                <a:rPr lang="en-GB" sz="1100" b="0" i="1" noProof="0" smtClean="0">
                                  <a:latin typeface="Cambria Math" panose="02040503050406030204" pitchFamily="18" charset="0"/>
                                  <a:cs typeface="Times New Roman" panose="02020603050405020304" pitchFamily="18" charset="0"/>
                                </a:rPr>
                                <m:t>𝑏𝑢𝑦</m:t>
                              </m:r>
                            </m:sub>
                          </m:sSub>
                        </m:e>
                      </m:d>
                      <m:r>
                        <a:rPr lang="en-GB" sz="1100" b="0" i="1" noProof="0" smtClean="0">
                          <a:latin typeface="Cambria Math" panose="02040503050406030204" pitchFamily="18" charset="0"/>
                          <a:cs typeface="Times New Roman" panose="02020603050405020304" pitchFamily="18" charset="0"/>
                        </a:rPr>
                        <m:t>=</m:t>
                      </m:r>
                      <m:d>
                        <m:dPr>
                          <m:begChr m:val="["/>
                          <m:endChr m:val="]"/>
                          <m:ctrlPr>
                            <a:rPr lang="en-GB" sz="1100" b="0" i="1" noProof="0" smtClean="0">
                              <a:latin typeface="Cambria Math" panose="02040503050406030204" pitchFamily="18" charset="0"/>
                              <a:cs typeface="Times New Roman" panose="02020603050405020304" pitchFamily="18" charset="0"/>
                            </a:rPr>
                          </m:ctrlPr>
                        </m:dPr>
                        <m:e>
                          <m:nary>
                            <m:naryPr>
                              <m:chr m:val="∑"/>
                              <m:ctrlPr>
                                <a:rPr lang="en-GB" sz="1100" i="1">
                                  <a:latin typeface="Cambria Math" panose="02040503050406030204" pitchFamily="18" charset="0"/>
                                  <a:cs typeface="Times New Roman" panose="02020603050405020304" pitchFamily="18" charset="0"/>
                                </a:rPr>
                              </m:ctrlPr>
                            </m:naryPr>
                            <m:sub>
                              <m:r>
                                <m:rPr>
                                  <m:brk m:alnAt="23"/>
                                </m:rPr>
                                <a:rPr lang="en-GB" sz="1100" i="1">
                                  <a:latin typeface="Cambria Math" panose="02040503050406030204" pitchFamily="18" charset="0"/>
                                  <a:cs typeface="Times New Roman" panose="02020603050405020304" pitchFamily="18" charset="0"/>
                                </a:rPr>
                                <m:t>𝑡</m:t>
                              </m:r>
                              <m:r>
                                <a:rPr lang="en-GB" sz="1100" i="1">
                                  <a:latin typeface="Cambria Math" panose="02040503050406030204" pitchFamily="18" charset="0"/>
                                  <a:cs typeface="Times New Roman" panose="02020603050405020304" pitchFamily="18" charset="0"/>
                                </a:rPr>
                                <m:t>=1</m:t>
                              </m:r>
                            </m:sub>
                            <m:sup>
                              <m:r>
                                <a:rPr lang="en-GB" sz="1100" i="1">
                                  <a:latin typeface="Cambria Math" panose="02040503050406030204" pitchFamily="18" charset="0"/>
                                  <a:cs typeface="Times New Roman" panose="02020603050405020304" pitchFamily="18" charset="0"/>
                                </a:rPr>
                                <m:t>𝑇</m:t>
                              </m:r>
                            </m:sup>
                            <m:e>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r>
                                    <a:rPr lang="en-GB" sz="1100" i="1">
                                      <a:latin typeface="Cambria Math" panose="02040503050406030204" pitchFamily="18" charset="0"/>
                                      <a:cs typeface="Times New Roman" panose="02020603050405020304" pitchFamily="18" charset="0"/>
                                    </a:rPr>
                                    <m:t>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𝑡</m:t>
                                      </m:r>
                                    </m:sup>
                                  </m:sSup>
                                </m:den>
                              </m:f>
                              <m:r>
                                <a:rPr lang="en-GB" sz="1100" b="0" i="1" smtClean="0">
                                  <a:latin typeface="Cambria Math" panose="02040503050406030204" pitchFamily="18" charset="0"/>
                                  <a:cs typeface="Times New Roman" panose="02020603050405020304" pitchFamily="18" charset="0"/>
                                </a:rPr>
                                <m:t>−</m:t>
                              </m:r>
                              <m:nary>
                                <m:naryPr>
                                  <m:chr m:val="∑"/>
                                  <m:ctrlPr>
                                    <a:rPr lang="en-GB" sz="1100" i="1">
                                      <a:latin typeface="Cambria Math" panose="02040503050406030204" pitchFamily="18" charset="0"/>
                                      <a:cs typeface="Times New Roman" panose="02020603050405020304" pitchFamily="18" charset="0"/>
                                    </a:rPr>
                                  </m:ctrlPr>
                                </m:naryPr>
                                <m:sub>
                                  <m:r>
                                    <m:rPr>
                                      <m:brk m:alnAt="23"/>
                                    </m:rPr>
                                    <a:rPr lang="en-GB" sz="1100" i="1">
                                      <a:latin typeface="Cambria Math" panose="02040503050406030204" pitchFamily="18" charset="0"/>
                                      <a:cs typeface="Times New Roman" panose="02020603050405020304" pitchFamily="18" charset="0"/>
                                    </a:rPr>
                                    <m:t>𝑡</m:t>
                                  </m:r>
                                  <m:r>
                                    <a:rPr lang="en-GB" sz="1100" i="1">
                                      <a:latin typeface="Cambria Math" panose="02040503050406030204" pitchFamily="18" charset="0"/>
                                      <a:cs typeface="Times New Roman" panose="02020603050405020304" pitchFamily="18" charset="0"/>
                                    </a:rPr>
                                    <m:t>=1</m:t>
                                  </m:r>
                                </m:sub>
                                <m:sup>
                                  <m:r>
                                    <a:rPr lang="en-GB" sz="1100" i="1">
                                      <a:latin typeface="Cambria Math" panose="02040503050406030204" pitchFamily="18" charset="0"/>
                                      <a:cs typeface="Times New Roman" panose="02020603050405020304" pitchFamily="18" charset="0"/>
                                    </a:rPr>
                                    <m:t>𝑇</m:t>
                                  </m:r>
                                </m:sup>
                                <m:e>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𝑟𝑀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𝑡</m:t>
                                          </m:r>
                                        </m:sup>
                                      </m:sSup>
                                    </m:den>
                                  </m:f>
                                </m:e>
                              </m:nary>
                            </m:e>
                          </m:nary>
                        </m:e>
                      </m:d>
                      <m:r>
                        <a:rPr lang="en-GB" sz="1100" b="0" i="1" noProof="0" smtClean="0">
                          <a:latin typeface="Cambria Math" panose="02040503050406030204" pitchFamily="18" charset="0"/>
                          <a:cs typeface="Times New Roman" panose="02020603050405020304" pitchFamily="18" charset="0"/>
                        </a:rPr>
                        <m:t>+</m:t>
                      </m:r>
                      <m:d>
                        <m:dPr>
                          <m:begChr m:val="["/>
                          <m:endChr m:val="]"/>
                          <m:ctrlPr>
                            <a:rPr lang="en-GB" sz="1100" b="0" i="1" noProof="0" smtClean="0">
                              <a:latin typeface="Cambria Math" panose="02040503050406030204" pitchFamily="18" charset="0"/>
                              <a:cs typeface="Times New Roman" panose="02020603050405020304" pitchFamily="18" charset="0"/>
                            </a:rPr>
                          </m:ctrlPr>
                        </m:dPr>
                        <m:e>
                          <m:nary>
                            <m:naryPr>
                              <m:chr m:val="∑"/>
                              <m:ctrlPr>
                                <a:rPr lang="en-GB" sz="1100" i="1">
                                  <a:latin typeface="Cambria Math" panose="02040503050406030204" pitchFamily="18" charset="0"/>
                                  <a:cs typeface="Times New Roman" panose="02020603050405020304" pitchFamily="18" charset="0"/>
                                </a:rPr>
                              </m:ctrlPr>
                            </m:naryPr>
                            <m:sub>
                              <m:r>
                                <m:rPr>
                                  <m:brk m:alnAt="23"/>
                                </m:rPr>
                                <a:rPr lang="en-GB" sz="1100" i="1">
                                  <a:latin typeface="Cambria Math" panose="02040503050406030204" pitchFamily="18" charset="0"/>
                                  <a:cs typeface="Times New Roman" panose="02020603050405020304" pitchFamily="18" charset="0"/>
                                </a:rPr>
                                <m:t>𝑡</m:t>
                              </m:r>
                              <m:r>
                                <a:rPr lang="en-GB" sz="1100" i="1">
                                  <a:latin typeface="Cambria Math" panose="02040503050406030204" pitchFamily="18" charset="0"/>
                                  <a:cs typeface="Times New Roman" panose="02020603050405020304" pitchFamily="18" charset="0"/>
                                </a:rPr>
                                <m:t>=1</m:t>
                              </m:r>
                            </m:sub>
                            <m:sup>
                              <m:r>
                                <a:rPr lang="en-GB" sz="1100" i="1">
                                  <a:latin typeface="Cambria Math" panose="02040503050406030204" pitchFamily="18" charset="0"/>
                                  <a:cs typeface="Times New Roman" panose="02020603050405020304" pitchFamily="18" charset="0"/>
                                </a:rPr>
                                <m:t>𝑇</m:t>
                              </m:r>
                            </m:sup>
                            <m:e>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𝑟𝑀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𝑡</m:t>
                                      </m:r>
                                    </m:sup>
                                  </m:sSup>
                                </m:den>
                              </m:f>
                            </m:e>
                          </m:nary>
                          <m:r>
                            <a:rPr lang="en-GB" sz="1100" i="1">
                              <a:latin typeface="Cambria Math" panose="02040503050406030204" pitchFamily="18" charset="0"/>
                              <a:cs typeface="Times New Roman" panose="02020603050405020304" pitchFamily="18" charset="0"/>
                            </a:rPr>
                            <m:t>+</m:t>
                          </m:r>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𝑇</m:t>
                                  </m:r>
                                </m:sup>
                              </m:sSup>
                            </m:den>
                          </m:f>
                          <m:r>
                            <a:rPr lang="en-GB" sz="1100" b="0" i="1" smtClean="0">
                              <a:latin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cs typeface="Times New Roman" panose="02020603050405020304" pitchFamily="18" charset="0"/>
                            </a:rPr>
                            <m:t>𝑀</m:t>
                          </m:r>
                        </m:e>
                      </m:d>
                    </m:oMath>
                  </m:oMathPara>
                </a14:m>
                <a:endParaRPr lang="en-GB" sz="1100" b="0" i="1" noProof="0" dirty="0">
                  <a:latin typeface="Cambria Math" panose="02040503050406030204" pitchFamily="18" charset="0"/>
                  <a:cs typeface="Times New Roman" panose="02020603050405020304" pitchFamily="18" charset="0"/>
                </a:endParaRPr>
              </a:p>
              <a:p>
                <a:pPr marL="538163" indent="1588">
                  <a:lnSpc>
                    <a:spcPts val="1600"/>
                  </a:lnSpc>
                  <a:spcAft>
                    <a:spcPts val="600"/>
                  </a:spcAft>
                </a:pPr>
                <a:endParaRPr lang="en-GB" sz="1100" b="0" i="1" noProof="0" dirty="0">
                  <a:latin typeface="Cambria Math" panose="02040503050406030204" pitchFamily="18" charset="0"/>
                  <a:cs typeface="Times New Roman" panose="02020603050405020304" pitchFamily="18" charset="0"/>
                </a:endParaRPr>
              </a:p>
              <a:p>
                <a:pPr marL="2690813" indent="1588">
                  <a:lnSpc>
                    <a:spcPts val="1600"/>
                  </a:lnSpc>
                  <a:spcAft>
                    <a:spcPts val="600"/>
                  </a:spcAft>
                </a:pPr>
                <a14:m>
                  <m:oMathPara xmlns:m="http://schemas.openxmlformats.org/officeDocument/2006/math">
                    <m:oMathParaPr>
                      <m:jc m:val="left"/>
                    </m:oMathParaPr>
                    <m:oMath xmlns:m="http://schemas.openxmlformats.org/officeDocument/2006/math">
                      <m:r>
                        <a:rPr lang="en-GB" sz="1100" b="0" i="1" smtClean="0">
                          <a:latin typeface="Cambria Math" panose="02040503050406030204" pitchFamily="18" charset="0"/>
                          <a:cs typeface="Times New Roman" panose="02020603050405020304" pitchFamily="18" charset="0"/>
                        </a:rPr>
                        <m:t>=</m:t>
                      </m:r>
                      <m:nary>
                        <m:naryPr>
                          <m:chr m:val="∑"/>
                          <m:ctrlPr>
                            <a:rPr lang="en-GB" sz="1100" i="1">
                              <a:latin typeface="Cambria Math" panose="02040503050406030204" pitchFamily="18" charset="0"/>
                              <a:cs typeface="Times New Roman" panose="02020603050405020304" pitchFamily="18" charset="0"/>
                            </a:rPr>
                          </m:ctrlPr>
                        </m:naryPr>
                        <m:sub>
                          <m:r>
                            <m:rPr>
                              <m:brk m:alnAt="23"/>
                            </m:rPr>
                            <a:rPr lang="en-GB" sz="1100" i="1">
                              <a:latin typeface="Cambria Math" panose="02040503050406030204" pitchFamily="18" charset="0"/>
                              <a:cs typeface="Times New Roman" panose="02020603050405020304" pitchFamily="18" charset="0"/>
                            </a:rPr>
                            <m:t>𝑡</m:t>
                          </m:r>
                          <m:r>
                            <a:rPr lang="en-GB" sz="1100" i="1">
                              <a:latin typeface="Cambria Math" panose="02040503050406030204" pitchFamily="18" charset="0"/>
                              <a:cs typeface="Times New Roman" panose="02020603050405020304" pitchFamily="18" charset="0"/>
                            </a:rPr>
                            <m:t>=1</m:t>
                          </m:r>
                        </m:sub>
                        <m:sup>
                          <m:r>
                            <a:rPr lang="en-GB" sz="1100" i="1">
                              <a:latin typeface="Cambria Math" panose="02040503050406030204" pitchFamily="18" charset="0"/>
                              <a:cs typeface="Times New Roman" panose="02020603050405020304" pitchFamily="18" charset="0"/>
                            </a:rPr>
                            <m:t>𝑇</m:t>
                          </m:r>
                        </m:sup>
                        <m:e>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r>
                                <a:rPr lang="en-GB" sz="1100" i="1">
                                  <a:latin typeface="Cambria Math" panose="02040503050406030204" pitchFamily="18" charset="0"/>
                                  <a:cs typeface="Times New Roman" panose="02020603050405020304" pitchFamily="18" charset="0"/>
                                </a:rPr>
                                <m:t>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𝑡</m:t>
                                  </m:r>
                                </m:sup>
                              </m:sSup>
                            </m:den>
                          </m:f>
                        </m:e>
                      </m:nary>
                      <m:r>
                        <a:rPr lang="en-GB" sz="1100" b="0" i="1" smtClean="0">
                          <a:latin typeface="Cambria Math" panose="02040503050406030204" pitchFamily="18" charset="0"/>
                          <a:cs typeface="Times New Roman" panose="02020603050405020304" pitchFamily="18" charset="0"/>
                        </a:rPr>
                        <m:t>+</m:t>
                      </m:r>
                      <m:f>
                        <m:fPr>
                          <m:ctrlPr>
                            <a:rPr lang="en-GB" sz="1100" i="1">
                              <a:latin typeface="Cambria Math" panose="02040503050406030204" pitchFamily="18" charset="0"/>
                              <a:cs typeface="Times New Roman" panose="02020603050405020304" pitchFamily="18" charset="0"/>
                            </a:rPr>
                          </m:ctrlPr>
                        </m:fPr>
                        <m:num>
                          <m:r>
                            <a:rPr lang="en-GB" sz="1100" i="1">
                              <a:latin typeface="Cambria Math" panose="02040503050406030204" pitchFamily="18" charset="0"/>
                              <a:cs typeface="Times New Roman" panose="02020603050405020304" pitchFamily="18" charset="0"/>
                            </a:rPr>
                            <m:t>𝑀</m:t>
                          </m:r>
                        </m:num>
                        <m:den>
                          <m:sSup>
                            <m:sSupPr>
                              <m:ctrlPr>
                                <a:rPr lang="en-GB" sz="1100" i="1">
                                  <a:latin typeface="Cambria Math" panose="02040503050406030204" pitchFamily="18" charset="0"/>
                                  <a:cs typeface="Times New Roman" panose="02020603050405020304" pitchFamily="18" charset="0"/>
                                </a:rPr>
                              </m:ctrlPr>
                            </m:sSupPr>
                            <m:e>
                              <m:r>
                                <a:rPr lang="en-GB" sz="1100" i="1">
                                  <a:latin typeface="Cambria Math" panose="02040503050406030204" pitchFamily="18" charset="0"/>
                                  <a:cs typeface="Times New Roman" panose="02020603050405020304" pitchFamily="18" charset="0"/>
                                </a:rPr>
                                <m:t>(1+</m:t>
                              </m:r>
                              <m:r>
                                <a:rPr lang="en-GB" sz="1100" i="1">
                                  <a:latin typeface="Cambria Math" panose="02040503050406030204" pitchFamily="18" charset="0"/>
                                  <a:cs typeface="Times New Roman" panose="02020603050405020304" pitchFamily="18" charset="0"/>
                                </a:rPr>
                                <m:t>𝑟</m:t>
                              </m:r>
                              <m:r>
                                <a:rPr lang="en-GB" sz="1100" i="1">
                                  <a:latin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𝑟</m:t>
                              </m:r>
                              <m:r>
                                <a:rPr lang="en-GB" sz="1100" i="1">
                                  <a:latin typeface="Cambria Math" panose="02040503050406030204" pitchFamily="18" charset="0"/>
                                  <a:ea typeface="Cambria Math" panose="02040503050406030204" pitchFamily="18" charset="0"/>
                                  <a:cs typeface="Times New Roman" panose="02020603050405020304" pitchFamily="18" charset="0"/>
                                </a:rPr>
                                <m:t>)</m:t>
                              </m:r>
                            </m:e>
                            <m:sup>
                              <m:r>
                                <a:rPr lang="en-GB" sz="1100" i="1">
                                  <a:latin typeface="Cambria Math" panose="02040503050406030204" pitchFamily="18" charset="0"/>
                                  <a:cs typeface="Times New Roman" panose="02020603050405020304" pitchFamily="18" charset="0"/>
                                </a:rPr>
                                <m:t>𝑇</m:t>
                              </m:r>
                            </m:sup>
                          </m:sSup>
                        </m:den>
                      </m:f>
                      <m:r>
                        <a:rPr lang="en-GB" sz="1100" b="0" i="1" smtClean="0">
                          <a:latin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cs typeface="Times New Roman" panose="02020603050405020304" pitchFamily="18" charset="0"/>
                        </a:rPr>
                        <m:t>𝑀</m:t>
                      </m:r>
                      <m:r>
                        <a:rPr lang="en-GB" sz="1100" b="0" i="1" smtClean="0">
                          <a:latin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cs typeface="Times New Roman" panose="02020603050405020304" pitchFamily="18" charset="0"/>
                        </a:rPr>
                        <m:t>𝑀</m:t>
                      </m:r>
                      <m:r>
                        <a:rPr lang="en-GB" sz="1100" b="0" i="1" smtClean="0">
                          <a:latin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cs typeface="Times New Roman" panose="02020603050405020304" pitchFamily="18" charset="0"/>
                        </a:rPr>
                        <m:t>𝑀</m:t>
                      </m:r>
                      <m:r>
                        <a:rPr lang="en-GB" sz="1100" b="0" i="1" smtClean="0">
                          <a:latin typeface="Cambria Math" panose="02040503050406030204" pitchFamily="18" charset="0"/>
                          <a:cs typeface="Times New Roman" panose="02020603050405020304" pitchFamily="18" charset="0"/>
                        </a:rPr>
                        <m:t>=0.</m:t>
                      </m:r>
                    </m:oMath>
                  </m:oMathPara>
                </a14:m>
                <a:endParaRPr lang="en-GB" sz="1100" noProof="0" dirty="0">
                  <a:latin typeface="Times New Roman" panose="02020603050405020304" pitchFamily="18" charset="0"/>
                  <a:cs typeface="Times New Roman" panose="02020603050405020304" pitchFamily="18" charset="0"/>
                </a:endParaRPr>
              </a:p>
              <a:p>
                <a:pPr>
                  <a:lnSpc>
                    <a:spcPts val="1600"/>
                  </a:lnSpc>
                  <a:spcAft>
                    <a:spcPts val="600"/>
                  </a:spcAft>
                </a:pP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The last expression contains the valuation formula for a par bond whose coupon and discount rates are equal to the after-decline </a:t>
                </a:r>
                <a14:m>
                  <m:oMath xmlns:m="http://schemas.openxmlformats.org/officeDocument/2006/math">
                    <m:r>
                      <a:rPr lang="en-GB" sz="1200" i="1">
                        <a:latin typeface="Cambria Math" panose="02040503050406030204" pitchFamily="18" charset="0"/>
                        <a:ea typeface="Times New Roman" panose="02020603050405020304" pitchFamily="18" charset="0"/>
                        <a:cs typeface="Times New Roman" panose="02020603050405020304" pitchFamily="18" charset="0"/>
                      </a:rPr>
                      <m:t>𝑇</m:t>
                    </m:r>
                  </m:oMath>
                </a14:m>
                <a:r>
                  <a:rPr lang="en-GB" sz="1200" dirty="0">
                    <a:latin typeface="Times New Roman" panose="02020603050405020304" pitchFamily="18" charset="0"/>
                    <a:ea typeface="Times New Roman" panose="02020603050405020304" pitchFamily="18" charset="0"/>
                    <a:cs typeface="Times New Roman" panose="02020603050405020304" pitchFamily="18" charset="0"/>
                  </a:rPr>
                  <a:t>-year </a:t>
                </a: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interest rate.</a:t>
                </a:r>
              </a:p>
            </p:txBody>
          </p:sp>
        </mc:Choice>
        <mc:Fallback xmlns="">
          <p:sp>
            <p:nvSpPr>
              <p:cNvPr id="8" name="TextovéPole 7">
                <a:extLst>
                  <a:ext uri="{FF2B5EF4-FFF2-40B4-BE49-F238E27FC236}">
                    <a16:creationId xmlns:a16="http://schemas.microsoft.com/office/drawing/2014/main" id="{450F1263-E772-556E-B947-D9DBD2B9A875}"/>
                  </a:ext>
                </a:extLst>
              </p:cNvPr>
              <p:cNvSpPr txBox="1">
                <a:spLocks noRot="1" noChangeAspect="1" noMove="1" noResize="1" noEditPoints="1" noAdjustHandles="1" noChangeArrowheads="1" noChangeShapeType="1" noTextEdit="1"/>
              </p:cNvSpPr>
              <p:nvPr/>
            </p:nvSpPr>
            <p:spPr>
              <a:xfrm>
                <a:off x="252000" y="540000"/>
                <a:ext cx="8640000" cy="5873531"/>
              </a:xfrm>
              <a:prstGeom prst="rect">
                <a:avLst/>
              </a:prstGeom>
              <a:blipFill>
                <a:blip r:embed="rId3"/>
                <a:stretch>
                  <a:fillRect b="-6023"/>
                </a:stretch>
              </a:blipFill>
            </p:spPr>
            <p:txBody>
              <a:bodyPr/>
              <a:lstStyle/>
              <a:p>
                <a:r>
                  <a:rPr lang="en-GB">
                    <a:noFill/>
                  </a:rPr>
                  <a:t> </a:t>
                </a:r>
              </a:p>
            </p:txBody>
          </p:sp>
        </mc:Fallback>
      </mc:AlternateContent>
    </p:spTree>
    <p:extLst>
      <p:ext uri="{BB962C8B-B14F-4D97-AF65-F5344CB8AC3E}">
        <p14:creationId xmlns:p14="http://schemas.microsoft.com/office/powerpoint/2010/main" val="1318548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04F5-4440-EBB3-D3B5-0F5E88E98503}"/>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EF516E-69ED-C26A-FBDD-4BB82D9F826C}"/>
              </a:ext>
            </a:extLst>
          </p:cNvPr>
          <p:cNvSpPr>
            <a:spLocks noGrp="1"/>
          </p:cNvSpPr>
          <p:nvPr>
            <p:ph type="ftr" sz="quarter" idx="11"/>
          </p:nvPr>
        </p:nvSpPr>
        <p:spPr>
          <a:xfrm>
            <a:off x="180000" y="6336000"/>
            <a:ext cx="3312000" cy="360000"/>
          </a:xfrm>
        </p:spPr>
        <p:txBody>
          <a:bodyPr/>
          <a:lstStyle/>
          <a:p>
            <a:r>
              <a:rPr lang="en-GB" noProof="0"/>
              <a:t>Interest rate swap</a:t>
            </a:r>
          </a:p>
        </p:txBody>
      </p:sp>
      <p:sp>
        <p:nvSpPr>
          <p:cNvPr id="3" name="Zástupný symbol pro číslo snímku 2">
            <a:extLst>
              <a:ext uri="{FF2B5EF4-FFF2-40B4-BE49-F238E27FC236}">
                <a16:creationId xmlns:a16="http://schemas.microsoft.com/office/drawing/2014/main" id="{F011D5B3-6B39-C02F-861E-E5E64F032D30}"/>
              </a:ext>
            </a:extLst>
          </p:cNvPr>
          <p:cNvSpPr>
            <a:spLocks noGrp="1"/>
          </p:cNvSpPr>
          <p:nvPr>
            <p:ph type="sldNum" sz="quarter" idx="12"/>
          </p:nvPr>
        </p:nvSpPr>
        <p:spPr>
          <a:xfrm>
            <a:off x="7164000" y="6336000"/>
            <a:ext cx="1800000" cy="360000"/>
          </a:xfrm>
        </p:spPr>
        <p:txBody>
          <a:bodyPr/>
          <a:lstStyle/>
          <a:p>
            <a:pPr algn="r"/>
            <a:r>
              <a:rPr lang="cs-CZ" dirty="0"/>
              <a:t>19</a:t>
            </a:r>
          </a:p>
        </p:txBody>
      </p:sp>
      <p:sp>
        <p:nvSpPr>
          <p:cNvPr id="4" name="Nadpis 3">
            <a:extLst>
              <a:ext uri="{FF2B5EF4-FFF2-40B4-BE49-F238E27FC236}">
                <a16:creationId xmlns:a16="http://schemas.microsoft.com/office/drawing/2014/main" id="{DEEEBA01-32F6-DE74-E41C-233552AF06D1}"/>
              </a:ext>
            </a:extLst>
          </p:cNvPr>
          <p:cNvSpPr>
            <a:spLocks noGrp="1"/>
          </p:cNvSpPr>
          <p:nvPr>
            <p:ph type="title"/>
          </p:nvPr>
        </p:nvSpPr>
        <p:spPr>
          <a:xfrm>
            <a:off x="144000" y="180000"/>
            <a:ext cx="1547680" cy="338554"/>
          </a:xfrm>
        </p:spPr>
        <p:txBody>
          <a:bodyPr wrap="square">
            <a:spAutoFit/>
          </a:bodyPr>
          <a:lstStyle/>
          <a:p>
            <a:r>
              <a:rPr lang="en-GB" sz="1600" noProof="0"/>
              <a:t>Footnotes</a:t>
            </a:r>
          </a:p>
        </p:txBody>
      </p:sp>
      <p:sp>
        <p:nvSpPr>
          <p:cNvPr id="8" name="TextovéPole 7">
            <a:extLst>
              <a:ext uri="{FF2B5EF4-FFF2-40B4-BE49-F238E27FC236}">
                <a16:creationId xmlns:a16="http://schemas.microsoft.com/office/drawing/2014/main" id="{2BC914F5-17ED-E866-E54E-7ABEEE2C7F63}"/>
              </a:ext>
            </a:extLst>
          </p:cNvPr>
          <p:cNvSpPr txBox="1"/>
          <p:nvPr/>
        </p:nvSpPr>
        <p:spPr>
          <a:xfrm>
            <a:off x="252001" y="540000"/>
            <a:ext cx="8640479" cy="3647152"/>
          </a:xfrm>
          <a:prstGeom prst="rect">
            <a:avLst/>
          </a:prstGeom>
          <a:noFill/>
        </p:spPr>
        <p:txBody>
          <a:bodyPr wrap="square">
            <a:spAutoFit/>
          </a:bodyPr>
          <a:lstStyle/>
          <a:p>
            <a:pPr>
              <a:spcAft>
                <a:spcPts val="600"/>
              </a:spcAft>
            </a:pPr>
            <a:r>
              <a:rPr lang="en-GB" sz="1200" noProof="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Savings and Loan crisis</a:t>
            </a:r>
          </a:p>
          <a:p>
            <a:pPr>
              <a:spcAft>
                <a:spcPts val="300"/>
              </a:spcAft>
            </a:pP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In the United States, Savings and Loan associations were community-focused financial institutions historically specialised in fixed-rate mortgage lending. Regulatory requirements placed at their creation included caps on interest rates on deposits and loans. This restriction greatly limited S</a:t>
            </a:r>
            <a:r>
              <a:rPr lang="en-GB" sz="1200" noProof="0">
                <a:latin typeface="Times New Roman" panose="02020603050405020304" pitchFamily="18" charset="0"/>
                <a:ea typeface="Times New Roman" panose="02020603050405020304" pitchFamily="18" charset="0"/>
                <a:cs typeface="Times New Roman" panose="02020603050405020304" pitchFamily="18" charset="0"/>
              </a:rPr>
              <a:t>&amp;L’s </a:t>
            </a: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ability to compete with other lenders when inflation took hold and the Federal Reserve responded with interest rate hikes, as was the case from 1979 through the early 1980s.</a:t>
            </a:r>
            <a:r>
              <a:rPr lang="en-GB" sz="1200" dirty="0">
                <a:latin typeface="Times New Roman" panose="02020603050405020304" pitchFamily="18" charset="0"/>
                <a:ea typeface="Times New Roman" panose="02020603050405020304" pitchFamily="18" charset="0"/>
                <a:cs typeface="Times New Roman" panose="02020603050405020304" pitchFamily="18" charset="0"/>
              </a:rPr>
              <a:t> </a:t>
            </a: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Attempts to attract more deposits by offering higher interest rates led to liabilities that could not be serviced by the lower interest rates at which S&amp;Ls provided mortgages. The result was that about one-third of these institutions became insolvent, causing a first wave of failures in 1981–83.</a:t>
            </a:r>
          </a:p>
          <a:p>
            <a:pPr>
              <a:spcAft>
                <a:spcPts val="300"/>
              </a:spcAft>
            </a:pP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In response to the poor prospects for S&amp;Ls under current economic conditions, President Ronald Reagan signed an act that eliminated interest rate caps for S&amp;Ls and permitted them to engage in new lending activities, such as adjustable-rate mortgages and commercial real estate lending. Lower capital requirements and permissive accounting standards also allowed weaker thrifts to continue operating. These changes enabled substantial risk-taking and spurred the growth of the thrift industry along with ballooning speculative risks. The regional concentration of thrift investments, along with inexperience with new types of lending, proved highly fragile. When property prices dropped in 1986, a second and larger wave of failures began.</a:t>
            </a:r>
          </a:p>
          <a:p>
            <a:pPr>
              <a:spcAft>
                <a:spcPts val="300"/>
              </a:spcAft>
            </a:pP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The S&amp;L crisis was likely the worst banking collapse since the Great Depression. By 1989, more than 1,000 S&amp;Ls had failed, holding more than $500 billion in assets. The total cost to taxpayers by the end of 1999 was $123.8 billion, with an additional $29.1 billion of losses imposed on the thrift industry.</a:t>
            </a:r>
          </a:p>
          <a:p>
            <a:pPr>
              <a:spcAft>
                <a:spcPts val="300"/>
              </a:spcAft>
            </a:pPr>
            <a:endParaRPr lang="en-GB" sz="1200" dirty="0">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30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Source: Wikipedia, the free </a:t>
            </a:r>
            <a:r>
              <a:rPr lang="en-GB" sz="1200" dirty="0" err="1">
                <a:latin typeface="Times New Roman" panose="02020603050405020304" pitchFamily="18" charset="0"/>
                <a:ea typeface="Times New Roman" panose="02020603050405020304" pitchFamily="18" charset="0"/>
                <a:cs typeface="Times New Roman" panose="02020603050405020304" pitchFamily="18" charset="0"/>
              </a:rPr>
              <a:t>encyclopedia</a:t>
            </a:r>
            <a:r>
              <a:rPr lang="cs-CZ" sz="1200" dirty="0">
                <a:latin typeface="Times New Roman" panose="02020603050405020304" pitchFamily="18" charset="0"/>
                <a:ea typeface="Times New Roman" panose="02020603050405020304" pitchFamily="18" charset="0"/>
                <a:cs typeface="Times New Roman" panose="02020603050405020304" pitchFamily="18" charset="0"/>
              </a:rPr>
              <a:t>.</a:t>
            </a:r>
            <a:endParaRPr lang="en-GB"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2702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Skupina 18"/>
          <p:cNvGrpSpPr/>
          <p:nvPr/>
        </p:nvGrpSpPr>
        <p:grpSpPr>
          <a:xfrm>
            <a:off x="2291016" y="2906835"/>
            <a:ext cx="4599224" cy="932566"/>
            <a:chOff x="2297640" y="2856474"/>
            <a:chExt cx="4599224" cy="932566"/>
          </a:xfrm>
        </p:grpSpPr>
        <p:grpSp>
          <p:nvGrpSpPr>
            <p:cNvPr id="8" name="Skupina 7"/>
            <p:cNvGrpSpPr/>
            <p:nvPr/>
          </p:nvGrpSpPr>
          <p:grpSpPr>
            <a:xfrm>
              <a:off x="2297640" y="3060000"/>
              <a:ext cx="1228148" cy="540000"/>
              <a:chOff x="1586545" y="2378596"/>
              <a:chExt cx="1228148" cy="360000"/>
            </a:xfrm>
          </p:grpSpPr>
          <p:sp>
            <p:nvSpPr>
              <p:cNvPr id="6" name="Obdélník 5"/>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TextovéPole 6"/>
              <p:cNvSpPr txBox="1"/>
              <p:nvPr/>
            </p:nvSpPr>
            <p:spPr>
              <a:xfrm>
                <a:off x="1658449" y="2444779"/>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 buyer</a:t>
                </a:r>
              </a:p>
            </p:txBody>
          </p:sp>
        </p:grpSp>
        <p:grpSp>
          <p:nvGrpSpPr>
            <p:cNvPr id="10" name="Skupina 9"/>
            <p:cNvGrpSpPr/>
            <p:nvPr/>
          </p:nvGrpSpPr>
          <p:grpSpPr>
            <a:xfrm>
              <a:off x="5669264" y="3060000"/>
              <a:ext cx="1227600" cy="540000"/>
              <a:chOff x="5894273" y="2378596"/>
              <a:chExt cx="1227600" cy="360000"/>
            </a:xfrm>
          </p:grpSpPr>
          <p:sp>
            <p:nvSpPr>
              <p:cNvPr id="42" name="Obdélník 41"/>
              <p:cNvSpPr/>
              <p:nvPr/>
            </p:nvSpPr>
            <p:spPr>
              <a:xfrm>
                <a:off x="5894273" y="2378596"/>
                <a:ext cx="1227600"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3" name="TextovéPole 42"/>
              <p:cNvSpPr txBox="1"/>
              <p:nvPr/>
            </p:nvSpPr>
            <p:spPr>
              <a:xfrm>
                <a:off x="5968569" y="2444746"/>
                <a:ext cx="1054800"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 seller</a:t>
                </a:r>
              </a:p>
            </p:txBody>
          </p:sp>
        </p:grpSp>
        <p:sp>
          <p:nvSpPr>
            <p:cNvPr id="55" name="TextovéPole 54"/>
            <p:cNvSpPr txBox="1"/>
            <p:nvPr/>
          </p:nvSpPr>
          <p:spPr>
            <a:xfrm>
              <a:off x="4608344" y="2856474"/>
              <a:ext cx="1133078" cy="276999"/>
            </a:xfrm>
            <a:prstGeom prst="rect">
              <a:avLst/>
            </a:prstGeom>
            <a:noFill/>
          </p:spPr>
          <p:txBody>
            <a:bodyPr wrap="square" rtlCol="0">
              <a:spAutoFit/>
            </a:bodyPr>
            <a:lstStyle/>
            <a:p>
              <a:pPr algn="ctr"/>
              <a:r>
                <a:rPr lang="en-GB" sz="1200" b="1" dirty="0">
                  <a:latin typeface="Cambria Math"/>
                  <a:ea typeface="Cambria Math" panose="02040503050406030204" pitchFamily="18" charset="0"/>
                </a:rPr>
                <a:t>Fixed rate</a:t>
              </a:r>
            </a:p>
          </p:txBody>
        </p:sp>
        <p:cxnSp>
          <p:nvCxnSpPr>
            <p:cNvPr id="16" name="Přímá spojnice se šipkou 15"/>
            <p:cNvCxnSpPr/>
            <p:nvPr/>
          </p:nvCxnSpPr>
          <p:spPr>
            <a:xfrm>
              <a:off x="3563805" y="3563910"/>
              <a:ext cx="2059200" cy="0"/>
            </a:xfrm>
            <a:prstGeom prst="straightConnector1">
              <a:avLst/>
            </a:prstGeom>
            <a:ln w="25400">
              <a:prstDash val="sysDash"/>
              <a:headEnd type="triangle" w="lg" len="med"/>
              <a:tailEnd type="none"/>
            </a:ln>
          </p:spPr>
          <p:style>
            <a:lnRef idx="1">
              <a:schemeClr val="accent1"/>
            </a:lnRef>
            <a:fillRef idx="0">
              <a:schemeClr val="accent1"/>
            </a:fillRef>
            <a:effectRef idx="0">
              <a:schemeClr val="accent1"/>
            </a:effectRef>
            <a:fontRef idx="minor">
              <a:schemeClr val="tx1"/>
            </a:fontRef>
          </p:style>
        </p:cxnSp>
        <p:cxnSp>
          <p:nvCxnSpPr>
            <p:cNvPr id="71" name="Přímá spojnice se šipkou 70"/>
            <p:cNvCxnSpPr/>
            <p:nvPr/>
          </p:nvCxnSpPr>
          <p:spPr>
            <a:xfrm>
              <a:off x="3568690" y="3085561"/>
              <a:ext cx="2059200" cy="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75" name="TextovéPole 74"/>
            <p:cNvSpPr txBox="1"/>
            <p:nvPr/>
          </p:nvSpPr>
          <p:spPr>
            <a:xfrm>
              <a:off x="3578878" y="3512041"/>
              <a:ext cx="1133078" cy="276999"/>
            </a:xfrm>
            <a:prstGeom prst="rect">
              <a:avLst/>
            </a:prstGeom>
            <a:noFill/>
          </p:spPr>
          <p:txBody>
            <a:bodyPr wrap="square" rtlCol="0">
              <a:spAutoFit/>
            </a:bodyPr>
            <a:lstStyle/>
            <a:p>
              <a:pPr algn="ctr"/>
              <a:r>
                <a:rPr lang="en-GB" sz="1200" b="1" dirty="0">
                  <a:latin typeface="Cambria Math"/>
                  <a:ea typeface="Cambria Math" panose="02040503050406030204" pitchFamily="18" charset="0"/>
                </a:rPr>
                <a:t>Floating rate</a:t>
              </a:r>
            </a:p>
          </p:txBody>
        </p:sp>
      </p:grpSp>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2</a:t>
            </a:r>
          </a:p>
        </p:txBody>
      </p:sp>
      <p:sp>
        <p:nvSpPr>
          <p:cNvPr id="4" name="Nadpis 3"/>
          <p:cNvSpPr>
            <a:spLocks noGrp="1"/>
          </p:cNvSpPr>
          <p:nvPr>
            <p:ph type="title"/>
          </p:nvPr>
        </p:nvSpPr>
        <p:spPr>
          <a:xfrm>
            <a:off x="144000" y="144000"/>
            <a:ext cx="2628000" cy="648072"/>
          </a:xfrm>
        </p:spPr>
        <p:txBody>
          <a:bodyPr/>
          <a:lstStyle/>
          <a:p>
            <a:r>
              <a:rPr lang="en-GB" dirty="0"/>
              <a:t>Coupon swap</a:t>
            </a:r>
          </a:p>
        </p:txBody>
      </p:sp>
      <p:sp>
        <p:nvSpPr>
          <p:cNvPr id="9" name="TextovéPole 8"/>
          <p:cNvSpPr txBox="1"/>
          <p:nvPr/>
        </p:nvSpPr>
        <p:spPr>
          <a:xfrm>
            <a:off x="864000" y="864000"/>
            <a:ext cx="226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Basic notions</a:t>
            </a:r>
          </a:p>
        </p:txBody>
      </p:sp>
      <p:sp>
        <p:nvSpPr>
          <p:cNvPr id="45" name="TextovéPole 44"/>
          <p:cNvSpPr txBox="1"/>
          <p:nvPr/>
        </p:nvSpPr>
        <p:spPr>
          <a:xfrm>
            <a:off x="1188000" y="1212177"/>
            <a:ext cx="7704000"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Interest rate swap </a:t>
            </a:r>
            <a:r>
              <a:rPr lang="en-GB" dirty="0">
                <a:latin typeface="Cambria Math" panose="02040503050406030204" pitchFamily="18" charset="0"/>
                <a:ea typeface="Cambria Math" panose="02040503050406030204" pitchFamily="18" charset="0"/>
              </a:rPr>
              <a:t>is a contract which commits two parties to exchange, over an agreed period, two streams of interest payments, each calculated using a different interest rate</a:t>
            </a:r>
          </a:p>
        </p:txBody>
      </p:sp>
      <p:sp>
        <p:nvSpPr>
          <p:cNvPr id="67" name="TextovéPole 66"/>
          <p:cNvSpPr txBox="1"/>
          <p:nvPr/>
        </p:nvSpPr>
        <p:spPr>
          <a:xfrm>
            <a:off x="1188000" y="2044232"/>
            <a:ext cx="6624000"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Coupon swap </a:t>
            </a:r>
            <a:r>
              <a:rPr lang="en-GB" noProof="0" dirty="0">
                <a:latin typeface="Cambria Math" panose="02040503050406030204" pitchFamily="18" charset="0"/>
                <a:ea typeface="Cambria Math" panose="02040503050406030204" pitchFamily="18" charset="0"/>
              </a:rPr>
              <a:t>(fixed-for-float) exchanges two interest streams</a:t>
            </a:r>
            <a:r>
              <a:rPr lang="cs-CZ" noProof="0" dirty="0">
                <a:latin typeface="Cambria Math" panose="02040503050406030204" pitchFamily="18" charset="0"/>
                <a:ea typeface="Cambria Math" panose="02040503050406030204" pitchFamily="18" charset="0"/>
              </a:rPr>
              <a:t>:</a:t>
            </a:r>
            <a:endParaRPr lang="en-GB" sz="1600" noProof="0" dirty="0">
              <a:latin typeface="Cambria Math" panose="02040503050406030204" pitchFamily="18" charset="0"/>
              <a:ea typeface="Cambria Math" panose="02040503050406030204" pitchFamily="18" charset="0"/>
            </a:endParaRPr>
          </a:p>
        </p:txBody>
      </p:sp>
      <p:sp>
        <p:nvSpPr>
          <p:cNvPr id="68" name="TextovéPole 67"/>
          <p:cNvSpPr txBox="1"/>
          <p:nvPr/>
        </p:nvSpPr>
        <p:spPr>
          <a:xfrm>
            <a:off x="1188000" y="4387534"/>
            <a:ext cx="7956000"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Interest payments are applied to a common notional principal, which is used only to calculate the interest amounts (no physical exchange of principals takes place)</a:t>
            </a:r>
          </a:p>
        </p:txBody>
      </p:sp>
      <p:sp>
        <p:nvSpPr>
          <p:cNvPr id="82" name="TextovéPole 81"/>
          <p:cNvSpPr txBox="1"/>
          <p:nvPr/>
        </p:nvSpPr>
        <p:spPr>
          <a:xfrm>
            <a:off x="1188000" y="3838761"/>
            <a:ext cx="770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buyer of the coupon swap is the party that pays fixed interest and the seller of the coupon swap is the party that pays floating interest</a:t>
            </a:r>
          </a:p>
        </p:txBody>
      </p:sp>
      <p:sp>
        <p:nvSpPr>
          <p:cNvPr id="48" name="TextovéPole 47"/>
          <p:cNvSpPr txBox="1"/>
          <p:nvPr/>
        </p:nvSpPr>
        <p:spPr>
          <a:xfrm>
            <a:off x="1188000" y="5223545"/>
            <a:ext cx="7848496"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An interest rate swap is a derivative instrument because its payments are derived from other instruments (fixed and floating interest rate securities) without the need to own them</a:t>
            </a:r>
          </a:p>
        </p:txBody>
      </p:sp>
      <p:sp>
        <p:nvSpPr>
          <p:cNvPr id="50" name="TextovéPole 49">
            <a:extLst>
              <a:ext uri="{FF2B5EF4-FFF2-40B4-BE49-F238E27FC236}">
                <a16:creationId xmlns:a16="http://schemas.microsoft.com/office/drawing/2014/main" id="{9D784F3A-16E9-4D5F-8BFD-2A4878E4C06D}"/>
              </a:ext>
            </a:extLst>
          </p:cNvPr>
          <p:cNvSpPr txBox="1"/>
          <p:nvPr/>
        </p:nvSpPr>
        <p:spPr>
          <a:xfrm>
            <a:off x="1512000" y="2344808"/>
            <a:ext cx="6300000"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cs-CZ" sz="1600" dirty="0">
                <a:latin typeface="Cambria Math" panose="02040503050406030204" pitchFamily="18" charset="0"/>
                <a:ea typeface="Cambria Math" panose="02040503050406030204" pitchFamily="18" charset="0"/>
              </a:rPr>
              <a:t>A </a:t>
            </a:r>
            <a:r>
              <a:rPr lang="en-GB" sz="1600" dirty="0">
                <a:latin typeface="Cambria Math" panose="02040503050406030204" pitchFamily="18" charset="0"/>
                <a:ea typeface="Cambria Math" panose="02040503050406030204" pitchFamily="18" charset="0"/>
              </a:rPr>
              <a:t>stream based on a fixed rate (unchanged over the life of the swap</a:t>
            </a:r>
            <a:r>
              <a:rPr lang="cs-CZ" sz="1600" dirty="0">
                <a:latin typeface="Cambria Math" panose="02040503050406030204" pitchFamily="18" charset="0"/>
                <a:ea typeface="Cambria Math" panose="02040503050406030204" pitchFamily="18" charset="0"/>
              </a:rPr>
              <a:t>)</a:t>
            </a:r>
          </a:p>
        </p:txBody>
      </p:sp>
      <p:sp>
        <p:nvSpPr>
          <p:cNvPr id="51" name="TextovéPole 50">
            <a:extLst>
              <a:ext uri="{FF2B5EF4-FFF2-40B4-BE49-F238E27FC236}">
                <a16:creationId xmlns:a16="http://schemas.microsoft.com/office/drawing/2014/main" id="{D1441D0C-8956-4B25-AD16-42B47E907D4F}"/>
              </a:ext>
            </a:extLst>
          </p:cNvPr>
          <p:cNvSpPr txBox="1"/>
          <p:nvPr/>
        </p:nvSpPr>
        <p:spPr>
          <a:xfrm>
            <a:off x="1512000" y="2600729"/>
            <a:ext cx="7020000"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cs-CZ" sz="1600" dirty="0">
                <a:latin typeface="Cambria Math" panose="02040503050406030204" pitchFamily="18" charset="0"/>
                <a:ea typeface="Cambria Math" panose="02040503050406030204" pitchFamily="18" charset="0"/>
              </a:rPr>
              <a:t>A</a:t>
            </a:r>
            <a:r>
              <a:rPr lang="en-GB" sz="1600" dirty="0">
                <a:latin typeface="Cambria Math" panose="02040503050406030204" pitchFamily="18" charset="0"/>
                <a:ea typeface="Cambria Math" panose="02040503050406030204" pitchFamily="18" charset="0"/>
              </a:rPr>
              <a:t> stream based on a floating rate (periodically reset for each interest period)</a:t>
            </a:r>
          </a:p>
        </p:txBody>
      </p:sp>
      <p:sp>
        <p:nvSpPr>
          <p:cNvPr id="12" name="Obdélník 11">
            <a:extLst>
              <a:ext uri="{FF2B5EF4-FFF2-40B4-BE49-F238E27FC236}">
                <a16:creationId xmlns:a16="http://schemas.microsoft.com/office/drawing/2014/main" id="{957650DA-826C-79CF-566F-0696C302BE05}"/>
              </a:ext>
            </a:extLst>
          </p:cNvPr>
          <p:cNvSpPr/>
          <p:nvPr/>
        </p:nvSpPr>
        <p:spPr>
          <a:xfrm>
            <a:off x="4096185" y="3265459"/>
            <a:ext cx="972000" cy="22190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1200" dirty="0"/>
              <a:t>Netting</a:t>
            </a:r>
            <a:endParaRPr lang="en-GB" sz="1200" dirty="0"/>
          </a:p>
        </p:txBody>
      </p:sp>
    </p:spTree>
    <p:extLst>
      <p:ext uri="{BB962C8B-B14F-4D97-AF65-F5344CB8AC3E}">
        <p14:creationId xmlns:p14="http://schemas.microsoft.com/office/powerpoint/2010/main" val="20758060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735ED-B61C-406E-0D12-5AF0D8CECAC2}"/>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2D9D92C8-EFC6-40DE-0908-7F474F1F6BA6}"/>
              </a:ext>
            </a:extLst>
          </p:cNvPr>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a:extLst>
              <a:ext uri="{FF2B5EF4-FFF2-40B4-BE49-F238E27FC236}">
                <a16:creationId xmlns:a16="http://schemas.microsoft.com/office/drawing/2014/main" id="{A4C233C3-0A6F-E3FB-2D56-F7B71B2977D2}"/>
              </a:ext>
            </a:extLst>
          </p:cNvPr>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3</a:t>
            </a:fld>
            <a:endParaRPr lang="cs-CZ" dirty="0"/>
          </a:p>
        </p:txBody>
      </p:sp>
      <p:sp>
        <p:nvSpPr>
          <p:cNvPr id="4" name="Nadpis 3">
            <a:extLst>
              <a:ext uri="{FF2B5EF4-FFF2-40B4-BE49-F238E27FC236}">
                <a16:creationId xmlns:a16="http://schemas.microsoft.com/office/drawing/2014/main" id="{CAA6F132-C16A-47B5-452D-0372BB6477AD}"/>
              </a:ext>
            </a:extLst>
          </p:cNvPr>
          <p:cNvSpPr>
            <a:spLocks noGrp="1"/>
          </p:cNvSpPr>
          <p:nvPr>
            <p:ph type="title"/>
          </p:nvPr>
        </p:nvSpPr>
        <p:spPr>
          <a:xfrm>
            <a:off x="143999" y="144000"/>
            <a:ext cx="4248001" cy="648072"/>
          </a:xfrm>
        </p:spPr>
        <p:txBody>
          <a:bodyPr/>
          <a:lstStyle/>
          <a:p>
            <a:r>
              <a:rPr lang="en-GB" noProof="0" dirty="0">
                <a:solidFill>
                  <a:srgbClr val="000000"/>
                </a:solidFill>
              </a:rPr>
              <a:t>Coupon swap </a:t>
            </a:r>
            <a:r>
              <a:rPr lang="en-GB" noProof="0" dirty="0">
                <a:latin typeface="Cambria Math" panose="02040503050406030204" pitchFamily="18" charset="0"/>
                <a:ea typeface="Cambria Math" panose="02040503050406030204" pitchFamily="18" charset="0"/>
              </a:rPr>
              <a:t>– </a:t>
            </a:r>
            <a:r>
              <a:rPr lang="en-GB" noProof="0" dirty="0">
                <a:solidFill>
                  <a:srgbClr val="000000"/>
                </a:solidFill>
              </a:rPr>
              <a:t>example </a:t>
            </a:r>
          </a:p>
        </p:txBody>
      </p:sp>
      <p:sp>
        <p:nvSpPr>
          <p:cNvPr id="29" name="TextovéPole 28">
            <a:extLst>
              <a:ext uri="{FF2B5EF4-FFF2-40B4-BE49-F238E27FC236}">
                <a16:creationId xmlns:a16="http://schemas.microsoft.com/office/drawing/2014/main" id="{69482A83-113F-F162-D411-761BE4219400}"/>
              </a:ext>
            </a:extLst>
          </p:cNvPr>
          <p:cNvSpPr txBox="1"/>
          <p:nvPr/>
        </p:nvSpPr>
        <p:spPr>
          <a:xfrm>
            <a:off x="864000" y="864000"/>
            <a:ext cx="118772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cs-CZ" sz="2200" dirty="0">
                <a:latin typeface="Cambria Math" panose="02040503050406030204" pitchFamily="18" charset="0"/>
                <a:ea typeface="Cambria Math" panose="02040503050406030204" pitchFamily="18" charset="0"/>
              </a:rPr>
              <a:t>Data</a:t>
            </a:r>
            <a:endParaRPr lang="en-GB" sz="2200" dirty="0">
              <a:latin typeface="Cambria Math" panose="02040503050406030204" pitchFamily="18" charset="0"/>
              <a:ea typeface="Cambria Math" panose="02040503050406030204" pitchFamily="18" charset="0"/>
            </a:endParaRPr>
          </a:p>
        </p:txBody>
      </p:sp>
      <p:sp>
        <p:nvSpPr>
          <p:cNvPr id="59" name="TextovéPole 58">
            <a:extLst>
              <a:ext uri="{FF2B5EF4-FFF2-40B4-BE49-F238E27FC236}">
                <a16:creationId xmlns:a16="http://schemas.microsoft.com/office/drawing/2014/main" id="{8FB32237-8C4A-C9AC-1E9D-A550AE64135A}"/>
              </a:ext>
            </a:extLst>
          </p:cNvPr>
          <p:cNvSpPr txBox="1"/>
          <p:nvPr/>
        </p:nvSpPr>
        <p:spPr>
          <a:xfrm>
            <a:off x="1188000" y="1190945"/>
            <a:ext cx="7812000" cy="584775"/>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noProof="0">
                <a:latin typeface="Cambria Math" panose="02040503050406030204" pitchFamily="18" charset="0"/>
                <a:ea typeface="Cambria Math" panose="02040503050406030204" pitchFamily="18" charset="0"/>
              </a:rPr>
              <a:t>Notional principal €10 mil., maturity 2 years, quarterly payment frequency, day/year convention 30/360</a:t>
            </a:r>
          </a:p>
        </p:txBody>
      </p:sp>
      <p:sp>
        <p:nvSpPr>
          <p:cNvPr id="34" name="TextovéPole 33">
            <a:extLst>
              <a:ext uri="{FF2B5EF4-FFF2-40B4-BE49-F238E27FC236}">
                <a16:creationId xmlns:a16="http://schemas.microsoft.com/office/drawing/2014/main" id="{877F962D-96EC-9CF7-FFB2-656AB5453AC4}"/>
              </a:ext>
            </a:extLst>
          </p:cNvPr>
          <p:cNvSpPr txBox="1"/>
          <p:nvPr/>
        </p:nvSpPr>
        <p:spPr>
          <a:xfrm>
            <a:off x="1188000" y="1693650"/>
            <a:ext cx="7272000" cy="338554"/>
          </a:xfrm>
          <a:prstGeom prst="rect">
            <a:avLst/>
          </a:prstGeom>
          <a:noFill/>
          <a:ln>
            <a:noFill/>
          </a:ln>
        </p:spPr>
        <p:txBody>
          <a:bodyPr wrap="square" rtlCol="0">
            <a:spAutoFit/>
          </a:bodyPr>
          <a:lstStyle/>
          <a:p>
            <a:pPr marL="180000" indent="-180000">
              <a:buClr>
                <a:srgbClr val="7030A0"/>
              </a:buClr>
              <a:buSzPct val="10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Fixed leg (paid): annual rate 5%; floating leg (received): Euribor yield curve </a:t>
            </a:r>
          </a:p>
        </p:txBody>
      </p:sp>
      <p:sp>
        <p:nvSpPr>
          <p:cNvPr id="9" name="TextovéPole 8">
            <a:extLst>
              <a:ext uri="{FF2B5EF4-FFF2-40B4-BE49-F238E27FC236}">
                <a16:creationId xmlns:a16="http://schemas.microsoft.com/office/drawing/2014/main" id="{3C594B09-9D64-5BC5-A12B-15E72448092E}"/>
              </a:ext>
            </a:extLst>
          </p:cNvPr>
          <p:cNvSpPr txBox="1"/>
          <p:nvPr/>
        </p:nvSpPr>
        <p:spPr>
          <a:xfrm>
            <a:off x="864000" y="1980000"/>
            <a:ext cx="280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Payment calendar</a:t>
            </a:r>
          </a:p>
        </p:txBody>
      </p:sp>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09607446-A7AA-B0B5-B401-5D6183C284CA}"/>
                  </a:ext>
                </a:extLst>
              </p:cNvPr>
              <p:cNvSpPr txBox="1"/>
              <p:nvPr/>
            </p:nvSpPr>
            <p:spPr>
              <a:xfrm>
                <a:off x="3872278" y="5394219"/>
                <a:ext cx="5020202" cy="256032"/>
              </a:xfrm>
              <a:prstGeom prst="rect">
                <a:avLst/>
              </a:prstGeom>
              <a:noFill/>
            </p:spPr>
            <p:txBody>
              <a:bodyPr wrap="square" lIns="0" tIns="0" rIns="0" bIns="0" rtlCol="0">
                <a:spAutoFit/>
              </a:bodyPr>
              <a:lstStyle/>
              <a:p>
                <a:pPr algn="ctr"/>
                <a14:m>
                  <m:oMath xmlns:m="http://schemas.openxmlformats.org/officeDocument/2006/math">
                    <m:r>
                      <a:rPr lang="cs-CZ" sz="1200" i="1" smtClean="0">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  </m:t>
                    </m:r>
                    <m:sSup>
                      <m:sSupPr>
                        <m:ctrlPr>
                          <a:rPr lang="cs-CZ" sz="1200" b="0" i="1" smtClean="0">
                            <a:solidFill>
                              <a:schemeClr val="tx1"/>
                            </a:solidFill>
                            <a:latin typeface="Cambria Math" panose="02040503050406030204" pitchFamily="18" charset="0"/>
                            <a:ea typeface="Cambria Math" panose="02040503050406030204" pitchFamily="18" charset="0"/>
                          </a:rPr>
                        </m:ctrlPr>
                      </m:sSupPr>
                      <m:e>
                        <m:d>
                          <m:dPr>
                            <m:ctrlPr>
                              <a:rPr lang="cs-CZ" sz="1200" b="0" i="1" smtClean="0">
                                <a:solidFill>
                                  <a:schemeClr val="tx1"/>
                                </a:solidFill>
                                <a:latin typeface="Cambria Math" panose="02040503050406030204" pitchFamily="18" charset="0"/>
                                <a:ea typeface="Cambria Math" panose="02040503050406030204" pitchFamily="18" charset="0"/>
                              </a:rPr>
                            </m:ctrlPr>
                          </m:dPr>
                          <m:e>
                            <m:r>
                              <a:rPr lang="cs-CZ" sz="1200" b="0" i="1" smtClean="0">
                                <a:solidFill>
                                  <a:schemeClr val="tx1"/>
                                </a:solidFill>
                                <a:latin typeface="Cambria Math" panose="02040503050406030204" pitchFamily="18" charset="0"/>
                                <a:ea typeface="Cambria Math" panose="02040503050406030204" pitchFamily="18" charset="0"/>
                              </a:rPr>
                              <m:t>1+</m:t>
                            </m:r>
                            <m:sSub>
                              <m:sSubPr>
                                <m:ctrlPr>
                                  <a:rPr lang="cs-CZ" sz="1200" b="0" i="1" smtClean="0">
                                    <a:solidFill>
                                      <a:schemeClr val="tx1"/>
                                    </a:solidFill>
                                    <a:latin typeface="Cambria Math" panose="02040503050406030204" pitchFamily="18" charset="0"/>
                                    <a:ea typeface="Cambria Math" panose="02040503050406030204" pitchFamily="18" charset="0"/>
                                  </a:rPr>
                                </m:ctrlPr>
                              </m:sSubPr>
                              <m:e>
                                <m:r>
                                  <a:rPr lang="cs-CZ" sz="1200" b="0" i="1" smtClean="0">
                                    <a:solidFill>
                                      <a:schemeClr val="tx1"/>
                                    </a:solidFill>
                                    <a:latin typeface="Cambria Math" panose="02040503050406030204" pitchFamily="18" charset="0"/>
                                    <a:ea typeface="Cambria Math" panose="02040503050406030204" pitchFamily="18" charset="0"/>
                                  </a:rPr>
                                  <m:t>𝐸</m:t>
                                </m:r>
                              </m:e>
                              <m:sub>
                                <m:r>
                                  <a:rPr lang="cs-CZ" sz="1200" b="0" i="1" smtClean="0">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𝑘</m:t>
                                </m:r>
                              </m:sub>
                            </m:sSub>
                            <m:r>
                              <a:rPr lang="cs-CZ" sz="1200" b="0" i="1" smtClean="0">
                                <a:solidFill>
                                  <a:schemeClr val="tx1"/>
                                </a:solidFill>
                                <a:latin typeface="Cambria Math" panose="02040503050406030204" pitchFamily="18" charset="0"/>
                                <a:ea typeface="Cambria Math" panose="02040503050406030204" pitchFamily="18" charset="0"/>
                              </a:rPr>
                              <m:t>/4</m:t>
                            </m:r>
                          </m:e>
                        </m:d>
                      </m:e>
                      <m:sup>
                        <m:r>
                          <a:rPr lang="cs-CZ" sz="1200" b="0" i="1" smtClean="0">
                            <a:solidFill>
                              <a:schemeClr val="tx1"/>
                            </a:solidFill>
                            <a:latin typeface="Cambria Math" panose="02040503050406030204" pitchFamily="18" charset="0"/>
                            <a:ea typeface="Cambria Math" panose="02040503050406030204" pitchFamily="18" charset="0"/>
                          </a:rPr>
                          <m:t>𝑘</m:t>
                        </m:r>
                      </m:sup>
                    </m:sSup>
                    <m:r>
                      <a:rPr lang="cs-CZ" sz="1200" b="0" i="1" smtClean="0">
                        <a:solidFill>
                          <a:schemeClr val="tx1"/>
                        </a:solidFill>
                        <a:latin typeface="Cambria Math" panose="02040503050406030204" pitchFamily="18" charset="0"/>
                        <a:ea typeface="Cambria Math" panose="02040503050406030204" pitchFamily="18" charset="0"/>
                      </a:rPr>
                      <m:t>×</m:t>
                    </m:r>
                    <m:d>
                      <m:dPr>
                        <m:ctrlPr>
                          <a:rPr lang="cs-CZ" sz="1200" b="0" i="1" smtClean="0">
                            <a:solidFill>
                              <a:schemeClr val="tx1"/>
                            </a:solidFill>
                            <a:latin typeface="Cambria Math" panose="02040503050406030204" pitchFamily="18" charset="0"/>
                            <a:ea typeface="Cambria Math" panose="02040503050406030204" pitchFamily="18" charset="0"/>
                          </a:rPr>
                        </m:ctrlPr>
                      </m:dPr>
                      <m:e>
                        <m:r>
                          <a:rPr lang="cs-CZ" sz="1200" b="0" i="1" smtClean="0">
                            <a:solidFill>
                              <a:schemeClr val="tx1"/>
                            </a:solidFill>
                            <a:latin typeface="Cambria Math" panose="02040503050406030204" pitchFamily="18" charset="0"/>
                            <a:ea typeface="Cambria Math" panose="02040503050406030204" pitchFamily="18" charset="0"/>
                          </a:rPr>
                          <m:t>1+</m:t>
                        </m:r>
                        <m:sPre>
                          <m:sPrePr>
                            <m:ctrlPr>
                              <a:rPr lang="cs-CZ" sz="1200" b="0" i="1" smtClean="0">
                                <a:solidFill>
                                  <a:schemeClr val="tx1"/>
                                </a:solidFill>
                                <a:latin typeface="Cambria Math" panose="02040503050406030204" pitchFamily="18" charset="0"/>
                                <a:ea typeface="Cambria Math" panose="02040503050406030204" pitchFamily="18" charset="0"/>
                              </a:rPr>
                            </m:ctrlPr>
                          </m:sPrePr>
                          <m:sub>
                            <m:r>
                              <a:rPr lang="cs-CZ" sz="1200" b="0" i="1" smtClean="0">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𝑘</m:t>
                            </m:r>
                          </m:sub>
                          <m:sup>
                            <m:r>
                              <a:rPr lang="cs-CZ" sz="1200" b="0" i="1" smtClean="0">
                                <a:solidFill>
                                  <a:schemeClr val="tx1"/>
                                </a:solidFill>
                                <a:latin typeface="Cambria Math" panose="02040503050406030204" pitchFamily="18" charset="0"/>
                              </a:rPr>
                              <m:t> </m:t>
                            </m:r>
                          </m:sup>
                          <m:e>
                            <m:sSub>
                              <m:sSubPr>
                                <m:ctrlPr>
                                  <a:rPr lang="en-GB" sz="1200" i="1" smtClean="0">
                                    <a:solidFill>
                                      <a:schemeClr val="tx1"/>
                                    </a:solidFill>
                                    <a:latin typeface="Cambria Math" panose="02040503050406030204" pitchFamily="18" charset="0"/>
                                  </a:rPr>
                                </m:ctrlPr>
                              </m:sSubPr>
                              <m:e>
                                <m:r>
                                  <a:rPr lang="cs-CZ" sz="1200" b="0" i="1" smtClean="0">
                                    <a:solidFill>
                                      <a:schemeClr val="tx1"/>
                                    </a:solidFill>
                                    <a:latin typeface="Cambria Math" panose="02040503050406030204" pitchFamily="18" charset="0"/>
                                  </a:rPr>
                                  <m:t>𝑓</m:t>
                                </m:r>
                              </m:e>
                              <m:sub>
                                <m:r>
                                  <a:rPr lang="cs-CZ" sz="1200" b="0" i="1" smtClean="0">
                                    <a:solidFill>
                                      <a:schemeClr val="tx1"/>
                                    </a:solidFill>
                                    <a:latin typeface="Cambria Math" panose="02040503050406030204" pitchFamily="18" charset="0"/>
                                  </a:rPr>
                                  <m:t>3(</m:t>
                                </m:r>
                                <m:r>
                                  <a:rPr lang="cs-CZ" sz="1200" b="0" i="1" smtClean="0">
                                    <a:solidFill>
                                      <a:schemeClr val="tx1"/>
                                    </a:solidFill>
                                    <a:latin typeface="Cambria Math" panose="02040503050406030204" pitchFamily="18" charset="0"/>
                                  </a:rPr>
                                  <m:t>𝑘</m:t>
                                </m:r>
                                <m:r>
                                  <a:rPr lang="cs-CZ" sz="1200" b="0" i="1" smtClean="0">
                                    <a:solidFill>
                                      <a:schemeClr val="tx1"/>
                                    </a:solidFill>
                                    <a:latin typeface="Cambria Math" panose="02040503050406030204" pitchFamily="18" charset="0"/>
                                  </a:rPr>
                                  <m:t>+1)</m:t>
                                </m:r>
                              </m:sub>
                            </m:sSub>
                            <m:r>
                              <a:rPr lang="cs-CZ" sz="1200" b="0" i="1" smtClean="0">
                                <a:solidFill>
                                  <a:schemeClr val="tx1"/>
                                </a:solidFill>
                                <a:latin typeface="Cambria Math" panose="02040503050406030204" pitchFamily="18" charset="0"/>
                              </a:rPr>
                              <m:t>/4</m:t>
                            </m:r>
                          </m:e>
                        </m:sPre>
                      </m:e>
                    </m:d>
                    <m:r>
                      <a:rPr lang="cs-CZ" sz="1200" b="0" i="1" smtClean="0">
                        <a:solidFill>
                          <a:schemeClr val="tx1"/>
                        </a:solidFill>
                        <a:latin typeface="Cambria Math" panose="02040503050406030204" pitchFamily="18" charset="0"/>
                        <a:ea typeface="Cambria Math" panose="02040503050406030204" pitchFamily="18" charset="0"/>
                      </a:rPr>
                      <m:t>=</m:t>
                    </m:r>
                    <m:sSup>
                      <m:sSupPr>
                        <m:ctrlPr>
                          <a:rPr lang="cs-CZ" sz="1200" i="1">
                            <a:solidFill>
                              <a:schemeClr val="tx1"/>
                            </a:solidFill>
                            <a:latin typeface="Cambria Math" panose="02040503050406030204" pitchFamily="18" charset="0"/>
                            <a:ea typeface="Cambria Math" panose="02040503050406030204" pitchFamily="18" charset="0"/>
                          </a:rPr>
                        </m:ctrlPr>
                      </m:sSupPr>
                      <m:e>
                        <m:d>
                          <m:dPr>
                            <m:ctrlPr>
                              <a:rPr lang="cs-CZ" sz="1200" i="1">
                                <a:solidFill>
                                  <a:schemeClr val="tx1"/>
                                </a:solidFill>
                                <a:latin typeface="Cambria Math" panose="02040503050406030204" pitchFamily="18" charset="0"/>
                                <a:ea typeface="Cambria Math" panose="02040503050406030204" pitchFamily="18" charset="0"/>
                              </a:rPr>
                            </m:ctrlPr>
                          </m:dPr>
                          <m:e>
                            <m:r>
                              <a:rPr lang="cs-CZ" sz="1200" i="1">
                                <a:solidFill>
                                  <a:schemeClr val="tx1"/>
                                </a:solidFill>
                                <a:latin typeface="Cambria Math" panose="02040503050406030204" pitchFamily="18" charset="0"/>
                                <a:ea typeface="Cambria Math" panose="02040503050406030204" pitchFamily="18" charset="0"/>
                              </a:rPr>
                              <m:t>1+</m:t>
                            </m:r>
                            <m:sSub>
                              <m:sSubPr>
                                <m:ctrlPr>
                                  <a:rPr lang="cs-CZ" sz="1200" i="1">
                                    <a:solidFill>
                                      <a:schemeClr val="tx1"/>
                                    </a:solidFill>
                                    <a:latin typeface="Cambria Math" panose="02040503050406030204" pitchFamily="18" charset="0"/>
                                    <a:ea typeface="Cambria Math" panose="02040503050406030204" pitchFamily="18" charset="0"/>
                                  </a:rPr>
                                </m:ctrlPr>
                              </m:sSubPr>
                              <m:e>
                                <m:r>
                                  <a:rPr lang="cs-CZ" sz="1200" i="1">
                                    <a:solidFill>
                                      <a:schemeClr val="tx1"/>
                                    </a:solidFill>
                                    <a:latin typeface="Cambria Math" panose="02040503050406030204" pitchFamily="18" charset="0"/>
                                    <a:ea typeface="Cambria Math" panose="02040503050406030204" pitchFamily="18" charset="0"/>
                                  </a:rPr>
                                  <m:t>𝐸</m:t>
                                </m:r>
                              </m:e>
                              <m:sub>
                                <m:r>
                                  <a:rPr lang="cs-CZ" sz="1200" i="1">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m:t>
                                </m:r>
                                <m:r>
                                  <a:rPr lang="cs-CZ" sz="1200" i="1">
                                    <a:solidFill>
                                      <a:schemeClr val="tx1"/>
                                    </a:solidFill>
                                    <a:latin typeface="Cambria Math" panose="02040503050406030204" pitchFamily="18" charset="0"/>
                                    <a:ea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+1)</m:t>
                                </m:r>
                              </m:sub>
                            </m:sSub>
                            <m:r>
                              <a:rPr lang="cs-CZ" sz="1200" i="1">
                                <a:solidFill>
                                  <a:schemeClr val="tx1"/>
                                </a:solidFill>
                                <a:latin typeface="Cambria Math" panose="02040503050406030204" pitchFamily="18" charset="0"/>
                                <a:ea typeface="Cambria Math" panose="02040503050406030204" pitchFamily="18" charset="0"/>
                              </a:rPr>
                              <m:t>/4</m:t>
                            </m:r>
                          </m:e>
                        </m:d>
                      </m:e>
                      <m:sup>
                        <m:r>
                          <a:rPr lang="cs-CZ" sz="1200" i="1">
                            <a:solidFill>
                              <a:schemeClr val="tx1"/>
                            </a:solidFill>
                            <a:latin typeface="Cambria Math" panose="02040503050406030204" pitchFamily="18" charset="0"/>
                            <a:ea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+1</m:t>
                        </m:r>
                      </m:sup>
                    </m:sSup>
                    <m:r>
                      <a:rPr lang="cs-CZ" sz="1200" b="0" i="1" smtClean="0">
                        <a:solidFill>
                          <a:schemeClr val="tx1"/>
                        </a:solidFill>
                        <a:latin typeface="Cambria Math" panose="02040503050406030204" pitchFamily="18" charset="0"/>
                        <a:ea typeface="Cambria Math" panose="02040503050406030204" pitchFamily="18" charset="0"/>
                      </a:rPr>
                      <m:t>(</m:t>
                    </m:r>
                    <m:r>
                      <a:rPr lang="cs-CZ" sz="1200" b="0" i="1" smtClean="0">
                        <a:solidFill>
                          <a:schemeClr val="tx1"/>
                        </a:solidFill>
                        <a:latin typeface="Cambria Math" panose="02040503050406030204" pitchFamily="18" charset="0"/>
                        <a:ea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=0,1,…,7</m:t>
                    </m:r>
                  </m:oMath>
                </a14:m>
                <a:r>
                  <a:rPr lang="cs-CZ" sz="1200" dirty="0">
                    <a:solidFill>
                      <a:schemeClr val="tx1"/>
                    </a:solidFill>
                    <a:latin typeface="Cambria Math"/>
                    <a:ea typeface="Cambria Math" panose="02040503050406030204" pitchFamily="18" charset="0"/>
                  </a:rPr>
                  <a:t>)</a:t>
                </a:r>
                <a:endParaRPr lang="en-GB" sz="1200" dirty="0">
                  <a:solidFill>
                    <a:schemeClr val="tx1"/>
                  </a:solidFill>
                  <a:latin typeface="Cambria Math"/>
                  <a:ea typeface="Cambria Math" panose="02040503050406030204" pitchFamily="18" charset="0"/>
                </a:endParaRPr>
              </a:p>
            </p:txBody>
          </p:sp>
        </mc:Choice>
        <mc:Fallback xmlns="">
          <p:sp>
            <p:nvSpPr>
              <p:cNvPr id="10" name="TextovéPole 9">
                <a:extLst>
                  <a:ext uri="{FF2B5EF4-FFF2-40B4-BE49-F238E27FC236}">
                    <a16:creationId xmlns:a16="http://schemas.microsoft.com/office/drawing/2014/main" id="{09607446-A7AA-B0B5-B401-5D6183C284CA}"/>
                  </a:ext>
                </a:extLst>
              </p:cNvPr>
              <p:cNvSpPr txBox="1">
                <a:spLocks noRot="1" noChangeAspect="1" noMove="1" noResize="1" noEditPoints="1" noAdjustHandles="1" noChangeArrowheads="1" noChangeShapeType="1" noTextEdit="1"/>
              </p:cNvSpPr>
              <p:nvPr/>
            </p:nvSpPr>
            <p:spPr>
              <a:xfrm>
                <a:off x="3872278" y="5394219"/>
                <a:ext cx="5020202" cy="256032"/>
              </a:xfrm>
              <a:prstGeom prst="rect">
                <a:avLst/>
              </a:prstGeom>
              <a:blipFill>
                <a:blip r:embed="rId3"/>
                <a:stretch>
                  <a:fillRect b="-261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4" name="TextovéPole 23">
                <a:extLst>
                  <a:ext uri="{FF2B5EF4-FFF2-40B4-BE49-F238E27FC236}">
                    <a16:creationId xmlns:a16="http://schemas.microsoft.com/office/drawing/2014/main" id="{A8FCC49E-9B63-35B9-3164-FC53490AA7DD}"/>
                  </a:ext>
                </a:extLst>
              </p:cNvPr>
              <p:cNvSpPr txBox="1"/>
              <p:nvPr/>
            </p:nvSpPr>
            <p:spPr>
              <a:xfrm>
                <a:off x="3239999" y="5656309"/>
                <a:ext cx="3275915" cy="236475"/>
              </a:xfrm>
              <a:prstGeom prst="rect">
                <a:avLst/>
              </a:prstGeom>
              <a:noFill/>
            </p:spPr>
            <p:txBody>
              <a:bodyPr wrap="square" lIns="0" tIns="0" rIns="0" bIns="0" rtlCol="0">
                <a:spAutoFit/>
              </a:bodyPr>
              <a:lstStyle/>
              <a:p>
                <a:pPr algn="ctr"/>
                <a14:m>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4)  </m:t>
                    </m:r>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m:t>
                        </m:r>
                        <m:r>
                          <a:rPr lang="cs-CZ" sz="1200" b="0" i="1" smtClean="0">
                            <a:solidFill>
                              <a:schemeClr val="tx1"/>
                            </a:solidFill>
                            <a:latin typeface="Cambria Math" panose="02040503050406030204" pitchFamily="18" charset="0"/>
                            <a:ea typeface="Cambria Math" panose="02040503050406030204" pitchFamily="18" charset="0"/>
                          </a:rPr>
                          <m:t>𝑙𝑜𝑎𝑡</m:t>
                        </m:r>
                      </m:sup>
                    </m:sSubSup>
                    <m:r>
                      <a:rPr lang="cs-CZ" sz="1200" b="0" i="1" smtClean="0">
                        <a:solidFill>
                          <a:schemeClr val="tx1"/>
                        </a:solidFill>
                        <a:latin typeface="Cambria Math" panose="02040503050406030204" pitchFamily="18" charset="0"/>
                        <a:ea typeface="Cambria Math" panose="02040503050406030204" pitchFamily="18" charset="0"/>
                      </a:rPr>
                      <m:t>=10,000,000×</m:t>
                    </m:r>
                    <m:sPre>
                      <m:sPrePr>
                        <m:ctrlPr>
                          <a:rPr lang="cs-CZ" sz="1100" i="1">
                            <a:solidFill>
                              <a:schemeClr val="tx1"/>
                            </a:solidFill>
                            <a:latin typeface="Cambria Math" panose="02040503050406030204" pitchFamily="18" charset="0"/>
                            <a:ea typeface="Cambria Math" panose="02040503050406030204" pitchFamily="18" charset="0"/>
                          </a:rPr>
                        </m:ctrlPr>
                      </m:sPrePr>
                      <m:sub>
                        <m:r>
                          <a:rPr lang="cs-CZ" sz="1100" i="1">
                            <a:solidFill>
                              <a:schemeClr val="tx1"/>
                            </a:solidFill>
                            <a:latin typeface="Cambria Math" panose="02040503050406030204" pitchFamily="18" charset="0"/>
                            <a:ea typeface="Cambria Math" panose="02040503050406030204" pitchFamily="18" charset="0"/>
                          </a:rPr>
                          <m:t>3</m:t>
                        </m:r>
                        <m:r>
                          <a:rPr lang="cs-CZ" sz="1100" b="0" i="1" smtClean="0">
                            <a:solidFill>
                              <a:schemeClr val="tx1"/>
                            </a:solidFill>
                            <a:latin typeface="Cambria Math" panose="02040503050406030204" pitchFamily="18" charset="0"/>
                            <a:ea typeface="Cambria Math" panose="02040503050406030204" pitchFamily="18" charset="0"/>
                          </a:rPr>
                          <m:t>(</m:t>
                        </m:r>
                        <m:r>
                          <a:rPr lang="cs-CZ" sz="1100" i="1">
                            <a:solidFill>
                              <a:schemeClr val="tx1"/>
                            </a:solidFill>
                            <a:latin typeface="Cambria Math" panose="02040503050406030204" pitchFamily="18" charset="0"/>
                            <a:ea typeface="Cambria Math" panose="02040503050406030204" pitchFamily="18" charset="0"/>
                          </a:rPr>
                          <m:t>𝑘</m:t>
                        </m:r>
                        <m:r>
                          <a:rPr lang="cs-CZ" sz="1100" b="0" i="1" smtClean="0">
                            <a:solidFill>
                              <a:schemeClr val="tx1"/>
                            </a:solidFill>
                            <a:latin typeface="Cambria Math" panose="02040503050406030204" pitchFamily="18" charset="0"/>
                            <a:ea typeface="Cambria Math" panose="02040503050406030204" pitchFamily="18" charset="0"/>
                          </a:rPr>
                          <m:t>−1)</m:t>
                        </m:r>
                      </m:sub>
                      <m:sup>
                        <m:r>
                          <a:rPr lang="cs-CZ" sz="1200" i="1">
                            <a:solidFill>
                              <a:schemeClr val="tx1"/>
                            </a:solidFill>
                            <a:latin typeface="Cambria Math" panose="02040503050406030204" pitchFamily="18" charset="0"/>
                          </a:rPr>
                          <m:t> </m:t>
                        </m:r>
                      </m:sup>
                      <m:e>
                        <m:sSub>
                          <m:sSubPr>
                            <m:ctrlPr>
                              <a:rPr lang="en-GB" sz="1200" i="1">
                                <a:solidFill>
                                  <a:schemeClr val="tx1"/>
                                </a:solidFill>
                                <a:latin typeface="Cambria Math" panose="02040503050406030204" pitchFamily="18" charset="0"/>
                              </a:rPr>
                            </m:ctrlPr>
                          </m:sSubPr>
                          <m:e>
                            <m:r>
                              <a:rPr lang="cs-CZ" sz="1200" i="1">
                                <a:solidFill>
                                  <a:schemeClr val="tx1"/>
                                </a:solidFill>
                                <a:latin typeface="Cambria Math" panose="02040503050406030204" pitchFamily="18" charset="0"/>
                              </a:rPr>
                              <m:t>𝑓</m:t>
                            </m:r>
                          </m:e>
                          <m:sub>
                            <m:r>
                              <a:rPr lang="cs-CZ" sz="1200" i="1">
                                <a:solidFill>
                                  <a:schemeClr val="tx1"/>
                                </a:solidFill>
                                <a:latin typeface="Cambria Math" panose="02040503050406030204" pitchFamily="18" charset="0"/>
                              </a:rPr>
                              <m:t>3</m:t>
                            </m:r>
                            <m:r>
                              <a:rPr lang="cs-CZ" sz="1200" b="0" i="1" smtClean="0">
                                <a:solidFill>
                                  <a:schemeClr val="tx1"/>
                                </a:solidFill>
                                <a:latin typeface="Cambria Math" panose="02040503050406030204" pitchFamily="18" charset="0"/>
                              </a:rPr>
                              <m:t>𝑘</m:t>
                            </m:r>
                          </m:sub>
                        </m:sSub>
                        <m:r>
                          <a:rPr lang="cs-CZ" sz="1200" b="0" i="1" smtClean="0">
                            <a:solidFill>
                              <a:schemeClr val="tx1"/>
                            </a:solidFill>
                            <a:latin typeface="Cambria Math" panose="02040503050406030204" pitchFamily="18" charset="0"/>
                          </a:rPr>
                          <m:t>/4(</m:t>
                        </m:r>
                      </m:e>
                    </m:sPre>
                    <m:r>
                      <a:rPr lang="cs-CZ" sz="1200" b="0" i="1" smtClean="0">
                        <a:solidFill>
                          <a:schemeClr val="tx1"/>
                        </a:solidFill>
                        <a:latin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=1,…,8</m:t>
                    </m:r>
                  </m:oMath>
                </a14:m>
                <a:r>
                  <a:rPr lang="cs-CZ" sz="1200" dirty="0">
                    <a:solidFill>
                      <a:schemeClr val="tx1"/>
                    </a:solidFill>
                    <a:latin typeface="Cambria Math"/>
                    <a:ea typeface="Cambria Math" panose="02040503050406030204" pitchFamily="18" charset="0"/>
                  </a:rPr>
                  <a:t>)</a:t>
                </a:r>
                <a:endParaRPr lang="en-GB" sz="1200" dirty="0">
                  <a:solidFill>
                    <a:schemeClr val="tx1"/>
                  </a:solidFill>
                  <a:latin typeface="Cambria Math"/>
                  <a:ea typeface="Cambria Math" panose="02040503050406030204" pitchFamily="18" charset="0"/>
                </a:endParaRPr>
              </a:p>
            </p:txBody>
          </p:sp>
        </mc:Choice>
        <mc:Fallback xmlns="">
          <p:sp>
            <p:nvSpPr>
              <p:cNvPr id="24" name="TextovéPole 23">
                <a:extLst>
                  <a:ext uri="{FF2B5EF4-FFF2-40B4-BE49-F238E27FC236}">
                    <a16:creationId xmlns:a16="http://schemas.microsoft.com/office/drawing/2014/main" id="{A8FCC49E-9B63-35B9-3164-FC53490AA7DD}"/>
                  </a:ext>
                </a:extLst>
              </p:cNvPr>
              <p:cNvSpPr txBox="1">
                <a:spLocks noRot="1" noChangeAspect="1" noMove="1" noResize="1" noEditPoints="1" noAdjustHandles="1" noChangeArrowheads="1" noChangeShapeType="1" noTextEdit="1"/>
              </p:cNvSpPr>
              <p:nvPr/>
            </p:nvSpPr>
            <p:spPr>
              <a:xfrm>
                <a:off x="3239999" y="5656309"/>
                <a:ext cx="3275915" cy="236475"/>
              </a:xfrm>
              <a:prstGeom prst="rect">
                <a:avLst/>
              </a:prstGeom>
              <a:blipFill>
                <a:blip r:embed="rId4"/>
                <a:stretch>
                  <a:fillRect l="-929" t="-7692" r="-2230" b="-2820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0" name="TextovéPole 29">
                <a:extLst>
                  <a:ext uri="{FF2B5EF4-FFF2-40B4-BE49-F238E27FC236}">
                    <a16:creationId xmlns:a16="http://schemas.microsoft.com/office/drawing/2014/main" id="{C305FD10-E878-AD23-8855-D32E93C5FB36}"/>
                  </a:ext>
                </a:extLst>
              </p:cNvPr>
              <p:cNvSpPr txBox="1"/>
              <p:nvPr/>
            </p:nvSpPr>
            <p:spPr>
              <a:xfrm>
                <a:off x="720000" y="5656309"/>
                <a:ext cx="2519608" cy="228396"/>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2)  </m:t>
                      </m:r>
                      <m:r>
                        <m:rPr>
                          <m:nor/>
                        </m:rPr>
                        <a:rPr lang="cs-CZ" sz="1200" b="0" i="0" smtClean="0">
                          <a:solidFill>
                            <a:schemeClr val="tx1"/>
                          </a:solidFill>
                          <a:latin typeface="Cambria Math" panose="02040503050406030204" pitchFamily="18" charset="0"/>
                          <a:ea typeface="Cambria Math" panose="02040503050406030204" pitchFamily="18" charset="0"/>
                        </a:rPr>
                        <m:t>PV</m:t>
                      </m:r>
                      <m:d>
                        <m:dPr>
                          <m:ctrlPr>
                            <a:rPr lang="cs-CZ" sz="1200" b="0" i="1" smtClean="0">
                              <a:solidFill>
                                <a:schemeClr val="tx1"/>
                              </a:solidFill>
                              <a:latin typeface="Cambria Math" panose="02040503050406030204" pitchFamily="18" charset="0"/>
                              <a:ea typeface="Cambria Math" panose="02040503050406030204" pitchFamily="18" charset="0"/>
                            </a:rPr>
                          </m:ctrlPr>
                        </m:dPr>
                        <m:e>
                          <m:sSubSup>
                            <m:sSubSupPr>
                              <m:ctrlPr>
                                <a:rPr lang="cs-CZ" sz="1200" b="0" i="1" smtClean="0">
                                  <a:solidFill>
                                    <a:schemeClr val="tx1"/>
                                  </a:solidFill>
                                  <a:latin typeface="Cambria Math" panose="02040503050406030204" pitchFamily="18" charset="0"/>
                                  <a:ea typeface="Cambria Math" panose="02040503050406030204" pitchFamily="18" charset="0"/>
                                </a:rPr>
                              </m:ctrlPr>
                            </m:sSubSupPr>
                            <m:e>
                              <m:r>
                                <a:rPr lang="cs-CZ" sz="1200" b="0" i="1" smtClean="0">
                                  <a:solidFill>
                                    <a:schemeClr val="tx1"/>
                                  </a:solidFill>
                                  <a:latin typeface="Cambria Math" panose="02040503050406030204" pitchFamily="18" charset="0"/>
                                  <a:ea typeface="Cambria Math" panose="02040503050406030204" pitchFamily="18" charset="0"/>
                                </a:rPr>
                                <m:t>𝐼</m:t>
                              </m:r>
                            </m:e>
                            <m:sub>
                              <m:r>
                                <a:rPr lang="cs-CZ" sz="1200" b="0" i="1" smtClean="0">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𝑘</m:t>
                              </m:r>
                            </m:sub>
                            <m:sup>
                              <m:r>
                                <a:rPr lang="cs-CZ" sz="1200" b="0" i="1" smtClean="0">
                                  <a:solidFill>
                                    <a:schemeClr val="tx1"/>
                                  </a:solidFill>
                                  <a:latin typeface="Cambria Math" panose="02040503050406030204" pitchFamily="18" charset="0"/>
                                  <a:ea typeface="Cambria Math" panose="02040503050406030204" pitchFamily="18" charset="0"/>
                                </a:rPr>
                                <m:t>𝑓𝑖𝑥𝑒𝑑</m:t>
                              </m:r>
                            </m:sup>
                          </m:sSubSup>
                        </m:e>
                      </m:d>
                      <m:r>
                        <a:rPr lang="cs-CZ" sz="1200" i="1">
                          <a:solidFill>
                            <a:schemeClr val="tx1"/>
                          </a:solidFill>
                          <a:latin typeface="Cambria Math" panose="02040503050406030204" pitchFamily="18" charset="0"/>
                          <a:ea typeface="Cambria Math" panose="02040503050406030204" pitchFamily="18" charset="0"/>
                        </a:rPr>
                        <m:t>=</m:t>
                      </m:r>
                      <m:f>
                        <m:fPr>
                          <m:type m:val="lin"/>
                          <m:ctrlPr>
                            <a:rPr lang="cs-CZ" sz="1200" i="1" smtClean="0">
                              <a:solidFill>
                                <a:schemeClr val="tx1"/>
                              </a:solidFill>
                              <a:latin typeface="Cambria Math" panose="02040503050406030204" pitchFamily="18" charset="0"/>
                              <a:ea typeface="Cambria Math" panose="02040503050406030204" pitchFamily="18" charset="0"/>
                            </a:rPr>
                          </m:ctrlPr>
                        </m:fPr>
                        <m:num>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𝑓𝑖𝑥</m:t>
                              </m:r>
                              <m:r>
                                <a:rPr lang="cs-CZ" sz="1200" b="0" i="1" smtClean="0">
                                  <a:solidFill>
                                    <a:schemeClr val="tx1"/>
                                  </a:solidFill>
                                  <a:latin typeface="Cambria Math" panose="02040503050406030204" pitchFamily="18" charset="0"/>
                                  <a:ea typeface="Cambria Math" panose="02040503050406030204" pitchFamily="18" charset="0"/>
                                </a:rPr>
                                <m:t>𝑒𝑑</m:t>
                              </m:r>
                            </m:sup>
                          </m:sSubSup>
                        </m:num>
                        <m:den>
                          <m:sSup>
                            <m:sSupPr>
                              <m:ctrlPr>
                                <a:rPr lang="cs-CZ" sz="1200" i="1">
                                  <a:solidFill>
                                    <a:schemeClr val="tx1"/>
                                  </a:solidFill>
                                  <a:latin typeface="Cambria Math" panose="02040503050406030204" pitchFamily="18" charset="0"/>
                                  <a:ea typeface="Cambria Math" panose="02040503050406030204" pitchFamily="18" charset="0"/>
                                </a:rPr>
                              </m:ctrlPr>
                            </m:sSupPr>
                            <m:e>
                              <m:d>
                                <m:dPr>
                                  <m:ctrlPr>
                                    <a:rPr lang="cs-CZ" sz="1200" i="1">
                                      <a:solidFill>
                                        <a:schemeClr val="tx1"/>
                                      </a:solidFill>
                                      <a:latin typeface="Cambria Math" panose="02040503050406030204" pitchFamily="18" charset="0"/>
                                      <a:ea typeface="Cambria Math" panose="02040503050406030204" pitchFamily="18" charset="0"/>
                                    </a:rPr>
                                  </m:ctrlPr>
                                </m:dPr>
                                <m:e>
                                  <m:r>
                                    <a:rPr lang="cs-CZ" sz="1200" i="1">
                                      <a:solidFill>
                                        <a:schemeClr val="tx1"/>
                                      </a:solidFill>
                                      <a:latin typeface="Cambria Math" panose="02040503050406030204" pitchFamily="18" charset="0"/>
                                      <a:ea typeface="Cambria Math" panose="02040503050406030204" pitchFamily="18" charset="0"/>
                                    </a:rPr>
                                    <m:t>1+</m:t>
                                  </m:r>
                                  <m:sSub>
                                    <m:sSubPr>
                                      <m:ctrlPr>
                                        <a:rPr lang="cs-CZ" sz="1200" i="1">
                                          <a:solidFill>
                                            <a:schemeClr val="tx1"/>
                                          </a:solidFill>
                                          <a:latin typeface="Cambria Math" panose="02040503050406030204" pitchFamily="18" charset="0"/>
                                          <a:ea typeface="Cambria Math" panose="02040503050406030204" pitchFamily="18" charset="0"/>
                                        </a:rPr>
                                      </m:ctrlPr>
                                    </m:sSubPr>
                                    <m:e>
                                      <m:r>
                                        <a:rPr lang="cs-CZ" sz="1200" i="1">
                                          <a:solidFill>
                                            <a:schemeClr val="tx1"/>
                                          </a:solidFill>
                                          <a:latin typeface="Cambria Math" panose="02040503050406030204" pitchFamily="18" charset="0"/>
                                          <a:ea typeface="Cambria Math" panose="02040503050406030204" pitchFamily="18" charset="0"/>
                                        </a:rPr>
                                        <m:t>𝐸</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Sub>
                                  <m:r>
                                    <a:rPr lang="cs-CZ" sz="1200" b="0" i="1" smtClean="0">
                                      <a:solidFill>
                                        <a:schemeClr val="tx1"/>
                                      </a:solidFill>
                                      <a:latin typeface="Cambria Math" panose="02040503050406030204" pitchFamily="18" charset="0"/>
                                      <a:ea typeface="Cambria Math" panose="02040503050406030204" pitchFamily="18" charset="0"/>
                                    </a:rPr>
                                    <m:t>/4</m:t>
                                  </m:r>
                                </m:e>
                              </m:d>
                            </m:e>
                            <m:sup>
                              <m:r>
                                <a:rPr lang="cs-CZ" sz="1200" i="1">
                                  <a:solidFill>
                                    <a:schemeClr val="tx1"/>
                                  </a:solidFill>
                                  <a:latin typeface="Cambria Math" panose="02040503050406030204" pitchFamily="18" charset="0"/>
                                  <a:ea typeface="Cambria Math" panose="02040503050406030204" pitchFamily="18" charset="0"/>
                                </a:rPr>
                                <m:t>𝑘</m:t>
                              </m:r>
                            </m:sup>
                          </m:sSup>
                        </m:den>
                      </m:f>
                    </m:oMath>
                  </m:oMathPara>
                </a14:m>
                <a:endParaRPr lang="en-GB" sz="1200" i="1" dirty="0">
                  <a:solidFill>
                    <a:schemeClr val="tx1"/>
                  </a:solidFill>
                  <a:latin typeface="Cambria Math"/>
                  <a:ea typeface="Cambria Math" panose="02040503050406030204" pitchFamily="18" charset="0"/>
                </a:endParaRPr>
              </a:p>
            </p:txBody>
          </p:sp>
        </mc:Choice>
        <mc:Fallback xmlns="">
          <p:sp>
            <p:nvSpPr>
              <p:cNvPr id="30" name="TextovéPole 29">
                <a:extLst>
                  <a:ext uri="{FF2B5EF4-FFF2-40B4-BE49-F238E27FC236}">
                    <a16:creationId xmlns:a16="http://schemas.microsoft.com/office/drawing/2014/main" id="{C305FD10-E878-AD23-8855-D32E93C5FB36}"/>
                  </a:ext>
                </a:extLst>
              </p:cNvPr>
              <p:cNvSpPr txBox="1">
                <a:spLocks noRot="1" noChangeAspect="1" noMove="1" noResize="1" noEditPoints="1" noAdjustHandles="1" noChangeArrowheads="1" noChangeShapeType="1" noTextEdit="1"/>
              </p:cNvSpPr>
              <p:nvPr/>
            </p:nvSpPr>
            <p:spPr>
              <a:xfrm>
                <a:off x="720000" y="5656309"/>
                <a:ext cx="2519608" cy="228396"/>
              </a:xfrm>
              <a:prstGeom prst="rect">
                <a:avLst/>
              </a:prstGeom>
              <a:blipFill>
                <a:blip r:embed="rId5"/>
                <a:stretch>
                  <a:fillRect l="-2179" t="-170270" b="-26216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1" name="TextovéPole 30">
                <a:extLst>
                  <a:ext uri="{FF2B5EF4-FFF2-40B4-BE49-F238E27FC236}">
                    <a16:creationId xmlns:a16="http://schemas.microsoft.com/office/drawing/2014/main" id="{6C729868-D709-1364-96A7-7767C956ADAC}"/>
                  </a:ext>
                </a:extLst>
              </p:cNvPr>
              <p:cNvSpPr txBox="1"/>
              <p:nvPr/>
            </p:nvSpPr>
            <p:spPr>
              <a:xfrm>
                <a:off x="720000" y="5885456"/>
                <a:ext cx="4801504" cy="234744"/>
              </a:xfrm>
              <a:prstGeom prst="rect">
                <a:avLst/>
              </a:prstGeom>
              <a:noFill/>
            </p:spPr>
            <p:txBody>
              <a:bodyPr wrap="square" lIns="0" tIns="0" rIns="0" bIns="0" rtlCol="0">
                <a:spAutoFit/>
              </a:bodyPr>
              <a:lstStyle/>
              <a:p>
                <a14:m>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6)  10,000,000</m:t>
                    </m:r>
                    <m:r>
                      <a:rPr lang="cs-CZ" sz="1200" i="1">
                        <a:solidFill>
                          <a:schemeClr val="tx1"/>
                        </a:solidFill>
                        <a:latin typeface="Cambria Math" panose="02040503050406030204" pitchFamily="18" charset="0"/>
                        <a:ea typeface="Cambria Math" panose="02040503050406030204" pitchFamily="18" charset="0"/>
                      </a:rPr>
                      <m:t>=</m:t>
                    </m:r>
                    <m:f>
                      <m:fPr>
                        <m:type m:val="lin"/>
                        <m:ctrlPr>
                          <a:rPr lang="cs-CZ" sz="1200" i="1" smtClean="0">
                            <a:solidFill>
                              <a:schemeClr val="tx1"/>
                            </a:solidFill>
                            <a:latin typeface="Cambria Math" panose="02040503050406030204" pitchFamily="18" charset="0"/>
                            <a:ea typeface="Cambria Math" panose="02040503050406030204" pitchFamily="18" charset="0"/>
                          </a:rPr>
                        </m:ctrlPr>
                      </m:fPr>
                      <m:num>
                        <m:d>
                          <m:dPr>
                            <m:ctrlPr>
                              <a:rPr lang="cs-CZ" sz="1200" i="1" smtClean="0">
                                <a:solidFill>
                                  <a:schemeClr val="tx1"/>
                                </a:solidFill>
                                <a:latin typeface="Cambria Math" panose="02040503050406030204" pitchFamily="18" charset="0"/>
                                <a:ea typeface="Cambria Math" panose="02040503050406030204" pitchFamily="18" charset="0"/>
                              </a:rPr>
                            </m:ctrlPr>
                          </m:dPr>
                          <m:e>
                            <m:r>
                              <a:rPr lang="cs-CZ" sz="1200" b="0" i="1" smtClean="0">
                                <a:solidFill>
                                  <a:schemeClr val="tx1"/>
                                </a:solidFill>
                                <a:latin typeface="Cambria Math" panose="02040503050406030204" pitchFamily="18" charset="0"/>
                                <a:ea typeface="Cambria Math" panose="02040503050406030204" pitchFamily="18" charset="0"/>
                              </a:rPr>
                              <m:t>10,000,000+</m:t>
                            </m:r>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𝑓𝑙𝑜𝑎𝑡</m:t>
                                </m:r>
                              </m:sup>
                            </m:sSubSup>
                          </m:e>
                        </m:d>
                      </m:num>
                      <m:den>
                        <m:d>
                          <m:dPr>
                            <m:ctrlPr>
                              <a:rPr lang="cs-CZ" sz="1200" i="1" smtClean="0">
                                <a:solidFill>
                                  <a:schemeClr val="tx1"/>
                                </a:solidFill>
                                <a:latin typeface="Cambria Math" panose="02040503050406030204" pitchFamily="18" charset="0"/>
                                <a:ea typeface="Cambria Math" panose="02040503050406030204" pitchFamily="18" charset="0"/>
                              </a:rPr>
                            </m:ctrlPr>
                          </m:dPr>
                          <m:e>
                            <m:r>
                              <a:rPr lang="cs-CZ" sz="1200" b="0" i="1" smtClean="0">
                                <a:solidFill>
                                  <a:schemeClr val="tx1"/>
                                </a:solidFill>
                                <a:latin typeface="Cambria Math" panose="02040503050406030204" pitchFamily="18" charset="0"/>
                                <a:ea typeface="Cambria Math" panose="02040503050406030204" pitchFamily="18" charset="0"/>
                              </a:rPr>
                              <m:t>1+</m:t>
                            </m:r>
                            <m:sPre>
                              <m:sPrePr>
                                <m:ctrlPr>
                                  <a:rPr lang="cs-CZ" sz="1100" i="1">
                                    <a:solidFill>
                                      <a:schemeClr val="tx1"/>
                                    </a:solidFill>
                                    <a:latin typeface="Cambria Math" panose="02040503050406030204" pitchFamily="18" charset="0"/>
                                    <a:ea typeface="Cambria Math" panose="02040503050406030204" pitchFamily="18" charset="0"/>
                                  </a:rPr>
                                </m:ctrlPr>
                              </m:sPrePr>
                              <m:sub>
                                <m:r>
                                  <a:rPr lang="cs-CZ" sz="1100" i="1">
                                    <a:solidFill>
                                      <a:schemeClr val="tx1"/>
                                    </a:solidFill>
                                    <a:latin typeface="Cambria Math" panose="02040503050406030204" pitchFamily="18" charset="0"/>
                                    <a:ea typeface="Cambria Math" panose="02040503050406030204" pitchFamily="18" charset="0"/>
                                  </a:rPr>
                                  <m:t>3</m:t>
                                </m:r>
                                <m:r>
                                  <a:rPr lang="cs-CZ" sz="1100" b="0" i="1" smtClean="0">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rPr>
                                  <m:t> </m:t>
                                </m:r>
                              </m:sup>
                              <m:e>
                                <m:sSub>
                                  <m:sSubPr>
                                    <m:ctrlPr>
                                      <a:rPr lang="en-GB" sz="1200" i="1">
                                        <a:solidFill>
                                          <a:schemeClr val="tx1"/>
                                        </a:solidFill>
                                        <a:latin typeface="Cambria Math" panose="02040503050406030204" pitchFamily="18" charset="0"/>
                                      </a:rPr>
                                    </m:ctrlPr>
                                  </m:sSubPr>
                                  <m:e>
                                    <m:r>
                                      <a:rPr lang="cs-CZ" sz="1200" i="1">
                                        <a:solidFill>
                                          <a:schemeClr val="tx1"/>
                                        </a:solidFill>
                                        <a:latin typeface="Cambria Math" panose="02040503050406030204" pitchFamily="18" charset="0"/>
                                      </a:rPr>
                                      <m:t>𝑓</m:t>
                                    </m:r>
                                  </m:e>
                                  <m:sub>
                                    <m:r>
                                      <a:rPr lang="cs-CZ" sz="1200" i="1">
                                        <a:solidFill>
                                          <a:schemeClr val="tx1"/>
                                        </a:solidFill>
                                        <a:latin typeface="Cambria Math" panose="02040503050406030204" pitchFamily="18" charset="0"/>
                                      </a:rPr>
                                      <m:t>3</m:t>
                                    </m:r>
                                    <m:r>
                                      <a:rPr lang="cs-CZ" sz="1200" b="0" i="1" smtClean="0">
                                        <a:solidFill>
                                          <a:schemeClr val="tx1"/>
                                        </a:solidFill>
                                        <a:latin typeface="Cambria Math" panose="02040503050406030204" pitchFamily="18" charset="0"/>
                                      </a:rPr>
                                      <m:t>(</m:t>
                                    </m:r>
                                    <m:r>
                                      <a:rPr lang="cs-CZ" sz="1200" i="1">
                                        <a:solidFill>
                                          <a:schemeClr val="tx1"/>
                                        </a:solidFill>
                                        <a:latin typeface="Cambria Math" panose="02040503050406030204" pitchFamily="18" charset="0"/>
                                      </a:rPr>
                                      <m:t>𝑘</m:t>
                                    </m:r>
                                    <m:r>
                                      <a:rPr lang="cs-CZ" sz="1200" b="0" i="1" smtClean="0">
                                        <a:solidFill>
                                          <a:schemeClr val="tx1"/>
                                        </a:solidFill>
                                        <a:latin typeface="Cambria Math" panose="02040503050406030204" pitchFamily="18" charset="0"/>
                                      </a:rPr>
                                      <m:t>+1)</m:t>
                                    </m:r>
                                  </m:sub>
                                </m:sSub>
                                <m:r>
                                  <a:rPr lang="cs-CZ" sz="1200" i="1">
                                    <a:solidFill>
                                      <a:schemeClr val="tx1"/>
                                    </a:solidFill>
                                    <a:latin typeface="Cambria Math" panose="02040503050406030204" pitchFamily="18" charset="0"/>
                                  </a:rPr>
                                  <m:t>/4</m:t>
                                </m:r>
                              </m:e>
                            </m:sPre>
                          </m:e>
                        </m:d>
                      </m:den>
                    </m:f>
                    <m:r>
                      <a:rPr lang="cs-CZ" sz="1200" b="0" i="1" smtClean="0">
                        <a:solidFill>
                          <a:schemeClr val="tx1"/>
                        </a:solidFill>
                        <a:latin typeface="Cambria Math" panose="02040503050406030204" pitchFamily="18" charset="0"/>
                        <a:ea typeface="Cambria Math" panose="02040503050406030204" pitchFamily="18" charset="0"/>
                      </a:rPr>
                      <m:t>,(</m:t>
                    </m:r>
                    <m:r>
                      <a:rPr lang="cs-CZ" sz="1200" b="0" i="1" smtClean="0">
                        <a:solidFill>
                          <a:schemeClr val="tx1"/>
                        </a:solidFill>
                        <a:latin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=7,…,1</m:t>
                    </m:r>
                  </m:oMath>
                </a14:m>
                <a:r>
                  <a:rPr lang="cs-CZ" sz="1200" dirty="0">
                    <a:solidFill>
                      <a:schemeClr val="tx1"/>
                    </a:solidFill>
                    <a:latin typeface="Cambria Math"/>
                    <a:ea typeface="Cambria Math" panose="02040503050406030204" pitchFamily="18" charset="0"/>
                  </a:rPr>
                  <a:t>)</a:t>
                </a:r>
                <a:endParaRPr lang="en-GB" sz="1200" dirty="0">
                  <a:solidFill>
                    <a:schemeClr val="tx1"/>
                  </a:solidFill>
                  <a:latin typeface="Cambria Math"/>
                  <a:ea typeface="Cambria Math" panose="02040503050406030204" pitchFamily="18" charset="0"/>
                </a:endParaRPr>
              </a:p>
            </p:txBody>
          </p:sp>
        </mc:Choice>
        <mc:Fallback xmlns="">
          <p:sp>
            <p:nvSpPr>
              <p:cNvPr id="31" name="TextovéPole 30">
                <a:extLst>
                  <a:ext uri="{FF2B5EF4-FFF2-40B4-BE49-F238E27FC236}">
                    <a16:creationId xmlns:a16="http://schemas.microsoft.com/office/drawing/2014/main" id="{6C729868-D709-1364-96A7-7767C956ADAC}"/>
                  </a:ext>
                </a:extLst>
              </p:cNvPr>
              <p:cNvSpPr txBox="1">
                <a:spLocks noRot="1" noChangeAspect="1" noMove="1" noResize="1" noEditPoints="1" noAdjustHandles="1" noChangeArrowheads="1" noChangeShapeType="1" noTextEdit="1"/>
              </p:cNvSpPr>
              <p:nvPr/>
            </p:nvSpPr>
            <p:spPr>
              <a:xfrm>
                <a:off x="720000" y="5885456"/>
                <a:ext cx="4801504" cy="234744"/>
              </a:xfrm>
              <a:prstGeom prst="rect">
                <a:avLst/>
              </a:prstGeom>
              <a:blipFill>
                <a:blip r:embed="rId6"/>
                <a:stretch>
                  <a:fillRect l="-1142" t="-158974" b="-24615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2" name="TextovéPole 31">
                <a:extLst>
                  <a:ext uri="{FF2B5EF4-FFF2-40B4-BE49-F238E27FC236}">
                    <a16:creationId xmlns:a16="http://schemas.microsoft.com/office/drawing/2014/main" id="{001E84C1-1F04-E3FF-7617-4F1F02751A4B}"/>
                  </a:ext>
                </a:extLst>
              </p:cNvPr>
              <p:cNvSpPr txBox="1"/>
              <p:nvPr/>
            </p:nvSpPr>
            <p:spPr>
              <a:xfrm>
                <a:off x="719999" y="5410547"/>
                <a:ext cx="3201945" cy="22756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1)  </m:t>
                      </m:r>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𝑓𝑖𝑥</m:t>
                          </m:r>
                          <m:r>
                            <a:rPr lang="cs-CZ" sz="1200" b="0" i="1" smtClean="0">
                              <a:solidFill>
                                <a:schemeClr val="tx1"/>
                              </a:solidFill>
                              <a:latin typeface="Cambria Math" panose="02040503050406030204" pitchFamily="18" charset="0"/>
                              <a:ea typeface="Cambria Math" panose="02040503050406030204" pitchFamily="18" charset="0"/>
                            </a:rPr>
                            <m:t>𝑒𝑑</m:t>
                          </m:r>
                        </m:sup>
                      </m:sSubSup>
                      <m:r>
                        <a:rPr lang="cs-CZ" sz="1200" b="0" i="1" smtClean="0">
                          <a:solidFill>
                            <a:schemeClr val="tx1"/>
                          </a:solidFill>
                          <a:latin typeface="Cambria Math" panose="02040503050406030204" pitchFamily="18" charset="0"/>
                          <a:ea typeface="Cambria Math" panose="02040503050406030204" pitchFamily="18" charset="0"/>
                        </a:rPr>
                        <m:t>=10,000,000×</m:t>
                      </m:r>
                      <m:f>
                        <m:fPr>
                          <m:type m:val="lin"/>
                          <m:ctrlPr>
                            <a:rPr lang="cs-CZ" sz="1200" b="0" i="1" smtClean="0">
                              <a:solidFill>
                                <a:schemeClr val="tx1"/>
                              </a:solidFill>
                              <a:latin typeface="Cambria Math" panose="02040503050406030204" pitchFamily="18" charset="0"/>
                              <a:ea typeface="Cambria Math" panose="02040503050406030204" pitchFamily="18" charset="0"/>
                            </a:rPr>
                          </m:ctrlPr>
                        </m:fPr>
                        <m:num>
                          <m:r>
                            <a:rPr lang="cs-CZ" sz="1200" b="0" i="1" smtClean="0">
                              <a:solidFill>
                                <a:schemeClr val="tx1"/>
                              </a:solidFill>
                              <a:latin typeface="Cambria Math" panose="02040503050406030204" pitchFamily="18" charset="0"/>
                              <a:ea typeface="Cambria Math" panose="02040503050406030204" pitchFamily="18" charset="0"/>
                            </a:rPr>
                            <m:t>0.05</m:t>
                          </m:r>
                        </m:num>
                        <m:den>
                          <m:r>
                            <a:rPr lang="cs-CZ" sz="1200" b="0" i="1" smtClean="0">
                              <a:solidFill>
                                <a:schemeClr val="tx1"/>
                              </a:solidFill>
                              <a:latin typeface="Cambria Math" panose="02040503050406030204" pitchFamily="18" charset="0"/>
                              <a:ea typeface="Cambria Math" panose="02040503050406030204" pitchFamily="18" charset="0"/>
                            </a:rPr>
                            <m:t>4</m:t>
                          </m:r>
                        </m:den>
                      </m:f>
                      <m:r>
                        <a:rPr lang="cs-CZ" sz="1200" b="0" i="1" smtClean="0">
                          <a:solidFill>
                            <a:schemeClr val="tx1"/>
                          </a:solidFill>
                          <a:latin typeface="Cambria Math" panose="02040503050406030204" pitchFamily="18" charset="0"/>
                          <a:ea typeface="Cambria Math" panose="02040503050406030204" pitchFamily="18" charset="0"/>
                        </a:rPr>
                        <m:t>(</m:t>
                      </m:r>
                      <m:r>
                        <a:rPr lang="cs-CZ" sz="1200" b="0" i="1" smtClean="0">
                          <a:solidFill>
                            <a:schemeClr val="tx1"/>
                          </a:solidFill>
                          <a:latin typeface="Cambria Math" panose="02040503050406030204" pitchFamily="18" charset="0"/>
                          <a:ea typeface="Cambria Math" panose="02040503050406030204" pitchFamily="18" charset="0"/>
                        </a:rPr>
                        <m:t>𝑘</m:t>
                      </m:r>
                      <m:r>
                        <a:rPr lang="cs-CZ" sz="1200" b="0" i="1" smtClean="0">
                          <a:solidFill>
                            <a:schemeClr val="tx1"/>
                          </a:solidFill>
                          <a:latin typeface="Cambria Math" panose="02040503050406030204" pitchFamily="18" charset="0"/>
                          <a:ea typeface="Cambria Math" panose="02040503050406030204" pitchFamily="18" charset="0"/>
                        </a:rPr>
                        <m:t>=1,…,8)</m:t>
                      </m:r>
                    </m:oMath>
                  </m:oMathPara>
                </a14:m>
                <a:endParaRPr lang="en-GB" sz="1200" i="1" dirty="0">
                  <a:solidFill>
                    <a:schemeClr val="tx1"/>
                  </a:solidFill>
                  <a:latin typeface="Cambria Math"/>
                  <a:ea typeface="Cambria Math" panose="02040503050406030204" pitchFamily="18" charset="0"/>
                </a:endParaRPr>
              </a:p>
            </p:txBody>
          </p:sp>
        </mc:Choice>
        <mc:Fallback xmlns="">
          <p:sp>
            <p:nvSpPr>
              <p:cNvPr id="32" name="TextovéPole 31">
                <a:extLst>
                  <a:ext uri="{FF2B5EF4-FFF2-40B4-BE49-F238E27FC236}">
                    <a16:creationId xmlns:a16="http://schemas.microsoft.com/office/drawing/2014/main" id="{001E84C1-1F04-E3FF-7617-4F1F02751A4B}"/>
                  </a:ext>
                </a:extLst>
              </p:cNvPr>
              <p:cNvSpPr txBox="1">
                <a:spLocks noRot="1" noChangeAspect="1" noMove="1" noResize="1" noEditPoints="1" noAdjustHandles="1" noChangeArrowheads="1" noChangeShapeType="1" noTextEdit="1"/>
              </p:cNvSpPr>
              <p:nvPr/>
            </p:nvSpPr>
            <p:spPr>
              <a:xfrm>
                <a:off x="719999" y="5410547"/>
                <a:ext cx="3201945" cy="227563"/>
              </a:xfrm>
              <a:prstGeom prst="rect">
                <a:avLst/>
              </a:prstGeom>
              <a:blipFill>
                <a:blip r:embed="rId7"/>
                <a:stretch>
                  <a:fillRect l="-1714" t="-121622" b="-197297"/>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TextovéPole 10">
                <a:extLst>
                  <a:ext uri="{FF2B5EF4-FFF2-40B4-BE49-F238E27FC236}">
                    <a16:creationId xmlns:a16="http://schemas.microsoft.com/office/drawing/2014/main" id="{5933E7DF-935C-D9C9-E78A-0554EF6C1E8C}"/>
                  </a:ext>
                </a:extLst>
              </p:cNvPr>
              <p:cNvSpPr txBox="1"/>
              <p:nvPr/>
            </p:nvSpPr>
            <p:spPr>
              <a:xfrm>
                <a:off x="5832000" y="5891702"/>
                <a:ext cx="1210496" cy="226665"/>
              </a:xfrm>
              <a:prstGeom prst="rect">
                <a:avLst/>
              </a:prstGeom>
              <a:noFill/>
            </p:spPr>
            <p:txBody>
              <a:bodyPr wrap="square" lIns="0" tIns="0" rIns="0" bIns="0" rtlCol="0">
                <a:spAutoFit/>
              </a:bodyPr>
              <a:lstStyle/>
              <a:p>
                <a14:m>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7)  </m:t>
                    </m:r>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𝑓𝑙𝑜𝑎𝑡</m:t>
                        </m:r>
                      </m:sup>
                    </m:sSubSup>
                    <m:r>
                      <a:rPr lang="cs-CZ" sz="1200" b="0" i="1" smtClean="0">
                        <a:solidFill>
                          <a:schemeClr val="tx1"/>
                        </a:solidFill>
                        <a:latin typeface="Cambria Math" panose="02040503050406030204" pitchFamily="18" charset="0"/>
                        <a:ea typeface="Cambria Math" panose="02040503050406030204" pitchFamily="18" charset="0"/>
                      </a:rPr>
                      <m:t>−</m:t>
                    </m:r>
                  </m:oMath>
                </a14:m>
                <a:r>
                  <a:rPr lang="cs-CZ" sz="1200" dirty="0">
                    <a:solidFill>
                      <a:schemeClr val="tx1"/>
                    </a:solidFill>
                    <a:ea typeface="Cambria Math" panose="02040503050406030204" pitchFamily="18" charset="0"/>
                  </a:rPr>
                  <a:t> </a:t>
                </a:r>
                <a14:m>
                  <m:oMath xmlns:m="http://schemas.openxmlformats.org/officeDocument/2006/math">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𝑓𝑖𝑥𝑒𝑑</m:t>
                        </m:r>
                      </m:sup>
                    </m:sSubSup>
                  </m:oMath>
                </a14:m>
                <a:endParaRPr lang="en-GB" sz="1200" i="1" dirty="0">
                  <a:solidFill>
                    <a:schemeClr val="tx1"/>
                  </a:solidFill>
                  <a:latin typeface="Cambria Math"/>
                  <a:ea typeface="Cambria Math" panose="02040503050406030204" pitchFamily="18" charset="0"/>
                </a:endParaRPr>
              </a:p>
            </p:txBody>
          </p:sp>
        </mc:Choice>
        <mc:Fallback xmlns="">
          <p:sp>
            <p:nvSpPr>
              <p:cNvPr id="11" name="TextovéPole 10">
                <a:extLst>
                  <a:ext uri="{FF2B5EF4-FFF2-40B4-BE49-F238E27FC236}">
                    <a16:creationId xmlns:a16="http://schemas.microsoft.com/office/drawing/2014/main" id="{5933E7DF-935C-D9C9-E78A-0554EF6C1E8C}"/>
                  </a:ext>
                </a:extLst>
              </p:cNvPr>
              <p:cNvSpPr txBox="1">
                <a:spLocks noRot="1" noChangeAspect="1" noMove="1" noResize="1" noEditPoints="1" noAdjustHandles="1" noChangeArrowheads="1" noChangeShapeType="1" noTextEdit="1"/>
              </p:cNvSpPr>
              <p:nvPr/>
            </p:nvSpPr>
            <p:spPr>
              <a:xfrm>
                <a:off x="5832000" y="5891702"/>
                <a:ext cx="1210496" cy="226665"/>
              </a:xfrm>
              <a:prstGeom prst="rect">
                <a:avLst/>
              </a:prstGeom>
              <a:blipFill>
                <a:blip r:embed="rId8"/>
                <a:stretch>
                  <a:fillRect l="-4545" t="-2632" b="-26316"/>
                </a:stretch>
              </a:blipFill>
            </p:spPr>
            <p:txBody>
              <a:bodyPr/>
              <a:lstStyle/>
              <a:p>
                <a:r>
                  <a:rPr lang="en-GB">
                    <a:noFill/>
                  </a:rPr>
                  <a:t> </a:t>
                </a:r>
              </a:p>
            </p:txBody>
          </p:sp>
        </mc:Fallback>
      </mc:AlternateContent>
      <p:graphicFrame>
        <p:nvGraphicFramePr>
          <p:cNvPr id="14" name="Tabulka 13">
            <a:extLst>
              <a:ext uri="{FF2B5EF4-FFF2-40B4-BE49-F238E27FC236}">
                <a16:creationId xmlns:a16="http://schemas.microsoft.com/office/drawing/2014/main" id="{593E87D7-7C3B-5CBD-C6A6-96EE4A68C718}"/>
              </a:ext>
            </a:extLst>
          </p:cNvPr>
          <p:cNvGraphicFramePr>
            <a:graphicFrameLocks noGrp="1"/>
          </p:cNvGraphicFramePr>
          <p:nvPr>
            <p:extLst>
              <p:ext uri="{D42A27DB-BD31-4B8C-83A1-F6EECF244321}">
                <p14:modId xmlns:p14="http://schemas.microsoft.com/office/powerpoint/2010/main" val="2725162215"/>
              </p:ext>
            </p:extLst>
          </p:nvPr>
        </p:nvGraphicFramePr>
        <p:xfrm>
          <a:off x="972000" y="2478700"/>
          <a:ext cx="7884000" cy="2885335"/>
        </p:xfrm>
        <a:graphic>
          <a:graphicData uri="http://schemas.openxmlformats.org/drawingml/2006/table">
            <a:tbl>
              <a:tblPr>
                <a:tableStyleId>{7DF18680-E054-41AD-8BC1-D1AEF772440D}</a:tableStyleId>
              </a:tblPr>
              <a:tblGrid>
                <a:gridCol w="540000">
                  <a:extLst>
                    <a:ext uri="{9D8B030D-6E8A-4147-A177-3AD203B41FA5}">
                      <a16:colId xmlns:a16="http://schemas.microsoft.com/office/drawing/2014/main" val="3440479645"/>
                    </a:ext>
                  </a:extLst>
                </a:gridCol>
                <a:gridCol w="540000">
                  <a:extLst>
                    <a:ext uri="{9D8B030D-6E8A-4147-A177-3AD203B41FA5}">
                      <a16:colId xmlns:a16="http://schemas.microsoft.com/office/drawing/2014/main" val="3939429889"/>
                    </a:ext>
                  </a:extLst>
                </a:gridCol>
                <a:gridCol w="540000">
                  <a:extLst>
                    <a:ext uri="{9D8B030D-6E8A-4147-A177-3AD203B41FA5}">
                      <a16:colId xmlns:a16="http://schemas.microsoft.com/office/drawing/2014/main" val="1648757165"/>
                    </a:ext>
                  </a:extLst>
                </a:gridCol>
                <a:gridCol w="576000">
                  <a:extLst>
                    <a:ext uri="{9D8B030D-6E8A-4147-A177-3AD203B41FA5}">
                      <a16:colId xmlns:a16="http://schemas.microsoft.com/office/drawing/2014/main" val="757162895"/>
                    </a:ext>
                  </a:extLst>
                </a:gridCol>
                <a:gridCol w="576000">
                  <a:extLst>
                    <a:ext uri="{9D8B030D-6E8A-4147-A177-3AD203B41FA5}">
                      <a16:colId xmlns:a16="http://schemas.microsoft.com/office/drawing/2014/main" val="3047289494"/>
                    </a:ext>
                  </a:extLst>
                </a:gridCol>
                <a:gridCol w="684000">
                  <a:extLst>
                    <a:ext uri="{9D8B030D-6E8A-4147-A177-3AD203B41FA5}">
                      <a16:colId xmlns:a16="http://schemas.microsoft.com/office/drawing/2014/main" val="2994961593"/>
                    </a:ext>
                  </a:extLst>
                </a:gridCol>
                <a:gridCol w="684000">
                  <a:extLst>
                    <a:ext uri="{9D8B030D-6E8A-4147-A177-3AD203B41FA5}">
                      <a16:colId xmlns:a16="http://schemas.microsoft.com/office/drawing/2014/main" val="3002100603"/>
                    </a:ext>
                  </a:extLst>
                </a:gridCol>
                <a:gridCol w="540000">
                  <a:extLst>
                    <a:ext uri="{9D8B030D-6E8A-4147-A177-3AD203B41FA5}">
                      <a16:colId xmlns:a16="http://schemas.microsoft.com/office/drawing/2014/main" val="20001"/>
                    </a:ext>
                  </a:extLst>
                </a:gridCol>
                <a:gridCol w="576000">
                  <a:extLst>
                    <a:ext uri="{9D8B030D-6E8A-4147-A177-3AD203B41FA5}">
                      <a16:colId xmlns:a16="http://schemas.microsoft.com/office/drawing/2014/main" val="20002"/>
                    </a:ext>
                  </a:extLst>
                </a:gridCol>
                <a:gridCol w="576000">
                  <a:extLst>
                    <a:ext uri="{9D8B030D-6E8A-4147-A177-3AD203B41FA5}">
                      <a16:colId xmlns:a16="http://schemas.microsoft.com/office/drawing/2014/main" val="20003"/>
                    </a:ext>
                  </a:extLst>
                </a:gridCol>
                <a:gridCol w="684000">
                  <a:extLst>
                    <a:ext uri="{9D8B030D-6E8A-4147-A177-3AD203B41FA5}">
                      <a16:colId xmlns:a16="http://schemas.microsoft.com/office/drawing/2014/main" val="471231784"/>
                    </a:ext>
                  </a:extLst>
                </a:gridCol>
                <a:gridCol w="684000">
                  <a:extLst>
                    <a:ext uri="{9D8B030D-6E8A-4147-A177-3AD203B41FA5}">
                      <a16:colId xmlns:a16="http://schemas.microsoft.com/office/drawing/2014/main" val="3682422824"/>
                    </a:ext>
                  </a:extLst>
                </a:gridCol>
                <a:gridCol w="684000">
                  <a:extLst>
                    <a:ext uri="{9D8B030D-6E8A-4147-A177-3AD203B41FA5}">
                      <a16:colId xmlns:a16="http://schemas.microsoft.com/office/drawing/2014/main" val="20005"/>
                    </a:ext>
                  </a:extLst>
                </a:gridCol>
              </a:tblGrid>
              <a:tr h="185108">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2">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4">
                  <a:txBody>
                    <a:bodyPr/>
                    <a:lstStyle/>
                    <a:p>
                      <a:pPr algn="ctr" fontAlgn="b"/>
                      <a:r>
                        <a:rPr lang="en-GB" sz="800" b="0" i="0" u="none" strike="noStrike" noProof="0" dirty="0">
                          <a:solidFill>
                            <a:schemeClr val="bg1"/>
                          </a:solidFill>
                          <a:effectLst/>
                          <a:latin typeface="Cambria Math" panose="02040503050406030204" pitchFamily="18" charset="0"/>
                          <a:ea typeface="Cambria Math" panose="02040503050406030204" pitchFamily="18" charset="0"/>
                        </a:rPr>
                        <a:t>Fixed leg</a:t>
                      </a: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5">
                  <a:txBody>
                    <a:bodyPr/>
                    <a:lstStyle/>
                    <a:p>
                      <a:pPr algn="ctr"/>
                      <a:r>
                        <a:rPr lang="en-GB" sz="800" b="0" i="0" u="none" strike="noStrike" kern="1200" noProof="0" dirty="0">
                          <a:solidFill>
                            <a:schemeClr val="bg1"/>
                          </a:solidFill>
                          <a:effectLst/>
                          <a:latin typeface="Cambria Math" panose="02040503050406030204" pitchFamily="18" charset="0"/>
                          <a:ea typeface="Cambria Math" panose="02040503050406030204" pitchFamily="18" charset="0"/>
                          <a:cs typeface="+mn-cs"/>
                        </a:rPr>
                        <a:t>Floating leg</a:t>
                      </a: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endParaRPr dirty="0"/>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cs-CZ" sz="800" b="0" i="0" u="none" strike="noStrike"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fontAlgn="b"/>
                      <a:endParaRPr lang="en-GB" sz="800" b="0" i="0" u="none" strike="noStrike"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19065596"/>
                  </a:ext>
                </a:extLst>
              </a:tr>
              <a:tr h="297962">
                <a:tc rowSpan="2">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Interest period</a:t>
                      </a:r>
                    </a:p>
                  </a:txBody>
                  <a:tcPr marL="9525" marR="9525" marT="9525" marB="0" anchor="ctr">
                    <a:lnL w="1905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2">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Euribor</a:t>
                      </a:r>
                    </a:p>
                  </a:txBody>
                  <a:tcPr marL="9525" marR="9525" marT="9525" marB="0" anchor="ctr">
                    <a:lnT w="12700" cap="flat" cmpd="sng" algn="ctr">
                      <a:solidFill>
                        <a:schemeClr val="bg1"/>
                      </a:solidFill>
                      <a:prstDash val="solid"/>
                      <a:round/>
                      <a:headEnd type="none" w="med" len="med"/>
                      <a:tailEnd type="none" w="med" len="med"/>
                    </a:lnT>
                    <a:solidFill>
                      <a:schemeClr val="bg2">
                        <a:lumMod val="50000"/>
                      </a:schemeClr>
                    </a:solidFill>
                  </a:tcPr>
                </a:tc>
                <a:tc hMerge="1">
                  <a:txBody>
                    <a:bodyPr/>
                    <a:lstStyle/>
                    <a:p>
                      <a:endParaRPr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rowSpan="2">
                  <a:txBody>
                    <a:bodyPr/>
                    <a:lstStyle/>
                    <a:p>
                      <a:pPr algn="ctr" fontAlgn="b"/>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Interest fixed</a:t>
                      </a:r>
                      <a:r>
                        <a:rPr lang="en-GB" sz="1000" b="0" i="0" u="none" strike="noStrike" baseline="30000" noProof="0" dirty="0">
                          <a:solidFill>
                            <a:schemeClr val="bg1"/>
                          </a:solidFill>
                          <a:effectLst/>
                          <a:latin typeface="Cambria Math" panose="02040503050406030204" pitchFamily="18" charset="0"/>
                          <a:ea typeface="Cambria Math" panose="02040503050406030204" pitchFamily="18" charset="0"/>
                        </a:rPr>
                        <a:t>1)</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2">
                  <a:txBody>
                    <a:bodyPr/>
                    <a:lstStyle/>
                    <a:p>
                      <a:pPr algn="ctr" fontAlgn="b"/>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Present value</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algn="ctr" fontAlgn="b"/>
                      <a:endParaRPr lang="en-GB" sz="1000" b="0" i="0" u="none" strike="noStrike" baseline="0"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rowSpan="2">
                  <a:txBody>
                    <a:bodyPr/>
                    <a:lstStyle/>
                    <a:p>
                      <a:pPr algn="ctr"/>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Stream</a:t>
                      </a:r>
                      <a:endParaRPr lang="en-GB" noProof="0"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rowSpan="2">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Forward rate</a:t>
                      </a:r>
                      <a:r>
                        <a:rPr lang="en-GB" sz="1000" b="0" i="0" u="none" strike="noStrike" baseline="30000" noProof="0" dirty="0">
                          <a:solidFill>
                            <a:schemeClr val="bg1"/>
                          </a:solidFill>
                          <a:effectLst/>
                          <a:latin typeface="Cambria Math" panose="02040503050406030204" pitchFamily="18" charset="0"/>
                          <a:ea typeface="Cambria Math" panose="02040503050406030204" pitchFamily="18" charset="0"/>
                        </a:rPr>
                        <a:t>3)</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rowSpan="2">
                  <a:txBody>
                    <a:bodyPr/>
                    <a:lstStyle/>
                    <a:p>
                      <a:pPr algn="ctr" fontAlgn="b"/>
                      <a:r>
                        <a:rPr lang="en-GB" sz="1000" b="0" i="0" u="none" strike="noStrike" kern="1200" noProof="0" dirty="0">
                          <a:solidFill>
                            <a:schemeClr val="bg1"/>
                          </a:solidFill>
                          <a:effectLst/>
                          <a:latin typeface="Cambria Math" panose="02040503050406030204" pitchFamily="18" charset="0"/>
                          <a:ea typeface="Cambria Math" panose="02040503050406030204" pitchFamily="18" charset="0"/>
                          <a:cs typeface="+mn-cs"/>
                        </a:rPr>
                        <a:t>Interest float</a:t>
                      </a:r>
                      <a:r>
                        <a:rPr lang="en-GB" sz="1000" b="0" i="0" u="none" strike="noStrike" kern="1200" baseline="30000" noProof="0" dirty="0">
                          <a:solidFill>
                            <a:schemeClr val="bg1"/>
                          </a:solidFill>
                          <a:effectLst/>
                          <a:latin typeface="Cambria Math" panose="02040503050406030204" pitchFamily="18" charset="0"/>
                          <a:ea typeface="Cambria Math" panose="02040503050406030204" pitchFamily="18" charset="0"/>
                          <a:cs typeface="+mn-cs"/>
                        </a:rPr>
                        <a:t>4)</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gridSpan="2">
                  <a:txBody>
                    <a:bodyPr/>
                    <a:lstStyle/>
                    <a:p>
                      <a:pPr algn="ctr" fontAlgn="b"/>
                      <a:r>
                        <a:rPr lang="en-GB" sz="1000" b="0" i="0" u="none" strike="noStrike" kern="1200" noProof="0" dirty="0">
                          <a:solidFill>
                            <a:schemeClr val="bg1"/>
                          </a:solidFill>
                          <a:effectLst/>
                          <a:latin typeface="Cambria Math" panose="02040503050406030204" pitchFamily="18" charset="0"/>
                          <a:ea typeface="Cambria Math" panose="02040503050406030204" pitchFamily="18" charset="0"/>
                          <a:cs typeface="+mn-cs"/>
                        </a:rPr>
                        <a:t>Present value</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hMerge="1">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400" b="0" i="0" u="none" strike="noStrike" baseline="30000" noProof="0" dirty="0">
                        <a:solidFill>
                          <a:schemeClr val="bg1"/>
                        </a:solidFill>
                        <a:effectLst/>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lumMod val="50000"/>
                      </a:schemeClr>
                    </a:solidFill>
                  </a:tcPr>
                </a:tc>
                <a:tc rowSpan="2">
                  <a:txBody>
                    <a:bodyPr/>
                    <a:lstStyle/>
                    <a:p>
                      <a:pPr algn="ctr"/>
                      <a:r>
                        <a:rPr lang="en-GB" sz="1000" b="0" i="0" u="none" strike="noStrike" kern="1200" baseline="0" noProof="0" dirty="0">
                          <a:solidFill>
                            <a:schemeClr val="bg1"/>
                          </a:solidFill>
                          <a:effectLst/>
                          <a:latin typeface="Cambria Math" panose="02040503050406030204" pitchFamily="18" charset="0"/>
                          <a:ea typeface="Cambria Math" panose="02040503050406030204" pitchFamily="18" charset="0"/>
                          <a:cs typeface="+mn-cs"/>
                        </a:rPr>
                        <a:t>Stream</a:t>
                      </a:r>
                      <a:r>
                        <a:rPr lang="cs-CZ" sz="1000" b="0" i="0" u="none" strike="noStrike" kern="1200" baseline="30000" noProof="0" dirty="0">
                          <a:solidFill>
                            <a:schemeClr val="bg1"/>
                          </a:solidFill>
                          <a:effectLst/>
                          <a:latin typeface="Cambria Math" panose="02040503050406030204" pitchFamily="18" charset="0"/>
                          <a:ea typeface="Cambria Math" panose="02040503050406030204" pitchFamily="18" charset="0"/>
                          <a:cs typeface="+mn-cs"/>
                        </a:rPr>
                        <a:t>6)</a:t>
                      </a:r>
                      <a:endParaRPr lang="en-GB" sz="1000" b="0" i="0" u="none" strike="noStrike" kern="1200" baseline="30000" noProof="0" dirty="0">
                        <a:solidFill>
                          <a:schemeClr val="bg1"/>
                        </a:solidFill>
                        <a:effectLst/>
                        <a:latin typeface="Cambria Math" panose="02040503050406030204" pitchFamily="18" charset="0"/>
                        <a:ea typeface="Cambria Math" panose="02040503050406030204" pitchFamily="18" charset="0"/>
                        <a:cs typeface="+mn-cs"/>
                      </a:endParaRP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rowSpan="2">
                  <a:txBody>
                    <a:bodyPr/>
                    <a:lstStyle/>
                    <a:p>
                      <a:pPr algn="ctr" fontAlgn="b"/>
                      <a:r>
                        <a:rPr lang="en-GB" sz="1000" b="0" i="0" u="none" strike="noStrike" noProof="0" dirty="0">
                          <a:solidFill>
                            <a:schemeClr val="bg1"/>
                          </a:solidFill>
                          <a:effectLst/>
                          <a:latin typeface="Cambria Math" panose="02040503050406030204" pitchFamily="18" charset="0"/>
                          <a:ea typeface="Cambria Math" panose="02040503050406030204" pitchFamily="18" charset="0"/>
                        </a:rPr>
                        <a:t>Netting</a:t>
                      </a:r>
                      <a:r>
                        <a:rPr lang="cs-CZ" sz="1000" b="0" i="0" u="none" strike="noStrike" baseline="30000" noProof="0" dirty="0">
                          <a:solidFill>
                            <a:schemeClr val="bg1"/>
                          </a:solidFill>
                          <a:effectLst/>
                          <a:latin typeface="Cambria Math" panose="02040503050406030204" pitchFamily="18" charset="0"/>
                          <a:ea typeface="Cambria Math" panose="02040503050406030204" pitchFamily="18" charset="0"/>
                        </a:rPr>
                        <a:t>7</a:t>
                      </a:r>
                      <a:r>
                        <a:rPr lang="en-GB" sz="1000" b="0" i="0" u="none" strike="noStrike" baseline="30000" noProof="0" dirty="0">
                          <a:solidFill>
                            <a:schemeClr val="bg1"/>
                          </a:solidFill>
                          <a:effectLst/>
                          <a:latin typeface="Cambria Math" panose="02040503050406030204" pitchFamily="18" charset="0"/>
                          <a:ea typeface="Cambria Math" panose="02040503050406030204" pitchFamily="18" charset="0"/>
                        </a:rPr>
                        <a:t>)</a:t>
                      </a: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329057">
                <a:tc vMerge="1">
                  <a:txBody>
                    <a:bodyPr/>
                    <a:lstStyle/>
                    <a:p>
                      <a:endParaRPr lang="en-GB"/>
                    </a:p>
                  </a:txBody>
                  <a:tcPr/>
                </a:tc>
                <a:tc>
                  <a:txBody>
                    <a:bodyPr/>
                    <a:lstStyle/>
                    <a:p>
                      <a:pPr algn="ctr"/>
                      <a:r>
                        <a:rPr lang="en-GB" sz="1000" b="0" i="0" u="none" strike="noStrike" noProof="0" dirty="0">
                          <a:solidFill>
                            <a:schemeClr val="bg1"/>
                          </a:solidFill>
                          <a:effectLst/>
                          <a:latin typeface="Cambria Math" panose="02040503050406030204" pitchFamily="18" charset="0"/>
                          <a:ea typeface="Cambria Math" panose="02040503050406030204" pitchFamily="18" charset="0"/>
                        </a:rPr>
                        <a:t>Maturity</a:t>
                      </a:r>
                      <a:endParaRPr lang="en-GB" noProof="0" dirty="0"/>
                    </a:p>
                  </a:txBody>
                  <a:tcPr marL="9525" marR="9525" marT="9525" marB="0" anchor="ctr">
                    <a:solidFill>
                      <a:schemeClr val="bg2">
                        <a:lumMod val="50000"/>
                      </a:schemeClr>
                    </a:solidFill>
                  </a:tcPr>
                </a:tc>
                <a:tc>
                  <a:txBody>
                    <a:bodyPr/>
                    <a:lstStyle/>
                    <a:p>
                      <a:pPr algn="ctr"/>
                      <a:r>
                        <a:rPr lang="en-GB" sz="1000" b="0" i="0" u="none" strike="noStrike" noProof="0" dirty="0">
                          <a:solidFill>
                            <a:schemeClr val="bg1"/>
                          </a:solidFill>
                          <a:effectLst/>
                          <a:latin typeface="Cambria Math" panose="02040503050406030204" pitchFamily="18" charset="0"/>
                          <a:ea typeface="Cambria Math" panose="02040503050406030204" pitchFamily="18" charset="0"/>
                        </a:rPr>
                        <a:t>Size</a:t>
                      </a:r>
                      <a:endParaRPr lang="en-GB" noProof="0" dirty="0"/>
                    </a:p>
                  </a:txBody>
                  <a:tcPr marL="9525" marR="9525" marT="9525" marB="0" anchor="ctr">
                    <a:lnB w="12700" cap="flat" cmpd="sng" algn="ctr">
                      <a:solidFill>
                        <a:schemeClr val="bg1"/>
                      </a:solidFill>
                      <a:prstDash val="solid"/>
                      <a:round/>
                      <a:headEnd type="none" w="med" len="med"/>
                      <a:tailEnd type="none" w="med" len="med"/>
                    </a:lnB>
                    <a:solidFill>
                      <a:schemeClr val="bg2">
                        <a:lumMod val="50000"/>
                      </a:schemeClr>
                    </a:solidFill>
                  </a:tcPr>
                </a:tc>
                <a:tc vMerge="1">
                  <a:txBody>
                    <a:bodyPr/>
                    <a:lstStyle/>
                    <a:p>
                      <a:endParaRPr lang="en-GB"/>
                    </a:p>
                  </a:txBody>
                  <a:tcPr/>
                </a:tc>
                <a:tc>
                  <a:txBody>
                    <a:bodyPr/>
                    <a:lstStyle/>
                    <a:p>
                      <a:pPr algn="ctr"/>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Interest</a:t>
                      </a:r>
                      <a:r>
                        <a:rPr lang="en-GB" sz="1000" b="0" i="0" u="none" strike="noStrike" baseline="30000" noProof="0" dirty="0">
                          <a:solidFill>
                            <a:schemeClr val="bg1"/>
                          </a:solidFill>
                          <a:effectLst/>
                          <a:latin typeface="Cambria Math" panose="02040503050406030204" pitchFamily="18" charset="0"/>
                          <a:ea typeface="Cambria Math" panose="02040503050406030204" pitchFamily="18" charset="0"/>
                        </a:rPr>
                        <a:t>2)</a:t>
                      </a:r>
                      <a:endParaRPr lang="en-GB" noProof="0"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Notional</a:t>
                      </a:r>
                      <a:endParaRPr lang="en-GB" noProof="0"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vMerge="1">
                  <a:txBody>
                    <a:bodyPr/>
                    <a:lstStyle/>
                    <a:p>
                      <a:endParaRPr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vMerge="1">
                  <a:txBody>
                    <a:bodyPr/>
                    <a:lstStyle/>
                    <a:p>
                      <a:endParaRPr lang="en-GB"/>
                    </a:p>
                  </a:txBody>
                  <a:tcPr/>
                </a:tc>
                <a:tc vMerge="1">
                  <a:txBody>
                    <a:bodyPr/>
                    <a:lstStyle/>
                    <a:p>
                      <a:endParaRPr lang="en-GB"/>
                    </a:p>
                  </a:txBody>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0" u="none" strike="noStrike" baseline="0" noProof="0" dirty="0">
                          <a:solidFill>
                            <a:schemeClr val="bg1"/>
                          </a:solidFill>
                          <a:effectLst/>
                          <a:latin typeface="Cambria Math" panose="02040503050406030204" pitchFamily="18" charset="0"/>
                          <a:ea typeface="Cambria Math" panose="02040503050406030204" pitchFamily="18" charset="0"/>
                        </a:rPr>
                        <a:t>Interest</a:t>
                      </a:r>
                      <a:r>
                        <a:rPr lang="en-GB" sz="1000" b="0" i="0" u="none" strike="noStrike" baseline="30000" noProof="0" dirty="0">
                          <a:solidFill>
                            <a:schemeClr val="bg1"/>
                          </a:solidFill>
                          <a:effectLst/>
                          <a:latin typeface="Cambria Math" panose="02040503050406030204" pitchFamily="18" charset="0"/>
                          <a:ea typeface="Cambria Math" panose="02040503050406030204" pitchFamily="18" charset="0"/>
                        </a:rPr>
                        <a:t>5)</a:t>
                      </a:r>
                      <a:endParaRPr lang="en-GB" sz="1000" noProof="0"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000" b="0" i="0" u="none" strike="noStrike" kern="1200" baseline="0" noProof="0" dirty="0">
                          <a:solidFill>
                            <a:schemeClr val="bg1"/>
                          </a:solidFill>
                          <a:effectLst/>
                          <a:latin typeface="Cambria Math" panose="02040503050406030204" pitchFamily="18" charset="0"/>
                          <a:ea typeface="Cambria Math" panose="02040503050406030204" pitchFamily="18" charset="0"/>
                          <a:cs typeface="+mn-cs"/>
                        </a:rPr>
                        <a:t>Notional</a:t>
                      </a:r>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vMerge="1">
                  <a:txBody>
                    <a:bodyPr/>
                    <a:lstStyle/>
                    <a:p>
                      <a:endParaRPr dirty="0"/>
                    </a:p>
                  </a:txBody>
                  <a:tcPr marL="9525" marR="9525" marT="9525" marB="0" anchor="ct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vMerge="1">
                  <a:txBody>
                    <a:bodyPr/>
                    <a:lstStyle/>
                    <a:p>
                      <a:endParaRPr lang="en-GB"/>
                    </a:p>
                  </a:txBody>
                  <a:tcPr/>
                </a:tc>
                <a:extLst>
                  <a:ext uri="{0D108BD9-81ED-4DB2-BD59-A6C34878D82A}">
                    <a16:rowId xmlns:a16="http://schemas.microsoft.com/office/drawing/2014/main" val="1701415468"/>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[0,3]</a:t>
                      </a:r>
                    </a:p>
                  </a:txBody>
                  <a:tcPr marL="0" marR="0" marT="0" marB="0" anchor="ctr">
                    <a:lnL w="19050" cap="flat" cmpd="sng" algn="ctr">
                      <a:solidFill>
                        <a:schemeClr val="tx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3M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4.8</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125,000</a:t>
                      </a: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123,518</a:t>
                      </a:r>
                    </a:p>
                  </a:txBody>
                  <a:tcPr marL="9525" marR="9525"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10</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053</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984</a:t>
                      </a:r>
                    </a:p>
                  </a:txBody>
                  <a:tcPr marL="0" marR="0" marT="0"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4.8</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120,000</a:t>
                      </a: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118</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577</a:t>
                      </a:r>
                    </a:p>
                  </a:txBody>
                  <a:tcPr marL="9525" marR="9525"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10,000,000</a:t>
                      </a:r>
                    </a:p>
                  </a:txBody>
                  <a:tcPr marL="9525" marR="36000" marT="9525" marB="0" anchor="ctr">
                    <a:lnT w="12700" cap="flat" cmpd="sng" algn="ctr">
                      <a:solidFill>
                        <a:schemeClr val="bg1"/>
                      </a:solidFill>
                      <a:prstDash val="solid"/>
                      <a:round/>
                      <a:headEnd type="none" w="med" len="med"/>
                      <a:tailEnd type="none" w="med" len="med"/>
                    </a:lnT>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-5</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000</a:t>
                      </a:r>
                    </a:p>
                  </a:txBody>
                  <a:tcPr marL="9525" marR="9525" marT="9525" marB="0" anchor="ctr">
                    <a:lnR w="1905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tx2">
                        <a:lumMod val="20000"/>
                        <a:lumOff val="80000"/>
                      </a:schemeClr>
                    </a:solidFill>
                  </a:tcPr>
                </a:tc>
                <a:extLst>
                  <a:ext uri="{0D108BD9-81ED-4DB2-BD59-A6C34878D82A}">
                    <a16:rowId xmlns:a16="http://schemas.microsoft.com/office/drawing/2014/main" val="10002"/>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[3,6]</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6M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4.9</a:t>
                      </a: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125,000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121,993</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5.0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125,001</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121</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993</a:t>
                      </a: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3"/>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[6,9]</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9M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en-GB" sz="1000" b="0" i="0" u="none" strike="noStrike" dirty="0">
                          <a:solidFill>
                            <a:srgbClr val="000000"/>
                          </a:solidFill>
                          <a:effectLst/>
                          <a:latin typeface="Cambria Math" panose="02040503050406030204" pitchFamily="18" charset="0"/>
                          <a:ea typeface="Cambria Math" panose="02040503050406030204" pitchFamily="18" charset="0"/>
                        </a:rPr>
                        <a:t>5.0</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125,000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120,427</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5.2</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130,002</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125</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246</a:t>
                      </a: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5</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002</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4"/>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[9,12]</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12M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5.2</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125,000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118,706</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5.8</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145,015</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137</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71</a:t>
                      </a:r>
                      <a:r>
                        <a:rPr lang="cs-CZ" sz="1000" b="0" i="0" u="none" strike="noStrike" dirty="0">
                          <a:solidFill>
                            <a:srgbClr val="000000"/>
                          </a:solidFill>
                          <a:effectLst/>
                          <a:latin typeface="Cambria Math" panose="02040503050406030204" pitchFamily="18" charset="0"/>
                          <a:ea typeface="Cambria Math" panose="02040503050406030204" pitchFamily="18" charset="0"/>
                        </a:rPr>
                        <a:t>3</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20</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015</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5"/>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[12,15]</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15M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5.3</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125,000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117,038</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5.7</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142,506</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133 </a:t>
                      </a:r>
                      <a:r>
                        <a:rPr lang="cs-CZ" sz="1000" b="0" i="0" u="none" strike="noStrike" dirty="0">
                          <a:solidFill>
                            <a:srgbClr val="000000"/>
                          </a:solidFill>
                          <a:effectLst/>
                          <a:latin typeface="Cambria Math" panose="02040503050406030204" pitchFamily="18" charset="0"/>
                          <a:ea typeface="Cambria Math" panose="02040503050406030204" pitchFamily="18" charset="0"/>
                        </a:rPr>
                        <a:t>,4</a:t>
                      </a:r>
                      <a:r>
                        <a:rPr lang="en-GB" sz="1000" b="0" i="0" u="none" strike="noStrike" dirty="0">
                          <a:solidFill>
                            <a:srgbClr val="000000"/>
                          </a:solidFill>
                          <a:effectLst/>
                          <a:latin typeface="Cambria Math" panose="02040503050406030204" pitchFamily="18" charset="0"/>
                          <a:ea typeface="Cambria Math" panose="02040503050406030204" pitchFamily="18" charset="0"/>
                        </a:rPr>
                        <a:t>29</a:t>
                      </a: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17</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506</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6"/>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[15,18]</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18M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5.1</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125,000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115,850</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4.1</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102,537</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95</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031</a:t>
                      </a: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-22</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463</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7"/>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[18,21]</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21M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4.9</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rPr>
                        <a:t>125,000</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114,788</a:t>
                      </a:r>
                    </a:p>
                  </a:txBody>
                  <a:tcPr marL="9525" marR="9525" marT="9525" marB="0" anchor="ctr">
                    <a:solidFill>
                      <a:schemeClr val="tx2">
                        <a:lumMod val="20000"/>
                        <a:lumOff val="80000"/>
                      </a:schemeClr>
                    </a:solidFill>
                  </a:tcPr>
                </a:tc>
                <a:tc>
                  <a:txBody>
                    <a:bodyPr/>
                    <a:lstStyle/>
                    <a:p>
                      <a:pPr algn="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3.7</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92,552</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84</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99</a:t>
                      </a:r>
                      <a:r>
                        <a:rPr lang="cs-CZ" sz="1000" b="0" i="0" u="none" strike="noStrike" dirty="0">
                          <a:solidFill>
                            <a:srgbClr val="000000"/>
                          </a:solidFill>
                          <a:effectLst/>
                          <a:latin typeface="Cambria Math" panose="02040503050406030204" pitchFamily="18" charset="0"/>
                          <a:ea typeface="Cambria Math" panose="02040503050406030204" pitchFamily="18" charset="0"/>
                        </a:rPr>
                        <a:t>1</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algn="ctr" fontAlgn="b">
                        <a:buNone/>
                      </a:pP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-32</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448</a:t>
                      </a:r>
                    </a:p>
                  </a:txBody>
                  <a:tcPr marL="9525" marR="9525" marT="9525" marB="0" anchor="ctr">
                    <a:lnR w="19050" cap="flat" cmpd="sng" algn="ctr">
                      <a:solidFill>
                        <a:schemeClr val="tx1"/>
                      </a:solidFill>
                      <a:prstDash val="solid"/>
                      <a:round/>
                      <a:headEnd type="none" w="med" len="med"/>
                      <a:tailEnd type="none" w="med" len="med"/>
                    </a:lnR>
                    <a:solidFill>
                      <a:schemeClr val="tx2">
                        <a:lumMod val="20000"/>
                        <a:lumOff val="80000"/>
                      </a:schemeClr>
                    </a:solidFill>
                  </a:tcPr>
                </a:tc>
                <a:extLst>
                  <a:ext uri="{0D108BD9-81ED-4DB2-BD59-A6C34878D82A}">
                    <a16:rowId xmlns:a16="http://schemas.microsoft.com/office/drawing/2014/main" val="10008"/>
                  </a:ext>
                </a:extLst>
              </a:tr>
              <a:tr h="259151">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[21,24]</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24M</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cs-CZ" sz="1000" u="none" strike="noStrike" dirty="0">
                          <a:effectLst/>
                          <a:latin typeface="Cambria Math" panose="02040503050406030204" pitchFamily="18" charset="0"/>
                          <a:ea typeface="Cambria Math" panose="02040503050406030204" pitchFamily="18" charset="0"/>
                        </a:rPr>
                        <a:t>4.7</a:t>
                      </a:r>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36000"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125,000</a:t>
                      </a:r>
                    </a:p>
                  </a:txBody>
                  <a:tcPr marL="9525" marR="36000"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113,848</a:t>
                      </a: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9</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107</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817</a:t>
                      </a: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endParaRPr lang="cs-CZ"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3.3</a:t>
                      </a:r>
                      <a:endPar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endParaRPr>
                    </a:p>
                  </a:txBody>
                  <a:tcPr marL="9525" marR="36000"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r>
                        <a:rPr lang="cs-CZ" sz="1000" b="0" i="0" u="none" strike="noStrike" dirty="0">
                          <a:solidFill>
                            <a:srgbClr val="000000"/>
                          </a:solidFill>
                          <a:effectLst/>
                          <a:latin typeface="Cambria Math" panose="02040503050406030204" pitchFamily="18" charset="0"/>
                          <a:ea typeface="Cambria Math" panose="02040503050406030204" pitchFamily="18" charset="0"/>
                        </a:rPr>
                        <a:t>82,569</a:t>
                      </a:r>
                    </a:p>
                  </a:txBody>
                  <a:tcPr marL="9525" marR="36000"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75</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202</a:t>
                      </a: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9</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107</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81</a:t>
                      </a:r>
                      <a:r>
                        <a:rPr lang="cs-CZ" sz="1000" b="0" i="0" u="none" strike="noStrike" dirty="0">
                          <a:solidFill>
                            <a:srgbClr val="000000"/>
                          </a:solidFill>
                          <a:effectLst/>
                          <a:latin typeface="Cambria Math" panose="02040503050406030204" pitchFamily="18" charset="0"/>
                          <a:ea typeface="Cambria Math" panose="02040503050406030204" pitchFamily="18" charset="0"/>
                        </a:rPr>
                        <a:t>7</a:t>
                      </a:r>
                      <a:endParaRPr lang="en-GB" sz="1000" b="0" i="0" u="none" strike="noStrike" dirty="0">
                        <a:solidFill>
                          <a:srgbClr val="000000"/>
                        </a:solidFill>
                        <a:effectLst/>
                        <a:latin typeface="Cambria Math" panose="02040503050406030204" pitchFamily="18" charset="0"/>
                        <a:ea typeface="Cambria Math" panose="02040503050406030204" pitchFamily="18" charset="0"/>
                      </a:endParaRPr>
                    </a:p>
                  </a:txBody>
                  <a:tcPr marL="9525" marR="9525"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cs-CZ" sz="1000" b="0" i="0" u="none" strike="noStrike" kern="1200" cap="none" spc="0" normalizeH="0" baseline="0" noProof="0" dirty="0">
                          <a:ln>
                            <a:noFill/>
                          </a:ln>
                          <a:solidFill>
                            <a:srgbClr val="000000"/>
                          </a:solidFill>
                          <a:effectLst/>
                          <a:uLnTx/>
                          <a:uFillTx/>
                          <a:latin typeface="Cambria Math" panose="02040503050406030204" pitchFamily="18" charset="0"/>
                          <a:ea typeface="Cambria Math" panose="02040503050406030204" pitchFamily="18" charset="0"/>
                          <a:cs typeface="+mn-cs"/>
                        </a:rPr>
                        <a:t>10,000,000</a:t>
                      </a:r>
                    </a:p>
                  </a:txBody>
                  <a:tcPr marL="9525" marR="36000" marT="9525" marB="0" anchor="ctr">
                    <a:lnB w="19050" cap="flat" cmpd="sng" algn="ctr">
                      <a:solidFill>
                        <a:schemeClr val="tx1"/>
                      </a:solidFill>
                      <a:prstDash val="solid"/>
                      <a:round/>
                      <a:headEnd type="none" w="med" len="med"/>
                      <a:tailEnd type="none" w="med" len="med"/>
                    </a:lnB>
                    <a:solidFill>
                      <a:schemeClr val="tx2">
                        <a:lumMod val="20000"/>
                        <a:lumOff val="80000"/>
                      </a:schemeClr>
                    </a:solidFill>
                  </a:tcPr>
                </a:tc>
                <a:tc>
                  <a:txBody>
                    <a:bodyPr/>
                    <a:lstStyle/>
                    <a:p>
                      <a:pPr algn="ctr" fontAlgn="b">
                        <a:buNone/>
                      </a:pP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-42</a:t>
                      </a:r>
                      <a:r>
                        <a:rPr lang="cs-CZ"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a:t>
                      </a:r>
                      <a:r>
                        <a:rPr lang="en-GB" sz="1000" b="0" i="0" u="none" strike="noStrike" kern="1200" dirty="0">
                          <a:solidFill>
                            <a:srgbClr val="000000"/>
                          </a:solidFill>
                          <a:effectLst/>
                          <a:latin typeface="Cambria Math" panose="02040503050406030204" pitchFamily="18" charset="0"/>
                          <a:ea typeface="Cambria Math" panose="02040503050406030204" pitchFamily="18" charset="0"/>
                          <a:cs typeface="+mn-cs"/>
                        </a:rPr>
                        <a:t>431</a:t>
                      </a:r>
                    </a:p>
                  </a:txBody>
                  <a:tcPr marL="9525" marR="9525" marT="9525"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13"/>
                  </a:ext>
                </a:extLst>
              </a:tr>
            </a:tbl>
          </a:graphicData>
        </a:graphic>
      </p:graphicFrame>
      <mc:AlternateContent xmlns:mc="http://schemas.openxmlformats.org/markup-compatibility/2006" xmlns:a14="http://schemas.microsoft.com/office/drawing/2010/main">
        <mc:Choice Requires="a14">
          <p:sp>
            <p:nvSpPr>
              <p:cNvPr id="26" name="TextovéPole 25">
                <a:extLst>
                  <a:ext uri="{FF2B5EF4-FFF2-40B4-BE49-F238E27FC236}">
                    <a16:creationId xmlns:a16="http://schemas.microsoft.com/office/drawing/2014/main" id="{A80C177E-92B1-0EF7-FD68-5EACF7B571A3}"/>
                  </a:ext>
                </a:extLst>
              </p:cNvPr>
              <p:cNvSpPr txBox="1"/>
              <p:nvPr/>
            </p:nvSpPr>
            <p:spPr>
              <a:xfrm>
                <a:off x="6575509" y="5656122"/>
                <a:ext cx="2483693" cy="228396"/>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r>
                        <a:rPr lang="cs-CZ" sz="1200" b="0" i="1" smtClean="0">
                          <a:solidFill>
                            <a:schemeClr val="tx1"/>
                          </a:solidFill>
                          <a:latin typeface="Cambria Math" panose="02040503050406030204" pitchFamily="18" charset="0"/>
                          <a:ea typeface="Cambria Math" panose="02040503050406030204" pitchFamily="18" charset="0"/>
                        </a:rPr>
                        <m:t>5)  </m:t>
                      </m:r>
                      <m:r>
                        <m:rPr>
                          <m:nor/>
                        </m:rPr>
                        <a:rPr lang="cs-CZ" sz="1200" b="0" i="0" smtClean="0">
                          <a:solidFill>
                            <a:schemeClr val="tx1"/>
                          </a:solidFill>
                          <a:latin typeface="Cambria Math" panose="02040503050406030204" pitchFamily="18" charset="0"/>
                          <a:ea typeface="Cambria Math" panose="02040503050406030204" pitchFamily="18" charset="0"/>
                        </a:rPr>
                        <m:t>PV</m:t>
                      </m:r>
                      <m:d>
                        <m:dPr>
                          <m:ctrlPr>
                            <a:rPr lang="cs-CZ" sz="1200" b="0" i="1" smtClean="0">
                              <a:solidFill>
                                <a:schemeClr val="tx1"/>
                              </a:solidFill>
                              <a:latin typeface="Cambria Math" panose="02040503050406030204" pitchFamily="18" charset="0"/>
                              <a:ea typeface="Cambria Math" panose="02040503050406030204" pitchFamily="18" charset="0"/>
                            </a:rPr>
                          </m:ctrlPr>
                        </m:dPr>
                        <m:e>
                          <m:sSubSup>
                            <m:sSubSupPr>
                              <m:ctrlPr>
                                <a:rPr lang="cs-CZ" sz="1200" b="0" i="1" smtClean="0">
                                  <a:solidFill>
                                    <a:schemeClr val="tx1"/>
                                  </a:solidFill>
                                  <a:latin typeface="Cambria Math" panose="02040503050406030204" pitchFamily="18" charset="0"/>
                                  <a:ea typeface="Cambria Math" panose="02040503050406030204" pitchFamily="18" charset="0"/>
                                </a:rPr>
                              </m:ctrlPr>
                            </m:sSubSupPr>
                            <m:e>
                              <m:r>
                                <a:rPr lang="cs-CZ" sz="1200" b="0" i="1" smtClean="0">
                                  <a:solidFill>
                                    <a:schemeClr val="tx1"/>
                                  </a:solidFill>
                                  <a:latin typeface="Cambria Math" panose="02040503050406030204" pitchFamily="18" charset="0"/>
                                  <a:ea typeface="Cambria Math" panose="02040503050406030204" pitchFamily="18" charset="0"/>
                                </a:rPr>
                                <m:t>𝐼</m:t>
                              </m:r>
                            </m:e>
                            <m:sub>
                              <m:r>
                                <a:rPr lang="cs-CZ" sz="1200" b="0" i="1" smtClean="0">
                                  <a:solidFill>
                                    <a:schemeClr val="tx1"/>
                                  </a:solidFill>
                                  <a:latin typeface="Cambria Math" panose="02040503050406030204" pitchFamily="18" charset="0"/>
                                  <a:ea typeface="Cambria Math" panose="02040503050406030204" pitchFamily="18" charset="0"/>
                                </a:rPr>
                                <m:t>3</m:t>
                              </m:r>
                              <m:r>
                                <a:rPr lang="cs-CZ" sz="1200" b="0" i="1" smtClean="0">
                                  <a:solidFill>
                                    <a:schemeClr val="tx1"/>
                                  </a:solidFill>
                                  <a:latin typeface="Cambria Math" panose="02040503050406030204" pitchFamily="18" charset="0"/>
                                  <a:ea typeface="Cambria Math" panose="02040503050406030204" pitchFamily="18" charset="0"/>
                                </a:rPr>
                                <m:t>𝑘</m:t>
                              </m:r>
                            </m:sub>
                            <m:sup>
                              <m:r>
                                <a:rPr lang="cs-CZ" sz="1200" b="0" i="1" smtClean="0">
                                  <a:solidFill>
                                    <a:schemeClr val="tx1"/>
                                  </a:solidFill>
                                  <a:latin typeface="Cambria Math" panose="02040503050406030204" pitchFamily="18" charset="0"/>
                                  <a:ea typeface="Cambria Math" panose="02040503050406030204" pitchFamily="18" charset="0"/>
                                </a:rPr>
                                <m:t>𝑓𝑙𝑜𝑎𝑡</m:t>
                              </m:r>
                            </m:sup>
                          </m:sSubSup>
                        </m:e>
                      </m:d>
                      <m:r>
                        <a:rPr lang="cs-CZ" sz="1200" i="1">
                          <a:solidFill>
                            <a:schemeClr val="tx1"/>
                          </a:solidFill>
                          <a:latin typeface="Cambria Math" panose="02040503050406030204" pitchFamily="18" charset="0"/>
                          <a:ea typeface="Cambria Math" panose="02040503050406030204" pitchFamily="18" charset="0"/>
                        </a:rPr>
                        <m:t>=</m:t>
                      </m:r>
                      <m:f>
                        <m:fPr>
                          <m:type m:val="lin"/>
                          <m:ctrlPr>
                            <a:rPr lang="cs-CZ" sz="1200" i="1" smtClean="0">
                              <a:solidFill>
                                <a:schemeClr val="tx1"/>
                              </a:solidFill>
                              <a:latin typeface="Cambria Math" panose="02040503050406030204" pitchFamily="18" charset="0"/>
                              <a:ea typeface="Cambria Math" panose="02040503050406030204" pitchFamily="18" charset="0"/>
                            </a:rPr>
                          </m:ctrlPr>
                        </m:fPr>
                        <m:num>
                          <m:sSubSup>
                            <m:sSubSupPr>
                              <m:ctrlPr>
                                <a:rPr lang="cs-CZ" sz="1200" i="1">
                                  <a:solidFill>
                                    <a:schemeClr val="tx1"/>
                                  </a:solidFill>
                                  <a:latin typeface="Cambria Math" panose="02040503050406030204" pitchFamily="18" charset="0"/>
                                  <a:ea typeface="Cambria Math" panose="02040503050406030204" pitchFamily="18" charset="0"/>
                                </a:rPr>
                              </m:ctrlPr>
                            </m:sSubSupPr>
                            <m:e>
                              <m:r>
                                <a:rPr lang="cs-CZ" sz="1200" i="1">
                                  <a:solidFill>
                                    <a:schemeClr val="tx1"/>
                                  </a:solidFill>
                                  <a:latin typeface="Cambria Math" panose="02040503050406030204" pitchFamily="18" charset="0"/>
                                  <a:ea typeface="Cambria Math" panose="02040503050406030204" pitchFamily="18" charset="0"/>
                                </a:rPr>
                                <m:t>𝐼</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up>
                              <m:r>
                                <a:rPr lang="cs-CZ" sz="1200" i="1">
                                  <a:solidFill>
                                    <a:schemeClr val="tx1"/>
                                  </a:solidFill>
                                  <a:latin typeface="Cambria Math" panose="02040503050406030204" pitchFamily="18" charset="0"/>
                                  <a:ea typeface="Cambria Math" panose="02040503050406030204" pitchFamily="18" charset="0"/>
                                </a:rPr>
                                <m:t>𝑓</m:t>
                              </m:r>
                              <m:r>
                                <a:rPr lang="cs-CZ" sz="1200" b="0" i="1" smtClean="0">
                                  <a:solidFill>
                                    <a:schemeClr val="tx1"/>
                                  </a:solidFill>
                                  <a:latin typeface="Cambria Math" panose="02040503050406030204" pitchFamily="18" charset="0"/>
                                  <a:ea typeface="Cambria Math" panose="02040503050406030204" pitchFamily="18" charset="0"/>
                                </a:rPr>
                                <m:t>𝑙𝑜𝑎𝑡</m:t>
                              </m:r>
                            </m:sup>
                          </m:sSubSup>
                        </m:num>
                        <m:den>
                          <m:sSup>
                            <m:sSupPr>
                              <m:ctrlPr>
                                <a:rPr lang="cs-CZ" sz="1200" i="1">
                                  <a:solidFill>
                                    <a:schemeClr val="tx1"/>
                                  </a:solidFill>
                                  <a:latin typeface="Cambria Math" panose="02040503050406030204" pitchFamily="18" charset="0"/>
                                  <a:ea typeface="Cambria Math" panose="02040503050406030204" pitchFamily="18" charset="0"/>
                                </a:rPr>
                              </m:ctrlPr>
                            </m:sSupPr>
                            <m:e>
                              <m:d>
                                <m:dPr>
                                  <m:ctrlPr>
                                    <a:rPr lang="cs-CZ" sz="1200" i="1">
                                      <a:solidFill>
                                        <a:schemeClr val="tx1"/>
                                      </a:solidFill>
                                      <a:latin typeface="Cambria Math" panose="02040503050406030204" pitchFamily="18" charset="0"/>
                                      <a:ea typeface="Cambria Math" panose="02040503050406030204" pitchFamily="18" charset="0"/>
                                    </a:rPr>
                                  </m:ctrlPr>
                                </m:dPr>
                                <m:e>
                                  <m:r>
                                    <a:rPr lang="cs-CZ" sz="1200" i="1">
                                      <a:solidFill>
                                        <a:schemeClr val="tx1"/>
                                      </a:solidFill>
                                      <a:latin typeface="Cambria Math" panose="02040503050406030204" pitchFamily="18" charset="0"/>
                                      <a:ea typeface="Cambria Math" panose="02040503050406030204" pitchFamily="18" charset="0"/>
                                    </a:rPr>
                                    <m:t>1+</m:t>
                                  </m:r>
                                  <m:sSub>
                                    <m:sSubPr>
                                      <m:ctrlPr>
                                        <a:rPr lang="cs-CZ" sz="1200" i="1">
                                          <a:solidFill>
                                            <a:schemeClr val="tx1"/>
                                          </a:solidFill>
                                          <a:latin typeface="Cambria Math" panose="02040503050406030204" pitchFamily="18" charset="0"/>
                                          <a:ea typeface="Cambria Math" panose="02040503050406030204" pitchFamily="18" charset="0"/>
                                        </a:rPr>
                                      </m:ctrlPr>
                                    </m:sSubPr>
                                    <m:e>
                                      <m:r>
                                        <a:rPr lang="cs-CZ" sz="1200" i="1">
                                          <a:solidFill>
                                            <a:schemeClr val="tx1"/>
                                          </a:solidFill>
                                          <a:latin typeface="Cambria Math" panose="02040503050406030204" pitchFamily="18" charset="0"/>
                                          <a:ea typeface="Cambria Math" panose="02040503050406030204" pitchFamily="18" charset="0"/>
                                        </a:rPr>
                                        <m:t>𝐸</m:t>
                                      </m:r>
                                    </m:e>
                                    <m:sub>
                                      <m:r>
                                        <a:rPr lang="cs-CZ" sz="1200" i="1">
                                          <a:solidFill>
                                            <a:schemeClr val="tx1"/>
                                          </a:solidFill>
                                          <a:latin typeface="Cambria Math" panose="02040503050406030204" pitchFamily="18" charset="0"/>
                                          <a:ea typeface="Cambria Math" panose="02040503050406030204" pitchFamily="18" charset="0"/>
                                        </a:rPr>
                                        <m:t>3</m:t>
                                      </m:r>
                                      <m:r>
                                        <a:rPr lang="cs-CZ" sz="1200" i="1">
                                          <a:solidFill>
                                            <a:schemeClr val="tx1"/>
                                          </a:solidFill>
                                          <a:latin typeface="Cambria Math" panose="02040503050406030204" pitchFamily="18" charset="0"/>
                                          <a:ea typeface="Cambria Math" panose="02040503050406030204" pitchFamily="18" charset="0"/>
                                        </a:rPr>
                                        <m:t>𝑘</m:t>
                                      </m:r>
                                    </m:sub>
                                  </m:sSub>
                                  <m:r>
                                    <a:rPr lang="cs-CZ" sz="1200" b="0" i="1" smtClean="0">
                                      <a:solidFill>
                                        <a:schemeClr val="tx1"/>
                                      </a:solidFill>
                                      <a:latin typeface="Cambria Math" panose="02040503050406030204" pitchFamily="18" charset="0"/>
                                      <a:ea typeface="Cambria Math" panose="02040503050406030204" pitchFamily="18" charset="0"/>
                                    </a:rPr>
                                    <m:t>/4</m:t>
                                  </m:r>
                                </m:e>
                              </m:d>
                            </m:e>
                            <m:sup>
                              <m:r>
                                <a:rPr lang="cs-CZ" sz="1200" i="1">
                                  <a:solidFill>
                                    <a:schemeClr val="tx1"/>
                                  </a:solidFill>
                                  <a:latin typeface="Cambria Math" panose="02040503050406030204" pitchFamily="18" charset="0"/>
                                  <a:ea typeface="Cambria Math" panose="02040503050406030204" pitchFamily="18" charset="0"/>
                                </a:rPr>
                                <m:t>𝑘</m:t>
                              </m:r>
                            </m:sup>
                          </m:sSup>
                        </m:den>
                      </m:f>
                    </m:oMath>
                  </m:oMathPara>
                </a14:m>
                <a:endParaRPr lang="en-GB" sz="1200" i="1" dirty="0">
                  <a:solidFill>
                    <a:schemeClr val="tx1"/>
                  </a:solidFill>
                  <a:latin typeface="Cambria Math"/>
                  <a:ea typeface="Cambria Math" panose="02040503050406030204" pitchFamily="18" charset="0"/>
                </a:endParaRPr>
              </a:p>
            </p:txBody>
          </p:sp>
        </mc:Choice>
        <mc:Fallback xmlns="">
          <p:sp>
            <p:nvSpPr>
              <p:cNvPr id="26" name="TextovéPole 25">
                <a:extLst>
                  <a:ext uri="{FF2B5EF4-FFF2-40B4-BE49-F238E27FC236}">
                    <a16:creationId xmlns:a16="http://schemas.microsoft.com/office/drawing/2014/main" id="{A80C177E-92B1-0EF7-FD68-5EACF7B571A3}"/>
                  </a:ext>
                </a:extLst>
              </p:cNvPr>
              <p:cNvSpPr txBox="1">
                <a:spLocks noRot="1" noChangeAspect="1" noMove="1" noResize="1" noEditPoints="1" noAdjustHandles="1" noChangeArrowheads="1" noChangeShapeType="1" noTextEdit="1"/>
              </p:cNvSpPr>
              <p:nvPr/>
            </p:nvSpPr>
            <p:spPr>
              <a:xfrm>
                <a:off x="6575509" y="5656122"/>
                <a:ext cx="2483693" cy="228396"/>
              </a:xfrm>
              <a:prstGeom prst="rect">
                <a:avLst/>
              </a:prstGeom>
              <a:blipFill>
                <a:blip r:embed="rId9"/>
                <a:stretch>
                  <a:fillRect l="-2457" t="-170270" b="-262162"/>
                </a:stretch>
              </a:blipFill>
            </p:spPr>
            <p:txBody>
              <a:bodyPr/>
              <a:lstStyle/>
              <a:p>
                <a:r>
                  <a:rPr lang="en-GB">
                    <a:noFill/>
                  </a:rPr>
                  <a:t> </a:t>
                </a:r>
              </a:p>
            </p:txBody>
          </p:sp>
        </mc:Fallback>
      </mc:AlternateContent>
      <p:sp>
        <p:nvSpPr>
          <p:cNvPr id="6" name="Obdélník 5">
            <a:extLst>
              <a:ext uri="{FF2B5EF4-FFF2-40B4-BE49-F238E27FC236}">
                <a16:creationId xmlns:a16="http://schemas.microsoft.com/office/drawing/2014/main" id="{CED6C5D6-E9B8-C285-8202-AEE7D185388C}"/>
              </a:ext>
            </a:extLst>
          </p:cNvPr>
          <p:cNvSpPr/>
          <p:nvPr/>
        </p:nvSpPr>
        <p:spPr>
          <a:xfrm>
            <a:off x="7054670" y="2194940"/>
            <a:ext cx="1800000" cy="252557"/>
          </a:xfrm>
          <a:prstGeom prst="rect">
            <a:avLst/>
          </a:prstGeom>
          <a:solidFill>
            <a:schemeClr val="bg2">
              <a:lumMod val="5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noProof="0" dirty="0"/>
              <a:t>Swap’s value = EUR -53,984</a:t>
            </a:r>
          </a:p>
        </p:txBody>
      </p:sp>
    </p:spTree>
    <p:extLst>
      <p:ext uri="{BB962C8B-B14F-4D97-AF65-F5344CB8AC3E}">
        <p14:creationId xmlns:p14="http://schemas.microsoft.com/office/powerpoint/2010/main" val="30318377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AD859-0DB9-4A05-1FA7-49FCA6DBC9D4}"/>
            </a:ext>
          </a:extLst>
        </p:cNvPr>
        <p:cNvGrpSpPr/>
        <p:nvPr/>
      </p:nvGrpSpPr>
      <p:grpSpPr>
        <a:xfrm>
          <a:off x="0" y="0"/>
          <a:ext cx="0" cy="0"/>
          <a:chOff x="0" y="0"/>
          <a:chExt cx="0" cy="0"/>
        </a:xfrm>
      </p:grpSpPr>
      <p:cxnSp>
        <p:nvCxnSpPr>
          <p:cNvPr id="34" name="Přímá spojnice 33">
            <a:extLst>
              <a:ext uri="{FF2B5EF4-FFF2-40B4-BE49-F238E27FC236}">
                <a16:creationId xmlns:a16="http://schemas.microsoft.com/office/drawing/2014/main" id="{5F211CCF-27D8-3735-B82F-726D0985BAC0}"/>
              </a:ext>
            </a:extLst>
          </p:cNvPr>
          <p:cNvCxnSpPr/>
          <p:nvPr/>
        </p:nvCxnSpPr>
        <p:spPr>
          <a:xfrm>
            <a:off x="5664970" y="2574000"/>
            <a:ext cx="0" cy="21600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5015191A-47A6-6325-CBAD-E56474C3CB66}"/>
              </a:ext>
            </a:extLst>
          </p:cNvPr>
          <p:cNvCxnSpPr/>
          <p:nvPr/>
        </p:nvCxnSpPr>
        <p:spPr>
          <a:xfrm>
            <a:off x="3324970" y="2574395"/>
            <a:ext cx="0" cy="216000"/>
          </a:xfrm>
          <a:prstGeom prst="line">
            <a:avLst/>
          </a:prstGeom>
          <a:ln w="25400">
            <a:solidFill>
              <a:schemeClr val="accent5"/>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Zástupný symbol pro zápatí 1">
            <a:extLst>
              <a:ext uri="{FF2B5EF4-FFF2-40B4-BE49-F238E27FC236}">
                <a16:creationId xmlns:a16="http://schemas.microsoft.com/office/drawing/2014/main" id="{03513CD5-7583-2124-DF45-5D0338ED0E14}"/>
              </a:ext>
            </a:extLst>
          </p:cNvPr>
          <p:cNvSpPr>
            <a:spLocks noGrp="1"/>
          </p:cNvSpPr>
          <p:nvPr>
            <p:ph type="ftr" sz="quarter" idx="11"/>
          </p:nvPr>
        </p:nvSpPr>
        <p:spPr>
          <a:xfrm>
            <a:off x="180000" y="6336000"/>
            <a:ext cx="3312000" cy="360000"/>
          </a:xfrm>
        </p:spPr>
        <p:txBody>
          <a:bodyPr/>
          <a:lstStyle/>
          <a:p>
            <a:r>
              <a:rPr lang="en-GB" dirty="0">
                <a:solidFill>
                  <a:prstClr val="black">
                    <a:lumMod val="50000"/>
                    <a:lumOff val="50000"/>
                  </a:prstClr>
                </a:solidFill>
              </a:rPr>
              <a:t>Interest rate swap</a:t>
            </a:r>
          </a:p>
        </p:txBody>
      </p:sp>
      <p:sp>
        <p:nvSpPr>
          <p:cNvPr id="3" name="Zástupný symbol pro číslo snímku 2">
            <a:extLst>
              <a:ext uri="{FF2B5EF4-FFF2-40B4-BE49-F238E27FC236}">
                <a16:creationId xmlns:a16="http://schemas.microsoft.com/office/drawing/2014/main" id="{A60F242A-7865-2598-296C-29A4CA9676E7}"/>
              </a:ext>
            </a:extLst>
          </p:cNvPr>
          <p:cNvSpPr>
            <a:spLocks noGrp="1"/>
          </p:cNvSpPr>
          <p:nvPr>
            <p:ph type="sldNum" sz="quarter" idx="12"/>
          </p:nvPr>
        </p:nvSpPr>
        <p:spPr>
          <a:xfrm>
            <a:off x="7164000" y="6336000"/>
            <a:ext cx="1800000" cy="360000"/>
          </a:xfrm>
        </p:spPr>
        <p:txBody>
          <a:bodyPr/>
          <a:lstStyle/>
          <a:p>
            <a:pPr algn="r"/>
            <a:fld id="{DFE5482F-2F05-49C5-9E15-73F945A41231}" type="slidenum">
              <a:rPr lang="cs-CZ" smtClean="0">
                <a:solidFill>
                  <a:prstClr val="black">
                    <a:lumMod val="50000"/>
                    <a:lumOff val="50000"/>
                  </a:prstClr>
                </a:solidFill>
              </a:rPr>
              <a:pPr algn="r"/>
              <a:t>4</a:t>
            </a:fld>
            <a:endParaRPr lang="cs-CZ" dirty="0">
              <a:solidFill>
                <a:prstClr val="black">
                  <a:lumMod val="50000"/>
                  <a:lumOff val="50000"/>
                </a:prstClr>
              </a:solidFill>
            </a:endParaRPr>
          </a:p>
        </p:txBody>
      </p:sp>
      <p:sp>
        <p:nvSpPr>
          <p:cNvPr id="31" name="TextovéPole 30">
            <a:extLst>
              <a:ext uri="{FF2B5EF4-FFF2-40B4-BE49-F238E27FC236}">
                <a16:creationId xmlns:a16="http://schemas.microsoft.com/office/drawing/2014/main" id="{09FC3E7C-C99B-556F-FBBF-4ED21DF4E6C9}"/>
              </a:ext>
            </a:extLst>
          </p:cNvPr>
          <p:cNvSpPr txBox="1"/>
          <p:nvPr/>
        </p:nvSpPr>
        <p:spPr>
          <a:xfrm>
            <a:off x="1188000" y="1193661"/>
            <a:ext cx="7595648"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solidFill>
                  <a:prstClr val="black"/>
                </a:solidFill>
                <a:latin typeface="Cambria Math" panose="02040503050406030204" pitchFamily="18" charset="0"/>
                <a:ea typeface="Cambria Math" panose="02040503050406030204" pitchFamily="18" charset="0"/>
              </a:rPr>
              <a:t>The value of a coupon swap is equal to the net worth of the two streams of interests exchanged through this instrument</a:t>
            </a:r>
          </a:p>
        </p:txBody>
      </p:sp>
      <p:sp>
        <p:nvSpPr>
          <p:cNvPr id="32" name="TextovéPole 31">
            <a:extLst>
              <a:ext uri="{FF2B5EF4-FFF2-40B4-BE49-F238E27FC236}">
                <a16:creationId xmlns:a16="http://schemas.microsoft.com/office/drawing/2014/main" id="{87D0569E-ADF9-C006-297F-DC3390ED1267}"/>
              </a:ext>
            </a:extLst>
          </p:cNvPr>
          <p:cNvSpPr txBox="1"/>
          <p:nvPr/>
        </p:nvSpPr>
        <p:spPr>
          <a:xfrm>
            <a:off x="864000" y="2268000"/>
            <a:ext cx="1694092" cy="430887"/>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Ø"/>
            </a:pPr>
            <a:r>
              <a:rPr lang="en-GB" sz="2200" noProof="0" dirty="0">
                <a:solidFill>
                  <a:prstClr val="black"/>
                </a:solidFill>
                <a:latin typeface="Cambria Math" panose="02040503050406030204" pitchFamily="18" charset="0"/>
                <a:ea typeface="Cambria Math" panose="02040503050406030204" pitchFamily="18" charset="0"/>
              </a:rPr>
              <a:t>Formulas</a:t>
            </a:r>
          </a:p>
        </p:txBody>
      </p:sp>
      <p:sp>
        <p:nvSpPr>
          <p:cNvPr id="30" name="TextovéPole 29">
            <a:extLst>
              <a:ext uri="{FF2B5EF4-FFF2-40B4-BE49-F238E27FC236}">
                <a16:creationId xmlns:a16="http://schemas.microsoft.com/office/drawing/2014/main" id="{A7EF5969-B43D-B885-5FED-338FFCC46936}"/>
              </a:ext>
            </a:extLst>
          </p:cNvPr>
          <p:cNvSpPr txBox="1"/>
          <p:nvPr/>
        </p:nvSpPr>
        <p:spPr>
          <a:xfrm>
            <a:off x="864001" y="864000"/>
            <a:ext cx="22679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solidFill>
                  <a:prstClr val="black"/>
                </a:solidFill>
                <a:latin typeface="Cambria Math" panose="02040503050406030204" pitchFamily="18" charset="0"/>
                <a:ea typeface="Cambria Math" panose="02040503050406030204" pitchFamily="18" charset="0"/>
              </a:rPr>
              <a:t>General rules</a:t>
            </a:r>
          </a:p>
        </p:txBody>
      </p:sp>
      <p:sp>
        <p:nvSpPr>
          <p:cNvPr id="4" name="Nadpis 3">
            <a:extLst>
              <a:ext uri="{FF2B5EF4-FFF2-40B4-BE49-F238E27FC236}">
                <a16:creationId xmlns:a16="http://schemas.microsoft.com/office/drawing/2014/main" id="{9D5CE93B-A523-E30C-8171-277F22F7DA28}"/>
              </a:ext>
            </a:extLst>
          </p:cNvPr>
          <p:cNvSpPr>
            <a:spLocks noGrp="1"/>
          </p:cNvSpPr>
          <p:nvPr>
            <p:ph type="title"/>
          </p:nvPr>
        </p:nvSpPr>
        <p:spPr>
          <a:xfrm>
            <a:off x="144000" y="144000"/>
            <a:ext cx="4608000" cy="648072"/>
          </a:xfrm>
        </p:spPr>
        <p:txBody>
          <a:bodyPr/>
          <a:lstStyle/>
          <a:p>
            <a:r>
              <a:rPr lang="en-GB" dirty="0">
                <a:solidFill>
                  <a:srgbClr val="000000"/>
                </a:solidFill>
              </a:rPr>
              <a:t>Valuation of coupon swaps</a:t>
            </a:r>
          </a:p>
        </p:txBody>
      </p:sp>
      <mc:AlternateContent xmlns:mc="http://schemas.openxmlformats.org/markup-compatibility/2006" xmlns:a14="http://schemas.microsoft.com/office/drawing/2010/main">
        <mc:Choice Requires="a14">
          <p:sp>
            <p:nvSpPr>
              <p:cNvPr id="91" name="TextovéPole 90">
                <a:extLst>
                  <a:ext uri="{FF2B5EF4-FFF2-40B4-BE49-F238E27FC236}">
                    <a16:creationId xmlns:a16="http://schemas.microsoft.com/office/drawing/2014/main" id="{47CAE6B5-1739-4724-9EF0-0B37E664452D}"/>
                  </a:ext>
                </a:extLst>
              </p:cNvPr>
              <p:cNvSpPr txBox="1"/>
              <p:nvPr/>
            </p:nvSpPr>
            <p:spPr>
              <a:xfrm>
                <a:off x="1512000" y="1765677"/>
                <a:ext cx="6376392"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Value for the swap buyer = PV(floating stream) </a:t>
                </a:r>
                <a14:m>
                  <m:oMath xmlns:m="http://schemas.openxmlformats.org/officeDocument/2006/math">
                    <m:r>
                      <a:rPr lang="en-GB" sz="1600" noProof="0">
                        <a:latin typeface="Cambria Math" panose="02040503050406030204" pitchFamily="18" charset="0"/>
                        <a:ea typeface="Cambria Math" panose="02040503050406030204" pitchFamily="18" charset="0"/>
                      </a:rPr>
                      <m:t>−</m:t>
                    </m:r>
                  </m:oMath>
                </a14:m>
                <a:r>
                  <a:rPr lang="en-GB" sz="1600" noProof="0" dirty="0">
                    <a:latin typeface="Cambria Math" panose="02040503050406030204" pitchFamily="18" charset="0"/>
                    <a:ea typeface="Cambria Math" panose="02040503050406030204" pitchFamily="18" charset="0"/>
                  </a:rPr>
                  <a:t> PV(fixed stream)</a:t>
                </a:r>
              </a:p>
            </p:txBody>
          </p:sp>
        </mc:Choice>
        <mc:Fallback xmlns="">
          <p:sp>
            <p:nvSpPr>
              <p:cNvPr id="91" name="TextovéPole 90">
                <a:extLst>
                  <a:ext uri="{FF2B5EF4-FFF2-40B4-BE49-F238E27FC236}">
                    <a16:creationId xmlns:a16="http://schemas.microsoft.com/office/drawing/2014/main" id="{47CAE6B5-1739-4724-9EF0-0B37E664452D}"/>
                  </a:ext>
                </a:extLst>
              </p:cNvPr>
              <p:cNvSpPr txBox="1">
                <a:spLocks noRot="1" noChangeAspect="1" noMove="1" noResize="1" noEditPoints="1" noAdjustHandles="1" noChangeArrowheads="1" noChangeShapeType="1" noTextEdit="1"/>
              </p:cNvSpPr>
              <p:nvPr/>
            </p:nvSpPr>
            <p:spPr>
              <a:xfrm>
                <a:off x="1512000" y="1765677"/>
                <a:ext cx="6376392" cy="338554"/>
              </a:xfrm>
              <a:prstGeom prst="rect">
                <a:avLst/>
              </a:prstGeom>
              <a:blipFill>
                <a:blip r:embed="rId12"/>
                <a:stretch>
                  <a:fillRect t="-7273" b="-2181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2" name="TextovéPole 91">
                <a:extLst>
                  <a:ext uri="{FF2B5EF4-FFF2-40B4-BE49-F238E27FC236}">
                    <a16:creationId xmlns:a16="http://schemas.microsoft.com/office/drawing/2014/main" id="{0FD6FA7B-F400-8D75-C0C2-0C492CC15397}"/>
                  </a:ext>
                </a:extLst>
              </p:cNvPr>
              <p:cNvSpPr txBox="1"/>
              <p:nvPr/>
            </p:nvSpPr>
            <p:spPr>
              <a:xfrm>
                <a:off x="1512000" y="2058997"/>
                <a:ext cx="6376392"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Value for the swap seller = PV(fixed stream) </a:t>
                </a:r>
                <a14:m>
                  <m:oMath xmlns:m="http://schemas.openxmlformats.org/officeDocument/2006/math">
                    <m:r>
                      <a:rPr lang="en-GB" sz="1600" noProof="0">
                        <a:latin typeface="Cambria Math" panose="02040503050406030204" pitchFamily="18" charset="0"/>
                        <a:ea typeface="Cambria Math" panose="02040503050406030204" pitchFamily="18" charset="0"/>
                      </a:rPr>
                      <m:t>−</m:t>
                    </m:r>
                  </m:oMath>
                </a14:m>
                <a:r>
                  <a:rPr lang="en-GB" sz="1600" noProof="0" dirty="0">
                    <a:latin typeface="Cambria Math" panose="02040503050406030204" pitchFamily="18" charset="0"/>
                    <a:ea typeface="Cambria Math" panose="02040503050406030204" pitchFamily="18" charset="0"/>
                  </a:rPr>
                  <a:t> PV(floating stream)</a:t>
                </a:r>
              </a:p>
            </p:txBody>
          </p:sp>
        </mc:Choice>
        <mc:Fallback xmlns="">
          <p:sp>
            <p:nvSpPr>
              <p:cNvPr id="92" name="TextovéPole 91">
                <a:extLst>
                  <a:ext uri="{FF2B5EF4-FFF2-40B4-BE49-F238E27FC236}">
                    <a16:creationId xmlns:a16="http://schemas.microsoft.com/office/drawing/2014/main" id="{0FD6FA7B-F400-8D75-C0C2-0C492CC15397}"/>
                  </a:ext>
                </a:extLst>
              </p:cNvPr>
              <p:cNvSpPr txBox="1">
                <a:spLocks noRot="1" noChangeAspect="1" noMove="1" noResize="1" noEditPoints="1" noAdjustHandles="1" noChangeArrowheads="1" noChangeShapeType="1" noTextEdit="1"/>
              </p:cNvSpPr>
              <p:nvPr/>
            </p:nvSpPr>
            <p:spPr>
              <a:xfrm>
                <a:off x="1512000" y="2058997"/>
                <a:ext cx="6376392" cy="338554"/>
              </a:xfrm>
              <a:prstGeom prst="rect">
                <a:avLst/>
              </a:prstGeom>
              <a:blipFill>
                <a:blip r:embed="rId18"/>
                <a:stretch>
                  <a:fillRect t="-7273" b="-21818"/>
                </a:stretch>
              </a:blipFill>
              <a:ln>
                <a:noFill/>
              </a:ln>
            </p:spPr>
            <p:txBody>
              <a:bodyPr/>
              <a:lstStyle/>
              <a:p>
                <a:r>
                  <a:rPr lang="en-GB">
                    <a:noFill/>
                  </a:rPr>
                  <a:t> </a:t>
                </a:r>
              </a:p>
            </p:txBody>
          </p:sp>
        </mc:Fallback>
      </mc:AlternateContent>
      <p:sp>
        <p:nvSpPr>
          <p:cNvPr id="45" name="TextovéPole 44">
            <a:extLst>
              <a:ext uri="{FF2B5EF4-FFF2-40B4-BE49-F238E27FC236}">
                <a16:creationId xmlns:a16="http://schemas.microsoft.com/office/drawing/2014/main" id="{57DBA27E-C20C-2F5A-1A88-89254040243E}"/>
              </a:ext>
            </a:extLst>
          </p:cNvPr>
          <p:cNvSpPr txBox="1"/>
          <p:nvPr/>
        </p:nvSpPr>
        <p:spPr>
          <a:xfrm>
            <a:off x="1188000" y="5556575"/>
            <a:ext cx="788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solidFill>
                  <a:prstClr val="black"/>
                </a:solidFill>
                <a:latin typeface="Cambria Math" panose="02040503050406030204" pitchFamily="18" charset="0"/>
                <a:ea typeface="Cambria Math" panose="02040503050406030204" pitchFamily="18" charset="0"/>
              </a:rPr>
              <a:t>Including notional principal in the valuation of both legs removes its impact on the swap’s value</a:t>
            </a:r>
          </a:p>
        </p:txBody>
      </p:sp>
      <p:sp>
        <p:nvSpPr>
          <p:cNvPr id="10" name="TextovéPole 9">
            <a:extLst>
              <a:ext uri="{FF2B5EF4-FFF2-40B4-BE49-F238E27FC236}">
                <a16:creationId xmlns:a16="http://schemas.microsoft.com/office/drawing/2014/main" id="{8E73A26C-2FD2-C4AF-C096-9E7ED352D5E6}"/>
              </a:ext>
            </a:extLst>
          </p:cNvPr>
          <p:cNvSpPr txBox="1"/>
          <p:nvPr/>
        </p:nvSpPr>
        <p:spPr>
          <a:xfrm>
            <a:off x="1512000" y="3671676"/>
            <a:ext cx="7271647"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Floating leg (on the nearest netting date, the sum of present values of floating interests and notional principal is equal to the notional principal)</a:t>
            </a:r>
          </a:p>
        </p:txBody>
      </p:sp>
      <p:graphicFrame>
        <p:nvGraphicFramePr>
          <p:cNvPr id="11" name="Tabulka 10">
            <a:extLst>
              <a:ext uri="{FF2B5EF4-FFF2-40B4-BE49-F238E27FC236}">
                <a16:creationId xmlns:a16="http://schemas.microsoft.com/office/drawing/2014/main" id="{0F2662AE-05E7-68E0-D48F-0F39A450DB40}"/>
              </a:ext>
            </a:extLst>
          </p:cNvPr>
          <p:cNvGraphicFramePr>
            <a:graphicFrameLocks noGrp="1"/>
          </p:cNvGraphicFramePr>
          <p:nvPr>
            <p:extLst>
              <p:ext uri="{D42A27DB-BD31-4B8C-83A1-F6EECF244321}">
                <p14:modId xmlns:p14="http://schemas.microsoft.com/office/powerpoint/2010/main" val="3279929289"/>
              </p:ext>
            </p:extLst>
          </p:nvPr>
        </p:nvGraphicFramePr>
        <p:xfrm>
          <a:off x="2159600" y="2692652"/>
          <a:ext cx="4680000" cy="213360"/>
        </p:xfrm>
        <a:graphic>
          <a:graphicData uri="http://schemas.openxmlformats.org/drawingml/2006/table">
            <a:tbl>
              <a:tblPr firstRow="1" bandRow="1">
                <a:tableStyleId>{5C22544A-7EE6-4342-B048-85BDC9FD1C3A}</a:tableStyleId>
              </a:tblPr>
              <a:tblGrid>
                <a:gridCol w="1170000">
                  <a:extLst>
                    <a:ext uri="{9D8B030D-6E8A-4147-A177-3AD203B41FA5}">
                      <a16:colId xmlns:a16="http://schemas.microsoft.com/office/drawing/2014/main" val="20000"/>
                    </a:ext>
                  </a:extLst>
                </a:gridCol>
                <a:gridCol w="2340000">
                  <a:extLst>
                    <a:ext uri="{9D8B030D-6E8A-4147-A177-3AD203B41FA5}">
                      <a16:colId xmlns:a16="http://schemas.microsoft.com/office/drawing/2014/main" val="20001"/>
                    </a:ext>
                  </a:extLst>
                </a:gridCol>
                <a:gridCol w="1170000">
                  <a:extLst>
                    <a:ext uri="{9D8B030D-6E8A-4147-A177-3AD203B41FA5}">
                      <a16:colId xmlns:a16="http://schemas.microsoft.com/office/drawing/2014/main" val="20003"/>
                    </a:ext>
                  </a:extLst>
                </a:gridCol>
              </a:tblGrid>
              <a:tr h="203897">
                <a:tc>
                  <a:txBody>
                    <a:bodyPr/>
                    <a:lstStyle/>
                    <a:p>
                      <a:pPr algn="ctr"/>
                      <a:r>
                        <a:rPr lang="cs-CZ" sz="1200" dirty="0"/>
                        <a:t>. . .</a:t>
                      </a:r>
                    </a:p>
                  </a:txBody>
                  <a:tcPr marT="0" marB="0">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sz="800" b="1"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 . .</a:t>
                      </a:r>
                    </a:p>
                  </a:txBody>
                  <a:tcPr marT="0" marB="0">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12" name="TextovéPole 11">
            <a:extLst>
              <a:ext uri="{FF2B5EF4-FFF2-40B4-BE49-F238E27FC236}">
                <a16:creationId xmlns:a16="http://schemas.microsoft.com/office/drawing/2014/main" id="{F19F8E42-8119-74EB-BBE9-E3D6BAD7DFA2}"/>
              </a:ext>
            </a:extLst>
          </p:cNvPr>
          <p:cNvSpPr txBox="1"/>
          <p:nvPr/>
        </p:nvSpPr>
        <p:spPr>
          <a:xfrm>
            <a:off x="5135394" y="3060000"/>
            <a:ext cx="1057355" cy="348813"/>
          </a:xfrm>
          <a:prstGeom prst="rect">
            <a:avLst/>
          </a:prstGeom>
          <a:noFill/>
          <a:ln>
            <a:noFill/>
          </a:ln>
        </p:spPr>
        <p:txBody>
          <a:bodyPr wrap="square" rtlCol="0">
            <a:spAutoFit/>
          </a:bodyPr>
          <a:lstStyle/>
          <a:p>
            <a:pPr marL="809625" indent="-809625" algn="ctr">
              <a:lnSpc>
                <a:spcPts val="1000"/>
              </a:lnSpc>
            </a:pPr>
            <a:r>
              <a:rPr lang="en-GB" sz="1000" dirty="0">
                <a:latin typeface="Cambria Math" panose="02040503050406030204" pitchFamily="18" charset="0"/>
                <a:ea typeface="Cambria Math" panose="02040503050406030204" pitchFamily="18" charset="0"/>
              </a:rPr>
              <a:t>nearest </a:t>
            </a:r>
            <a:r>
              <a:rPr lang="cs-CZ" sz="1000" dirty="0">
                <a:latin typeface="Cambria Math" panose="02040503050406030204" pitchFamily="18" charset="0"/>
                <a:ea typeface="Cambria Math" panose="02040503050406030204" pitchFamily="18" charset="0"/>
              </a:rPr>
              <a:t>netting</a:t>
            </a:r>
          </a:p>
          <a:p>
            <a:pPr marL="809625" indent="-809625" algn="ctr">
              <a:lnSpc>
                <a:spcPts val="1000"/>
              </a:lnSpc>
            </a:pPr>
            <a:r>
              <a:rPr lang="cs-CZ" sz="1000" dirty="0">
                <a:latin typeface="Cambria Math" panose="02040503050406030204" pitchFamily="18" charset="0"/>
                <a:ea typeface="Cambria Math" panose="02040503050406030204" pitchFamily="18" charset="0"/>
              </a:rPr>
              <a:t>(NN)</a:t>
            </a:r>
            <a:endParaRPr lang="en-GB" sz="1000" dirty="0">
              <a:latin typeface="Cambria Math" panose="02040503050406030204" pitchFamily="18" charset="0"/>
              <a:ea typeface="Cambria Math" panose="02040503050406030204" pitchFamily="18" charset="0"/>
            </a:endParaRPr>
          </a:p>
        </p:txBody>
      </p:sp>
      <p:sp>
        <p:nvSpPr>
          <p:cNvPr id="13" name="TextovéPole 12">
            <a:extLst>
              <a:ext uri="{FF2B5EF4-FFF2-40B4-BE49-F238E27FC236}">
                <a16:creationId xmlns:a16="http://schemas.microsoft.com/office/drawing/2014/main" id="{8C1850D2-9BB2-E493-79BF-370122D72A71}"/>
              </a:ext>
            </a:extLst>
          </p:cNvPr>
          <p:cNvSpPr txBox="1"/>
          <p:nvPr/>
        </p:nvSpPr>
        <p:spPr>
          <a:xfrm>
            <a:off x="3621700" y="3060000"/>
            <a:ext cx="1057355" cy="348813"/>
          </a:xfrm>
          <a:prstGeom prst="rect">
            <a:avLst/>
          </a:prstGeom>
          <a:noFill/>
          <a:ln>
            <a:noFill/>
          </a:ln>
        </p:spPr>
        <p:txBody>
          <a:bodyPr wrap="square" rtlCol="0">
            <a:spAutoFit/>
          </a:bodyPr>
          <a:lstStyle/>
          <a:p>
            <a:pPr marL="809625" indent="-809625" algn="ctr">
              <a:lnSpc>
                <a:spcPts val="1000"/>
              </a:lnSpc>
            </a:pPr>
            <a:r>
              <a:rPr lang="en-GB" sz="1000" noProof="0" dirty="0">
                <a:latin typeface="Cambria Math" panose="02040503050406030204" pitchFamily="18" charset="0"/>
                <a:ea typeface="Cambria Math" panose="02040503050406030204" pitchFamily="18" charset="0"/>
              </a:rPr>
              <a:t>valuation date</a:t>
            </a:r>
          </a:p>
          <a:p>
            <a:pPr marL="809625" indent="-809625" algn="ctr">
              <a:lnSpc>
                <a:spcPts val="1000"/>
              </a:lnSpc>
            </a:pPr>
            <a:r>
              <a:rPr lang="en-GB" sz="1000" noProof="0" dirty="0">
                <a:latin typeface="Cambria Math" panose="02040503050406030204" pitchFamily="18" charset="0"/>
                <a:ea typeface="Cambria Math" panose="02040503050406030204" pitchFamily="18" charset="0"/>
              </a:rPr>
              <a:t>(VD)</a:t>
            </a:r>
          </a:p>
        </p:txBody>
      </p:sp>
      <p:sp>
        <p:nvSpPr>
          <p:cNvPr id="18" name="Rovnoramenný trojúhelník 17">
            <a:extLst>
              <a:ext uri="{FF2B5EF4-FFF2-40B4-BE49-F238E27FC236}">
                <a16:creationId xmlns:a16="http://schemas.microsoft.com/office/drawing/2014/main" id="{04983D76-A04D-135E-00EA-306E671B7B7B}"/>
              </a:ext>
            </a:extLst>
          </p:cNvPr>
          <p:cNvSpPr/>
          <p:nvPr/>
        </p:nvSpPr>
        <p:spPr>
          <a:xfrm>
            <a:off x="5606364" y="2952000"/>
            <a:ext cx="132168" cy="144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9" name="Rovnoramenný trojúhelník 18">
            <a:extLst>
              <a:ext uri="{FF2B5EF4-FFF2-40B4-BE49-F238E27FC236}">
                <a16:creationId xmlns:a16="http://schemas.microsoft.com/office/drawing/2014/main" id="{E49661F3-D1C3-1EF1-0F69-673BF775A941}"/>
              </a:ext>
            </a:extLst>
          </p:cNvPr>
          <p:cNvSpPr/>
          <p:nvPr/>
        </p:nvSpPr>
        <p:spPr>
          <a:xfrm>
            <a:off x="4083879" y="2952000"/>
            <a:ext cx="132168" cy="144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D2F52174-080D-6F0E-BDC4-B52D542829D4}"/>
              </a:ext>
            </a:extLst>
          </p:cNvPr>
          <p:cNvSpPr txBox="1"/>
          <p:nvPr/>
        </p:nvSpPr>
        <p:spPr>
          <a:xfrm>
            <a:off x="2927640" y="3060000"/>
            <a:ext cx="802725" cy="348813"/>
          </a:xfrm>
          <a:prstGeom prst="rect">
            <a:avLst/>
          </a:prstGeom>
          <a:noFill/>
          <a:ln>
            <a:noFill/>
          </a:ln>
        </p:spPr>
        <p:txBody>
          <a:bodyPr wrap="square" rtlCol="0">
            <a:spAutoFit/>
          </a:bodyPr>
          <a:lstStyle/>
          <a:p>
            <a:pPr marL="809625" indent="-809625" algn="ctr">
              <a:lnSpc>
                <a:spcPts val="1000"/>
              </a:lnSpc>
            </a:pPr>
            <a:r>
              <a:rPr lang="en-GB" sz="1000" noProof="0" dirty="0">
                <a:latin typeface="Cambria Math" panose="02040503050406030204" pitchFamily="18" charset="0"/>
                <a:ea typeface="Cambria Math" panose="02040503050406030204" pitchFamily="18" charset="0"/>
              </a:rPr>
              <a:t>last netting</a:t>
            </a:r>
          </a:p>
          <a:p>
            <a:pPr marL="809625" indent="-809625" algn="ctr">
              <a:lnSpc>
                <a:spcPts val="1000"/>
              </a:lnSpc>
            </a:pPr>
            <a:r>
              <a:rPr lang="en-GB" sz="1000" noProof="0" dirty="0">
                <a:latin typeface="Cambria Math" panose="02040503050406030204" pitchFamily="18" charset="0"/>
                <a:ea typeface="Cambria Math" panose="02040503050406030204" pitchFamily="18" charset="0"/>
              </a:rPr>
              <a:t>(LN)</a:t>
            </a:r>
          </a:p>
        </p:txBody>
      </p:sp>
      <p:sp>
        <p:nvSpPr>
          <p:cNvPr id="23" name="Rovnoramenný trojúhelník 22">
            <a:extLst>
              <a:ext uri="{FF2B5EF4-FFF2-40B4-BE49-F238E27FC236}">
                <a16:creationId xmlns:a16="http://schemas.microsoft.com/office/drawing/2014/main" id="{E9F6E905-10B5-1672-A605-9005462C48B1}"/>
              </a:ext>
            </a:extLst>
          </p:cNvPr>
          <p:cNvSpPr/>
          <p:nvPr/>
        </p:nvSpPr>
        <p:spPr>
          <a:xfrm>
            <a:off x="3262845" y="2952000"/>
            <a:ext cx="132168" cy="144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mc:AlternateContent xmlns:mc="http://schemas.openxmlformats.org/markup-compatibility/2006" xmlns:a14="http://schemas.microsoft.com/office/drawing/2010/main">
        <mc:Choice Requires="a14">
          <p:sp>
            <p:nvSpPr>
              <p:cNvPr id="24" name="TextovéPole 23">
                <a:extLst>
                  <a:ext uri="{FF2B5EF4-FFF2-40B4-BE49-F238E27FC236}">
                    <a16:creationId xmlns:a16="http://schemas.microsoft.com/office/drawing/2014/main" id="{ECA4C69C-60BF-7F76-52EB-272FD777EB85}"/>
                  </a:ext>
                </a:extLst>
              </p:cNvPr>
              <p:cNvSpPr txBox="1"/>
              <p:nvPr/>
            </p:nvSpPr>
            <p:spPr>
              <a:xfrm>
                <a:off x="2052000" y="4218905"/>
                <a:ext cx="1022902" cy="262316"/>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sSubSup>
                        <m:sSubSupPr>
                          <m:ctrlPr>
                            <a:rPr lang="cs-CZ" sz="1400" b="0" i="1" smtClean="0">
                              <a:latin typeface="Cambria Math" panose="02040503050406030204" pitchFamily="18" charset="0"/>
                              <a:ea typeface="Cambria Math" panose="02040503050406030204" pitchFamily="18" charset="0"/>
                            </a:rPr>
                          </m:ctrlPr>
                        </m:sSubSupPr>
                        <m:e>
                          <m:r>
                            <a:rPr lang="cs-CZ" sz="1400" b="0" i="1" smtClean="0">
                              <a:latin typeface="Cambria Math" panose="02040503050406030204" pitchFamily="18" charset="0"/>
                              <a:ea typeface="Cambria Math" panose="02040503050406030204" pitchFamily="18" charset="0"/>
                            </a:rPr>
                            <m:t>𝑃𝑉</m:t>
                          </m:r>
                        </m:e>
                        <m:sub>
                          <m:r>
                            <a:rPr lang="cs-CZ" sz="1400" b="0" i="1" smtClean="0">
                              <a:latin typeface="Cambria Math" panose="02040503050406030204" pitchFamily="18" charset="0"/>
                              <a:ea typeface="Cambria Math" panose="02040503050406030204" pitchFamily="18" charset="0"/>
                            </a:rPr>
                            <m:t>𝑁𝑁</m:t>
                          </m:r>
                        </m:sub>
                        <m:sup>
                          <m:r>
                            <a:rPr lang="cs-CZ" sz="1400" b="0" i="1" spc="-100" smtClean="0">
                              <a:latin typeface="Cambria Math" panose="02040503050406030204" pitchFamily="18" charset="0"/>
                              <a:ea typeface="Cambria Math" panose="02040503050406030204" pitchFamily="18" charset="0"/>
                            </a:rPr>
                            <m:t>𝑓𝑙𝑜𝑎𝑡</m:t>
                          </m:r>
                        </m:sup>
                      </m:sSubSup>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𝑀</m:t>
                      </m:r>
                    </m:oMath>
                  </m:oMathPara>
                </a14:m>
                <a:endParaRPr lang="en-GB" sz="1400" i="1" dirty="0">
                  <a:latin typeface="Cambria Math"/>
                  <a:ea typeface="Cambria Math" panose="02040503050406030204" pitchFamily="18" charset="0"/>
                </a:endParaRPr>
              </a:p>
            </p:txBody>
          </p:sp>
        </mc:Choice>
        <mc:Fallback xmlns="">
          <p:sp>
            <p:nvSpPr>
              <p:cNvPr id="24" name="TextovéPole 23">
                <a:extLst>
                  <a:ext uri="{FF2B5EF4-FFF2-40B4-BE49-F238E27FC236}">
                    <a16:creationId xmlns:a16="http://schemas.microsoft.com/office/drawing/2014/main" id="{ECA4C69C-60BF-7F76-52EB-272FD777EB85}"/>
                  </a:ext>
                </a:extLst>
              </p:cNvPr>
              <p:cNvSpPr txBox="1">
                <a:spLocks noRot="1" noChangeAspect="1" noMove="1" noResize="1" noEditPoints="1" noAdjustHandles="1" noChangeArrowheads="1" noChangeShapeType="1" noTextEdit="1"/>
              </p:cNvSpPr>
              <p:nvPr/>
            </p:nvSpPr>
            <p:spPr>
              <a:xfrm>
                <a:off x="2052000" y="4218905"/>
                <a:ext cx="1022902" cy="262316"/>
              </a:xfrm>
              <a:prstGeom prst="rect">
                <a:avLst/>
              </a:prstGeom>
              <a:blipFill>
                <a:blip r:embed="rId19"/>
                <a:stretch>
                  <a:fillRect l="-5988" b="-16279"/>
                </a:stretch>
              </a:blipFill>
            </p:spPr>
            <p:txBody>
              <a:bodyPr/>
              <a:lstStyle/>
              <a:p>
                <a:r>
                  <a:rPr lang="en-GB">
                    <a:noFill/>
                  </a:rPr>
                  <a:t> </a:t>
                </a:r>
              </a:p>
            </p:txBody>
          </p:sp>
        </mc:Fallback>
      </mc:AlternateContent>
      <p:sp>
        <p:nvSpPr>
          <p:cNvPr id="20" name="Rovnoramenný trojúhelník 19">
            <a:extLst>
              <a:ext uri="{FF2B5EF4-FFF2-40B4-BE49-F238E27FC236}">
                <a16:creationId xmlns:a16="http://schemas.microsoft.com/office/drawing/2014/main" id="{4ADAF08B-3F10-FE96-52E4-1817C9433122}"/>
              </a:ext>
            </a:extLst>
          </p:cNvPr>
          <p:cNvSpPr/>
          <p:nvPr/>
        </p:nvSpPr>
        <p:spPr>
          <a:xfrm>
            <a:off x="6777395" y="2952000"/>
            <a:ext cx="132168" cy="144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5" name="Rovnoramenný trojúhelník 24">
            <a:extLst>
              <a:ext uri="{FF2B5EF4-FFF2-40B4-BE49-F238E27FC236}">
                <a16:creationId xmlns:a16="http://schemas.microsoft.com/office/drawing/2014/main" id="{D9D21141-2FB0-EAF1-5243-D329FAA81112}"/>
              </a:ext>
            </a:extLst>
          </p:cNvPr>
          <p:cNvSpPr/>
          <p:nvPr/>
        </p:nvSpPr>
        <p:spPr>
          <a:xfrm>
            <a:off x="2097395" y="2952000"/>
            <a:ext cx="132168" cy="144000"/>
          </a:xfrm>
          <a:prstGeom prst="triangl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6" name="TextovéPole 25">
            <a:extLst>
              <a:ext uri="{FF2B5EF4-FFF2-40B4-BE49-F238E27FC236}">
                <a16:creationId xmlns:a16="http://schemas.microsoft.com/office/drawing/2014/main" id="{0F767DA5-9DA0-43B8-11F0-F038E1A68D45}"/>
              </a:ext>
            </a:extLst>
          </p:cNvPr>
          <p:cNvSpPr txBox="1"/>
          <p:nvPr/>
        </p:nvSpPr>
        <p:spPr>
          <a:xfrm>
            <a:off x="6516000" y="3060000"/>
            <a:ext cx="603585" cy="348813"/>
          </a:xfrm>
          <a:prstGeom prst="rect">
            <a:avLst/>
          </a:prstGeom>
          <a:noFill/>
          <a:ln>
            <a:noFill/>
          </a:ln>
        </p:spPr>
        <p:txBody>
          <a:bodyPr wrap="square" rtlCol="0">
            <a:spAutoFit/>
          </a:bodyPr>
          <a:lstStyle/>
          <a:p>
            <a:pPr marL="809625" indent="-809625" algn="ctr">
              <a:lnSpc>
                <a:spcPts val="1000"/>
              </a:lnSpc>
            </a:pPr>
            <a:r>
              <a:rPr lang="en-GB" sz="1000" dirty="0">
                <a:latin typeface="Cambria Math" panose="02040503050406030204" pitchFamily="18" charset="0"/>
                <a:ea typeface="Cambria Math" panose="02040503050406030204" pitchFamily="18" charset="0"/>
              </a:rPr>
              <a:t>swap</a:t>
            </a:r>
          </a:p>
          <a:p>
            <a:pPr marL="809625" indent="-809625" algn="ctr">
              <a:lnSpc>
                <a:spcPts val="1000"/>
              </a:lnSpc>
            </a:pPr>
            <a:r>
              <a:rPr lang="en-GB" sz="1000" dirty="0">
                <a:latin typeface="Cambria Math" panose="02040503050406030204" pitchFamily="18" charset="0"/>
                <a:ea typeface="Cambria Math" panose="02040503050406030204" pitchFamily="18" charset="0"/>
              </a:rPr>
              <a:t> ends</a:t>
            </a:r>
          </a:p>
        </p:txBody>
      </p:sp>
      <p:sp>
        <p:nvSpPr>
          <p:cNvPr id="27" name="TextovéPole 26">
            <a:extLst>
              <a:ext uri="{FF2B5EF4-FFF2-40B4-BE49-F238E27FC236}">
                <a16:creationId xmlns:a16="http://schemas.microsoft.com/office/drawing/2014/main" id="{5644FF93-9270-0EF9-89AD-5B949830251A}"/>
              </a:ext>
            </a:extLst>
          </p:cNvPr>
          <p:cNvSpPr txBox="1"/>
          <p:nvPr/>
        </p:nvSpPr>
        <p:spPr>
          <a:xfrm>
            <a:off x="1859030" y="3060000"/>
            <a:ext cx="603586" cy="348813"/>
          </a:xfrm>
          <a:prstGeom prst="rect">
            <a:avLst/>
          </a:prstGeom>
          <a:noFill/>
          <a:ln>
            <a:noFill/>
          </a:ln>
        </p:spPr>
        <p:txBody>
          <a:bodyPr wrap="square" rtlCol="0">
            <a:spAutoFit/>
          </a:bodyPr>
          <a:lstStyle/>
          <a:p>
            <a:pPr marL="809625" indent="-809625" algn="ctr">
              <a:lnSpc>
                <a:spcPts val="1000"/>
              </a:lnSpc>
            </a:pPr>
            <a:r>
              <a:rPr lang="cs-CZ" sz="1000" noProof="0" dirty="0">
                <a:latin typeface="Cambria Math" panose="02040503050406030204" pitchFamily="18" charset="0"/>
                <a:ea typeface="Cambria Math" panose="02040503050406030204" pitchFamily="18" charset="0"/>
              </a:rPr>
              <a:t>swap</a:t>
            </a:r>
            <a:endParaRPr lang="en-GB" sz="1000" noProof="0" dirty="0">
              <a:latin typeface="Cambria Math" panose="02040503050406030204" pitchFamily="18" charset="0"/>
              <a:ea typeface="Cambria Math" panose="02040503050406030204" pitchFamily="18" charset="0"/>
            </a:endParaRPr>
          </a:p>
          <a:p>
            <a:pPr marL="809625" indent="-809625" algn="ctr">
              <a:lnSpc>
                <a:spcPts val="1000"/>
              </a:lnSpc>
            </a:pPr>
            <a:r>
              <a:rPr lang="en-GB" sz="1000" noProof="0" dirty="0">
                <a:latin typeface="Cambria Math" panose="02040503050406030204" pitchFamily="18" charset="0"/>
                <a:ea typeface="Cambria Math" panose="02040503050406030204" pitchFamily="18" charset="0"/>
              </a:rPr>
              <a:t>starts</a:t>
            </a:r>
          </a:p>
        </p:txBody>
      </p:sp>
      <p:sp>
        <p:nvSpPr>
          <p:cNvPr id="28" name="Obdélník 27">
            <a:extLst>
              <a:ext uri="{FF2B5EF4-FFF2-40B4-BE49-F238E27FC236}">
                <a16:creationId xmlns:a16="http://schemas.microsoft.com/office/drawing/2014/main" id="{6429A5E3-2D5D-10BB-6EB8-C09A9ECD47D6}"/>
              </a:ext>
            </a:extLst>
          </p:cNvPr>
          <p:cNvSpPr/>
          <p:nvPr/>
        </p:nvSpPr>
        <p:spPr>
          <a:xfrm>
            <a:off x="4109819" y="2688550"/>
            <a:ext cx="72000" cy="21600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ovéPole 35">
            <a:extLst>
              <a:ext uri="{FF2B5EF4-FFF2-40B4-BE49-F238E27FC236}">
                <a16:creationId xmlns:a16="http://schemas.microsoft.com/office/drawing/2014/main" id="{124B43B4-ABEC-C4DF-725B-5779F37A9BCA}"/>
              </a:ext>
            </a:extLst>
          </p:cNvPr>
          <p:cNvSpPr txBox="1"/>
          <p:nvPr/>
        </p:nvSpPr>
        <p:spPr>
          <a:xfrm>
            <a:off x="1512001" y="4476575"/>
            <a:ext cx="7019999" cy="338554"/>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Fixed leg (the sum</a:t>
            </a:r>
            <a:r>
              <a:rPr lang="cs-CZ" sz="1600" noProof="0" dirty="0">
                <a:latin typeface="Cambria Math" panose="02040503050406030204" pitchFamily="18" charset="0"/>
                <a:ea typeface="Cambria Math" panose="02040503050406030204" pitchFamily="18" charset="0"/>
              </a:rPr>
              <a:t> </a:t>
            </a:r>
            <a:r>
              <a:rPr lang="en-GB" sz="1600" noProof="0" dirty="0">
                <a:latin typeface="Cambria Math" panose="02040503050406030204" pitchFamily="18" charset="0"/>
                <a:ea typeface="Cambria Math" panose="02040503050406030204" pitchFamily="18" charset="0"/>
              </a:rPr>
              <a:t>of present values of fixed interests and notional principal)</a:t>
            </a:r>
          </a:p>
        </p:txBody>
      </p:sp>
      <mc:AlternateContent xmlns:mc="http://schemas.openxmlformats.org/markup-compatibility/2006" xmlns:a14="http://schemas.microsoft.com/office/drawing/2010/main">
        <mc:Choice Requires="a14">
          <p:sp>
            <p:nvSpPr>
              <p:cNvPr id="89" name="TextovéPole 88">
                <a:extLst>
                  <a:ext uri="{FF2B5EF4-FFF2-40B4-BE49-F238E27FC236}">
                    <a16:creationId xmlns:a16="http://schemas.microsoft.com/office/drawing/2014/main" id="{D4DDA306-E67E-F7AC-954A-3B9E11BB97D5}"/>
                  </a:ext>
                </a:extLst>
              </p:cNvPr>
              <p:cNvSpPr txBox="1"/>
              <p:nvPr/>
            </p:nvSpPr>
            <p:spPr>
              <a:xfrm>
                <a:off x="2052001" y="4766776"/>
                <a:ext cx="2685098" cy="398314"/>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sSubSup>
                        <m:sSubSupPr>
                          <m:ctrlPr>
                            <a:rPr lang="cs-CZ" sz="1400" b="0" i="1" smtClean="0">
                              <a:latin typeface="Cambria Math" panose="02040503050406030204" pitchFamily="18" charset="0"/>
                              <a:ea typeface="Cambria Math" panose="02040503050406030204" pitchFamily="18" charset="0"/>
                            </a:rPr>
                          </m:ctrlPr>
                        </m:sSubSupPr>
                        <m:e>
                          <m:r>
                            <a:rPr lang="cs-CZ" sz="1400" b="0" i="1" smtClean="0">
                              <a:latin typeface="Cambria Math" panose="02040503050406030204" pitchFamily="18" charset="0"/>
                              <a:ea typeface="Cambria Math" panose="02040503050406030204" pitchFamily="18" charset="0"/>
                            </a:rPr>
                            <m:t>𝑃𝑉</m:t>
                          </m:r>
                        </m:e>
                        <m:sub>
                          <m:r>
                            <a:rPr lang="cs-CZ" sz="1400" b="0" i="1" smtClean="0">
                              <a:latin typeface="Cambria Math" panose="02040503050406030204" pitchFamily="18" charset="0"/>
                              <a:ea typeface="Cambria Math" panose="02040503050406030204" pitchFamily="18" charset="0"/>
                            </a:rPr>
                            <m:t>𝑉𝐷</m:t>
                          </m:r>
                        </m:sub>
                        <m:sup>
                          <m:r>
                            <a:rPr lang="cs-CZ" sz="1400" b="0" i="1" spc="-100" smtClean="0">
                              <a:latin typeface="Cambria Math" panose="02040503050406030204" pitchFamily="18" charset="0"/>
                              <a:ea typeface="Cambria Math" panose="02040503050406030204" pitchFamily="18" charset="0"/>
                            </a:rPr>
                            <m:t>𝑓𝑖𝑥𝑒𝑑</m:t>
                          </m:r>
                        </m:sup>
                      </m:sSubSup>
                      <m:r>
                        <a:rPr lang="cs-CZ" sz="1400" b="0" i="1" smtClean="0">
                          <a:latin typeface="Cambria Math" panose="02040503050406030204" pitchFamily="18" charset="0"/>
                          <a:ea typeface="Cambria Math" panose="02040503050406030204" pitchFamily="18" charset="0"/>
                        </a:rPr>
                        <m:t>=</m:t>
                      </m:r>
                      <m:nary>
                        <m:naryPr>
                          <m:chr m:val="∑"/>
                          <m:limLoc m:val="subSup"/>
                          <m:supHide m:val="on"/>
                          <m:ctrlPr>
                            <a:rPr lang="en-GB" sz="1400" b="0" i="1" dirty="0" smtClean="0">
                              <a:latin typeface="Cambria Math" panose="02040503050406030204" pitchFamily="18" charset="0"/>
                              <a:ea typeface="Cambria Math" panose="02040503050406030204" pitchFamily="18" charset="0"/>
                            </a:rPr>
                          </m:ctrlPr>
                        </m:naryPr>
                        <m:sub>
                          <m:r>
                            <m:rPr>
                              <m:brk m:alnAt="9"/>
                            </m:rPr>
                            <a:rPr lang="cs-CZ" sz="1400" b="0" i="1" dirty="0" smtClean="0">
                              <a:latin typeface="Cambria Math" panose="02040503050406030204" pitchFamily="18" charset="0"/>
                              <a:ea typeface="Cambria Math" panose="02040503050406030204" pitchFamily="18" charset="0"/>
                            </a:rPr>
                            <m:t>𝑡</m:t>
                          </m:r>
                        </m:sub>
                        <m:sup/>
                        <m:e>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𝑑</m:t>
                              </m:r>
                            </m:e>
                            <m:sub>
                              <m:r>
                                <a:rPr lang="cs-CZ" sz="1400" b="0" i="1" smtClean="0">
                                  <a:latin typeface="Cambria Math" panose="02040503050406030204" pitchFamily="18" charset="0"/>
                                  <a:ea typeface="Cambria Math" panose="02040503050406030204" pitchFamily="18" charset="0"/>
                                </a:rPr>
                                <m:t>𝑡</m:t>
                              </m:r>
                            </m:sub>
                          </m:sSub>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𝑐𝑀</m:t>
                          </m:r>
                          <m:r>
                            <a:rPr lang="cs-CZ" sz="1400" b="0" i="1" smtClean="0">
                              <a:latin typeface="Cambria Math" panose="02040503050406030204" pitchFamily="18" charset="0"/>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b="0" i="1" smtClean="0">
                                  <a:latin typeface="Cambria Math" panose="02040503050406030204" pitchFamily="18" charset="0"/>
                                  <a:ea typeface="Cambria Math" panose="02040503050406030204" pitchFamily="18" charset="0"/>
                                </a:rPr>
                                <m:t>𝑇</m:t>
                              </m:r>
                            </m:sub>
                          </m:sSub>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𝑀</m:t>
                          </m:r>
                        </m:e>
                      </m:nary>
                      <m:r>
                        <m:rPr>
                          <m:nor/>
                        </m:rPr>
                        <a:rPr lang="cs-CZ" sz="1400" b="0" i="0" smtClean="0">
                          <a:latin typeface="Cambria Math" panose="02040503050406030204" pitchFamily="18" charset="0"/>
                          <a:ea typeface="Cambria Math" panose="02040503050406030204" pitchFamily="18" charset="0"/>
                        </a:rPr>
                        <m:t> </m:t>
                      </m:r>
                    </m:oMath>
                  </m:oMathPara>
                </a14:m>
                <a:endParaRPr lang="en-GB" sz="1400" i="1" dirty="0">
                  <a:latin typeface="Cambria Math"/>
                  <a:ea typeface="Cambria Math" panose="02040503050406030204" pitchFamily="18" charset="0"/>
                </a:endParaRPr>
              </a:p>
            </p:txBody>
          </p:sp>
        </mc:Choice>
        <mc:Fallback xmlns="">
          <p:sp>
            <p:nvSpPr>
              <p:cNvPr id="89" name="TextovéPole 88">
                <a:extLst>
                  <a:ext uri="{FF2B5EF4-FFF2-40B4-BE49-F238E27FC236}">
                    <a16:creationId xmlns:a16="http://schemas.microsoft.com/office/drawing/2014/main" id="{D4DDA306-E67E-F7AC-954A-3B9E11BB97D5}"/>
                  </a:ext>
                </a:extLst>
              </p:cNvPr>
              <p:cNvSpPr txBox="1">
                <a:spLocks noRot="1" noChangeAspect="1" noMove="1" noResize="1" noEditPoints="1" noAdjustHandles="1" noChangeArrowheads="1" noChangeShapeType="1" noTextEdit="1"/>
              </p:cNvSpPr>
              <p:nvPr/>
            </p:nvSpPr>
            <p:spPr>
              <a:xfrm>
                <a:off x="2052001" y="4766776"/>
                <a:ext cx="2685098" cy="398314"/>
              </a:xfrm>
              <a:prstGeom prst="rect">
                <a:avLst/>
              </a:prstGeom>
              <a:blipFill>
                <a:blip r:embed="rId20"/>
                <a:stretch>
                  <a:fillRect l="-2273" t="-204615" b="-289231"/>
                </a:stretch>
              </a:blipFill>
            </p:spPr>
            <p:txBody>
              <a:bodyPr/>
              <a:lstStyle/>
              <a:p>
                <a:r>
                  <a:rPr lang="en-GB">
                    <a:noFill/>
                  </a:rPr>
                  <a:t> </a:t>
                </a:r>
              </a:p>
            </p:txBody>
          </p:sp>
        </mc:Fallback>
      </mc:AlternateContent>
      <p:sp>
        <p:nvSpPr>
          <p:cNvPr id="94" name="TextovéPole 93">
            <a:extLst>
              <a:ext uri="{FF2B5EF4-FFF2-40B4-BE49-F238E27FC236}">
                <a16:creationId xmlns:a16="http://schemas.microsoft.com/office/drawing/2014/main" id="{16227858-96A0-FCCC-CAA1-3F12372ED394}"/>
              </a:ext>
            </a:extLst>
          </p:cNvPr>
          <p:cNvSpPr txBox="1"/>
          <p:nvPr/>
        </p:nvSpPr>
        <p:spPr>
          <a:xfrm>
            <a:off x="504001" y="4800500"/>
            <a:ext cx="1547999" cy="307777"/>
          </a:xfrm>
          <a:prstGeom prst="rect">
            <a:avLst/>
          </a:prstGeom>
          <a:noFill/>
          <a:ln>
            <a:noFill/>
          </a:ln>
        </p:spPr>
        <p:txBody>
          <a:bodyPr wrap="square" lIns="0" rIns="0" rtlCol="0">
            <a:noAutofit/>
          </a:bodyPr>
          <a:lstStyle/>
          <a:p>
            <a:pPr marL="0" lvl="2">
              <a:buClr>
                <a:srgbClr val="7030A0"/>
              </a:buClr>
              <a:buSzPct val="80000"/>
            </a:pPr>
            <a:r>
              <a:rPr lang="en-GB" sz="1400" noProof="0" dirty="0">
                <a:latin typeface="Cambria Math" panose="02040503050406030204" pitchFamily="18" charset="0"/>
                <a:ea typeface="Cambria Math" panose="02040503050406030204" pitchFamily="18" charset="0"/>
              </a:rPr>
              <a:t>Short-term swaps</a:t>
            </a:r>
            <a:r>
              <a:rPr lang="cs-CZ" sz="1400" noProof="0" dirty="0">
                <a:latin typeface="Cambria Math" panose="02040503050406030204" pitchFamily="18" charset="0"/>
                <a:ea typeface="Cambria Math" panose="02040503050406030204" pitchFamily="18" charset="0"/>
              </a:rPr>
              <a:t>:</a:t>
            </a:r>
            <a:endParaRPr lang="en-GB" sz="1400" noProof="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97" name="TextovéPole 96">
                <a:extLst>
                  <a:ext uri="{FF2B5EF4-FFF2-40B4-BE49-F238E27FC236}">
                    <a16:creationId xmlns:a16="http://schemas.microsoft.com/office/drawing/2014/main" id="{81F0318E-5C63-9FE3-D310-84385D96D08E}"/>
                  </a:ext>
                </a:extLst>
              </p:cNvPr>
              <p:cNvSpPr txBox="1"/>
              <p:nvPr/>
            </p:nvSpPr>
            <p:spPr>
              <a:xfrm>
                <a:off x="2052000" y="5132955"/>
                <a:ext cx="4320000" cy="48404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sSubSup>
                        <m:sSubSupPr>
                          <m:ctrlPr>
                            <a:rPr lang="cs-CZ" sz="1400" b="0" i="1" smtClean="0">
                              <a:latin typeface="Cambria Math" panose="02040503050406030204" pitchFamily="18" charset="0"/>
                              <a:ea typeface="Cambria Math" panose="02040503050406030204" pitchFamily="18" charset="0"/>
                            </a:rPr>
                          </m:ctrlPr>
                        </m:sSubSupPr>
                        <m:e>
                          <m:r>
                            <a:rPr lang="cs-CZ" sz="1400" b="0" i="1" smtClean="0">
                              <a:latin typeface="Cambria Math" panose="02040503050406030204" pitchFamily="18" charset="0"/>
                              <a:ea typeface="Cambria Math" panose="02040503050406030204" pitchFamily="18" charset="0"/>
                            </a:rPr>
                            <m:t>𝑃𝑉</m:t>
                          </m:r>
                        </m:e>
                        <m:sub>
                          <m:r>
                            <a:rPr lang="cs-CZ" sz="1400" b="0" i="1" smtClean="0">
                              <a:latin typeface="Cambria Math" panose="02040503050406030204" pitchFamily="18" charset="0"/>
                              <a:ea typeface="Cambria Math" panose="02040503050406030204" pitchFamily="18" charset="0"/>
                            </a:rPr>
                            <m:t>𝑁𝑁</m:t>
                          </m:r>
                        </m:sub>
                        <m:sup>
                          <m:r>
                            <a:rPr lang="cs-CZ" sz="1400" b="0" i="1" spc="-100" smtClean="0">
                              <a:latin typeface="Cambria Math" panose="02040503050406030204" pitchFamily="18" charset="0"/>
                              <a:ea typeface="Cambria Math" panose="02040503050406030204" pitchFamily="18" charset="0"/>
                            </a:rPr>
                            <m:t>𝑓𝑖𝑥𝑒𝑑</m:t>
                          </m:r>
                        </m:sup>
                      </m:sSubSup>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𝑐𝑀</m:t>
                      </m:r>
                      <m:r>
                        <a:rPr lang="cs-CZ" sz="1400" b="0" i="1" smtClean="0">
                          <a:latin typeface="Cambria Math" panose="02040503050406030204" pitchFamily="18" charset="0"/>
                          <a:ea typeface="Cambria Math" panose="02040503050406030204" pitchFamily="18" charset="0"/>
                        </a:rPr>
                        <m:t>+</m:t>
                      </m:r>
                      <m:r>
                        <a:rPr lang="cs-CZ" sz="1400" i="1">
                          <a:latin typeface="Cambria Math"/>
                          <a:ea typeface="Cambria Math" panose="02040503050406030204" pitchFamily="18" charset="0"/>
                        </a:rPr>
                        <m:t>𝑀</m:t>
                      </m:r>
                      <m:r>
                        <a:rPr lang="cs-CZ" sz="1400" i="1">
                          <a:latin typeface="Cambria Math"/>
                          <a:ea typeface="Cambria Math"/>
                        </a:rPr>
                        <m:t>×</m:t>
                      </m:r>
                      <m:d>
                        <m:dPr>
                          <m:begChr m:val="["/>
                          <m:endChr m:val="]"/>
                          <m:ctrlPr>
                            <a:rPr lang="cs-CZ" sz="1400" i="1">
                              <a:latin typeface="Cambria Math" panose="02040503050406030204" pitchFamily="18" charset="0"/>
                              <a:ea typeface="Cambria Math"/>
                            </a:rPr>
                          </m:ctrlPr>
                        </m:dPr>
                        <m:e>
                          <m:f>
                            <m:fPr>
                              <m:ctrlPr>
                                <a:rPr lang="cs-CZ" sz="1400" i="1">
                                  <a:latin typeface="Cambria Math" panose="02040503050406030204" pitchFamily="18" charset="0"/>
                                  <a:ea typeface="Cambria Math"/>
                                </a:rPr>
                              </m:ctrlPr>
                            </m:fPr>
                            <m:num>
                              <m:r>
                                <a:rPr lang="cs-CZ" sz="1400" i="1">
                                  <a:latin typeface="Cambria Math"/>
                                  <a:ea typeface="Cambria Math"/>
                                </a:rPr>
                                <m:t>𝑐</m:t>
                              </m:r>
                            </m:num>
                            <m:den>
                              <m:sSub>
                                <m:sSubPr>
                                  <m:ctrlPr>
                                    <a:rPr lang="cs-CZ" sz="1400" i="1" smtClean="0">
                                      <a:latin typeface="Cambria Math" panose="02040503050406030204" pitchFamily="18" charset="0"/>
                                      <a:ea typeface="Cambria Math"/>
                                    </a:rPr>
                                  </m:ctrlPr>
                                </m:sSubPr>
                                <m:e>
                                  <m:r>
                                    <a:rPr lang="cs-CZ" sz="1400" b="0" i="1" smtClean="0">
                                      <a:latin typeface="Cambria Math" panose="02040503050406030204" pitchFamily="18" charset="0"/>
                                      <a:ea typeface="Cambria Math"/>
                                    </a:rPr>
                                    <m:t>𝑟</m:t>
                                  </m:r>
                                </m:e>
                                <m:sub>
                                  <m:r>
                                    <a:rPr lang="cs-CZ" sz="1400" b="0" i="1" smtClean="0">
                                      <a:latin typeface="Cambria Math" panose="02040503050406030204" pitchFamily="18" charset="0"/>
                                      <a:ea typeface="Cambria Math"/>
                                    </a:rPr>
                                    <m:t>𝑇</m:t>
                                  </m:r>
                                </m:sub>
                              </m:sSub>
                            </m:den>
                          </m:f>
                          <m:r>
                            <a:rPr lang="cs-CZ" sz="1400" i="1">
                              <a:latin typeface="Cambria Math"/>
                              <a:ea typeface="Cambria Math"/>
                            </a:rPr>
                            <m:t>×</m:t>
                          </m:r>
                          <m:d>
                            <m:dPr>
                              <m:ctrlPr>
                                <a:rPr lang="cs-CZ" sz="1400" i="1">
                                  <a:latin typeface="Cambria Math" panose="02040503050406030204" pitchFamily="18" charset="0"/>
                                  <a:ea typeface="Cambria Math"/>
                                </a:rPr>
                              </m:ctrlPr>
                            </m:dPr>
                            <m:e>
                              <m:r>
                                <a:rPr lang="cs-CZ" sz="1400" i="1">
                                  <a:latin typeface="Cambria Math"/>
                                  <a:ea typeface="Cambria Math"/>
                                </a:rPr>
                                <m:t>1−</m:t>
                              </m:r>
                              <m:f>
                                <m:fPr>
                                  <m:ctrlPr>
                                    <a:rPr lang="cs-CZ" sz="1400" i="1">
                                      <a:latin typeface="Cambria Math" panose="02040503050406030204" pitchFamily="18" charset="0"/>
                                      <a:ea typeface="Cambria Math"/>
                                    </a:rPr>
                                  </m:ctrlPr>
                                </m:fPr>
                                <m:num>
                                  <m:r>
                                    <a:rPr lang="cs-CZ" sz="1400" i="1">
                                      <a:latin typeface="Cambria Math"/>
                                      <a:ea typeface="Cambria Math"/>
                                    </a:rPr>
                                    <m:t>1</m:t>
                                  </m:r>
                                </m:num>
                                <m:den>
                                  <m:sSup>
                                    <m:sSupPr>
                                      <m:ctrlPr>
                                        <a:rPr lang="cs-CZ" sz="1400" i="1">
                                          <a:latin typeface="Cambria Math" panose="02040503050406030204" pitchFamily="18" charset="0"/>
                                          <a:ea typeface="Cambria Math"/>
                                        </a:rPr>
                                      </m:ctrlPr>
                                    </m:sSupPr>
                                    <m:e>
                                      <m:d>
                                        <m:dPr>
                                          <m:ctrlPr>
                                            <a:rPr lang="cs-CZ" sz="1400" i="1">
                                              <a:latin typeface="Cambria Math" panose="02040503050406030204" pitchFamily="18" charset="0"/>
                                              <a:ea typeface="Cambria Math"/>
                                            </a:rPr>
                                          </m:ctrlPr>
                                        </m:dPr>
                                        <m:e>
                                          <m:r>
                                            <a:rPr lang="cs-CZ" sz="1400" i="1">
                                              <a:latin typeface="Cambria Math"/>
                                              <a:ea typeface="Cambria Math"/>
                                            </a:rPr>
                                            <m:t>1+</m:t>
                                          </m:r>
                                          <m:sSub>
                                            <m:sSubPr>
                                              <m:ctrlPr>
                                                <a:rPr lang="cs-CZ" sz="1400" i="1" smtClean="0">
                                                  <a:latin typeface="Cambria Math" panose="02040503050406030204" pitchFamily="18" charset="0"/>
                                                  <a:ea typeface="Cambria Math"/>
                                                </a:rPr>
                                              </m:ctrlPr>
                                            </m:sSubPr>
                                            <m:e>
                                              <m:r>
                                                <a:rPr lang="cs-CZ" sz="1400" b="0" i="1" smtClean="0">
                                                  <a:latin typeface="Cambria Math" panose="02040503050406030204" pitchFamily="18" charset="0"/>
                                                  <a:ea typeface="Cambria Math"/>
                                                </a:rPr>
                                                <m:t>𝑟</m:t>
                                              </m:r>
                                            </m:e>
                                            <m:sub>
                                              <m:r>
                                                <a:rPr lang="cs-CZ" sz="1400" b="0" i="1" smtClean="0">
                                                  <a:latin typeface="Cambria Math" panose="02040503050406030204" pitchFamily="18" charset="0"/>
                                                  <a:ea typeface="Cambria Math"/>
                                                </a:rPr>
                                                <m:t>𝑇</m:t>
                                              </m:r>
                                            </m:sub>
                                          </m:sSub>
                                        </m:e>
                                      </m:d>
                                    </m:e>
                                    <m:sup>
                                      <m:r>
                                        <a:rPr lang="cs-CZ" sz="1400" i="1">
                                          <a:latin typeface="Cambria Math" panose="02040503050406030204" pitchFamily="18" charset="0"/>
                                          <a:ea typeface="Cambria Math"/>
                                        </a:rPr>
                                        <m:t>𝑇</m:t>
                                      </m:r>
                                    </m:sup>
                                  </m:sSup>
                                </m:den>
                              </m:f>
                            </m:e>
                          </m:d>
                          <m:r>
                            <a:rPr lang="cs-CZ" sz="1400" i="1">
                              <a:latin typeface="Cambria Math"/>
                              <a:ea typeface="Cambria Math"/>
                            </a:rPr>
                            <m:t>+</m:t>
                          </m:r>
                          <m:f>
                            <m:fPr>
                              <m:ctrlPr>
                                <a:rPr lang="cs-CZ" sz="1400" i="1">
                                  <a:latin typeface="Cambria Math" panose="02040503050406030204" pitchFamily="18" charset="0"/>
                                  <a:ea typeface="Cambria Math"/>
                                </a:rPr>
                              </m:ctrlPr>
                            </m:fPr>
                            <m:num>
                              <m:r>
                                <a:rPr lang="cs-CZ" sz="1400" i="1">
                                  <a:latin typeface="Cambria Math"/>
                                  <a:ea typeface="Cambria Math"/>
                                </a:rPr>
                                <m:t>1</m:t>
                              </m:r>
                            </m:num>
                            <m:den>
                              <m:sSup>
                                <m:sSupPr>
                                  <m:ctrlPr>
                                    <a:rPr lang="cs-CZ" sz="1400" i="1">
                                      <a:latin typeface="Cambria Math" panose="02040503050406030204" pitchFamily="18" charset="0"/>
                                      <a:ea typeface="Cambria Math"/>
                                    </a:rPr>
                                  </m:ctrlPr>
                                </m:sSupPr>
                                <m:e>
                                  <m:d>
                                    <m:dPr>
                                      <m:ctrlPr>
                                        <a:rPr lang="cs-CZ" sz="1400" i="1">
                                          <a:latin typeface="Cambria Math" panose="02040503050406030204" pitchFamily="18" charset="0"/>
                                          <a:ea typeface="Cambria Math"/>
                                        </a:rPr>
                                      </m:ctrlPr>
                                    </m:dPr>
                                    <m:e>
                                      <m:r>
                                        <a:rPr lang="cs-CZ" sz="1400" i="1">
                                          <a:latin typeface="Cambria Math"/>
                                          <a:ea typeface="Cambria Math"/>
                                        </a:rPr>
                                        <m:t>1+</m:t>
                                      </m:r>
                                      <m:sSub>
                                        <m:sSubPr>
                                          <m:ctrlPr>
                                            <a:rPr lang="cs-CZ" sz="1400" i="1" smtClean="0">
                                              <a:latin typeface="Cambria Math" panose="02040503050406030204" pitchFamily="18" charset="0"/>
                                              <a:ea typeface="Cambria Math"/>
                                            </a:rPr>
                                          </m:ctrlPr>
                                        </m:sSubPr>
                                        <m:e>
                                          <m:r>
                                            <a:rPr lang="cs-CZ" sz="1400" b="0" i="1" smtClean="0">
                                              <a:latin typeface="Cambria Math" panose="02040503050406030204" pitchFamily="18" charset="0"/>
                                              <a:ea typeface="Cambria Math"/>
                                            </a:rPr>
                                            <m:t>𝑟</m:t>
                                          </m:r>
                                        </m:e>
                                        <m:sub>
                                          <m:r>
                                            <a:rPr lang="cs-CZ" sz="1400" b="0" i="1" smtClean="0">
                                              <a:latin typeface="Cambria Math" panose="02040503050406030204" pitchFamily="18" charset="0"/>
                                              <a:ea typeface="Cambria Math"/>
                                            </a:rPr>
                                            <m:t>𝑇</m:t>
                                          </m:r>
                                        </m:sub>
                                      </m:sSub>
                                    </m:e>
                                  </m:d>
                                </m:e>
                                <m:sup>
                                  <m:r>
                                    <a:rPr lang="cs-CZ" sz="1400" i="1">
                                      <a:latin typeface="Cambria Math" panose="02040503050406030204" pitchFamily="18" charset="0"/>
                                      <a:ea typeface="Cambria Math"/>
                                    </a:rPr>
                                    <m:t>𝑇</m:t>
                                  </m:r>
                                </m:sup>
                              </m:sSup>
                            </m:den>
                          </m:f>
                        </m:e>
                      </m:d>
                    </m:oMath>
                  </m:oMathPara>
                </a14:m>
                <a:endParaRPr lang="en-GB" sz="1400" i="1" dirty="0">
                  <a:latin typeface="Cambria Math"/>
                  <a:ea typeface="Cambria Math" panose="02040503050406030204" pitchFamily="18" charset="0"/>
                </a:endParaRPr>
              </a:p>
            </p:txBody>
          </p:sp>
        </mc:Choice>
        <mc:Fallback xmlns="">
          <p:sp>
            <p:nvSpPr>
              <p:cNvPr id="97" name="TextovéPole 96">
                <a:extLst>
                  <a:ext uri="{FF2B5EF4-FFF2-40B4-BE49-F238E27FC236}">
                    <a16:creationId xmlns:a16="http://schemas.microsoft.com/office/drawing/2014/main" id="{81F0318E-5C63-9FE3-D310-84385D96D08E}"/>
                  </a:ext>
                </a:extLst>
              </p:cNvPr>
              <p:cNvSpPr txBox="1">
                <a:spLocks noRot="1" noChangeAspect="1" noMove="1" noResize="1" noEditPoints="1" noAdjustHandles="1" noChangeArrowheads="1" noChangeShapeType="1" noTextEdit="1"/>
              </p:cNvSpPr>
              <p:nvPr/>
            </p:nvSpPr>
            <p:spPr>
              <a:xfrm>
                <a:off x="2052000" y="5132955"/>
                <a:ext cx="4320000" cy="484043"/>
              </a:xfrm>
              <a:prstGeom prst="rect">
                <a:avLst/>
              </a:prstGeom>
              <a:blipFill>
                <a:blip r:embed="rId21"/>
                <a:stretch>
                  <a:fillRect l="-1412" b="-3797"/>
                </a:stretch>
              </a:blipFill>
            </p:spPr>
            <p:txBody>
              <a:bodyPr/>
              <a:lstStyle/>
              <a:p>
                <a:r>
                  <a:rPr lang="en-GB">
                    <a:noFill/>
                  </a:rPr>
                  <a:t> </a:t>
                </a:r>
              </a:p>
            </p:txBody>
          </p:sp>
        </mc:Fallback>
      </mc:AlternateContent>
      <p:sp>
        <p:nvSpPr>
          <p:cNvPr id="98" name="TextovéPole 97">
            <a:extLst>
              <a:ext uri="{FF2B5EF4-FFF2-40B4-BE49-F238E27FC236}">
                <a16:creationId xmlns:a16="http://schemas.microsoft.com/office/drawing/2014/main" id="{BAF43C72-D796-4B35-7044-1D8A7FD26B8F}"/>
              </a:ext>
            </a:extLst>
          </p:cNvPr>
          <p:cNvSpPr txBox="1"/>
          <p:nvPr/>
        </p:nvSpPr>
        <p:spPr>
          <a:xfrm>
            <a:off x="504000" y="5207576"/>
            <a:ext cx="1548665" cy="307777"/>
          </a:xfrm>
          <a:prstGeom prst="rect">
            <a:avLst/>
          </a:prstGeom>
          <a:noFill/>
          <a:ln>
            <a:noFill/>
          </a:ln>
        </p:spPr>
        <p:txBody>
          <a:bodyPr wrap="square" lIns="0" rtlCol="0">
            <a:spAutoFit/>
          </a:bodyPr>
          <a:lstStyle/>
          <a:p>
            <a:pPr marL="0" lvl="2">
              <a:buClr>
                <a:srgbClr val="7030A0"/>
              </a:buClr>
              <a:buSzPct val="80000"/>
            </a:pPr>
            <a:r>
              <a:rPr lang="en-GB" sz="1400" dirty="0">
                <a:latin typeface="Cambria Math" panose="02040503050406030204" pitchFamily="18" charset="0"/>
                <a:ea typeface="Cambria Math" panose="02040503050406030204" pitchFamily="18" charset="0"/>
              </a:rPr>
              <a:t>Long-term swaps</a:t>
            </a:r>
            <a:r>
              <a:rPr lang="cs-CZ" sz="1400" noProof="0" dirty="0">
                <a:latin typeface="Cambria Math" panose="02040503050406030204" pitchFamily="18" charset="0"/>
                <a:ea typeface="Cambria Math" panose="02040503050406030204" pitchFamily="18" charset="0"/>
              </a:rPr>
              <a:t>:</a:t>
            </a:r>
            <a:endParaRPr lang="en-GB" sz="1400" noProof="0" dirty="0">
              <a:latin typeface="Cambria Math" panose="02040503050406030204" pitchFamily="18" charset="0"/>
              <a:ea typeface="Cambria Math" panose="02040503050406030204" pitchFamily="18" charset="0"/>
            </a:endParaRP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96A7DBDD-9155-F1DF-CE43-EC4BAAF4B6F2}"/>
                  </a:ext>
                </a:extLst>
              </p:cNvPr>
              <p:cNvSpPr txBox="1"/>
              <p:nvPr/>
            </p:nvSpPr>
            <p:spPr>
              <a:xfrm>
                <a:off x="5003335" y="4201223"/>
                <a:ext cx="4067999" cy="307777"/>
              </a:xfrm>
              <a:prstGeom prst="rect">
                <a:avLst/>
              </a:prstGeom>
              <a:noFill/>
              <a:ln>
                <a:noFill/>
              </a:ln>
            </p:spPr>
            <p:txBody>
              <a:bodyPr wrap="square" rtlCol="0">
                <a:spAutoFit/>
              </a:bodyPr>
              <a:lstStyle/>
              <a:p>
                <a:pPr marL="0" lvl="2">
                  <a:buClr>
                    <a:srgbClr val="7030A0"/>
                  </a:buClr>
                  <a:buSzPct val="80000"/>
                </a:pPr>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a:rPr lang="en-GB" sz="1400" b="0" i="1" noProof="0" smtClean="0">
                            <a:latin typeface="Cambria Math" panose="02040503050406030204" pitchFamily="18" charset="0"/>
                            <a:ea typeface="Cambria Math" panose="02040503050406030204" pitchFamily="18" charset="0"/>
                          </a:rPr>
                          <m:t>𝑑</m:t>
                        </m:r>
                      </m:e>
                      <m:sub>
                        <m:r>
                          <a:rPr lang="en-GB" sz="1400" b="0" i="1" noProof="0" smtClean="0">
                            <a:latin typeface="Cambria Math" panose="02040503050406030204" pitchFamily="18" charset="0"/>
                            <a:ea typeface="Cambria Math" panose="02040503050406030204" pitchFamily="18" charset="0"/>
                          </a:rPr>
                          <m:t>𝑡</m:t>
                        </m:r>
                      </m:sub>
                    </m:sSub>
                    <m:r>
                      <a:rPr lang="en-GB" sz="1400" b="0" i="1" noProof="0" smtClean="0">
                        <a:latin typeface="Cambria Math" panose="02040503050406030204" pitchFamily="18" charset="0"/>
                        <a:ea typeface="Cambria Math" panose="02040503050406030204" pitchFamily="18" charset="0"/>
                      </a:rPr>
                      <m:t>… </m:t>
                    </m:r>
                  </m:oMath>
                </a14:m>
                <a:r>
                  <a:rPr lang="en-GB" sz="1400" noProof="0" dirty="0">
                    <a:latin typeface="Cambria Math" panose="02040503050406030204" pitchFamily="18" charset="0"/>
                    <a:ea typeface="Cambria Math" panose="02040503050406030204" pitchFamily="18" charset="0"/>
                  </a:rPr>
                  <a:t>discount factors based on money </a:t>
                </a:r>
                <a:r>
                  <a:rPr lang="cs-CZ" sz="1400" noProof="0" dirty="0">
                    <a:latin typeface="Cambria Math" panose="02040503050406030204" pitchFamily="18" charset="0"/>
                    <a:ea typeface="Cambria Math" panose="02040503050406030204" pitchFamily="18" charset="0"/>
                  </a:rPr>
                  <a:t>market</a:t>
                </a:r>
                <a:r>
                  <a:rPr lang="en-GB" sz="1400" noProof="0" dirty="0">
                    <a:latin typeface="Cambria Math" panose="02040503050406030204" pitchFamily="18" charset="0"/>
                    <a:ea typeface="Cambria Math" panose="02040503050406030204" pitchFamily="18" charset="0"/>
                  </a:rPr>
                  <a:t> rates</a:t>
                </a:r>
                <a:endParaRPr lang="en-GB" sz="1600" noProof="0" dirty="0">
                  <a:latin typeface="Cambria Math" panose="02040503050406030204" pitchFamily="18" charset="0"/>
                  <a:ea typeface="Cambria Math" panose="02040503050406030204" pitchFamily="18" charset="0"/>
                </a:endParaRPr>
              </a:p>
            </p:txBody>
          </p:sp>
        </mc:Choice>
        <mc:Fallback xmlns="">
          <p:sp>
            <p:nvSpPr>
              <p:cNvPr id="8" name="TextovéPole 7">
                <a:extLst>
                  <a:ext uri="{FF2B5EF4-FFF2-40B4-BE49-F238E27FC236}">
                    <a16:creationId xmlns:a16="http://schemas.microsoft.com/office/drawing/2014/main" id="{96A7DBDD-9155-F1DF-CE43-EC4BAAF4B6F2}"/>
                  </a:ext>
                </a:extLst>
              </p:cNvPr>
              <p:cNvSpPr txBox="1">
                <a:spLocks noRot="1" noChangeAspect="1" noMove="1" noResize="1" noEditPoints="1" noAdjustHandles="1" noChangeArrowheads="1" noChangeShapeType="1" noTextEdit="1"/>
              </p:cNvSpPr>
              <p:nvPr/>
            </p:nvSpPr>
            <p:spPr>
              <a:xfrm>
                <a:off x="5003335" y="4201223"/>
                <a:ext cx="4067999" cy="307777"/>
              </a:xfrm>
              <a:prstGeom prst="rect">
                <a:avLst/>
              </a:prstGeom>
              <a:blipFill>
                <a:blip r:embed="rId22"/>
                <a:stretch>
                  <a:fillRect t="-5882" b="-1764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C7939B32-1E9B-875C-1E72-C73DF00F4F88}"/>
                  </a:ext>
                </a:extLst>
              </p:cNvPr>
              <p:cNvSpPr txBox="1"/>
              <p:nvPr/>
            </p:nvSpPr>
            <p:spPr>
              <a:xfrm>
                <a:off x="5004000" y="4766084"/>
                <a:ext cx="2520000" cy="307777"/>
              </a:xfrm>
              <a:prstGeom prst="rect">
                <a:avLst/>
              </a:prstGeom>
              <a:noFill/>
              <a:ln>
                <a:noFill/>
              </a:ln>
            </p:spPr>
            <p:txBody>
              <a:bodyPr wrap="square" rtlCol="0">
                <a:spAutoFit/>
              </a:bodyPr>
              <a:lstStyle/>
              <a:p>
                <a:pPr marL="0" lvl="2">
                  <a:buClr>
                    <a:srgbClr val="7030A0"/>
                  </a:buClr>
                  <a:buSzPct val="80000"/>
                </a:pPr>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a:rPr lang="en-GB" sz="1400" b="0" i="1" noProof="0" smtClean="0">
                            <a:latin typeface="Cambria Math" panose="02040503050406030204" pitchFamily="18" charset="0"/>
                            <a:ea typeface="Cambria Math" panose="02040503050406030204" pitchFamily="18" charset="0"/>
                          </a:rPr>
                          <m:t>𝑟</m:t>
                        </m:r>
                      </m:e>
                      <m:sub>
                        <m:r>
                          <a:rPr lang="en-GB" sz="1400" b="0" i="1" noProof="0" smtClean="0">
                            <a:latin typeface="Cambria Math" panose="02040503050406030204" pitchFamily="18" charset="0"/>
                            <a:ea typeface="Cambria Math" panose="02040503050406030204" pitchFamily="18" charset="0"/>
                          </a:rPr>
                          <m:t>𝑇</m:t>
                        </m:r>
                      </m:sub>
                    </m:sSub>
                    <m:r>
                      <a:rPr lang="en-GB" sz="1400" b="0" i="1" noProof="0" smtClean="0">
                        <a:latin typeface="Cambria Math" panose="02040503050406030204" pitchFamily="18" charset="0"/>
                        <a:ea typeface="Cambria Math" panose="02040503050406030204" pitchFamily="18" charset="0"/>
                      </a:rPr>
                      <m:t>…</m:t>
                    </m:r>
                    <m:r>
                      <a:rPr lang="en-GB" sz="1400" b="0" i="1" noProof="0" smtClean="0">
                        <a:latin typeface="Cambria Math" panose="02040503050406030204" pitchFamily="18" charset="0"/>
                        <a:ea typeface="Cambria Math" panose="02040503050406030204" pitchFamily="18" charset="0"/>
                      </a:rPr>
                      <m:t>𝑇</m:t>
                    </m:r>
                  </m:oMath>
                </a14:m>
                <a:r>
                  <a:rPr lang="en-GB" sz="1400" noProof="0" dirty="0">
                    <a:latin typeface="Cambria Math" panose="02040503050406030204" pitchFamily="18" charset="0"/>
                    <a:ea typeface="Cambria Math" panose="02040503050406030204" pitchFamily="18" charset="0"/>
                  </a:rPr>
                  <a:t>-year yield to maturity</a:t>
                </a:r>
                <a:endParaRPr lang="en-GB" sz="1600" noProof="0" dirty="0">
                  <a:latin typeface="Cambria Math" panose="02040503050406030204" pitchFamily="18" charset="0"/>
                  <a:ea typeface="Cambria Math" panose="02040503050406030204" pitchFamily="18" charset="0"/>
                </a:endParaRPr>
              </a:p>
            </p:txBody>
          </p:sp>
        </mc:Choice>
        <mc:Fallback xmlns="">
          <p:sp>
            <p:nvSpPr>
              <p:cNvPr id="9" name="TextovéPole 8">
                <a:extLst>
                  <a:ext uri="{FF2B5EF4-FFF2-40B4-BE49-F238E27FC236}">
                    <a16:creationId xmlns:a16="http://schemas.microsoft.com/office/drawing/2014/main" id="{C7939B32-1E9B-875C-1E72-C73DF00F4F88}"/>
                  </a:ext>
                </a:extLst>
              </p:cNvPr>
              <p:cNvSpPr txBox="1">
                <a:spLocks noRot="1" noChangeAspect="1" noMove="1" noResize="1" noEditPoints="1" noAdjustHandles="1" noChangeArrowheads="1" noChangeShapeType="1" noTextEdit="1"/>
              </p:cNvSpPr>
              <p:nvPr/>
            </p:nvSpPr>
            <p:spPr>
              <a:xfrm>
                <a:off x="5004000" y="4766084"/>
                <a:ext cx="2520000" cy="307777"/>
              </a:xfrm>
              <a:prstGeom prst="rect">
                <a:avLst/>
              </a:prstGeom>
              <a:blipFill>
                <a:blip r:embed="rId23"/>
                <a:stretch>
                  <a:fillRect t="-6000" b="-18000"/>
                </a:stretch>
              </a:blipFill>
              <a:ln>
                <a:noFill/>
              </a:ln>
            </p:spPr>
            <p:txBody>
              <a:bodyPr/>
              <a:lstStyle/>
              <a:p>
                <a:r>
                  <a:rPr lang="en-GB">
                    <a:noFill/>
                  </a:rPr>
                  <a:t> </a:t>
                </a:r>
              </a:p>
            </p:txBody>
          </p:sp>
        </mc:Fallback>
      </mc:AlternateContent>
      <p:sp>
        <p:nvSpPr>
          <p:cNvPr id="14" name="TextovéPole 13">
            <a:extLst>
              <a:ext uri="{FF2B5EF4-FFF2-40B4-BE49-F238E27FC236}">
                <a16:creationId xmlns:a16="http://schemas.microsoft.com/office/drawing/2014/main" id="{CD171F10-F3FF-4ABD-C2F4-6396DD212EC2}"/>
              </a:ext>
            </a:extLst>
          </p:cNvPr>
          <p:cNvSpPr txBox="1"/>
          <p:nvPr/>
        </p:nvSpPr>
        <p:spPr>
          <a:xfrm>
            <a:off x="1188000" y="3393728"/>
            <a:ext cx="53280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solidFill>
                  <a:prstClr val="black"/>
                </a:solidFill>
                <a:latin typeface="Cambria Math" panose="02040503050406030204" pitchFamily="18" charset="0"/>
                <a:ea typeface="Cambria Math" panose="02040503050406030204" pitchFamily="18" charset="0"/>
              </a:rPr>
              <a:t>Swap legs are valued using bond pricing formulas</a:t>
            </a:r>
          </a:p>
        </p:txBody>
      </p:sp>
      <p:cxnSp>
        <p:nvCxnSpPr>
          <p:cNvPr id="17" name="Přímá spojnice se šipkou 16">
            <a:extLst>
              <a:ext uri="{FF2B5EF4-FFF2-40B4-BE49-F238E27FC236}">
                <a16:creationId xmlns:a16="http://schemas.microsoft.com/office/drawing/2014/main" id="{46E63DC1-F9E7-37A5-54D6-E5EB4DB55EB7}"/>
              </a:ext>
            </a:extLst>
          </p:cNvPr>
          <p:cNvCxnSpPr/>
          <p:nvPr/>
        </p:nvCxnSpPr>
        <p:spPr>
          <a:xfrm>
            <a:off x="3318484" y="2554940"/>
            <a:ext cx="2358000" cy="0"/>
          </a:xfrm>
          <a:prstGeom prst="straightConnector1">
            <a:avLst/>
          </a:prstGeom>
          <a:ln w="25400">
            <a:solidFill>
              <a:schemeClr val="accent5"/>
            </a:solidFill>
            <a:headEnd type="triangle" w="med" len="med"/>
            <a:tailEnd type="triangle"/>
          </a:ln>
        </p:spPr>
        <p:style>
          <a:lnRef idx="1">
            <a:schemeClr val="accent1"/>
          </a:lnRef>
          <a:fillRef idx="0">
            <a:schemeClr val="accent1"/>
          </a:fillRef>
          <a:effectRef idx="0">
            <a:schemeClr val="accent1"/>
          </a:effectRef>
          <a:fontRef idx="minor">
            <a:schemeClr val="tx1"/>
          </a:fontRef>
        </p:style>
      </p:cxnSp>
      <p:sp>
        <p:nvSpPr>
          <p:cNvPr id="46" name="TextovéPole 45">
            <a:extLst>
              <a:ext uri="{FF2B5EF4-FFF2-40B4-BE49-F238E27FC236}">
                <a16:creationId xmlns:a16="http://schemas.microsoft.com/office/drawing/2014/main" id="{27FF2C52-6B64-4A0E-493C-DB9409B74348}"/>
              </a:ext>
            </a:extLst>
          </p:cNvPr>
          <p:cNvSpPr txBox="1"/>
          <p:nvPr/>
        </p:nvSpPr>
        <p:spPr>
          <a:xfrm>
            <a:off x="3922757" y="2374940"/>
            <a:ext cx="1067608" cy="220573"/>
          </a:xfrm>
          <a:prstGeom prst="rect">
            <a:avLst/>
          </a:prstGeom>
          <a:noFill/>
          <a:ln>
            <a:noFill/>
          </a:ln>
        </p:spPr>
        <p:txBody>
          <a:bodyPr wrap="square" rtlCol="0">
            <a:spAutoFit/>
          </a:bodyPr>
          <a:lstStyle/>
          <a:p>
            <a:pPr marL="809625" indent="-809625" algn="ctr">
              <a:lnSpc>
                <a:spcPts val="1000"/>
              </a:lnSpc>
            </a:pPr>
            <a:r>
              <a:rPr lang="en-GB" sz="1000" noProof="0">
                <a:latin typeface="Cambria Math" panose="02040503050406030204" pitchFamily="18" charset="0"/>
                <a:ea typeface="Cambria Math" panose="02040503050406030204" pitchFamily="18" charset="0"/>
              </a:rPr>
              <a:t>interest period</a:t>
            </a:r>
          </a:p>
        </p:txBody>
      </p:sp>
      <mc:AlternateContent xmlns:mc="http://schemas.openxmlformats.org/markup-compatibility/2006" xmlns:a14="http://schemas.microsoft.com/office/drawing/2010/main">
        <mc:Choice Requires="a14">
          <p:sp>
            <p:nvSpPr>
              <p:cNvPr id="47" name="TextovéPole 46">
                <a:extLst>
                  <a:ext uri="{FF2B5EF4-FFF2-40B4-BE49-F238E27FC236}">
                    <a16:creationId xmlns:a16="http://schemas.microsoft.com/office/drawing/2014/main" id="{C5FD789C-2959-9F86-F349-D63B96051B35}"/>
                  </a:ext>
                </a:extLst>
              </p:cNvPr>
              <p:cNvSpPr txBox="1"/>
              <p:nvPr/>
            </p:nvSpPr>
            <p:spPr>
              <a:xfrm>
                <a:off x="3170910" y="4220744"/>
                <a:ext cx="1566188" cy="269113"/>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sSubSup>
                        <m:sSubSupPr>
                          <m:ctrlPr>
                            <a:rPr lang="cs-CZ" sz="1400" i="1">
                              <a:latin typeface="Cambria Math" panose="02040503050406030204" pitchFamily="18" charset="0"/>
                              <a:ea typeface="Cambria Math" panose="02040503050406030204" pitchFamily="18" charset="0"/>
                            </a:rPr>
                          </m:ctrlPr>
                        </m:sSubSupPr>
                        <m:e>
                          <m:r>
                            <a:rPr lang="cs-CZ" sz="1400" b="0" i="1" smtClean="0">
                              <a:latin typeface="Cambria Math" panose="02040503050406030204" pitchFamily="18" charset="0"/>
                              <a:ea typeface="Cambria Math" panose="02040503050406030204" pitchFamily="18" charset="0"/>
                            </a:rPr>
                            <m:t>  </m:t>
                          </m:r>
                          <m:r>
                            <a:rPr lang="cs-CZ" sz="1400" i="1">
                              <a:latin typeface="Cambria Math" panose="02040503050406030204" pitchFamily="18" charset="0"/>
                              <a:ea typeface="Cambria Math" panose="02040503050406030204" pitchFamily="18" charset="0"/>
                            </a:rPr>
                            <m:t>𝑃𝑉</m:t>
                          </m:r>
                        </m:e>
                        <m:sub>
                          <m:r>
                            <a:rPr lang="cs-CZ" sz="1400" b="0" i="1" spc="-100" smtClean="0">
                              <a:latin typeface="Cambria Math" panose="02040503050406030204" pitchFamily="18" charset="0"/>
                              <a:ea typeface="Cambria Math" panose="02040503050406030204" pitchFamily="18" charset="0"/>
                            </a:rPr>
                            <m:t>𝑉𝐷</m:t>
                          </m:r>
                        </m:sub>
                        <m:sup>
                          <m:r>
                            <a:rPr lang="cs-CZ" sz="1400" i="1" spc="-100">
                              <a:latin typeface="Cambria Math" panose="02040503050406030204" pitchFamily="18" charset="0"/>
                              <a:ea typeface="Cambria Math" panose="02040503050406030204" pitchFamily="18" charset="0"/>
                            </a:rPr>
                            <m:t>𝑓𝑙𝑜𝑎𝑡</m:t>
                          </m:r>
                        </m:sup>
                      </m:sSubSup>
                      <m:r>
                        <a:rPr lang="cs-CZ" sz="1400" b="0" i="1" smtClean="0">
                          <a:latin typeface="Cambria Math" panose="02040503050406030204" pitchFamily="18" charset="0"/>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b="0" i="1" spc="-100" smtClean="0">
                              <a:latin typeface="Cambria Math" panose="02040503050406030204" pitchFamily="18" charset="0"/>
                              <a:ea typeface="Cambria Math" panose="02040503050406030204" pitchFamily="18" charset="0"/>
                            </a:rPr>
                            <m:t>𝑁𝑁</m:t>
                          </m:r>
                        </m:sub>
                      </m:sSub>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𝑀</m:t>
                      </m:r>
                    </m:oMath>
                  </m:oMathPara>
                </a14:m>
                <a:endParaRPr lang="en-GB" sz="1400" i="1" dirty="0">
                  <a:latin typeface="Cambria Math"/>
                  <a:ea typeface="Cambria Math" panose="02040503050406030204" pitchFamily="18" charset="0"/>
                </a:endParaRPr>
              </a:p>
            </p:txBody>
          </p:sp>
        </mc:Choice>
        <mc:Fallback xmlns="">
          <p:sp>
            <p:nvSpPr>
              <p:cNvPr id="47" name="TextovéPole 46">
                <a:extLst>
                  <a:ext uri="{FF2B5EF4-FFF2-40B4-BE49-F238E27FC236}">
                    <a16:creationId xmlns:a16="http://schemas.microsoft.com/office/drawing/2014/main" id="{C5FD789C-2959-9F86-F349-D63B96051B35}"/>
                  </a:ext>
                </a:extLst>
              </p:cNvPr>
              <p:cNvSpPr txBox="1">
                <a:spLocks noRot="1" noChangeAspect="1" noMove="1" noResize="1" noEditPoints="1" noAdjustHandles="1" noChangeArrowheads="1" noChangeShapeType="1" noTextEdit="1"/>
              </p:cNvSpPr>
              <p:nvPr/>
            </p:nvSpPr>
            <p:spPr>
              <a:xfrm>
                <a:off x="3170910" y="4220744"/>
                <a:ext cx="1566188" cy="269113"/>
              </a:xfrm>
              <a:prstGeom prst="rect">
                <a:avLst/>
              </a:prstGeom>
              <a:blipFill>
                <a:blip r:embed="rId24"/>
                <a:stretch>
                  <a:fillRect l="-389" b="-1111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5" name="TextovéPole 54">
                <a:extLst>
                  <a:ext uri="{FF2B5EF4-FFF2-40B4-BE49-F238E27FC236}">
                    <a16:creationId xmlns:a16="http://schemas.microsoft.com/office/drawing/2014/main" id="{0EC451FF-4F7E-5A2B-2063-46CC668B93E2}"/>
                  </a:ext>
                </a:extLst>
              </p:cNvPr>
              <p:cNvSpPr txBox="1"/>
              <p:nvPr/>
            </p:nvSpPr>
            <p:spPr>
              <a:xfrm>
                <a:off x="6734581" y="5229963"/>
                <a:ext cx="1977419" cy="263342"/>
              </a:xfrm>
              <a:prstGeom prst="rect">
                <a:avLst/>
              </a:prstGeom>
              <a:noFill/>
            </p:spPr>
            <p:txBody>
              <a:bodyPr wrap="square" lIns="0" tIns="0" rIns="0" bIns="0" rtlCol="0">
                <a:spAutoFit/>
              </a:bodyPr>
              <a:lstStyle/>
              <a:p>
                <a:pPr algn="ctr"/>
                <a14:m>
                  <m:oMathPara xmlns:m="http://schemas.openxmlformats.org/officeDocument/2006/math">
                    <m:oMathParaPr>
                      <m:jc m:val="left"/>
                    </m:oMathParaPr>
                    <m:oMath xmlns:m="http://schemas.openxmlformats.org/officeDocument/2006/math">
                      <m:sSubSup>
                        <m:sSubSupPr>
                          <m:ctrlPr>
                            <a:rPr lang="cs-CZ" sz="1400" i="1">
                              <a:latin typeface="Cambria Math" panose="02040503050406030204" pitchFamily="18" charset="0"/>
                              <a:ea typeface="Cambria Math" panose="02040503050406030204" pitchFamily="18" charset="0"/>
                            </a:rPr>
                          </m:ctrlPr>
                        </m:sSubSupPr>
                        <m:e>
                          <m:r>
                            <a:rPr lang="cs-CZ" sz="1400" i="1">
                              <a:latin typeface="Cambria Math" panose="02040503050406030204" pitchFamily="18" charset="0"/>
                              <a:ea typeface="Cambria Math" panose="02040503050406030204" pitchFamily="18" charset="0"/>
                            </a:rPr>
                            <m:t>  </m:t>
                          </m:r>
                          <m:r>
                            <a:rPr lang="cs-CZ" sz="1400" i="1">
                              <a:latin typeface="Cambria Math" panose="02040503050406030204" pitchFamily="18" charset="0"/>
                              <a:ea typeface="Cambria Math" panose="02040503050406030204" pitchFamily="18" charset="0"/>
                            </a:rPr>
                            <m:t>𝑃𝑉</m:t>
                          </m:r>
                        </m:e>
                        <m:sub>
                          <m:r>
                            <a:rPr lang="cs-CZ" sz="1400" i="1" spc="-100">
                              <a:latin typeface="Cambria Math" panose="02040503050406030204" pitchFamily="18" charset="0"/>
                              <a:ea typeface="Cambria Math" panose="02040503050406030204" pitchFamily="18" charset="0"/>
                            </a:rPr>
                            <m:t>𝑉𝐷</m:t>
                          </m:r>
                        </m:sub>
                        <m:sup>
                          <m:r>
                            <a:rPr lang="cs-CZ" sz="1400" i="1" spc="-100">
                              <a:latin typeface="Cambria Math" panose="02040503050406030204" pitchFamily="18" charset="0"/>
                              <a:ea typeface="Cambria Math" panose="02040503050406030204" pitchFamily="18" charset="0"/>
                            </a:rPr>
                            <m:t>𝑓</m:t>
                          </m:r>
                          <m:r>
                            <a:rPr lang="cs-CZ" sz="1400" b="0" i="1" spc="-100" smtClean="0">
                              <a:latin typeface="Cambria Math" panose="02040503050406030204" pitchFamily="18" charset="0"/>
                              <a:ea typeface="Cambria Math" panose="02040503050406030204" pitchFamily="18" charset="0"/>
                            </a:rPr>
                            <m:t>𝑖𝑥𝑒𝑑</m:t>
                          </m:r>
                        </m:sup>
                      </m:sSubSup>
                      <m:r>
                        <a:rPr lang="cs-CZ" sz="1400" i="1">
                          <a:latin typeface="Cambria Math" panose="02040503050406030204" pitchFamily="18" charset="0"/>
                          <a:ea typeface="Cambria Math" panose="02040503050406030204" pitchFamily="18" charset="0"/>
                        </a:rPr>
                        <m:t>=</m:t>
                      </m:r>
                      <m:sSub>
                        <m:sSubPr>
                          <m:ctrlPr>
                            <a:rPr lang="cs-CZ" sz="1400" i="1">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i="1" spc="-100">
                              <a:latin typeface="Cambria Math" panose="02040503050406030204" pitchFamily="18" charset="0"/>
                              <a:ea typeface="Cambria Math" panose="02040503050406030204" pitchFamily="18" charset="0"/>
                            </a:rPr>
                            <m:t>𝑁𝑁</m:t>
                          </m:r>
                        </m:sub>
                      </m:sSub>
                      <m:r>
                        <a:rPr lang="cs-CZ" sz="1400" i="1">
                          <a:latin typeface="Cambria Math" panose="02040503050406030204" pitchFamily="18" charset="0"/>
                          <a:ea typeface="Cambria Math" panose="02040503050406030204" pitchFamily="18" charset="0"/>
                        </a:rPr>
                        <m:t>×</m:t>
                      </m:r>
                      <m:sSubSup>
                        <m:sSubSupPr>
                          <m:ctrlPr>
                            <a:rPr lang="cs-CZ" sz="1400" i="1">
                              <a:latin typeface="Cambria Math" panose="02040503050406030204" pitchFamily="18" charset="0"/>
                              <a:ea typeface="Cambria Math" panose="02040503050406030204" pitchFamily="18" charset="0"/>
                            </a:rPr>
                          </m:ctrlPr>
                        </m:sSubSupPr>
                        <m:e>
                          <m:r>
                            <a:rPr lang="cs-CZ" sz="1400" i="1">
                              <a:latin typeface="Cambria Math" panose="02040503050406030204" pitchFamily="18" charset="0"/>
                              <a:ea typeface="Cambria Math" panose="02040503050406030204" pitchFamily="18" charset="0"/>
                            </a:rPr>
                            <m:t>𝑃𝑉</m:t>
                          </m:r>
                        </m:e>
                        <m:sub>
                          <m:r>
                            <a:rPr lang="cs-CZ" sz="1400" i="1">
                              <a:latin typeface="Cambria Math" panose="02040503050406030204" pitchFamily="18" charset="0"/>
                              <a:ea typeface="Cambria Math" panose="02040503050406030204" pitchFamily="18" charset="0"/>
                            </a:rPr>
                            <m:t>𝑁𝑁</m:t>
                          </m:r>
                        </m:sub>
                        <m:sup>
                          <m:r>
                            <a:rPr lang="cs-CZ" sz="1400" i="1" spc="-100">
                              <a:latin typeface="Cambria Math" panose="02040503050406030204" pitchFamily="18" charset="0"/>
                              <a:ea typeface="Cambria Math" panose="02040503050406030204" pitchFamily="18" charset="0"/>
                            </a:rPr>
                            <m:t>𝑓𝑖𝑥𝑒𝑑</m:t>
                          </m:r>
                        </m:sup>
                      </m:sSubSup>
                    </m:oMath>
                  </m:oMathPara>
                </a14:m>
                <a:endParaRPr lang="en-GB" sz="1400" i="1" dirty="0">
                  <a:latin typeface="Cambria Math"/>
                  <a:ea typeface="Cambria Math" panose="02040503050406030204" pitchFamily="18" charset="0"/>
                </a:endParaRPr>
              </a:p>
            </p:txBody>
          </p:sp>
        </mc:Choice>
        <mc:Fallback xmlns="">
          <p:sp>
            <p:nvSpPr>
              <p:cNvPr id="55" name="TextovéPole 54">
                <a:extLst>
                  <a:ext uri="{FF2B5EF4-FFF2-40B4-BE49-F238E27FC236}">
                    <a16:creationId xmlns:a16="http://schemas.microsoft.com/office/drawing/2014/main" id="{0EC451FF-4F7E-5A2B-2063-46CC668B93E2}"/>
                  </a:ext>
                </a:extLst>
              </p:cNvPr>
              <p:cNvSpPr txBox="1">
                <a:spLocks noRot="1" noChangeAspect="1" noMove="1" noResize="1" noEditPoints="1" noAdjustHandles="1" noChangeArrowheads="1" noChangeShapeType="1" noTextEdit="1"/>
              </p:cNvSpPr>
              <p:nvPr/>
            </p:nvSpPr>
            <p:spPr>
              <a:xfrm>
                <a:off x="6734581" y="5229963"/>
                <a:ext cx="1977419" cy="263342"/>
              </a:xfrm>
              <a:prstGeom prst="rect">
                <a:avLst/>
              </a:prstGeom>
              <a:blipFill>
                <a:blip r:embed="rId25"/>
                <a:stretch>
                  <a:fillRect l="-309" b="-16279"/>
                </a:stretch>
              </a:blipFill>
            </p:spPr>
            <p:txBody>
              <a:bodyPr/>
              <a:lstStyle/>
              <a:p>
                <a:r>
                  <a:rPr lang="en-GB">
                    <a:noFill/>
                  </a:rPr>
                  <a:t> </a:t>
                </a:r>
              </a:p>
            </p:txBody>
          </p:sp>
        </mc:Fallback>
      </mc:AlternateContent>
    </p:spTree>
    <p:extLst>
      <p:ext uri="{BB962C8B-B14F-4D97-AF65-F5344CB8AC3E}">
        <p14:creationId xmlns:p14="http://schemas.microsoft.com/office/powerpoint/2010/main" val="2498839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4ED7C-5B40-723E-7D9C-DBF1909531A3}"/>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7BF43A6-16AE-B00E-7737-DC3D8C834B02}"/>
              </a:ext>
            </a:extLst>
          </p:cNvPr>
          <p:cNvSpPr>
            <a:spLocks noGrp="1"/>
          </p:cNvSpPr>
          <p:nvPr>
            <p:ph type="ftr" sz="quarter" idx="11"/>
          </p:nvPr>
        </p:nvSpPr>
        <p:spPr>
          <a:xfrm>
            <a:off x="180000" y="6336000"/>
            <a:ext cx="3312000" cy="360000"/>
          </a:xfrm>
        </p:spPr>
        <p:txBody>
          <a:bodyPr/>
          <a:lstStyle/>
          <a:p>
            <a:r>
              <a:rPr lang="en-GB" dirty="0">
                <a:solidFill>
                  <a:prstClr val="black">
                    <a:lumMod val="50000"/>
                    <a:lumOff val="50000"/>
                  </a:prstClr>
                </a:solidFill>
              </a:rPr>
              <a:t>Interest rate swap</a:t>
            </a:r>
          </a:p>
        </p:txBody>
      </p:sp>
      <p:sp>
        <p:nvSpPr>
          <p:cNvPr id="3" name="Zástupný symbol pro číslo snímku 2">
            <a:extLst>
              <a:ext uri="{FF2B5EF4-FFF2-40B4-BE49-F238E27FC236}">
                <a16:creationId xmlns:a16="http://schemas.microsoft.com/office/drawing/2014/main" id="{B28C2BC2-2C6F-2AE1-24B2-BB3178916AFC}"/>
              </a:ext>
            </a:extLst>
          </p:cNvPr>
          <p:cNvSpPr>
            <a:spLocks noGrp="1"/>
          </p:cNvSpPr>
          <p:nvPr>
            <p:ph type="sldNum" sz="quarter" idx="12"/>
          </p:nvPr>
        </p:nvSpPr>
        <p:spPr>
          <a:xfrm>
            <a:off x="7164000" y="6336000"/>
            <a:ext cx="1800000" cy="360000"/>
          </a:xfrm>
        </p:spPr>
        <p:txBody>
          <a:bodyPr/>
          <a:lstStyle/>
          <a:p>
            <a:pPr algn="r"/>
            <a:fld id="{DFE5482F-2F05-49C5-9E15-73F945A41231}" type="slidenum">
              <a:rPr lang="cs-CZ" smtClean="0">
                <a:solidFill>
                  <a:prstClr val="black">
                    <a:lumMod val="50000"/>
                    <a:lumOff val="50000"/>
                  </a:prstClr>
                </a:solidFill>
              </a:rPr>
              <a:pPr algn="r"/>
              <a:t>5</a:t>
            </a:fld>
            <a:endParaRPr lang="cs-CZ" dirty="0">
              <a:solidFill>
                <a:prstClr val="black">
                  <a:lumMod val="50000"/>
                  <a:lumOff val="50000"/>
                </a:prstClr>
              </a:solidFill>
            </a:endParaRPr>
          </a:p>
        </p:txBody>
      </p:sp>
      <p:sp>
        <p:nvSpPr>
          <p:cNvPr id="29" name="TextovéPole 28">
            <a:extLst>
              <a:ext uri="{FF2B5EF4-FFF2-40B4-BE49-F238E27FC236}">
                <a16:creationId xmlns:a16="http://schemas.microsoft.com/office/drawing/2014/main" id="{741B9088-1F91-7B43-451A-77F8C93D7769}"/>
              </a:ext>
            </a:extLst>
          </p:cNvPr>
          <p:cNvSpPr txBox="1"/>
          <p:nvPr/>
        </p:nvSpPr>
        <p:spPr>
          <a:xfrm>
            <a:off x="864001" y="2916000"/>
            <a:ext cx="55079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solidFill>
                  <a:prstClr val="black"/>
                </a:solidFill>
                <a:latin typeface="Cambria Math" panose="02040503050406030204" pitchFamily="18" charset="0"/>
                <a:ea typeface="Cambria Math" panose="02040503050406030204" pitchFamily="18" charset="0"/>
              </a:rPr>
              <a:t>Swap rates and coupon rates of par bonds</a:t>
            </a:r>
          </a:p>
        </p:txBody>
      </p:sp>
      <p:sp>
        <p:nvSpPr>
          <p:cNvPr id="30" name="TextovéPole 29">
            <a:extLst>
              <a:ext uri="{FF2B5EF4-FFF2-40B4-BE49-F238E27FC236}">
                <a16:creationId xmlns:a16="http://schemas.microsoft.com/office/drawing/2014/main" id="{E23099B9-A062-4576-2A35-CC3F931D3D3A}"/>
              </a:ext>
            </a:extLst>
          </p:cNvPr>
          <p:cNvSpPr txBox="1"/>
          <p:nvPr/>
        </p:nvSpPr>
        <p:spPr>
          <a:xfrm>
            <a:off x="864001" y="864000"/>
            <a:ext cx="19079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solidFill>
                  <a:prstClr val="black"/>
                </a:solidFill>
                <a:latin typeface="Cambria Math" panose="02040503050406030204" pitchFamily="18" charset="0"/>
                <a:ea typeface="Cambria Math" panose="02040503050406030204" pitchFamily="18" charset="0"/>
              </a:rPr>
              <a:t>Description</a:t>
            </a:r>
          </a:p>
        </p:txBody>
      </p:sp>
      <p:sp>
        <p:nvSpPr>
          <p:cNvPr id="87" name="TextovéPole 86">
            <a:extLst>
              <a:ext uri="{FF2B5EF4-FFF2-40B4-BE49-F238E27FC236}">
                <a16:creationId xmlns:a16="http://schemas.microsoft.com/office/drawing/2014/main" id="{4F75873C-47C3-24AC-C21C-424A7E4B7812}"/>
              </a:ext>
            </a:extLst>
          </p:cNvPr>
          <p:cNvSpPr txBox="1"/>
          <p:nvPr/>
        </p:nvSpPr>
        <p:spPr>
          <a:xfrm>
            <a:off x="1188000" y="1197665"/>
            <a:ext cx="788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Swap rates </a:t>
            </a:r>
            <a:r>
              <a:rPr lang="en-GB" noProof="0" dirty="0">
                <a:solidFill>
                  <a:prstClr val="black"/>
                </a:solidFill>
                <a:latin typeface="Cambria Math" panose="02040503050406030204" pitchFamily="18" charset="0"/>
                <a:ea typeface="Cambria Math" panose="02040503050406030204" pitchFamily="18" charset="0"/>
              </a:rPr>
              <a:t>are fixed interest rates applied by swap dealers to fixed streams</a:t>
            </a:r>
            <a:r>
              <a:rPr lang="cs-CZ" noProof="0" dirty="0">
                <a:solidFill>
                  <a:prstClr val="black"/>
                </a:solidFill>
                <a:latin typeface="Cambria Math" panose="02040503050406030204" pitchFamily="18" charset="0"/>
                <a:ea typeface="Cambria Math" panose="02040503050406030204" pitchFamily="18" charset="0"/>
              </a:rPr>
              <a:t>;</a:t>
            </a:r>
            <a:r>
              <a:rPr lang="en-GB" noProof="0" dirty="0">
                <a:solidFill>
                  <a:prstClr val="black"/>
                </a:solidFill>
                <a:latin typeface="Cambria Math" panose="02040503050406030204" pitchFamily="18" charset="0"/>
                <a:ea typeface="Cambria Math" panose="02040503050406030204" pitchFamily="18" charset="0"/>
              </a:rPr>
              <a:t> they are calculated as the average of bid and ask fixed rates</a:t>
            </a:r>
          </a:p>
        </p:txBody>
      </p:sp>
      <p:sp>
        <p:nvSpPr>
          <p:cNvPr id="88" name="TextovéPole 87">
            <a:extLst>
              <a:ext uri="{FF2B5EF4-FFF2-40B4-BE49-F238E27FC236}">
                <a16:creationId xmlns:a16="http://schemas.microsoft.com/office/drawing/2014/main" id="{2919A93E-E924-A507-5476-6AC1780589F7}"/>
              </a:ext>
            </a:extLst>
          </p:cNvPr>
          <p:cNvSpPr txBox="1"/>
          <p:nvPr/>
        </p:nvSpPr>
        <p:spPr>
          <a:xfrm>
            <a:off x="1188000" y="2615363"/>
            <a:ext cx="6350748"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US" dirty="0">
                <a:solidFill>
                  <a:prstClr val="black"/>
                </a:solidFill>
                <a:latin typeface="Cambria Math" panose="02040503050406030204" pitchFamily="18" charset="0"/>
                <a:ea typeface="Cambria Math" panose="02040503050406030204" pitchFamily="18" charset="0"/>
              </a:rPr>
              <a:t>Swap rates for different maturities form a swap yield curve</a:t>
            </a:r>
            <a:endParaRPr lang="en-GB" noProof="0" dirty="0">
              <a:solidFill>
                <a:prstClr val="black"/>
              </a:solidFill>
              <a:latin typeface="Cambria Math" panose="02040503050406030204" pitchFamily="18" charset="0"/>
              <a:ea typeface="Cambria Math" panose="02040503050406030204" pitchFamily="18" charset="0"/>
            </a:endParaRPr>
          </a:p>
        </p:txBody>
      </p:sp>
      <p:sp>
        <p:nvSpPr>
          <p:cNvPr id="4" name="Nadpis 3">
            <a:extLst>
              <a:ext uri="{FF2B5EF4-FFF2-40B4-BE49-F238E27FC236}">
                <a16:creationId xmlns:a16="http://schemas.microsoft.com/office/drawing/2014/main" id="{37D33B26-3929-D923-8949-20076D19EF27}"/>
              </a:ext>
            </a:extLst>
          </p:cNvPr>
          <p:cNvSpPr>
            <a:spLocks noGrp="1"/>
          </p:cNvSpPr>
          <p:nvPr>
            <p:ph type="title"/>
          </p:nvPr>
        </p:nvSpPr>
        <p:spPr>
          <a:xfrm>
            <a:off x="144000" y="144000"/>
            <a:ext cx="2088000" cy="648072"/>
          </a:xfrm>
        </p:spPr>
        <p:txBody>
          <a:bodyPr/>
          <a:lstStyle/>
          <a:p>
            <a:r>
              <a:rPr lang="en-GB" noProof="0" dirty="0">
                <a:solidFill>
                  <a:srgbClr val="000000"/>
                </a:solidFill>
              </a:rPr>
              <a:t>Swap rates</a:t>
            </a:r>
          </a:p>
        </p:txBody>
      </p:sp>
      <p:sp>
        <p:nvSpPr>
          <p:cNvPr id="95" name="TextovéPole 94">
            <a:extLst>
              <a:ext uri="{FF2B5EF4-FFF2-40B4-BE49-F238E27FC236}">
                <a16:creationId xmlns:a16="http://schemas.microsoft.com/office/drawing/2014/main" id="{720050E1-8AF1-4CE9-55CC-D93C13DC4EC8}"/>
              </a:ext>
            </a:extLst>
          </p:cNvPr>
          <p:cNvSpPr txBox="1"/>
          <p:nvPr/>
        </p:nvSpPr>
        <p:spPr>
          <a:xfrm>
            <a:off x="1188001" y="1774004"/>
            <a:ext cx="770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solidFill>
                  <a:prstClr val="black"/>
                </a:solidFill>
                <a:latin typeface="Cambria Math" panose="02040503050406030204" pitchFamily="18" charset="0"/>
                <a:ea typeface="Cambria Math" panose="02040503050406030204" pitchFamily="18" charset="0"/>
              </a:rPr>
              <a:t>Swap rates should be fair, securing zero NPV of newly agreed upon swaps (nobody would want to conclude a contract with a negative NPV)</a:t>
            </a:r>
          </a:p>
        </p:txBody>
      </p:sp>
      <p:sp>
        <p:nvSpPr>
          <p:cNvPr id="46" name="TextovéPole 45">
            <a:extLst>
              <a:ext uri="{FF2B5EF4-FFF2-40B4-BE49-F238E27FC236}">
                <a16:creationId xmlns:a16="http://schemas.microsoft.com/office/drawing/2014/main" id="{EE4D0F2B-3662-2212-0ECC-EFA55013B3F0}"/>
              </a:ext>
            </a:extLst>
          </p:cNvPr>
          <p:cNvSpPr txBox="1"/>
          <p:nvPr/>
        </p:nvSpPr>
        <p:spPr>
          <a:xfrm>
            <a:off x="1188000" y="4055768"/>
            <a:ext cx="73440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solidFill>
                  <a:prstClr val="black"/>
                </a:solidFill>
                <a:latin typeface="Cambria Math" panose="02040503050406030204" pitchFamily="18" charset="0"/>
                <a:ea typeface="Cambria Math" panose="02040503050406030204" pitchFamily="18" charset="0"/>
              </a:rPr>
              <a:t>The swap rate is equal to the bond’s YTM because of the par property</a:t>
            </a:r>
          </a:p>
        </p:txBody>
      </p:sp>
      <p:sp>
        <p:nvSpPr>
          <p:cNvPr id="45" name="TextovéPole 44">
            <a:extLst>
              <a:ext uri="{FF2B5EF4-FFF2-40B4-BE49-F238E27FC236}">
                <a16:creationId xmlns:a16="http://schemas.microsoft.com/office/drawing/2014/main" id="{95B00F75-0133-1DC2-D368-D8CCB7256CF3}"/>
              </a:ext>
            </a:extLst>
          </p:cNvPr>
          <p:cNvSpPr txBox="1"/>
          <p:nvPr/>
        </p:nvSpPr>
        <p:spPr>
          <a:xfrm>
            <a:off x="1188000" y="3763600"/>
            <a:ext cx="644348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US" dirty="0">
                <a:solidFill>
                  <a:prstClr val="black"/>
                </a:solidFill>
                <a:latin typeface="Cambria Math" panose="02040503050406030204" pitchFamily="18" charset="0"/>
                <a:ea typeface="Cambria Math" panose="02040503050406030204" pitchFamily="18" charset="0"/>
              </a:rPr>
              <a:t>A bond whose coupon is equal to the swap rate is a par bond</a:t>
            </a:r>
            <a:endParaRPr lang="en-GB" dirty="0">
              <a:solidFill>
                <a:prstClr val="black"/>
              </a:solidFill>
              <a:latin typeface="Cambria Math" panose="02040503050406030204" pitchFamily="18" charset="0"/>
              <a:ea typeface="Cambria Math" panose="02040503050406030204" pitchFamily="18" charset="0"/>
            </a:endParaRPr>
          </a:p>
        </p:txBody>
      </p:sp>
      <p:sp>
        <p:nvSpPr>
          <p:cNvPr id="9" name="TextovéPole 8">
            <a:extLst>
              <a:ext uri="{FF2B5EF4-FFF2-40B4-BE49-F238E27FC236}">
                <a16:creationId xmlns:a16="http://schemas.microsoft.com/office/drawing/2014/main" id="{EF4C2258-604B-E31E-9E2F-4D2D74ACBA50}"/>
              </a:ext>
            </a:extLst>
          </p:cNvPr>
          <p:cNvSpPr txBox="1"/>
          <p:nvPr/>
        </p:nvSpPr>
        <p:spPr>
          <a:xfrm>
            <a:off x="2894300" y="2344506"/>
            <a:ext cx="3708000" cy="338554"/>
          </a:xfrm>
          <a:prstGeom prst="rect">
            <a:avLst/>
          </a:prstGeom>
          <a:noFill/>
          <a:ln>
            <a:noFill/>
          </a:ln>
        </p:spPr>
        <p:txBody>
          <a:bodyPr wrap="square" rtlCol="0">
            <a:spAutoFit/>
          </a:bodyPr>
          <a:lstStyle/>
          <a:p>
            <a:pPr marL="0" lvl="2">
              <a:buClr>
                <a:srgbClr val="7030A0"/>
              </a:buClr>
              <a:buSzPct val="80000"/>
            </a:pPr>
            <a:r>
              <a:rPr lang="en-GB" sz="1600" dirty="0">
                <a:latin typeface="Cambria Math" panose="02040503050406030204" pitchFamily="18" charset="0"/>
                <a:ea typeface="Cambria Math" panose="02040503050406030204" pitchFamily="18" charset="0"/>
              </a:rPr>
              <a:t>PV(fixed stream)</a:t>
            </a:r>
            <a:r>
              <a:rPr lang="cs-CZ" sz="1600" dirty="0">
                <a:latin typeface="Cambria Math" panose="02040503050406030204" pitchFamily="18" charset="0"/>
                <a:ea typeface="Cambria Math" panose="02040503050406030204" pitchFamily="18" charset="0"/>
              </a:rPr>
              <a:t> = </a:t>
            </a:r>
            <a:r>
              <a:rPr lang="en-GB" sz="1600" noProof="0" dirty="0">
                <a:latin typeface="Cambria Math" panose="02040503050406030204" pitchFamily="18" charset="0"/>
                <a:ea typeface="Cambria Math" panose="02040503050406030204" pitchFamily="18" charset="0"/>
              </a:rPr>
              <a:t>PV(floating stream)</a:t>
            </a:r>
          </a:p>
        </p:txBody>
      </p:sp>
      <mc:AlternateContent xmlns:mc="http://schemas.openxmlformats.org/markup-compatibility/2006" xmlns:a14="http://schemas.microsoft.com/office/drawing/2010/main">
        <mc:Choice Requires="a14">
          <p:sp>
            <p:nvSpPr>
              <p:cNvPr id="10" name="TextovéPole 9">
                <a:extLst>
                  <a:ext uri="{FF2B5EF4-FFF2-40B4-BE49-F238E27FC236}">
                    <a16:creationId xmlns:a16="http://schemas.microsoft.com/office/drawing/2014/main" id="{9B536B83-35D5-175C-39FD-1B70E092BAF3}"/>
                  </a:ext>
                </a:extLst>
              </p:cNvPr>
              <p:cNvSpPr txBox="1"/>
              <p:nvPr/>
            </p:nvSpPr>
            <p:spPr>
              <a:xfrm>
                <a:off x="1607250" y="3520201"/>
                <a:ext cx="6564750" cy="338554"/>
              </a:xfrm>
              <a:prstGeom prst="rect">
                <a:avLst/>
              </a:prstGeom>
              <a:noFill/>
              <a:ln>
                <a:noFill/>
              </a:ln>
            </p:spPr>
            <p:txBody>
              <a:bodyPr wrap="square" rtlCol="0">
                <a:spAutoFit/>
              </a:bodyPr>
              <a:lstStyle/>
              <a:p>
                <a:pPr marL="0" lvl="2">
                  <a:buClr>
                    <a:srgbClr val="7030A0"/>
                  </a:buClr>
                  <a:buSzPct val="80000"/>
                </a:pPr>
                <a14:m>
                  <m:oMath xmlns:m="http://schemas.openxmlformats.org/officeDocument/2006/math">
                    <m:r>
                      <a:rPr lang="en-GB" sz="1600" noProof="0" smtClean="0">
                        <a:latin typeface="Cambria Math" panose="02040503050406030204" pitchFamily="18" charset="0"/>
                        <a:ea typeface="Cambria Math" panose="02040503050406030204" pitchFamily="18" charset="0"/>
                      </a:rPr>
                      <m:t>𝑃</m:t>
                    </m:r>
                    <m:r>
                      <a:rPr lang="en-GB" sz="1600" noProof="0" smtClean="0">
                        <a:latin typeface="Cambria Math" panose="02040503050406030204" pitchFamily="18" charset="0"/>
                        <a:ea typeface="Cambria Math" panose="02040503050406030204" pitchFamily="18" charset="0"/>
                      </a:rPr>
                      <m:t>…</m:t>
                    </m:r>
                  </m:oMath>
                </a14:m>
                <a:r>
                  <a:rPr lang="en-GB" sz="1600" noProof="0" dirty="0">
                    <a:latin typeface="Cambria Math" panose="02040503050406030204" pitchFamily="18" charset="0"/>
                    <a:ea typeface="Cambria Math" panose="02040503050406030204" pitchFamily="18" charset="0"/>
                  </a:rPr>
                  <a:t> price of a </a:t>
                </a:r>
                <a14:m>
                  <m:oMath xmlns:m="http://schemas.openxmlformats.org/officeDocument/2006/math">
                    <m:r>
                      <a:rPr lang="en-GB" sz="1600" b="0" i="1" noProof="0" smtClean="0">
                        <a:latin typeface="Cambria Math" panose="02040503050406030204" pitchFamily="18" charset="0"/>
                        <a:ea typeface="Cambria Math" panose="02040503050406030204" pitchFamily="18" charset="0"/>
                      </a:rPr>
                      <m:t>𝑇</m:t>
                    </m:r>
                  </m:oMath>
                </a14:m>
                <a:r>
                  <a:rPr lang="en-GB" sz="1600" noProof="0" dirty="0">
                    <a:latin typeface="Cambria Math" panose="02040503050406030204" pitchFamily="18" charset="0"/>
                    <a:ea typeface="Cambria Math" panose="02040503050406030204" pitchFamily="18" charset="0"/>
                  </a:rPr>
                  <a:t>-year bond whose coupon is equal to the </a:t>
                </a:r>
                <a14:m>
                  <m:oMath xmlns:m="http://schemas.openxmlformats.org/officeDocument/2006/math">
                    <m:r>
                      <a:rPr lang="en-GB" sz="1600" i="1" noProof="0" smtClean="0">
                        <a:latin typeface="Cambria Math" panose="02040503050406030204" pitchFamily="18" charset="0"/>
                        <a:ea typeface="Cambria Math" panose="02040503050406030204" pitchFamily="18" charset="0"/>
                      </a:rPr>
                      <m:t>𝑇</m:t>
                    </m:r>
                  </m:oMath>
                </a14:m>
                <a:r>
                  <a:rPr lang="en-GB" sz="1600" noProof="0" dirty="0">
                    <a:latin typeface="Cambria Math" panose="02040503050406030204" pitchFamily="18" charset="0"/>
                    <a:ea typeface="Cambria Math" panose="02040503050406030204" pitchFamily="18" charset="0"/>
                  </a:rPr>
                  <a:t>-year swap rate </a:t>
                </a:r>
              </a:p>
            </p:txBody>
          </p:sp>
        </mc:Choice>
        <mc:Fallback xmlns="">
          <p:sp>
            <p:nvSpPr>
              <p:cNvPr id="10" name="TextovéPole 9">
                <a:extLst>
                  <a:ext uri="{FF2B5EF4-FFF2-40B4-BE49-F238E27FC236}">
                    <a16:creationId xmlns:a16="http://schemas.microsoft.com/office/drawing/2014/main" id="{9B536B83-35D5-175C-39FD-1B70E092BAF3}"/>
                  </a:ext>
                </a:extLst>
              </p:cNvPr>
              <p:cNvSpPr txBox="1">
                <a:spLocks noRot="1" noChangeAspect="1" noMove="1" noResize="1" noEditPoints="1" noAdjustHandles="1" noChangeArrowheads="1" noChangeShapeType="1" noTextEdit="1"/>
              </p:cNvSpPr>
              <p:nvPr/>
            </p:nvSpPr>
            <p:spPr>
              <a:xfrm>
                <a:off x="1607250" y="3520201"/>
                <a:ext cx="6564750" cy="338554"/>
              </a:xfrm>
              <a:prstGeom prst="rect">
                <a:avLst/>
              </a:prstGeom>
              <a:blipFill>
                <a:blip r:embed="rId15"/>
                <a:stretch>
                  <a:fillRect t="-7143" r="-371" b="-19643"/>
                </a:stretch>
              </a:blipFill>
              <a:ln>
                <a:noFill/>
              </a:ln>
            </p:spPr>
            <p:txBody>
              <a:bodyPr/>
              <a:lstStyle/>
              <a:p>
                <a:r>
                  <a:rPr lang="en-GB">
                    <a:noFill/>
                  </a:rPr>
                  <a:t> </a:t>
                </a:r>
              </a:p>
            </p:txBody>
          </p:sp>
        </mc:Fallback>
      </mc:AlternateContent>
      <p:sp>
        <p:nvSpPr>
          <p:cNvPr id="15" name="TextovéPole 14">
            <a:extLst>
              <a:ext uri="{FF2B5EF4-FFF2-40B4-BE49-F238E27FC236}">
                <a16:creationId xmlns:a16="http://schemas.microsoft.com/office/drawing/2014/main" id="{16A76362-2489-4353-A97C-F522DE1120E9}"/>
              </a:ext>
            </a:extLst>
          </p:cNvPr>
          <p:cNvSpPr txBox="1"/>
          <p:nvPr/>
        </p:nvSpPr>
        <p:spPr>
          <a:xfrm>
            <a:off x="864001" y="4392000"/>
            <a:ext cx="46079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cs-CZ" sz="2200" noProof="0" dirty="0">
                <a:solidFill>
                  <a:prstClr val="black"/>
                </a:solidFill>
                <a:latin typeface="Cambria Math" panose="02040503050406030204" pitchFamily="18" charset="0"/>
                <a:ea typeface="Cambria Math" panose="02040503050406030204" pitchFamily="18" charset="0"/>
              </a:rPr>
              <a:t>Swap </a:t>
            </a:r>
            <a:r>
              <a:rPr lang="en-GB" sz="2200" dirty="0">
                <a:solidFill>
                  <a:prstClr val="black"/>
                </a:solidFill>
                <a:latin typeface="Cambria Math" panose="02040503050406030204" pitchFamily="18" charset="0"/>
                <a:ea typeface="Cambria Math" panose="02040503050406030204" pitchFamily="18" charset="0"/>
              </a:rPr>
              <a:t>rate </a:t>
            </a:r>
            <a:r>
              <a:rPr lang="cs-CZ" sz="2200" dirty="0">
                <a:solidFill>
                  <a:prstClr val="black"/>
                </a:solidFill>
                <a:latin typeface="Cambria Math" panose="02040503050406030204" pitchFamily="18" charset="0"/>
                <a:ea typeface="Cambria Math" panose="02040503050406030204" pitchFamily="18" charset="0"/>
              </a:rPr>
              <a:t>in </a:t>
            </a:r>
            <a:r>
              <a:rPr lang="en-GB" sz="2200" dirty="0">
                <a:solidFill>
                  <a:prstClr val="black"/>
                </a:solidFill>
                <a:latin typeface="Cambria Math" panose="02040503050406030204" pitchFamily="18" charset="0"/>
                <a:ea typeface="Cambria Math" panose="02040503050406030204" pitchFamily="18" charset="0"/>
              </a:rPr>
              <a:t>the previous example</a:t>
            </a:r>
            <a:r>
              <a:rPr lang="en-GB" sz="2200" noProof="0" dirty="0">
                <a:solidFill>
                  <a:prstClr val="black"/>
                </a:solidFill>
                <a:latin typeface="Cambria Math" panose="02040503050406030204" pitchFamily="18" charset="0"/>
                <a:ea typeface="Cambria Math" panose="02040503050406030204" pitchFamily="18" charset="0"/>
              </a:rPr>
              <a:t> </a:t>
            </a:r>
          </a:p>
        </p:txBody>
      </p:sp>
      <p:graphicFrame>
        <p:nvGraphicFramePr>
          <p:cNvPr id="17" name="Tabulka 16">
            <a:extLst>
              <a:ext uri="{FF2B5EF4-FFF2-40B4-BE49-F238E27FC236}">
                <a16:creationId xmlns:a16="http://schemas.microsoft.com/office/drawing/2014/main" id="{F3B3CD6C-0521-B06A-745E-B83DFF3764BD}"/>
              </a:ext>
            </a:extLst>
          </p:cNvPr>
          <p:cNvGraphicFramePr>
            <a:graphicFrameLocks noGrp="1"/>
          </p:cNvGraphicFramePr>
          <p:nvPr>
            <p:extLst>
              <p:ext uri="{D42A27DB-BD31-4B8C-83A1-F6EECF244321}">
                <p14:modId xmlns:p14="http://schemas.microsoft.com/office/powerpoint/2010/main" val="3768117537"/>
              </p:ext>
            </p:extLst>
          </p:nvPr>
        </p:nvGraphicFramePr>
        <p:xfrm>
          <a:off x="941155" y="4849400"/>
          <a:ext cx="7704000" cy="487680"/>
        </p:xfrm>
        <a:graphic>
          <a:graphicData uri="http://schemas.openxmlformats.org/drawingml/2006/table">
            <a:tbl>
              <a:tblPr firstRow="1" bandRow="1">
                <a:tableStyleId>{5C22544A-7EE6-4342-B048-85BDC9FD1C3A}</a:tableStyleId>
              </a:tblPr>
              <a:tblGrid>
                <a:gridCol w="1116000">
                  <a:extLst>
                    <a:ext uri="{9D8B030D-6E8A-4147-A177-3AD203B41FA5}">
                      <a16:colId xmlns:a16="http://schemas.microsoft.com/office/drawing/2014/main" val="1077852874"/>
                    </a:ext>
                  </a:extLst>
                </a:gridCol>
                <a:gridCol w="720000">
                  <a:extLst>
                    <a:ext uri="{9D8B030D-6E8A-4147-A177-3AD203B41FA5}">
                      <a16:colId xmlns:a16="http://schemas.microsoft.com/office/drawing/2014/main" val="3181042651"/>
                    </a:ext>
                  </a:extLst>
                </a:gridCol>
                <a:gridCol w="720000">
                  <a:extLst>
                    <a:ext uri="{9D8B030D-6E8A-4147-A177-3AD203B41FA5}">
                      <a16:colId xmlns:a16="http://schemas.microsoft.com/office/drawing/2014/main" val="4004652256"/>
                    </a:ext>
                  </a:extLst>
                </a:gridCol>
                <a:gridCol w="720000">
                  <a:extLst>
                    <a:ext uri="{9D8B030D-6E8A-4147-A177-3AD203B41FA5}">
                      <a16:colId xmlns:a16="http://schemas.microsoft.com/office/drawing/2014/main" val="1348145144"/>
                    </a:ext>
                  </a:extLst>
                </a:gridCol>
                <a:gridCol w="720000">
                  <a:extLst>
                    <a:ext uri="{9D8B030D-6E8A-4147-A177-3AD203B41FA5}">
                      <a16:colId xmlns:a16="http://schemas.microsoft.com/office/drawing/2014/main" val="3380078384"/>
                    </a:ext>
                  </a:extLst>
                </a:gridCol>
                <a:gridCol w="720000">
                  <a:extLst>
                    <a:ext uri="{9D8B030D-6E8A-4147-A177-3AD203B41FA5}">
                      <a16:colId xmlns:a16="http://schemas.microsoft.com/office/drawing/2014/main" val="200973085"/>
                    </a:ext>
                  </a:extLst>
                </a:gridCol>
                <a:gridCol w="720000">
                  <a:extLst>
                    <a:ext uri="{9D8B030D-6E8A-4147-A177-3AD203B41FA5}">
                      <a16:colId xmlns:a16="http://schemas.microsoft.com/office/drawing/2014/main" val="817598673"/>
                    </a:ext>
                  </a:extLst>
                </a:gridCol>
                <a:gridCol w="720000">
                  <a:extLst>
                    <a:ext uri="{9D8B030D-6E8A-4147-A177-3AD203B41FA5}">
                      <a16:colId xmlns:a16="http://schemas.microsoft.com/office/drawing/2014/main" val="3106792439"/>
                    </a:ext>
                  </a:extLst>
                </a:gridCol>
                <a:gridCol w="720000">
                  <a:extLst>
                    <a:ext uri="{9D8B030D-6E8A-4147-A177-3AD203B41FA5}">
                      <a16:colId xmlns:a16="http://schemas.microsoft.com/office/drawing/2014/main" val="3335813976"/>
                    </a:ext>
                  </a:extLst>
                </a:gridCol>
                <a:gridCol w="828000">
                  <a:extLst>
                    <a:ext uri="{9D8B030D-6E8A-4147-A177-3AD203B41FA5}">
                      <a16:colId xmlns:a16="http://schemas.microsoft.com/office/drawing/2014/main" val="3929777550"/>
                    </a:ext>
                  </a:extLst>
                </a:gridCol>
              </a:tblGrid>
              <a:tr h="225612">
                <a:tc>
                  <a:txBody>
                    <a:bodyPr/>
                    <a:lstStyle/>
                    <a:p>
                      <a:r>
                        <a:rPr lang="en-GB" sz="1000" noProof="0" dirty="0">
                          <a:latin typeface="Cambria Math" panose="02040503050406030204" pitchFamily="18" charset="0"/>
                          <a:ea typeface="Cambria Math" panose="02040503050406030204" pitchFamily="18" charset="0"/>
                        </a:rPr>
                        <a:t>Interest period</a:t>
                      </a:r>
                    </a:p>
                  </a:txBody>
                  <a:tcP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[0,3]</a:t>
                      </a:r>
                    </a:p>
                  </a:txBody>
                  <a:tcPr marL="9525" marR="9525" marT="9525" marB="0" anchor="ct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[3,6]</a:t>
                      </a:r>
                    </a:p>
                  </a:txBody>
                  <a:tcPr marL="9525" marR="9525" marT="9525" marB="0" anchor="ct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[6.9]</a:t>
                      </a:r>
                    </a:p>
                  </a:txBody>
                  <a:tcPr marL="9525" marR="9525" marT="9525" marB="0" anchor="ct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[9,12]</a:t>
                      </a:r>
                    </a:p>
                  </a:txBody>
                  <a:tcPr marL="9525" marR="9525" marT="9525" marB="0" anchor="ctr"/>
                </a:tc>
                <a:tc>
                  <a:txBody>
                    <a:bodyPr/>
                    <a:lstStyle/>
                    <a:p>
                      <a:pPr algn="ctr" fontAlgn="b">
                        <a:buNone/>
                      </a:pPr>
                      <a:r>
                        <a:rPr lang="en-GB" sz="1000" b="0" i="0" u="none" strike="noStrike">
                          <a:solidFill>
                            <a:schemeClr val="bg1"/>
                          </a:solidFill>
                          <a:effectLst/>
                          <a:latin typeface="Cambria Math" panose="02040503050406030204" pitchFamily="18" charset="0"/>
                          <a:ea typeface="Cambria Math" panose="02040503050406030204" pitchFamily="18" charset="0"/>
                        </a:rPr>
                        <a:t>[12,15]</a:t>
                      </a:r>
                    </a:p>
                  </a:txBody>
                  <a:tcPr marL="9525" marR="9525" marT="9525" marB="0" anchor="ctr"/>
                </a:tc>
                <a:tc>
                  <a:txBody>
                    <a:bodyPr/>
                    <a:lstStyle/>
                    <a:p>
                      <a:pPr algn="ctr" fontAlgn="b">
                        <a:buNone/>
                      </a:pPr>
                      <a:r>
                        <a:rPr lang="en-GB" sz="1000" b="0" i="0" u="none" strike="noStrike">
                          <a:solidFill>
                            <a:schemeClr val="bg1"/>
                          </a:solidFill>
                          <a:effectLst/>
                          <a:latin typeface="Cambria Math" panose="02040503050406030204" pitchFamily="18" charset="0"/>
                          <a:ea typeface="Cambria Math" panose="02040503050406030204" pitchFamily="18" charset="0"/>
                        </a:rPr>
                        <a:t>[15,18]</a:t>
                      </a:r>
                    </a:p>
                  </a:txBody>
                  <a:tcPr marL="9525" marR="9525" marT="9525" marB="0" anchor="ct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[18,21]</a:t>
                      </a:r>
                    </a:p>
                  </a:txBody>
                  <a:tcPr marL="9525" marR="9525" marT="9525" marB="0" anchor="ctr"/>
                </a:tc>
                <a:tc>
                  <a:txBody>
                    <a:bodyPr/>
                    <a:lstStyle/>
                    <a:p>
                      <a:pPr algn="ctr" fontAlgn="b">
                        <a:buNone/>
                      </a:pPr>
                      <a:r>
                        <a:rPr lang="en-GB" sz="1000" b="0" i="0" u="none" strike="noStrike" dirty="0">
                          <a:solidFill>
                            <a:schemeClr val="bg1"/>
                          </a:solidFill>
                          <a:effectLst/>
                          <a:latin typeface="Cambria Math" panose="02040503050406030204" pitchFamily="18" charset="0"/>
                          <a:ea typeface="Cambria Math" panose="02040503050406030204" pitchFamily="18" charset="0"/>
                        </a:rPr>
                        <a:t>[21,24]</a:t>
                      </a:r>
                    </a:p>
                  </a:txBody>
                  <a:tcPr marL="9525" marR="9525" marT="9525" marB="0" anchor="ctr"/>
                </a:tc>
                <a:tc>
                  <a:txBody>
                    <a:bodyPr/>
                    <a:lstStyle/>
                    <a:p>
                      <a:pPr algn="ctr" fontAlgn="b">
                        <a:buNone/>
                      </a:pPr>
                      <a:r>
                        <a:rPr lang="en-GB" sz="1000" b="0" i="0" u="none" strike="noStrike" noProof="0" dirty="0">
                          <a:solidFill>
                            <a:schemeClr val="bg1"/>
                          </a:solidFill>
                          <a:effectLst/>
                          <a:latin typeface="Cambria Math" panose="02040503050406030204" pitchFamily="18" charset="0"/>
                          <a:ea typeface="Cambria Math" panose="02040503050406030204" pitchFamily="18" charset="0"/>
                        </a:rPr>
                        <a:t>Total</a:t>
                      </a:r>
                    </a:p>
                  </a:txBody>
                  <a:tcPr marL="9525" marR="9525" marT="9525" marB="0" anchor="ctr"/>
                </a:tc>
                <a:extLst>
                  <a:ext uri="{0D108BD9-81ED-4DB2-BD59-A6C34878D82A}">
                    <a16:rowId xmlns:a16="http://schemas.microsoft.com/office/drawing/2014/main" val="3854368925"/>
                  </a:ext>
                </a:extLst>
              </a:tr>
              <a:tr h="225612">
                <a:tc>
                  <a:txBody>
                    <a:bodyPr/>
                    <a:lstStyle/>
                    <a:p>
                      <a:r>
                        <a:rPr lang="en-GB" sz="1000" noProof="0" dirty="0">
                          <a:latin typeface="Cambria Math" panose="02040503050406030204" pitchFamily="18" charset="0"/>
                          <a:ea typeface="Cambria Math" panose="02040503050406030204" pitchFamily="18" charset="0"/>
                        </a:rPr>
                        <a:t>Discount factors</a:t>
                      </a:r>
                    </a:p>
                  </a:txBody>
                  <a:tcP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98814</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7594</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96342</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94965</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93630</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92680</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91830</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0</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91078</a:t>
                      </a:r>
                    </a:p>
                  </a:txBody>
                  <a:tcPr marL="9525" marR="9525" marT="9525" marB="0" anchor="ctr"/>
                </a:tc>
                <a:tc>
                  <a:txBody>
                    <a:bodyPr/>
                    <a:lstStyle/>
                    <a:p>
                      <a:pPr algn="ctr" fontAlgn="b">
                        <a:buNone/>
                      </a:pPr>
                      <a:r>
                        <a:rPr lang="en-GB" sz="1000" b="0" i="0" u="none" strike="noStrike" dirty="0">
                          <a:solidFill>
                            <a:srgbClr val="000000"/>
                          </a:solidFill>
                          <a:effectLst/>
                          <a:latin typeface="Cambria Math" panose="02040503050406030204" pitchFamily="18" charset="0"/>
                          <a:ea typeface="Cambria Math" panose="02040503050406030204" pitchFamily="18" charset="0"/>
                        </a:rPr>
                        <a:t>7</a:t>
                      </a:r>
                      <a:r>
                        <a:rPr lang="cs-CZ" sz="1000" b="0" i="0" u="none" strike="noStrike" dirty="0">
                          <a:solidFill>
                            <a:srgbClr val="000000"/>
                          </a:solidFill>
                          <a:effectLst/>
                          <a:latin typeface="Cambria Math" panose="02040503050406030204" pitchFamily="18" charset="0"/>
                          <a:ea typeface="Cambria Math" panose="02040503050406030204" pitchFamily="18" charset="0"/>
                        </a:rPr>
                        <a:t>.</a:t>
                      </a:r>
                      <a:r>
                        <a:rPr lang="en-GB" sz="1000" b="0" i="0" u="none" strike="noStrike" dirty="0">
                          <a:solidFill>
                            <a:srgbClr val="000000"/>
                          </a:solidFill>
                          <a:effectLst/>
                          <a:latin typeface="Cambria Math" panose="02040503050406030204" pitchFamily="18" charset="0"/>
                          <a:ea typeface="Cambria Math" panose="02040503050406030204" pitchFamily="18" charset="0"/>
                        </a:rPr>
                        <a:t>56934</a:t>
                      </a:r>
                    </a:p>
                  </a:txBody>
                  <a:tcPr marL="9525" marR="9525" marT="9525" marB="0" anchor="ctr">
                    <a:solidFill>
                      <a:srgbClr val="FFC000"/>
                    </a:solidFill>
                  </a:tcPr>
                </a:tc>
                <a:extLst>
                  <a:ext uri="{0D108BD9-81ED-4DB2-BD59-A6C34878D82A}">
                    <a16:rowId xmlns:a16="http://schemas.microsoft.com/office/drawing/2014/main" val="693731048"/>
                  </a:ext>
                </a:extLst>
              </a:tr>
            </a:tbl>
          </a:graphicData>
        </a:graphic>
      </p:graphicFrame>
      <mc:AlternateContent xmlns:mc="http://schemas.openxmlformats.org/markup-compatibility/2006" xmlns:a14="http://schemas.microsoft.com/office/drawing/2010/main">
        <mc:Choice Requires="a14">
          <p:sp>
            <p:nvSpPr>
              <p:cNvPr id="6" name="TextovéPole 5">
                <a:extLst>
                  <a:ext uri="{FF2B5EF4-FFF2-40B4-BE49-F238E27FC236}">
                    <a16:creationId xmlns:a16="http://schemas.microsoft.com/office/drawing/2014/main" id="{7EBBE70D-721E-7586-B182-71A7F83AFAC1}"/>
                  </a:ext>
                </a:extLst>
              </p:cNvPr>
              <p:cNvSpPr txBox="1"/>
              <p:nvPr/>
            </p:nvSpPr>
            <p:spPr>
              <a:xfrm>
                <a:off x="1692000" y="3300654"/>
                <a:ext cx="6094040" cy="246221"/>
              </a:xfrm>
              <a:prstGeom prst="rect">
                <a:avLst/>
              </a:prstGeom>
              <a:noFill/>
            </p:spPr>
            <p:txBody>
              <a:bodyPr wrap="none" lIns="0" tIns="0" rIns="0" bIns="0" rtlCol="0">
                <a:spAutoFit/>
              </a:bodyPr>
              <a:lstStyle/>
              <a:p>
                <a:pPr algn="ctr"/>
                <a14:m>
                  <m:oMathPara xmlns:m="http://schemas.openxmlformats.org/officeDocument/2006/math">
                    <m:oMathParaPr>
                      <m:jc m:val="left"/>
                    </m:oMathParaPr>
                    <m:oMath xmlns:m="http://schemas.openxmlformats.org/officeDocument/2006/math">
                      <m:r>
                        <a:rPr lang="cs-CZ" sz="1600" b="0" i="1" smtClean="0">
                          <a:latin typeface="Cambria Math" panose="02040503050406030204" pitchFamily="18" charset="0"/>
                          <a:ea typeface="Cambria Math" panose="02040503050406030204" pitchFamily="18" charset="0"/>
                        </a:rPr>
                        <m:t>𝑃</m:t>
                      </m:r>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PV</m:t>
                      </m:r>
                      <m:d>
                        <m:dPr>
                          <m:ctrlPr>
                            <a:rPr lang="cs-CZ" sz="1600" b="0" i="1" smtClean="0">
                              <a:latin typeface="Cambria Math" panose="02040503050406030204" pitchFamily="18" charset="0"/>
                              <a:ea typeface="Cambria Math" panose="02040503050406030204" pitchFamily="18" charset="0"/>
                            </a:rPr>
                          </m:ctrlPr>
                        </m:dPr>
                        <m:e>
                          <m:r>
                            <m:rPr>
                              <m:nor/>
                            </m:rPr>
                            <a:rPr lang="cs-CZ" sz="1600" b="0" i="0" smtClean="0">
                              <a:latin typeface="Cambria Math" panose="02040503050406030204" pitchFamily="18" charset="0"/>
                              <a:ea typeface="Cambria Math" panose="02040503050406030204" pitchFamily="18" charset="0"/>
                            </a:rPr>
                            <m:t>fixed</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stream</m:t>
                          </m:r>
                        </m:e>
                      </m:d>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PV</m:t>
                      </m:r>
                      <m:d>
                        <m:dPr>
                          <m:ctrlPr>
                            <a:rPr lang="cs-CZ" sz="1600" b="0" i="1" smtClean="0">
                              <a:latin typeface="Cambria Math" panose="02040503050406030204" pitchFamily="18" charset="0"/>
                              <a:ea typeface="Cambria Math" panose="02040503050406030204" pitchFamily="18" charset="0"/>
                            </a:rPr>
                          </m:ctrlPr>
                        </m:dPr>
                        <m:e>
                          <m:r>
                            <a:rPr lang="cs-CZ" sz="1600" b="0" i="1" smtClean="0">
                              <a:latin typeface="Cambria Math" panose="02040503050406030204" pitchFamily="18" charset="0"/>
                              <a:ea typeface="Cambria Math" panose="02040503050406030204" pitchFamily="18" charset="0"/>
                            </a:rPr>
                            <m:t>𝑀</m:t>
                          </m:r>
                        </m:e>
                      </m:d>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PV</m:t>
                      </m:r>
                      <m:d>
                        <m:dPr>
                          <m:ctrlPr>
                            <a:rPr lang="cs-CZ" sz="1600" b="0" i="1" smtClean="0">
                              <a:latin typeface="Cambria Math" panose="02040503050406030204" pitchFamily="18" charset="0"/>
                              <a:ea typeface="Cambria Math" panose="02040503050406030204" pitchFamily="18" charset="0"/>
                            </a:rPr>
                          </m:ctrlPr>
                        </m:dPr>
                        <m:e>
                          <m:r>
                            <m:rPr>
                              <m:nor/>
                            </m:rPr>
                            <a:rPr lang="cs-CZ" sz="1600" b="0" i="0" smtClean="0">
                              <a:latin typeface="Cambria Math" panose="02040503050406030204" pitchFamily="18" charset="0"/>
                              <a:ea typeface="Cambria Math" panose="02040503050406030204" pitchFamily="18" charset="0"/>
                            </a:rPr>
                            <m:t>floating</m:t>
                          </m:r>
                          <m:r>
                            <m:rPr>
                              <m:nor/>
                            </m:rPr>
                            <a:rPr lang="cs-CZ" sz="1600" b="0" i="0" smtClean="0">
                              <a:latin typeface="Cambria Math" panose="02040503050406030204" pitchFamily="18" charset="0"/>
                              <a:ea typeface="Cambria Math" panose="02040503050406030204" pitchFamily="18" charset="0"/>
                            </a:rPr>
                            <m:t> </m:t>
                          </m:r>
                          <m:r>
                            <m:rPr>
                              <m:nor/>
                            </m:rPr>
                            <a:rPr lang="cs-CZ" sz="1600" b="0" i="0" smtClean="0">
                              <a:latin typeface="Cambria Math" panose="02040503050406030204" pitchFamily="18" charset="0"/>
                              <a:ea typeface="Cambria Math" panose="02040503050406030204" pitchFamily="18" charset="0"/>
                            </a:rPr>
                            <m:t>stream</m:t>
                          </m:r>
                        </m:e>
                      </m:d>
                      <m:r>
                        <a:rPr lang="cs-CZ"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PV</m:t>
                      </m:r>
                      <m:d>
                        <m:dPr>
                          <m:ctrlPr>
                            <a:rPr lang="cs-CZ" sz="1600" b="0" i="1" smtClean="0">
                              <a:latin typeface="Cambria Math" panose="02040503050406030204" pitchFamily="18" charset="0"/>
                              <a:ea typeface="Cambria Math" panose="02040503050406030204" pitchFamily="18" charset="0"/>
                            </a:rPr>
                          </m:ctrlPr>
                        </m:dPr>
                        <m:e>
                          <m:r>
                            <a:rPr lang="cs-CZ" sz="1600" b="0" i="1" smtClean="0">
                              <a:latin typeface="Cambria Math" panose="02040503050406030204" pitchFamily="18" charset="0"/>
                              <a:ea typeface="Cambria Math" panose="02040503050406030204" pitchFamily="18" charset="0"/>
                            </a:rPr>
                            <m:t>𝑀</m:t>
                          </m:r>
                        </m:e>
                      </m:d>
                      <m:r>
                        <a:rPr lang="cs-CZ"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𝑀</m:t>
                      </m:r>
                    </m:oMath>
                  </m:oMathPara>
                </a14:m>
                <a:endParaRPr lang="en-GB" sz="1600" i="1" dirty="0">
                  <a:latin typeface="Cambria Math"/>
                  <a:ea typeface="Cambria Math" panose="02040503050406030204" pitchFamily="18" charset="0"/>
                </a:endParaRPr>
              </a:p>
            </p:txBody>
          </p:sp>
        </mc:Choice>
        <mc:Fallback xmlns="">
          <p:sp>
            <p:nvSpPr>
              <p:cNvPr id="6" name="TextovéPole 5">
                <a:extLst>
                  <a:ext uri="{FF2B5EF4-FFF2-40B4-BE49-F238E27FC236}">
                    <a16:creationId xmlns:a16="http://schemas.microsoft.com/office/drawing/2014/main" id="{7EBBE70D-721E-7586-B182-71A7F83AFAC1}"/>
                  </a:ext>
                </a:extLst>
              </p:cNvPr>
              <p:cNvSpPr txBox="1">
                <a:spLocks noRot="1" noChangeAspect="1" noMove="1" noResize="1" noEditPoints="1" noAdjustHandles="1" noChangeArrowheads="1" noChangeShapeType="1" noTextEdit="1"/>
              </p:cNvSpPr>
              <p:nvPr/>
            </p:nvSpPr>
            <p:spPr>
              <a:xfrm>
                <a:off x="1692000" y="3300654"/>
                <a:ext cx="6094040" cy="246221"/>
              </a:xfrm>
              <a:prstGeom prst="rect">
                <a:avLst/>
              </a:prstGeom>
              <a:blipFill>
                <a:blip r:embed="rId16"/>
                <a:stretch>
                  <a:fillRect l="-1201" b="-3414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868FEB22-262B-2EB9-F4E4-1B6B1231EA89}"/>
                  </a:ext>
                </a:extLst>
              </p:cNvPr>
              <p:cNvSpPr txBox="1"/>
              <p:nvPr/>
            </p:nvSpPr>
            <p:spPr>
              <a:xfrm>
                <a:off x="548721" y="5410107"/>
                <a:ext cx="5488490" cy="454420"/>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cs-CZ" sz="1400" b="0" i="1" smtClean="0">
                          <a:latin typeface="Cambria Math" panose="02040503050406030204" pitchFamily="18" charset="0"/>
                          <a:ea typeface="Cambria Math" panose="02040503050406030204" pitchFamily="18" charset="0"/>
                        </a:rPr>
                        <m:t>𝑀</m:t>
                      </m:r>
                      <m:r>
                        <a:rPr lang="cs-CZ" sz="1400" b="0" i="1" smtClean="0">
                          <a:latin typeface="Cambria Math" panose="02040503050406030204" pitchFamily="18" charset="0"/>
                          <a:ea typeface="Cambria Math" panose="02040503050406030204" pitchFamily="18" charset="0"/>
                        </a:rPr>
                        <m:t>=(</m:t>
                      </m:r>
                      <m:f>
                        <m:fPr>
                          <m:type m:val="lin"/>
                          <m:ctrlPr>
                            <a:rPr lang="cs-CZ" sz="1400" b="0" i="1" smtClean="0">
                              <a:latin typeface="Cambria Math" panose="02040503050406030204" pitchFamily="18" charset="0"/>
                              <a:ea typeface="Cambria Math" panose="02040503050406030204" pitchFamily="18" charset="0"/>
                            </a:rPr>
                          </m:ctrlPr>
                        </m:fPr>
                        <m:num>
                          <m:r>
                            <a:rPr lang="cs-CZ" sz="1400" b="0" i="1" smtClean="0">
                              <a:latin typeface="Cambria Math" panose="02040503050406030204" pitchFamily="18" charset="0"/>
                              <a:ea typeface="Cambria Math" panose="02040503050406030204" pitchFamily="18" charset="0"/>
                            </a:rPr>
                            <m:t>𝑐</m:t>
                          </m:r>
                        </m:num>
                        <m:den>
                          <m:r>
                            <a:rPr lang="cs-CZ" sz="1400" b="0" i="1" smtClean="0">
                              <a:latin typeface="Cambria Math" panose="02040503050406030204" pitchFamily="18" charset="0"/>
                              <a:ea typeface="Cambria Math" panose="02040503050406030204" pitchFamily="18" charset="0"/>
                            </a:rPr>
                            <m:t>4)</m:t>
                          </m:r>
                          <m:r>
                            <a:rPr lang="cs-CZ" sz="1400" b="0" i="1" smtClean="0">
                              <a:latin typeface="Cambria Math" panose="02040503050406030204" pitchFamily="18" charset="0"/>
                              <a:ea typeface="Cambria Math" panose="02040503050406030204" pitchFamily="18" charset="0"/>
                            </a:rPr>
                            <m:t>𝑀</m:t>
                          </m:r>
                        </m:den>
                      </m:f>
                      <m:r>
                        <a:rPr lang="cs-CZ" sz="1400" b="0" i="1" smtClean="0">
                          <a:latin typeface="Cambria Math" panose="02040503050406030204" pitchFamily="18" charset="0"/>
                          <a:ea typeface="Cambria Math" panose="02040503050406030204" pitchFamily="18" charset="0"/>
                        </a:rPr>
                        <m:t>×</m:t>
                      </m:r>
                      <m:d>
                        <m:dPr>
                          <m:begChr m:val="["/>
                          <m:endChr m:val="]"/>
                          <m:ctrlPr>
                            <a:rPr lang="en-GB" sz="1400" b="0" i="1" smtClean="0">
                              <a:latin typeface="Cambria Math" panose="02040503050406030204" pitchFamily="18" charset="0"/>
                              <a:ea typeface="Cambria Math" panose="02040503050406030204" pitchFamily="18" charset="0"/>
                            </a:rPr>
                          </m:ctrlPr>
                        </m:dPr>
                        <m:e>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𝑑</m:t>
                              </m:r>
                            </m:e>
                            <m:sub>
                              <m:r>
                                <a:rPr lang="en-GB" sz="1400" b="0" i="1" smtClean="0">
                                  <a:latin typeface="Cambria Math" panose="02040503050406030204" pitchFamily="18" charset="0"/>
                                  <a:ea typeface="Cambria Math" panose="02040503050406030204" pitchFamily="18" charset="0"/>
                                </a:rPr>
                                <m:t>3</m:t>
                              </m:r>
                            </m:sub>
                          </m:sSub>
                          <m:r>
                            <a:rPr lang="en-GB"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𝑑</m:t>
                              </m:r>
                            </m:e>
                            <m:sub>
                              <m:r>
                                <a:rPr lang="en-GB" sz="1400" b="0" i="1" smtClean="0">
                                  <a:latin typeface="Cambria Math" panose="02040503050406030204" pitchFamily="18" charset="0"/>
                                  <a:ea typeface="Cambria Math" panose="02040503050406030204" pitchFamily="18" charset="0"/>
                                </a:rPr>
                                <m:t>24</m:t>
                              </m:r>
                            </m:sub>
                          </m:sSub>
                        </m:e>
                      </m:d>
                      <m:r>
                        <a:rPr lang="en-GB" sz="1400" b="0" i="1" smtClean="0">
                          <a:latin typeface="Cambria Math" panose="02040503050406030204" pitchFamily="18" charset="0"/>
                          <a:ea typeface="Cambria Math" panose="02040503050406030204" pitchFamily="18" charset="0"/>
                        </a:rPr>
                        <m:t>+</m:t>
                      </m:r>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𝑑</m:t>
                          </m:r>
                        </m:e>
                        <m:sub>
                          <m:r>
                            <a:rPr lang="en-GB" sz="1400" b="0" i="1" smtClean="0">
                              <a:latin typeface="Cambria Math" panose="02040503050406030204" pitchFamily="18" charset="0"/>
                              <a:ea typeface="Cambria Math" panose="02040503050406030204" pitchFamily="18" charset="0"/>
                            </a:rPr>
                            <m:t>24</m:t>
                          </m:r>
                        </m:sub>
                      </m:sSub>
                      <m:r>
                        <a:rPr lang="en-GB" sz="1400" b="0" i="1" smtClean="0">
                          <a:latin typeface="Cambria Math" panose="02040503050406030204" pitchFamily="18" charset="0"/>
                          <a:ea typeface="Cambria Math" panose="02040503050406030204" pitchFamily="18" charset="0"/>
                        </a:rPr>
                        <m:t>𝑀</m:t>
                      </m:r>
                      <m:r>
                        <a:rPr lang="cs-CZ" sz="1400" b="0" i="1" smtClean="0">
                          <a:latin typeface="Cambria Math" panose="02040503050406030204" pitchFamily="18" charset="0"/>
                          <a:ea typeface="Cambria Math" panose="02040503050406030204" pitchFamily="18" charset="0"/>
                        </a:rPr>
                        <m:t> ⇨</m:t>
                      </m:r>
                      <m:r>
                        <a:rPr lang="en-GB" sz="1400" b="0" i="1" smtClean="0">
                          <a:latin typeface="Cambria Math" panose="02040503050406030204" pitchFamily="18" charset="0"/>
                          <a:ea typeface="Cambria Math" panose="02040503050406030204" pitchFamily="18" charset="0"/>
                        </a:rPr>
                        <m:t>𝑐</m:t>
                      </m:r>
                      <m:r>
                        <a:rPr lang="cs-CZ" sz="1400" b="0" i="1" smtClean="0">
                          <a:latin typeface="Cambria Math" panose="02040503050406030204" pitchFamily="18" charset="0"/>
                          <a:ea typeface="Cambria Math" panose="02040503050406030204" pitchFamily="18" charset="0"/>
                        </a:rPr>
                        <m:t>=</m:t>
                      </m:r>
                      <m:f>
                        <m:fPr>
                          <m:ctrlPr>
                            <a:rPr lang="cs-CZ" sz="1400" b="0" i="1" smtClean="0">
                              <a:latin typeface="Cambria Math" panose="02040503050406030204" pitchFamily="18" charset="0"/>
                              <a:ea typeface="Cambria Math" panose="02040503050406030204" pitchFamily="18" charset="0"/>
                            </a:rPr>
                          </m:ctrlPr>
                        </m:fPr>
                        <m:num>
                          <m:r>
                            <a:rPr lang="cs-CZ" sz="1400" b="0" i="1" smtClean="0">
                              <a:latin typeface="Cambria Math" panose="02040503050406030204" pitchFamily="18" charset="0"/>
                              <a:ea typeface="Cambria Math" panose="02040503050406030204" pitchFamily="18" charset="0"/>
                            </a:rPr>
                            <m:t>4×</m:t>
                          </m:r>
                          <m:d>
                            <m:dPr>
                              <m:ctrlPr>
                                <a:rPr lang="cs-CZ" sz="1400" b="0" i="1" smtClean="0">
                                  <a:latin typeface="Cambria Math" panose="02040503050406030204" pitchFamily="18" charset="0"/>
                                  <a:ea typeface="Cambria Math" panose="02040503050406030204" pitchFamily="18" charset="0"/>
                                </a:rPr>
                              </m:ctrlPr>
                            </m:dPr>
                            <m:e>
                              <m:r>
                                <a:rPr lang="cs-CZ" sz="1400" i="1">
                                  <a:latin typeface="Cambria Math" panose="02040503050406030204" pitchFamily="18" charset="0"/>
                                  <a:ea typeface="Cambria Math" panose="02040503050406030204" pitchFamily="18" charset="0"/>
                                </a:rPr>
                                <m:t>1−</m:t>
                              </m:r>
                              <m:sSub>
                                <m:sSubPr>
                                  <m:ctrlPr>
                                    <a:rPr lang="cs-CZ" sz="1400" i="1">
                                      <a:latin typeface="Cambria Math" panose="02040503050406030204" pitchFamily="18" charset="0"/>
                                      <a:ea typeface="Cambria Math" panose="02040503050406030204" pitchFamily="18" charset="0"/>
                                    </a:rPr>
                                  </m:ctrlPr>
                                </m:sSubPr>
                                <m:e>
                                  <m:r>
                                    <a:rPr lang="cs-CZ" sz="1400" i="1">
                                      <a:latin typeface="Cambria Math" panose="02040503050406030204" pitchFamily="18" charset="0"/>
                                      <a:ea typeface="Cambria Math" panose="02040503050406030204" pitchFamily="18" charset="0"/>
                                    </a:rPr>
                                    <m:t>𝑑</m:t>
                                  </m:r>
                                </m:e>
                                <m:sub>
                                  <m:r>
                                    <a:rPr lang="cs-CZ" sz="1400" i="1">
                                      <a:latin typeface="Cambria Math" panose="02040503050406030204" pitchFamily="18" charset="0"/>
                                      <a:ea typeface="Cambria Math" panose="02040503050406030204" pitchFamily="18" charset="0"/>
                                    </a:rPr>
                                    <m:t>24</m:t>
                                  </m:r>
                                </m:sub>
                              </m:sSub>
                            </m:e>
                          </m:d>
                        </m:num>
                        <m:den>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b="0" i="1" smtClean="0">
                                  <a:latin typeface="Cambria Math" panose="02040503050406030204" pitchFamily="18" charset="0"/>
                                  <a:ea typeface="Cambria Math" panose="02040503050406030204" pitchFamily="18" charset="0"/>
                                </a:rPr>
                                <m:t>3</m:t>
                              </m:r>
                            </m:sub>
                          </m:sSub>
                          <m:r>
                            <a:rPr lang="cs-CZ" sz="1400" b="0" i="1" smtClean="0">
                              <a:latin typeface="Cambria Math" panose="02040503050406030204" pitchFamily="18" charset="0"/>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b="0" i="1" smtClean="0">
                                  <a:latin typeface="Cambria Math" panose="02040503050406030204" pitchFamily="18" charset="0"/>
                                  <a:ea typeface="Cambria Math" panose="02040503050406030204" pitchFamily="18" charset="0"/>
                                </a:rPr>
                                <m:t>24</m:t>
                              </m:r>
                            </m:sub>
                          </m:sSub>
                        </m:den>
                      </m:f>
                      <m:r>
                        <a:rPr lang="cs-CZ" sz="1400" i="1">
                          <a:latin typeface="Cambria Math" panose="02040503050406030204" pitchFamily="18" charset="0"/>
                          <a:ea typeface="Cambria Math" panose="02040503050406030204" pitchFamily="18" charset="0"/>
                        </a:rPr>
                        <m:t>=4</m:t>
                      </m:r>
                      <m:r>
                        <a:rPr lang="cs-CZ" sz="1400" b="0" i="1" smtClean="0">
                          <a:latin typeface="Cambria Math" panose="02040503050406030204" pitchFamily="18" charset="0"/>
                          <a:ea typeface="Cambria Math" panose="02040503050406030204" pitchFamily="18" charset="0"/>
                        </a:rPr>
                        <m:t>.</m:t>
                      </m:r>
                      <m:r>
                        <a:rPr lang="cs-CZ" sz="1400" i="1">
                          <a:latin typeface="Cambria Math" panose="02040503050406030204" pitchFamily="18" charset="0"/>
                          <a:ea typeface="Cambria Math" panose="02040503050406030204" pitchFamily="18" charset="0"/>
                        </a:rPr>
                        <m:t>71</m:t>
                      </m:r>
                      <m:r>
                        <a:rPr lang="cs-CZ" sz="1400" b="0" i="1" smtClean="0">
                          <a:latin typeface="Cambria Math" panose="02040503050406030204" pitchFamily="18" charset="0"/>
                          <a:ea typeface="Cambria Math" panose="02040503050406030204" pitchFamily="18" charset="0"/>
                        </a:rPr>
                        <m:t>%</m:t>
                      </m:r>
                    </m:oMath>
                  </m:oMathPara>
                </a14:m>
                <a:endParaRPr lang="en-GB" sz="1400" i="1" dirty="0">
                  <a:latin typeface="Cambria Math"/>
                  <a:ea typeface="Cambria Math" panose="02040503050406030204" pitchFamily="18" charset="0"/>
                </a:endParaRPr>
              </a:p>
            </p:txBody>
          </p:sp>
        </mc:Choice>
        <mc:Fallback xmlns="">
          <p:sp>
            <p:nvSpPr>
              <p:cNvPr id="7" name="TextovéPole 6">
                <a:extLst>
                  <a:ext uri="{FF2B5EF4-FFF2-40B4-BE49-F238E27FC236}">
                    <a16:creationId xmlns:a16="http://schemas.microsoft.com/office/drawing/2014/main" id="{868FEB22-262B-2EB9-F4E4-1B6B1231EA89}"/>
                  </a:ext>
                </a:extLst>
              </p:cNvPr>
              <p:cNvSpPr txBox="1">
                <a:spLocks noRot="1" noChangeAspect="1" noMove="1" noResize="1" noEditPoints="1" noAdjustHandles="1" noChangeArrowheads="1" noChangeShapeType="1" noTextEdit="1"/>
              </p:cNvSpPr>
              <p:nvPr/>
            </p:nvSpPr>
            <p:spPr>
              <a:xfrm>
                <a:off x="548721" y="5410107"/>
                <a:ext cx="5488490" cy="454420"/>
              </a:xfrm>
              <a:prstGeom prst="rect">
                <a:avLst/>
              </a:prstGeom>
              <a:blipFill>
                <a:blip r:embed="rId17"/>
                <a:stretch>
                  <a:fillRect t="-45333" b="-8933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2F34DE5F-6F6D-A0ED-7357-EDCC7FE11C69}"/>
                  </a:ext>
                </a:extLst>
              </p:cNvPr>
              <p:cNvSpPr txBox="1"/>
              <p:nvPr/>
            </p:nvSpPr>
            <p:spPr>
              <a:xfrm>
                <a:off x="6144707" y="5425399"/>
                <a:ext cx="2605393" cy="441083"/>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𝑑</m:t>
                          </m:r>
                        </m:e>
                        <m:sub>
                          <m:r>
                            <a:rPr lang="cs-CZ" sz="1400" b="0" i="1" smtClean="0">
                              <a:latin typeface="Cambria Math" panose="02040503050406030204" pitchFamily="18" charset="0"/>
                              <a:ea typeface="Cambria Math" panose="02040503050406030204" pitchFamily="18" charset="0"/>
                            </a:rPr>
                            <m:t>3</m:t>
                          </m:r>
                          <m:r>
                            <a:rPr lang="cs-CZ" sz="1400" b="0" i="1" smtClean="0">
                              <a:latin typeface="Cambria Math" panose="02040503050406030204" pitchFamily="18" charset="0"/>
                              <a:ea typeface="Cambria Math" panose="02040503050406030204" pitchFamily="18" charset="0"/>
                            </a:rPr>
                            <m:t>𝑘</m:t>
                          </m:r>
                        </m:sub>
                      </m:sSub>
                      <m:r>
                        <a:rPr lang="cs-CZ" sz="1400" b="0" i="1" smtClean="0">
                          <a:latin typeface="Cambria Math" panose="02040503050406030204" pitchFamily="18" charset="0"/>
                          <a:ea typeface="Cambria Math" panose="02040503050406030204" pitchFamily="18" charset="0"/>
                        </a:rPr>
                        <m:t>=</m:t>
                      </m:r>
                      <m:f>
                        <m:fPr>
                          <m:ctrlPr>
                            <a:rPr lang="cs-CZ" sz="1400" b="0" i="1" smtClean="0">
                              <a:latin typeface="Cambria Math" panose="02040503050406030204" pitchFamily="18" charset="0"/>
                              <a:ea typeface="Cambria Math" panose="02040503050406030204" pitchFamily="18" charset="0"/>
                            </a:rPr>
                          </m:ctrlPr>
                        </m:fPr>
                        <m:num>
                          <m:r>
                            <a:rPr lang="cs-CZ" sz="1400" b="0" i="1" smtClean="0">
                              <a:latin typeface="Cambria Math" panose="02040503050406030204" pitchFamily="18" charset="0"/>
                              <a:ea typeface="Cambria Math" panose="02040503050406030204" pitchFamily="18" charset="0"/>
                            </a:rPr>
                            <m:t>1</m:t>
                          </m:r>
                        </m:num>
                        <m:den>
                          <m:sSup>
                            <m:sSupPr>
                              <m:ctrlPr>
                                <a:rPr lang="cs-CZ" sz="1400" i="1" smtClean="0">
                                  <a:latin typeface="Cambria Math" panose="02040503050406030204" pitchFamily="18" charset="0"/>
                                  <a:ea typeface="Cambria Math" panose="02040503050406030204" pitchFamily="18" charset="0"/>
                                </a:rPr>
                              </m:ctrlPr>
                            </m:sSupPr>
                            <m:e>
                              <m:d>
                                <m:dPr>
                                  <m:ctrlPr>
                                    <a:rPr lang="cs-CZ" sz="1400" i="1" smtClean="0">
                                      <a:latin typeface="Cambria Math" panose="02040503050406030204" pitchFamily="18" charset="0"/>
                                      <a:ea typeface="Cambria Math" panose="02040503050406030204" pitchFamily="18" charset="0"/>
                                    </a:rPr>
                                  </m:ctrlPr>
                                </m:dPr>
                                <m:e>
                                  <m:r>
                                    <a:rPr lang="cs-CZ" sz="1400" b="0" i="1" smtClean="0">
                                      <a:latin typeface="Cambria Math" panose="02040503050406030204" pitchFamily="18" charset="0"/>
                                      <a:ea typeface="Cambria Math" panose="02040503050406030204" pitchFamily="18" charset="0"/>
                                    </a:rPr>
                                    <m:t>1+</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𝐸</m:t>
                                      </m:r>
                                    </m:e>
                                    <m:sub>
                                      <m:r>
                                        <a:rPr lang="cs-CZ" sz="1400" b="0" i="1" smtClean="0">
                                          <a:latin typeface="Cambria Math" panose="02040503050406030204" pitchFamily="18" charset="0"/>
                                          <a:ea typeface="Cambria Math" panose="02040503050406030204" pitchFamily="18" charset="0"/>
                                        </a:rPr>
                                        <m:t>3</m:t>
                                      </m:r>
                                      <m:r>
                                        <a:rPr lang="cs-CZ" sz="1400" b="0" i="1" smtClean="0">
                                          <a:latin typeface="Cambria Math" panose="02040503050406030204" pitchFamily="18" charset="0"/>
                                          <a:ea typeface="Cambria Math" panose="02040503050406030204" pitchFamily="18" charset="0"/>
                                        </a:rPr>
                                        <m:t>𝑘</m:t>
                                      </m:r>
                                    </m:sub>
                                  </m:sSub>
                                  <m:r>
                                    <a:rPr lang="cs-CZ" sz="1400" b="0" i="1" smtClean="0">
                                      <a:latin typeface="Cambria Math" panose="02040503050406030204" pitchFamily="18" charset="0"/>
                                      <a:ea typeface="Cambria Math" panose="02040503050406030204" pitchFamily="18" charset="0"/>
                                    </a:rPr>
                                    <m:t>/4</m:t>
                                  </m:r>
                                </m:e>
                              </m:d>
                            </m:e>
                            <m:sup>
                              <m:r>
                                <a:rPr lang="cs-CZ" sz="1400" b="0" i="1" smtClean="0">
                                  <a:latin typeface="Cambria Math" panose="02040503050406030204" pitchFamily="18" charset="0"/>
                                  <a:ea typeface="Cambria Math" panose="02040503050406030204" pitchFamily="18" charset="0"/>
                                </a:rPr>
                                <m:t>𝑘</m:t>
                              </m:r>
                            </m:sup>
                          </m:sSup>
                        </m:den>
                      </m:f>
                      <m:r>
                        <a:rPr lang="cs-CZ" sz="1400" b="0" i="1" smtClean="0">
                          <a:latin typeface="Cambria Math" panose="02040503050406030204" pitchFamily="18" charset="0"/>
                          <a:ea typeface="Cambria Math" panose="02040503050406030204" pitchFamily="18" charset="0"/>
                        </a:rPr>
                        <m:t> (</m:t>
                      </m:r>
                      <m:r>
                        <a:rPr lang="cs-CZ" sz="1400" b="0" i="1" smtClean="0">
                          <a:latin typeface="Cambria Math" panose="02040503050406030204" pitchFamily="18" charset="0"/>
                          <a:ea typeface="Cambria Math" panose="02040503050406030204" pitchFamily="18" charset="0"/>
                        </a:rPr>
                        <m:t>𝑘</m:t>
                      </m:r>
                      <m:r>
                        <a:rPr lang="cs-CZ" sz="1400" b="0" i="1" smtClean="0">
                          <a:latin typeface="Cambria Math" panose="02040503050406030204" pitchFamily="18" charset="0"/>
                          <a:ea typeface="Cambria Math" panose="02040503050406030204" pitchFamily="18" charset="0"/>
                        </a:rPr>
                        <m:t>=1,…,8)</m:t>
                      </m:r>
                    </m:oMath>
                  </m:oMathPara>
                </a14:m>
                <a:endParaRPr lang="en-GB" sz="1400" i="1" dirty="0">
                  <a:latin typeface="Cambria Math"/>
                  <a:ea typeface="Cambria Math" panose="02040503050406030204" pitchFamily="18" charset="0"/>
                </a:endParaRPr>
              </a:p>
            </p:txBody>
          </p:sp>
        </mc:Choice>
        <mc:Fallback xmlns="">
          <p:sp>
            <p:nvSpPr>
              <p:cNvPr id="8" name="TextovéPole 7">
                <a:extLst>
                  <a:ext uri="{FF2B5EF4-FFF2-40B4-BE49-F238E27FC236}">
                    <a16:creationId xmlns:a16="http://schemas.microsoft.com/office/drawing/2014/main" id="{2F34DE5F-6F6D-A0ED-7357-EDCC7FE11C69}"/>
                  </a:ext>
                </a:extLst>
              </p:cNvPr>
              <p:cNvSpPr txBox="1">
                <a:spLocks noRot="1" noChangeAspect="1" noMove="1" noResize="1" noEditPoints="1" noAdjustHandles="1" noChangeArrowheads="1" noChangeShapeType="1" noTextEdit="1"/>
              </p:cNvSpPr>
              <p:nvPr/>
            </p:nvSpPr>
            <p:spPr>
              <a:xfrm>
                <a:off x="6144707" y="5425399"/>
                <a:ext cx="2605393" cy="441083"/>
              </a:xfrm>
              <a:prstGeom prst="rect">
                <a:avLst/>
              </a:prstGeom>
              <a:blipFill>
                <a:blip r:embed="rId18"/>
                <a:stretch>
                  <a:fillRect l="-2108" r="-1171" b="-18056"/>
                </a:stretch>
              </a:blipFill>
            </p:spPr>
            <p:txBody>
              <a:bodyPr/>
              <a:lstStyle/>
              <a:p>
                <a:r>
                  <a:rPr lang="en-GB">
                    <a:noFill/>
                  </a:rPr>
                  <a:t> </a:t>
                </a:r>
              </a:p>
            </p:txBody>
          </p:sp>
        </mc:Fallback>
      </mc:AlternateContent>
    </p:spTree>
    <p:extLst>
      <p:ext uri="{BB962C8B-B14F-4D97-AF65-F5344CB8AC3E}">
        <p14:creationId xmlns:p14="http://schemas.microsoft.com/office/powerpoint/2010/main" val="15495744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6</a:t>
            </a:r>
          </a:p>
        </p:txBody>
      </p:sp>
      <p:sp>
        <p:nvSpPr>
          <p:cNvPr id="4" name="Nadpis 3"/>
          <p:cNvSpPr>
            <a:spLocks noGrp="1"/>
          </p:cNvSpPr>
          <p:nvPr>
            <p:ph type="title"/>
          </p:nvPr>
        </p:nvSpPr>
        <p:spPr>
          <a:xfrm>
            <a:off x="144001" y="144000"/>
            <a:ext cx="3276000" cy="648072"/>
          </a:xfrm>
        </p:spPr>
        <p:txBody>
          <a:bodyPr/>
          <a:lstStyle/>
          <a:p>
            <a:r>
              <a:rPr lang="en-GB" dirty="0"/>
              <a:t>Speculative trades</a:t>
            </a:r>
          </a:p>
        </p:txBody>
      </p:sp>
      <p:sp>
        <p:nvSpPr>
          <p:cNvPr id="56" name="TextovéPole 55"/>
          <p:cNvSpPr txBox="1"/>
          <p:nvPr/>
        </p:nvSpPr>
        <p:spPr>
          <a:xfrm>
            <a:off x="864000" y="3060000"/>
            <a:ext cx="403607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Risk transforming strategies</a:t>
            </a:r>
          </a:p>
        </p:txBody>
      </p:sp>
      <p:sp>
        <p:nvSpPr>
          <p:cNvPr id="14" name="TextovéPole 13"/>
          <p:cNvSpPr txBox="1"/>
          <p:nvPr/>
        </p:nvSpPr>
        <p:spPr>
          <a:xfrm>
            <a:off x="1188001" y="2091139"/>
            <a:ext cx="6084128"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Cheaper analogy of asset-liability mismatching (gapping)</a:t>
            </a:r>
          </a:p>
        </p:txBody>
      </p:sp>
      <p:sp>
        <p:nvSpPr>
          <p:cNvPr id="38" name="TextovéPole 37"/>
          <p:cNvSpPr txBox="1"/>
          <p:nvPr/>
        </p:nvSpPr>
        <p:spPr>
          <a:xfrm>
            <a:off x="1188000" y="4715852"/>
            <a:ext cx="7432684"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Asset swap: transformation of floating-rate asset to fixed-rate asset</a:t>
            </a:r>
          </a:p>
        </p:txBody>
      </p:sp>
      <p:sp>
        <p:nvSpPr>
          <p:cNvPr id="78" name="TextovéPole 77"/>
          <p:cNvSpPr txBox="1"/>
          <p:nvPr/>
        </p:nvSpPr>
        <p:spPr>
          <a:xfrm>
            <a:off x="6336000" y="3788316"/>
            <a:ext cx="2656840" cy="861774"/>
          </a:xfrm>
          <a:prstGeom prst="rect">
            <a:avLst/>
          </a:prstGeom>
          <a:noFill/>
          <a:ln>
            <a:noFill/>
          </a:ln>
        </p:spPr>
        <p:txBody>
          <a:bodyPr wrap="square" rtlCol="0">
            <a:spAutoFit/>
          </a:bodyPr>
          <a:lstStyle/>
          <a:p>
            <a:pPr marL="0" lvl="2">
              <a:lnSpc>
                <a:spcPts val="1500"/>
              </a:lnSpc>
              <a:buClr>
                <a:srgbClr val="7030A0"/>
              </a:buClr>
              <a:buSzPct val="80000"/>
            </a:pPr>
            <a:r>
              <a:rPr lang="en-GB" sz="1400" noProof="0" dirty="0">
                <a:latin typeface="Cambria Math" panose="02040503050406030204" pitchFamily="18" charset="0"/>
                <a:ea typeface="Cambria Math" panose="02040503050406030204" pitchFamily="18" charset="0"/>
              </a:rPr>
              <a:t>A speculator issued a fixed-income bond and wishes to benefit from an expected fall in interest rates</a:t>
            </a:r>
          </a:p>
        </p:txBody>
      </p:sp>
      <p:sp>
        <p:nvSpPr>
          <p:cNvPr id="33" name="TextovéPole 32"/>
          <p:cNvSpPr txBox="1"/>
          <p:nvPr/>
        </p:nvSpPr>
        <p:spPr>
          <a:xfrm>
            <a:off x="864001" y="864000"/>
            <a:ext cx="3125994"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Risk taking strategies</a:t>
            </a:r>
          </a:p>
        </p:txBody>
      </p:sp>
      <p:sp>
        <p:nvSpPr>
          <p:cNvPr id="30" name="TextovéPole 29"/>
          <p:cNvSpPr txBox="1"/>
          <p:nvPr/>
        </p:nvSpPr>
        <p:spPr>
          <a:xfrm>
            <a:off x="1188001" y="3392128"/>
            <a:ext cx="7848496"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Liability swap: transformation of fixed-rate liability to floating-rate liability</a:t>
            </a:r>
            <a:endParaRPr lang="en-GB" dirty="0">
              <a:solidFill>
                <a:srgbClr val="7030A0"/>
              </a:solidFill>
              <a:latin typeface="Cambria Math" panose="02040503050406030204" pitchFamily="18" charset="0"/>
              <a:ea typeface="Cambria Math" panose="02040503050406030204" pitchFamily="18" charset="0"/>
            </a:endParaRPr>
          </a:p>
        </p:txBody>
      </p:sp>
      <p:sp>
        <p:nvSpPr>
          <p:cNvPr id="31" name="TextovéPole 30"/>
          <p:cNvSpPr txBox="1"/>
          <p:nvPr/>
        </p:nvSpPr>
        <p:spPr>
          <a:xfrm>
            <a:off x="1187999" y="1203463"/>
            <a:ext cx="7650687"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buyer of </a:t>
            </a:r>
            <a:r>
              <a:rPr lang="cs-CZ" dirty="0">
                <a:latin typeface="Cambria Math" panose="02040503050406030204" pitchFamily="18" charset="0"/>
                <a:ea typeface="Cambria Math" panose="02040503050406030204" pitchFamily="18" charset="0"/>
              </a:rPr>
              <a:t>a </a:t>
            </a:r>
            <a:r>
              <a:rPr lang="en-GB" dirty="0">
                <a:latin typeface="Cambria Math" panose="02040503050406030204" pitchFamily="18" charset="0"/>
                <a:ea typeface="Cambria Math" panose="02040503050406030204" pitchFamily="18" charset="0"/>
              </a:rPr>
              <a:t>coupon swap (payer of fixed rate and receiver of floating rate) expects that the floating rate will rise above the fixed rate</a:t>
            </a:r>
            <a:endParaRPr lang="en-GB" dirty="0">
              <a:solidFill>
                <a:srgbClr val="7030A0"/>
              </a:solidFill>
              <a:latin typeface="Cambria Math" panose="02040503050406030204" pitchFamily="18" charset="0"/>
              <a:ea typeface="Cambria Math" panose="02040503050406030204" pitchFamily="18" charset="0"/>
            </a:endParaRPr>
          </a:p>
        </p:txBody>
      </p:sp>
      <p:grpSp>
        <p:nvGrpSpPr>
          <p:cNvPr id="5" name="Skupina 4"/>
          <p:cNvGrpSpPr/>
          <p:nvPr/>
        </p:nvGrpSpPr>
        <p:grpSpPr>
          <a:xfrm>
            <a:off x="1827532" y="2521945"/>
            <a:ext cx="5534984" cy="632427"/>
            <a:chOff x="1763688" y="2771968"/>
            <a:chExt cx="5534984" cy="632427"/>
          </a:xfrm>
        </p:grpSpPr>
        <p:grpSp>
          <p:nvGrpSpPr>
            <p:cNvPr id="41" name="Skupina 40"/>
            <p:cNvGrpSpPr/>
            <p:nvPr/>
          </p:nvGrpSpPr>
          <p:grpSpPr>
            <a:xfrm>
              <a:off x="1763688" y="2771968"/>
              <a:ext cx="1228148" cy="540000"/>
              <a:chOff x="1586545" y="2378596"/>
              <a:chExt cx="1228148" cy="360000"/>
            </a:xfrm>
          </p:grpSpPr>
          <p:sp>
            <p:nvSpPr>
              <p:cNvPr id="49" name="Obdélník 48"/>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0" name="TextovéPole 49"/>
              <p:cNvSpPr txBox="1"/>
              <p:nvPr/>
            </p:nvSpPr>
            <p:spPr>
              <a:xfrm>
                <a:off x="1658449" y="2384918"/>
                <a:ext cx="1071488" cy="348813"/>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Long-term</a:t>
                </a:r>
              </a:p>
              <a:p>
                <a:pPr algn="ctr"/>
                <a:r>
                  <a:rPr lang="cs-CZ" sz="1400" b="1" dirty="0">
                    <a:solidFill>
                      <a:schemeClr val="bg1"/>
                    </a:solidFill>
                    <a:latin typeface="Cambria Math"/>
                    <a:ea typeface="Cambria Math" panose="02040503050406030204" pitchFamily="18" charset="0"/>
                  </a:rPr>
                  <a:t>bond</a:t>
                </a:r>
                <a:endParaRPr lang="en-GB" sz="1400" b="1" dirty="0">
                  <a:solidFill>
                    <a:schemeClr val="bg1"/>
                  </a:solidFill>
                  <a:latin typeface="Cambria Math"/>
                  <a:ea typeface="Cambria Math" panose="02040503050406030204" pitchFamily="18" charset="0"/>
                </a:endParaRPr>
              </a:p>
            </p:txBody>
          </p:sp>
        </p:grpSp>
        <p:grpSp>
          <p:nvGrpSpPr>
            <p:cNvPr id="42" name="Skupina 41"/>
            <p:cNvGrpSpPr/>
            <p:nvPr/>
          </p:nvGrpSpPr>
          <p:grpSpPr>
            <a:xfrm>
              <a:off x="3928580" y="2771968"/>
              <a:ext cx="1219484" cy="540000"/>
              <a:chOff x="5894273" y="2378596"/>
              <a:chExt cx="1219484" cy="360000"/>
            </a:xfrm>
          </p:grpSpPr>
          <p:sp>
            <p:nvSpPr>
              <p:cNvPr id="47" name="Obdélník 46"/>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8" name="TextovéPole 47"/>
              <p:cNvSpPr txBox="1"/>
              <p:nvPr/>
            </p:nvSpPr>
            <p:spPr>
              <a:xfrm>
                <a:off x="5968569" y="2442312"/>
                <a:ext cx="1054800"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Speculator</a:t>
                </a:r>
              </a:p>
            </p:txBody>
          </p:sp>
        </p:grpSp>
        <p:sp>
          <p:nvSpPr>
            <p:cNvPr id="43" name="TextovéPole 42"/>
            <p:cNvSpPr txBox="1"/>
            <p:nvPr/>
          </p:nvSpPr>
          <p:spPr>
            <a:xfrm>
              <a:off x="2985905" y="3044468"/>
              <a:ext cx="940246" cy="351763"/>
            </a:xfrm>
            <a:prstGeom prst="rect">
              <a:avLst/>
            </a:prstGeom>
            <a:noFill/>
          </p:spPr>
          <p:txBody>
            <a:bodyPr wrap="square" rtlCol="0">
              <a:spAutoFit/>
            </a:bodyPr>
            <a:lstStyle/>
            <a:p>
              <a:pPr algn="ctr">
                <a:lnSpc>
                  <a:spcPts val="1000"/>
                </a:lnSpc>
              </a:pPr>
              <a:r>
                <a:rPr lang="en-GB" sz="1200" b="1" dirty="0">
                  <a:latin typeface="Cambria Math"/>
                  <a:ea typeface="Cambria Math" panose="02040503050406030204" pitchFamily="18" charset="0"/>
                </a:rPr>
                <a:t>Fixed </a:t>
              </a:r>
            </a:p>
            <a:p>
              <a:pPr algn="ctr">
                <a:lnSpc>
                  <a:spcPts val="1000"/>
                </a:lnSpc>
              </a:pPr>
              <a:r>
                <a:rPr lang="en-GB" sz="1200" b="1" dirty="0">
                  <a:latin typeface="Cambria Math"/>
                  <a:ea typeface="Cambria Math" panose="02040503050406030204" pitchFamily="18" charset="0"/>
                </a:rPr>
                <a:t>coupon</a:t>
              </a:r>
            </a:p>
          </p:txBody>
        </p:sp>
        <p:cxnSp>
          <p:nvCxnSpPr>
            <p:cNvPr id="45" name="Přímá spojnice se šipkou 44"/>
            <p:cNvCxnSpPr/>
            <p:nvPr/>
          </p:nvCxnSpPr>
          <p:spPr>
            <a:xfrm>
              <a:off x="3018088" y="3037772"/>
              <a:ext cx="85158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51" name="Skupina 50"/>
            <p:cNvGrpSpPr/>
            <p:nvPr/>
          </p:nvGrpSpPr>
          <p:grpSpPr>
            <a:xfrm>
              <a:off x="6079188" y="2789092"/>
              <a:ext cx="1219484" cy="540000"/>
              <a:chOff x="5894273" y="2378596"/>
              <a:chExt cx="1219484" cy="360000"/>
            </a:xfrm>
          </p:grpSpPr>
          <p:sp>
            <p:nvSpPr>
              <p:cNvPr id="52" name="Obdélník 51"/>
              <p:cNvSpPr/>
              <p:nvPr/>
            </p:nvSpPr>
            <p:spPr>
              <a:xfrm>
                <a:off x="589427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53" name="TextovéPole 52"/>
              <p:cNvSpPr txBox="1"/>
              <p:nvPr/>
            </p:nvSpPr>
            <p:spPr>
              <a:xfrm>
                <a:off x="5968569" y="2388508"/>
                <a:ext cx="1054800" cy="348813"/>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Short-term</a:t>
                </a:r>
              </a:p>
              <a:p>
                <a:pPr algn="ctr"/>
                <a:r>
                  <a:rPr lang="en-GB" sz="1400" b="1" dirty="0">
                    <a:solidFill>
                      <a:schemeClr val="bg1"/>
                    </a:solidFill>
                    <a:latin typeface="Cambria Math"/>
                    <a:ea typeface="Cambria Math" panose="02040503050406030204" pitchFamily="18" charset="0"/>
                  </a:rPr>
                  <a:t>deposit</a:t>
                </a:r>
              </a:p>
            </p:txBody>
          </p:sp>
        </p:grpSp>
        <p:cxnSp>
          <p:nvCxnSpPr>
            <p:cNvPr id="54" name="Přímá spojnice se šipkou 53"/>
            <p:cNvCxnSpPr/>
            <p:nvPr/>
          </p:nvCxnSpPr>
          <p:spPr>
            <a:xfrm>
              <a:off x="5193231" y="3036304"/>
              <a:ext cx="851585" cy="0"/>
            </a:xfrm>
            <a:prstGeom prst="straightConnector1">
              <a:avLst/>
            </a:prstGeom>
            <a:ln w="25400">
              <a:prstDash val="sysDash"/>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55" name="TextovéPole 54"/>
            <p:cNvSpPr txBox="1"/>
            <p:nvPr/>
          </p:nvSpPr>
          <p:spPr>
            <a:xfrm>
              <a:off x="5195138" y="3052632"/>
              <a:ext cx="936428" cy="351763"/>
            </a:xfrm>
            <a:prstGeom prst="rect">
              <a:avLst/>
            </a:prstGeom>
            <a:noFill/>
          </p:spPr>
          <p:txBody>
            <a:bodyPr wrap="square" rtlCol="0">
              <a:spAutoFit/>
            </a:bodyPr>
            <a:lstStyle/>
            <a:p>
              <a:pPr algn="ctr">
                <a:lnSpc>
                  <a:spcPts val="1000"/>
                </a:lnSpc>
              </a:pPr>
              <a:r>
                <a:rPr lang="en-GB" sz="1200" b="1" dirty="0">
                  <a:latin typeface="Cambria Math"/>
                  <a:ea typeface="Cambria Math" panose="02040503050406030204" pitchFamily="18" charset="0"/>
                </a:rPr>
                <a:t>Short-term </a:t>
              </a:r>
            </a:p>
            <a:p>
              <a:pPr algn="ctr">
                <a:lnSpc>
                  <a:spcPts val="1000"/>
                </a:lnSpc>
              </a:pPr>
              <a:r>
                <a:rPr lang="en-GB" sz="1200" b="1" dirty="0">
                  <a:latin typeface="Cambria Math"/>
                  <a:ea typeface="Cambria Math" panose="02040503050406030204" pitchFamily="18" charset="0"/>
                </a:rPr>
                <a:t>interest</a:t>
              </a:r>
            </a:p>
          </p:txBody>
        </p:sp>
      </p:grpSp>
      <p:grpSp>
        <p:nvGrpSpPr>
          <p:cNvPr id="6" name="Skupina 5"/>
          <p:cNvGrpSpPr/>
          <p:nvPr/>
        </p:nvGrpSpPr>
        <p:grpSpPr>
          <a:xfrm>
            <a:off x="1207136" y="3698390"/>
            <a:ext cx="4999492" cy="932566"/>
            <a:chOff x="864000" y="3717032"/>
            <a:chExt cx="4999492" cy="932566"/>
          </a:xfrm>
        </p:grpSpPr>
        <p:grpSp>
          <p:nvGrpSpPr>
            <p:cNvPr id="58" name="Skupina 57"/>
            <p:cNvGrpSpPr/>
            <p:nvPr/>
          </p:nvGrpSpPr>
          <p:grpSpPr>
            <a:xfrm>
              <a:off x="1763688" y="3920558"/>
              <a:ext cx="1228148" cy="540000"/>
              <a:chOff x="1586545" y="2378596"/>
              <a:chExt cx="1228148" cy="360000"/>
            </a:xfrm>
          </p:grpSpPr>
          <p:sp>
            <p:nvSpPr>
              <p:cNvPr id="67" name="Obdélník 66"/>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8" name="TextovéPole 67"/>
              <p:cNvSpPr txBox="1"/>
              <p:nvPr/>
            </p:nvSpPr>
            <p:spPr>
              <a:xfrm>
                <a:off x="1658449" y="2444779"/>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Speculator</a:t>
                </a:r>
              </a:p>
            </p:txBody>
          </p:sp>
        </p:grpSp>
        <p:grpSp>
          <p:nvGrpSpPr>
            <p:cNvPr id="59" name="Skupina 58"/>
            <p:cNvGrpSpPr/>
            <p:nvPr/>
          </p:nvGrpSpPr>
          <p:grpSpPr>
            <a:xfrm>
              <a:off x="4644008" y="3920558"/>
              <a:ext cx="1219484" cy="540000"/>
              <a:chOff x="5402969" y="2378596"/>
              <a:chExt cx="1219484" cy="360000"/>
            </a:xfrm>
          </p:grpSpPr>
          <p:sp>
            <p:nvSpPr>
              <p:cNvPr id="64" name="Obdélník 63"/>
              <p:cNvSpPr/>
              <p:nvPr/>
            </p:nvSpPr>
            <p:spPr>
              <a:xfrm>
                <a:off x="5402969"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65" name="TextovéPole 64"/>
              <p:cNvSpPr txBox="1"/>
              <p:nvPr/>
            </p:nvSpPr>
            <p:spPr>
              <a:xfrm>
                <a:off x="5451953" y="2444683"/>
                <a:ext cx="1122265"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r>
                  <a:rPr lang="cs-CZ" sz="1400" b="1" dirty="0">
                    <a:solidFill>
                      <a:schemeClr val="bg1"/>
                    </a:solidFill>
                    <a:latin typeface="Cambria Math"/>
                    <a:ea typeface="Cambria Math" panose="02040503050406030204" pitchFamily="18" charset="0"/>
                  </a:rPr>
                  <a:t> dealer</a:t>
                </a:r>
                <a:endParaRPr lang="en-GB" sz="1400" b="1" dirty="0">
                  <a:solidFill>
                    <a:schemeClr val="bg1"/>
                  </a:solidFill>
                  <a:latin typeface="Cambria Math"/>
                  <a:ea typeface="Cambria Math" panose="02040503050406030204" pitchFamily="18" charset="0"/>
                </a:endParaRPr>
              </a:p>
            </p:txBody>
          </p:sp>
        </p:grpSp>
        <p:sp>
          <p:nvSpPr>
            <p:cNvPr id="60" name="TextovéPole 59"/>
            <p:cNvSpPr txBox="1"/>
            <p:nvPr/>
          </p:nvSpPr>
          <p:spPr>
            <a:xfrm>
              <a:off x="3058864" y="3717032"/>
              <a:ext cx="936428" cy="276999"/>
            </a:xfrm>
            <a:prstGeom prst="rect">
              <a:avLst/>
            </a:prstGeom>
            <a:noFill/>
          </p:spPr>
          <p:txBody>
            <a:bodyPr wrap="square" rtlCol="0">
              <a:spAutoFit/>
            </a:bodyPr>
            <a:lstStyle/>
            <a:p>
              <a:r>
                <a:rPr lang="en-GB" sz="1200" b="1" dirty="0">
                  <a:latin typeface="Cambria Math"/>
                  <a:ea typeface="Cambria Math" panose="02040503050406030204" pitchFamily="18" charset="0"/>
                </a:rPr>
                <a:t>Fixed rate</a:t>
              </a:r>
            </a:p>
          </p:txBody>
        </p:sp>
        <p:cxnSp>
          <p:nvCxnSpPr>
            <p:cNvPr id="61" name="Přímá spojnice se šipkou 60"/>
            <p:cNvCxnSpPr/>
            <p:nvPr/>
          </p:nvCxnSpPr>
          <p:spPr>
            <a:xfrm>
              <a:off x="3035340" y="4424468"/>
              <a:ext cx="1547107"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2" name="Přímá spojnice se šipkou 61"/>
            <p:cNvCxnSpPr/>
            <p:nvPr/>
          </p:nvCxnSpPr>
          <p:spPr>
            <a:xfrm>
              <a:off x="3035340" y="3946119"/>
              <a:ext cx="154821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63" name="TextovéPole 62"/>
            <p:cNvSpPr txBox="1"/>
            <p:nvPr/>
          </p:nvSpPr>
          <p:spPr>
            <a:xfrm>
              <a:off x="3526864" y="4372599"/>
              <a:ext cx="1030071" cy="276999"/>
            </a:xfrm>
            <a:prstGeom prst="rect">
              <a:avLst/>
            </a:prstGeom>
            <a:noFill/>
          </p:spPr>
          <p:txBody>
            <a:bodyPr wrap="square" rtlCol="0">
              <a:spAutoFit/>
            </a:bodyPr>
            <a:lstStyle/>
            <a:p>
              <a:pPr algn="r"/>
              <a:r>
                <a:rPr lang="en-GB" sz="1200" b="1" dirty="0">
                  <a:latin typeface="Cambria Math"/>
                  <a:ea typeface="Cambria Math" panose="02040503050406030204" pitchFamily="18" charset="0"/>
                </a:rPr>
                <a:t>Floating rate</a:t>
              </a:r>
            </a:p>
          </p:txBody>
        </p:sp>
        <p:cxnSp>
          <p:nvCxnSpPr>
            <p:cNvPr id="69" name="Přímá spojnice se šipkou 68"/>
            <p:cNvCxnSpPr/>
            <p:nvPr/>
          </p:nvCxnSpPr>
          <p:spPr>
            <a:xfrm>
              <a:off x="864000" y="4173722"/>
              <a:ext cx="85158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70" name="TextovéPole 69"/>
            <p:cNvSpPr txBox="1"/>
            <p:nvPr/>
          </p:nvSpPr>
          <p:spPr>
            <a:xfrm>
              <a:off x="912390" y="4181736"/>
              <a:ext cx="851298" cy="351763"/>
            </a:xfrm>
            <a:prstGeom prst="rect">
              <a:avLst/>
            </a:prstGeom>
            <a:noFill/>
          </p:spPr>
          <p:txBody>
            <a:bodyPr wrap="square" rtlCol="0">
              <a:spAutoFit/>
            </a:bodyPr>
            <a:lstStyle/>
            <a:p>
              <a:pPr algn="ctr">
                <a:lnSpc>
                  <a:spcPts val="1000"/>
                </a:lnSpc>
              </a:pPr>
              <a:r>
                <a:rPr lang="en-GB" sz="1200" b="1" dirty="0">
                  <a:latin typeface="Cambria Math"/>
                  <a:ea typeface="Cambria Math" panose="02040503050406030204" pitchFamily="18" charset="0"/>
                </a:rPr>
                <a:t>Fixed </a:t>
              </a:r>
            </a:p>
            <a:p>
              <a:pPr algn="ctr">
                <a:lnSpc>
                  <a:spcPts val="1000"/>
                </a:lnSpc>
              </a:pPr>
              <a:r>
                <a:rPr lang="en-GB" sz="1200" b="1" dirty="0">
                  <a:latin typeface="Cambria Math"/>
                  <a:ea typeface="Cambria Math" panose="02040503050406030204" pitchFamily="18" charset="0"/>
                </a:rPr>
                <a:t>coupon</a:t>
              </a:r>
            </a:p>
          </p:txBody>
        </p:sp>
      </p:grpSp>
      <p:grpSp>
        <p:nvGrpSpPr>
          <p:cNvPr id="71" name="Skupina 70"/>
          <p:cNvGrpSpPr/>
          <p:nvPr/>
        </p:nvGrpSpPr>
        <p:grpSpPr>
          <a:xfrm>
            <a:off x="1078608" y="4989112"/>
            <a:ext cx="5124836" cy="932566"/>
            <a:chOff x="738656" y="3717032"/>
            <a:chExt cx="5124836" cy="932566"/>
          </a:xfrm>
        </p:grpSpPr>
        <p:grpSp>
          <p:nvGrpSpPr>
            <p:cNvPr id="72" name="Skupina 71"/>
            <p:cNvGrpSpPr/>
            <p:nvPr/>
          </p:nvGrpSpPr>
          <p:grpSpPr>
            <a:xfrm>
              <a:off x="1763688" y="3920558"/>
              <a:ext cx="1228148" cy="540000"/>
              <a:chOff x="1586545" y="2378596"/>
              <a:chExt cx="1228148" cy="360000"/>
            </a:xfrm>
          </p:grpSpPr>
          <p:sp>
            <p:nvSpPr>
              <p:cNvPr id="83" name="Obdélník 82"/>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4" name="TextovéPole 83"/>
              <p:cNvSpPr txBox="1"/>
              <p:nvPr/>
            </p:nvSpPr>
            <p:spPr>
              <a:xfrm>
                <a:off x="1658449" y="2444779"/>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Speculator</a:t>
                </a:r>
              </a:p>
            </p:txBody>
          </p:sp>
        </p:grpSp>
        <p:grpSp>
          <p:nvGrpSpPr>
            <p:cNvPr id="73" name="Skupina 72"/>
            <p:cNvGrpSpPr/>
            <p:nvPr/>
          </p:nvGrpSpPr>
          <p:grpSpPr>
            <a:xfrm>
              <a:off x="4644008" y="3920558"/>
              <a:ext cx="1219484" cy="540000"/>
              <a:chOff x="5402969" y="2378596"/>
              <a:chExt cx="1219484" cy="360000"/>
            </a:xfrm>
          </p:grpSpPr>
          <p:sp>
            <p:nvSpPr>
              <p:cNvPr id="81" name="Obdélník 80"/>
              <p:cNvSpPr/>
              <p:nvPr/>
            </p:nvSpPr>
            <p:spPr>
              <a:xfrm>
                <a:off x="5402969"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2" name="TextovéPole 81"/>
              <p:cNvSpPr txBox="1"/>
              <p:nvPr/>
            </p:nvSpPr>
            <p:spPr>
              <a:xfrm>
                <a:off x="5451953" y="2444146"/>
                <a:ext cx="1122265"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r>
                  <a:rPr lang="cs-CZ" sz="1400" b="1" dirty="0">
                    <a:solidFill>
                      <a:schemeClr val="bg1"/>
                    </a:solidFill>
                    <a:latin typeface="Cambria Math"/>
                    <a:ea typeface="Cambria Math" panose="02040503050406030204" pitchFamily="18" charset="0"/>
                  </a:rPr>
                  <a:t> dealer</a:t>
                </a:r>
                <a:endParaRPr lang="en-GB" sz="1400" b="1" dirty="0">
                  <a:solidFill>
                    <a:schemeClr val="bg1"/>
                  </a:solidFill>
                  <a:latin typeface="Cambria Math"/>
                  <a:ea typeface="Cambria Math" panose="02040503050406030204" pitchFamily="18" charset="0"/>
                </a:endParaRPr>
              </a:p>
            </p:txBody>
          </p:sp>
        </p:grpSp>
        <p:sp>
          <p:nvSpPr>
            <p:cNvPr id="74" name="TextovéPole 73"/>
            <p:cNvSpPr txBox="1"/>
            <p:nvPr/>
          </p:nvSpPr>
          <p:spPr>
            <a:xfrm>
              <a:off x="3062048" y="3717032"/>
              <a:ext cx="1030071" cy="276999"/>
            </a:xfrm>
            <a:prstGeom prst="rect">
              <a:avLst/>
            </a:prstGeom>
            <a:noFill/>
          </p:spPr>
          <p:txBody>
            <a:bodyPr wrap="square" rtlCol="0">
              <a:spAutoFit/>
            </a:bodyPr>
            <a:lstStyle/>
            <a:p>
              <a:r>
                <a:rPr lang="en-GB" sz="1200" b="1" dirty="0">
                  <a:latin typeface="Cambria Math"/>
                  <a:ea typeface="Cambria Math" panose="02040503050406030204" pitchFamily="18" charset="0"/>
                </a:rPr>
                <a:t>Fixed rate</a:t>
              </a:r>
            </a:p>
          </p:txBody>
        </p:sp>
        <p:cxnSp>
          <p:nvCxnSpPr>
            <p:cNvPr id="75" name="Přímá spojnice se šipkou 74"/>
            <p:cNvCxnSpPr/>
            <p:nvPr/>
          </p:nvCxnSpPr>
          <p:spPr>
            <a:xfrm>
              <a:off x="3035340" y="4424468"/>
              <a:ext cx="1547107"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3035340" y="3946119"/>
              <a:ext cx="154821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3530048" y="4372599"/>
              <a:ext cx="1030071" cy="276999"/>
            </a:xfrm>
            <a:prstGeom prst="rect">
              <a:avLst/>
            </a:prstGeom>
            <a:noFill/>
          </p:spPr>
          <p:txBody>
            <a:bodyPr wrap="square" rtlCol="0">
              <a:spAutoFit/>
            </a:bodyPr>
            <a:lstStyle/>
            <a:p>
              <a:pPr algn="r"/>
              <a:r>
                <a:rPr lang="en-GB" sz="1200" b="1" dirty="0">
                  <a:latin typeface="Cambria Math"/>
                  <a:ea typeface="Cambria Math" panose="02040503050406030204" pitchFamily="18" charset="0"/>
                </a:rPr>
                <a:t>Floating rate</a:t>
              </a:r>
            </a:p>
          </p:txBody>
        </p:sp>
        <p:cxnSp>
          <p:nvCxnSpPr>
            <p:cNvPr id="79" name="Přímá spojnice se šipkou 78"/>
            <p:cNvCxnSpPr/>
            <p:nvPr/>
          </p:nvCxnSpPr>
          <p:spPr>
            <a:xfrm>
              <a:off x="864000" y="4173722"/>
              <a:ext cx="851585"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80" name="TextovéPole 79"/>
            <p:cNvSpPr txBox="1"/>
            <p:nvPr/>
          </p:nvSpPr>
          <p:spPr>
            <a:xfrm>
              <a:off x="738656" y="4181736"/>
              <a:ext cx="1025032" cy="348813"/>
            </a:xfrm>
            <a:prstGeom prst="rect">
              <a:avLst/>
            </a:prstGeom>
            <a:noFill/>
          </p:spPr>
          <p:txBody>
            <a:bodyPr wrap="square" rtlCol="0">
              <a:spAutoFit/>
            </a:bodyPr>
            <a:lstStyle/>
            <a:p>
              <a:pPr algn="ctr">
                <a:lnSpc>
                  <a:spcPts val="1000"/>
                </a:lnSpc>
              </a:pPr>
              <a:r>
                <a:rPr lang="en-GB" sz="1200" b="1" dirty="0">
                  <a:latin typeface="Cambria Math"/>
                  <a:ea typeface="Cambria Math" panose="02040503050406030204" pitchFamily="18" charset="0"/>
                </a:rPr>
                <a:t>Short-term </a:t>
              </a:r>
            </a:p>
            <a:p>
              <a:pPr algn="ctr">
                <a:lnSpc>
                  <a:spcPts val="1000"/>
                </a:lnSpc>
              </a:pPr>
              <a:r>
                <a:rPr lang="en-GB" sz="1200" b="1" dirty="0">
                  <a:latin typeface="Cambria Math"/>
                  <a:ea typeface="Cambria Math" panose="02040503050406030204" pitchFamily="18" charset="0"/>
                </a:rPr>
                <a:t>interest</a:t>
              </a:r>
            </a:p>
          </p:txBody>
        </p:sp>
      </p:grpSp>
      <p:sp>
        <p:nvSpPr>
          <p:cNvPr id="85" name="TextovéPole 84"/>
          <p:cNvSpPr txBox="1"/>
          <p:nvPr/>
        </p:nvSpPr>
        <p:spPr>
          <a:xfrm>
            <a:off x="6336000" y="5084163"/>
            <a:ext cx="2761471" cy="861774"/>
          </a:xfrm>
          <a:prstGeom prst="rect">
            <a:avLst/>
          </a:prstGeom>
          <a:noFill/>
          <a:ln>
            <a:noFill/>
          </a:ln>
        </p:spPr>
        <p:txBody>
          <a:bodyPr wrap="square" rtlCol="0">
            <a:spAutoFit/>
          </a:bodyPr>
          <a:lstStyle/>
          <a:p>
            <a:pPr marL="0" lvl="2">
              <a:lnSpc>
                <a:spcPts val="1500"/>
              </a:lnSpc>
              <a:buClr>
                <a:srgbClr val="7030A0"/>
              </a:buClr>
              <a:buSzPct val="80000"/>
            </a:pPr>
            <a:r>
              <a:rPr lang="en-GB" sz="1400" noProof="0" dirty="0">
                <a:latin typeface="Cambria Math" panose="02040503050406030204" pitchFamily="18" charset="0"/>
                <a:ea typeface="Cambria Math" panose="02040503050406030204" pitchFamily="18" charset="0"/>
              </a:rPr>
              <a:t>A speculator invested in a floating-rate note and wishes to benefit from an expected fall in interest rates</a:t>
            </a:r>
          </a:p>
        </p:txBody>
      </p:sp>
      <p:sp>
        <p:nvSpPr>
          <p:cNvPr id="96" name="TextovéPole 95">
            <a:extLst>
              <a:ext uri="{FF2B5EF4-FFF2-40B4-BE49-F238E27FC236}">
                <a16:creationId xmlns:a16="http://schemas.microsoft.com/office/drawing/2014/main" id="{CCF48151-C039-4032-8DBD-6947AD663377}"/>
              </a:ext>
            </a:extLst>
          </p:cNvPr>
          <p:cNvSpPr txBox="1"/>
          <p:nvPr/>
        </p:nvSpPr>
        <p:spPr>
          <a:xfrm>
            <a:off x="1188000" y="1784242"/>
            <a:ext cx="7704480"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speculating swap seller has opposite expectations about rate changes</a:t>
            </a:r>
            <a:endParaRPr lang="en-GB" dirty="0">
              <a:solidFill>
                <a:srgbClr val="7030A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2500620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00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7</a:t>
            </a:r>
          </a:p>
        </p:txBody>
      </p:sp>
      <p:sp>
        <p:nvSpPr>
          <p:cNvPr id="4" name="Nadpis 3"/>
          <p:cNvSpPr>
            <a:spLocks noGrp="1"/>
          </p:cNvSpPr>
          <p:nvPr>
            <p:ph type="title"/>
          </p:nvPr>
        </p:nvSpPr>
        <p:spPr>
          <a:xfrm>
            <a:off x="144000" y="144000"/>
            <a:ext cx="2988000" cy="648072"/>
          </a:xfrm>
        </p:spPr>
        <p:txBody>
          <a:bodyPr/>
          <a:lstStyle/>
          <a:p>
            <a:r>
              <a:rPr lang="en-GB" dirty="0"/>
              <a:t>Arbitrage trades</a:t>
            </a:r>
          </a:p>
        </p:txBody>
      </p:sp>
      <p:sp>
        <p:nvSpPr>
          <p:cNvPr id="9" name="TextovéPole 8"/>
          <p:cNvSpPr txBox="1"/>
          <p:nvPr/>
        </p:nvSpPr>
        <p:spPr>
          <a:xfrm>
            <a:off x="864001" y="3384000"/>
            <a:ext cx="3141687"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Asset</a:t>
            </a:r>
            <a:r>
              <a:rPr lang="cs-CZ" sz="2200" dirty="0">
                <a:latin typeface="Cambria Math" panose="02040503050406030204" pitchFamily="18" charset="0"/>
                <a:ea typeface="Cambria Math" panose="02040503050406030204" pitchFamily="18" charset="0"/>
              </a:rPr>
              <a:t> </a:t>
            </a:r>
            <a:r>
              <a:rPr lang="en-GB" sz="2200" dirty="0">
                <a:latin typeface="Cambria Math" panose="02040503050406030204" pitchFamily="18" charset="0"/>
                <a:ea typeface="Cambria Math" panose="02040503050406030204" pitchFamily="18" charset="0"/>
              </a:rPr>
              <a:t>arbitrage</a:t>
            </a:r>
            <a:r>
              <a:rPr lang="cs-CZ" sz="2200" dirty="0">
                <a:latin typeface="Cambria Math" panose="02040503050406030204" pitchFamily="18" charset="0"/>
                <a:ea typeface="Cambria Math" panose="02040503050406030204" pitchFamily="18" charset="0"/>
              </a:rPr>
              <a:t> swap</a:t>
            </a:r>
            <a:endParaRPr lang="en-GB" sz="2200" dirty="0">
              <a:latin typeface="Cambria Math" panose="02040503050406030204" pitchFamily="18" charset="0"/>
              <a:ea typeface="Cambria Math" panose="02040503050406030204" pitchFamily="18" charset="0"/>
            </a:endParaRPr>
          </a:p>
        </p:txBody>
      </p:sp>
      <p:sp>
        <p:nvSpPr>
          <p:cNvPr id="15" name="TextovéPole 14"/>
          <p:cNvSpPr txBox="1"/>
          <p:nvPr/>
        </p:nvSpPr>
        <p:spPr>
          <a:xfrm>
            <a:off x="1188001" y="1213610"/>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 swap can reduce the cost of a preferred form of funding if a swap’s user has access to a cheaper but non-preferred form of funding</a:t>
            </a:r>
          </a:p>
        </p:txBody>
      </p:sp>
      <p:sp>
        <p:nvSpPr>
          <p:cNvPr id="21" name="TextovéPole 20"/>
          <p:cNvSpPr txBox="1"/>
          <p:nvPr/>
        </p:nvSpPr>
        <p:spPr>
          <a:xfrm>
            <a:off x="864000" y="864000"/>
            <a:ext cx="334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Liability arbitrage swap</a:t>
            </a:r>
          </a:p>
        </p:txBody>
      </p:sp>
      <p:sp>
        <p:nvSpPr>
          <p:cNvPr id="46" name="TextovéPole 45"/>
          <p:cNvSpPr txBox="1"/>
          <p:nvPr/>
        </p:nvSpPr>
        <p:spPr>
          <a:xfrm>
            <a:off x="1188001" y="2761665"/>
            <a:ext cx="770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Sources of arbitrage opportunities: better than average creditworthiness</a:t>
            </a:r>
            <a:r>
              <a:rPr lang="cs-CZ" dirty="0">
                <a:latin typeface="Cambria Math" panose="02040503050406030204" pitchFamily="18" charset="0"/>
                <a:ea typeface="Cambria Math" panose="02040503050406030204" pitchFamily="18" charset="0"/>
              </a:rPr>
              <a:t>, </a:t>
            </a:r>
            <a:r>
              <a:rPr lang="en-GB" dirty="0">
                <a:latin typeface="Cambria Math" panose="02040503050406030204" pitchFamily="18" charset="0"/>
                <a:ea typeface="Cambria Math" panose="02040503050406030204" pitchFamily="18" charset="0"/>
              </a:rPr>
              <a:t>access to subsidized financing, short-term price anomalies   </a:t>
            </a:r>
          </a:p>
        </p:txBody>
      </p:sp>
      <p:sp>
        <p:nvSpPr>
          <p:cNvPr id="55" name="TextovéPole 54"/>
          <p:cNvSpPr txBox="1"/>
          <p:nvPr/>
        </p:nvSpPr>
        <p:spPr>
          <a:xfrm>
            <a:off x="1188000" y="3716379"/>
            <a:ext cx="784104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 swap enhances the return on a preferred form of investment if a swap’s user can access an asset with a higher than prevailing market rate of return</a:t>
            </a:r>
          </a:p>
        </p:txBody>
      </p:sp>
      <p:sp>
        <p:nvSpPr>
          <p:cNvPr id="57" name="TextovéPole 56"/>
          <p:cNvSpPr txBox="1"/>
          <p:nvPr/>
        </p:nvSpPr>
        <p:spPr>
          <a:xfrm>
            <a:off x="1188001" y="5219771"/>
            <a:ext cx="7841040" cy="923330"/>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Sources of arbitrage opportunities: lower liquidity of the asset compensated by a higher return, short-term price anomalies, different speed</a:t>
            </a:r>
            <a:r>
              <a:rPr lang="cs-CZ" dirty="0">
                <a:latin typeface="Cambria Math" panose="02040503050406030204" pitchFamily="18" charset="0"/>
                <a:ea typeface="Cambria Math" panose="02040503050406030204" pitchFamily="18" charset="0"/>
              </a:rPr>
              <a:t>s</a:t>
            </a:r>
            <a:r>
              <a:rPr lang="en-GB" dirty="0">
                <a:latin typeface="Cambria Math" panose="02040503050406030204" pitchFamily="18" charset="0"/>
                <a:ea typeface="Cambria Math" panose="02040503050406030204" pitchFamily="18" charset="0"/>
              </a:rPr>
              <a:t> at which individual market segments react to the same information</a:t>
            </a:r>
          </a:p>
        </p:txBody>
      </p:sp>
      <p:grpSp>
        <p:nvGrpSpPr>
          <p:cNvPr id="5" name="Skupina 4"/>
          <p:cNvGrpSpPr/>
          <p:nvPr/>
        </p:nvGrpSpPr>
        <p:grpSpPr>
          <a:xfrm>
            <a:off x="1254679" y="1903862"/>
            <a:ext cx="5007757" cy="889856"/>
            <a:chOff x="1428088" y="1887534"/>
            <a:chExt cx="4944112" cy="889856"/>
          </a:xfrm>
        </p:grpSpPr>
        <p:grpSp>
          <p:nvGrpSpPr>
            <p:cNvPr id="70" name="Skupina 69"/>
            <p:cNvGrpSpPr/>
            <p:nvPr/>
          </p:nvGrpSpPr>
          <p:grpSpPr>
            <a:xfrm>
              <a:off x="1428088" y="2048350"/>
              <a:ext cx="4944112" cy="729040"/>
              <a:chOff x="643024" y="3920558"/>
              <a:chExt cx="4944112" cy="729040"/>
            </a:xfrm>
          </p:grpSpPr>
          <p:grpSp>
            <p:nvGrpSpPr>
              <p:cNvPr id="71" name="Skupina 70"/>
              <p:cNvGrpSpPr/>
              <p:nvPr/>
            </p:nvGrpSpPr>
            <p:grpSpPr>
              <a:xfrm>
                <a:off x="1763688" y="3920558"/>
                <a:ext cx="1228148" cy="540000"/>
                <a:chOff x="1586545" y="2378596"/>
                <a:chExt cx="1228148" cy="360000"/>
              </a:xfrm>
            </p:grpSpPr>
            <p:sp>
              <p:nvSpPr>
                <p:cNvPr id="82" name="Obdélník 81"/>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3" name="TextovéPole 82"/>
                <p:cNvSpPr txBox="1"/>
                <p:nvPr/>
              </p:nvSpPr>
              <p:spPr>
                <a:xfrm>
                  <a:off x="1658449" y="2444779"/>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Borrower</a:t>
                  </a:r>
                </a:p>
              </p:txBody>
            </p:sp>
          </p:grpSp>
          <p:grpSp>
            <p:nvGrpSpPr>
              <p:cNvPr id="73" name="Skupina 72"/>
              <p:cNvGrpSpPr/>
              <p:nvPr/>
            </p:nvGrpSpPr>
            <p:grpSpPr>
              <a:xfrm>
                <a:off x="4367652" y="3920558"/>
                <a:ext cx="1219484" cy="540000"/>
                <a:chOff x="5126613" y="2378596"/>
                <a:chExt cx="1219484" cy="360000"/>
              </a:xfrm>
            </p:grpSpPr>
            <p:sp>
              <p:nvSpPr>
                <p:cNvPr id="80" name="Obdélník 79"/>
                <p:cNvSpPr/>
                <p:nvPr/>
              </p:nvSpPr>
              <p:spPr>
                <a:xfrm>
                  <a:off x="512661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1" name="TextovéPole 80"/>
                <p:cNvSpPr txBox="1"/>
                <p:nvPr/>
              </p:nvSpPr>
              <p:spPr>
                <a:xfrm>
                  <a:off x="5175597" y="2460599"/>
                  <a:ext cx="1122265"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r>
                    <a:rPr lang="cs-CZ" sz="1400" b="1" dirty="0">
                      <a:solidFill>
                        <a:schemeClr val="bg1"/>
                      </a:solidFill>
                      <a:latin typeface="Cambria Math"/>
                      <a:ea typeface="Cambria Math" panose="02040503050406030204" pitchFamily="18" charset="0"/>
                    </a:rPr>
                    <a:t> dealer</a:t>
                  </a:r>
                  <a:endParaRPr lang="en-GB" sz="1400" b="1" dirty="0">
                    <a:solidFill>
                      <a:schemeClr val="bg1"/>
                    </a:solidFill>
                    <a:latin typeface="Cambria Math"/>
                    <a:ea typeface="Cambria Math" panose="02040503050406030204" pitchFamily="18" charset="0"/>
                  </a:endParaRPr>
                </a:p>
              </p:txBody>
            </p:sp>
          </p:grpSp>
          <p:cxnSp>
            <p:nvCxnSpPr>
              <p:cNvPr id="75" name="Přímá spojnice se šipkou 74"/>
              <p:cNvCxnSpPr/>
              <p:nvPr/>
            </p:nvCxnSpPr>
            <p:spPr>
              <a:xfrm>
                <a:off x="3047940" y="4424468"/>
                <a:ext cx="1278601"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76" name="Přímá spojnice se šipkou 75"/>
              <p:cNvCxnSpPr/>
              <p:nvPr/>
            </p:nvCxnSpPr>
            <p:spPr>
              <a:xfrm>
                <a:off x="3030784" y="3946119"/>
                <a:ext cx="1279516"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77" name="TextovéPole 76"/>
              <p:cNvSpPr txBox="1"/>
              <p:nvPr/>
            </p:nvSpPr>
            <p:spPr>
              <a:xfrm>
                <a:off x="3385048" y="4372599"/>
                <a:ext cx="917155" cy="276999"/>
              </a:xfrm>
              <a:prstGeom prst="rect">
                <a:avLst/>
              </a:prstGeom>
              <a:noFill/>
            </p:spPr>
            <p:txBody>
              <a:bodyPr wrap="square" rtlCol="0">
                <a:spAutoFit/>
              </a:bodyPr>
              <a:lstStyle/>
              <a:p>
                <a:r>
                  <a:rPr lang="cs-CZ" sz="1200" b="1" dirty="0">
                    <a:latin typeface="Cambria Math"/>
                    <a:ea typeface="Cambria Math" panose="02040503050406030204" pitchFamily="18" charset="0"/>
                  </a:rPr>
                  <a:t>6M Euribor</a:t>
                </a:r>
                <a:endParaRPr lang="en-GB" sz="1200" b="1" dirty="0">
                  <a:latin typeface="Cambria Math"/>
                  <a:ea typeface="Cambria Math" panose="02040503050406030204" pitchFamily="18" charset="0"/>
                </a:endParaRPr>
              </a:p>
            </p:txBody>
          </p:sp>
          <p:cxnSp>
            <p:nvCxnSpPr>
              <p:cNvPr id="78" name="Přímá spojnice se šipkou 77"/>
              <p:cNvCxnSpPr/>
              <p:nvPr/>
            </p:nvCxnSpPr>
            <p:spPr>
              <a:xfrm>
                <a:off x="643024" y="4173722"/>
                <a:ext cx="1080000"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79" name="TextovéPole 78"/>
              <p:cNvSpPr txBox="1"/>
              <p:nvPr/>
            </p:nvSpPr>
            <p:spPr>
              <a:xfrm>
                <a:off x="751363" y="4200876"/>
                <a:ext cx="890405" cy="223523"/>
              </a:xfrm>
              <a:prstGeom prst="rect">
                <a:avLst/>
              </a:prstGeom>
              <a:noFill/>
            </p:spPr>
            <p:txBody>
              <a:bodyPr wrap="square" rtlCol="0">
                <a:spAutoFit/>
              </a:bodyPr>
              <a:lstStyle/>
              <a:p>
                <a:pPr algn="ctr">
                  <a:lnSpc>
                    <a:spcPts val="1000"/>
                  </a:lnSpc>
                </a:pPr>
                <a:r>
                  <a:rPr lang="en-GB" sz="1200" b="1" dirty="0">
                    <a:latin typeface="Cambria Math"/>
                    <a:ea typeface="Cambria Math" panose="02040503050406030204" pitchFamily="18" charset="0"/>
                  </a:rPr>
                  <a:t>3Y at 8.5%</a:t>
                </a:r>
              </a:p>
            </p:txBody>
          </p:sp>
        </p:grpSp>
        <p:sp>
          <p:nvSpPr>
            <p:cNvPr id="84" name="TextovéPole 83"/>
            <p:cNvSpPr txBox="1"/>
            <p:nvPr/>
          </p:nvSpPr>
          <p:spPr>
            <a:xfrm>
              <a:off x="3842288" y="1887534"/>
              <a:ext cx="890405" cy="223523"/>
            </a:xfrm>
            <a:prstGeom prst="rect">
              <a:avLst/>
            </a:prstGeom>
            <a:noFill/>
          </p:spPr>
          <p:txBody>
            <a:bodyPr wrap="square" rtlCol="0">
              <a:spAutoFit/>
            </a:bodyPr>
            <a:lstStyle/>
            <a:p>
              <a:pPr>
                <a:lnSpc>
                  <a:spcPts val="1000"/>
                </a:lnSpc>
              </a:pPr>
              <a:r>
                <a:rPr lang="en-GB" sz="1200" b="1" dirty="0">
                  <a:latin typeface="Cambria Math"/>
                  <a:ea typeface="Cambria Math" panose="02040503050406030204" pitchFamily="18" charset="0"/>
                </a:rPr>
                <a:t>3Y at 9.0%</a:t>
              </a:r>
            </a:p>
          </p:txBody>
        </p:sp>
      </p:grpSp>
      <p:sp>
        <p:nvSpPr>
          <p:cNvPr id="85" name="TextovéPole 84"/>
          <p:cNvSpPr txBox="1"/>
          <p:nvPr/>
        </p:nvSpPr>
        <p:spPr>
          <a:xfrm>
            <a:off x="6372200" y="1890485"/>
            <a:ext cx="2656840" cy="861774"/>
          </a:xfrm>
          <a:prstGeom prst="rect">
            <a:avLst/>
          </a:prstGeom>
          <a:noFill/>
          <a:ln>
            <a:noFill/>
          </a:ln>
        </p:spPr>
        <p:txBody>
          <a:bodyPr wrap="square" rtlCol="0">
            <a:spAutoFit/>
          </a:bodyPr>
          <a:lstStyle/>
          <a:p>
            <a:pPr marL="0" lvl="2">
              <a:lnSpc>
                <a:spcPts val="1500"/>
              </a:lnSpc>
              <a:buClr>
                <a:srgbClr val="7030A0"/>
              </a:buClr>
              <a:buSzPct val="80000"/>
            </a:pPr>
            <a:r>
              <a:rPr lang="en-GB" sz="1400" noProof="0" dirty="0">
                <a:latin typeface="Cambria Math" panose="02040503050406030204" pitchFamily="18" charset="0"/>
                <a:ea typeface="Cambria Math" panose="02040503050406030204" pitchFamily="18" charset="0"/>
              </a:rPr>
              <a:t>An advantage of 50bp in the fixed borrowing rate can be used for subsidising the floating borrowing rate</a:t>
            </a:r>
          </a:p>
        </p:txBody>
      </p:sp>
      <p:grpSp>
        <p:nvGrpSpPr>
          <p:cNvPr id="89" name="Skupina 88"/>
          <p:cNvGrpSpPr/>
          <p:nvPr/>
        </p:nvGrpSpPr>
        <p:grpSpPr>
          <a:xfrm>
            <a:off x="994443" y="4338691"/>
            <a:ext cx="5204349" cy="889856"/>
            <a:chOff x="1167851" y="1887534"/>
            <a:chExt cx="5204349" cy="889856"/>
          </a:xfrm>
        </p:grpSpPr>
        <p:grpSp>
          <p:nvGrpSpPr>
            <p:cNvPr id="90" name="Skupina 89"/>
            <p:cNvGrpSpPr/>
            <p:nvPr/>
          </p:nvGrpSpPr>
          <p:grpSpPr>
            <a:xfrm>
              <a:off x="1167851" y="2048350"/>
              <a:ext cx="5204349" cy="729040"/>
              <a:chOff x="382787" y="3920558"/>
              <a:chExt cx="5204349" cy="729040"/>
            </a:xfrm>
          </p:grpSpPr>
          <p:grpSp>
            <p:nvGrpSpPr>
              <p:cNvPr id="92" name="Skupina 91"/>
              <p:cNvGrpSpPr/>
              <p:nvPr/>
            </p:nvGrpSpPr>
            <p:grpSpPr>
              <a:xfrm>
                <a:off x="1763688" y="3920558"/>
                <a:ext cx="1228148" cy="540000"/>
                <a:chOff x="1586545" y="2378596"/>
                <a:chExt cx="1228148" cy="360000"/>
              </a:xfrm>
            </p:grpSpPr>
            <p:sp>
              <p:nvSpPr>
                <p:cNvPr id="101" name="Obdélník 100"/>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2" name="TextovéPole 101"/>
                <p:cNvSpPr txBox="1"/>
                <p:nvPr/>
              </p:nvSpPr>
              <p:spPr>
                <a:xfrm>
                  <a:off x="1658449" y="2444779"/>
                  <a:ext cx="1071488"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Borrower</a:t>
                  </a:r>
                </a:p>
              </p:txBody>
            </p:sp>
          </p:grpSp>
          <p:grpSp>
            <p:nvGrpSpPr>
              <p:cNvPr id="93" name="Skupina 92"/>
              <p:cNvGrpSpPr/>
              <p:nvPr/>
            </p:nvGrpSpPr>
            <p:grpSpPr>
              <a:xfrm>
                <a:off x="4367652" y="3920558"/>
                <a:ext cx="1219484" cy="540000"/>
                <a:chOff x="5126613" y="2378596"/>
                <a:chExt cx="1219484" cy="360000"/>
              </a:xfrm>
            </p:grpSpPr>
            <p:sp>
              <p:nvSpPr>
                <p:cNvPr id="99" name="Obdélník 98"/>
                <p:cNvSpPr/>
                <p:nvPr/>
              </p:nvSpPr>
              <p:spPr>
                <a:xfrm>
                  <a:off x="5126613"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00" name="TextovéPole 99"/>
                <p:cNvSpPr txBox="1"/>
                <p:nvPr/>
              </p:nvSpPr>
              <p:spPr>
                <a:xfrm>
                  <a:off x="5175597" y="2460599"/>
                  <a:ext cx="1122265" cy="205185"/>
                </a:xfrm>
                <a:prstGeom prst="rect">
                  <a:avLst/>
                </a:prstGeom>
                <a:noFill/>
              </p:spPr>
              <p:txBody>
                <a:bodyPr wrap="square" rtlCol="0">
                  <a:spAutoFit/>
                </a:bodyPr>
                <a:lstStyle/>
                <a:p>
                  <a:pPr algn="ctr"/>
                  <a:r>
                    <a:rPr lang="en-GB" sz="1400" b="1" dirty="0">
                      <a:solidFill>
                        <a:schemeClr val="bg1"/>
                      </a:solidFill>
                      <a:latin typeface="Cambria Math"/>
                      <a:ea typeface="Cambria Math" panose="02040503050406030204" pitchFamily="18" charset="0"/>
                    </a:rPr>
                    <a:t>Swap</a:t>
                  </a:r>
                  <a:r>
                    <a:rPr lang="cs-CZ" sz="1400" b="1" dirty="0">
                      <a:solidFill>
                        <a:schemeClr val="bg1"/>
                      </a:solidFill>
                      <a:latin typeface="Cambria Math"/>
                      <a:ea typeface="Cambria Math" panose="02040503050406030204" pitchFamily="18" charset="0"/>
                    </a:rPr>
                    <a:t> dealer</a:t>
                  </a:r>
                  <a:endParaRPr lang="en-GB" sz="1400" b="1" dirty="0">
                    <a:solidFill>
                      <a:schemeClr val="bg1"/>
                    </a:solidFill>
                    <a:latin typeface="Cambria Math"/>
                    <a:ea typeface="Cambria Math" panose="02040503050406030204" pitchFamily="18" charset="0"/>
                  </a:endParaRPr>
                </a:p>
              </p:txBody>
            </p:sp>
          </p:grpSp>
          <p:cxnSp>
            <p:nvCxnSpPr>
              <p:cNvPr id="94" name="Přímá spojnice se šipkou 93"/>
              <p:cNvCxnSpPr/>
              <p:nvPr/>
            </p:nvCxnSpPr>
            <p:spPr>
              <a:xfrm>
                <a:off x="3047940" y="4424468"/>
                <a:ext cx="1278601"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95" name="Přímá spojnice se šipkou 94"/>
              <p:cNvCxnSpPr/>
              <p:nvPr/>
            </p:nvCxnSpPr>
            <p:spPr>
              <a:xfrm>
                <a:off x="3030784" y="3946119"/>
                <a:ext cx="1279516"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96" name="TextovéPole 95"/>
              <p:cNvSpPr txBox="1"/>
              <p:nvPr/>
            </p:nvSpPr>
            <p:spPr>
              <a:xfrm>
                <a:off x="3394032" y="4372599"/>
                <a:ext cx="945600" cy="276999"/>
              </a:xfrm>
              <a:prstGeom prst="rect">
                <a:avLst/>
              </a:prstGeom>
              <a:noFill/>
            </p:spPr>
            <p:txBody>
              <a:bodyPr wrap="square" rtlCol="0">
                <a:spAutoFit/>
              </a:bodyPr>
              <a:lstStyle/>
              <a:p>
                <a:r>
                  <a:rPr lang="cs-CZ" sz="1200" b="1" dirty="0">
                    <a:latin typeface="Cambria Math"/>
                    <a:ea typeface="Cambria Math" panose="02040503050406030204" pitchFamily="18" charset="0"/>
                  </a:rPr>
                  <a:t>6M Euribor</a:t>
                </a:r>
                <a:endParaRPr lang="en-GB" sz="1200" b="1" dirty="0">
                  <a:latin typeface="Cambria Math"/>
                  <a:ea typeface="Cambria Math" panose="02040503050406030204" pitchFamily="18" charset="0"/>
                </a:endParaRPr>
              </a:p>
            </p:txBody>
          </p:sp>
          <p:cxnSp>
            <p:nvCxnSpPr>
              <p:cNvPr id="97" name="Přímá spojnice se šipkou 96"/>
              <p:cNvCxnSpPr/>
              <p:nvPr/>
            </p:nvCxnSpPr>
            <p:spPr>
              <a:xfrm>
                <a:off x="646832" y="4173722"/>
                <a:ext cx="1080000"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98" name="TextovéPole 97"/>
              <p:cNvSpPr txBox="1"/>
              <p:nvPr/>
            </p:nvSpPr>
            <p:spPr>
              <a:xfrm>
                <a:off x="382787" y="4200876"/>
                <a:ext cx="1359800" cy="223523"/>
              </a:xfrm>
              <a:prstGeom prst="rect">
                <a:avLst/>
              </a:prstGeom>
              <a:noFill/>
            </p:spPr>
            <p:txBody>
              <a:bodyPr wrap="square" rtlCol="0">
                <a:spAutoFit/>
              </a:bodyPr>
              <a:lstStyle/>
              <a:p>
                <a:pPr algn="r">
                  <a:lnSpc>
                    <a:spcPts val="1000"/>
                  </a:lnSpc>
                </a:pPr>
                <a:r>
                  <a:rPr lang="cs-CZ" sz="1200" b="1" dirty="0">
                    <a:latin typeface="Cambria Math"/>
                    <a:ea typeface="Cambria Math" panose="02040503050406030204" pitchFamily="18" charset="0"/>
                  </a:rPr>
                  <a:t>6M Euribor+20bp</a:t>
                </a:r>
                <a:endParaRPr lang="en-GB" sz="1200" b="1" dirty="0">
                  <a:latin typeface="Cambria Math"/>
                  <a:ea typeface="Cambria Math" panose="02040503050406030204" pitchFamily="18" charset="0"/>
                </a:endParaRPr>
              </a:p>
            </p:txBody>
          </p:sp>
        </p:grpSp>
        <p:sp>
          <p:nvSpPr>
            <p:cNvPr id="91" name="TextovéPole 90"/>
            <p:cNvSpPr txBox="1"/>
            <p:nvPr/>
          </p:nvSpPr>
          <p:spPr>
            <a:xfrm>
              <a:off x="3832235" y="1887534"/>
              <a:ext cx="985181" cy="220573"/>
            </a:xfrm>
            <a:prstGeom prst="rect">
              <a:avLst/>
            </a:prstGeom>
            <a:noFill/>
          </p:spPr>
          <p:txBody>
            <a:bodyPr wrap="square" rtlCol="0">
              <a:spAutoFit/>
            </a:bodyPr>
            <a:lstStyle/>
            <a:p>
              <a:pPr>
                <a:lnSpc>
                  <a:spcPts val="1000"/>
                </a:lnSpc>
              </a:pPr>
              <a:r>
                <a:rPr lang="en-GB" sz="1200" b="1" dirty="0">
                  <a:latin typeface="Cambria Math"/>
                  <a:ea typeface="Cambria Math" panose="02040503050406030204" pitchFamily="18" charset="0"/>
                </a:rPr>
                <a:t>3Y at 9.0%</a:t>
              </a:r>
              <a:r>
                <a:rPr lang="cs-CZ" sz="1200" b="1" dirty="0">
                  <a:latin typeface="Cambria Math"/>
                  <a:ea typeface="Cambria Math" panose="02040503050406030204" pitchFamily="18" charset="0"/>
                </a:rPr>
                <a:t> </a:t>
              </a:r>
              <a:endParaRPr lang="en-GB" sz="1200" b="1" dirty="0">
                <a:latin typeface="Cambria Math"/>
                <a:ea typeface="Cambria Math" panose="02040503050406030204" pitchFamily="18" charset="0"/>
              </a:endParaRPr>
            </a:p>
          </p:txBody>
        </p:sp>
      </p:grpSp>
      <p:sp>
        <p:nvSpPr>
          <p:cNvPr id="103" name="TextovéPole 102"/>
          <p:cNvSpPr txBox="1"/>
          <p:nvPr/>
        </p:nvSpPr>
        <p:spPr>
          <a:xfrm>
            <a:off x="6372200" y="4336431"/>
            <a:ext cx="2656840" cy="861774"/>
          </a:xfrm>
          <a:prstGeom prst="rect">
            <a:avLst/>
          </a:prstGeom>
          <a:noFill/>
          <a:ln>
            <a:noFill/>
          </a:ln>
        </p:spPr>
        <p:txBody>
          <a:bodyPr wrap="square" rtlCol="0">
            <a:spAutoFit/>
          </a:bodyPr>
          <a:lstStyle/>
          <a:p>
            <a:pPr marL="0" lvl="2">
              <a:lnSpc>
                <a:spcPts val="1500"/>
              </a:lnSpc>
              <a:buClr>
                <a:srgbClr val="7030A0"/>
              </a:buClr>
              <a:buSzPct val="80000"/>
            </a:pPr>
            <a:r>
              <a:rPr lang="en-GB" sz="1400" noProof="0" dirty="0">
                <a:latin typeface="Cambria Math" panose="02040503050406030204" pitchFamily="18" charset="0"/>
                <a:ea typeface="Cambria Math" panose="02040503050406030204" pitchFamily="18" charset="0"/>
              </a:rPr>
              <a:t>An advantage of 20bp in the floating rate can be used to supplement the fixed interest received in the swap</a:t>
            </a:r>
          </a:p>
        </p:txBody>
      </p:sp>
      <p:sp>
        <p:nvSpPr>
          <p:cNvPr id="6" name="Šipka: doprava 5"/>
          <p:cNvSpPr/>
          <p:nvPr/>
        </p:nvSpPr>
        <p:spPr>
          <a:xfrm>
            <a:off x="3668879" y="2269952"/>
            <a:ext cx="1296000" cy="126749"/>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1" name="TextovéPole 60"/>
          <p:cNvSpPr txBox="1"/>
          <p:nvPr/>
        </p:nvSpPr>
        <p:spPr>
          <a:xfrm>
            <a:off x="3676647" y="2102779"/>
            <a:ext cx="1278600" cy="246221"/>
          </a:xfrm>
          <a:prstGeom prst="rect">
            <a:avLst/>
          </a:prstGeom>
          <a:noFill/>
        </p:spPr>
        <p:txBody>
          <a:bodyPr wrap="square" rtlCol="0">
            <a:spAutoFit/>
          </a:bodyPr>
          <a:lstStyle/>
          <a:p>
            <a:pPr algn="ctr"/>
            <a:r>
              <a:rPr lang="cs-CZ" sz="1000" b="1" dirty="0">
                <a:latin typeface="Cambria Math"/>
                <a:ea typeface="Cambria Math" panose="02040503050406030204" pitchFamily="18" charset="0"/>
              </a:rPr>
              <a:t>6M Euribor – 50 </a:t>
            </a:r>
            <a:r>
              <a:rPr lang="cs-CZ" sz="1000" b="1" dirty="0" err="1">
                <a:latin typeface="Cambria Math"/>
                <a:ea typeface="Cambria Math" panose="02040503050406030204" pitchFamily="18" charset="0"/>
              </a:rPr>
              <a:t>bp</a:t>
            </a:r>
            <a:endParaRPr lang="en-GB" sz="1000" b="1" dirty="0">
              <a:latin typeface="Cambria Math"/>
              <a:ea typeface="Cambria Math" panose="02040503050406030204" pitchFamily="18" charset="0"/>
            </a:endParaRPr>
          </a:p>
        </p:txBody>
      </p:sp>
      <p:sp>
        <p:nvSpPr>
          <p:cNvPr id="86" name="Šipka: doprava 85"/>
          <p:cNvSpPr/>
          <p:nvPr/>
        </p:nvSpPr>
        <p:spPr>
          <a:xfrm rot="10800000">
            <a:off x="3640082" y="4726353"/>
            <a:ext cx="1296000" cy="126749"/>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7" name="TextovéPole 86"/>
          <p:cNvSpPr txBox="1"/>
          <p:nvPr/>
        </p:nvSpPr>
        <p:spPr>
          <a:xfrm>
            <a:off x="3738385" y="4554395"/>
            <a:ext cx="1171148" cy="246221"/>
          </a:xfrm>
          <a:prstGeom prst="rect">
            <a:avLst/>
          </a:prstGeom>
          <a:noFill/>
        </p:spPr>
        <p:txBody>
          <a:bodyPr wrap="square" rtlCol="0">
            <a:spAutoFit/>
          </a:bodyPr>
          <a:lstStyle/>
          <a:p>
            <a:pPr algn="ctr"/>
            <a:r>
              <a:rPr lang="cs-CZ" sz="1000" b="1" dirty="0">
                <a:latin typeface="Cambria Math"/>
                <a:ea typeface="Cambria Math" panose="02040503050406030204" pitchFamily="18" charset="0"/>
              </a:rPr>
              <a:t>3Y + 20 </a:t>
            </a:r>
            <a:r>
              <a:rPr lang="cs-CZ" sz="1000" b="1" dirty="0" err="1">
                <a:latin typeface="Cambria Math"/>
                <a:ea typeface="Cambria Math" panose="02040503050406030204" pitchFamily="18" charset="0"/>
              </a:rPr>
              <a:t>bp</a:t>
            </a:r>
            <a:endParaRPr lang="en-GB" sz="1000" b="1" dirty="0">
              <a:latin typeface="Cambria Math"/>
              <a:ea typeface="Cambria Math" panose="02040503050406030204" pitchFamily="18" charset="0"/>
            </a:endParaRPr>
          </a:p>
        </p:txBody>
      </p:sp>
    </p:spTree>
    <p:extLst>
      <p:ext uri="{BB962C8B-B14F-4D97-AF65-F5344CB8AC3E}">
        <p14:creationId xmlns:p14="http://schemas.microsoft.com/office/powerpoint/2010/main" val="124370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8</a:t>
            </a:r>
          </a:p>
        </p:txBody>
      </p:sp>
      <p:sp>
        <p:nvSpPr>
          <p:cNvPr id="4" name="Nadpis 3"/>
          <p:cNvSpPr>
            <a:spLocks noGrp="1"/>
          </p:cNvSpPr>
          <p:nvPr>
            <p:ph type="title"/>
          </p:nvPr>
        </p:nvSpPr>
        <p:spPr>
          <a:xfrm>
            <a:off x="144000" y="144000"/>
            <a:ext cx="4405544" cy="648072"/>
          </a:xfrm>
        </p:spPr>
        <p:txBody>
          <a:bodyPr/>
          <a:lstStyle/>
          <a:p>
            <a:r>
              <a:rPr lang="en-GB" dirty="0"/>
              <a:t>New</a:t>
            </a:r>
            <a:r>
              <a:rPr lang="cs-CZ" dirty="0"/>
              <a:t>-</a:t>
            </a:r>
            <a:r>
              <a:rPr lang="en-GB" dirty="0"/>
              <a:t>issue</a:t>
            </a:r>
            <a:r>
              <a:rPr lang="cs-CZ" dirty="0"/>
              <a:t>s</a:t>
            </a:r>
            <a:r>
              <a:rPr lang="en-GB" dirty="0"/>
              <a:t> arbitrage</a:t>
            </a:r>
            <a:r>
              <a:rPr lang="cs-CZ" dirty="0"/>
              <a:t> (1)</a:t>
            </a:r>
            <a:endParaRPr lang="en-GB" dirty="0"/>
          </a:p>
        </p:txBody>
      </p:sp>
      <p:sp>
        <p:nvSpPr>
          <p:cNvPr id="21" name="TextovéPole 20"/>
          <p:cNvSpPr txBox="1"/>
          <p:nvPr/>
        </p:nvSpPr>
        <p:spPr>
          <a:xfrm>
            <a:off x="863999" y="864000"/>
            <a:ext cx="1908201" cy="430887"/>
          </a:xfrm>
          <a:prstGeom prst="rect">
            <a:avLst/>
          </a:prstGeom>
          <a:noFill/>
          <a:ln>
            <a:noFill/>
          </a:ln>
        </p:spPr>
        <p:txBody>
          <a:bodyPr wrap="square" rtlCol="0">
            <a:spAutoFit/>
          </a:bodyPr>
          <a:lstStyle/>
          <a:p>
            <a:pPr marL="324000" lvl="2"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Key insight</a:t>
            </a:r>
          </a:p>
        </p:txBody>
      </p:sp>
      <p:sp>
        <p:nvSpPr>
          <p:cNvPr id="53" name="TextovéPole 52"/>
          <p:cNvSpPr txBox="1"/>
          <p:nvPr/>
        </p:nvSpPr>
        <p:spPr>
          <a:xfrm>
            <a:off x="1211677" y="4134453"/>
            <a:ext cx="7758604" cy="923330"/>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AA has absolute advantage at both interest rates (it can borrow more cheaply on both markets) and BB has absolute disadvantage at both interest rates (it can borrow more expensively on both markets)</a:t>
            </a:r>
          </a:p>
        </p:txBody>
      </p:sp>
      <p:sp>
        <p:nvSpPr>
          <p:cNvPr id="55" name="TextovéPole 54"/>
          <p:cNvSpPr txBox="1"/>
          <p:nvPr/>
        </p:nvSpPr>
        <p:spPr>
          <a:xfrm>
            <a:off x="1188000" y="1203910"/>
            <a:ext cx="788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Issuers with different credit standing can benefit from a swap if they exploit their comparative advantage at borrowing interest rates</a:t>
            </a:r>
          </a:p>
        </p:txBody>
      </p:sp>
      <p:sp>
        <p:nvSpPr>
          <p:cNvPr id="57" name="TextovéPole 56"/>
          <p:cNvSpPr txBox="1"/>
          <p:nvPr/>
        </p:nvSpPr>
        <p:spPr>
          <a:xfrm>
            <a:off x="1188000" y="4958358"/>
            <a:ext cx="7704000" cy="923330"/>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AA has comparative advantage at the fixed rate (it can borrow </a:t>
            </a:r>
            <a:r>
              <a:rPr lang="cs-CZ" dirty="0">
                <a:latin typeface="Cambria Math" panose="02040503050406030204" pitchFamily="18" charset="0"/>
                <a:ea typeface="Cambria Math" panose="02040503050406030204" pitchFamily="18" charset="0"/>
              </a:rPr>
              <a:t>“</a:t>
            </a:r>
            <a:r>
              <a:rPr lang="en-GB" dirty="0">
                <a:latin typeface="Cambria Math" panose="02040503050406030204" pitchFamily="18" charset="0"/>
                <a:ea typeface="Cambria Math" panose="02040503050406030204" pitchFamily="18" charset="0"/>
              </a:rPr>
              <a:t>more </a:t>
            </a:r>
            <a:r>
              <a:rPr lang="en-GB" dirty="0" err="1">
                <a:latin typeface="Cambria Math" panose="02040503050406030204" pitchFamily="18" charset="0"/>
                <a:ea typeface="Cambria Math" panose="02040503050406030204" pitchFamily="18" charset="0"/>
              </a:rPr>
              <a:t>more</a:t>
            </a:r>
            <a:r>
              <a:rPr lang="en-GB" dirty="0">
                <a:latin typeface="Cambria Math" panose="02040503050406030204" pitchFamily="18" charset="0"/>
                <a:ea typeface="Cambria Math" panose="02040503050406030204" pitchFamily="18" charset="0"/>
              </a:rPr>
              <a:t> cheaply” at the fixed rate) and BB has comparative advantage at the floating rate (it can borrow </a:t>
            </a:r>
            <a:r>
              <a:rPr lang="cs-CZ" dirty="0">
                <a:latin typeface="Cambria Math" panose="02040503050406030204" pitchFamily="18" charset="0"/>
                <a:ea typeface="Cambria Math" panose="02040503050406030204" pitchFamily="18" charset="0"/>
              </a:rPr>
              <a:t>“</a:t>
            </a:r>
            <a:r>
              <a:rPr lang="en-GB" dirty="0">
                <a:latin typeface="Cambria Math" panose="02040503050406030204" pitchFamily="18" charset="0"/>
                <a:ea typeface="Cambria Math" panose="02040503050406030204" pitchFamily="18" charset="0"/>
              </a:rPr>
              <a:t>less more expensively” at the floating rate)</a:t>
            </a:r>
          </a:p>
        </p:txBody>
      </p:sp>
      <mc:AlternateContent xmlns:mc="http://schemas.openxmlformats.org/markup-compatibility/2006" xmlns:a14="http://schemas.microsoft.com/office/drawing/2010/main">
        <mc:Choice Requires="a14">
          <p:graphicFrame>
            <p:nvGraphicFramePr>
              <p:cNvPr id="69" name="Tabulka 68"/>
              <p:cNvGraphicFramePr>
                <a:graphicFrameLocks noGrp="1"/>
              </p:cNvGraphicFramePr>
              <p:nvPr>
                <p:extLst>
                  <p:ext uri="{D42A27DB-BD31-4B8C-83A1-F6EECF244321}">
                    <p14:modId xmlns:p14="http://schemas.microsoft.com/office/powerpoint/2010/main" val="1453644473"/>
                  </p:ext>
                </p:extLst>
              </p:nvPr>
            </p:nvGraphicFramePr>
            <p:xfrm>
              <a:off x="2795877" y="2775688"/>
              <a:ext cx="3600000" cy="1330200"/>
            </p:xfrm>
            <a:graphic>
              <a:graphicData uri="http://schemas.openxmlformats.org/drawingml/2006/table">
                <a:tbl>
                  <a:tblPr firstRow="1">
                    <a:tableStyleId>{5C22544A-7EE6-4342-B048-85BDC9FD1C3A}</a:tableStyleId>
                  </a:tblPr>
                  <a:tblGrid>
                    <a:gridCol w="1368000">
                      <a:extLst>
                        <a:ext uri="{9D8B030D-6E8A-4147-A177-3AD203B41FA5}">
                          <a16:colId xmlns:a16="http://schemas.microsoft.com/office/drawing/2014/main" val="20000"/>
                        </a:ext>
                      </a:extLst>
                    </a:gridCol>
                    <a:gridCol w="1116000">
                      <a:extLst>
                        <a:ext uri="{9D8B030D-6E8A-4147-A177-3AD203B41FA5}">
                          <a16:colId xmlns:a16="http://schemas.microsoft.com/office/drawing/2014/main" val="20001"/>
                        </a:ext>
                      </a:extLst>
                    </a:gridCol>
                    <a:gridCol w="1116000">
                      <a:extLst>
                        <a:ext uri="{9D8B030D-6E8A-4147-A177-3AD203B41FA5}">
                          <a16:colId xmlns:a16="http://schemas.microsoft.com/office/drawing/2014/main" val="20002"/>
                        </a:ext>
                      </a:extLst>
                    </a:gridCol>
                  </a:tblGrid>
                  <a:tr h="266040">
                    <a:tc>
                      <a:txBody>
                        <a:bodyPr/>
                        <a:lstStyle/>
                        <a:p>
                          <a:pPr algn="ctr"/>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1"/>
                              </a:solidFill>
                              <a:latin typeface="Cambria Math" panose="02040503050406030204" pitchFamily="18" charset="0"/>
                              <a:ea typeface="Cambria Math" panose="02040503050406030204" pitchFamily="18" charset="0"/>
                            </a:rPr>
                            <a:t>Fixed 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1"/>
                              </a:solidFill>
                              <a:latin typeface="Cambria Math" panose="02040503050406030204" pitchFamily="18" charset="0"/>
                              <a:ea typeface="Cambria Math" panose="02040503050406030204" pitchFamily="18" charset="0"/>
                            </a:rPr>
                            <a:t>Floating rate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1"/>
                      </a:ext>
                    </a:extLst>
                  </a:tr>
                  <a:tr h="266040">
                    <a:tc>
                      <a:txBody>
                        <a:bodyPr/>
                        <a:lstStyle/>
                        <a:p>
                          <a:pPr algn="ctr"/>
                          <a:r>
                            <a:rPr lang="en-GB" sz="1200" b="1" i="0" noProof="0" dirty="0">
                              <a:latin typeface="Cambria Math" panose="02040503050406030204" pitchFamily="18" charset="0"/>
                              <a:ea typeface="Cambria Math" panose="02040503050406030204" pitchFamily="18" charset="0"/>
                            </a:rPr>
                            <a:t>Company AA</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noProof="0" dirty="0">
                              <a:latin typeface="Cambria Math" panose="02040503050406030204" pitchFamily="18" charset="0"/>
                              <a:ea typeface="Cambria Math" panose="02040503050406030204" pitchFamily="18"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100" noProof="0" dirty="0">
                              <a:latin typeface="Cambria Math" panose="02040503050406030204" pitchFamily="18" charset="0"/>
                              <a:ea typeface="Cambria Math" panose="02040503050406030204" pitchFamily="18" charset="0"/>
                            </a:rPr>
                            <a:t>Eur</a:t>
                          </a:r>
                          <a:r>
                            <a:rPr lang="en-GB" sz="1100" noProof="0" dirty="0">
                              <a:latin typeface="Cambria Math" panose="02040503050406030204" pitchFamily="18" charset="0"/>
                              <a:ea typeface="Cambria Math" panose="02040503050406030204" pitchFamily="18" charset="0"/>
                            </a:rPr>
                            <a:t>ibor+100bp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66040">
                    <a:tc>
                      <a:txBody>
                        <a:bodyPr/>
                        <a:lstStyle/>
                        <a:p>
                          <a:pPr algn="ctr"/>
                          <a:r>
                            <a:rPr lang="en-GB" sz="1200" b="1" i="0" kern="1200" noProof="0" dirty="0">
                              <a:solidFill>
                                <a:schemeClr val="dk1"/>
                              </a:solidFill>
                              <a:latin typeface="Cambria Math" panose="02040503050406030204" pitchFamily="18" charset="0"/>
                              <a:ea typeface="Cambria Math" panose="02040503050406030204" pitchFamily="18" charset="0"/>
                              <a:cs typeface="+mn-cs"/>
                            </a:rPr>
                            <a:t>Company </a:t>
                          </a:r>
                          <a14:m>
                            <m:oMath xmlns:m="http://schemas.openxmlformats.org/officeDocument/2006/math">
                              <m:r>
                                <a:rPr lang="en-GB" sz="1200" b="1" i="0" kern="1200" noProof="0" smtClean="0">
                                  <a:solidFill>
                                    <a:schemeClr val="dk1"/>
                                  </a:solidFill>
                                  <a:latin typeface="Cambria Math" panose="02040503050406030204" pitchFamily="18" charset="0"/>
                                  <a:ea typeface="Cambria Math" panose="02040503050406030204" pitchFamily="18" charset="0"/>
                                  <a:cs typeface="+mn-cs"/>
                                </a:rPr>
                                <m:t>𝐁𝐁</m:t>
                              </m:r>
                            </m:oMath>
                          </a14:m>
                          <a:endParaRPr lang="en-GB" sz="1200" b="1" i="0" kern="1200" noProof="0" dirty="0">
                            <a:solidFill>
                              <a:schemeClr val="dk1"/>
                            </a:solidFill>
                            <a:latin typeface="Cambria Math" panose="02040503050406030204" pitchFamily="18" charset="0"/>
                            <a:ea typeface="Cambria Math" panose="02040503050406030204" pitchFamily="18" charset="0"/>
                            <a:cs typeface="+mn-cs"/>
                          </a:endParaRP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noProof="0" dirty="0">
                              <a:latin typeface="Cambria Math" panose="02040503050406030204" pitchFamily="18" charset="0"/>
                              <a:ea typeface="Cambria Math" panose="02040503050406030204" pitchFamily="18"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100" noProof="0" dirty="0">
                              <a:latin typeface="Cambria Math" panose="02040503050406030204" pitchFamily="18" charset="0"/>
                              <a:ea typeface="Cambria Math" panose="02040503050406030204" pitchFamily="18" charset="0"/>
                            </a:rPr>
                            <a:t>Eur</a:t>
                          </a:r>
                          <a:r>
                            <a:rPr lang="en-GB" sz="1100" noProof="0" dirty="0">
                              <a:latin typeface="Cambria Math" panose="02040503050406030204" pitchFamily="18" charset="0"/>
                              <a:ea typeface="Cambria Math" panose="02040503050406030204" pitchFamily="18" charset="0"/>
                            </a:rPr>
                            <a:t>ibor+160bp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66040">
                    <a:tc>
                      <a:txBody>
                        <a:bodyPr/>
                        <a:lstStyle/>
                        <a:p>
                          <a:pPr algn="ctr"/>
                          <a:r>
                            <a:rPr lang="en-GB" sz="1200" b="1" noProof="0" dirty="0">
                              <a:latin typeface="Cambria Math" panose="02040503050406030204" pitchFamily="18" charset="0"/>
                              <a:ea typeface="Cambria Math" panose="02040503050406030204" pitchFamily="18" charset="0"/>
                            </a:rPr>
                            <a:t>Differential</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b="0" noProof="0" dirty="0">
                              <a:latin typeface="Cambria Math" panose="02040503050406030204" pitchFamily="18" charset="0"/>
                              <a:ea typeface="Cambria Math" panose="02040503050406030204" pitchFamily="18" charset="0"/>
                            </a:rPr>
                            <a:t>200bp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b="0" noProof="0" dirty="0">
                              <a:latin typeface="Cambria Math" panose="02040503050406030204" pitchFamily="18" charset="0"/>
                              <a:ea typeface="Cambria Math" panose="02040503050406030204" pitchFamily="18" charset="0"/>
                            </a:rPr>
                            <a:t>60bp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66040">
                    <a:tc>
                      <a:txBody>
                        <a:bodyPr/>
                        <a:lstStyle/>
                        <a:p>
                          <a:pPr algn="ctr"/>
                          <a:r>
                            <a:rPr lang="en-GB" sz="1200" b="1" noProof="0" dirty="0">
                              <a:latin typeface="Cambria Math" panose="02040503050406030204" pitchFamily="18" charset="0"/>
                              <a:ea typeface="Cambria Math" panose="02040503050406030204" pitchFamily="18" charset="0"/>
                            </a:rPr>
                            <a:t>Arbitrage potential</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pPr algn="ctr"/>
                          <a:r>
                            <a:rPr lang="en-GB" sz="1100" b="0" noProof="0" dirty="0">
                              <a:latin typeface="Cambria Math" panose="02040503050406030204" pitchFamily="18" charset="0"/>
                              <a:ea typeface="Cambria Math" panose="02040503050406030204" pitchFamily="18" charset="0"/>
                            </a:rPr>
                            <a:t>200 – 60 = 140bp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GB" sz="1200" b="0" noProof="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Choice>
        <mc:Fallback xmlns="">
          <p:graphicFrame>
            <p:nvGraphicFramePr>
              <p:cNvPr id="69" name="Tabulka 68"/>
              <p:cNvGraphicFramePr>
                <a:graphicFrameLocks noGrp="1"/>
              </p:cNvGraphicFramePr>
              <p:nvPr>
                <p:extLst>
                  <p:ext uri="{D42A27DB-BD31-4B8C-83A1-F6EECF244321}">
                    <p14:modId xmlns:p14="http://schemas.microsoft.com/office/powerpoint/2010/main" val="1453644473"/>
                  </p:ext>
                </p:extLst>
              </p:nvPr>
            </p:nvGraphicFramePr>
            <p:xfrm>
              <a:off x="2795877" y="2775688"/>
              <a:ext cx="3600000" cy="1330200"/>
            </p:xfrm>
            <a:graphic>
              <a:graphicData uri="http://schemas.openxmlformats.org/drawingml/2006/table">
                <a:tbl>
                  <a:tblPr firstRow="1">
                    <a:tableStyleId>{5C22544A-7EE6-4342-B048-85BDC9FD1C3A}</a:tableStyleId>
                  </a:tblPr>
                  <a:tblGrid>
                    <a:gridCol w="1368000">
                      <a:extLst>
                        <a:ext uri="{9D8B030D-6E8A-4147-A177-3AD203B41FA5}">
                          <a16:colId xmlns:a16="http://schemas.microsoft.com/office/drawing/2014/main" val="20000"/>
                        </a:ext>
                      </a:extLst>
                    </a:gridCol>
                    <a:gridCol w="1116000">
                      <a:extLst>
                        <a:ext uri="{9D8B030D-6E8A-4147-A177-3AD203B41FA5}">
                          <a16:colId xmlns:a16="http://schemas.microsoft.com/office/drawing/2014/main" val="20001"/>
                        </a:ext>
                      </a:extLst>
                    </a:gridCol>
                    <a:gridCol w="1116000">
                      <a:extLst>
                        <a:ext uri="{9D8B030D-6E8A-4147-A177-3AD203B41FA5}">
                          <a16:colId xmlns:a16="http://schemas.microsoft.com/office/drawing/2014/main" val="20002"/>
                        </a:ext>
                      </a:extLst>
                    </a:gridCol>
                  </a:tblGrid>
                  <a:tr h="266040">
                    <a:tc>
                      <a:txBody>
                        <a:bodyPr/>
                        <a:lstStyle/>
                        <a:p>
                          <a:pPr algn="ctr"/>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1"/>
                              </a:solidFill>
                              <a:latin typeface="Cambria Math" panose="02040503050406030204" pitchFamily="18" charset="0"/>
                              <a:ea typeface="Cambria Math" panose="02040503050406030204" pitchFamily="18" charset="0"/>
                            </a:rPr>
                            <a:t>Fixed rate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noProof="0" dirty="0">
                              <a:solidFill>
                                <a:schemeClr val="bg1"/>
                              </a:solidFill>
                              <a:latin typeface="Cambria Math" panose="02040503050406030204" pitchFamily="18" charset="0"/>
                              <a:ea typeface="Cambria Math" panose="02040503050406030204" pitchFamily="18" charset="0"/>
                            </a:rPr>
                            <a:t>Floating rate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1"/>
                      </a:ext>
                    </a:extLst>
                  </a:tr>
                  <a:tr h="266040">
                    <a:tc>
                      <a:txBody>
                        <a:bodyPr/>
                        <a:lstStyle/>
                        <a:p>
                          <a:pPr algn="ctr"/>
                          <a:r>
                            <a:rPr lang="en-GB" sz="1200" b="1" i="0" noProof="0" dirty="0">
                              <a:latin typeface="Cambria Math" panose="02040503050406030204" pitchFamily="18" charset="0"/>
                              <a:ea typeface="Cambria Math" panose="02040503050406030204" pitchFamily="18" charset="0"/>
                            </a:rPr>
                            <a:t>Company AA</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noProof="0" dirty="0">
                              <a:latin typeface="Cambria Math" panose="02040503050406030204" pitchFamily="18" charset="0"/>
                              <a:ea typeface="Cambria Math" panose="02040503050406030204" pitchFamily="18" charset="0"/>
                            </a:rPr>
                            <a:t>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100" noProof="0" dirty="0">
                              <a:latin typeface="Cambria Math" panose="02040503050406030204" pitchFamily="18" charset="0"/>
                              <a:ea typeface="Cambria Math" panose="02040503050406030204" pitchFamily="18" charset="0"/>
                            </a:rPr>
                            <a:t>Eur</a:t>
                          </a:r>
                          <a:r>
                            <a:rPr lang="en-GB" sz="1100" noProof="0" dirty="0">
                              <a:latin typeface="Cambria Math" panose="02040503050406030204" pitchFamily="18" charset="0"/>
                              <a:ea typeface="Cambria Math" panose="02040503050406030204" pitchFamily="18" charset="0"/>
                            </a:rPr>
                            <a:t>ibor+100bp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6604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3"/>
                          <a:stretch>
                            <a:fillRect l="-1333" t="-211628" r="-165778" b="-223256"/>
                          </a:stretch>
                        </a:blipFill>
                      </a:tcPr>
                    </a:tc>
                    <a:tc>
                      <a:txBody>
                        <a:bodyPr/>
                        <a:lstStyle/>
                        <a:p>
                          <a:pPr algn="ctr"/>
                          <a:r>
                            <a:rPr lang="en-GB" sz="1100" noProof="0" dirty="0">
                              <a:latin typeface="Cambria Math" panose="02040503050406030204" pitchFamily="18" charset="0"/>
                              <a:ea typeface="Cambria Math" panose="02040503050406030204" pitchFamily="18" charset="0"/>
                            </a:rPr>
                            <a:t>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100" noProof="0" dirty="0">
                              <a:latin typeface="Cambria Math" panose="02040503050406030204" pitchFamily="18" charset="0"/>
                              <a:ea typeface="Cambria Math" panose="02040503050406030204" pitchFamily="18" charset="0"/>
                            </a:rPr>
                            <a:t>Eur</a:t>
                          </a:r>
                          <a:r>
                            <a:rPr lang="en-GB" sz="1100" noProof="0" dirty="0">
                              <a:latin typeface="Cambria Math" panose="02040503050406030204" pitchFamily="18" charset="0"/>
                              <a:ea typeface="Cambria Math" panose="02040503050406030204" pitchFamily="18" charset="0"/>
                            </a:rPr>
                            <a:t>ibor+160bp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66040">
                    <a:tc>
                      <a:txBody>
                        <a:bodyPr/>
                        <a:lstStyle/>
                        <a:p>
                          <a:pPr algn="ctr"/>
                          <a:r>
                            <a:rPr lang="en-GB" sz="1200" b="1" noProof="0" dirty="0">
                              <a:latin typeface="Cambria Math" panose="02040503050406030204" pitchFamily="18" charset="0"/>
                              <a:ea typeface="Cambria Math" panose="02040503050406030204" pitchFamily="18" charset="0"/>
                            </a:rPr>
                            <a:t>Differential</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b="0" noProof="0" dirty="0">
                              <a:latin typeface="Cambria Math" panose="02040503050406030204" pitchFamily="18" charset="0"/>
                              <a:ea typeface="Cambria Math" panose="02040503050406030204" pitchFamily="18" charset="0"/>
                            </a:rPr>
                            <a:t>200bp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GB" sz="1100" b="0" noProof="0" dirty="0">
                              <a:latin typeface="Cambria Math" panose="02040503050406030204" pitchFamily="18" charset="0"/>
                              <a:ea typeface="Cambria Math" panose="02040503050406030204" pitchFamily="18" charset="0"/>
                            </a:rPr>
                            <a:t>60bp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5"/>
                      </a:ext>
                    </a:extLst>
                  </a:tr>
                  <a:tr h="266040">
                    <a:tc>
                      <a:txBody>
                        <a:bodyPr/>
                        <a:lstStyle/>
                        <a:p>
                          <a:pPr algn="ctr"/>
                          <a:r>
                            <a:rPr lang="en-GB" sz="1200" b="1" noProof="0" dirty="0">
                              <a:latin typeface="Cambria Math" panose="02040503050406030204" pitchFamily="18" charset="0"/>
                              <a:ea typeface="Cambria Math" panose="02040503050406030204" pitchFamily="18" charset="0"/>
                            </a:rPr>
                            <a:t>Arbitrage potential</a:t>
                          </a:r>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2">
                      <a:txBody>
                        <a:bodyPr/>
                        <a:lstStyle/>
                        <a:p>
                          <a:pPr algn="ctr"/>
                          <a:r>
                            <a:rPr lang="en-GB" sz="1100" b="0" noProof="0" dirty="0">
                              <a:latin typeface="Cambria Math" panose="02040503050406030204" pitchFamily="18" charset="0"/>
                              <a:ea typeface="Cambria Math" panose="02040503050406030204" pitchFamily="18" charset="0"/>
                            </a:rPr>
                            <a:t>200 – 60 = 140bp</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endParaRPr lang="en-GB" sz="1200" b="0" noProof="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Fallback>
      </mc:AlternateContent>
      <p:sp>
        <p:nvSpPr>
          <p:cNvPr id="92" name="TextovéPole 91"/>
          <p:cNvSpPr txBox="1"/>
          <p:nvPr/>
        </p:nvSpPr>
        <p:spPr>
          <a:xfrm>
            <a:off x="1188000" y="1771599"/>
            <a:ext cx="7884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Analogy with David Ricardo</a:t>
            </a:r>
            <a:r>
              <a:rPr lang="en-US" dirty="0">
                <a:latin typeface="Cambria Math" panose="02040503050406030204" pitchFamily="18" charset="0"/>
                <a:ea typeface="Cambria Math" panose="02040503050406030204" pitchFamily="18" charset="0"/>
              </a:rPr>
              <a:t>’</a:t>
            </a:r>
            <a:r>
              <a:rPr lang="cs-CZ" dirty="0">
                <a:latin typeface="Cambria Math" panose="02040503050406030204" pitchFamily="18" charset="0"/>
                <a:ea typeface="Cambria Math" panose="02040503050406030204" pitchFamily="18" charset="0"/>
              </a:rPr>
              <a:t>s</a:t>
            </a:r>
            <a:r>
              <a:rPr lang="en-GB" dirty="0">
                <a:latin typeface="Cambria Math" panose="02040503050406030204" pitchFamily="18" charset="0"/>
                <a:ea typeface="Cambria Math" panose="02040503050406030204" pitchFamily="18" charset="0"/>
              </a:rPr>
              <a:t> theory of comparative advantage in international trade</a:t>
            </a:r>
          </a:p>
        </p:txBody>
      </p:sp>
      <p:sp>
        <p:nvSpPr>
          <p:cNvPr id="93" name="TextovéPole 92"/>
          <p:cNvSpPr txBox="1"/>
          <p:nvPr/>
        </p:nvSpPr>
        <p:spPr>
          <a:xfrm>
            <a:off x="887197" y="2350060"/>
            <a:ext cx="2088480" cy="430887"/>
          </a:xfrm>
          <a:prstGeom prst="rect">
            <a:avLst/>
          </a:prstGeom>
          <a:noFill/>
          <a:ln>
            <a:noFill/>
          </a:ln>
        </p:spPr>
        <p:txBody>
          <a:bodyPr wrap="square" rtlCol="0">
            <a:spAutoFit/>
          </a:bodyPr>
          <a:lstStyle/>
          <a:p>
            <a:pPr marL="324000" lvl="2" indent="-324000">
              <a:buClr>
                <a:srgbClr val="7030A0"/>
              </a:buClr>
              <a:buFont typeface="Wingdings" panose="05000000000000000000" pitchFamily="2" charset="2"/>
              <a:buChar char="Ø"/>
            </a:pPr>
            <a:r>
              <a:rPr lang="cs-CZ" sz="2200" dirty="0">
                <a:latin typeface="Cambria Math" panose="02040503050406030204" pitchFamily="18" charset="0"/>
                <a:ea typeface="Cambria Math" panose="02040503050406030204" pitchFamily="18" charset="0"/>
              </a:rPr>
              <a:t>Terminology</a:t>
            </a:r>
            <a:endParaRPr lang="en-GB" sz="2200" dirty="0">
              <a:latin typeface="Cambria Math" panose="02040503050406030204" pitchFamily="18" charset="0"/>
              <a:ea typeface="Cambria Math" panose="02040503050406030204" pitchFamily="18" charset="0"/>
            </a:endParaRPr>
          </a:p>
        </p:txBody>
      </p:sp>
      <p:sp>
        <p:nvSpPr>
          <p:cNvPr id="33" name="TextovéPole 32"/>
          <p:cNvSpPr txBox="1"/>
          <p:nvPr/>
        </p:nvSpPr>
        <p:spPr>
          <a:xfrm>
            <a:off x="1188000" y="5767698"/>
            <a:ext cx="77040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Arbitrage potential is the difference between comparative advantages</a:t>
            </a:r>
          </a:p>
        </p:txBody>
      </p:sp>
    </p:spTree>
    <p:extLst>
      <p:ext uri="{BB962C8B-B14F-4D97-AF65-F5344CB8AC3E}">
        <p14:creationId xmlns:p14="http://schemas.microsoft.com/office/powerpoint/2010/main" val="655443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TextovéPole 88"/>
          <p:cNvSpPr txBox="1"/>
          <p:nvPr/>
        </p:nvSpPr>
        <p:spPr>
          <a:xfrm>
            <a:off x="864001" y="4202340"/>
            <a:ext cx="298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Concluding remarks</a:t>
            </a:r>
          </a:p>
        </p:txBody>
      </p:sp>
      <p:sp>
        <p:nvSpPr>
          <p:cNvPr id="117" name="TextovéPole 116"/>
          <p:cNvSpPr txBox="1"/>
          <p:nvPr/>
        </p:nvSpPr>
        <p:spPr>
          <a:xfrm>
            <a:off x="863999" y="864000"/>
            <a:ext cx="7991659" cy="430887"/>
          </a:xfrm>
          <a:prstGeom prst="rect">
            <a:avLst/>
          </a:prstGeom>
          <a:noFill/>
          <a:ln>
            <a:noFill/>
          </a:ln>
        </p:spPr>
        <p:txBody>
          <a:bodyPr wrap="square" rtlCol="0">
            <a:spAutoFit/>
          </a:bodyPr>
          <a:lstStyle/>
          <a:p>
            <a:pPr marL="324000" lvl="2"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Possible design of new</a:t>
            </a:r>
            <a:r>
              <a:rPr lang="cs-CZ" sz="2200" dirty="0">
                <a:latin typeface="Cambria Math" panose="02040503050406030204" pitchFamily="18" charset="0"/>
                <a:ea typeface="Cambria Math" panose="02040503050406030204" pitchFamily="18" charset="0"/>
              </a:rPr>
              <a:t>-</a:t>
            </a:r>
            <a:r>
              <a:rPr lang="en-GB" sz="2200" dirty="0">
                <a:latin typeface="Cambria Math" panose="02040503050406030204" pitchFamily="18" charset="0"/>
                <a:ea typeface="Cambria Math" panose="02040503050406030204" pitchFamily="18" charset="0"/>
              </a:rPr>
              <a:t>issue</a:t>
            </a:r>
            <a:r>
              <a:rPr lang="cs-CZ" sz="2200" dirty="0">
                <a:latin typeface="Cambria Math" panose="02040503050406030204" pitchFamily="18" charset="0"/>
                <a:ea typeface="Cambria Math" panose="02040503050406030204" pitchFamily="18" charset="0"/>
              </a:rPr>
              <a:t>s</a:t>
            </a:r>
            <a:r>
              <a:rPr lang="en-GB" sz="2200" dirty="0">
                <a:latin typeface="Cambria Math" panose="02040503050406030204" pitchFamily="18" charset="0"/>
                <a:ea typeface="Cambria Math" panose="02040503050406030204" pitchFamily="18" charset="0"/>
              </a:rPr>
              <a:t> arbitrage (among many others)</a:t>
            </a:r>
          </a:p>
        </p:txBody>
      </p:sp>
      <p:sp>
        <p:nvSpPr>
          <p:cNvPr id="120" name="TextovéPole 119"/>
          <p:cNvSpPr txBox="1"/>
          <p:nvPr/>
        </p:nvSpPr>
        <p:spPr>
          <a:xfrm>
            <a:off x="1188001" y="1967122"/>
            <a:ext cx="7859728"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Both firms borrow at a rate at which they have </a:t>
            </a:r>
            <a:r>
              <a:rPr lang="cs-CZ" dirty="0">
                <a:latin typeface="Cambria Math" panose="02040503050406030204" pitchFamily="18" charset="0"/>
                <a:ea typeface="Cambria Math" panose="02040503050406030204" pitchFamily="18" charset="0"/>
              </a:rPr>
              <a:t>a </a:t>
            </a:r>
            <a:r>
              <a:rPr lang="en-GB" dirty="0">
                <a:latin typeface="Cambria Math" panose="02040503050406030204" pitchFamily="18" charset="0"/>
                <a:ea typeface="Cambria Math" panose="02040503050406030204" pitchFamily="18" charset="0"/>
              </a:rPr>
              <a:t>comparative advantage, but their preferred rate</a:t>
            </a:r>
            <a:r>
              <a:rPr lang="cs-CZ" dirty="0">
                <a:latin typeface="Cambria Math" panose="02040503050406030204" pitchFamily="18" charset="0"/>
                <a:ea typeface="Cambria Math" panose="02040503050406030204" pitchFamily="18" charset="0"/>
              </a:rPr>
              <a:t>s are </a:t>
            </a:r>
            <a:r>
              <a:rPr lang="en-GB" dirty="0">
                <a:latin typeface="Cambria Math" panose="02040503050406030204" pitchFamily="18" charset="0"/>
                <a:ea typeface="Cambria Math" panose="02040503050406030204" pitchFamily="18" charset="0"/>
              </a:rPr>
              <a:t>the rate</a:t>
            </a:r>
            <a:r>
              <a:rPr lang="cs-CZ" dirty="0">
                <a:latin typeface="Cambria Math" panose="02040503050406030204" pitchFamily="18" charset="0"/>
                <a:ea typeface="Cambria Math" panose="02040503050406030204" pitchFamily="18" charset="0"/>
              </a:rPr>
              <a:t>s</a:t>
            </a:r>
            <a:r>
              <a:rPr lang="en-GB" dirty="0">
                <a:latin typeface="Cambria Math" panose="02040503050406030204" pitchFamily="18" charset="0"/>
                <a:ea typeface="Cambria Math" panose="02040503050406030204" pitchFamily="18" charset="0"/>
              </a:rPr>
              <a:t> with comparative disadvantage</a:t>
            </a:r>
            <a:r>
              <a:rPr lang="cs-CZ" dirty="0">
                <a:latin typeface="Cambria Math" panose="02040503050406030204" pitchFamily="18" charset="0"/>
                <a:ea typeface="Cambria Math" panose="02040503050406030204" pitchFamily="18" charset="0"/>
              </a:rPr>
              <a:t>s</a:t>
            </a:r>
            <a:endParaRPr lang="en-GB" dirty="0">
              <a:latin typeface="Cambria Math" panose="02040503050406030204" pitchFamily="18" charset="0"/>
              <a:ea typeface="Cambria Math" panose="02040503050406030204" pitchFamily="18" charset="0"/>
            </a:endParaRPr>
          </a:p>
        </p:txBody>
      </p:sp>
      <p:sp>
        <p:nvSpPr>
          <p:cNvPr id="121" name="TextovéPole 120"/>
          <p:cNvSpPr txBox="1"/>
          <p:nvPr/>
        </p:nvSpPr>
        <p:spPr>
          <a:xfrm>
            <a:off x="1188001" y="4528053"/>
            <a:ext cx="7704480" cy="371114"/>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 part of the arbitrage gain is taken by a bank which acts as a swap dealer</a:t>
            </a:r>
          </a:p>
        </p:txBody>
      </p:sp>
      <p:sp>
        <p:nvSpPr>
          <p:cNvPr id="122" name="TextovéPole 121"/>
          <p:cNvSpPr txBox="1"/>
          <p:nvPr/>
        </p:nvSpPr>
        <p:spPr>
          <a:xfrm>
            <a:off x="1188000" y="2513739"/>
            <a:ext cx="7812838"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An appropriate swap ensures cheaper funding at a preferred rate relative to the direct borrowing at this interest rate</a:t>
            </a:r>
          </a:p>
        </p:txBody>
      </p:sp>
      <p:sp>
        <p:nvSpPr>
          <p:cNvPr id="123" name="TextovéPole 122"/>
          <p:cNvSpPr txBox="1"/>
          <p:nvPr/>
        </p:nvSpPr>
        <p:spPr>
          <a:xfrm>
            <a:off x="1188001" y="5075703"/>
            <a:ext cx="7595648"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Benefits of a deal are based on unchanged credit rating during the swap</a:t>
            </a:r>
            <a:endParaRPr lang="en-GB" i="1" dirty="0">
              <a:latin typeface="Cambria Math" panose="02040503050406030204" pitchFamily="18" charset="0"/>
              <a:ea typeface="Cambria Math" panose="02040503050406030204" pitchFamily="18" charset="0"/>
            </a:endParaRPr>
          </a:p>
        </p:txBody>
      </p:sp>
      <p:grpSp>
        <p:nvGrpSpPr>
          <p:cNvPr id="124" name="Skupina 123"/>
          <p:cNvGrpSpPr/>
          <p:nvPr/>
        </p:nvGrpSpPr>
        <p:grpSpPr>
          <a:xfrm>
            <a:off x="1552892" y="1154080"/>
            <a:ext cx="6146583" cy="917177"/>
            <a:chOff x="1675352" y="4725144"/>
            <a:chExt cx="6146583" cy="917177"/>
          </a:xfrm>
        </p:grpSpPr>
        <p:grpSp>
          <p:nvGrpSpPr>
            <p:cNvPr id="125" name="Skupina 124"/>
            <p:cNvGrpSpPr/>
            <p:nvPr/>
          </p:nvGrpSpPr>
          <p:grpSpPr>
            <a:xfrm>
              <a:off x="2663376" y="4928670"/>
              <a:ext cx="1228148" cy="540000"/>
              <a:chOff x="1586545" y="2378596"/>
              <a:chExt cx="1228148" cy="360000"/>
            </a:xfrm>
          </p:grpSpPr>
          <p:sp>
            <p:nvSpPr>
              <p:cNvPr id="137" name="Obdélník 136"/>
              <p:cNvSpPr/>
              <p:nvPr/>
            </p:nvSpPr>
            <p:spPr>
              <a:xfrm>
                <a:off x="1586545" y="2378596"/>
                <a:ext cx="1228148"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8" name="TextovéPole 137"/>
              <p:cNvSpPr txBox="1"/>
              <p:nvPr/>
            </p:nvSpPr>
            <p:spPr>
              <a:xfrm>
                <a:off x="1658449" y="2461799"/>
                <a:ext cx="1071488" cy="205185"/>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AA</a:t>
                </a:r>
                <a:endParaRPr lang="en-GB" sz="1400" b="1" dirty="0">
                  <a:solidFill>
                    <a:schemeClr val="bg1"/>
                  </a:solidFill>
                  <a:latin typeface="Cambria Math"/>
                  <a:ea typeface="Cambria Math" panose="02040503050406030204" pitchFamily="18" charset="0"/>
                </a:endParaRPr>
              </a:p>
            </p:txBody>
          </p:sp>
        </p:grpSp>
        <p:grpSp>
          <p:nvGrpSpPr>
            <p:cNvPr id="126" name="Skupina 125"/>
            <p:cNvGrpSpPr/>
            <p:nvPr/>
          </p:nvGrpSpPr>
          <p:grpSpPr>
            <a:xfrm>
              <a:off x="5543696" y="4928670"/>
              <a:ext cx="1219484" cy="540000"/>
              <a:chOff x="5402969" y="2378596"/>
              <a:chExt cx="1219484" cy="360000"/>
            </a:xfrm>
          </p:grpSpPr>
          <p:sp>
            <p:nvSpPr>
              <p:cNvPr id="135" name="Obdélník 134"/>
              <p:cNvSpPr/>
              <p:nvPr/>
            </p:nvSpPr>
            <p:spPr>
              <a:xfrm>
                <a:off x="5402969" y="2378596"/>
                <a:ext cx="1219484" cy="360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36" name="TextovéPole 135"/>
              <p:cNvSpPr txBox="1"/>
              <p:nvPr/>
            </p:nvSpPr>
            <p:spPr>
              <a:xfrm>
                <a:off x="5451953" y="2460599"/>
                <a:ext cx="1072800" cy="205185"/>
              </a:xfrm>
              <a:prstGeom prst="rect">
                <a:avLst/>
              </a:prstGeom>
              <a:noFill/>
            </p:spPr>
            <p:txBody>
              <a:bodyPr wrap="square" rtlCol="0">
                <a:spAutoFit/>
              </a:bodyPr>
              <a:lstStyle/>
              <a:p>
                <a:pPr algn="ctr"/>
                <a:r>
                  <a:rPr lang="cs-CZ" sz="1400" b="1" dirty="0">
                    <a:solidFill>
                      <a:schemeClr val="bg1"/>
                    </a:solidFill>
                    <a:latin typeface="Cambria Math"/>
                    <a:ea typeface="Cambria Math" panose="02040503050406030204" pitchFamily="18" charset="0"/>
                  </a:rPr>
                  <a:t>BB</a:t>
                </a:r>
                <a:endParaRPr lang="en-GB" sz="1400" b="1" dirty="0">
                  <a:solidFill>
                    <a:schemeClr val="bg1"/>
                  </a:solidFill>
                  <a:latin typeface="Cambria Math"/>
                  <a:ea typeface="Cambria Math" panose="02040503050406030204" pitchFamily="18" charset="0"/>
                </a:endParaRPr>
              </a:p>
            </p:txBody>
          </p:sp>
        </p:grpSp>
        <p:sp>
          <p:nvSpPr>
            <p:cNvPr id="127" name="TextovéPole 126"/>
            <p:cNvSpPr txBox="1"/>
            <p:nvPr/>
          </p:nvSpPr>
          <p:spPr>
            <a:xfrm>
              <a:off x="3956584" y="4725144"/>
              <a:ext cx="936428" cy="261610"/>
            </a:xfrm>
            <a:prstGeom prst="rect">
              <a:avLst/>
            </a:prstGeom>
            <a:noFill/>
          </p:spPr>
          <p:txBody>
            <a:bodyPr wrap="square" rtlCol="0">
              <a:spAutoFit/>
            </a:bodyPr>
            <a:lstStyle/>
            <a:p>
              <a:r>
                <a:rPr lang="cs-CZ" sz="1100" b="1" dirty="0">
                  <a:latin typeface="Cambria Math"/>
                  <a:ea typeface="Cambria Math" panose="02040503050406030204" pitchFamily="18" charset="0"/>
                </a:rPr>
                <a:t>10.2%</a:t>
              </a:r>
              <a:endParaRPr lang="en-GB" sz="1100" b="1" dirty="0">
                <a:latin typeface="Cambria Math"/>
                <a:ea typeface="Cambria Math" panose="02040503050406030204" pitchFamily="18" charset="0"/>
              </a:endParaRPr>
            </a:p>
          </p:txBody>
        </p:sp>
        <p:cxnSp>
          <p:nvCxnSpPr>
            <p:cNvPr id="128" name="Přímá spojnice se šipkou 127"/>
            <p:cNvCxnSpPr/>
            <p:nvPr/>
          </p:nvCxnSpPr>
          <p:spPr>
            <a:xfrm>
              <a:off x="3935028" y="5432580"/>
              <a:ext cx="1547107" cy="0"/>
            </a:xfrm>
            <a:prstGeom prst="straightConnector1">
              <a:avLst/>
            </a:prstGeom>
            <a:ln w="25400">
              <a:prstDash val="sysDash"/>
              <a:headEnd type="none" w="lg" len="med"/>
              <a:tailEnd type="triangle"/>
            </a:ln>
          </p:spPr>
          <p:style>
            <a:lnRef idx="1">
              <a:schemeClr val="accent1"/>
            </a:lnRef>
            <a:fillRef idx="0">
              <a:schemeClr val="accent1"/>
            </a:fillRef>
            <a:effectRef idx="0">
              <a:schemeClr val="accent1"/>
            </a:effectRef>
            <a:fontRef idx="minor">
              <a:schemeClr val="tx1"/>
            </a:fontRef>
          </p:style>
        </p:cxnSp>
        <p:cxnSp>
          <p:nvCxnSpPr>
            <p:cNvPr id="129" name="Přímá spojnice se šipkou 128"/>
            <p:cNvCxnSpPr/>
            <p:nvPr/>
          </p:nvCxnSpPr>
          <p:spPr>
            <a:xfrm>
              <a:off x="3935028" y="4954231"/>
              <a:ext cx="1548215"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30" name="TextovéPole 129"/>
            <p:cNvSpPr txBox="1"/>
            <p:nvPr/>
          </p:nvSpPr>
          <p:spPr>
            <a:xfrm>
              <a:off x="4812831" y="5380711"/>
              <a:ext cx="639593" cy="261610"/>
            </a:xfrm>
            <a:prstGeom prst="rect">
              <a:avLst/>
            </a:prstGeom>
            <a:noFill/>
          </p:spPr>
          <p:txBody>
            <a:bodyPr wrap="square" rtlCol="0">
              <a:spAutoFit/>
            </a:bodyPr>
            <a:lstStyle/>
            <a:p>
              <a:pPr algn="r"/>
              <a:r>
                <a:rPr lang="cs-CZ" sz="1100" b="1" dirty="0">
                  <a:latin typeface="Cambria Math"/>
                  <a:ea typeface="Cambria Math" panose="02040503050406030204" pitchFamily="18" charset="0"/>
                </a:rPr>
                <a:t>Euribor</a:t>
              </a:r>
              <a:endParaRPr lang="en-GB" sz="1100" b="1" dirty="0">
                <a:latin typeface="Cambria Math"/>
                <a:ea typeface="Cambria Math" panose="02040503050406030204" pitchFamily="18" charset="0"/>
              </a:endParaRPr>
            </a:p>
          </p:txBody>
        </p:sp>
        <p:cxnSp>
          <p:nvCxnSpPr>
            <p:cNvPr id="131" name="Přímá spojnice se šipkou 130"/>
            <p:cNvCxnSpPr/>
            <p:nvPr/>
          </p:nvCxnSpPr>
          <p:spPr>
            <a:xfrm>
              <a:off x="1675352" y="5181834"/>
              <a:ext cx="936744" cy="0"/>
            </a:xfrm>
            <a:prstGeom prst="straightConnector1">
              <a:avLst/>
            </a:prstGeom>
            <a:ln w="25400">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132" name="TextovéPole 131"/>
            <p:cNvSpPr txBox="1"/>
            <p:nvPr/>
          </p:nvSpPr>
          <p:spPr>
            <a:xfrm>
              <a:off x="1812078" y="5189848"/>
              <a:ext cx="851298" cy="223523"/>
            </a:xfrm>
            <a:prstGeom prst="rect">
              <a:avLst/>
            </a:prstGeom>
            <a:noFill/>
          </p:spPr>
          <p:txBody>
            <a:bodyPr wrap="square" rtlCol="0">
              <a:spAutoFit/>
            </a:bodyPr>
            <a:lstStyle/>
            <a:p>
              <a:pPr algn="ctr">
                <a:lnSpc>
                  <a:spcPts val="1000"/>
                </a:lnSpc>
              </a:pPr>
              <a:r>
                <a:rPr lang="cs-CZ" sz="1100" b="1" dirty="0">
                  <a:latin typeface="Cambria Math"/>
                  <a:ea typeface="Cambria Math" panose="02040503050406030204" pitchFamily="18" charset="0"/>
                </a:rPr>
                <a:t>10%</a:t>
              </a:r>
              <a:endParaRPr lang="en-GB" sz="1100" b="1" dirty="0">
                <a:latin typeface="Cambria Math"/>
                <a:ea typeface="Cambria Math" panose="02040503050406030204" pitchFamily="18" charset="0"/>
              </a:endParaRPr>
            </a:p>
          </p:txBody>
        </p:sp>
        <p:cxnSp>
          <p:nvCxnSpPr>
            <p:cNvPr id="133" name="Přímá spojnice se šipkou 132"/>
            <p:cNvCxnSpPr/>
            <p:nvPr/>
          </p:nvCxnSpPr>
          <p:spPr>
            <a:xfrm>
              <a:off x="6803608" y="5181684"/>
              <a:ext cx="936744" cy="0"/>
            </a:xfrm>
            <a:prstGeom prst="straightConnector1">
              <a:avLst/>
            </a:prstGeom>
            <a:ln w="25400">
              <a:prstDash val="sysDash"/>
              <a:headEnd type="none" w="lg" len="med"/>
              <a:tailEnd type="triangle" w="lg" len="med"/>
            </a:ln>
          </p:spPr>
          <p:style>
            <a:lnRef idx="1">
              <a:schemeClr val="accent1"/>
            </a:lnRef>
            <a:fillRef idx="0">
              <a:schemeClr val="accent1"/>
            </a:fillRef>
            <a:effectRef idx="0">
              <a:schemeClr val="accent1"/>
            </a:effectRef>
            <a:fontRef idx="minor">
              <a:schemeClr val="tx1"/>
            </a:fontRef>
          </p:style>
        </p:cxnSp>
        <p:sp>
          <p:nvSpPr>
            <p:cNvPr id="134" name="TextovéPole 133"/>
            <p:cNvSpPr txBox="1"/>
            <p:nvPr/>
          </p:nvSpPr>
          <p:spPr>
            <a:xfrm>
              <a:off x="6688857" y="5189698"/>
              <a:ext cx="1133078" cy="220638"/>
            </a:xfrm>
            <a:prstGeom prst="rect">
              <a:avLst/>
            </a:prstGeom>
            <a:noFill/>
          </p:spPr>
          <p:txBody>
            <a:bodyPr wrap="square" rtlCol="0">
              <a:spAutoFit/>
            </a:bodyPr>
            <a:lstStyle/>
            <a:p>
              <a:pPr algn="r">
                <a:lnSpc>
                  <a:spcPts val="1000"/>
                </a:lnSpc>
              </a:pPr>
              <a:r>
                <a:rPr lang="cs-CZ" sz="1100" b="1" dirty="0">
                  <a:latin typeface="Cambria Math"/>
                  <a:ea typeface="Cambria Math" panose="02040503050406030204" pitchFamily="18" charset="0"/>
                </a:rPr>
                <a:t>Euribor+160bp</a:t>
              </a:r>
              <a:endParaRPr lang="en-GB" sz="1100" b="1" dirty="0">
                <a:latin typeface="Cambria Math"/>
                <a:ea typeface="Cambria Math" panose="02040503050406030204" pitchFamily="18" charset="0"/>
              </a:endParaRPr>
            </a:p>
          </p:txBody>
        </p:sp>
      </p:grpSp>
      <mc:AlternateContent xmlns:mc="http://schemas.openxmlformats.org/markup-compatibility/2006" xmlns:a14="http://schemas.microsoft.com/office/drawing/2010/main">
        <mc:Choice Requires="a14">
          <p:sp>
            <p:nvSpPr>
              <p:cNvPr id="139" name="TextovéPole 138"/>
              <p:cNvSpPr txBox="1"/>
              <p:nvPr/>
            </p:nvSpPr>
            <p:spPr>
              <a:xfrm>
                <a:off x="1512000" y="3053938"/>
                <a:ext cx="7704480" cy="584775"/>
              </a:xfrm>
              <a:prstGeom prst="rect">
                <a:avLst/>
              </a:prstGeom>
              <a:noFill/>
              <a:ln>
                <a:noFill/>
              </a:ln>
            </p:spPr>
            <p:txBody>
              <a:bodyPr wrap="square" rtlCol="0">
                <a:spAutoFit/>
              </a:bodyPr>
              <a:lstStyle/>
              <a:p>
                <a:pPr marL="0" lvl="2">
                  <a:buClr>
                    <a:srgbClr val="7030A0"/>
                  </a:buClr>
                  <a:buSzPct val="80000"/>
                </a:pPr>
                <a:r>
                  <a:rPr lang="en-GB" sz="1600" dirty="0">
                    <a:latin typeface="Cambria Math" panose="02040503050406030204" pitchFamily="18" charset="0"/>
                    <a:ea typeface="Cambria Math" panose="02040503050406030204" pitchFamily="18" charset="0"/>
                  </a:rPr>
                  <a:t>AA net borrowing cost = </a:t>
                </a:r>
                <a14:m>
                  <m:oMath xmlns:m="http://schemas.openxmlformats.org/officeDocument/2006/math">
                    <m:r>
                      <a:rPr lang="en-GB" sz="1600" b="0" i="1" smtClean="0">
                        <a:latin typeface="Cambria Math" panose="02040503050406030204" pitchFamily="18" charset="0"/>
                        <a:ea typeface="Cambria Math" panose="02040503050406030204" pitchFamily="18" charset="0"/>
                      </a:rPr>
                      <m:t>10%−10.2%+</m:t>
                    </m:r>
                    <m:r>
                      <m:rPr>
                        <m:nor/>
                      </m:rPr>
                      <a:rPr lang="cs-CZ" sz="1600" b="0" i="0" smtClean="0">
                        <a:latin typeface="Cambria Math" panose="02040503050406030204" pitchFamily="18" charset="0"/>
                        <a:ea typeface="Cambria Math" panose="02040503050406030204" pitchFamily="18" charset="0"/>
                      </a:rPr>
                      <m:t>Eur</m:t>
                    </m:r>
                    <m:r>
                      <m:rPr>
                        <m:nor/>
                      </m:rPr>
                      <a:rPr lang="en-GB" sz="1600" b="0" i="0" smtClean="0">
                        <a:latin typeface="Cambria Math" panose="02040503050406030204" pitchFamily="18" charset="0"/>
                        <a:ea typeface="Cambria Math" panose="02040503050406030204" pitchFamily="18" charset="0"/>
                      </a:rPr>
                      <m:t>ibor</m:t>
                    </m:r>
                    <m:r>
                      <a:rPr lang="en-GB" sz="1600" b="0" i="1" smtClean="0">
                        <a:latin typeface="Cambria Math" panose="02040503050406030204" pitchFamily="18" charset="0"/>
                        <a:ea typeface="Cambria Math" panose="02040503050406030204" pitchFamily="18" charset="0"/>
                      </a:rPr>
                      <m:t>=</m:t>
                    </m:r>
                    <m:r>
                      <m:rPr>
                        <m:nor/>
                      </m:rPr>
                      <a:rPr lang="cs-CZ" sz="1600" b="0" i="0" smtClean="0">
                        <a:latin typeface="Cambria Math" panose="02040503050406030204" pitchFamily="18" charset="0"/>
                        <a:ea typeface="Cambria Math" panose="02040503050406030204" pitchFamily="18" charset="0"/>
                      </a:rPr>
                      <m:t>Eur</m:t>
                    </m:r>
                    <m:r>
                      <m:rPr>
                        <m:nor/>
                      </m:rPr>
                      <a:rPr lang="en-GB" sz="1600" b="0" i="0" smtClean="0">
                        <a:latin typeface="Cambria Math" panose="02040503050406030204" pitchFamily="18" charset="0"/>
                        <a:ea typeface="Cambria Math" panose="02040503050406030204" pitchFamily="18" charset="0"/>
                      </a:rPr>
                      <m:t>ibor</m:t>
                    </m:r>
                    <m:r>
                      <a:rPr lang="en-GB"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0.2%</m:t>
                    </m:r>
                    <m:r>
                      <m:rPr>
                        <m:nor/>
                      </m:rPr>
                      <a:rPr lang="en-GB" sz="1600" b="0" i="0" smtClean="0">
                        <a:latin typeface="Cambria Math" panose="02040503050406030204" pitchFamily="18" charset="0"/>
                        <a:ea typeface="Cambria Math" panose="02040503050406030204" pitchFamily="18" charset="0"/>
                      </a:rPr>
                      <m:t> </m:t>
                    </m:r>
                  </m:oMath>
                </a14:m>
                <a:endParaRPr lang="en-GB" sz="1600" b="0" i="0" dirty="0">
                  <a:latin typeface="Cambria Math" panose="02040503050406030204" pitchFamily="18" charset="0"/>
                  <a:ea typeface="Cambria Math" panose="02040503050406030204" pitchFamily="18" charset="0"/>
                </a:endParaRPr>
              </a:p>
              <a:p>
                <a:pPr marL="1976438" lvl="2">
                  <a:buClr>
                    <a:srgbClr val="7030A0"/>
                  </a:buClr>
                  <a:buSzPct val="80000"/>
                </a:pPr>
                <a14:m>
                  <m:oMathPara xmlns:m="http://schemas.openxmlformats.org/officeDocument/2006/math">
                    <m:oMathParaPr>
                      <m:jc m:val="left"/>
                    </m:oMathParaPr>
                    <m:oMath xmlns:m="http://schemas.openxmlformats.org/officeDocument/2006/math">
                      <m:r>
                        <a:rPr lang="en-GB" sz="1600" b="0" i="1" smtClean="0">
                          <a:latin typeface="Cambria Math" panose="02040503050406030204" pitchFamily="18" charset="0"/>
                          <a:ea typeface="Cambria Math" panose="02040503050406030204" pitchFamily="18" charset="0"/>
                        </a:rPr>
                        <m:t>⇨</m:t>
                      </m:r>
                      <m:r>
                        <m:rPr>
                          <m:nor/>
                        </m:rPr>
                        <a:rPr lang="en-GB" sz="1600" b="0" i="0" smtClean="0">
                          <a:latin typeface="Cambria Math" panose="02040503050406030204" pitchFamily="18" charset="0"/>
                          <a:ea typeface="Cambria Math" panose="02040503050406030204" pitchFamily="18" charset="0"/>
                        </a:rPr>
                        <m:t>net</m:t>
                      </m:r>
                      <m:r>
                        <m:rPr>
                          <m:nor/>
                        </m:rPr>
                        <a:rPr lang="en-GB" sz="1600" b="0" i="0" smtClean="0">
                          <a:latin typeface="Cambria Math" panose="02040503050406030204" pitchFamily="18" charset="0"/>
                          <a:ea typeface="Cambria Math" panose="02040503050406030204" pitchFamily="18" charset="0"/>
                        </a:rPr>
                        <m:t> </m:t>
                      </m:r>
                      <m:r>
                        <m:rPr>
                          <m:nor/>
                        </m:rPr>
                        <a:rPr lang="en-GB" sz="1600" b="0" i="0" smtClean="0">
                          <a:latin typeface="Cambria Math" panose="02040503050406030204" pitchFamily="18" charset="0"/>
                          <a:ea typeface="Cambria Math" panose="02040503050406030204" pitchFamily="18" charset="0"/>
                        </a:rPr>
                        <m:t>gain</m:t>
                      </m:r>
                      <m:r>
                        <a:rPr lang="en-GB" sz="1600" b="0" i="1" smtClean="0">
                          <a:latin typeface="Cambria Math" panose="02040503050406030204" pitchFamily="18" charset="0"/>
                          <a:ea typeface="Cambria Math" panose="02040503050406030204" pitchFamily="18" charset="0"/>
                        </a:rPr>
                        <m:t>=</m:t>
                      </m:r>
                      <m:d>
                        <m:dPr>
                          <m:ctrlPr>
                            <a:rPr lang="en-GB" sz="1600" b="0" i="1" smtClean="0">
                              <a:latin typeface="Cambria Math" panose="02040503050406030204" pitchFamily="18" charset="0"/>
                              <a:ea typeface="Cambria Math" panose="02040503050406030204" pitchFamily="18" charset="0"/>
                            </a:rPr>
                          </m:ctrlPr>
                        </m:dPr>
                        <m:e>
                          <m:r>
                            <m:rPr>
                              <m:sty m:val="p"/>
                            </m:rPr>
                            <a:rPr lang="cs-CZ" sz="1600" b="0" i="0" smtClean="0">
                              <a:latin typeface="Cambria Math" panose="02040503050406030204" pitchFamily="18" charset="0"/>
                              <a:ea typeface="Cambria Math" panose="02040503050406030204" pitchFamily="18" charset="0"/>
                            </a:rPr>
                            <m:t>Eur</m:t>
                          </m:r>
                          <m:r>
                            <m:rPr>
                              <m:nor/>
                            </m:rPr>
                            <a:rPr lang="en-GB" sz="1600" b="0" smtClean="0">
                              <a:latin typeface="Cambria Math" panose="02040503050406030204" pitchFamily="18" charset="0"/>
                              <a:ea typeface="Cambria Math" panose="02040503050406030204" pitchFamily="18" charset="0"/>
                            </a:rPr>
                            <m:t>ibor</m:t>
                          </m:r>
                          <m:r>
                            <a:rPr lang="en-GB" sz="1600" b="0" i="1" smtClean="0">
                              <a:latin typeface="Cambria Math" panose="02040503050406030204" pitchFamily="18" charset="0"/>
                              <a:ea typeface="Cambria Math" panose="02040503050406030204" pitchFamily="18" charset="0"/>
                            </a:rPr>
                            <m:t>+100</m:t>
                          </m:r>
                          <m:r>
                            <m:rPr>
                              <m:nor/>
                            </m:rPr>
                            <a:rPr lang="cs-CZ" sz="1600" b="0" i="0" smtClean="0">
                              <a:latin typeface="Cambria Math" panose="02040503050406030204" pitchFamily="18" charset="0"/>
                              <a:ea typeface="Cambria Math" panose="02040503050406030204" pitchFamily="18" charset="0"/>
                            </a:rPr>
                            <m:t>bp</m:t>
                          </m:r>
                        </m:e>
                      </m:d>
                      <m:r>
                        <a:rPr lang="en-GB" sz="1600" b="0" i="1" smtClean="0">
                          <a:latin typeface="Cambria Math" panose="02040503050406030204" pitchFamily="18" charset="0"/>
                          <a:ea typeface="Cambria Math" panose="02040503050406030204" pitchFamily="18" charset="0"/>
                        </a:rPr>
                        <m:t>−</m:t>
                      </m:r>
                      <m:d>
                        <m:dPr>
                          <m:ctrlPr>
                            <a:rPr lang="en-GB" sz="1600" b="0" i="1" smtClean="0">
                              <a:latin typeface="Cambria Math" panose="02040503050406030204" pitchFamily="18" charset="0"/>
                              <a:ea typeface="Cambria Math" panose="02040503050406030204" pitchFamily="18" charset="0"/>
                            </a:rPr>
                          </m:ctrlPr>
                        </m:dPr>
                        <m:e>
                          <m:r>
                            <m:rPr>
                              <m:sty m:val="p"/>
                            </m:rPr>
                            <a:rPr lang="cs-CZ" sz="1600" b="0" i="0" smtClean="0">
                              <a:latin typeface="Cambria Math" panose="02040503050406030204" pitchFamily="18" charset="0"/>
                              <a:ea typeface="Cambria Math" panose="02040503050406030204" pitchFamily="18" charset="0"/>
                            </a:rPr>
                            <m:t>Eur</m:t>
                          </m:r>
                          <m:r>
                            <m:rPr>
                              <m:nor/>
                            </m:rPr>
                            <a:rPr lang="en-GB" sz="1600" b="0" smtClean="0">
                              <a:latin typeface="Cambria Math" panose="02040503050406030204" pitchFamily="18" charset="0"/>
                              <a:ea typeface="Cambria Math" panose="02040503050406030204" pitchFamily="18" charset="0"/>
                            </a:rPr>
                            <m:t>i</m:t>
                          </m:r>
                          <m:r>
                            <m:rPr>
                              <m:nor/>
                            </m:rPr>
                            <a:rPr lang="en-GB" sz="1600" b="0" i="0" smtClean="0">
                              <a:latin typeface="Cambria Math" panose="02040503050406030204" pitchFamily="18" charset="0"/>
                              <a:ea typeface="Cambria Math" panose="02040503050406030204" pitchFamily="18" charset="0"/>
                            </a:rPr>
                            <m:t>bor</m:t>
                          </m:r>
                          <m:r>
                            <a:rPr lang="en-GB" sz="1600" b="0" i="1" smtClean="0">
                              <a:latin typeface="Cambria Math" panose="02040503050406030204" pitchFamily="18" charset="0"/>
                              <a:ea typeface="Cambria Math" panose="02040503050406030204" pitchFamily="18" charset="0"/>
                            </a:rPr>
                            <m:t>−20</m:t>
                          </m:r>
                          <m:r>
                            <m:rPr>
                              <m:nor/>
                            </m:rPr>
                            <a:rPr lang="cs-CZ" sz="1600" b="0" i="0" smtClean="0">
                              <a:latin typeface="Cambria Math" panose="02040503050406030204" pitchFamily="18" charset="0"/>
                              <a:ea typeface="Cambria Math" panose="02040503050406030204" pitchFamily="18" charset="0"/>
                            </a:rPr>
                            <m:t>bp</m:t>
                          </m:r>
                        </m:e>
                      </m:d>
                      <m:r>
                        <a:rPr lang="en-GB" sz="1600" b="0" i="1" smtClean="0">
                          <a:latin typeface="Cambria Math" panose="02040503050406030204" pitchFamily="18" charset="0"/>
                          <a:ea typeface="Cambria Math" panose="02040503050406030204" pitchFamily="18" charset="0"/>
                        </a:rPr>
                        <m:t>=120</m:t>
                      </m:r>
                      <m:r>
                        <m:rPr>
                          <m:nor/>
                        </m:rPr>
                        <a:rPr lang="en-GB" sz="1600" b="0" i="0" smtClean="0">
                          <a:latin typeface="Cambria Math" panose="02040503050406030204" pitchFamily="18" charset="0"/>
                          <a:ea typeface="Cambria Math" panose="02040503050406030204" pitchFamily="18" charset="0"/>
                        </a:rPr>
                        <m:t>bp</m:t>
                      </m:r>
                    </m:oMath>
                  </m:oMathPara>
                </a14:m>
                <a:endParaRPr lang="en-GB" sz="1600" dirty="0">
                  <a:latin typeface="Cambria Math" panose="02040503050406030204" pitchFamily="18" charset="0"/>
                  <a:ea typeface="Cambria Math" panose="02040503050406030204" pitchFamily="18" charset="0"/>
                </a:endParaRPr>
              </a:p>
            </p:txBody>
          </p:sp>
        </mc:Choice>
        <mc:Fallback xmlns="">
          <p:sp>
            <p:nvSpPr>
              <p:cNvPr id="139" name="TextovéPole 138"/>
              <p:cNvSpPr txBox="1">
                <a:spLocks noRot="1" noChangeAspect="1" noMove="1" noResize="1" noEditPoints="1" noAdjustHandles="1" noChangeArrowheads="1" noChangeShapeType="1" noTextEdit="1"/>
              </p:cNvSpPr>
              <p:nvPr/>
            </p:nvSpPr>
            <p:spPr>
              <a:xfrm>
                <a:off x="1512000" y="3053938"/>
                <a:ext cx="7704480" cy="584775"/>
              </a:xfrm>
              <a:prstGeom prst="rect">
                <a:avLst/>
              </a:prstGeom>
              <a:blipFill>
                <a:blip r:embed="rId17"/>
                <a:stretch>
                  <a:fillRect l="-396" t="-4167" b="-6250"/>
                </a:stretch>
              </a:blipFill>
              <a:ln>
                <a:noFill/>
              </a:ln>
            </p:spPr>
            <p:txBody>
              <a:bodyPr/>
              <a:lstStyle/>
              <a:p>
                <a:r>
                  <a:rPr lang="en-GB">
                    <a:noFill/>
                  </a:rPr>
                  <a:t> </a:t>
                </a:r>
              </a:p>
            </p:txBody>
          </p:sp>
        </mc:Fallback>
      </mc:AlternateContent>
      <p:sp>
        <p:nvSpPr>
          <p:cNvPr id="140" name="TextovéPole 139"/>
          <p:cNvSpPr txBox="1"/>
          <p:nvPr/>
        </p:nvSpPr>
        <p:spPr>
          <a:xfrm>
            <a:off x="1593794" y="5362553"/>
            <a:ext cx="7333919" cy="584775"/>
          </a:xfrm>
          <a:prstGeom prst="rect">
            <a:avLst/>
          </a:prstGeom>
          <a:noFill/>
          <a:ln>
            <a:noFill/>
          </a:ln>
        </p:spPr>
        <p:txBody>
          <a:bodyPr wrap="square" rtlCol="0">
            <a:spAutoFit/>
          </a:bodyPr>
          <a:lstStyle/>
          <a:p>
            <a:pPr marL="0" lvl="2">
              <a:buClr>
                <a:srgbClr val="7030A0"/>
              </a:buClr>
              <a:buSzPct val="80000"/>
            </a:pPr>
            <a:r>
              <a:rPr lang="en-GB" sz="1600" dirty="0">
                <a:latin typeface="Cambria Math" panose="02040503050406030204" pitchFamily="18" charset="0"/>
                <a:ea typeface="Cambria Math" panose="02040503050406030204" pitchFamily="18" charset="0"/>
              </a:rPr>
              <a:t>BB is downgraded and the spread over Libor widens to 200bp ⇨ BB funding cost at fixed rate increases by 20bp above direct cost of fixed borrowing</a:t>
            </a:r>
          </a:p>
        </p:txBody>
      </p:sp>
      <mc:AlternateContent xmlns:mc="http://schemas.openxmlformats.org/markup-compatibility/2006" xmlns:a14="http://schemas.microsoft.com/office/drawing/2010/main">
        <mc:Choice Requires="a14">
          <p:sp>
            <p:nvSpPr>
              <p:cNvPr id="167" name="TextovéPole 166"/>
              <p:cNvSpPr txBox="1"/>
              <p:nvPr/>
            </p:nvSpPr>
            <p:spPr>
              <a:xfrm>
                <a:off x="1512000" y="3532677"/>
                <a:ext cx="7056304" cy="591749"/>
              </a:xfrm>
              <a:prstGeom prst="rect">
                <a:avLst/>
              </a:prstGeom>
              <a:noFill/>
              <a:ln>
                <a:noFill/>
              </a:ln>
            </p:spPr>
            <p:txBody>
              <a:bodyPr wrap="square" rtlCol="0">
                <a:spAutoFit/>
              </a:bodyPr>
              <a:lstStyle/>
              <a:p>
                <a:pPr marL="0" lvl="2">
                  <a:buClr>
                    <a:srgbClr val="7030A0"/>
                  </a:buClr>
                  <a:buSzPct val="80000"/>
                </a:pPr>
                <a:r>
                  <a:rPr lang="cs-CZ" sz="1600" dirty="0">
                    <a:latin typeface="Cambria Math" panose="02040503050406030204" pitchFamily="18" charset="0"/>
                    <a:ea typeface="Cambria Math" panose="02040503050406030204" pitchFamily="18" charset="0"/>
                  </a:rPr>
                  <a:t>BB</a:t>
                </a:r>
                <a:r>
                  <a:rPr lang="en-GB" sz="1600" dirty="0">
                    <a:latin typeface="Cambria Math" panose="02040503050406030204" pitchFamily="18" charset="0"/>
                    <a:ea typeface="Cambria Math" panose="02040503050406030204" pitchFamily="18" charset="0"/>
                  </a:rPr>
                  <a:t> net borrowing cost = </a:t>
                </a:r>
                <a:r>
                  <a:rPr lang="cs-CZ" sz="1600" dirty="0">
                    <a:latin typeface="Cambria Math" panose="02040503050406030204" pitchFamily="18" charset="0"/>
                    <a:ea typeface="Cambria Math" panose="02040503050406030204" pitchFamily="18" charset="0"/>
                  </a:rPr>
                  <a:t>(</a:t>
                </a:r>
                <a14:m>
                  <m:oMath xmlns:m="http://schemas.openxmlformats.org/officeDocument/2006/math">
                    <m:r>
                      <m:rPr>
                        <m:sty m:val="p"/>
                      </m:rPr>
                      <a:rPr lang="cs-CZ" sz="1600" b="0" i="0" smtClean="0">
                        <a:latin typeface="Cambria Math" panose="02040503050406030204" pitchFamily="18" charset="0"/>
                        <a:ea typeface="Cambria Math" panose="02040503050406030204" pitchFamily="18" charset="0"/>
                      </a:rPr>
                      <m:t>Euribor</m:t>
                    </m:r>
                    <m:r>
                      <a:rPr lang="cs-CZ" sz="1600" b="0" i="0" smtClean="0">
                        <a:latin typeface="Cambria Math" panose="02040503050406030204" pitchFamily="18" charset="0"/>
                        <a:ea typeface="Cambria Math" panose="02040503050406030204" pitchFamily="18" charset="0"/>
                      </a:rPr>
                      <m:t>+1.6%)−</m:t>
                    </m:r>
                    <m:r>
                      <m:rPr>
                        <m:sty m:val="p"/>
                      </m:rPr>
                      <a:rPr lang="cs-CZ" sz="1600" b="0" i="0" smtClean="0">
                        <a:latin typeface="Cambria Math" panose="02040503050406030204" pitchFamily="18" charset="0"/>
                        <a:ea typeface="Cambria Math" panose="02040503050406030204" pitchFamily="18" charset="0"/>
                      </a:rPr>
                      <m:t>Euribor</m:t>
                    </m:r>
                    <m:r>
                      <a:rPr lang="cs-CZ" sz="1600" b="0" i="0" smtClean="0">
                        <a:latin typeface="Cambria Math" panose="02040503050406030204" pitchFamily="18" charset="0"/>
                        <a:ea typeface="Cambria Math" panose="02040503050406030204" pitchFamily="18" charset="0"/>
                      </a:rPr>
                      <m:t>+</m:t>
                    </m:r>
                    <m:r>
                      <a:rPr lang="en-GB" sz="1600" b="0" i="1" smtClean="0">
                        <a:latin typeface="Cambria Math" panose="02040503050406030204" pitchFamily="18" charset="0"/>
                        <a:ea typeface="Cambria Math" panose="02040503050406030204" pitchFamily="18" charset="0"/>
                      </a:rPr>
                      <m:t>10.2%=</m:t>
                    </m:r>
                    <m:r>
                      <m:rPr>
                        <m:nor/>
                      </m:rPr>
                      <a:rPr lang="cs-CZ" sz="1600" b="0" i="0" smtClean="0">
                        <a:latin typeface="Cambria Math" panose="02040503050406030204" pitchFamily="18" charset="0"/>
                        <a:ea typeface="Cambria Math" panose="02040503050406030204" pitchFamily="18" charset="0"/>
                      </a:rPr>
                      <m:t>11.8%</m:t>
                    </m:r>
                    <m:r>
                      <m:rPr>
                        <m:nor/>
                      </m:rPr>
                      <a:rPr lang="en-GB" sz="1600" b="0" i="0" smtClean="0">
                        <a:latin typeface="Cambria Math" panose="02040503050406030204" pitchFamily="18" charset="0"/>
                        <a:ea typeface="Cambria Math" panose="02040503050406030204" pitchFamily="18" charset="0"/>
                      </a:rPr>
                      <m:t> </m:t>
                    </m:r>
                  </m:oMath>
                </a14:m>
                <a:endParaRPr lang="en-GB" sz="1600" b="0" i="0" dirty="0">
                  <a:latin typeface="Cambria Math" panose="02040503050406030204" pitchFamily="18" charset="0"/>
                  <a:ea typeface="Cambria Math" panose="02040503050406030204" pitchFamily="18" charset="0"/>
                </a:endParaRPr>
              </a:p>
              <a:p>
                <a:pPr marL="1976438" lvl="2">
                  <a:buClr>
                    <a:srgbClr val="7030A0"/>
                  </a:buClr>
                  <a:buSzPct val="80000"/>
                </a:pPr>
                <a14:m>
                  <m:oMathPara xmlns:m="http://schemas.openxmlformats.org/officeDocument/2006/math">
                    <m:oMathParaPr>
                      <m:jc m:val="left"/>
                    </m:oMathParaPr>
                    <m:oMath xmlns:m="http://schemas.openxmlformats.org/officeDocument/2006/math">
                      <m:r>
                        <a:rPr lang="en-GB" sz="1600" b="0" i="1" smtClean="0">
                          <a:latin typeface="Cambria Math" panose="02040503050406030204" pitchFamily="18" charset="0"/>
                          <a:ea typeface="Cambria Math" panose="02040503050406030204" pitchFamily="18" charset="0"/>
                        </a:rPr>
                        <m:t>⇨</m:t>
                      </m:r>
                      <m:r>
                        <m:rPr>
                          <m:nor/>
                        </m:rPr>
                        <a:rPr lang="en-GB" sz="1600" b="0" i="0" smtClean="0">
                          <a:latin typeface="Cambria Math" panose="02040503050406030204" pitchFamily="18" charset="0"/>
                          <a:ea typeface="Cambria Math" panose="02040503050406030204" pitchFamily="18" charset="0"/>
                        </a:rPr>
                        <m:t>net</m:t>
                      </m:r>
                      <m:r>
                        <m:rPr>
                          <m:nor/>
                        </m:rPr>
                        <a:rPr lang="en-GB" sz="1600" b="0" i="0" smtClean="0">
                          <a:latin typeface="Cambria Math" panose="02040503050406030204" pitchFamily="18" charset="0"/>
                          <a:ea typeface="Cambria Math" panose="02040503050406030204" pitchFamily="18" charset="0"/>
                        </a:rPr>
                        <m:t> </m:t>
                      </m:r>
                      <m:r>
                        <m:rPr>
                          <m:nor/>
                        </m:rPr>
                        <a:rPr lang="en-GB" sz="1600" b="0" i="0" smtClean="0">
                          <a:latin typeface="Cambria Math" panose="02040503050406030204" pitchFamily="18" charset="0"/>
                          <a:ea typeface="Cambria Math" panose="02040503050406030204" pitchFamily="18" charset="0"/>
                        </a:rPr>
                        <m:t>gain</m:t>
                      </m:r>
                      <m:r>
                        <a:rPr lang="en-GB"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12%−11.8%=</m:t>
                      </m:r>
                      <m:r>
                        <a:rPr lang="en-GB" sz="1600" b="0" i="1" smtClean="0">
                          <a:latin typeface="Cambria Math" panose="02040503050406030204" pitchFamily="18" charset="0"/>
                          <a:ea typeface="Cambria Math" panose="02040503050406030204" pitchFamily="18" charset="0"/>
                        </a:rPr>
                        <m:t>20</m:t>
                      </m:r>
                      <m:r>
                        <m:rPr>
                          <m:nor/>
                        </m:rPr>
                        <a:rPr lang="en-GB" sz="1600" b="0" i="0" smtClean="0">
                          <a:latin typeface="Cambria Math" panose="02040503050406030204" pitchFamily="18" charset="0"/>
                          <a:ea typeface="Cambria Math" panose="02040503050406030204" pitchFamily="18" charset="0"/>
                        </a:rPr>
                        <m:t>bp</m:t>
                      </m:r>
                    </m:oMath>
                  </m:oMathPara>
                </a14:m>
                <a:endParaRPr lang="en-GB" sz="1600" dirty="0">
                  <a:latin typeface="Cambria Math" panose="02040503050406030204" pitchFamily="18" charset="0"/>
                  <a:ea typeface="Cambria Math" panose="02040503050406030204" pitchFamily="18" charset="0"/>
                </a:endParaRPr>
              </a:p>
            </p:txBody>
          </p:sp>
        </mc:Choice>
        <mc:Fallback xmlns="">
          <p:sp>
            <p:nvSpPr>
              <p:cNvPr id="167" name="TextovéPole 166"/>
              <p:cNvSpPr txBox="1">
                <a:spLocks noRot="1" noChangeAspect="1" noMove="1" noResize="1" noEditPoints="1" noAdjustHandles="1" noChangeArrowheads="1" noChangeShapeType="1" noTextEdit="1"/>
              </p:cNvSpPr>
              <p:nvPr/>
            </p:nvSpPr>
            <p:spPr>
              <a:xfrm>
                <a:off x="1512000" y="3532677"/>
                <a:ext cx="7056304" cy="591749"/>
              </a:xfrm>
              <a:prstGeom prst="rect">
                <a:avLst/>
              </a:prstGeom>
              <a:blipFill>
                <a:blip r:embed="rId18"/>
                <a:stretch>
                  <a:fillRect l="-432" t="-4124" b="-5155"/>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0" name="TextovéPole 169"/>
              <p:cNvSpPr txBox="1"/>
              <p:nvPr/>
            </p:nvSpPr>
            <p:spPr>
              <a:xfrm>
                <a:off x="1800000" y="4027917"/>
                <a:ext cx="5328312" cy="338554"/>
              </a:xfrm>
              <a:prstGeom prst="rect">
                <a:avLst/>
              </a:prstGeom>
              <a:noFill/>
              <a:ln>
                <a:noFill/>
              </a:ln>
            </p:spPr>
            <p:txBody>
              <a:bodyPr wrap="square" rtlCol="0">
                <a:spAutoFit/>
              </a:bodyPr>
              <a:lstStyle/>
              <a:p>
                <a:pPr marL="0" lvl="2">
                  <a:buClr>
                    <a:srgbClr val="7030A0"/>
                  </a:buClr>
                  <a:buSzPct val="80000"/>
                </a:pPr>
                <a:r>
                  <a:rPr lang="en-GB" sz="1600" dirty="0">
                    <a:latin typeface="Cambria Math" panose="02040503050406030204" pitchFamily="18" charset="0"/>
                    <a:ea typeface="Cambria Math" panose="02040503050406030204" pitchFamily="18" charset="0"/>
                  </a:rPr>
                  <a:t>total gain = </a:t>
                </a:r>
                <a14:m>
                  <m:oMath xmlns:m="http://schemas.openxmlformats.org/officeDocument/2006/math">
                    <m:r>
                      <a:rPr lang="en-GB" sz="1600" b="0" i="0" smtClean="0">
                        <a:latin typeface="Cambria Math" panose="02040503050406030204" pitchFamily="18" charset="0"/>
                        <a:ea typeface="Cambria Math" panose="02040503050406030204" pitchFamily="18" charset="0"/>
                      </a:rPr>
                      <m:t>120</m:t>
                    </m:r>
                    <m:r>
                      <m:rPr>
                        <m:sty m:val="p"/>
                      </m:rPr>
                      <a:rPr lang="en-GB" sz="1600" b="0" i="0" smtClean="0">
                        <a:latin typeface="Cambria Math" panose="02040503050406030204" pitchFamily="18" charset="0"/>
                        <a:ea typeface="Cambria Math" panose="02040503050406030204" pitchFamily="18" charset="0"/>
                      </a:rPr>
                      <m:t>bp</m:t>
                    </m:r>
                    <m:r>
                      <a:rPr lang="en-GB" sz="1600" b="0" i="0" smtClean="0">
                        <a:latin typeface="Cambria Math" panose="02040503050406030204" pitchFamily="18" charset="0"/>
                        <a:ea typeface="Cambria Math" panose="02040503050406030204" pitchFamily="18" charset="0"/>
                      </a:rPr>
                      <m:t>+20</m:t>
                    </m:r>
                    <m:r>
                      <m:rPr>
                        <m:sty m:val="p"/>
                      </m:rPr>
                      <a:rPr lang="en-GB" sz="1600" b="0" i="0" smtClean="0">
                        <a:latin typeface="Cambria Math" panose="02040503050406030204" pitchFamily="18" charset="0"/>
                        <a:ea typeface="Cambria Math" panose="02040503050406030204" pitchFamily="18" charset="0"/>
                      </a:rPr>
                      <m:t>bp</m:t>
                    </m:r>
                    <m:r>
                      <a:rPr lang="en-GB" sz="1600" b="0" i="0" smtClean="0">
                        <a:latin typeface="Cambria Math" panose="02040503050406030204" pitchFamily="18" charset="0"/>
                        <a:ea typeface="Cambria Math" panose="02040503050406030204" pitchFamily="18" charset="0"/>
                      </a:rPr>
                      <m:t>=140</m:t>
                    </m:r>
                    <m:r>
                      <m:rPr>
                        <m:sty m:val="p"/>
                      </m:rPr>
                      <a:rPr lang="en-GB" sz="1600" b="0" i="0" smtClean="0">
                        <a:latin typeface="Cambria Math" panose="02040503050406030204" pitchFamily="18" charset="0"/>
                        <a:ea typeface="Cambria Math" panose="02040503050406030204" pitchFamily="18" charset="0"/>
                      </a:rPr>
                      <m:t>bp</m:t>
                    </m:r>
                    <m:r>
                      <a:rPr lang="en-GB" sz="1600" b="0" i="0" smtClean="0">
                        <a:latin typeface="Cambria Math" panose="02040503050406030204" pitchFamily="18" charset="0"/>
                        <a:ea typeface="Cambria Math" panose="02040503050406030204" pitchFamily="18" charset="0"/>
                      </a:rPr>
                      <m:t>=</m:t>
                    </m:r>
                    <m:r>
                      <m:rPr>
                        <m:sty m:val="p"/>
                      </m:rPr>
                      <a:rPr lang="en-GB" sz="1600" b="0" i="0" smtClean="0">
                        <a:latin typeface="Cambria Math" panose="02040503050406030204" pitchFamily="18" charset="0"/>
                        <a:ea typeface="Cambria Math" panose="02040503050406030204" pitchFamily="18" charset="0"/>
                      </a:rPr>
                      <m:t>arbitrage</m:t>
                    </m:r>
                    <m:r>
                      <a:rPr lang="en-GB" sz="1600" b="0" i="0" smtClean="0">
                        <a:latin typeface="Cambria Math" panose="02040503050406030204" pitchFamily="18" charset="0"/>
                        <a:ea typeface="Cambria Math" panose="02040503050406030204" pitchFamily="18" charset="0"/>
                      </a:rPr>
                      <m:t> </m:t>
                    </m:r>
                    <m:r>
                      <m:rPr>
                        <m:sty m:val="p"/>
                      </m:rPr>
                      <a:rPr lang="en-GB" sz="1600" b="0" i="0" smtClean="0">
                        <a:latin typeface="Cambria Math" panose="02040503050406030204" pitchFamily="18" charset="0"/>
                        <a:ea typeface="Cambria Math" panose="02040503050406030204" pitchFamily="18" charset="0"/>
                      </a:rPr>
                      <m:t>potential</m:t>
                    </m:r>
                    <m:r>
                      <a:rPr lang="en-GB" sz="1600" b="0" i="0" smtClean="0">
                        <a:latin typeface="Cambria Math" panose="02040503050406030204" pitchFamily="18" charset="0"/>
                        <a:ea typeface="Cambria Math" panose="02040503050406030204" pitchFamily="18" charset="0"/>
                      </a:rPr>
                      <m:t> </m:t>
                    </m:r>
                  </m:oMath>
                </a14:m>
                <a:endParaRPr lang="en-GB" sz="1600" dirty="0">
                  <a:latin typeface="Cambria Math" panose="02040503050406030204" pitchFamily="18" charset="0"/>
                  <a:ea typeface="Cambria Math" panose="02040503050406030204" pitchFamily="18" charset="0"/>
                </a:endParaRPr>
              </a:p>
            </p:txBody>
          </p:sp>
        </mc:Choice>
        <mc:Fallback xmlns="">
          <p:sp>
            <p:nvSpPr>
              <p:cNvPr id="170" name="TextovéPole 169"/>
              <p:cNvSpPr txBox="1">
                <a:spLocks noRot="1" noChangeAspect="1" noMove="1" noResize="1" noEditPoints="1" noAdjustHandles="1" noChangeArrowheads="1" noChangeShapeType="1" noTextEdit="1"/>
              </p:cNvSpPr>
              <p:nvPr/>
            </p:nvSpPr>
            <p:spPr>
              <a:xfrm>
                <a:off x="1800000" y="4027917"/>
                <a:ext cx="5328312" cy="338554"/>
              </a:xfrm>
              <a:prstGeom prst="rect">
                <a:avLst/>
              </a:prstGeom>
              <a:blipFill>
                <a:blip r:embed="rId19"/>
                <a:stretch>
                  <a:fillRect l="-572" t="-7273" b="-21818"/>
                </a:stretch>
              </a:blipFill>
              <a:ln>
                <a:noFill/>
              </a:ln>
            </p:spPr>
            <p:txBody>
              <a:bodyPr/>
              <a:lstStyle/>
              <a:p>
                <a:r>
                  <a:rPr lang="en-GB">
                    <a:noFill/>
                  </a:rPr>
                  <a:t> </a:t>
                </a:r>
              </a:p>
            </p:txBody>
          </p:sp>
        </mc:Fallback>
      </mc:AlternateContent>
      <p:sp>
        <p:nvSpPr>
          <p:cNvPr id="171" name="TextovéPole 170"/>
          <p:cNvSpPr txBox="1"/>
          <p:nvPr/>
        </p:nvSpPr>
        <p:spPr>
          <a:xfrm>
            <a:off x="1188000" y="4796862"/>
            <a:ext cx="6984000"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Similar credit spreads at both rates reduce arbitrage opportunities</a:t>
            </a:r>
          </a:p>
        </p:txBody>
      </p:sp>
      <p:sp>
        <p:nvSpPr>
          <p:cNvPr id="2" name="Zástupný symbol pro zápatí 1"/>
          <p:cNvSpPr>
            <a:spLocks noGrp="1"/>
          </p:cNvSpPr>
          <p:nvPr>
            <p:ph type="ftr" sz="quarter" idx="11"/>
          </p:nvPr>
        </p:nvSpPr>
        <p:spPr>
          <a:xfrm>
            <a:off x="180000" y="6336000"/>
            <a:ext cx="3312000" cy="360000"/>
          </a:xfrm>
        </p:spPr>
        <p:txBody>
          <a:bodyPr/>
          <a:lstStyle/>
          <a:p>
            <a:r>
              <a:rPr lang="en-GB" dirty="0">
                <a:solidFill>
                  <a:prstClr val="black">
                    <a:lumMod val="50000"/>
                    <a:lumOff val="50000"/>
                  </a:prstClr>
                </a:solidFill>
              </a:rPr>
              <a:t>Interest rate swap</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solidFill>
                  <a:prstClr val="black">
                    <a:lumMod val="50000"/>
                    <a:lumOff val="50000"/>
                  </a:prstClr>
                </a:solidFill>
              </a:rPr>
              <a:pPr algn="r"/>
              <a:t>9</a:t>
            </a:fld>
            <a:endParaRPr lang="cs-CZ" dirty="0">
              <a:solidFill>
                <a:prstClr val="black">
                  <a:lumMod val="50000"/>
                  <a:lumOff val="50000"/>
                </a:prstClr>
              </a:solidFill>
            </a:endParaRPr>
          </a:p>
        </p:txBody>
      </p:sp>
      <p:sp>
        <p:nvSpPr>
          <p:cNvPr id="4" name="Nadpis 3"/>
          <p:cNvSpPr>
            <a:spLocks noGrp="1"/>
          </p:cNvSpPr>
          <p:nvPr>
            <p:ph type="title"/>
          </p:nvPr>
        </p:nvSpPr>
        <p:spPr>
          <a:xfrm>
            <a:off x="144000" y="144000"/>
            <a:ext cx="4434016" cy="648072"/>
          </a:xfrm>
        </p:spPr>
        <p:txBody>
          <a:bodyPr/>
          <a:lstStyle/>
          <a:p>
            <a:r>
              <a:rPr lang="en-GB" dirty="0"/>
              <a:t>New</a:t>
            </a:r>
            <a:r>
              <a:rPr lang="cs-CZ" dirty="0"/>
              <a:t>-</a:t>
            </a:r>
            <a:r>
              <a:rPr lang="en-GB" dirty="0"/>
              <a:t>issue</a:t>
            </a:r>
            <a:r>
              <a:rPr lang="cs-CZ" dirty="0"/>
              <a:t>s</a:t>
            </a:r>
            <a:r>
              <a:rPr lang="en-GB" dirty="0"/>
              <a:t> arbitrage</a:t>
            </a:r>
            <a:r>
              <a:rPr lang="cs-CZ" dirty="0"/>
              <a:t> (2)</a:t>
            </a:r>
            <a:endParaRPr lang="en-GB" dirty="0">
              <a:solidFill>
                <a:srgbClr val="000000"/>
              </a:solidFill>
            </a:endParaRPr>
          </a:p>
        </p:txBody>
      </p:sp>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23D377A9-00F6-C1B5-A2EF-F17FC1E7C8C4}"/>
                  </a:ext>
                </a:extLst>
              </p:cNvPr>
              <p:cNvSpPr txBox="1"/>
              <p:nvPr/>
            </p:nvSpPr>
            <p:spPr>
              <a:xfrm>
                <a:off x="1692687" y="5868801"/>
                <a:ext cx="7333918" cy="338554"/>
              </a:xfrm>
              <a:prstGeom prst="rect">
                <a:avLst/>
              </a:prstGeom>
              <a:noFill/>
              <a:ln>
                <a:noFill/>
              </a:ln>
            </p:spPr>
            <p:txBody>
              <a:bodyPr wrap="square" rtlCol="0">
                <a:spAutoFit/>
              </a:bodyPr>
              <a:lstStyle/>
              <a:p>
                <a:pPr marL="0" lvl="2">
                  <a:buClr>
                    <a:srgbClr val="7030A0"/>
                  </a:buClr>
                  <a:buSzPct val="80000"/>
                </a:pPr>
                <a14:m>
                  <m:oMathPara xmlns:m="http://schemas.openxmlformats.org/officeDocument/2006/math">
                    <m:oMathParaPr>
                      <m:jc m:val="left"/>
                    </m:oMathParaPr>
                    <m:oMath xmlns:m="http://schemas.openxmlformats.org/officeDocument/2006/math">
                      <m:r>
                        <m:rPr>
                          <m:nor/>
                        </m:rPr>
                        <a:rPr lang="en-GB" sz="1600" b="0" i="0" smtClean="0">
                          <a:latin typeface="Cambria Math" panose="02040503050406030204" pitchFamily="18" charset="0"/>
                          <a:ea typeface="Cambria Math" panose="02040503050406030204" pitchFamily="18" charset="0"/>
                        </a:rPr>
                        <m:t>net</m:t>
                      </m:r>
                      <m:r>
                        <m:rPr>
                          <m:nor/>
                        </m:rPr>
                        <a:rPr lang="en-GB" sz="1600" b="0" i="0" smtClean="0">
                          <a:latin typeface="Cambria Math" panose="02040503050406030204" pitchFamily="18" charset="0"/>
                          <a:ea typeface="Cambria Math" panose="02040503050406030204" pitchFamily="18" charset="0"/>
                        </a:rPr>
                        <m:t> </m:t>
                      </m:r>
                      <m:r>
                        <m:rPr>
                          <m:nor/>
                        </m:rPr>
                        <a:rPr lang="en-GB" sz="1600" b="0" i="0" smtClean="0">
                          <a:latin typeface="Cambria Math" panose="02040503050406030204" pitchFamily="18" charset="0"/>
                          <a:ea typeface="Cambria Math" panose="02040503050406030204" pitchFamily="18" charset="0"/>
                        </a:rPr>
                        <m:t>gain</m:t>
                      </m:r>
                      <m:r>
                        <a:rPr lang="en-GB" sz="1600" b="0" i="1" smtClean="0">
                          <a:latin typeface="Cambria Math" panose="02040503050406030204" pitchFamily="18" charset="0"/>
                          <a:ea typeface="Cambria Math" panose="02040503050406030204" pitchFamily="18" charset="0"/>
                        </a:rPr>
                        <m:t>=</m:t>
                      </m:r>
                      <m:r>
                        <a:rPr lang="cs-CZ" sz="1600" b="0" i="1" smtClean="0">
                          <a:latin typeface="Cambria Math" panose="02040503050406030204" pitchFamily="18" charset="0"/>
                          <a:ea typeface="Cambria Math" panose="02040503050406030204" pitchFamily="18" charset="0"/>
                        </a:rPr>
                        <m:t>12%−</m:t>
                      </m:r>
                      <m:d>
                        <m:dPr>
                          <m:begChr m:val="["/>
                          <m:endChr m:val="]"/>
                          <m:ctrlPr>
                            <a:rPr lang="en-GB" sz="1600" b="0" i="1" smtClean="0">
                              <a:latin typeface="Cambria Math" panose="02040503050406030204" pitchFamily="18" charset="0"/>
                              <a:ea typeface="Cambria Math" panose="02040503050406030204" pitchFamily="18" charset="0"/>
                            </a:rPr>
                          </m:ctrlPr>
                        </m:dPr>
                        <m:e>
                          <m:r>
                            <m:rPr>
                              <m:sty m:val="p"/>
                            </m:rPr>
                            <a:rPr lang="en-GB" sz="1600" b="0" i="0" smtClean="0">
                              <a:latin typeface="Cambria Math" panose="02040503050406030204" pitchFamily="18" charset="0"/>
                              <a:ea typeface="Cambria Math" panose="02040503050406030204" pitchFamily="18" charset="0"/>
                            </a:rPr>
                            <m:t>Euribor</m:t>
                          </m:r>
                          <m:r>
                            <a:rPr lang="en-GB" sz="1600" b="0" i="1" smtClean="0">
                              <a:latin typeface="Cambria Math" panose="02040503050406030204" pitchFamily="18" charset="0"/>
                              <a:ea typeface="Cambria Math" panose="02040503050406030204" pitchFamily="18" charset="0"/>
                            </a:rPr>
                            <m:t>+2</m:t>
                          </m:r>
                          <m:r>
                            <a:rPr lang="cs-CZ" sz="1600" b="0" i="1" smtClean="0">
                              <a:latin typeface="Cambria Math" panose="02040503050406030204" pitchFamily="18" charset="0"/>
                              <a:ea typeface="Cambria Math" panose="02040503050406030204" pitchFamily="18" charset="0"/>
                            </a:rPr>
                            <m:t>%−</m:t>
                          </m:r>
                          <m:r>
                            <m:rPr>
                              <m:sty m:val="p"/>
                            </m:rPr>
                            <a:rPr lang="cs-CZ" sz="1600" b="0" i="0" smtClean="0">
                              <a:latin typeface="Cambria Math" panose="02040503050406030204" pitchFamily="18" charset="0"/>
                              <a:ea typeface="Cambria Math" panose="02040503050406030204" pitchFamily="18" charset="0"/>
                            </a:rPr>
                            <m:t>Euribor</m:t>
                          </m:r>
                          <m:r>
                            <a:rPr lang="cs-CZ" sz="1600" b="0" i="1" smtClean="0">
                              <a:latin typeface="Cambria Math" panose="02040503050406030204" pitchFamily="18" charset="0"/>
                              <a:ea typeface="Cambria Math" panose="02040503050406030204" pitchFamily="18" charset="0"/>
                            </a:rPr>
                            <m:t>+10.2%</m:t>
                          </m:r>
                        </m:e>
                      </m:d>
                      <m:r>
                        <a:rPr lang="cs-CZ" sz="1600" b="0" i="1" smtClean="0">
                          <a:latin typeface="Cambria Math" panose="02040503050406030204" pitchFamily="18" charset="0"/>
                          <a:ea typeface="Cambria Math" panose="02040503050406030204" pitchFamily="18" charset="0"/>
                        </a:rPr>
                        <m:t>=12%−12.2%=−20</m:t>
                      </m:r>
                      <m:r>
                        <m:rPr>
                          <m:sty m:val="p"/>
                        </m:rPr>
                        <a:rPr lang="cs-CZ" sz="1600" b="0" i="0" smtClean="0">
                          <a:latin typeface="Cambria Math" panose="02040503050406030204" pitchFamily="18" charset="0"/>
                          <a:ea typeface="Cambria Math" panose="02040503050406030204" pitchFamily="18" charset="0"/>
                        </a:rPr>
                        <m:t>bp</m:t>
                      </m:r>
                    </m:oMath>
                  </m:oMathPara>
                </a14:m>
                <a:endParaRPr lang="en-GB" sz="1600" dirty="0">
                  <a:latin typeface="Cambria Math" panose="02040503050406030204" pitchFamily="18" charset="0"/>
                  <a:ea typeface="Cambria Math" panose="02040503050406030204" pitchFamily="18" charset="0"/>
                </a:endParaRPr>
              </a:p>
            </p:txBody>
          </p:sp>
        </mc:Choice>
        <mc:Fallback xmlns="">
          <p:sp>
            <p:nvSpPr>
              <p:cNvPr id="7" name="TextovéPole 6">
                <a:extLst>
                  <a:ext uri="{FF2B5EF4-FFF2-40B4-BE49-F238E27FC236}">
                    <a16:creationId xmlns:a16="http://schemas.microsoft.com/office/drawing/2014/main" id="{23D377A9-00F6-C1B5-A2EF-F17FC1E7C8C4}"/>
                  </a:ext>
                </a:extLst>
              </p:cNvPr>
              <p:cNvSpPr txBox="1">
                <a:spLocks noRot="1" noChangeAspect="1" noMove="1" noResize="1" noEditPoints="1" noAdjustHandles="1" noChangeArrowheads="1" noChangeShapeType="1" noTextEdit="1"/>
              </p:cNvSpPr>
              <p:nvPr/>
            </p:nvSpPr>
            <p:spPr>
              <a:xfrm>
                <a:off x="1692687" y="5868801"/>
                <a:ext cx="7333918" cy="338554"/>
              </a:xfrm>
              <a:prstGeom prst="rect">
                <a:avLst/>
              </a:prstGeom>
              <a:blipFill>
                <a:blip r:embed="rId20"/>
                <a:stretch>
                  <a:fillRect b="-12727"/>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268641029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     Money market instruments&amp;quot;&quot;/&gt;&lt;property id=&quot;20307&quot; value=&quot;256&quot;/&gt;&lt;/object&gt;&lt;object type=&quot;3&quot; unique_id=&quot;10007&quot;&gt;&lt;property id=&quot;20148&quot; value=&quot;5&quot;/&gt;&lt;property id=&quot;20300&quot; value=&quot;Slide 3 - &amp;quot;Day-year conventions&amp;quot;&quot;/&gt;&lt;property id=&quot;20307&quot; value=&quot;270&quot;/&gt;&lt;/object&gt;&lt;object type=&quot;3&quot; unique_id=&quot;10015&quot;&gt;&lt;property id=&quot;20148&quot; value=&quot;5&quot;/&gt;&lt;property id=&quot;20300&quot; value=&quot;Slide 15 - &amp;quot;See you  in the next lecture&amp;quot;&quot;/&gt;&lt;property id=&quot;20307&quot; value=&quot;272&quot;/&gt;&lt;/object&gt;&lt;object type=&quot;3&quot; unique_id=&quot;11627&quot;&gt;&lt;property id=&quot;20148&quot; value=&quot;5&quot;/&gt;&lt;property id=&quot;20300&quot; value=&quot;Slide 2 - &amp;quot;Overview&amp;quot;&quot;/&gt;&lt;property id=&quot;20307&quot; value=&quot;275&quot;/&gt;&lt;/object&gt;&lt;object type=&quot;3&quot; unique_id=&quot;11628&quot;&gt;&lt;property id=&quot;20148&quot; value=&quot;5&quot;/&gt;&lt;property id=&quot;20300&quot; value=&quot;Slide 14 - &amp;quot;Graduated-payment mortgage&amp;quot;&quot;/&gt;&lt;property id=&quot;20307&quot; value=&quot;276&quot;/&gt;&lt;/object&gt;&lt;object type=&quot;3&quot; unique_id=&quot;11629&quot;&gt;&lt;property id=&quot;20148&quot; value=&quot;5&quot;/&gt;&lt;property id=&quot;20300&quot; value=&quot;Slide 11 - &amp;quot;Repo – funding a purchase of bonds&amp;quot;&quot;/&gt;&lt;property id=&quot;20307&quot; value=&quot;277&quot;/&gt;&lt;/object&gt;&lt;object type=&quot;3&quot; unique_id=&quot;11630&quot;&gt;&lt;property id=&quot;20148&quot; value=&quot;5&quot;/&gt;&lt;property id=&quot;20300&quot; value=&quot;Slide 13 - &amp;quot;Other examples of using repo&amp;quot;&quot;/&gt;&lt;property id=&quot;20307&quot; value=&quot;278&quot;/&gt;&lt;/object&gt;&lt;object type=&quot;3&quot; unique_id=&quot;11760&quot;&gt;&lt;property id=&quot;20148&quot; value=&quot;5&quot;/&gt;&lt;property id=&quot;20300&quot; value=&quot;Slide 9 - &amp;quot;Sale and repurchase agreement (repo)&amp;quot;&quot;/&gt;&lt;property id=&quot;20307&quot; value=&quot;285&quot;/&gt;&lt;/object&gt;&lt;object type=&quot;3&quot; unique_id=&quot;11988&quot;&gt;&lt;property id=&quot;20148&quot; value=&quot;5&quot;/&gt;&lt;property id=&quot;20300&quot; value=&quot;Slide 4 - &amp;quot;Time deposit&amp;quot;&quot;/&gt;&lt;property id=&quot;20307&quot; value=&quot;287&quot;/&gt;&lt;/object&gt;&lt;object type=&quot;3&quot; unique_id=&quot;12142&quot;&gt;&lt;property id=&quot;20148&quot; value=&quot;5&quot;/&gt;&lt;property id=&quot;20300&quot; value=&quot;Slide 6 - &amp;quot;Interpolation and extrapolation&amp;quot;&quot;/&gt;&lt;property id=&quot;20307&quot; value=&quot;288&quot;/&gt;&lt;/object&gt;&lt;object type=&quot;3&quot; unique_id=&quot;12244&quot;&gt;&lt;property id=&quot;20148&quot; value=&quot;5&quot;/&gt;&lt;property id=&quot;20300&quot; value=&quot;Slide 5 - &amp;quot;Short-term yield curve &amp;quot;&quot;/&gt;&lt;property id=&quot;20307&quot; value=&quot;290&quot;/&gt;&lt;/object&gt;&lt;object type=&quot;3&quot; unique_id=&quot;12245&quot;&gt;&lt;property id=&quot;20148&quot; value=&quot;5&quot;/&gt;&lt;property id=&quot;20300&quot; value=&quot;Slide 7 - &amp;quot;Certificate of deposit&amp;quot;&quot;/&gt;&lt;property id=&quot;20307&quot; value=&quot;291&quot;/&gt;&lt;/object&gt;&lt;object type=&quot;3&quot; unique_id=&quot;12246&quot;&gt;&lt;property id=&quot;20148&quot; value=&quot;5&quot;/&gt;&lt;property id=&quot;20300&quot; value=&quot;Slide 8 - &amp;quot;Treasury bill&amp;quot;&quot;/&gt;&lt;property id=&quot;20307&quot; value=&quot;289&quot;/&gt;&lt;/object&gt;&lt;object type=&quot;3&quot; unique_id=&quot;12314&quot;&gt;&lt;property id=&quot;20148&quot; value=&quot;5&quot;/&gt;&lt;property id=&quot;20300&quot; value=&quot;Slide 16 - &amp;quot;Overview of instruments (1)&amp;quot;&quot;/&gt;&lt;property id=&quot;20307&quot; value=&quot;292&quot;/&gt;&lt;/object&gt;&lt;object type=&quot;3&quot; unique_id=&quot;12453&quot;&gt;&lt;property id=&quot;20148&quot; value=&quot;5&quot;/&gt;&lt;property id=&quot;20300&quot; value=&quot;Slide 17 - &amp;quot;Overview of instruments (2)&amp;quot;&quot;/&gt;&lt;property id=&quot;20307&quot; value=&quot;293&quot;/&gt;&lt;/object&gt;&lt;object type=&quot;3&quot; unique_id=&quot;12520&quot;&gt;&lt;property id=&quot;20148&quot; value=&quot;5&quot;/&gt;&lt;property id=&quot;20300&quot; value=&quot;Slide 10 - &amp;quot;Repo – further notions&amp;quot;&quot;/&gt;&lt;property id=&quot;20307&quot; value=&quot;294&quot;/&gt;&lt;/object&gt;&lt;object type=&quot;3&quot; unique_id=&quot;12582&quot;&gt;&lt;property id=&quot;20148&quot; value=&quot;5&quot;/&gt;&lt;property id=&quot;20300&quot; value=&quot;Slide 12 - &amp;quot;Repo – leveraging of bond portfolio&amp;quot;&quot;/&gt;&lt;property id=&quot;20307&quot; value=&quot;295&quot;/&gt;&lt;/object&gt;&lt;/object&gt;&lt;object type=&quot;8&quot; unique_id=&quot;10032&quot;&gt;&lt;/object&gt;&lt;/object&gt;&lt;/database&gt;"/>
  <p:tag name="SECTOMILLISECCONVERTED" val="1"/>
</p:tagLst>
</file>

<file path=ppt/theme/theme1.xml><?xml version="1.0" encoding="utf-8"?>
<a:theme xmlns:a="http://schemas.openxmlformats.org/drawingml/2006/main" name="FMI">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lnDef>
      <a:spPr>
        <a:ln w="25400">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600" i="1" smtClean="0">
            <a:latin typeface="Cambria Math"/>
            <a:ea typeface="Cambria Math" panose="02040503050406030204" pitchFamily="18" charset="0"/>
          </a:defRPr>
        </a:defPPr>
      </a:lstStyle>
    </a:tx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Slipstream</Template>
  <TotalTime>22190</TotalTime>
  <Words>3555</Words>
  <Application>Microsoft Office PowerPoint</Application>
  <PresentationFormat>Předvádění na obrazovce (4:3)</PresentationFormat>
  <Paragraphs>602</Paragraphs>
  <Slides>19</Slides>
  <Notes>19</Notes>
  <HiddenSlides>0</HiddenSlides>
  <MMClips>2</MMClips>
  <ScaleCrop>false</ScaleCrop>
  <HeadingPairs>
    <vt:vector size="6" baseType="variant">
      <vt:variant>
        <vt:lpstr>Použitá písma</vt:lpstr>
      </vt:variant>
      <vt:variant>
        <vt:i4>11</vt:i4>
      </vt:variant>
      <vt:variant>
        <vt:lpstr>Motiv</vt:lpstr>
      </vt:variant>
      <vt:variant>
        <vt:i4>1</vt:i4>
      </vt:variant>
      <vt:variant>
        <vt:lpstr>Nadpisy snímků</vt:lpstr>
      </vt:variant>
      <vt:variant>
        <vt:i4>19</vt:i4>
      </vt:variant>
    </vt:vector>
  </HeadingPairs>
  <TitlesOfParts>
    <vt:vector size="31" baseType="lpstr">
      <vt:lpstr>Algerian</vt:lpstr>
      <vt:lpstr>Aptos</vt:lpstr>
      <vt:lpstr>Arial</vt:lpstr>
      <vt:lpstr>Calibri</vt:lpstr>
      <vt:lpstr>Cambria Math</vt:lpstr>
      <vt:lpstr>Georgia</vt:lpstr>
      <vt:lpstr>Lucida Sans Unicode</vt:lpstr>
      <vt:lpstr>Tahoma</vt:lpstr>
      <vt:lpstr>Times New Roman</vt:lpstr>
      <vt:lpstr>Trebuchet MS</vt:lpstr>
      <vt:lpstr>Wingdings</vt:lpstr>
      <vt:lpstr>FMI</vt:lpstr>
      <vt:lpstr>     Interest rate swap </vt:lpstr>
      <vt:lpstr>Coupon swap</vt:lpstr>
      <vt:lpstr>Coupon swap – example </vt:lpstr>
      <vt:lpstr>Valuation of coupon swaps</vt:lpstr>
      <vt:lpstr>Swap rates</vt:lpstr>
      <vt:lpstr>Speculative trades</vt:lpstr>
      <vt:lpstr>Arbitrage trades</vt:lpstr>
      <vt:lpstr>New-issues arbitrage (1)</vt:lpstr>
      <vt:lpstr>New-issues arbitrage (2)</vt:lpstr>
      <vt:lpstr>Hedging trades</vt:lpstr>
      <vt:lpstr>Warehousing coupon swaps</vt:lpstr>
      <vt:lpstr>Warehousing with bonds</vt:lpstr>
      <vt:lpstr>Warehousing with par bonds – example </vt:lpstr>
      <vt:lpstr>Warehousing with futures</vt:lpstr>
      <vt:lpstr>Basis swap</vt:lpstr>
      <vt:lpstr>Esoteric interest rate swaps</vt:lpstr>
      <vt:lpstr>See you  in the next lecture</vt:lpstr>
      <vt:lpstr>Math note – warehousing with par bonds</vt:lpstr>
      <vt:lpstr>Footnotes</vt:lpstr>
    </vt:vector>
  </TitlesOfParts>
  <Company>Institute of Economic Studies, Charles University in Prague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rate swap</dc:title>
  <dc:subject>FI - TALKING SLIDES</dc:subject>
  <dc:creator>Oldřich DĚDEK</dc:creator>
  <cp:keywords>pptxFI_L06</cp:keywords>
  <dc:description>Financial markets instruments</dc:description>
  <cp:lastModifiedBy>Oldrich DEDEK</cp:lastModifiedBy>
  <cp:revision>4010</cp:revision>
  <cp:lastPrinted>2026-03-30T07:01:20Z</cp:lastPrinted>
  <dcterms:created xsi:type="dcterms:W3CDTF">2014-05-11T12:40:16Z</dcterms:created>
  <dcterms:modified xsi:type="dcterms:W3CDTF">2026-04-21T09:22:00Z</dcterms:modified>
  <cp:category>O.D. Lecturing Legacy</cp:category>
  <cp:contentStatus>OD Web</cp:contentStatus>
</cp:coreProperties>
</file>