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13"/>
  </p:notesMasterIdLst>
  <p:sldIdLst>
    <p:sldId id="256" r:id="rId2"/>
    <p:sldId id="296" r:id="rId3"/>
    <p:sldId id="307" r:id="rId4"/>
    <p:sldId id="270" r:id="rId5"/>
    <p:sldId id="297" r:id="rId6"/>
    <p:sldId id="308" r:id="rId7"/>
    <p:sldId id="309" r:id="rId8"/>
    <p:sldId id="298" r:id="rId9"/>
    <p:sldId id="310" r:id="rId10"/>
    <p:sldId id="311" r:id="rId11"/>
    <p:sldId id="313" r:id="rId12"/>
  </p:sldIdLst>
  <p:sldSz cx="9144000" cy="6858000" type="screen4x3"/>
  <p:notesSz cx="6858000" cy="9144000"/>
  <p:custDataLst>
    <p:tags r:id="rId14"/>
  </p:custDataLst>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aio" initials="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bg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8CDE5"/>
    <a:srgbClr val="FFC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84" autoAdjust="0"/>
    <p:restoredTop sz="94400" autoAdjust="0"/>
  </p:normalViewPr>
  <p:slideViewPr>
    <p:cSldViewPr>
      <p:cViewPr varScale="1">
        <p:scale>
          <a:sx n="159" d="100"/>
          <a:sy n="159" d="100"/>
        </p:scale>
        <p:origin x="2196" y="1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5" d="100"/>
          <a:sy n="85" d="100"/>
        </p:scale>
        <p:origin x="-378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468C38-A214-4E80-B1E3-D2FE07F8DD81}" type="datetimeFigureOut">
              <a:rPr lang="cs-CZ" smtClean="0"/>
              <a:t>04.10.2020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40B50C-4808-4AAD-8732-12ADE8A5B27F}" type="slidenum">
              <a:rPr lang="cs-CZ" smtClean="0"/>
              <a:t>‹#›</a:t>
            </a:fld>
            <a:endParaRPr lang="cs-CZ"/>
          </a:p>
        </p:txBody>
      </p:sp>
    </p:spTree>
    <p:extLst>
      <p:ext uri="{BB962C8B-B14F-4D97-AF65-F5344CB8AC3E}">
        <p14:creationId xmlns:p14="http://schemas.microsoft.com/office/powerpoint/2010/main" val="380138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Ztlumené efekty: 2,3,4</a:t>
            </a:r>
          </a:p>
          <a:p>
            <a:r>
              <a:rPr lang="cs-CZ" dirty="0"/>
              <a:t>Odstranit srážku kamionu: snímek 8, 1:33 – 1:45</a:t>
            </a:r>
          </a:p>
          <a:p>
            <a:endParaRPr lang="cs-CZ" dirty="0"/>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a:t>
            </a:fld>
            <a:endParaRPr lang="cs-CZ"/>
          </a:p>
        </p:txBody>
      </p:sp>
    </p:spTree>
    <p:extLst>
      <p:ext uri="{BB962C8B-B14F-4D97-AF65-F5344CB8AC3E}">
        <p14:creationId xmlns:p14="http://schemas.microsoft.com/office/powerpoint/2010/main" val="3758757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11</a:t>
            </a:fld>
            <a:endParaRPr lang="cs-CZ"/>
          </a:p>
        </p:txBody>
      </p:sp>
    </p:spTree>
    <p:extLst>
      <p:ext uri="{BB962C8B-B14F-4D97-AF65-F5344CB8AC3E}">
        <p14:creationId xmlns:p14="http://schemas.microsoft.com/office/powerpoint/2010/main" val="711441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3B36B824-5E93-4F37-9F9C-7C4FB11BB412}" type="datetime1">
              <a:rPr lang="cs-CZ" smtClean="0"/>
              <a:t>04.10.2020</a:t>
            </a:fld>
            <a:endParaRPr lang="cs-CZ"/>
          </a:p>
        </p:txBody>
      </p:sp>
      <p:sp>
        <p:nvSpPr>
          <p:cNvPr id="5" name="Footer Placeholder 4"/>
          <p:cNvSpPr>
            <a:spLocks noGrp="1"/>
          </p:cNvSpPr>
          <p:nvPr>
            <p:ph type="ftr" sz="quarter" idx="11"/>
          </p:nvPr>
        </p:nvSpPr>
        <p:spPr/>
        <p:txBody>
          <a:bodyPr/>
          <a:lstStyle/>
          <a:p>
            <a:r>
              <a:rPr lang="cs-CZ" dirty="0"/>
              <a:t>Obligace - </a:t>
            </a:r>
            <a:r>
              <a:rPr lang="cs-CZ" dirty="0" err="1"/>
              <a:t>kkůlkůlkZáklady</a:t>
            </a:r>
            <a:r>
              <a:rPr lang="cs-CZ" dirty="0"/>
              <a:t> oceňování</a:t>
            </a:r>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cs-CZ"/>
              <a:t>Kliknutím lze upravit styl.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GB" noProof="0" dirty="0"/>
              <a:t>Bonds – Analysis of the yield curve</a:t>
            </a:r>
          </a:p>
        </p:txBody>
      </p:sp>
      <p:sp>
        <p:nvSpPr>
          <p:cNvPr id="6" name="Slide Number Placeholder 5"/>
          <p:cNvSpPr>
            <a:spLocks noGrp="1"/>
          </p:cNvSpPr>
          <p:nvPr>
            <p:ph type="sldNum" sz="quarter" idx="12"/>
          </p:nvPr>
        </p:nvSpPr>
        <p:spPr>
          <a:xfrm>
            <a:off x="7308304" y="6172200"/>
            <a:ext cx="1828800" cy="365125"/>
          </a:xfrm>
        </p:spPr>
        <p:txBody>
          <a:bodyPr/>
          <a:lstStyle>
            <a:lvl1pPr>
              <a:defRPr sz="1200" b="1"/>
            </a:lvl1pPr>
          </a:lstStyle>
          <a:p>
            <a:fld id="{DFE5482F-2F05-49C5-9E15-73F945A41231}" type="slidenum">
              <a:rPr lang="cs-CZ" smtClean="0"/>
              <a:pPr/>
              <a:t>‹#›</a:t>
            </a:fld>
            <a:endParaRPr lang="cs-CZ" dirty="0"/>
          </a:p>
        </p:txBody>
      </p:sp>
      <p:sp>
        <p:nvSpPr>
          <p:cNvPr id="8" name="Title 7"/>
          <p:cNvSpPr>
            <a:spLocks noGrp="1"/>
          </p:cNvSpPr>
          <p:nvPr>
            <p:ph type="title" hasCustomPrompt="1"/>
          </p:nvPr>
        </p:nvSpPr>
        <p:spPr>
          <a:xfrm>
            <a:off x="251520" y="210314"/>
            <a:ext cx="6512511" cy="648072"/>
          </a:xfrm>
        </p:spPr>
        <p:txBody>
          <a:bodyPr/>
          <a:lstStyle>
            <a:lvl1pPr marL="0" indent="0" algn="l">
              <a:buFontTx/>
              <a:buNone/>
              <a:defRPr sz="2800"/>
            </a:lvl1pPr>
          </a:lstStyle>
          <a:p>
            <a:r>
              <a:rPr lang="cs-CZ" dirty="0" err="1"/>
              <a:t>vostní</a:t>
            </a:r>
            <a:r>
              <a:rPr lang="cs-CZ" dirty="0"/>
              <a:t> tok </a:t>
            </a:r>
            <a:endParaRPr lang="en-US" dirty="0"/>
          </a:p>
        </p:txBody>
      </p:sp>
      <p:sp>
        <p:nvSpPr>
          <p:cNvPr id="10" name="Content Placeholder 9"/>
          <p:cNvSpPr>
            <a:spLocks noGrp="1"/>
          </p:cNvSpPr>
          <p:nvPr>
            <p:ph sz="quarter" idx="13"/>
          </p:nvPr>
        </p:nvSpPr>
        <p:spPr>
          <a:xfrm>
            <a:off x="1143000" y="2042512"/>
            <a:ext cx="6400800" cy="3474720"/>
          </a:xfrm>
        </p:spPr>
        <p:txBody>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cs-CZ"/>
              <a:t>Kliknutím lze upravit styl.</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993BA06A-B118-4854-A6B1-AD8434D8C8A2}" type="datetime1">
              <a:rPr lang="cs-CZ" smtClean="0"/>
              <a:t>04.10.2020</a:t>
            </a:fld>
            <a:endParaRPr lang="cs-CZ"/>
          </a:p>
        </p:txBody>
      </p:sp>
      <p:sp>
        <p:nvSpPr>
          <p:cNvPr id="5" name="Footer Placeholder 4"/>
          <p:cNvSpPr>
            <a:spLocks noGrp="1"/>
          </p:cNvSpPr>
          <p:nvPr>
            <p:ph type="ftr" sz="quarter" idx="11"/>
          </p:nvPr>
        </p:nvSpPr>
        <p:spPr/>
        <p:txBody>
          <a:bodyPr/>
          <a:lstStyle/>
          <a:p>
            <a:r>
              <a:rPr lang="cs-CZ"/>
              <a:t>Obligace - Základy oceňování</a:t>
            </a:r>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5A5C4245-3440-4804-8040-B2F6C9563C64}" type="datetime1">
              <a:rPr lang="cs-CZ" smtClean="0"/>
              <a:t>04.10.2020</a:t>
            </a:fld>
            <a:endParaRPr lang="cs-CZ"/>
          </a:p>
        </p:txBody>
      </p:sp>
      <p:sp>
        <p:nvSpPr>
          <p:cNvPr id="4" name="Footer Placeholder 3"/>
          <p:cNvSpPr>
            <a:spLocks noGrp="1"/>
          </p:cNvSpPr>
          <p:nvPr>
            <p:ph type="ftr" sz="quarter" idx="11"/>
          </p:nvPr>
        </p:nvSpPr>
        <p:spPr/>
        <p:txBody>
          <a:bodyPr/>
          <a:lstStyle/>
          <a:p>
            <a:r>
              <a:rPr lang="cs-CZ"/>
              <a:t>Obligace - Základy oceňování</a:t>
            </a:r>
          </a:p>
        </p:txBody>
      </p:sp>
      <p:sp>
        <p:nvSpPr>
          <p:cNvPr id="5" name="Slide Number Placeholder 4"/>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4E6B96-06F8-4545-9182-889597D673BE}" type="datetime1">
              <a:rPr lang="cs-CZ" smtClean="0"/>
              <a:t>04.10.2020</a:t>
            </a:fld>
            <a:endParaRPr lang="cs-CZ"/>
          </a:p>
        </p:txBody>
      </p:sp>
      <p:sp>
        <p:nvSpPr>
          <p:cNvPr id="3" name="Footer Placeholder 2"/>
          <p:cNvSpPr>
            <a:spLocks noGrp="1"/>
          </p:cNvSpPr>
          <p:nvPr>
            <p:ph type="ftr" sz="quarter" idx="11"/>
          </p:nvPr>
        </p:nvSpPr>
        <p:spPr/>
        <p:txBody>
          <a:bodyPr/>
          <a:lstStyle/>
          <a:p>
            <a:r>
              <a:rPr lang="cs-CZ"/>
              <a:t>Obligace - Základy oceňování</a:t>
            </a:r>
          </a:p>
        </p:txBody>
      </p:sp>
      <p:sp>
        <p:nvSpPr>
          <p:cNvPr id="4" name="Slide Number Placeholder 3"/>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cs-CZ"/>
              <a:t>Kliknutím lze upravit styl.</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7E50EDE7-1677-48D5-AEC1-00727E1AD5C8}" type="datetime1">
              <a:rPr lang="cs-CZ" smtClean="0"/>
              <a:t>04.10.2020</a:t>
            </a:fld>
            <a:endParaRPr lang="cs-CZ"/>
          </a:p>
        </p:txBody>
      </p:sp>
      <p:sp>
        <p:nvSpPr>
          <p:cNvPr id="6" name="Footer Placeholder 5"/>
          <p:cNvSpPr>
            <a:spLocks noGrp="1"/>
          </p:cNvSpPr>
          <p:nvPr>
            <p:ph type="ftr" sz="quarter" idx="11"/>
          </p:nvPr>
        </p:nvSpPr>
        <p:spPr/>
        <p:txBody>
          <a:bodyPr/>
          <a:lstStyle/>
          <a:p>
            <a:r>
              <a:rPr lang="cs-CZ"/>
              <a:t>Obligace - Základy oceňování</a:t>
            </a:r>
          </a:p>
        </p:txBody>
      </p:sp>
      <p:sp>
        <p:nvSpPr>
          <p:cNvPr id="7" name="Slide Number Placeholder 6"/>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3154CB76-1543-48ED-85A0-8667F9791FC8}" type="datetime1">
              <a:rPr lang="cs-CZ" smtClean="0"/>
              <a:t>04.10.2020</a:t>
            </a:fld>
            <a:endParaRPr lang="cs-CZ"/>
          </a:p>
        </p:txBody>
      </p:sp>
      <p:sp>
        <p:nvSpPr>
          <p:cNvPr id="6" name="Footer Placeholder 5"/>
          <p:cNvSpPr>
            <a:spLocks noGrp="1"/>
          </p:cNvSpPr>
          <p:nvPr>
            <p:ph type="ftr" sz="quarter" idx="11"/>
          </p:nvPr>
        </p:nvSpPr>
        <p:spPr/>
        <p:txBody>
          <a:bodyPr/>
          <a:lstStyle/>
          <a:p>
            <a:r>
              <a:rPr lang="cs-CZ"/>
              <a:t>Obligace - Základy oceňování</a:t>
            </a:r>
          </a:p>
        </p:txBody>
      </p:sp>
      <p:sp>
        <p:nvSpPr>
          <p:cNvPr id="7" name="Slide Number Placeholder 6"/>
          <p:cNvSpPr>
            <a:spLocks noGrp="1"/>
          </p:cNvSpPr>
          <p:nvPr>
            <p:ph type="sldNum" sz="quarter" idx="12"/>
          </p:nvPr>
        </p:nvSpPr>
        <p:spPr/>
        <p:txBody>
          <a:bodyPr/>
          <a:lstStyle/>
          <a:p>
            <a:fld id="{DFE5482F-2F05-49C5-9E15-73F945A41231}" type="slidenum">
              <a:rPr lang="cs-CZ" smtClean="0"/>
              <a:t>‹#›</a:t>
            </a:fld>
            <a:endParaRPr lang="cs-CZ"/>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cs-CZ"/>
              <a:t>Kliknutím lze upravit styl.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AB3BE541-6BD5-44E0-A709-E50ED9825230}" type="datetime1">
              <a:rPr lang="cs-CZ" smtClean="0"/>
              <a:t>04.10.2020</a:t>
            </a:fld>
            <a:endParaRPr lang="cs-CZ"/>
          </a:p>
        </p:txBody>
      </p:sp>
      <p:sp>
        <p:nvSpPr>
          <p:cNvPr id="5" name="Footer Placeholder 4"/>
          <p:cNvSpPr>
            <a:spLocks noGrp="1"/>
          </p:cNvSpPr>
          <p:nvPr>
            <p:ph type="ftr" sz="quarter" idx="11"/>
          </p:nvPr>
        </p:nvSpPr>
        <p:spPr/>
        <p:txBody>
          <a:bodyPr/>
          <a:lstStyle/>
          <a:p>
            <a:r>
              <a:rPr lang="cs-CZ"/>
              <a:t>Obligace - Základy oceňování</a:t>
            </a:r>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cs-CZ"/>
              <a:t>Kliknutím lze upravit styl.</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6F667B65-9542-4BD1-9D5B-317E40607F34}" type="datetime1">
              <a:rPr lang="cs-CZ" smtClean="0"/>
              <a:t>04.10.2020</a:t>
            </a:fld>
            <a:endParaRPr lang="cs-CZ"/>
          </a:p>
        </p:txBody>
      </p:sp>
      <p:sp>
        <p:nvSpPr>
          <p:cNvPr id="5" name="Footer Placeholder 4"/>
          <p:cNvSpPr>
            <a:spLocks noGrp="1"/>
          </p:cNvSpPr>
          <p:nvPr>
            <p:ph type="ftr" sz="quarter" idx="11"/>
          </p:nvPr>
        </p:nvSpPr>
        <p:spPr/>
        <p:txBody>
          <a:bodyPr/>
          <a:lstStyle/>
          <a:p>
            <a:r>
              <a:rPr lang="cs-CZ"/>
              <a:t>Obligace - Základy oceňování</a:t>
            </a:r>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cs-CZ"/>
              <a:t>Kliknutím lze upravit styl.</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87682813-8C86-44C6-B6BD-1FCF6C787374}" type="datetime1">
              <a:rPr lang="cs-CZ" smtClean="0"/>
              <a:t>04.10.2020</a:t>
            </a:fld>
            <a:endParaRPr lang="cs-CZ"/>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r>
              <a:rPr lang="cs-CZ" dirty="0"/>
              <a:t>Obligace - Základy oceňování</a:t>
            </a: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FE5482F-2F05-49C5-9E15-73F945A41231}"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50" r:id="rId4"/>
    <p:sldLayoutId id="2147483751" r:id="rId5"/>
    <p:sldLayoutId id="2147483752" r:id="rId6"/>
    <p:sldLayoutId id="2147483753" r:id="rId7"/>
    <p:sldLayoutId id="2147483754" r:id="rId8"/>
    <p:sldLayoutId id="2147483755" r:id="rId9"/>
  </p:sldLayoutIdLst>
  <p:hf hd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u="none"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8" Type="http://schemas.openxmlformats.org/officeDocument/2006/relationships/image" Target="../media/image37.png"/><Relationship Id="rId26" Type="http://schemas.openxmlformats.org/officeDocument/2006/relationships/image" Target="../media/image44.png"/><Relationship Id="rId21" Type="http://schemas.openxmlformats.org/officeDocument/2006/relationships/image" Target="../media/image390.png"/><Relationship Id="rId34" Type="http://schemas.openxmlformats.org/officeDocument/2006/relationships/image" Target="../media/image39.png"/><Relationship Id="rId17" Type="http://schemas.openxmlformats.org/officeDocument/2006/relationships/image" Target="../media/image36.png"/><Relationship Id="rId25" Type="http://schemas.openxmlformats.org/officeDocument/2006/relationships/image" Target="../media/image43.png"/><Relationship Id="rId33" Type="http://schemas.openxmlformats.org/officeDocument/2006/relationships/image" Target="../media/image370.png"/><Relationship Id="rId16" Type="http://schemas.openxmlformats.org/officeDocument/2006/relationships/image" Target="../media/image31.png"/><Relationship Id="rId29" Type="http://schemas.openxmlformats.org/officeDocument/2006/relationships/image" Target="../media/image47.png"/><Relationship Id="rId20" Type="http://schemas.openxmlformats.org/officeDocument/2006/relationships/image" Target="../media/image380.png"/><Relationship Id="rId1" Type="http://schemas.openxmlformats.org/officeDocument/2006/relationships/slideLayout" Target="../slideLayouts/slideLayout2.xml"/><Relationship Id="rId24" Type="http://schemas.openxmlformats.org/officeDocument/2006/relationships/image" Target="../media/image42.png"/><Relationship Id="rId32" Type="http://schemas.openxmlformats.org/officeDocument/2006/relationships/image" Target="../media/image360.png"/><Relationship Id="rId28" Type="http://schemas.openxmlformats.org/officeDocument/2006/relationships/image" Target="../media/image46.png"/><Relationship Id="rId19" Type="http://schemas.openxmlformats.org/officeDocument/2006/relationships/image" Target="../media/image38.png"/><Relationship Id="rId31" Type="http://schemas.openxmlformats.org/officeDocument/2006/relationships/image" Target="../media/image350.png"/><Relationship Id="rId27" Type="http://schemas.openxmlformats.org/officeDocument/2006/relationships/image" Target="../media/image45.png"/><Relationship Id="rId30" Type="http://schemas.openxmlformats.org/officeDocument/2006/relationships/image" Target="../media/image340.png"/><Relationship Id="rId35" Type="http://schemas.openxmlformats.org/officeDocument/2006/relationships/image" Target="../media/image4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8" Type="http://schemas.openxmlformats.org/officeDocument/2006/relationships/image" Target="../media/image7.png"/><Relationship Id="rId17" Type="http://schemas.openxmlformats.org/officeDocument/2006/relationships/image" Target="../media/image6.png"/><Relationship Id="rId16" Type="http://schemas.openxmlformats.org/officeDocument/2006/relationships/image" Target="../media/image4.png"/><Relationship Id="rId1" Type="http://schemas.openxmlformats.org/officeDocument/2006/relationships/slideLayout" Target="../slideLayouts/slideLayout2.xml"/><Relationship Id="rId15" Type="http://schemas.openxmlformats.org/officeDocument/2006/relationships/image" Target="../media/image3.png"/><Relationship Id="rId19" Type="http://schemas.openxmlformats.org/officeDocument/2006/relationships/image" Target="../media/image8.png"/><Relationship Id="rId14" Type="http://schemas.openxmlformats.org/officeDocument/2006/relationships/image" Target="../media/image3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7" Type="http://schemas.openxmlformats.org/officeDocument/2006/relationships/image" Target="../media/image10.png"/><Relationship Id="rId16" Type="http://schemas.openxmlformats.org/officeDocument/2006/relationships/image" Target="../media/image9.png"/><Relationship Id="rId1" Type="http://schemas.openxmlformats.org/officeDocument/2006/relationships/slideLayout" Target="../slideLayouts/slideLayout2.xml"/><Relationship Id="rId15" Type="http://schemas.openxmlformats.org/officeDocument/2006/relationships/image" Target="../media/image5.png"/></Relationships>
</file>

<file path=ppt/slides/_rels/slide6.xml.rels><?xml version="1.0" encoding="UTF-8" standalone="yes"?>
<Relationships xmlns="http://schemas.openxmlformats.org/package/2006/relationships"><Relationship Id="rId18" Type="http://schemas.openxmlformats.org/officeDocument/2006/relationships/image" Target="../media/image12.png"/><Relationship Id="rId21" Type="http://schemas.openxmlformats.org/officeDocument/2006/relationships/image" Target="../media/image14.png"/><Relationship Id="rId17" Type="http://schemas.openxmlformats.org/officeDocument/2006/relationships/image" Target="../media/image11.png"/><Relationship Id="rId20" Type="http://schemas.openxmlformats.org/officeDocument/2006/relationships/image" Target="../media/image15.png"/><Relationship Id="rId1" Type="http://schemas.openxmlformats.org/officeDocument/2006/relationships/slideLayout" Target="../slideLayouts/slideLayout2.xml"/><Relationship Id="rId23" Type="http://schemas.openxmlformats.org/officeDocument/2006/relationships/image" Target="../media/image2.png"/><Relationship Id="rId19" Type="http://schemas.openxmlformats.org/officeDocument/2006/relationships/image" Target="../media/image13.png"/><Relationship Id="rId22" Type="http://schemas.openxmlformats.org/officeDocument/2006/relationships/image" Target="../media/image140.png"/></Relationships>
</file>

<file path=ppt/slides/_rels/slide7.xml.rels><?xml version="1.0" encoding="UTF-8" standalone="yes"?>
<Relationships xmlns="http://schemas.openxmlformats.org/package/2006/relationships"><Relationship Id="rId18" Type="http://schemas.openxmlformats.org/officeDocument/2006/relationships/image" Target="../media/image19.png"/><Relationship Id="rId26" Type="http://schemas.openxmlformats.org/officeDocument/2006/relationships/image" Target="../media/image29.png"/><Relationship Id="rId21" Type="http://schemas.openxmlformats.org/officeDocument/2006/relationships/image" Target="../media/image22.png"/><Relationship Id="rId17" Type="http://schemas.openxmlformats.org/officeDocument/2006/relationships/image" Target="../media/image18.png"/><Relationship Id="rId25" Type="http://schemas.openxmlformats.org/officeDocument/2006/relationships/image" Target="../media/image28.png"/><Relationship Id="rId16" Type="http://schemas.openxmlformats.org/officeDocument/2006/relationships/image" Target="../media/image120.png"/><Relationship Id="rId20" Type="http://schemas.openxmlformats.org/officeDocument/2006/relationships/image" Target="../media/image21.png"/><Relationship Id="rId1" Type="http://schemas.openxmlformats.org/officeDocument/2006/relationships/slideLayout" Target="../slideLayouts/slideLayout2.xml"/><Relationship Id="rId24" Type="http://schemas.openxmlformats.org/officeDocument/2006/relationships/image" Target="../media/image25.png"/><Relationship Id="rId15" Type="http://schemas.openxmlformats.org/officeDocument/2006/relationships/image" Target="../media/image110.png"/><Relationship Id="rId23" Type="http://schemas.openxmlformats.org/officeDocument/2006/relationships/image" Target="../media/image24.png"/><Relationship Id="rId19" Type="http://schemas.openxmlformats.org/officeDocument/2006/relationships/image" Target="../media/image20.png"/><Relationship Id="rId22" Type="http://schemas.openxmlformats.org/officeDocument/2006/relationships/image" Target="../media/image23.png"/></Relationships>
</file>

<file path=ppt/slides/_rels/slide8.xml.rels><?xml version="1.0" encoding="UTF-8" standalone="yes"?>
<Relationships xmlns="http://schemas.openxmlformats.org/package/2006/relationships"><Relationship Id="rId18" Type="http://schemas.openxmlformats.org/officeDocument/2006/relationships/image" Target="../media/image160.png"/><Relationship Id="rId17" Type="http://schemas.openxmlformats.org/officeDocument/2006/relationships/image" Target="../media/image3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1" Type="http://schemas.openxmlformats.org/officeDocument/2006/relationships/image" Target="../media/image34.png"/><Relationship Id="rId20" Type="http://schemas.openxmlformats.org/officeDocument/2006/relationships/image" Target="../media/image33.png"/><Relationship Id="rId1" Type="http://schemas.openxmlformats.org/officeDocument/2006/relationships/slideLayout" Target="../slideLayouts/slideLayout2.xml"/><Relationship Id="rId24" Type="http://schemas.openxmlformats.org/officeDocument/2006/relationships/image" Target="../media/image35.png"/><Relationship Id="rId23" Type="http://schemas.openxmlformats.org/officeDocument/2006/relationships/image" Target="../media/image27.png"/><Relationship Id="rId19" Type="http://schemas.openxmlformats.org/officeDocument/2006/relationships/image" Target="../media/image32.png"/><Relationship Id="rId22"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ástupný symbol pro číslo snímku 2"/>
          <p:cNvSpPr>
            <a:spLocks noGrp="1"/>
          </p:cNvSpPr>
          <p:nvPr>
            <p:ph type="sldNum" sz="quarter" idx="12"/>
          </p:nvPr>
        </p:nvSpPr>
        <p:spPr>
          <a:xfrm>
            <a:off x="864000" y="2448000"/>
            <a:ext cx="1440000" cy="360000"/>
          </a:xfrm>
        </p:spPr>
        <p:txBody>
          <a:bodyPr/>
          <a:lstStyle/>
          <a:p>
            <a:pPr algn="l"/>
            <a:r>
              <a:rPr lang="en-GB" sz="1800" dirty="0">
                <a:solidFill>
                  <a:srgbClr val="7030A0"/>
                </a:solidFill>
              </a:rPr>
              <a:t>Lesson </a:t>
            </a:r>
            <a:r>
              <a:rPr lang="cs-CZ" sz="1800" dirty="0">
                <a:solidFill>
                  <a:srgbClr val="7030A0"/>
                </a:solidFill>
              </a:rPr>
              <a:t>7</a:t>
            </a:r>
            <a:endParaRPr lang="en-GB" sz="1800" dirty="0">
              <a:solidFill>
                <a:srgbClr val="7030A0"/>
              </a:solidFill>
            </a:endParaRPr>
          </a:p>
        </p:txBody>
      </p:sp>
      <p:sp>
        <p:nvSpPr>
          <p:cNvPr id="2" name="Nadpis 1"/>
          <p:cNvSpPr>
            <a:spLocks noGrp="1"/>
          </p:cNvSpPr>
          <p:nvPr>
            <p:ph type="title"/>
          </p:nvPr>
        </p:nvSpPr>
        <p:spPr>
          <a:xfrm>
            <a:off x="2016000" y="2700000"/>
            <a:ext cx="6120000" cy="1800000"/>
          </a:xfrm>
        </p:spPr>
        <p:txBody>
          <a:bodyPr/>
          <a:lstStyle/>
          <a:p>
            <a:pPr marL="182880" indent="0" algn="l">
              <a:buNone/>
            </a:pPr>
            <a:br>
              <a:rPr lang="en-GB" dirty="0">
                <a:solidFill>
                  <a:srgbClr val="7030A0"/>
                </a:solidFill>
              </a:rPr>
            </a:br>
            <a:br>
              <a:rPr lang="en-GB" dirty="0">
                <a:solidFill>
                  <a:srgbClr val="7030A0"/>
                </a:solidFill>
              </a:rPr>
            </a:br>
            <a:br>
              <a:rPr lang="en-GB" dirty="0">
                <a:solidFill>
                  <a:srgbClr val="7030A0"/>
                </a:solidFill>
              </a:rPr>
            </a:br>
            <a:br>
              <a:rPr lang="en-GB" dirty="0">
                <a:solidFill>
                  <a:srgbClr val="7030A0"/>
                </a:solidFill>
              </a:rPr>
            </a:br>
            <a:br>
              <a:rPr lang="en-GB" dirty="0">
                <a:solidFill>
                  <a:srgbClr val="7030A0"/>
                </a:solidFill>
              </a:rPr>
            </a:br>
            <a:r>
              <a:rPr lang="en-GB" dirty="0">
                <a:solidFill>
                  <a:srgbClr val="7030A0"/>
                </a:solidFill>
              </a:rPr>
              <a:t>Forward rate agreement</a:t>
            </a:r>
          </a:p>
        </p:txBody>
      </p:sp>
      <p:sp>
        <p:nvSpPr>
          <p:cNvPr id="4" name="Podnadpis 2"/>
          <p:cNvSpPr txBox="1">
            <a:spLocks/>
          </p:cNvSpPr>
          <p:nvPr/>
        </p:nvSpPr>
        <p:spPr>
          <a:xfrm>
            <a:off x="864000" y="468000"/>
            <a:ext cx="3600000" cy="864000"/>
          </a:xfrm>
          <a:prstGeom prst="rect">
            <a:avLst/>
          </a:prstGeom>
        </p:spPr>
        <p:txBody>
          <a:bodyPr vert="horz" lIns="91440" tIns="45720" rIns="91440" bIns="45720" rtlCol="0" anchor="t">
            <a:normAutofit/>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algn="l">
              <a:spcBef>
                <a:spcPts val="0"/>
              </a:spcBef>
              <a:spcAft>
                <a:spcPts val="0"/>
              </a:spcAft>
            </a:pPr>
            <a:r>
              <a:rPr lang="en-GB" sz="1800" b="1" dirty="0"/>
              <a:t>Institute of Economic Studies</a:t>
            </a:r>
          </a:p>
          <a:p>
            <a:pPr algn="l">
              <a:spcBef>
                <a:spcPts val="0"/>
              </a:spcBef>
              <a:spcAft>
                <a:spcPts val="0"/>
              </a:spcAft>
            </a:pPr>
            <a:r>
              <a:rPr lang="en-GB" sz="1400" b="1" dirty="0"/>
              <a:t>Faculty of Social Sciences</a:t>
            </a:r>
          </a:p>
          <a:p>
            <a:pPr algn="l">
              <a:spcBef>
                <a:spcPts val="0"/>
              </a:spcBef>
              <a:spcAft>
                <a:spcPts val="0"/>
              </a:spcAft>
            </a:pPr>
            <a:r>
              <a:rPr lang="en-GB" sz="1400" b="1" dirty="0"/>
              <a:t>Charles University in Prague</a:t>
            </a:r>
          </a:p>
        </p:txBody>
      </p:sp>
      <p:sp>
        <p:nvSpPr>
          <p:cNvPr id="12" name="Podnadpis 2"/>
          <p:cNvSpPr>
            <a:spLocks noGrp="1"/>
          </p:cNvSpPr>
          <p:nvPr/>
        </p:nvSpPr>
        <p:spPr>
          <a:xfrm>
            <a:off x="5544000" y="5292000"/>
            <a:ext cx="3420000" cy="396000"/>
          </a:xfrm>
          <a:prstGeom prst="rect">
            <a:avLst/>
          </a:prstGeom>
        </p:spPr>
        <p:txBody>
          <a:bodyPr vert="horz" lIns="91440" tIns="45720" rIns="91440" bIns="45720" rtlCol="0" anchor="t">
            <a:normAutofit fontScale="92500"/>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800" b="1"/>
              <a:t>Financial markets instruments </a:t>
            </a:r>
            <a:endParaRPr lang="en-GB" sz="1800" b="1">
              <a:solidFill>
                <a:srgbClr val="C00000"/>
              </a:solidFill>
            </a:endParaRPr>
          </a:p>
        </p:txBody>
      </p:sp>
      <p:pic>
        <p:nvPicPr>
          <p:cNvPr id="3" name="Obrázek 2"/>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7524000" y="540000"/>
            <a:ext cx="1278000" cy="1296000"/>
          </a:xfrm>
          <a:prstGeom prst="rect">
            <a:avLst/>
          </a:prstGeom>
        </p:spPr>
      </p:pic>
    </p:spTree>
    <p:extLst>
      <p:ext uri="{BB962C8B-B14F-4D97-AF65-F5344CB8AC3E}">
        <p14:creationId xmlns:p14="http://schemas.microsoft.com/office/powerpoint/2010/main" val="2454530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1" name="Tabulka 110">
            <a:extLst>
              <a:ext uri="{FF2B5EF4-FFF2-40B4-BE49-F238E27FC236}">
                <a16:creationId xmlns:a16="http://schemas.microsoft.com/office/drawing/2014/main" id="{4FA6B689-AE98-4D3B-8DC9-22D64D3597FC}"/>
              </a:ext>
            </a:extLst>
          </p:cNvPr>
          <p:cNvGraphicFramePr>
            <a:graphicFrameLocks noGrp="1"/>
          </p:cNvGraphicFramePr>
          <p:nvPr>
            <p:extLst>
              <p:ext uri="{D42A27DB-BD31-4B8C-83A1-F6EECF244321}">
                <p14:modId xmlns:p14="http://schemas.microsoft.com/office/powerpoint/2010/main" val="2049669166"/>
              </p:ext>
            </p:extLst>
          </p:nvPr>
        </p:nvGraphicFramePr>
        <p:xfrm>
          <a:off x="5652000" y="1188000"/>
          <a:ext cx="3024000" cy="1440000"/>
        </p:xfrm>
        <a:graphic>
          <a:graphicData uri="http://schemas.openxmlformats.org/drawingml/2006/table">
            <a:tbl>
              <a:tblPr firstRow="1">
                <a:tableStyleId>{5C22544A-7EE6-4342-B048-85BDC9FD1C3A}</a:tableStyleId>
              </a:tblPr>
              <a:tblGrid>
                <a:gridCol w="378000">
                  <a:extLst>
                    <a:ext uri="{9D8B030D-6E8A-4147-A177-3AD203B41FA5}">
                      <a16:colId xmlns:a16="http://schemas.microsoft.com/office/drawing/2014/main" val="2262104106"/>
                    </a:ext>
                  </a:extLst>
                </a:gridCol>
                <a:gridCol w="378000">
                  <a:extLst>
                    <a:ext uri="{9D8B030D-6E8A-4147-A177-3AD203B41FA5}">
                      <a16:colId xmlns:a16="http://schemas.microsoft.com/office/drawing/2014/main" val="20000"/>
                    </a:ext>
                  </a:extLst>
                </a:gridCol>
                <a:gridCol w="378000">
                  <a:extLst>
                    <a:ext uri="{9D8B030D-6E8A-4147-A177-3AD203B41FA5}">
                      <a16:colId xmlns:a16="http://schemas.microsoft.com/office/drawing/2014/main" val="2540462792"/>
                    </a:ext>
                  </a:extLst>
                </a:gridCol>
                <a:gridCol w="378000">
                  <a:extLst>
                    <a:ext uri="{9D8B030D-6E8A-4147-A177-3AD203B41FA5}">
                      <a16:colId xmlns:a16="http://schemas.microsoft.com/office/drawing/2014/main" val="2302868131"/>
                    </a:ext>
                  </a:extLst>
                </a:gridCol>
                <a:gridCol w="378000">
                  <a:extLst>
                    <a:ext uri="{9D8B030D-6E8A-4147-A177-3AD203B41FA5}">
                      <a16:colId xmlns:a16="http://schemas.microsoft.com/office/drawing/2014/main" val="3566043464"/>
                    </a:ext>
                  </a:extLst>
                </a:gridCol>
                <a:gridCol w="378000">
                  <a:extLst>
                    <a:ext uri="{9D8B030D-6E8A-4147-A177-3AD203B41FA5}">
                      <a16:colId xmlns:a16="http://schemas.microsoft.com/office/drawing/2014/main" val="2494122162"/>
                    </a:ext>
                  </a:extLst>
                </a:gridCol>
                <a:gridCol w="378000">
                  <a:extLst>
                    <a:ext uri="{9D8B030D-6E8A-4147-A177-3AD203B41FA5}">
                      <a16:colId xmlns:a16="http://schemas.microsoft.com/office/drawing/2014/main" val="1167935399"/>
                    </a:ext>
                  </a:extLst>
                </a:gridCol>
                <a:gridCol w="378000">
                  <a:extLst>
                    <a:ext uri="{9D8B030D-6E8A-4147-A177-3AD203B41FA5}">
                      <a16:colId xmlns:a16="http://schemas.microsoft.com/office/drawing/2014/main" val="20002"/>
                    </a:ext>
                  </a:extLst>
                </a:gridCol>
              </a:tblGrid>
              <a:tr h="180000">
                <a:tc>
                  <a:txBody>
                    <a:bodyPr/>
                    <a:lstStyle/>
                    <a:p>
                      <a:pPr algn="ctr"/>
                      <a:endParaRPr lang="en-GB" sz="1000" noProof="0" dirty="0">
                        <a:latin typeface="Cambria Math" panose="02040503050406030204" pitchFamily="18" charset="0"/>
                        <a:ea typeface="Cambria Math" panose="02040503050406030204" pitchFamily="18" charset="0"/>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6</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7</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8</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9</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10</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11</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1" noProof="0" dirty="0">
                          <a:solidFill>
                            <a:schemeClr val="bg1"/>
                          </a:solidFill>
                          <a:latin typeface="Cambria Math" panose="02040503050406030204" pitchFamily="18" charset="0"/>
                          <a:ea typeface="Cambria Math" panose="02040503050406030204" pitchFamily="18" charset="0"/>
                        </a:rPr>
                        <a:t>12</a:t>
                      </a:r>
                      <a:endParaRPr lang="en-GB" sz="1000" b="1" noProof="0" dirty="0">
                        <a:solidFill>
                          <a:schemeClr val="bg1"/>
                        </a:solidFill>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1"/>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3</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1"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4</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5</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530833670"/>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6</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271529384"/>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7</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666970346"/>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8</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4130398862"/>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9</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5"/>
                  </a:ext>
                </a:extLst>
              </a:tr>
            </a:tbl>
          </a:graphicData>
        </a:graphic>
      </p:graphicFrame>
      <p:sp>
        <p:nvSpPr>
          <p:cNvPr id="2" name="Zástupný symbol pro zápatí 1"/>
          <p:cNvSpPr>
            <a:spLocks noGrp="1"/>
          </p:cNvSpPr>
          <p:nvPr>
            <p:ph type="ftr" sz="quarter" idx="11"/>
          </p:nvPr>
        </p:nvSpPr>
        <p:spPr>
          <a:xfrm>
            <a:off x="180000" y="6336000"/>
            <a:ext cx="3312000" cy="360000"/>
          </a:xfrm>
        </p:spPr>
        <p:txBody>
          <a:bodyPr/>
          <a:lstStyle/>
          <a:p>
            <a:r>
              <a:rPr lang="en-GB" dirty="0"/>
              <a:t>Forward rate agreement</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10</a:t>
            </a:r>
          </a:p>
        </p:txBody>
      </p:sp>
      <p:sp>
        <p:nvSpPr>
          <p:cNvPr id="4" name="Nadpis 3"/>
          <p:cNvSpPr>
            <a:spLocks noGrp="1"/>
          </p:cNvSpPr>
          <p:nvPr>
            <p:ph type="title"/>
          </p:nvPr>
        </p:nvSpPr>
        <p:spPr>
          <a:xfrm>
            <a:off x="144000" y="144000"/>
            <a:ext cx="4408913" cy="648072"/>
          </a:xfrm>
        </p:spPr>
        <p:txBody>
          <a:bodyPr/>
          <a:lstStyle/>
          <a:p>
            <a:r>
              <a:rPr lang="en-GB" dirty="0"/>
              <a:t>Interpolated FRA rates</a:t>
            </a:r>
          </a:p>
        </p:txBody>
      </p:sp>
      <p:sp>
        <p:nvSpPr>
          <p:cNvPr id="9" name="TextovéPole 8"/>
          <p:cNvSpPr txBox="1"/>
          <p:nvPr/>
        </p:nvSpPr>
        <p:spPr>
          <a:xfrm>
            <a:off x="864000" y="4341442"/>
            <a:ext cx="8040033" cy="430887"/>
          </a:xfrm>
          <a:prstGeom prst="rect">
            <a:avLst/>
          </a:prstGeom>
          <a:noFill/>
          <a:ln>
            <a:noFill/>
          </a:ln>
        </p:spPr>
        <p:txBody>
          <a:bodyPr wrap="square" rtlCol="0">
            <a:spAutoFit/>
          </a:bodyPr>
          <a:lstStyle/>
          <a:p>
            <a:pPr marL="324000" lvl="2"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Linear interpolation ― the same length and different start</a:t>
            </a:r>
          </a:p>
        </p:txBody>
      </p:sp>
      <p:sp>
        <p:nvSpPr>
          <p:cNvPr id="21" name="TextovéPole 20"/>
          <p:cNvSpPr txBox="1"/>
          <p:nvPr/>
        </p:nvSpPr>
        <p:spPr>
          <a:xfrm>
            <a:off x="863999" y="2616913"/>
            <a:ext cx="7472149" cy="430887"/>
          </a:xfrm>
          <a:prstGeom prst="rect">
            <a:avLst/>
          </a:prstGeom>
          <a:noFill/>
          <a:ln>
            <a:noFill/>
          </a:ln>
        </p:spPr>
        <p:txBody>
          <a:bodyPr wrap="square" rtlCol="0">
            <a:spAutoFit/>
          </a:bodyPr>
          <a:lstStyle/>
          <a:p>
            <a:pPr marL="324000" lvl="2"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Linear interpolation ―</a:t>
            </a:r>
            <a:r>
              <a:rPr lang="cs-CZ" sz="2200" dirty="0">
                <a:latin typeface="Cambria Math" panose="02040503050406030204" pitchFamily="18" charset="0"/>
                <a:ea typeface="Cambria Math" panose="02040503050406030204" pitchFamily="18" charset="0"/>
              </a:rPr>
              <a:t> </a:t>
            </a:r>
            <a:r>
              <a:rPr lang="en-GB" sz="2200" dirty="0">
                <a:latin typeface="Cambria Math" panose="02040503050406030204" pitchFamily="18" charset="0"/>
                <a:ea typeface="Cambria Math" panose="02040503050406030204" pitchFamily="18" charset="0"/>
              </a:rPr>
              <a:t>the same start and different length</a:t>
            </a:r>
          </a:p>
        </p:txBody>
      </p:sp>
      <p:sp>
        <p:nvSpPr>
          <p:cNvPr id="48" name="TextovéPole 47"/>
          <p:cNvSpPr txBox="1"/>
          <p:nvPr/>
        </p:nvSpPr>
        <p:spPr>
          <a:xfrm>
            <a:off x="1907704" y="3889088"/>
            <a:ext cx="237112" cy="157549"/>
          </a:xfrm>
          <a:prstGeom prst="rect">
            <a:avLst/>
          </a:prstGeom>
          <a:noFill/>
        </p:spPr>
        <p:txBody>
          <a:bodyPr wrap="square" rtlCol="0">
            <a:spAutoFit/>
          </a:bodyPr>
          <a:lstStyle/>
          <a:p>
            <a:pPr algn="ctr"/>
            <a:endParaRPr lang="cs-CZ" sz="1200" b="1" i="1" baseline="-25000" dirty="0"/>
          </a:p>
        </p:txBody>
      </p:sp>
      <mc:AlternateContent xmlns:mc="http://schemas.openxmlformats.org/markup-compatibility/2006" xmlns:a14="http://schemas.microsoft.com/office/drawing/2010/main">
        <mc:Choice Requires="a14">
          <p:sp>
            <p:nvSpPr>
              <p:cNvPr id="18" name="TextovéPole 17"/>
              <p:cNvSpPr txBox="1"/>
              <p:nvPr/>
            </p:nvSpPr>
            <p:spPr>
              <a:xfrm>
                <a:off x="5285086" y="3052680"/>
                <a:ext cx="1986377" cy="43999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f>
                        <m:fPr>
                          <m:ctrlPr>
                            <a:rPr lang="cs-CZ" sz="1400" i="1" smtClean="0">
                              <a:latin typeface="Cambria Math" panose="02040503050406030204" pitchFamily="18" charset="0"/>
                              <a:ea typeface="Cambria Math" panose="02040503050406030204" pitchFamily="18" charset="0"/>
                            </a:rPr>
                          </m:ctrlPr>
                        </m:fPr>
                        <m:num>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9</m:t>
                                  </m:r>
                                </m:sub>
                              </m:sSub>
                            </m:e>
                          </m:sPre>
                          <m:r>
                            <a:rPr lang="cs-CZ" sz="1400" b="0" i="1" smtClean="0">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6</m:t>
                                  </m:r>
                                </m:sub>
                              </m:sSub>
                            </m:e>
                          </m:sPre>
                        </m:num>
                        <m:den>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𝑇</m:t>
                              </m:r>
                            </m:e>
                            <m:sub>
                              <m:r>
                                <a:rPr lang="cs-CZ" sz="1400" b="0" i="1" smtClean="0">
                                  <a:latin typeface="Cambria Math" panose="02040503050406030204" pitchFamily="18" charset="0"/>
                                  <a:ea typeface="Cambria Math" panose="02040503050406030204" pitchFamily="18" charset="0"/>
                                </a:rPr>
                                <m:t>3</m:t>
                              </m:r>
                              <m:r>
                                <m:rPr>
                                  <m:sty m:val="p"/>
                                </m:rPr>
                                <a:rPr lang="cs-CZ" sz="1400" b="0" i="0" smtClean="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9</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𝑇</m:t>
                              </m:r>
                            </m:e>
                            <m:sub>
                              <m:r>
                                <a:rPr lang="cs-CZ" sz="1400" b="0" i="1" smtClean="0">
                                  <a:latin typeface="Cambria Math" panose="02040503050406030204" pitchFamily="18" charset="0"/>
                                  <a:ea typeface="Cambria Math" panose="02040503050406030204" pitchFamily="18" charset="0"/>
                                </a:rPr>
                                <m:t>3</m:t>
                              </m:r>
                              <m:r>
                                <m:rPr>
                                  <m:sty m:val="p"/>
                                </m:rPr>
                                <a:rPr lang="cs-CZ" sz="1400" b="0" i="0" smtClean="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6</m:t>
                              </m:r>
                            </m:sub>
                          </m:sSub>
                        </m:den>
                      </m:f>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8</m:t>
                                  </m:r>
                                </m:sub>
                              </m:sSub>
                            </m:e>
                          </m:sPre>
                          <m:r>
                            <a:rPr lang="cs-CZ" sz="1400" b="0" i="1" smtClean="0">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6</m:t>
                                  </m:r>
                                </m:sub>
                              </m:sSub>
                            </m:e>
                          </m:sPre>
                        </m:num>
                        <m:den>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𝑇</m:t>
                              </m:r>
                            </m:e>
                            <m:sub>
                              <m:r>
                                <a:rPr lang="cs-CZ" sz="1400" i="1">
                                  <a:latin typeface="Cambria Math" panose="02040503050406030204" pitchFamily="18" charset="0"/>
                                  <a:ea typeface="Cambria Math" panose="02040503050406030204" pitchFamily="18" charset="0"/>
                                </a:rPr>
                                <m:t>3</m:t>
                              </m:r>
                              <m:r>
                                <m:rPr>
                                  <m:sty m:val="p"/>
                                </m:rPr>
                                <a:rPr lang="cs-CZ" sz="1400" i="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8</m:t>
                              </m:r>
                            </m:sub>
                          </m:sSub>
                          <m:r>
                            <a:rPr lang="cs-CZ" sz="1400" i="1">
                              <a:latin typeface="Cambria Math" panose="02040503050406030204" pitchFamily="18" charset="0"/>
                              <a:ea typeface="Cambria Math" panose="02040503050406030204" pitchFamily="18" charset="0"/>
                            </a:rPr>
                            <m:t>−</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𝑇</m:t>
                              </m:r>
                            </m:e>
                            <m:sub>
                              <m:r>
                                <a:rPr lang="cs-CZ" sz="1400" i="1">
                                  <a:latin typeface="Cambria Math" panose="02040503050406030204" pitchFamily="18" charset="0"/>
                                  <a:ea typeface="Cambria Math" panose="02040503050406030204" pitchFamily="18" charset="0"/>
                                </a:rPr>
                                <m:t>3</m:t>
                              </m:r>
                              <m:r>
                                <m:rPr>
                                  <m:sty m:val="p"/>
                                </m:rPr>
                                <a:rPr lang="cs-CZ" sz="1400" i="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6</m:t>
                              </m:r>
                            </m:sub>
                          </m:sSub>
                        </m:den>
                      </m:f>
                    </m:oMath>
                  </m:oMathPara>
                </a14:m>
                <a:endParaRPr lang="cs-CZ" sz="1400" i="1" dirty="0">
                  <a:latin typeface="Cambria Math"/>
                  <a:ea typeface="Cambria Math" panose="02040503050406030204" pitchFamily="18" charset="0"/>
                </a:endParaRPr>
              </a:p>
            </p:txBody>
          </p:sp>
        </mc:Choice>
        <mc:Fallback xmlns="">
          <p:sp>
            <p:nvSpPr>
              <p:cNvPr id="18" name="TextovéPole 17"/>
              <p:cNvSpPr txBox="1">
                <a:spLocks noRot="1" noChangeAspect="1" noMove="1" noResize="1" noEditPoints="1" noAdjustHandles="1" noChangeArrowheads="1" noChangeShapeType="1" noTextEdit="1"/>
              </p:cNvSpPr>
              <p:nvPr/>
            </p:nvSpPr>
            <p:spPr>
              <a:xfrm>
                <a:off x="5285086" y="3052680"/>
                <a:ext cx="1986377" cy="439992"/>
              </a:xfrm>
              <a:prstGeom prst="rect">
                <a:avLst/>
              </a:prstGeom>
              <a:blipFill>
                <a:blip r:embed="rId16"/>
                <a:stretch>
                  <a:fillRect l="-2454" b="-8333"/>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74" name="TextovéPole 73"/>
              <p:cNvSpPr txBox="1"/>
              <p:nvPr/>
            </p:nvSpPr>
            <p:spPr>
              <a:xfrm>
                <a:off x="5267648" y="3512216"/>
                <a:ext cx="2841547" cy="439864"/>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Pre>
                        <m:sPrePr>
                          <m:ctrlPr>
                            <a:rPr lang="cs-CZ" sz="1400" i="1" smtClean="0">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8</m:t>
                              </m:r>
                            </m:sub>
                          </m:sSub>
                        </m:e>
                      </m:sPre>
                      <m:r>
                        <a:rPr lang="cs-CZ" sz="1400" b="0" i="1" smtClean="0">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6</m:t>
                              </m:r>
                            </m:sub>
                          </m:sSub>
                        </m:e>
                      </m:sPre>
                      <m:r>
                        <a:rPr lang="cs-CZ" sz="1400" b="0" i="1" smtClean="0">
                          <a:latin typeface="Cambria Math" panose="02040503050406030204" pitchFamily="18" charset="0"/>
                        </a:rPr>
                        <m:t>+</m:t>
                      </m:r>
                      <m:d>
                        <m:dPr>
                          <m:ctrlPr>
                            <a:rPr lang="cs-CZ" sz="1400" b="0" i="1" smtClean="0">
                              <a:latin typeface="Cambria Math" panose="02040503050406030204" pitchFamily="18" charset="0"/>
                            </a:rPr>
                          </m:ctrlPr>
                        </m:dPr>
                        <m:e>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9</m:t>
                                  </m:r>
                                </m:sub>
                              </m:sSub>
                            </m:e>
                          </m:sPre>
                          <m:r>
                            <a:rPr lang="cs-CZ" sz="1400" b="0" i="1" smtClean="0">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6</m:t>
                                  </m:r>
                                </m:sub>
                              </m:sSub>
                            </m:e>
                          </m:sPre>
                        </m:e>
                      </m:d>
                      <m:f>
                        <m:fPr>
                          <m:ctrlPr>
                            <a:rPr lang="cs-CZ" sz="1400" i="1" smtClean="0">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𝑇</m:t>
                              </m:r>
                            </m:e>
                            <m:sub>
                              <m:r>
                                <a:rPr lang="cs-CZ" sz="1400" i="1">
                                  <a:latin typeface="Cambria Math" panose="02040503050406030204" pitchFamily="18" charset="0"/>
                                  <a:ea typeface="Cambria Math" panose="02040503050406030204" pitchFamily="18" charset="0"/>
                                </a:rPr>
                                <m:t>3</m:t>
                              </m:r>
                              <m:r>
                                <m:rPr>
                                  <m:sty m:val="p"/>
                                </m:rPr>
                                <a:rPr lang="cs-CZ" sz="140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8</m:t>
                              </m:r>
                            </m:sub>
                          </m:sSub>
                          <m:r>
                            <a:rPr lang="cs-CZ" sz="1400" i="1">
                              <a:latin typeface="Cambria Math" panose="02040503050406030204" pitchFamily="18" charset="0"/>
                              <a:ea typeface="Cambria Math" panose="02040503050406030204" pitchFamily="18" charset="0"/>
                            </a:rPr>
                            <m:t>−</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𝑇</m:t>
                              </m:r>
                            </m:e>
                            <m:sub>
                              <m:r>
                                <a:rPr lang="cs-CZ" sz="1400" i="1">
                                  <a:latin typeface="Cambria Math" panose="02040503050406030204" pitchFamily="18" charset="0"/>
                                  <a:ea typeface="Cambria Math" panose="02040503050406030204" pitchFamily="18" charset="0"/>
                                </a:rPr>
                                <m:t>3</m:t>
                              </m:r>
                              <m:r>
                                <m:rPr>
                                  <m:sty m:val="p"/>
                                </m:rPr>
                                <a:rPr lang="cs-CZ" sz="140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6</m:t>
                              </m:r>
                            </m:sub>
                          </m:sSub>
                        </m:num>
                        <m:den>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𝑇</m:t>
                              </m:r>
                            </m:e>
                            <m:sub>
                              <m:r>
                                <a:rPr lang="cs-CZ" sz="1400" b="0" i="1" smtClean="0">
                                  <a:latin typeface="Cambria Math" panose="02040503050406030204" pitchFamily="18" charset="0"/>
                                  <a:ea typeface="Cambria Math" panose="02040503050406030204" pitchFamily="18" charset="0"/>
                                </a:rPr>
                                <m:t>3</m:t>
                              </m:r>
                              <m:r>
                                <m:rPr>
                                  <m:sty m:val="p"/>
                                </m:rPr>
                                <a:rPr lang="cs-CZ" sz="1400" b="0" i="0" smtClean="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9</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𝑇</m:t>
                              </m:r>
                            </m:e>
                            <m:sub>
                              <m:r>
                                <a:rPr lang="cs-CZ" sz="1400" b="0" i="1" smtClean="0">
                                  <a:latin typeface="Cambria Math" panose="02040503050406030204" pitchFamily="18" charset="0"/>
                                  <a:ea typeface="Cambria Math" panose="02040503050406030204" pitchFamily="18" charset="0"/>
                                </a:rPr>
                                <m:t>3</m:t>
                              </m:r>
                              <m:r>
                                <m:rPr>
                                  <m:sty m:val="p"/>
                                </m:rPr>
                                <a:rPr lang="cs-CZ" sz="1400" b="0" i="0" smtClean="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6</m:t>
                              </m:r>
                            </m:sub>
                          </m:sSub>
                        </m:den>
                      </m:f>
                    </m:oMath>
                  </m:oMathPara>
                </a14:m>
                <a:endParaRPr lang="cs-CZ" sz="1400" i="1" dirty="0">
                  <a:latin typeface="Cambria Math"/>
                  <a:ea typeface="Cambria Math" panose="02040503050406030204" pitchFamily="18" charset="0"/>
                </a:endParaRPr>
              </a:p>
            </p:txBody>
          </p:sp>
        </mc:Choice>
        <mc:Fallback xmlns="">
          <p:sp>
            <p:nvSpPr>
              <p:cNvPr id="74" name="TextovéPole 73"/>
              <p:cNvSpPr txBox="1">
                <a:spLocks noRot="1" noChangeAspect="1" noMove="1" noResize="1" noEditPoints="1" noAdjustHandles="1" noChangeArrowheads="1" noChangeShapeType="1" noTextEdit="1"/>
              </p:cNvSpPr>
              <p:nvPr/>
            </p:nvSpPr>
            <p:spPr>
              <a:xfrm>
                <a:off x="5267648" y="3512216"/>
                <a:ext cx="2841547" cy="439864"/>
              </a:xfrm>
              <a:prstGeom prst="rect">
                <a:avLst/>
              </a:prstGeom>
              <a:blipFill>
                <a:blip r:embed="rId17"/>
                <a:stretch>
                  <a:fillRect l="-858" b="-8333"/>
                </a:stretch>
              </a:blipFill>
            </p:spPr>
            <p:txBody>
              <a:bodyPr/>
              <a:lstStyle/>
              <a:p>
                <a:r>
                  <a:rPr lang="cs-CZ">
                    <a:noFill/>
                  </a:rPr>
                  <a:t> </a:t>
                </a:r>
              </a:p>
            </p:txBody>
          </p:sp>
        </mc:Fallback>
      </mc:AlternateContent>
      <p:graphicFrame>
        <p:nvGraphicFramePr>
          <p:cNvPr id="75" name="Tabulka 74"/>
          <p:cNvGraphicFramePr>
            <a:graphicFrameLocks noGrp="1"/>
          </p:cNvGraphicFramePr>
          <p:nvPr>
            <p:extLst>
              <p:ext uri="{D42A27DB-BD31-4B8C-83A1-F6EECF244321}">
                <p14:modId xmlns:p14="http://schemas.microsoft.com/office/powerpoint/2010/main" val="628580634"/>
              </p:ext>
            </p:extLst>
          </p:nvPr>
        </p:nvGraphicFramePr>
        <p:xfrm>
          <a:off x="5652000" y="1188000"/>
          <a:ext cx="3024000" cy="1440000"/>
        </p:xfrm>
        <a:graphic>
          <a:graphicData uri="http://schemas.openxmlformats.org/drawingml/2006/table">
            <a:tbl>
              <a:tblPr firstRow="1">
                <a:tableStyleId>{5C22544A-7EE6-4342-B048-85BDC9FD1C3A}</a:tableStyleId>
              </a:tblPr>
              <a:tblGrid>
                <a:gridCol w="378000">
                  <a:extLst>
                    <a:ext uri="{9D8B030D-6E8A-4147-A177-3AD203B41FA5}">
                      <a16:colId xmlns:a16="http://schemas.microsoft.com/office/drawing/2014/main" val="2262104106"/>
                    </a:ext>
                  </a:extLst>
                </a:gridCol>
                <a:gridCol w="378000">
                  <a:extLst>
                    <a:ext uri="{9D8B030D-6E8A-4147-A177-3AD203B41FA5}">
                      <a16:colId xmlns:a16="http://schemas.microsoft.com/office/drawing/2014/main" val="20000"/>
                    </a:ext>
                  </a:extLst>
                </a:gridCol>
                <a:gridCol w="378000">
                  <a:extLst>
                    <a:ext uri="{9D8B030D-6E8A-4147-A177-3AD203B41FA5}">
                      <a16:colId xmlns:a16="http://schemas.microsoft.com/office/drawing/2014/main" val="2540462792"/>
                    </a:ext>
                  </a:extLst>
                </a:gridCol>
                <a:gridCol w="378000">
                  <a:extLst>
                    <a:ext uri="{9D8B030D-6E8A-4147-A177-3AD203B41FA5}">
                      <a16:colId xmlns:a16="http://schemas.microsoft.com/office/drawing/2014/main" val="2302868131"/>
                    </a:ext>
                  </a:extLst>
                </a:gridCol>
                <a:gridCol w="378000">
                  <a:extLst>
                    <a:ext uri="{9D8B030D-6E8A-4147-A177-3AD203B41FA5}">
                      <a16:colId xmlns:a16="http://schemas.microsoft.com/office/drawing/2014/main" val="3566043464"/>
                    </a:ext>
                  </a:extLst>
                </a:gridCol>
                <a:gridCol w="378000">
                  <a:extLst>
                    <a:ext uri="{9D8B030D-6E8A-4147-A177-3AD203B41FA5}">
                      <a16:colId xmlns:a16="http://schemas.microsoft.com/office/drawing/2014/main" val="2494122162"/>
                    </a:ext>
                  </a:extLst>
                </a:gridCol>
                <a:gridCol w="378000">
                  <a:extLst>
                    <a:ext uri="{9D8B030D-6E8A-4147-A177-3AD203B41FA5}">
                      <a16:colId xmlns:a16="http://schemas.microsoft.com/office/drawing/2014/main" val="1167935399"/>
                    </a:ext>
                  </a:extLst>
                </a:gridCol>
                <a:gridCol w="378000">
                  <a:extLst>
                    <a:ext uri="{9D8B030D-6E8A-4147-A177-3AD203B41FA5}">
                      <a16:colId xmlns:a16="http://schemas.microsoft.com/office/drawing/2014/main" val="20002"/>
                    </a:ext>
                  </a:extLst>
                </a:gridCol>
              </a:tblGrid>
              <a:tr h="180000">
                <a:tc>
                  <a:txBody>
                    <a:bodyPr/>
                    <a:lstStyle/>
                    <a:p>
                      <a:pPr algn="ctr"/>
                      <a:endParaRPr lang="en-GB" sz="1000" noProof="0" dirty="0">
                        <a:latin typeface="Cambria Math" panose="02040503050406030204" pitchFamily="18" charset="0"/>
                        <a:ea typeface="Cambria Math" panose="02040503050406030204" pitchFamily="18" charset="0"/>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6</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7</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8</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9</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10</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cs-CZ" sz="1000" noProof="0" dirty="0">
                          <a:latin typeface="Cambria Math" panose="02040503050406030204" pitchFamily="18" charset="0"/>
                          <a:ea typeface="Cambria Math" panose="02040503050406030204" pitchFamily="18" charset="0"/>
                        </a:rPr>
                        <a:t>11</a:t>
                      </a:r>
                      <a:endParaRPr lang="en-GB" sz="100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1" noProof="0" dirty="0">
                          <a:solidFill>
                            <a:schemeClr val="bg1"/>
                          </a:solidFill>
                          <a:latin typeface="Cambria Math" panose="02040503050406030204" pitchFamily="18" charset="0"/>
                          <a:ea typeface="Cambria Math" panose="02040503050406030204" pitchFamily="18" charset="0"/>
                        </a:rPr>
                        <a:t>12</a:t>
                      </a:r>
                      <a:endParaRPr lang="en-GB" sz="1000" b="1" noProof="0" dirty="0">
                        <a:solidFill>
                          <a:schemeClr val="bg1"/>
                        </a:solidFill>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1"/>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3</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en-GB" sz="1000" b="0" i="0" noProof="0" dirty="0">
                          <a:latin typeface="Cambria Math" panose="02040503050406030204" pitchFamily="18" charset="0"/>
                          <a:ea typeface="Cambria Math" panose="02040503050406030204" pitchFamily="18" charset="0"/>
                          <a:sym typeface="Wingdings 2" panose="05020102010507070707" pitchFamily="18" charset="2"/>
                        </a:rPr>
                        <a:t></a:t>
                      </a:r>
                      <a:endParaRPr lang="en-GB" sz="1000" b="0"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b="1" i="0" noProof="0" dirty="0">
                          <a:latin typeface="Cambria Math" panose="02040503050406030204" pitchFamily="18" charset="0"/>
                          <a:ea typeface="Cambria Math" panose="02040503050406030204" pitchFamily="18"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noProof="0" dirty="0">
                          <a:latin typeface="Cambria Math" panose="02040503050406030204" pitchFamily="18" charset="0"/>
                          <a:ea typeface="Cambria Math" panose="02040503050406030204" pitchFamily="18"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b="0" i="0" noProof="0" dirty="0">
                          <a:latin typeface="Cambria Math" panose="02040503050406030204" pitchFamily="18" charset="0"/>
                          <a:ea typeface="Cambria Math" panose="02040503050406030204" pitchFamily="18" charset="0"/>
                          <a:sym typeface="Wingdings 2" panose="05020102010507070707" pitchFamily="18" charset="2"/>
                        </a:rPr>
                        <a:t></a:t>
                      </a:r>
                      <a:endParaRPr lang="en-GB" sz="1000" b="0" i="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noProof="0" dirty="0">
                          <a:latin typeface="Cambria Math" panose="02040503050406030204" pitchFamily="18" charset="0"/>
                          <a:ea typeface="Cambria Math" panose="02040503050406030204" pitchFamily="18"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noProof="0" dirty="0">
                          <a:latin typeface="Cambria Math" panose="02040503050406030204" pitchFamily="18" charset="0"/>
                          <a:ea typeface="Cambria Math" panose="02040503050406030204" pitchFamily="18"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b="0" noProof="0" dirty="0">
                          <a:latin typeface="Cambria Math" panose="02040503050406030204" pitchFamily="18" charset="0"/>
                          <a:ea typeface="Cambria Math" panose="02040503050406030204" pitchFamily="18" charset="0"/>
                          <a:sym typeface="Wingdings 2" panose="05020102010507070707" pitchFamily="18" charset="2"/>
                        </a:rPr>
                        <a:t></a:t>
                      </a: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4</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5</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530833670"/>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6</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b="0" i="0" kern="1200" noProof="0" dirty="0">
                          <a:solidFill>
                            <a:schemeClr val="dk1"/>
                          </a:solidFill>
                          <a:latin typeface="Cambria Math" panose="02040503050406030204" pitchFamily="18" charset="0"/>
                          <a:ea typeface="Cambria Math" panose="02040503050406030204" pitchFamily="18" charset="0"/>
                          <a:cs typeface="+mn-cs"/>
                          <a:sym typeface="Wingdings 2" panose="05020102010507070707" pitchFamily="18" charset="2"/>
                        </a:rPr>
                        <a:t></a:t>
                      </a: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noProof="0" dirty="0">
                          <a:latin typeface="Cambria Math" panose="02040503050406030204" pitchFamily="18" charset="0"/>
                          <a:ea typeface="Cambria Math" panose="02040503050406030204" pitchFamily="18"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noProof="0" dirty="0">
                          <a:latin typeface="Cambria Math" panose="02040503050406030204" pitchFamily="18" charset="0"/>
                          <a:ea typeface="Cambria Math" panose="02040503050406030204" pitchFamily="18"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noProof="0" dirty="0">
                          <a:latin typeface="Cambria Math" panose="02040503050406030204" pitchFamily="18" charset="0"/>
                          <a:ea typeface="Cambria Math" panose="02040503050406030204" pitchFamily="18" charset="0"/>
                          <a:sym typeface="Wingdings 2" panose="05020102010507070707" pitchFamily="18" charset="2"/>
                        </a:rPr>
                        <a:t></a:t>
                      </a: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271529384"/>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7</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666970346"/>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8</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i="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noProof="0" dirty="0">
                          <a:solidFill>
                            <a:schemeClr val="dk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4130398862"/>
                  </a:ext>
                </a:extLst>
              </a:tr>
              <a:tr h="180000">
                <a:tc>
                  <a:txBody>
                    <a:bodyPr/>
                    <a:lstStyle/>
                    <a:p>
                      <a:pPr algn="ctr"/>
                      <a:r>
                        <a:rPr lang="cs-CZ" sz="1000" b="1" kern="1200" noProof="0" dirty="0">
                          <a:solidFill>
                            <a:schemeClr val="lt1"/>
                          </a:solidFill>
                          <a:latin typeface="Cambria Math" panose="02040503050406030204" pitchFamily="18" charset="0"/>
                          <a:ea typeface="Cambria Math" panose="02040503050406030204" pitchFamily="18" charset="0"/>
                          <a:cs typeface="+mn-cs"/>
                        </a:rPr>
                        <a:t>9</a:t>
                      </a: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b="0" noProof="0" dirty="0">
                          <a:latin typeface="Cambria Math" panose="02040503050406030204" pitchFamily="18" charset="0"/>
                          <a:ea typeface="Cambria Math" panose="02040503050406030204" pitchFamily="18" charset="0"/>
                          <a:sym typeface="Wingdings 2" panose="05020102010507070707" pitchFamily="18" charset="2"/>
                        </a:rPr>
                        <a:t></a:t>
                      </a:r>
                      <a:endParaRPr lang="en-GB" sz="1000" b="0" noProof="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5"/>
                  </a:ext>
                </a:extLst>
              </a:tr>
            </a:tbl>
          </a:graphicData>
        </a:graphic>
      </p:graphicFrame>
      <p:sp>
        <p:nvSpPr>
          <p:cNvPr id="116" name="TextovéPole 115"/>
          <p:cNvSpPr txBox="1"/>
          <p:nvPr/>
        </p:nvSpPr>
        <p:spPr>
          <a:xfrm>
            <a:off x="1980000" y="1848901"/>
            <a:ext cx="2345954" cy="276999"/>
          </a:xfrm>
          <a:prstGeom prst="rect">
            <a:avLst/>
          </a:prstGeom>
          <a:noFill/>
          <a:ln>
            <a:noFill/>
          </a:ln>
        </p:spPr>
        <p:txBody>
          <a:bodyPr wrap="square" rtlCol="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sym typeface="Wingdings 2" panose="05020102010507070707" pitchFamily="18" charset="2"/>
              </a:rPr>
              <a:t>  </a:t>
            </a:r>
            <a:r>
              <a:rPr lang="cs-CZ" sz="1200" dirty="0">
                <a:latin typeface="Cambria Math" panose="02040503050406030204" pitchFamily="18" charset="0"/>
                <a:ea typeface="Cambria Math" panose="02040503050406030204" pitchFamily="18" charset="0"/>
                <a:sym typeface="Wingdings 2" panose="05020102010507070707" pitchFamily="18" charset="2"/>
              </a:rPr>
              <a:t> </a:t>
            </a:r>
            <a:r>
              <a:rPr lang="en-GB" sz="1200" dirty="0">
                <a:latin typeface="Cambria Math" panose="02040503050406030204" pitchFamily="18" charset="0"/>
                <a:ea typeface="Cambria Math" panose="02040503050406030204" pitchFamily="18" charset="0"/>
                <a:sym typeface="Wingdings 2" panose="05020102010507070707" pitchFamily="18" charset="2"/>
              </a:rPr>
              <a:t>futures-linked FRA</a:t>
            </a:r>
          </a:p>
        </p:txBody>
      </p:sp>
      <mc:AlternateContent xmlns:mc="http://schemas.openxmlformats.org/markup-compatibility/2006" xmlns:a14="http://schemas.microsoft.com/office/drawing/2010/main">
        <mc:Choice Requires="a14">
          <p:sp>
            <p:nvSpPr>
              <p:cNvPr id="117" name="TextovéPole 116"/>
              <p:cNvSpPr txBox="1"/>
              <p:nvPr/>
            </p:nvSpPr>
            <p:spPr>
              <a:xfrm>
                <a:off x="5231377" y="4774672"/>
                <a:ext cx="2100254" cy="43999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f>
                        <m:fPr>
                          <m:ctrlPr>
                            <a:rPr lang="cs-CZ" sz="1400" i="1" smtClean="0">
                              <a:latin typeface="Cambria Math" panose="02040503050406030204" pitchFamily="18" charset="0"/>
                              <a:ea typeface="Cambria Math" panose="02040503050406030204" pitchFamily="18" charset="0"/>
                            </a:rPr>
                          </m:ctrlPr>
                        </m:fPr>
                        <m:num>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6</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9</m:t>
                                  </m:r>
                                </m:sub>
                              </m:sSub>
                            </m:e>
                          </m:sPre>
                          <m:r>
                            <a:rPr lang="cs-CZ" sz="1400" b="0" i="1" smtClean="0">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6</m:t>
                                  </m:r>
                                </m:sub>
                              </m:sSub>
                            </m:e>
                          </m:sPre>
                        </m:num>
                        <m:den>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6</m:t>
                              </m:r>
                              <m:r>
                                <m:rPr>
                                  <m:sty m:val="p"/>
                                </m:rPr>
                                <a:rPr lang="cs-CZ" sz="1400" b="0" i="0" smtClean="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9</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3</m:t>
                              </m:r>
                              <m:r>
                                <m:rPr>
                                  <m:sty m:val="p"/>
                                </m:rPr>
                                <a:rPr lang="cs-CZ" sz="1400" b="0" i="0" smtClean="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6</m:t>
                              </m:r>
                            </m:sub>
                          </m:sSub>
                        </m:den>
                      </m:f>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5</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8</m:t>
                                  </m:r>
                                </m:sub>
                              </m:sSub>
                            </m:e>
                          </m:sPre>
                          <m:r>
                            <a:rPr lang="cs-CZ" sz="1400" b="0" i="1" smtClean="0">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6</m:t>
                                  </m:r>
                                </m:sub>
                              </m:sSub>
                            </m:e>
                          </m:sPre>
                        </m:num>
                        <m:den>
                          <m:sSub>
                            <m:sSubPr>
                              <m:ctrlPr>
                                <a:rPr lang="cs-CZ" sz="1400" i="1">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5</m:t>
                              </m:r>
                              <m:r>
                                <m:rPr>
                                  <m:sty m:val="p"/>
                                </m:rPr>
                                <a:rPr lang="cs-CZ" sz="1400" i="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8</m:t>
                              </m:r>
                            </m:sub>
                          </m:sSub>
                          <m:r>
                            <a:rPr lang="cs-CZ" sz="1400" i="1">
                              <a:latin typeface="Cambria Math" panose="02040503050406030204" pitchFamily="18" charset="0"/>
                              <a:ea typeface="Cambria Math" panose="02040503050406030204" pitchFamily="18" charset="0"/>
                            </a:rPr>
                            <m:t>−</m:t>
                          </m:r>
                          <m:sSub>
                            <m:sSubPr>
                              <m:ctrlPr>
                                <a:rPr lang="cs-CZ" sz="1400" i="1">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i="1">
                                  <a:latin typeface="Cambria Math" panose="02040503050406030204" pitchFamily="18" charset="0"/>
                                  <a:ea typeface="Cambria Math" panose="02040503050406030204" pitchFamily="18" charset="0"/>
                                </a:rPr>
                                <m:t>3</m:t>
                              </m:r>
                              <m:r>
                                <m:rPr>
                                  <m:sty m:val="p"/>
                                </m:rPr>
                                <a:rPr lang="cs-CZ" sz="1400" i="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6</m:t>
                              </m:r>
                            </m:sub>
                          </m:sSub>
                        </m:den>
                      </m:f>
                    </m:oMath>
                  </m:oMathPara>
                </a14:m>
                <a:endParaRPr lang="cs-CZ" sz="1400" i="1" dirty="0">
                  <a:latin typeface="Cambria Math"/>
                  <a:ea typeface="Cambria Math" panose="02040503050406030204" pitchFamily="18" charset="0"/>
                </a:endParaRPr>
              </a:p>
            </p:txBody>
          </p:sp>
        </mc:Choice>
        <mc:Fallback xmlns="">
          <p:sp>
            <p:nvSpPr>
              <p:cNvPr id="117" name="TextovéPole 116"/>
              <p:cNvSpPr txBox="1">
                <a:spLocks noRot="1" noChangeAspect="1" noMove="1" noResize="1" noEditPoints="1" noAdjustHandles="1" noChangeArrowheads="1" noChangeShapeType="1" noTextEdit="1"/>
              </p:cNvSpPr>
              <p:nvPr/>
            </p:nvSpPr>
            <p:spPr>
              <a:xfrm>
                <a:off x="5231377" y="4774672"/>
                <a:ext cx="2100254" cy="439992"/>
              </a:xfrm>
              <a:prstGeom prst="rect">
                <a:avLst/>
              </a:prstGeom>
              <a:blipFill>
                <a:blip r:embed="rId18"/>
                <a:stretch>
                  <a:fillRect l="-2319" b="-972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18" name="TextovéPole 117"/>
              <p:cNvSpPr txBox="1"/>
              <p:nvPr/>
            </p:nvSpPr>
            <p:spPr>
              <a:xfrm>
                <a:off x="5242408" y="5222016"/>
                <a:ext cx="2898486" cy="439864"/>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Pre>
                        <m:sPrePr>
                          <m:ctrlPr>
                            <a:rPr lang="cs-CZ" sz="1400" i="1" smtClean="0">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5</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8</m:t>
                              </m:r>
                            </m:sub>
                          </m:sSub>
                        </m:e>
                      </m:sPre>
                      <m:r>
                        <a:rPr lang="cs-CZ" sz="1400" b="0" i="1" smtClean="0">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6</m:t>
                              </m:r>
                            </m:sub>
                          </m:sSub>
                        </m:e>
                      </m:sPre>
                      <m:r>
                        <a:rPr lang="cs-CZ" sz="1400" b="0" i="1" smtClean="0">
                          <a:latin typeface="Cambria Math" panose="02040503050406030204" pitchFamily="18" charset="0"/>
                        </a:rPr>
                        <m:t>+</m:t>
                      </m:r>
                      <m:d>
                        <m:dPr>
                          <m:ctrlPr>
                            <a:rPr lang="cs-CZ" sz="1400" b="0" i="1" smtClean="0">
                              <a:latin typeface="Cambria Math" panose="02040503050406030204" pitchFamily="18" charset="0"/>
                            </a:rPr>
                          </m:ctrlPr>
                        </m:dPr>
                        <m:e>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6</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9</m:t>
                                  </m:r>
                                </m:sub>
                              </m:sSub>
                            </m:e>
                          </m:sPre>
                          <m:r>
                            <a:rPr lang="cs-CZ" sz="1400" b="0" i="1" smtClean="0">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6</m:t>
                                  </m:r>
                                </m:sub>
                              </m:sSub>
                            </m:e>
                          </m:sPre>
                        </m:e>
                      </m:d>
                      <m:f>
                        <m:fPr>
                          <m:ctrlPr>
                            <a:rPr lang="cs-CZ" sz="1400" i="1" smtClean="0">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5</m:t>
                              </m:r>
                              <m:r>
                                <m:rPr>
                                  <m:sty m:val="p"/>
                                </m:rPr>
                                <a:rPr lang="cs-CZ" sz="140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8</m:t>
                              </m:r>
                            </m:sub>
                          </m:sSub>
                          <m:r>
                            <a:rPr lang="cs-CZ" sz="1400" i="1">
                              <a:latin typeface="Cambria Math" panose="02040503050406030204" pitchFamily="18" charset="0"/>
                              <a:ea typeface="Cambria Math" panose="02040503050406030204" pitchFamily="18" charset="0"/>
                            </a:rPr>
                            <m:t>−</m:t>
                          </m:r>
                          <m:sSub>
                            <m:sSubPr>
                              <m:ctrlPr>
                                <a:rPr lang="cs-CZ" sz="1400" i="1">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i="1">
                                  <a:latin typeface="Cambria Math" panose="02040503050406030204" pitchFamily="18" charset="0"/>
                                  <a:ea typeface="Cambria Math" panose="02040503050406030204" pitchFamily="18" charset="0"/>
                                </a:rPr>
                                <m:t>3</m:t>
                              </m:r>
                              <m:r>
                                <m:rPr>
                                  <m:sty m:val="p"/>
                                </m:rPr>
                                <a:rPr lang="cs-CZ" sz="140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6</m:t>
                              </m:r>
                            </m:sub>
                          </m:sSub>
                        </m:num>
                        <m:den>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6</m:t>
                              </m:r>
                              <m:r>
                                <m:rPr>
                                  <m:sty m:val="p"/>
                                </m:rPr>
                                <a:rPr lang="cs-CZ" sz="1400" b="0" i="0" smtClean="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9</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3</m:t>
                              </m:r>
                              <m:r>
                                <m:rPr>
                                  <m:sty m:val="p"/>
                                </m:rPr>
                                <a:rPr lang="cs-CZ" sz="1400" b="0" i="0" smtClean="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6</m:t>
                              </m:r>
                            </m:sub>
                          </m:sSub>
                        </m:den>
                      </m:f>
                    </m:oMath>
                  </m:oMathPara>
                </a14:m>
                <a:endParaRPr lang="cs-CZ" sz="1400" i="1" dirty="0">
                  <a:latin typeface="Cambria Math"/>
                  <a:ea typeface="Cambria Math" panose="02040503050406030204" pitchFamily="18" charset="0"/>
                </a:endParaRPr>
              </a:p>
            </p:txBody>
          </p:sp>
        </mc:Choice>
        <mc:Fallback xmlns="">
          <p:sp>
            <p:nvSpPr>
              <p:cNvPr id="118" name="TextovéPole 117"/>
              <p:cNvSpPr txBox="1">
                <a:spLocks noRot="1" noChangeAspect="1" noMove="1" noResize="1" noEditPoints="1" noAdjustHandles="1" noChangeArrowheads="1" noChangeShapeType="1" noTextEdit="1"/>
              </p:cNvSpPr>
              <p:nvPr/>
            </p:nvSpPr>
            <p:spPr>
              <a:xfrm>
                <a:off x="5242408" y="5222016"/>
                <a:ext cx="2898486" cy="439864"/>
              </a:xfrm>
              <a:prstGeom prst="rect">
                <a:avLst/>
              </a:prstGeom>
              <a:blipFill>
                <a:blip r:embed="rId19"/>
                <a:stretch>
                  <a:fillRect l="-1053" t="-1389" b="-8333"/>
                </a:stretch>
              </a:blipFill>
            </p:spPr>
            <p:txBody>
              <a:bodyPr/>
              <a:lstStyle/>
              <a:p>
                <a:r>
                  <a:rPr lang="cs-CZ">
                    <a:noFill/>
                  </a:rPr>
                  <a:t> </a:t>
                </a:r>
              </a:p>
            </p:txBody>
          </p:sp>
        </mc:Fallback>
      </mc:AlternateContent>
      <p:grpSp>
        <p:nvGrpSpPr>
          <p:cNvPr id="11" name="Skupina 10">
            <a:extLst>
              <a:ext uri="{FF2B5EF4-FFF2-40B4-BE49-F238E27FC236}">
                <a16:creationId xmlns:a16="http://schemas.microsoft.com/office/drawing/2014/main" id="{B012F6D2-090D-476A-AE0F-42E8B059413A}"/>
              </a:ext>
            </a:extLst>
          </p:cNvPr>
          <p:cNvGrpSpPr/>
          <p:nvPr/>
        </p:nvGrpSpPr>
        <p:grpSpPr>
          <a:xfrm>
            <a:off x="1334869" y="4678656"/>
            <a:ext cx="3874443" cy="1360391"/>
            <a:chOff x="1334869" y="4762880"/>
            <a:chExt cx="3874443" cy="1360391"/>
          </a:xfrm>
        </p:grpSpPr>
        <p:grpSp>
          <p:nvGrpSpPr>
            <p:cNvPr id="119" name="Skupina 118"/>
            <p:cNvGrpSpPr/>
            <p:nvPr/>
          </p:nvGrpSpPr>
          <p:grpSpPr>
            <a:xfrm>
              <a:off x="1334869" y="4762880"/>
              <a:ext cx="3734921" cy="1360391"/>
              <a:chOff x="1331640" y="1359000"/>
              <a:chExt cx="3734921" cy="1360391"/>
            </a:xfrm>
          </p:grpSpPr>
          <p:grpSp>
            <p:nvGrpSpPr>
              <p:cNvPr id="120" name="Skupina 119"/>
              <p:cNvGrpSpPr/>
              <p:nvPr/>
            </p:nvGrpSpPr>
            <p:grpSpPr>
              <a:xfrm>
                <a:off x="1331640" y="1359000"/>
                <a:ext cx="3734921" cy="1360391"/>
                <a:chOff x="1763688" y="1580672"/>
                <a:chExt cx="3734921" cy="1360391"/>
              </a:xfrm>
            </p:grpSpPr>
            <mc:AlternateContent xmlns:mc="http://schemas.openxmlformats.org/markup-compatibility/2006" xmlns:a14="http://schemas.microsoft.com/office/drawing/2010/main">
              <mc:Choice Requires="a14">
                <p:sp>
                  <p:nvSpPr>
                    <p:cNvPr id="122" name="TextovéPole 121"/>
                    <p:cNvSpPr txBox="1"/>
                    <p:nvPr/>
                  </p:nvSpPr>
                  <p:spPr>
                    <a:xfrm>
                      <a:off x="3039091" y="2682634"/>
                      <a:ext cx="188094" cy="257699"/>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𝑁</m:t>
                            </m:r>
                            <m:r>
                              <a:rPr lang="cs-CZ" sz="1100" b="0" i="1" baseline="-25000" smtClean="0">
                                <a:latin typeface="Cambria Math" panose="02040503050406030204" pitchFamily="18" charset="0"/>
                              </a:rPr>
                              <m:t>3</m:t>
                            </m:r>
                            <m:r>
                              <m:rPr>
                                <m:sty m:val="p"/>
                              </m:rPr>
                              <a:rPr lang="cs-CZ" sz="1100" b="0" i="0" baseline="-25000" smtClean="0">
                                <a:latin typeface="Cambria Math" panose="02040503050406030204" pitchFamily="18" charset="0"/>
                              </a:rPr>
                              <m:t>v</m:t>
                            </m:r>
                            <m:r>
                              <a:rPr lang="cs-CZ" sz="1100" b="0" i="1" baseline="-25000" smtClean="0">
                                <a:latin typeface="Cambria Math" panose="02040503050406030204" pitchFamily="18" charset="0"/>
                              </a:rPr>
                              <m:t>6</m:t>
                            </m:r>
                          </m:oMath>
                        </m:oMathPara>
                      </a14:m>
                      <a:endParaRPr lang="cs-CZ" sz="1100" i="1" baseline="-25000" dirty="0"/>
                    </a:p>
                  </p:txBody>
                </p:sp>
              </mc:Choice>
              <mc:Fallback xmlns="">
                <p:sp>
                  <p:nvSpPr>
                    <p:cNvPr id="122" name="TextovéPole 121"/>
                    <p:cNvSpPr txBox="1">
                      <a:spLocks noRot="1" noChangeAspect="1" noMove="1" noResize="1" noEditPoints="1" noAdjustHandles="1" noChangeArrowheads="1" noChangeShapeType="1" noTextEdit="1"/>
                    </p:cNvSpPr>
                    <p:nvPr/>
                  </p:nvSpPr>
                  <p:spPr>
                    <a:xfrm>
                      <a:off x="3039091" y="2682634"/>
                      <a:ext cx="188094" cy="257699"/>
                    </a:xfrm>
                    <a:prstGeom prst="rect">
                      <a:avLst/>
                    </a:prstGeom>
                    <a:blipFill>
                      <a:blip r:embed="rId24"/>
                      <a:stretch>
                        <a:fillRect l="-48387" r="-25806"/>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3" name="TextovéPole 122"/>
                    <p:cNvSpPr txBox="1"/>
                    <p:nvPr/>
                  </p:nvSpPr>
                  <p:spPr>
                    <a:xfrm>
                      <a:off x="4956642" y="2683364"/>
                      <a:ext cx="187089" cy="257699"/>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𝑁</m:t>
                            </m:r>
                            <m:r>
                              <a:rPr lang="cs-CZ" sz="1100" b="0" i="1" baseline="-25000" smtClean="0">
                                <a:latin typeface="Cambria Math" panose="02040503050406030204" pitchFamily="18" charset="0"/>
                              </a:rPr>
                              <m:t>6</m:t>
                            </m:r>
                            <m:r>
                              <m:rPr>
                                <m:sty m:val="p"/>
                              </m:rPr>
                              <a:rPr lang="cs-CZ" sz="1100" b="0" i="0" baseline="-25000" smtClean="0">
                                <a:latin typeface="Cambria Math" panose="02040503050406030204" pitchFamily="18" charset="0"/>
                              </a:rPr>
                              <m:t>v</m:t>
                            </m:r>
                            <m:r>
                              <a:rPr lang="cs-CZ" sz="1100" b="0" i="1" baseline="-25000" smtClean="0">
                                <a:latin typeface="Cambria Math" panose="02040503050406030204" pitchFamily="18" charset="0"/>
                              </a:rPr>
                              <m:t>9</m:t>
                            </m:r>
                          </m:oMath>
                        </m:oMathPara>
                      </a14:m>
                      <a:endParaRPr lang="cs-CZ" sz="1100" i="1" baseline="-25000" dirty="0"/>
                    </a:p>
                  </p:txBody>
                </p:sp>
              </mc:Choice>
              <mc:Fallback xmlns="">
                <p:sp>
                  <p:nvSpPr>
                    <p:cNvPr id="123" name="TextovéPole 122"/>
                    <p:cNvSpPr txBox="1">
                      <a:spLocks noRot="1" noChangeAspect="1" noMove="1" noResize="1" noEditPoints="1" noAdjustHandles="1" noChangeArrowheads="1" noChangeShapeType="1" noTextEdit="1"/>
                    </p:cNvSpPr>
                    <p:nvPr/>
                  </p:nvSpPr>
                  <p:spPr>
                    <a:xfrm>
                      <a:off x="4956642" y="2683364"/>
                      <a:ext cx="187089" cy="257699"/>
                    </a:xfrm>
                    <a:prstGeom prst="rect">
                      <a:avLst/>
                    </a:prstGeom>
                    <a:blipFill>
                      <a:blip r:embed="rId25"/>
                      <a:stretch>
                        <a:fillRect l="-53333" r="-3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4" name="TextovéPole 123"/>
                    <p:cNvSpPr txBox="1"/>
                    <p:nvPr/>
                  </p:nvSpPr>
                  <p:spPr>
                    <a:xfrm>
                      <a:off x="4262882" y="2683364"/>
                      <a:ext cx="187089" cy="257699"/>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𝑁</m:t>
                            </m:r>
                            <m:r>
                              <a:rPr lang="cs-CZ" sz="1100" b="0" i="1" baseline="-25000" smtClean="0">
                                <a:latin typeface="Cambria Math" panose="02040503050406030204" pitchFamily="18" charset="0"/>
                              </a:rPr>
                              <m:t>5</m:t>
                            </m:r>
                            <m:r>
                              <m:rPr>
                                <m:sty m:val="p"/>
                              </m:rPr>
                              <a:rPr lang="cs-CZ" sz="1100" b="0" i="0" baseline="-25000" smtClean="0">
                                <a:latin typeface="Cambria Math" panose="02040503050406030204" pitchFamily="18" charset="0"/>
                              </a:rPr>
                              <m:t>v</m:t>
                            </m:r>
                            <m:r>
                              <a:rPr lang="cs-CZ" sz="1100" b="0" i="1" baseline="-25000" smtClean="0">
                                <a:latin typeface="Cambria Math" panose="02040503050406030204" pitchFamily="18" charset="0"/>
                              </a:rPr>
                              <m:t>8</m:t>
                            </m:r>
                          </m:oMath>
                        </m:oMathPara>
                      </a14:m>
                      <a:endParaRPr lang="cs-CZ" sz="1100" i="1" baseline="-25000" dirty="0"/>
                    </a:p>
                  </p:txBody>
                </p:sp>
              </mc:Choice>
              <mc:Fallback xmlns="">
                <p:sp>
                  <p:nvSpPr>
                    <p:cNvPr id="124" name="TextovéPole 123"/>
                    <p:cNvSpPr txBox="1">
                      <a:spLocks noRot="1" noChangeAspect="1" noMove="1" noResize="1" noEditPoints="1" noAdjustHandles="1" noChangeArrowheads="1" noChangeShapeType="1" noTextEdit="1"/>
                    </p:cNvSpPr>
                    <p:nvPr/>
                  </p:nvSpPr>
                  <p:spPr>
                    <a:xfrm>
                      <a:off x="4262882" y="2683364"/>
                      <a:ext cx="187089" cy="257699"/>
                    </a:xfrm>
                    <a:prstGeom prst="rect">
                      <a:avLst/>
                    </a:prstGeom>
                    <a:blipFill>
                      <a:blip r:embed="rId26"/>
                      <a:stretch>
                        <a:fillRect l="-51613" r="-25806"/>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5" name="Obdélník 124"/>
                    <p:cNvSpPr/>
                    <p:nvPr/>
                  </p:nvSpPr>
                  <p:spPr>
                    <a:xfrm>
                      <a:off x="1763688" y="2204864"/>
                      <a:ext cx="444737" cy="2616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Pre>
                              <m:sPrePr>
                                <m:ctrlPr>
                                  <a:rPr lang="cs-CZ" sz="1100" i="1">
                                    <a:latin typeface="Cambria Math" panose="02040503050406030204" pitchFamily="18" charset="0"/>
                                    <a:ea typeface="Cambria Math" panose="02040503050406030204" pitchFamily="18" charset="0"/>
                                  </a:rPr>
                                </m:ctrlPr>
                              </m:sPrePr>
                              <m:sub>
                                <m:r>
                                  <a:rPr lang="cs-CZ" sz="1100" i="1">
                                    <a:latin typeface="Cambria Math" panose="02040503050406030204" pitchFamily="18" charset="0"/>
                                    <a:ea typeface="Cambria Math" panose="02040503050406030204" pitchFamily="18" charset="0"/>
                                  </a:rPr>
                                  <m:t>3</m:t>
                                </m:r>
                              </m:sub>
                              <m:sup>
                                <m:r>
                                  <a:rPr lang="cs-CZ" sz="1100" i="1">
                                    <a:latin typeface="Cambria Math" panose="02040503050406030204" pitchFamily="18" charset="0"/>
                                    <a:ea typeface="Cambria Math" panose="02040503050406030204" pitchFamily="18" charset="0"/>
                                  </a:rPr>
                                  <m:t> </m:t>
                                </m:r>
                              </m:sup>
                              <m:e>
                                <m:sSub>
                                  <m:sSubPr>
                                    <m:ctrlPr>
                                      <a:rPr lang="cs-CZ" sz="1100" i="1">
                                        <a:latin typeface="Cambria Math" panose="02040503050406030204" pitchFamily="18" charset="0"/>
                                      </a:rPr>
                                    </m:ctrlPr>
                                  </m:sSubPr>
                                  <m:e>
                                    <m:r>
                                      <a:rPr lang="cs-CZ" sz="1100" i="1">
                                        <a:latin typeface="Cambria Math" panose="02040503050406030204" pitchFamily="18" charset="0"/>
                                      </a:rPr>
                                      <m:t>𝐾</m:t>
                                    </m:r>
                                  </m:e>
                                  <m:sub>
                                    <m:r>
                                      <a:rPr lang="cs-CZ" sz="1100" i="1">
                                        <a:latin typeface="Cambria Math" panose="02040503050406030204" pitchFamily="18" charset="0"/>
                                      </a:rPr>
                                      <m:t>6</m:t>
                                    </m:r>
                                  </m:sub>
                                </m:sSub>
                              </m:e>
                            </m:sPre>
                          </m:oMath>
                        </m:oMathPara>
                      </a14:m>
                      <a:endParaRPr lang="cs-CZ" sz="1100" dirty="0"/>
                    </a:p>
                  </p:txBody>
                </p:sp>
              </mc:Choice>
              <mc:Fallback xmlns="">
                <p:sp>
                  <p:nvSpPr>
                    <p:cNvPr id="125" name="Obdélník 124"/>
                    <p:cNvSpPr>
                      <a:spLocks noRot="1" noChangeAspect="1" noMove="1" noResize="1" noEditPoints="1" noAdjustHandles="1" noChangeArrowheads="1" noChangeShapeType="1" noTextEdit="1"/>
                    </p:cNvSpPr>
                    <p:nvPr/>
                  </p:nvSpPr>
                  <p:spPr>
                    <a:xfrm>
                      <a:off x="1763688" y="2204864"/>
                      <a:ext cx="444737" cy="261610"/>
                    </a:xfrm>
                    <a:prstGeom prst="rect">
                      <a:avLst/>
                    </a:prstGeom>
                    <a:blipFill>
                      <a:blip r:embed="rId27"/>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6" name="Obdélník 125"/>
                    <p:cNvSpPr/>
                    <p:nvPr/>
                  </p:nvSpPr>
                  <p:spPr>
                    <a:xfrm>
                      <a:off x="1763688" y="1820760"/>
                      <a:ext cx="444737" cy="2616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Pre>
                              <m:sPrePr>
                                <m:ctrlPr>
                                  <a:rPr lang="cs-CZ" sz="1100" i="1" smtClean="0">
                                    <a:latin typeface="Cambria Math" panose="02040503050406030204" pitchFamily="18" charset="0"/>
                                    <a:ea typeface="Cambria Math" panose="02040503050406030204" pitchFamily="18" charset="0"/>
                                  </a:rPr>
                                </m:ctrlPr>
                              </m:sPrePr>
                              <m:sub>
                                <m:r>
                                  <a:rPr lang="cs-CZ" sz="1100" b="0" i="1" smtClean="0">
                                    <a:latin typeface="Cambria Math" panose="02040503050406030204" pitchFamily="18" charset="0"/>
                                    <a:ea typeface="Cambria Math" panose="02040503050406030204" pitchFamily="18" charset="0"/>
                                  </a:rPr>
                                  <m:t>5</m:t>
                                </m:r>
                              </m:sub>
                              <m:sup>
                                <m:r>
                                  <a:rPr lang="cs-CZ" sz="1100" i="1">
                                    <a:latin typeface="Cambria Math" panose="02040503050406030204" pitchFamily="18" charset="0"/>
                                    <a:ea typeface="Cambria Math" panose="02040503050406030204" pitchFamily="18" charset="0"/>
                                  </a:rPr>
                                  <m:t> </m:t>
                                </m:r>
                              </m:sup>
                              <m:e>
                                <m:sSub>
                                  <m:sSubPr>
                                    <m:ctrlPr>
                                      <a:rPr lang="cs-CZ" sz="1100" i="1">
                                        <a:latin typeface="Cambria Math" panose="02040503050406030204" pitchFamily="18" charset="0"/>
                                      </a:rPr>
                                    </m:ctrlPr>
                                  </m:sSubPr>
                                  <m:e>
                                    <m:r>
                                      <a:rPr lang="cs-CZ" sz="1100" i="1">
                                        <a:latin typeface="Cambria Math" panose="02040503050406030204" pitchFamily="18" charset="0"/>
                                      </a:rPr>
                                      <m:t>𝐾</m:t>
                                    </m:r>
                                  </m:e>
                                  <m:sub>
                                    <m:r>
                                      <a:rPr lang="cs-CZ" sz="1100" b="0" i="1" smtClean="0">
                                        <a:latin typeface="Cambria Math" panose="02040503050406030204" pitchFamily="18" charset="0"/>
                                      </a:rPr>
                                      <m:t>8</m:t>
                                    </m:r>
                                  </m:sub>
                                </m:sSub>
                              </m:e>
                            </m:sPre>
                          </m:oMath>
                        </m:oMathPara>
                      </a14:m>
                      <a:endParaRPr lang="cs-CZ" sz="1100" dirty="0"/>
                    </a:p>
                  </p:txBody>
                </p:sp>
              </mc:Choice>
              <mc:Fallback xmlns="">
                <p:sp>
                  <p:nvSpPr>
                    <p:cNvPr id="126" name="Obdélník 125"/>
                    <p:cNvSpPr>
                      <a:spLocks noRot="1" noChangeAspect="1" noMove="1" noResize="1" noEditPoints="1" noAdjustHandles="1" noChangeArrowheads="1" noChangeShapeType="1" noTextEdit="1"/>
                    </p:cNvSpPr>
                    <p:nvPr/>
                  </p:nvSpPr>
                  <p:spPr>
                    <a:xfrm>
                      <a:off x="1763688" y="1820760"/>
                      <a:ext cx="444737" cy="261610"/>
                    </a:xfrm>
                    <a:prstGeom prst="rect">
                      <a:avLst/>
                    </a:prstGeom>
                    <a:blipFill>
                      <a:blip r:embed="rId28"/>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7" name="Obdélník 126"/>
                    <p:cNvSpPr/>
                    <p:nvPr/>
                  </p:nvSpPr>
                  <p:spPr>
                    <a:xfrm>
                      <a:off x="1763688" y="1580672"/>
                      <a:ext cx="444737" cy="2616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Pre>
                              <m:sPrePr>
                                <m:ctrlPr>
                                  <a:rPr lang="cs-CZ" sz="1100" i="1" smtClean="0">
                                    <a:latin typeface="Cambria Math" panose="02040503050406030204" pitchFamily="18" charset="0"/>
                                    <a:ea typeface="Cambria Math" panose="02040503050406030204" pitchFamily="18" charset="0"/>
                                  </a:rPr>
                                </m:ctrlPr>
                              </m:sPrePr>
                              <m:sub>
                                <m:r>
                                  <a:rPr lang="cs-CZ" sz="1100" b="0" i="1" smtClean="0">
                                    <a:latin typeface="Cambria Math" panose="02040503050406030204" pitchFamily="18" charset="0"/>
                                    <a:ea typeface="Cambria Math" panose="02040503050406030204" pitchFamily="18" charset="0"/>
                                  </a:rPr>
                                  <m:t>6</m:t>
                                </m:r>
                              </m:sub>
                              <m:sup>
                                <m:r>
                                  <a:rPr lang="cs-CZ" sz="1100" i="1">
                                    <a:latin typeface="Cambria Math" panose="02040503050406030204" pitchFamily="18" charset="0"/>
                                    <a:ea typeface="Cambria Math" panose="02040503050406030204" pitchFamily="18" charset="0"/>
                                  </a:rPr>
                                  <m:t> </m:t>
                                </m:r>
                              </m:sup>
                              <m:e>
                                <m:sSub>
                                  <m:sSubPr>
                                    <m:ctrlPr>
                                      <a:rPr lang="cs-CZ" sz="1100" i="1">
                                        <a:latin typeface="Cambria Math" panose="02040503050406030204" pitchFamily="18" charset="0"/>
                                      </a:rPr>
                                    </m:ctrlPr>
                                  </m:sSubPr>
                                  <m:e>
                                    <m:r>
                                      <a:rPr lang="cs-CZ" sz="1100" i="1">
                                        <a:latin typeface="Cambria Math" panose="02040503050406030204" pitchFamily="18" charset="0"/>
                                      </a:rPr>
                                      <m:t>𝐾</m:t>
                                    </m:r>
                                  </m:e>
                                  <m:sub>
                                    <m:r>
                                      <a:rPr lang="cs-CZ" sz="1100" b="0" i="1" smtClean="0">
                                        <a:latin typeface="Cambria Math" panose="02040503050406030204" pitchFamily="18" charset="0"/>
                                      </a:rPr>
                                      <m:t>9</m:t>
                                    </m:r>
                                  </m:sub>
                                </m:sSub>
                              </m:e>
                            </m:sPre>
                          </m:oMath>
                        </m:oMathPara>
                      </a14:m>
                      <a:endParaRPr lang="cs-CZ" sz="1100" dirty="0"/>
                    </a:p>
                  </p:txBody>
                </p:sp>
              </mc:Choice>
              <mc:Fallback xmlns="">
                <p:sp>
                  <p:nvSpPr>
                    <p:cNvPr id="127" name="Obdélník 126"/>
                    <p:cNvSpPr>
                      <a:spLocks noRot="1" noChangeAspect="1" noMove="1" noResize="1" noEditPoints="1" noAdjustHandles="1" noChangeArrowheads="1" noChangeShapeType="1" noTextEdit="1"/>
                    </p:cNvSpPr>
                    <p:nvPr/>
                  </p:nvSpPr>
                  <p:spPr>
                    <a:xfrm>
                      <a:off x="1763688" y="1580672"/>
                      <a:ext cx="444737" cy="261610"/>
                    </a:xfrm>
                    <a:prstGeom prst="rect">
                      <a:avLst/>
                    </a:prstGeom>
                    <a:blipFill>
                      <a:blip r:embed="rId29"/>
                      <a:stretch>
                        <a:fillRect/>
                      </a:stretch>
                    </a:blipFill>
                  </p:spPr>
                  <p:txBody>
                    <a:bodyPr/>
                    <a:lstStyle/>
                    <a:p>
                      <a:r>
                        <a:rPr lang="cs-CZ">
                          <a:noFill/>
                        </a:rPr>
                        <a:t> </a:t>
                      </a:r>
                    </a:p>
                  </p:txBody>
                </p:sp>
              </mc:Fallback>
            </mc:AlternateContent>
            <p:grpSp>
              <p:nvGrpSpPr>
                <p:cNvPr id="128" name="Skupina 127"/>
                <p:cNvGrpSpPr/>
                <p:nvPr/>
              </p:nvGrpSpPr>
              <p:grpSpPr>
                <a:xfrm>
                  <a:off x="2132143" y="1700250"/>
                  <a:ext cx="3366466" cy="1028692"/>
                  <a:chOff x="2132143" y="1700250"/>
                  <a:chExt cx="3366466" cy="1028692"/>
                </a:xfrm>
              </p:grpSpPr>
              <p:cxnSp>
                <p:nvCxnSpPr>
                  <p:cNvPr id="129" name="Přímá spojnice 128"/>
                  <p:cNvCxnSpPr/>
                  <p:nvPr/>
                </p:nvCxnSpPr>
                <p:spPr>
                  <a:xfrm>
                    <a:off x="5007417" y="1752909"/>
                    <a:ext cx="0" cy="954843"/>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0" name="Přímá spojnice 129"/>
                  <p:cNvCxnSpPr/>
                  <p:nvPr/>
                </p:nvCxnSpPr>
                <p:spPr>
                  <a:xfrm>
                    <a:off x="2132143" y="1700250"/>
                    <a:ext cx="6409" cy="1026713"/>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1" name="Přímá spojnice 130"/>
                  <p:cNvCxnSpPr/>
                  <p:nvPr/>
                </p:nvCxnSpPr>
                <p:spPr>
                  <a:xfrm>
                    <a:off x="4304746" y="1991401"/>
                    <a:ext cx="0" cy="737128"/>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2" name="Přímá spojnice 131"/>
                  <p:cNvCxnSpPr/>
                  <p:nvPr/>
                </p:nvCxnSpPr>
                <p:spPr>
                  <a:xfrm flipV="1">
                    <a:off x="2133812" y="2723016"/>
                    <a:ext cx="3364797" cy="5926"/>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3" name="Přímá spojnice 132"/>
                  <p:cNvCxnSpPr/>
                  <p:nvPr/>
                </p:nvCxnSpPr>
                <p:spPr>
                  <a:xfrm>
                    <a:off x="2139593" y="1752909"/>
                    <a:ext cx="2858439" cy="0"/>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4" name="Přímá spojnice 133"/>
                  <p:cNvCxnSpPr/>
                  <p:nvPr/>
                </p:nvCxnSpPr>
                <p:spPr>
                  <a:xfrm>
                    <a:off x="2133184" y="2373937"/>
                    <a:ext cx="953256" cy="0"/>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5" name="Přímá spojnice 134"/>
                  <p:cNvCxnSpPr/>
                  <p:nvPr/>
                </p:nvCxnSpPr>
                <p:spPr>
                  <a:xfrm>
                    <a:off x="2140221" y="1966605"/>
                    <a:ext cx="2242225" cy="0"/>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6" name="Přímá spojnice 135"/>
                  <p:cNvCxnSpPr/>
                  <p:nvPr/>
                </p:nvCxnSpPr>
                <p:spPr>
                  <a:xfrm>
                    <a:off x="3083099" y="2373937"/>
                    <a:ext cx="0" cy="350811"/>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7" name="Přímá spojnice 136"/>
                  <p:cNvCxnSpPr/>
                  <p:nvPr/>
                </p:nvCxnSpPr>
                <p:spPr>
                  <a:xfrm>
                    <a:off x="3084144" y="2372944"/>
                    <a:ext cx="1923273" cy="0"/>
                  </a:xfrm>
                  <a:prstGeom prst="line">
                    <a:avLst/>
                  </a:prstGeom>
                  <a:ln w="25400">
                    <a:solidFill>
                      <a:srgbClr val="00B05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8" name="Přímá spojnice 137"/>
                  <p:cNvCxnSpPr/>
                  <p:nvPr/>
                </p:nvCxnSpPr>
                <p:spPr>
                  <a:xfrm>
                    <a:off x="5010064" y="1752908"/>
                    <a:ext cx="0" cy="618625"/>
                  </a:xfrm>
                  <a:prstGeom prst="line">
                    <a:avLst/>
                  </a:prstGeom>
                  <a:ln w="25400">
                    <a:solidFill>
                      <a:srgbClr val="00B05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9" name="Přímá spojnice 138"/>
                  <p:cNvCxnSpPr/>
                  <p:nvPr/>
                </p:nvCxnSpPr>
                <p:spPr>
                  <a:xfrm flipV="1">
                    <a:off x="3080775" y="1766124"/>
                    <a:ext cx="1917257" cy="596648"/>
                  </a:xfrm>
                  <a:prstGeom prst="line">
                    <a:avLst/>
                  </a:prstGeom>
                  <a:ln w="25400">
                    <a:solidFill>
                      <a:srgbClr val="00B05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cxnSp>
            <p:nvCxnSpPr>
              <p:cNvPr id="121" name="Přímá spojnice 120"/>
              <p:cNvCxnSpPr/>
              <p:nvPr/>
            </p:nvCxnSpPr>
            <p:spPr>
              <a:xfrm>
                <a:off x="3869784" y="1769729"/>
                <a:ext cx="0" cy="381624"/>
              </a:xfrm>
              <a:prstGeom prst="line">
                <a:avLst/>
              </a:prstGeom>
              <a:ln w="25400">
                <a:solidFill>
                  <a:srgbClr val="00B05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140" name="TextovéPole 139"/>
            <p:cNvSpPr txBox="1"/>
            <p:nvPr/>
          </p:nvSpPr>
          <p:spPr>
            <a:xfrm>
              <a:off x="3121080" y="5697344"/>
              <a:ext cx="2088232" cy="246221"/>
            </a:xfrm>
            <a:prstGeom prst="rect">
              <a:avLst/>
            </a:prstGeom>
            <a:noFill/>
            <a:ln>
              <a:noFill/>
            </a:ln>
          </p:spPr>
          <p:txBody>
            <a:bodyPr wrap="square" rtlCol="0">
              <a:spAutoFit/>
            </a:bodyPr>
            <a:lstStyle/>
            <a:p>
              <a:pPr marL="0" lvl="2" algn="r">
                <a:buClr>
                  <a:srgbClr val="7030A0"/>
                </a:buClr>
                <a:buSzPct val="80000"/>
              </a:pPr>
              <a:r>
                <a:rPr lang="en-GB" sz="1000" dirty="0">
                  <a:latin typeface="Cambria Math" panose="02040503050406030204" pitchFamily="18" charset="0"/>
                  <a:ea typeface="Cambria Math" panose="02040503050406030204" pitchFamily="18" charset="0"/>
                  <a:sym typeface="Wingdings 2" panose="05020102010507070707" pitchFamily="18" charset="2"/>
                </a:rPr>
                <a:t>number of days to the FRA period</a:t>
              </a:r>
              <a:endParaRPr lang="en-GB" sz="1000" dirty="0">
                <a:latin typeface="Cambria Math" panose="02040503050406030204" pitchFamily="18" charset="0"/>
                <a:ea typeface="Cambria Math" panose="02040503050406030204" pitchFamily="18" charset="0"/>
              </a:endParaRPr>
            </a:p>
          </p:txBody>
        </p:sp>
      </p:grpSp>
      <p:grpSp>
        <p:nvGrpSpPr>
          <p:cNvPr id="6" name="Skupina 5">
            <a:extLst>
              <a:ext uri="{FF2B5EF4-FFF2-40B4-BE49-F238E27FC236}">
                <a16:creationId xmlns:a16="http://schemas.microsoft.com/office/drawing/2014/main" id="{DCCAC987-0F10-4F27-B0C7-212B16EE3846}"/>
              </a:ext>
            </a:extLst>
          </p:cNvPr>
          <p:cNvGrpSpPr/>
          <p:nvPr/>
        </p:nvGrpSpPr>
        <p:grpSpPr>
          <a:xfrm>
            <a:off x="1331640" y="2950648"/>
            <a:ext cx="3865296" cy="1360391"/>
            <a:chOff x="1331640" y="3028856"/>
            <a:chExt cx="3865296" cy="1360391"/>
          </a:xfrm>
        </p:grpSpPr>
        <p:grpSp>
          <p:nvGrpSpPr>
            <p:cNvPr id="23" name="Skupina 22"/>
            <p:cNvGrpSpPr/>
            <p:nvPr/>
          </p:nvGrpSpPr>
          <p:grpSpPr>
            <a:xfrm>
              <a:off x="1331640" y="3028856"/>
              <a:ext cx="3734921" cy="1360391"/>
              <a:chOff x="1331640" y="1359000"/>
              <a:chExt cx="3734921" cy="1360391"/>
            </a:xfrm>
          </p:grpSpPr>
          <p:grpSp>
            <p:nvGrpSpPr>
              <p:cNvPr id="17" name="Skupina 16"/>
              <p:cNvGrpSpPr/>
              <p:nvPr/>
            </p:nvGrpSpPr>
            <p:grpSpPr>
              <a:xfrm>
                <a:off x="1331640" y="1359000"/>
                <a:ext cx="3734921" cy="1360391"/>
                <a:chOff x="1763688" y="1580672"/>
                <a:chExt cx="3734921" cy="1360391"/>
              </a:xfrm>
            </p:grpSpPr>
            <mc:AlternateContent xmlns:mc="http://schemas.openxmlformats.org/markup-compatibility/2006" xmlns:a14="http://schemas.microsoft.com/office/drawing/2010/main">
              <mc:Choice Requires="a14">
                <p:sp>
                  <p:nvSpPr>
                    <p:cNvPr id="44" name="TextovéPole 43"/>
                    <p:cNvSpPr txBox="1"/>
                    <p:nvPr/>
                  </p:nvSpPr>
                  <p:spPr>
                    <a:xfrm>
                      <a:off x="3039091" y="2682634"/>
                      <a:ext cx="188094" cy="257699"/>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a:rPr>
                              <m:t>𝑇</m:t>
                            </m:r>
                            <m:r>
                              <a:rPr lang="cs-CZ" sz="1100" b="0" i="1" baseline="-25000" smtClean="0">
                                <a:latin typeface="Cambria Math" panose="02040503050406030204" pitchFamily="18" charset="0"/>
                              </a:rPr>
                              <m:t>3</m:t>
                            </m:r>
                            <m:r>
                              <m:rPr>
                                <m:sty m:val="p"/>
                              </m:rPr>
                              <a:rPr lang="cs-CZ" sz="1100" b="0" i="0" baseline="-25000" smtClean="0">
                                <a:latin typeface="Cambria Math" panose="02040503050406030204" pitchFamily="18" charset="0"/>
                              </a:rPr>
                              <m:t>v</m:t>
                            </m:r>
                            <m:r>
                              <a:rPr lang="cs-CZ" sz="1100" b="0" i="1" baseline="-25000" smtClean="0">
                                <a:latin typeface="Cambria Math" panose="02040503050406030204" pitchFamily="18" charset="0"/>
                              </a:rPr>
                              <m:t>6</m:t>
                            </m:r>
                          </m:oMath>
                        </m:oMathPara>
                      </a14:m>
                      <a:endParaRPr lang="cs-CZ" sz="1100" i="1" baseline="-25000" dirty="0"/>
                    </a:p>
                  </p:txBody>
                </p:sp>
              </mc:Choice>
              <mc:Fallback xmlns="">
                <p:sp>
                  <p:nvSpPr>
                    <p:cNvPr id="44" name="TextovéPole 43"/>
                    <p:cNvSpPr txBox="1">
                      <a:spLocks noRot="1" noChangeAspect="1" noMove="1" noResize="1" noEditPoints="1" noAdjustHandles="1" noChangeArrowheads="1" noChangeShapeType="1" noTextEdit="1"/>
                    </p:cNvSpPr>
                    <p:nvPr/>
                  </p:nvSpPr>
                  <p:spPr>
                    <a:xfrm>
                      <a:off x="3039091" y="2682634"/>
                      <a:ext cx="188094" cy="257699"/>
                    </a:xfrm>
                    <a:prstGeom prst="rect">
                      <a:avLst/>
                    </a:prstGeom>
                    <a:blipFill>
                      <a:blip r:embed="rId30"/>
                      <a:stretch>
                        <a:fillRect l="-45161" r="-19355"/>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6" name="TextovéPole 45"/>
                    <p:cNvSpPr txBox="1"/>
                    <p:nvPr/>
                  </p:nvSpPr>
                  <p:spPr>
                    <a:xfrm>
                      <a:off x="4956642" y="2683364"/>
                      <a:ext cx="187089" cy="257699"/>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a:rPr>
                              <m:t>𝑇</m:t>
                            </m:r>
                            <m:r>
                              <a:rPr lang="cs-CZ" sz="1100" b="0" i="1" baseline="-25000" smtClean="0">
                                <a:latin typeface="Cambria Math" panose="02040503050406030204" pitchFamily="18" charset="0"/>
                              </a:rPr>
                              <m:t>3</m:t>
                            </m:r>
                            <m:r>
                              <m:rPr>
                                <m:sty m:val="p"/>
                              </m:rPr>
                              <a:rPr lang="cs-CZ" sz="1100" b="0" i="0" baseline="-25000" smtClean="0">
                                <a:latin typeface="Cambria Math" panose="02040503050406030204" pitchFamily="18" charset="0"/>
                              </a:rPr>
                              <m:t>v</m:t>
                            </m:r>
                            <m:r>
                              <a:rPr lang="cs-CZ" sz="1100" b="0" i="1" baseline="-25000" smtClean="0">
                                <a:latin typeface="Cambria Math" panose="02040503050406030204" pitchFamily="18" charset="0"/>
                              </a:rPr>
                              <m:t>9</m:t>
                            </m:r>
                          </m:oMath>
                        </m:oMathPara>
                      </a14:m>
                      <a:endParaRPr lang="cs-CZ" sz="1100" i="1" baseline="-25000" dirty="0"/>
                    </a:p>
                  </p:txBody>
                </p:sp>
              </mc:Choice>
              <mc:Fallback xmlns="">
                <p:sp>
                  <p:nvSpPr>
                    <p:cNvPr id="46" name="TextovéPole 45"/>
                    <p:cNvSpPr txBox="1">
                      <a:spLocks noRot="1" noChangeAspect="1" noMove="1" noResize="1" noEditPoints="1" noAdjustHandles="1" noChangeArrowheads="1" noChangeShapeType="1" noTextEdit="1"/>
                    </p:cNvSpPr>
                    <p:nvPr/>
                  </p:nvSpPr>
                  <p:spPr>
                    <a:xfrm>
                      <a:off x="4956642" y="2683364"/>
                      <a:ext cx="187089" cy="257699"/>
                    </a:xfrm>
                    <a:prstGeom prst="rect">
                      <a:avLst/>
                    </a:prstGeom>
                    <a:blipFill>
                      <a:blip r:embed="rId31"/>
                      <a:stretch>
                        <a:fillRect l="-45161" r="-22581"/>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1" name="TextovéPole 60"/>
                    <p:cNvSpPr txBox="1"/>
                    <p:nvPr/>
                  </p:nvSpPr>
                  <p:spPr>
                    <a:xfrm>
                      <a:off x="4262882" y="2683364"/>
                      <a:ext cx="187089" cy="257699"/>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a:rPr>
                              <m:t>𝑇</m:t>
                            </m:r>
                            <m:r>
                              <a:rPr lang="cs-CZ" sz="1100" b="0" i="1" baseline="-25000" smtClean="0">
                                <a:latin typeface="Cambria Math" panose="02040503050406030204" pitchFamily="18" charset="0"/>
                              </a:rPr>
                              <m:t>3</m:t>
                            </m:r>
                            <m:r>
                              <m:rPr>
                                <m:sty m:val="p"/>
                              </m:rPr>
                              <a:rPr lang="cs-CZ" sz="1100" b="0" i="0" baseline="-25000" smtClean="0">
                                <a:latin typeface="Cambria Math" panose="02040503050406030204" pitchFamily="18" charset="0"/>
                              </a:rPr>
                              <m:t>v</m:t>
                            </m:r>
                            <m:r>
                              <a:rPr lang="cs-CZ" sz="1100" b="0" i="1" baseline="-25000" smtClean="0">
                                <a:latin typeface="Cambria Math" panose="02040503050406030204" pitchFamily="18" charset="0"/>
                              </a:rPr>
                              <m:t>8</m:t>
                            </m:r>
                          </m:oMath>
                        </m:oMathPara>
                      </a14:m>
                      <a:endParaRPr lang="cs-CZ" sz="1100" i="1" baseline="-25000" dirty="0"/>
                    </a:p>
                  </p:txBody>
                </p:sp>
              </mc:Choice>
              <mc:Fallback xmlns="">
                <p:sp>
                  <p:nvSpPr>
                    <p:cNvPr id="61" name="TextovéPole 60"/>
                    <p:cNvSpPr txBox="1">
                      <a:spLocks noRot="1" noChangeAspect="1" noMove="1" noResize="1" noEditPoints="1" noAdjustHandles="1" noChangeArrowheads="1" noChangeShapeType="1" noTextEdit="1"/>
                    </p:cNvSpPr>
                    <p:nvPr/>
                  </p:nvSpPr>
                  <p:spPr>
                    <a:xfrm>
                      <a:off x="4262882" y="2683364"/>
                      <a:ext cx="187089" cy="257699"/>
                    </a:xfrm>
                    <a:prstGeom prst="rect">
                      <a:avLst/>
                    </a:prstGeom>
                    <a:blipFill>
                      <a:blip r:embed="rId32"/>
                      <a:stretch>
                        <a:fillRect l="-45161" r="-22581"/>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5" name="Obdélník 4"/>
                    <p:cNvSpPr/>
                    <p:nvPr/>
                  </p:nvSpPr>
                  <p:spPr>
                    <a:xfrm>
                      <a:off x="1763688" y="2204864"/>
                      <a:ext cx="444737" cy="2616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Pre>
                              <m:sPrePr>
                                <m:ctrlPr>
                                  <a:rPr lang="cs-CZ" sz="1100" i="1">
                                    <a:latin typeface="Cambria Math" panose="02040503050406030204" pitchFamily="18" charset="0"/>
                                    <a:ea typeface="Cambria Math" panose="02040503050406030204" pitchFamily="18" charset="0"/>
                                  </a:rPr>
                                </m:ctrlPr>
                              </m:sPrePr>
                              <m:sub>
                                <m:r>
                                  <a:rPr lang="cs-CZ" sz="1100" i="1">
                                    <a:latin typeface="Cambria Math" panose="02040503050406030204" pitchFamily="18" charset="0"/>
                                    <a:ea typeface="Cambria Math" panose="02040503050406030204" pitchFamily="18" charset="0"/>
                                  </a:rPr>
                                  <m:t>3</m:t>
                                </m:r>
                              </m:sub>
                              <m:sup>
                                <m:r>
                                  <a:rPr lang="cs-CZ" sz="1100" i="1">
                                    <a:latin typeface="Cambria Math" panose="02040503050406030204" pitchFamily="18" charset="0"/>
                                    <a:ea typeface="Cambria Math" panose="02040503050406030204" pitchFamily="18" charset="0"/>
                                  </a:rPr>
                                  <m:t> </m:t>
                                </m:r>
                              </m:sup>
                              <m:e>
                                <m:sSub>
                                  <m:sSubPr>
                                    <m:ctrlPr>
                                      <a:rPr lang="cs-CZ" sz="1100" i="1">
                                        <a:latin typeface="Cambria Math" panose="02040503050406030204" pitchFamily="18" charset="0"/>
                                      </a:rPr>
                                    </m:ctrlPr>
                                  </m:sSubPr>
                                  <m:e>
                                    <m:r>
                                      <a:rPr lang="cs-CZ" sz="1100" i="1">
                                        <a:latin typeface="Cambria Math" panose="02040503050406030204" pitchFamily="18" charset="0"/>
                                      </a:rPr>
                                      <m:t>𝐾</m:t>
                                    </m:r>
                                  </m:e>
                                  <m:sub>
                                    <m:r>
                                      <a:rPr lang="cs-CZ" sz="1100" i="1">
                                        <a:latin typeface="Cambria Math" panose="02040503050406030204" pitchFamily="18" charset="0"/>
                                      </a:rPr>
                                      <m:t>6</m:t>
                                    </m:r>
                                  </m:sub>
                                </m:sSub>
                              </m:e>
                            </m:sPre>
                          </m:oMath>
                        </m:oMathPara>
                      </a14:m>
                      <a:endParaRPr lang="cs-CZ" sz="1100" dirty="0"/>
                    </a:p>
                  </p:txBody>
                </p:sp>
              </mc:Choice>
              <mc:Fallback xmlns="">
                <p:sp>
                  <p:nvSpPr>
                    <p:cNvPr id="5" name="Obdélník 4"/>
                    <p:cNvSpPr>
                      <a:spLocks noRot="1" noChangeAspect="1" noMove="1" noResize="1" noEditPoints="1" noAdjustHandles="1" noChangeArrowheads="1" noChangeShapeType="1" noTextEdit="1"/>
                    </p:cNvSpPr>
                    <p:nvPr/>
                  </p:nvSpPr>
                  <p:spPr>
                    <a:xfrm>
                      <a:off x="1763688" y="2204864"/>
                      <a:ext cx="444737" cy="261610"/>
                    </a:xfrm>
                    <a:prstGeom prst="rect">
                      <a:avLst/>
                    </a:prstGeom>
                    <a:blipFill>
                      <a:blip r:embed="rId33"/>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6" name="Obdélník 65"/>
                    <p:cNvSpPr/>
                    <p:nvPr/>
                  </p:nvSpPr>
                  <p:spPr>
                    <a:xfrm>
                      <a:off x="1763688" y="1820760"/>
                      <a:ext cx="444737" cy="2616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Pre>
                              <m:sPrePr>
                                <m:ctrlPr>
                                  <a:rPr lang="cs-CZ" sz="1100" i="1" smtClean="0">
                                    <a:latin typeface="Cambria Math" panose="02040503050406030204" pitchFamily="18" charset="0"/>
                                    <a:ea typeface="Cambria Math" panose="02040503050406030204" pitchFamily="18" charset="0"/>
                                  </a:rPr>
                                </m:ctrlPr>
                              </m:sPrePr>
                              <m:sub>
                                <m:r>
                                  <a:rPr lang="cs-CZ" sz="1100" i="1">
                                    <a:latin typeface="Cambria Math" panose="02040503050406030204" pitchFamily="18" charset="0"/>
                                    <a:ea typeface="Cambria Math" panose="02040503050406030204" pitchFamily="18" charset="0"/>
                                  </a:rPr>
                                  <m:t>3</m:t>
                                </m:r>
                              </m:sub>
                              <m:sup>
                                <m:r>
                                  <a:rPr lang="cs-CZ" sz="1100" i="1">
                                    <a:latin typeface="Cambria Math" panose="02040503050406030204" pitchFamily="18" charset="0"/>
                                    <a:ea typeface="Cambria Math" panose="02040503050406030204" pitchFamily="18" charset="0"/>
                                  </a:rPr>
                                  <m:t> </m:t>
                                </m:r>
                              </m:sup>
                              <m:e>
                                <m:sSub>
                                  <m:sSubPr>
                                    <m:ctrlPr>
                                      <a:rPr lang="cs-CZ" sz="1100" i="1">
                                        <a:latin typeface="Cambria Math" panose="02040503050406030204" pitchFamily="18" charset="0"/>
                                      </a:rPr>
                                    </m:ctrlPr>
                                  </m:sSubPr>
                                  <m:e>
                                    <m:r>
                                      <a:rPr lang="cs-CZ" sz="1100" i="1">
                                        <a:latin typeface="Cambria Math" panose="02040503050406030204" pitchFamily="18" charset="0"/>
                                      </a:rPr>
                                      <m:t>𝐾</m:t>
                                    </m:r>
                                  </m:e>
                                  <m:sub>
                                    <m:r>
                                      <a:rPr lang="cs-CZ" sz="1100" b="0" i="1" smtClean="0">
                                        <a:latin typeface="Cambria Math" panose="02040503050406030204" pitchFamily="18" charset="0"/>
                                      </a:rPr>
                                      <m:t>8</m:t>
                                    </m:r>
                                  </m:sub>
                                </m:sSub>
                              </m:e>
                            </m:sPre>
                          </m:oMath>
                        </m:oMathPara>
                      </a14:m>
                      <a:endParaRPr lang="cs-CZ" sz="1100" dirty="0"/>
                    </a:p>
                  </p:txBody>
                </p:sp>
              </mc:Choice>
              <mc:Fallback xmlns="">
                <p:sp>
                  <p:nvSpPr>
                    <p:cNvPr id="66" name="Obdélník 65"/>
                    <p:cNvSpPr>
                      <a:spLocks noRot="1" noChangeAspect="1" noMove="1" noResize="1" noEditPoints="1" noAdjustHandles="1" noChangeArrowheads="1" noChangeShapeType="1" noTextEdit="1"/>
                    </p:cNvSpPr>
                    <p:nvPr/>
                  </p:nvSpPr>
                  <p:spPr>
                    <a:xfrm>
                      <a:off x="1763688" y="1820760"/>
                      <a:ext cx="444737" cy="261610"/>
                    </a:xfrm>
                    <a:prstGeom prst="rect">
                      <a:avLst/>
                    </a:prstGeom>
                    <a:blipFill>
                      <a:blip r:embed="rId20"/>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7" name="Obdélník 66"/>
                    <p:cNvSpPr/>
                    <p:nvPr/>
                  </p:nvSpPr>
                  <p:spPr>
                    <a:xfrm>
                      <a:off x="1763688" y="1580672"/>
                      <a:ext cx="444737" cy="2616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Pre>
                              <m:sPrePr>
                                <m:ctrlPr>
                                  <a:rPr lang="cs-CZ" sz="1100" i="1" smtClean="0">
                                    <a:latin typeface="Cambria Math" panose="02040503050406030204" pitchFamily="18" charset="0"/>
                                    <a:ea typeface="Cambria Math" panose="02040503050406030204" pitchFamily="18" charset="0"/>
                                  </a:rPr>
                                </m:ctrlPr>
                              </m:sPrePr>
                              <m:sub>
                                <m:r>
                                  <a:rPr lang="cs-CZ" sz="1100" i="1">
                                    <a:latin typeface="Cambria Math" panose="02040503050406030204" pitchFamily="18" charset="0"/>
                                    <a:ea typeface="Cambria Math" panose="02040503050406030204" pitchFamily="18" charset="0"/>
                                  </a:rPr>
                                  <m:t>3</m:t>
                                </m:r>
                              </m:sub>
                              <m:sup>
                                <m:r>
                                  <a:rPr lang="cs-CZ" sz="1100" i="1">
                                    <a:latin typeface="Cambria Math" panose="02040503050406030204" pitchFamily="18" charset="0"/>
                                    <a:ea typeface="Cambria Math" panose="02040503050406030204" pitchFamily="18" charset="0"/>
                                  </a:rPr>
                                  <m:t> </m:t>
                                </m:r>
                              </m:sup>
                              <m:e>
                                <m:sSub>
                                  <m:sSubPr>
                                    <m:ctrlPr>
                                      <a:rPr lang="cs-CZ" sz="1100" i="1">
                                        <a:latin typeface="Cambria Math" panose="02040503050406030204" pitchFamily="18" charset="0"/>
                                      </a:rPr>
                                    </m:ctrlPr>
                                  </m:sSubPr>
                                  <m:e>
                                    <m:r>
                                      <a:rPr lang="cs-CZ" sz="1100" i="1">
                                        <a:latin typeface="Cambria Math" panose="02040503050406030204" pitchFamily="18" charset="0"/>
                                      </a:rPr>
                                      <m:t>𝐾</m:t>
                                    </m:r>
                                  </m:e>
                                  <m:sub>
                                    <m:r>
                                      <a:rPr lang="cs-CZ" sz="1100" b="0" i="1" smtClean="0">
                                        <a:latin typeface="Cambria Math" panose="02040503050406030204" pitchFamily="18" charset="0"/>
                                      </a:rPr>
                                      <m:t>9</m:t>
                                    </m:r>
                                  </m:sub>
                                </m:sSub>
                              </m:e>
                            </m:sPre>
                          </m:oMath>
                        </m:oMathPara>
                      </a14:m>
                      <a:endParaRPr lang="cs-CZ" sz="1100" dirty="0"/>
                    </a:p>
                  </p:txBody>
                </p:sp>
              </mc:Choice>
              <mc:Fallback xmlns="">
                <p:sp>
                  <p:nvSpPr>
                    <p:cNvPr id="67" name="Obdélník 66"/>
                    <p:cNvSpPr>
                      <a:spLocks noRot="1" noChangeAspect="1" noMove="1" noResize="1" noEditPoints="1" noAdjustHandles="1" noChangeArrowheads="1" noChangeShapeType="1" noTextEdit="1"/>
                    </p:cNvSpPr>
                    <p:nvPr/>
                  </p:nvSpPr>
                  <p:spPr>
                    <a:xfrm>
                      <a:off x="1763688" y="1580672"/>
                      <a:ext cx="444737" cy="261610"/>
                    </a:xfrm>
                    <a:prstGeom prst="rect">
                      <a:avLst/>
                    </a:prstGeom>
                    <a:blipFill>
                      <a:blip r:embed="rId21"/>
                      <a:stretch>
                        <a:fillRect/>
                      </a:stretch>
                    </a:blipFill>
                  </p:spPr>
                  <p:txBody>
                    <a:bodyPr/>
                    <a:lstStyle/>
                    <a:p>
                      <a:r>
                        <a:rPr lang="cs-CZ">
                          <a:noFill/>
                        </a:rPr>
                        <a:t> </a:t>
                      </a:r>
                    </a:p>
                  </p:txBody>
                </p:sp>
              </mc:Fallback>
            </mc:AlternateContent>
            <p:grpSp>
              <p:nvGrpSpPr>
                <p:cNvPr id="16" name="Skupina 15"/>
                <p:cNvGrpSpPr/>
                <p:nvPr/>
              </p:nvGrpSpPr>
              <p:grpSpPr>
                <a:xfrm>
                  <a:off x="2132143" y="1700250"/>
                  <a:ext cx="3366466" cy="1028692"/>
                  <a:chOff x="2132143" y="1700250"/>
                  <a:chExt cx="3366466" cy="1028692"/>
                </a:xfrm>
              </p:grpSpPr>
              <p:cxnSp>
                <p:nvCxnSpPr>
                  <p:cNvPr id="41" name="Přímá spojnice 40"/>
                  <p:cNvCxnSpPr/>
                  <p:nvPr/>
                </p:nvCxnSpPr>
                <p:spPr>
                  <a:xfrm>
                    <a:off x="5007417" y="1752909"/>
                    <a:ext cx="0" cy="954843"/>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a:off x="2132143" y="1700250"/>
                    <a:ext cx="6409" cy="1026713"/>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43" name="Přímá spojnice 42"/>
                  <p:cNvCxnSpPr/>
                  <p:nvPr/>
                </p:nvCxnSpPr>
                <p:spPr>
                  <a:xfrm>
                    <a:off x="4304746" y="1991401"/>
                    <a:ext cx="0" cy="737128"/>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2" name="Přímá spojnice 51"/>
                  <p:cNvCxnSpPr/>
                  <p:nvPr/>
                </p:nvCxnSpPr>
                <p:spPr>
                  <a:xfrm flipV="1">
                    <a:off x="2133812" y="2723016"/>
                    <a:ext cx="3364797" cy="5926"/>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3" name="Přímá spojnice 52"/>
                  <p:cNvCxnSpPr/>
                  <p:nvPr/>
                </p:nvCxnSpPr>
                <p:spPr>
                  <a:xfrm>
                    <a:off x="2139593" y="1752909"/>
                    <a:ext cx="2858439" cy="0"/>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6" name="Přímá spojnice 55"/>
                  <p:cNvCxnSpPr/>
                  <p:nvPr/>
                </p:nvCxnSpPr>
                <p:spPr>
                  <a:xfrm>
                    <a:off x="2133184" y="2373937"/>
                    <a:ext cx="953256" cy="0"/>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9" name="Přímá spojnice 58"/>
                  <p:cNvCxnSpPr/>
                  <p:nvPr/>
                </p:nvCxnSpPr>
                <p:spPr>
                  <a:xfrm>
                    <a:off x="2140221" y="1966605"/>
                    <a:ext cx="2164525" cy="0"/>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0" name="Přímá spojnice 59"/>
                  <p:cNvCxnSpPr/>
                  <p:nvPr/>
                </p:nvCxnSpPr>
                <p:spPr>
                  <a:xfrm>
                    <a:off x="3083099" y="2373937"/>
                    <a:ext cx="0" cy="350811"/>
                  </a:xfrm>
                  <a:prstGeom prst="line">
                    <a:avLst/>
                  </a:prstGeom>
                  <a:ln w="12700">
                    <a:prstDash val="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 name="Přímá spojnice 7"/>
                  <p:cNvCxnSpPr/>
                  <p:nvPr/>
                </p:nvCxnSpPr>
                <p:spPr>
                  <a:xfrm>
                    <a:off x="3084144" y="2372944"/>
                    <a:ext cx="1923273" cy="0"/>
                  </a:xfrm>
                  <a:prstGeom prst="line">
                    <a:avLst/>
                  </a:prstGeom>
                  <a:ln w="25400">
                    <a:solidFill>
                      <a:srgbClr val="00B05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 name="Přímá spojnice 12"/>
                  <p:cNvCxnSpPr/>
                  <p:nvPr/>
                </p:nvCxnSpPr>
                <p:spPr>
                  <a:xfrm>
                    <a:off x="5010064" y="1752908"/>
                    <a:ext cx="0" cy="618625"/>
                  </a:xfrm>
                  <a:prstGeom prst="line">
                    <a:avLst/>
                  </a:prstGeom>
                  <a:ln w="25400">
                    <a:solidFill>
                      <a:srgbClr val="00B05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3" name="Přímá spojnice 72"/>
                  <p:cNvCxnSpPr/>
                  <p:nvPr/>
                </p:nvCxnSpPr>
                <p:spPr>
                  <a:xfrm flipV="1">
                    <a:off x="3080775" y="1766124"/>
                    <a:ext cx="1917257" cy="596648"/>
                  </a:xfrm>
                  <a:prstGeom prst="line">
                    <a:avLst/>
                  </a:prstGeom>
                  <a:ln w="25400">
                    <a:solidFill>
                      <a:srgbClr val="00B05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cxnSp>
            <p:nvCxnSpPr>
              <p:cNvPr id="115" name="Přímá spojnice 114"/>
              <p:cNvCxnSpPr/>
              <p:nvPr/>
            </p:nvCxnSpPr>
            <p:spPr>
              <a:xfrm>
                <a:off x="3869784" y="1769729"/>
                <a:ext cx="0" cy="381624"/>
              </a:xfrm>
              <a:prstGeom prst="line">
                <a:avLst/>
              </a:prstGeom>
              <a:ln w="25400">
                <a:solidFill>
                  <a:srgbClr val="00B05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141" name="TextovéPole 140"/>
            <p:cNvSpPr txBox="1"/>
            <p:nvPr/>
          </p:nvSpPr>
          <p:spPr>
            <a:xfrm>
              <a:off x="3174696" y="3957003"/>
              <a:ext cx="2022240" cy="246221"/>
            </a:xfrm>
            <a:prstGeom prst="rect">
              <a:avLst/>
            </a:prstGeom>
            <a:noFill/>
            <a:ln>
              <a:noFill/>
            </a:ln>
          </p:spPr>
          <p:txBody>
            <a:bodyPr wrap="square" rtlCol="0">
              <a:spAutoFit/>
            </a:bodyPr>
            <a:lstStyle/>
            <a:p>
              <a:pPr marL="0" lvl="2" algn="r">
                <a:buClr>
                  <a:srgbClr val="7030A0"/>
                </a:buClr>
                <a:buSzPct val="80000"/>
              </a:pPr>
              <a:r>
                <a:rPr lang="en-GB" sz="1000" dirty="0">
                  <a:latin typeface="Cambria Math" panose="02040503050406030204" pitchFamily="18" charset="0"/>
                  <a:ea typeface="Cambria Math" panose="02040503050406030204" pitchFamily="18" charset="0"/>
                  <a:sym typeface="Wingdings 2" panose="05020102010507070707" pitchFamily="18" charset="2"/>
                </a:rPr>
                <a:t>number of days in the FRA period</a:t>
              </a:r>
              <a:endParaRPr lang="en-GB" sz="1000" dirty="0">
                <a:latin typeface="Cambria Math" panose="02040503050406030204" pitchFamily="18" charset="0"/>
                <a:ea typeface="Cambria Math" panose="02040503050406030204" pitchFamily="18" charset="0"/>
              </a:endParaRPr>
            </a:p>
          </p:txBody>
        </p:sp>
      </p:grpSp>
      <p:sp>
        <p:nvSpPr>
          <p:cNvPr id="79" name="TextovéPole 78"/>
          <p:cNvSpPr txBox="1"/>
          <p:nvPr/>
        </p:nvSpPr>
        <p:spPr>
          <a:xfrm>
            <a:off x="864001" y="951809"/>
            <a:ext cx="4474570" cy="430887"/>
          </a:xfrm>
          <a:prstGeom prst="rect">
            <a:avLst/>
          </a:prstGeom>
          <a:noFill/>
          <a:ln>
            <a:noFill/>
          </a:ln>
        </p:spPr>
        <p:txBody>
          <a:bodyPr wrap="square" rtlCol="0">
            <a:spAutoFit/>
          </a:bodyPr>
          <a:lstStyle/>
          <a:p>
            <a:pPr marL="324000" lvl="2"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Matrix of futures-linked FRAs</a:t>
            </a:r>
          </a:p>
        </p:txBody>
      </p:sp>
      <p:sp>
        <p:nvSpPr>
          <p:cNvPr id="80" name="TextovéPole 79"/>
          <p:cNvSpPr txBox="1"/>
          <p:nvPr/>
        </p:nvSpPr>
        <p:spPr>
          <a:xfrm>
            <a:off x="5556048" y="936051"/>
            <a:ext cx="832560" cy="246221"/>
          </a:xfrm>
          <a:prstGeom prst="rect">
            <a:avLst/>
          </a:prstGeom>
          <a:noFill/>
          <a:ln>
            <a:noFill/>
          </a:ln>
        </p:spPr>
        <p:txBody>
          <a:bodyPr wrap="square" rtlCol="0">
            <a:spAutoFit/>
          </a:bodyPr>
          <a:lstStyle/>
          <a:p>
            <a:pPr marL="0" lvl="2">
              <a:buClr>
                <a:srgbClr val="7030A0"/>
              </a:buClr>
              <a:buSzPct val="80000"/>
            </a:pPr>
            <a:r>
              <a:rPr lang="en-GB" sz="1000" b="1" dirty="0">
                <a:latin typeface="Cambria Math" panose="02040503050406030204" pitchFamily="18" charset="0"/>
                <a:ea typeface="Cambria Math" panose="02040503050406030204" pitchFamily="18" charset="0"/>
                <a:sym typeface="Wingdings 2" panose="05020102010507070707" pitchFamily="18" charset="2"/>
              </a:rPr>
              <a:t>18 March</a:t>
            </a:r>
            <a:endParaRPr lang="en-GB" sz="1000" b="1" dirty="0">
              <a:latin typeface="Cambria Math" panose="02040503050406030204" pitchFamily="18" charset="0"/>
              <a:ea typeface="Cambria Math" panose="02040503050406030204" pitchFamily="18" charset="0"/>
            </a:endParaRPr>
          </a:p>
        </p:txBody>
      </p:sp>
      <p:sp>
        <p:nvSpPr>
          <p:cNvPr id="81" name="TextovéPole 80"/>
          <p:cNvSpPr txBox="1"/>
          <p:nvPr/>
        </p:nvSpPr>
        <p:spPr>
          <a:xfrm>
            <a:off x="1188000" y="1304192"/>
            <a:ext cx="4150571"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More liquid futures market influence FRA rates via no arbitrage condition</a:t>
            </a:r>
          </a:p>
        </p:txBody>
      </p:sp>
      <p:sp>
        <p:nvSpPr>
          <p:cNvPr id="90" name="TextovéPole 89"/>
          <p:cNvSpPr txBox="1"/>
          <p:nvPr/>
        </p:nvSpPr>
        <p:spPr>
          <a:xfrm>
            <a:off x="1980000" y="2036784"/>
            <a:ext cx="2345954" cy="276999"/>
          </a:xfrm>
          <a:prstGeom prst="rect">
            <a:avLst/>
          </a:prstGeom>
          <a:noFill/>
          <a:ln>
            <a:noFill/>
          </a:ln>
        </p:spPr>
        <p:txBody>
          <a:bodyPr wrap="square" rtlCol="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sym typeface="Wingdings 2" panose="05020102010507070707" pitchFamily="18" charset="2"/>
              </a:rPr>
              <a:t>    futures-linked FRA strip</a:t>
            </a:r>
            <a:endParaRPr lang="en-GB" sz="1200" dirty="0">
              <a:latin typeface="Cambria Math" panose="02040503050406030204" pitchFamily="18" charset="0"/>
              <a:ea typeface="Cambria Math" panose="02040503050406030204" pitchFamily="18" charset="0"/>
            </a:endParaRPr>
          </a:p>
        </p:txBody>
      </p:sp>
      <p:sp>
        <p:nvSpPr>
          <p:cNvPr id="91" name="TextovéPole 90"/>
          <p:cNvSpPr txBox="1"/>
          <p:nvPr/>
        </p:nvSpPr>
        <p:spPr>
          <a:xfrm>
            <a:off x="1980000" y="2228213"/>
            <a:ext cx="2345954" cy="276999"/>
          </a:xfrm>
          <a:prstGeom prst="rect">
            <a:avLst/>
          </a:prstGeom>
          <a:noFill/>
          <a:ln>
            <a:noFill/>
          </a:ln>
        </p:spPr>
        <p:txBody>
          <a:bodyPr wrap="square" rtlCol="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  </a:t>
            </a:r>
            <a:r>
              <a:rPr lang="cs-CZ" sz="1200" dirty="0">
                <a:latin typeface="Cambria Math" panose="02040503050406030204" pitchFamily="18" charset="0"/>
                <a:ea typeface="Cambria Math" panose="02040503050406030204" pitchFamily="18" charset="0"/>
              </a:rPr>
              <a:t> </a:t>
            </a:r>
            <a:r>
              <a:rPr lang="en-GB" sz="1200" dirty="0">
                <a:latin typeface="Cambria Math" panose="02040503050406030204" pitchFamily="18" charset="0"/>
                <a:ea typeface="Cambria Math" panose="02040503050406030204" pitchFamily="18" charset="0"/>
              </a:rPr>
              <a:t>same start, different length</a:t>
            </a:r>
          </a:p>
        </p:txBody>
      </p:sp>
      <p:sp>
        <p:nvSpPr>
          <p:cNvPr id="92" name="TextovéPole 91"/>
          <p:cNvSpPr txBox="1"/>
          <p:nvPr/>
        </p:nvSpPr>
        <p:spPr>
          <a:xfrm>
            <a:off x="1980000" y="2435353"/>
            <a:ext cx="2345954" cy="276999"/>
          </a:xfrm>
          <a:prstGeom prst="rect">
            <a:avLst/>
          </a:prstGeom>
          <a:noFill/>
          <a:ln>
            <a:noFill/>
          </a:ln>
        </p:spPr>
        <p:txBody>
          <a:bodyPr wrap="square" rtlCol="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    same length, different start</a:t>
            </a:r>
          </a:p>
        </p:txBody>
      </p:sp>
      <p:sp>
        <p:nvSpPr>
          <p:cNvPr id="95" name="TextovéPole 94">
            <a:extLst>
              <a:ext uri="{FF2B5EF4-FFF2-40B4-BE49-F238E27FC236}">
                <a16:creationId xmlns:a16="http://schemas.microsoft.com/office/drawing/2014/main" id="{07EB413F-B769-482F-8E57-C1BF2520EFC3}"/>
              </a:ext>
            </a:extLst>
          </p:cNvPr>
          <p:cNvSpPr txBox="1"/>
          <p:nvPr/>
        </p:nvSpPr>
        <p:spPr>
          <a:xfrm>
            <a:off x="5250480" y="1328859"/>
            <a:ext cx="420137" cy="246221"/>
          </a:xfrm>
          <a:prstGeom prst="rect">
            <a:avLst/>
          </a:prstGeom>
          <a:noFill/>
          <a:ln>
            <a:noFill/>
          </a:ln>
        </p:spPr>
        <p:txBody>
          <a:bodyPr wrap="square" rtlCol="0">
            <a:spAutoFit/>
          </a:bodyPr>
          <a:lstStyle/>
          <a:p>
            <a:pPr marL="0" lvl="2" algn="r">
              <a:buClr>
                <a:srgbClr val="7030A0"/>
              </a:buClr>
              <a:buSzPct val="80000"/>
            </a:pPr>
            <a:r>
              <a:rPr lang="cs-CZ" sz="1000" b="1" dirty="0">
                <a:latin typeface="Cambria Math" panose="02040503050406030204" pitchFamily="18" charset="0"/>
                <a:ea typeface="Cambria Math" panose="02040503050406030204" pitchFamily="18" charset="0"/>
                <a:sym typeface="Wingdings 2" panose="05020102010507070707" pitchFamily="18" charset="2"/>
              </a:rPr>
              <a:t>Jun</a:t>
            </a:r>
            <a:endParaRPr lang="en-GB" sz="1000" b="1" dirty="0">
              <a:latin typeface="Cambria Math" panose="02040503050406030204" pitchFamily="18" charset="0"/>
              <a:ea typeface="Cambria Math" panose="02040503050406030204" pitchFamily="18" charset="0"/>
            </a:endParaRPr>
          </a:p>
        </p:txBody>
      </p:sp>
      <p:sp>
        <p:nvSpPr>
          <p:cNvPr id="97" name="TextovéPole 96">
            <a:extLst>
              <a:ext uri="{FF2B5EF4-FFF2-40B4-BE49-F238E27FC236}">
                <a16:creationId xmlns:a16="http://schemas.microsoft.com/office/drawing/2014/main" id="{A71C2ACB-EB47-4E85-B3E5-05CB3C0F446B}"/>
              </a:ext>
            </a:extLst>
          </p:cNvPr>
          <p:cNvSpPr txBox="1"/>
          <p:nvPr/>
        </p:nvSpPr>
        <p:spPr>
          <a:xfrm>
            <a:off x="5250480" y="1875587"/>
            <a:ext cx="420137" cy="246221"/>
          </a:xfrm>
          <a:prstGeom prst="rect">
            <a:avLst/>
          </a:prstGeom>
          <a:noFill/>
          <a:ln>
            <a:noFill/>
          </a:ln>
        </p:spPr>
        <p:txBody>
          <a:bodyPr wrap="square" rtlCol="0">
            <a:spAutoFit/>
          </a:bodyPr>
          <a:lstStyle/>
          <a:p>
            <a:pPr marL="0" lvl="2" algn="r">
              <a:buClr>
                <a:srgbClr val="7030A0"/>
              </a:buClr>
              <a:buSzPct val="80000"/>
            </a:pPr>
            <a:r>
              <a:rPr lang="cs-CZ" sz="1000" b="1" dirty="0" err="1">
                <a:latin typeface="Cambria Math" panose="02040503050406030204" pitchFamily="18" charset="0"/>
                <a:ea typeface="Cambria Math" panose="02040503050406030204" pitchFamily="18" charset="0"/>
                <a:sym typeface="Wingdings 2" panose="05020102010507070707" pitchFamily="18" charset="2"/>
              </a:rPr>
              <a:t>Sep</a:t>
            </a:r>
            <a:endParaRPr lang="en-GB" sz="1000" b="1" dirty="0">
              <a:latin typeface="Cambria Math" panose="02040503050406030204" pitchFamily="18" charset="0"/>
              <a:ea typeface="Cambria Math" panose="02040503050406030204" pitchFamily="18" charset="0"/>
            </a:endParaRPr>
          </a:p>
        </p:txBody>
      </p:sp>
      <p:sp>
        <p:nvSpPr>
          <p:cNvPr id="98" name="TextovéPole 97">
            <a:extLst>
              <a:ext uri="{FF2B5EF4-FFF2-40B4-BE49-F238E27FC236}">
                <a16:creationId xmlns:a16="http://schemas.microsoft.com/office/drawing/2014/main" id="{CB47E864-D0E8-45DD-853E-C6EB9BF5A8E4}"/>
              </a:ext>
            </a:extLst>
          </p:cNvPr>
          <p:cNvSpPr txBox="1"/>
          <p:nvPr/>
        </p:nvSpPr>
        <p:spPr>
          <a:xfrm>
            <a:off x="5250480" y="2415075"/>
            <a:ext cx="420137" cy="246221"/>
          </a:xfrm>
          <a:prstGeom prst="rect">
            <a:avLst/>
          </a:prstGeom>
          <a:noFill/>
          <a:ln>
            <a:noFill/>
          </a:ln>
        </p:spPr>
        <p:txBody>
          <a:bodyPr wrap="square" rtlCol="0">
            <a:spAutoFit/>
          </a:bodyPr>
          <a:lstStyle/>
          <a:p>
            <a:pPr marL="0" lvl="2" algn="r">
              <a:buClr>
                <a:srgbClr val="7030A0"/>
              </a:buClr>
              <a:buSzPct val="80000"/>
            </a:pPr>
            <a:r>
              <a:rPr lang="cs-CZ" sz="1000" b="1" dirty="0">
                <a:latin typeface="Cambria Math" panose="02040503050406030204" pitchFamily="18" charset="0"/>
                <a:ea typeface="Cambria Math" panose="02040503050406030204" pitchFamily="18" charset="0"/>
                <a:sym typeface="Wingdings 2" panose="05020102010507070707" pitchFamily="18" charset="2"/>
              </a:rPr>
              <a:t>Dec</a:t>
            </a:r>
            <a:endParaRPr lang="en-GB" sz="1000" b="1"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09" name="TextovéPole 108">
                <a:extLst>
                  <a:ext uri="{FF2B5EF4-FFF2-40B4-BE49-F238E27FC236}">
                    <a16:creationId xmlns:a16="http://schemas.microsoft.com/office/drawing/2014/main" id="{A3B0A4FF-4D96-4D1E-8848-54867FD357FD}"/>
                  </a:ext>
                </a:extLst>
              </p:cNvPr>
              <p:cNvSpPr txBox="1"/>
              <p:nvPr/>
            </p:nvSpPr>
            <p:spPr>
              <a:xfrm>
                <a:off x="5266800" y="3991048"/>
                <a:ext cx="2965364" cy="439864"/>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Pre>
                        <m:sPrePr>
                          <m:ctrlPr>
                            <a:rPr lang="cs-CZ" sz="1400" i="1" smtClean="0">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7</m:t>
                              </m:r>
                            </m:sub>
                          </m:sSub>
                          <m:r>
                            <a:rPr lang="cs-CZ" sz="1400" b="0" i="1" smtClean="0">
                              <a:latin typeface="Cambria Math" panose="02040503050406030204" pitchFamily="18" charset="0"/>
                            </a:rPr>
                            <m:t>= </m:t>
                          </m:r>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6</m:t>
                                  </m:r>
                                </m:sub>
                              </m:sSub>
                            </m:e>
                          </m:sPre>
                          <m:r>
                            <a:rPr lang="cs-CZ" sz="1400" i="1">
                              <a:latin typeface="Cambria Math" panose="02040503050406030204" pitchFamily="18" charset="0"/>
                            </a:rPr>
                            <m:t>+</m:t>
                          </m:r>
                          <m:d>
                            <m:dPr>
                              <m:ctrlPr>
                                <a:rPr lang="cs-CZ" sz="1400" i="1">
                                  <a:latin typeface="Cambria Math" panose="02040503050406030204" pitchFamily="18" charset="0"/>
                                </a:rPr>
                              </m:ctrlPr>
                            </m:dPr>
                            <m:e>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9</m:t>
                                      </m:r>
                                    </m:sub>
                                  </m:sSub>
                                </m:e>
                              </m:sPre>
                              <m:r>
                                <a:rPr lang="cs-CZ" sz="1400" i="1">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6</m:t>
                                      </m:r>
                                    </m:sub>
                                  </m:sSub>
                                </m:e>
                              </m:sPre>
                            </m:e>
                          </m:d>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𝑇</m:t>
                                  </m:r>
                                </m:e>
                                <m:sub>
                                  <m:r>
                                    <a:rPr lang="cs-CZ" sz="1400" i="1">
                                      <a:latin typeface="Cambria Math" panose="02040503050406030204" pitchFamily="18" charset="0"/>
                                      <a:ea typeface="Cambria Math" panose="02040503050406030204" pitchFamily="18" charset="0"/>
                                    </a:rPr>
                                    <m:t>3</m:t>
                                  </m:r>
                                  <m:r>
                                    <m:rPr>
                                      <m:sty m:val="p"/>
                                    </m:rPr>
                                    <a:rPr lang="cs-CZ" sz="1400">
                                      <a:latin typeface="Cambria Math" panose="02040503050406030204" pitchFamily="18" charset="0"/>
                                      <a:ea typeface="Cambria Math" panose="02040503050406030204" pitchFamily="18" charset="0"/>
                                    </a:rPr>
                                    <m:t>v</m:t>
                                  </m:r>
                                  <m:r>
                                    <a:rPr lang="cs-CZ" sz="1400" b="0" i="1" smtClean="0">
                                      <a:latin typeface="Cambria Math" panose="02040503050406030204" pitchFamily="18" charset="0"/>
                                      <a:ea typeface="Cambria Math" panose="02040503050406030204" pitchFamily="18" charset="0"/>
                                    </a:rPr>
                                    <m:t>7</m:t>
                                  </m:r>
                                </m:sub>
                              </m:sSub>
                              <m:r>
                                <a:rPr lang="cs-CZ" sz="1400" i="1">
                                  <a:latin typeface="Cambria Math" panose="02040503050406030204" pitchFamily="18" charset="0"/>
                                  <a:ea typeface="Cambria Math" panose="02040503050406030204" pitchFamily="18" charset="0"/>
                                </a:rPr>
                                <m:t>−</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𝑇</m:t>
                                  </m:r>
                                </m:e>
                                <m:sub>
                                  <m:r>
                                    <a:rPr lang="cs-CZ" sz="1400" i="1">
                                      <a:latin typeface="Cambria Math" panose="02040503050406030204" pitchFamily="18" charset="0"/>
                                      <a:ea typeface="Cambria Math" panose="02040503050406030204" pitchFamily="18" charset="0"/>
                                    </a:rPr>
                                    <m:t>3</m:t>
                                  </m:r>
                                  <m:r>
                                    <m:rPr>
                                      <m:sty m:val="p"/>
                                    </m:rPr>
                                    <a:rPr lang="cs-CZ" sz="140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6</m:t>
                                  </m:r>
                                </m:sub>
                              </m:sSub>
                            </m:num>
                            <m:den>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𝑇</m:t>
                                  </m:r>
                                </m:e>
                                <m:sub>
                                  <m:r>
                                    <a:rPr lang="cs-CZ" sz="1400" i="1">
                                      <a:latin typeface="Cambria Math" panose="02040503050406030204" pitchFamily="18" charset="0"/>
                                      <a:ea typeface="Cambria Math" panose="02040503050406030204" pitchFamily="18" charset="0"/>
                                    </a:rPr>
                                    <m:t>3</m:t>
                                  </m:r>
                                  <m:r>
                                    <m:rPr>
                                      <m:sty m:val="p"/>
                                    </m:rPr>
                                    <a:rPr lang="cs-CZ" sz="140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9</m:t>
                                  </m:r>
                                </m:sub>
                              </m:sSub>
                              <m:r>
                                <a:rPr lang="cs-CZ" sz="1400" i="1">
                                  <a:latin typeface="Cambria Math" panose="02040503050406030204" pitchFamily="18" charset="0"/>
                                  <a:ea typeface="Cambria Math" panose="02040503050406030204" pitchFamily="18" charset="0"/>
                                </a:rPr>
                                <m:t>−</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𝑇</m:t>
                                  </m:r>
                                </m:e>
                                <m:sub>
                                  <m:r>
                                    <a:rPr lang="cs-CZ" sz="1400" i="1">
                                      <a:latin typeface="Cambria Math" panose="02040503050406030204" pitchFamily="18" charset="0"/>
                                      <a:ea typeface="Cambria Math" panose="02040503050406030204" pitchFamily="18" charset="0"/>
                                    </a:rPr>
                                    <m:t>3</m:t>
                                  </m:r>
                                  <m:r>
                                    <m:rPr>
                                      <m:sty m:val="p"/>
                                    </m:rPr>
                                    <a:rPr lang="cs-CZ" sz="140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6</m:t>
                                  </m:r>
                                </m:sub>
                              </m:sSub>
                            </m:den>
                          </m:f>
                        </m:e>
                      </m:sPre>
                    </m:oMath>
                  </m:oMathPara>
                </a14:m>
                <a:endParaRPr lang="cs-CZ" sz="1400" i="1" dirty="0">
                  <a:latin typeface="Cambria Math"/>
                  <a:ea typeface="Cambria Math" panose="02040503050406030204" pitchFamily="18" charset="0"/>
                </a:endParaRPr>
              </a:p>
            </p:txBody>
          </p:sp>
        </mc:Choice>
        <mc:Fallback xmlns="">
          <p:sp>
            <p:nvSpPr>
              <p:cNvPr id="109" name="TextovéPole 108">
                <a:extLst>
                  <a:ext uri="{FF2B5EF4-FFF2-40B4-BE49-F238E27FC236}">
                    <a16:creationId xmlns:a16="http://schemas.microsoft.com/office/drawing/2014/main" id="{A3B0A4FF-4D96-4D1E-8848-54867FD357FD}"/>
                  </a:ext>
                </a:extLst>
              </p:cNvPr>
              <p:cNvSpPr txBox="1">
                <a:spLocks noRot="1" noChangeAspect="1" noMove="1" noResize="1" noEditPoints="1" noAdjustHandles="1" noChangeArrowheads="1" noChangeShapeType="1" noTextEdit="1"/>
              </p:cNvSpPr>
              <p:nvPr/>
            </p:nvSpPr>
            <p:spPr>
              <a:xfrm>
                <a:off x="5266800" y="3991048"/>
                <a:ext cx="2965364" cy="439864"/>
              </a:xfrm>
              <a:prstGeom prst="rect">
                <a:avLst/>
              </a:prstGeom>
              <a:blipFill>
                <a:blip r:embed="rId34"/>
                <a:stretch>
                  <a:fillRect t="-1389" b="-8333"/>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60" name="TextovéPole 159">
                <a:extLst>
                  <a:ext uri="{FF2B5EF4-FFF2-40B4-BE49-F238E27FC236}">
                    <a16:creationId xmlns:a16="http://schemas.microsoft.com/office/drawing/2014/main" id="{77FBD776-305A-4A8C-BC41-58240A8BF7AA}"/>
                  </a:ext>
                </a:extLst>
              </p:cNvPr>
              <p:cNvSpPr txBox="1"/>
              <p:nvPr/>
            </p:nvSpPr>
            <p:spPr>
              <a:xfrm>
                <a:off x="5241600" y="5672912"/>
                <a:ext cx="2965299" cy="439864"/>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Pre>
                        <m:sPrePr>
                          <m:ctrlPr>
                            <a:rPr lang="cs-CZ" sz="1400" i="1" smtClean="0">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4</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7</m:t>
                              </m:r>
                            </m:sub>
                          </m:sSub>
                          <m:r>
                            <a:rPr lang="cs-CZ" sz="1400" b="0" i="1" smtClean="0">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6</m:t>
                                  </m:r>
                                </m:sub>
                              </m:sSub>
                            </m:e>
                          </m:sPre>
                          <m:r>
                            <a:rPr lang="cs-CZ" sz="1400" i="1">
                              <a:latin typeface="Cambria Math" panose="02040503050406030204" pitchFamily="18" charset="0"/>
                            </a:rPr>
                            <m:t>+</m:t>
                          </m:r>
                          <m:d>
                            <m:dPr>
                              <m:ctrlPr>
                                <a:rPr lang="cs-CZ" sz="1400" i="1">
                                  <a:latin typeface="Cambria Math" panose="02040503050406030204" pitchFamily="18" charset="0"/>
                                </a:rPr>
                              </m:ctrlPr>
                            </m:dPr>
                            <m:e>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6</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9</m:t>
                                      </m:r>
                                    </m:sub>
                                  </m:sSub>
                                </m:e>
                              </m:sPre>
                              <m:r>
                                <a:rPr lang="cs-CZ" sz="1400" i="1">
                                  <a:latin typeface="Cambria Math" panose="02040503050406030204" pitchFamily="18" charset="0"/>
                                </a:rPr>
                                <m:t>−</m:t>
                              </m:r>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6</m:t>
                                      </m:r>
                                    </m:sub>
                                  </m:sSub>
                                </m:e>
                              </m:sPre>
                            </m:e>
                          </m:d>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4</m:t>
                                  </m:r>
                                  <m:r>
                                    <a:rPr lang="cs-CZ" sz="1400" b="0" i="1" smtClean="0">
                                      <a:latin typeface="Cambria Math" panose="02040503050406030204" pitchFamily="18" charset="0"/>
                                      <a:ea typeface="Cambria Math" panose="02040503050406030204" pitchFamily="18" charset="0"/>
                                    </a:rPr>
                                    <m:t>𝑣</m:t>
                                  </m:r>
                                  <m:r>
                                    <a:rPr lang="cs-CZ" sz="1400" b="0" i="1" smtClean="0">
                                      <a:latin typeface="Cambria Math" panose="02040503050406030204" pitchFamily="18" charset="0"/>
                                      <a:ea typeface="Cambria Math" panose="02040503050406030204" pitchFamily="18" charset="0"/>
                                    </a:rPr>
                                    <m:t>7</m:t>
                                  </m:r>
                                </m:sub>
                              </m:sSub>
                              <m:r>
                                <a:rPr lang="cs-CZ" sz="1400" i="1">
                                  <a:latin typeface="Cambria Math" panose="02040503050406030204" pitchFamily="18" charset="0"/>
                                  <a:ea typeface="Cambria Math" panose="02040503050406030204" pitchFamily="18" charset="0"/>
                                </a:rPr>
                                <m:t>−</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i="1">
                                      <a:latin typeface="Cambria Math" panose="02040503050406030204" pitchFamily="18" charset="0"/>
                                      <a:ea typeface="Cambria Math" panose="02040503050406030204" pitchFamily="18" charset="0"/>
                                    </a:rPr>
                                    <m:t>3</m:t>
                                  </m:r>
                                  <m:r>
                                    <m:rPr>
                                      <m:sty m:val="p"/>
                                    </m:rPr>
                                    <a:rPr lang="cs-CZ" sz="140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6</m:t>
                                  </m:r>
                                </m:sub>
                              </m:sSub>
                            </m:num>
                            <m:den>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i="1">
                                      <a:latin typeface="Cambria Math" panose="02040503050406030204" pitchFamily="18" charset="0"/>
                                      <a:ea typeface="Cambria Math" panose="02040503050406030204" pitchFamily="18" charset="0"/>
                                    </a:rPr>
                                    <m:t>6</m:t>
                                  </m:r>
                                  <m:r>
                                    <m:rPr>
                                      <m:sty m:val="p"/>
                                    </m:rPr>
                                    <a:rPr lang="cs-CZ" sz="140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9</m:t>
                                  </m:r>
                                </m:sub>
                              </m:sSub>
                              <m:r>
                                <a:rPr lang="cs-CZ" sz="1400" i="1">
                                  <a:latin typeface="Cambria Math" panose="02040503050406030204" pitchFamily="18" charset="0"/>
                                  <a:ea typeface="Cambria Math" panose="02040503050406030204" pitchFamily="18" charset="0"/>
                                </a:rPr>
                                <m:t>−</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i="1">
                                      <a:latin typeface="Cambria Math" panose="02040503050406030204" pitchFamily="18" charset="0"/>
                                      <a:ea typeface="Cambria Math" panose="02040503050406030204" pitchFamily="18" charset="0"/>
                                    </a:rPr>
                                    <m:t>3</m:t>
                                  </m:r>
                                  <m:r>
                                    <m:rPr>
                                      <m:sty m:val="p"/>
                                    </m:rPr>
                                    <a:rPr lang="cs-CZ" sz="1400">
                                      <a:latin typeface="Cambria Math" panose="02040503050406030204" pitchFamily="18" charset="0"/>
                                      <a:ea typeface="Cambria Math" panose="02040503050406030204" pitchFamily="18" charset="0"/>
                                    </a:rPr>
                                    <m:t>v</m:t>
                                  </m:r>
                                  <m:r>
                                    <a:rPr lang="cs-CZ" sz="1400" i="1">
                                      <a:latin typeface="Cambria Math" panose="02040503050406030204" pitchFamily="18" charset="0"/>
                                      <a:ea typeface="Cambria Math" panose="02040503050406030204" pitchFamily="18" charset="0"/>
                                    </a:rPr>
                                    <m:t>6</m:t>
                                  </m:r>
                                </m:sub>
                              </m:sSub>
                            </m:den>
                          </m:f>
                        </m:e>
                      </m:sPre>
                    </m:oMath>
                  </m:oMathPara>
                </a14:m>
                <a:endParaRPr lang="cs-CZ" sz="1400" i="1" dirty="0">
                  <a:latin typeface="Cambria Math"/>
                  <a:ea typeface="Cambria Math" panose="02040503050406030204" pitchFamily="18" charset="0"/>
                </a:endParaRPr>
              </a:p>
            </p:txBody>
          </p:sp>
        </mc:Choice>
        <mc:Fallback xmlns="">
          <p:sp>
            <p:nvSpPr>
              <p:cNvPr id="160" name="TextovéPole 159">
                <a:extLst>
                  <a:ext uri="{FF2B5EF4-FFF2-40B4-BE49-F238E27FC236}">
                    <a16:creationId xmlns:a16="http://schemas.microsoft.com/office/drawing/2014/main" id="{77FBD776-305A-4A8C-BC41-58240A8BF7AA}"/>
                  </a:ext>
                </a:extLst>
              </p:cNvPr>
              <p:cNvSpPr txBox="1">
                <a:spLocks noRot="1" noChangeAspect="1" noMove="1" noResize="1" noEditPoints="1" noAdjustHandles="1" noChangeArrowheads="1" noChangeShapeType="1" noTextEdit="1"/>
              </p:cNvSpPr>
              <p:nvPr/>
            </p:nvSpPr>
            <p:spPr>
              <a:xfrm>
                <a:off x="5241600" y="5672912"/>
                <a:ext cx="2965299" cy="439864"/>
              </a:xfrm>
              <a:prstGeom prst="rect">
                <a:avLst/>
              </a:prstGeom>
              <a:blipFill>
                <a:blip r:embed="rId35"/>
                <a:stretch>
                  <a:fillRect t="-1389" b="-8333"/>
                </a:stretch>
              </a:blipFill>
            </p:spPr>
            <p:txBody>
              <a:bodyPr/>
              <a:lstStyle/>
              <a:p>
                <a:r>
                  <a:rPr lang="cs-CZ">
                    <a:noFill/>
                  </a:rPr>
                  <a:t> </a:t>
                </a:r>
              </a:p>
            </p:txBody>
          </p:sp>
        </mc:Fallback>
      </mc:AlternateContent>
    </p:spTree>
    <p:extLst>
      <p:ext uri="{BB962C8B-B14F-4D97-AF65-F5344CB8AC3E}">
        <p14:creationId xmlns:p14="http://schemas.microsoft.com/office/powerpoint/2010/main" val="1387786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052000" y="2160000"/>
            <a:ext cx="5976000" cy="1800000"/>
          </a:xfrm>
        </p:spPr>
        <p:txBody>
          <a:bodyPr/>
          <a:lstStyle/>
          <a:p>
            <a:pPr marL="182880" indent="0" algn="l">
              <a:buNone/>
            </a:pPr>
            <a:r>
              <a:rPr lang="en-GB" dirty="0">
                <a:solidFill>
                  <a:srgbClr val="7030A0"/>
                </a:solidFill>
              </a:rPr>
              <a:t>See you </a:t>
            </a:r>
            <a:br>
              <a:rPr lang="en-GB" dirty="0">
                <a:solidFill>
                  <a:srgbClr val="7030A0"/>
                </a:solidFill>
              </a:rPr>
            </a:br>
            <a:r>
              <a:rPr lang="en-GB" dirty="0">
                <a:solidFill>
                  <a:srgbClr val="7030A0"/>
                </a:solidFill>
              </a:rPr>
              <a:t>in the next lecture</a:t>
            </a:r>
          </a:p>
        </p:txBody>
      </p:sp>
      <p:sp>
        <p:nvSpPr>
          <p:cNvPr id="9" name="Zástupný symbol pro číslo snímku 2"/>
          <p:cNvSpPr>
            <a:spLocks noGrp="1"/>
          </p:cNvSpPr>
          <p:nvPr>
            <p:ph type="sldNum" sz="quarter" idx="12"/>
          </p:nvPr>
        </p:nvSpPr>
        <p:spPr>
          <a:xfrm>
            <a:off x="7164000" y="6336000"/>
            <a:ext cx="1800000" cy="360000"/>
          </a:xfrm>
        </p:spPr>
        <p:txBody>
          <a:bodyPr/>
          <a:lstStyle/>
          <a:p>
            <a:pPr algn="r"/>
            <a:r>
              <a:rPr lang="cs-CZ" dirty="0"/>
              <a:t>11</a:t>
            </a:r>
          </a:p>
        </p:txBody>
      </p:sp>
      <p:sp>
        <p:nvSpPr>
          <p:cNvPr id="10" name="Zástupný symbol pro zápatí 1"/>
          <p:cNvSpPr>
            <a:spLocks noGrp="1"/>
          </p:cNvSpPr>
          <p:nvPr>
            <p:ph type="ftr" sz="quarter" idx="11"/>
          </p:nvPr>
        </p:nvSpPr>
        <p:spPr>
          <a:xfrm>
            <a:off x="179512" y="6336000"/>
            <a:ext cx="3312000" cy="360000"/>
          </a:xfrm>
        </p:spPr>
        <p:txBody>
          <a:bodyPr/>
          <a:lstStyle/>
          <a:p>
            <a:r>
              <a:rPr lang="en-GB" dirty="0"/>
              <a:t>Forward rate agreement</a:t>
            </a:r>
          </a:p>
        </p:txBody>
      </p:sp>
      <p:sp>
        <p:nvSpPr>
          <p:cNvPr id="12" name="Podnadpis 2"/>
          <p:cNvSpPr>
            <a:spLocks noGrp="1"/>
          </p:cNvSpPr>
          <p:nvPr/>
        </p:nvSpPr>
        <p:spPr>
          <a:xfrm>
            <a:off x="180000" y="288000"/>
            <a:ext cx="3600000" cy="360000"/>
          </a:xfrm>
          <a:prstGeom prst="rect">
            <a:avLst/>
          </a:prstGeom>
        </p:spPr>
        <p:txBody>
          <a:bodyPr vert="horz" lIns="91440" tIns="45720" rIns="91440" bIns="45720" rtlCol="0" anchor="t">
            <a:noAutofit/>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marL="361950" indent="-361950" algn="l">
              <a:spcBef>
                <a:spcPts val="0"/>
              </a:spcBef>
              <a:spcAft>
                <a:spcPts val="0"/>
              </a:spcAft>
            </a:pPr>
            <a:r>
              <a:rPr lang="en-GB" sz="1600" cap="small" dirty="0">
                <a:latin typeface="Algerian" panose="04020705040A02060702" pitchFamily="82" charset="0"/>
                <a:ea typeface="Tahoma" panose="020B0604030504040204" pitchFamily="34" charset="0"/>
                <a:cs typeface="Tahoma" panose="020B0604030504040204" pitchFamily="34" charset="0"/>
              </a:rPr>
              <a:t>©</a:t>
            </a:r>
            <a:r>
              <a:rPr lang="en-GB" sz="1800" cap="small" dirty="0">
                <a:latin typeface="Algerian" panose="04020705040A02060702" pitchFamily="82" charset="0"/>
                <a:ea typeface="Tahoma" panose="020B0604030504040204" pitchFamily="34" charset="0"/>
                <a:cs typeface="Tahoma" panose="020B0604030504040204" pitchFamily="34" charset="0"/>
              </a:rPr>
              <a:t> O.D. Lecturing Legacy</a:t>
            </a:r>
          </a:p>
        </p:txBody>
      </p:sp>
    </p:spTree>
    <p:extLst>
      <p:ext uri="{BB962C8B-B14F-4D97-AF65-F5344CB8AC3E}">
        <p14:creationId xmlns:p14="http://schemas.microsoft.com/office/powerpoint/2010/main" val="2718156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Forward rate agreement</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2</a:t>
            </a:r>
          </a:p>
        </p:txBody>
      </p:sp>
      <p:sp>
        <p:nvSpPr>
          <p:cNvPr id="4" name="Nadpis 3"/>
          <p:cNvSpPr>
            <a:spLocks noGrp="1"/>
          </p:cNvSpPr>
          <p:nvPr>
            <p:ph type="title"/>
          </p:nvPr>
        </p:nvSpPr>
        <p:spPr>
          <a:xfrm>
            <a:off x="144000" y="144000"/>
            <a:ext cx="4428000" cy="648072"/>
          </a:xfrm>
        </p:spPr>
        <p:txBody>
          <a:bodyPr/>
          <a:lstStyle/>
          <a:p>
            <a:r>
              <a:rPr lang="en-GB" dirty="0"/>
              <a:t>FRA contract</a:t>
            </a:r>
          </a:p>
        </p:txBody>
      </p:sp>
      <p:sp>
        <p:nvSpPr>
          <p:cNvPr id="9" name="TextovéPole 8"/>
          <p:cNvSpPr txBox="1"/>
          <p:nvPr/>
        </p:nvSpPr>
        <p:spPr>
          <a:xfrm>
            <a:off x="864000" y="948021"/>
            <a:ext cx="5160907"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Main features of an FRA contract</a:t>
            </a:r>
          </a:p>
        </p:txBody>
      </p:sp>
      <p:sp>
        <p:nvSpPr>
          <p:cNvPr id="45" name="TextovéPole 44"/>
          <p:cNvSpPr txBox="1"/>
          <p:nvPr/>
        </p:nvSpPr>
        <p:spPr>
          <a:xfrm>
            <a:off x="1188000" y="1264057"/>
            <a:ext cx="7681717" cy="923330"/>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Forward rate agreement </a:t>
            </a:r>
            <a:r>
              <a:rPr lang="en-GB" dirty="0">
                <a:latin typeface="Cambria Math" panose="02040503050406030204" pitchFamily="18" charset="0"/>
                <a:ea typeface="Cambria Math" panose="02040503050406030204" pitchFamily="18" charset="0"/>
              </a:rPr>
              <a:t>(FRA) is an agreement to pay or receive the difference between a predetermined interest rate (FRA rate) and the interest rate prevailing at a specific future date (reference rate)</a:t>
            </a:r>
          </a:p>
        </p:txBody>
      </p:sp>
      <p:sp>
        <p:nvSpPr>
          <p:cNvPr id="67" name="TextovéPole 66"/>
          <p:cNvSpPr txBox="1"/>
          <p:nvPr/>
        </p:nvSpPr>
        <p:spPr>
          <a:xfrm>
            <a:off x="1188000" y="2618864"/>
            <a:ext cx="7758596" cy="923330"/>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FRA is referred to by the beginning and end dates of the FRA period, which are expressed as a number of months from now (3</a:t>
            </a:r>
            <a:r>
              <a:rPr lang="cs-CZ" dirty="0">
                <a:latin typeface="Cambria Math" panose="02040503050406030204" pitchFamily="18" charset="0"/>
                <a:ea typeface="Cambria Math" panose="02040503050406030204" pitchFamily="18" charset="0"/>
              </a:rPr>
              <a:t>v</a:t>
            </a:r>
            <a:r>
              <a:rPr lang="en-GB" dirty="0">
                <a:latin typeface="Cambria Math" panose="02040503050406030204" pitchFamily="18" charset="0"/>
                <a:ea typeface="Cambria Math" panose="02040503050406030204" pitchFamily="18" charset="0"/>
              </a:rPr>
              <a:t>8 denotes an FRA which starts in 3 months’ time and ends in 8 months’ time from now)</a:t>
            </a:r>
          </a:p>
        </p:txBody>
      </p:sp>
      <p:sp>
        <p:nvSpPr>
          <p:cNvPr id="68" name="TextovéPole 67"/>
          <p:cNvSpPr txBox="1"/>
          <p:nvPr/>
        </p:nvSpPr>
        <p:spPr>
          <a:xfrm>
            <a:off x="1188000" y="4244968"/>
            <a:ext cx="7848495" cy="923330"/>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An FRA buyer is a party which pays the FRA rate and receives the reference rate while an FRA seller is the other party which pays the reference rate and receives the FRA rate</a:t>
            </a:r>
          </a:p>
        </p:txBody>
      </p:sp>
      <p:sp>
        <p:nvSpPr>
          <p:cNvPr id="48" name="TextovéPole 47"/>
          <p:cNvSpPr txBox="1"/>
          <p:nvPr/>
        </p:nvSpPr>
        <p:spPr>
          <a:xfrm>
            <a:off x="1188000" y="2078896"/>
            <a:ext cx="7758604"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Interest payments are based on an agreed upon notional principal amount</a:t>
            </a:r>
          </a:p>
        </p:txBody>
      </p:sp>
      <p:graphicFrame>
        <p:nvGraphicFramePr>
          <p:cNvPr id="39" name="Tabulka 38"/>
          <p:cNvGraphicFramePr>
            <a:graphicFrameLocks noGrp="1"/>
          </p:cNvGraphicFramePr>
          <p:nvPr>
            <p:extLst>
              <p:ext uri="{D42A27DB-BD31-4B8C-83A1-F6EECF244321}">
                <p14:modId xmlns:p14="http://schemas.microsoft.com/office/powerpoint/2010/main" val="2210588944"/>
              </p:ext>
            </p:extLst>
          </p:nvPr>
        </p:nvGraphicFramePr>
        <p:xfrm>
          <a:off x="2255712" y="3879154"/>
          <a:ext cx="6033318" cy="18288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468000">
                  <a:extLst>
                    <a:ext uri="{9D8B030D-6E8A-4147-A177-3AD203B41FA5}">
                      <a16:colId xmlns:a16="http://schemas.microsoft.com/office/drawing/2014/main" val="20001"/>
                    </a:ext>
                  </a:extLst>
                </a:gridCol>
                <a:gridCol w="468000">
                  <a:extLst>
                    <a:ext uri="{9D8B030D-6E8A-4147-A177-3AD203B41FA5}">
                      <a16:colId xmlns:a16="http://schemas.microsoft.com/office/drawing/2014/main" val="20002"/>
                    </a:ext>
                  </a:extLst>
                </a:gridCol>
                <a:gridCol w="468000">
                  <a:extLst>
                    <a:ext uri="{9D8B030D-6E8A-4147-A177-3AD203B41FA5}">
                      <a16:colId xmlns:a16="http://schemas.microsoft.com/office/drawing/2014/main" val="1141911449"/>
                    </a:ext>
                  </a:extLst>
                </a:gridCol>
                <a:gridCol w="468000">
                  <a:extLst>
                    <a:ext uri="{9D8B030D-6E8A-4147-A177-3AD203B41FA5}">
                      <a16:colId xmlns:a16="http://schemas.microsoft.com/office/drawing/2014/main" val="1457263295"/>
                    </a:ext>
                  </a:extLst>
                </a:gridCol>
                <a:gridCol w="489318">
                  <a:extLst>
                    <a:ext uri="{9D8B030D-6E8A-4147-A177-3AD203B41FA5}">
                      <a16:colId xmlns:a16="http://schemas.microsoft.com/office/drawing/2014/main" val="20003"/>
                    </a:ext>
                  </a:extLst>
                </a:gridCol>
                <a:gridCol w="468000">
                  <a:extLst>
                    <a:ext uri="{9D8B030D-6E8A-4147-A177-3AD203B41FA5}">
                      <a16:colId xmlns:a16="http://schemas.microsoft.com/office/drawing/2014/main" val="20004"/>
                    </a:ext>
                  </a:extLst>
                </a:gridCol>
                <a:gridCol w="468000">
                  <a:extLst>
                    <a:ext uri="{9D8B030D-6E8A-4147-A177-3AD203B41FA5}">
                      <a16:colId xmlns:a16="http://schemas.microsoft.com/office/drawing/2014/main" val="1283265066"/>
                    </a:ext>
                  </a:extLst>
                </a:gridCol>
                <a:gridCol w="468000">
                  <a:extLst>
                    <a:ext uri="{9D8B030D-6E8A-4147-A177-3AD203B41FA5}">
                      <a16:colId xmlns:a16="http://schemas.microsoft.com/office/drawing/2014/main" val="2345669599"/>
                    </a:ext>
                  </a:extLst>
                </a:gridCol>
                <a:gridCol w="468000">
                  <a:extLst>
                    <a:ext uri="{9D8B030D-6E8A-4147-A177-3AD203B41FA5}">
                      <a16:colId xmlns:a16="http://schemas.microsoft.com/office/drawing/2014/main" val="20005"/>
                    </a:ext>
                  </a:extLst>
                </a:gridCol>
                <a:gridCol w="1332000">
                  <a:extLst>
                    <a:ext uri="{9D8B030D-6E8A-4147-A177-3AD203B41FA5}">
                      <a16:colId xmlns:a16="http://schemas.microsoft.com/office/drawing/2014/main" val="20006"/>
                    </a:ext>
                  </a:extLst>
                </a:gridCol>
              </a:tblGrid>
              <a:tr h="182880">
                <a:tc>
                  <a:txBody>
                    <a:bodyPr/>
                    <a:lstStyle/>
                    <a:p>
                      <a:pPr algn="ctr"/>
                      <a:r>
                        <a:rPr lang="cs-CZ" sz="1200" b="1" dirty="0"/>
                        <a:t>1</a:t>
                      </a:r>
                    </a:p>
                  </a:txBody>
                  <a:tcPr marT="0" marB="0"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3</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4</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5</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6</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7</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8</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9</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10</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 </a:t>
                      </a:r>
                    </a:p>
                  </a:txBody>
                  <a:tcPr marT="0" marB="0"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pSp>
        <p:nvGrpSpPr>
          <p:cNvPr id="7" name="Skupina 6"/>
          <p:cNvGrpSpPr/>
          <p:nvPr/>
        </p:nvGrpSpPr>
        <p:grpSpPr>
          <a:xfrm>
            <a:off x="1590675" y="3492112"/>
            <a:ext cx="4937573" cy="800984"/>
            <a:chOff x="1590675" y="3492112"/>
            <a:chExt cx="4937573" cy="800984"/>
          </a:xfrm>
        </p:grpSpPr>
        <p:cxnSp>
          <p:nvCxnSpPr>
            <p:cNvPr id="41" name="Přímá spojnice 40"/>
            <p:cNvCxnSpPr/>
            <p:nvPr/>
          </p:nvCxnSpPr>
          <p:spPr>
            <a:xfrm>
              <a:off x="3653944" y="4068112"/>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40" name="Přímá spojnice 39"/>
            <p:cNvCxnSpPr/>
            <p:nvPr/>
          </p:nvCxnSpPr>
          <p:spPr>
            <a:xfrm>
              <a:off x="2265078" y="3728284"/>
              <a:ext cx="0" cy="138795"/>
            </a:xfrm>
            <a:prstGeom prst="line">
              <a:avLst/>
            </a:prstGeom>
            <a:ln w="25400">
              <a:solidFill>
                <a:schemeClr val="accent5"/>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6" name="Obdélník 45"/>
            <p:cNvSpPr/>
            <p:nvPr/>
          </p:nvSpPr>
          <p:spPr>
            <a:xfrm>
              <a:off x="1590675" y="3492112"/>
              <a:ext cx="1368152" cy="261610"/>
            </a:xfrm>
            <a:prstGeom prst="rect">
              <a:avLst/>
            </a:prstGeom>
          </p:spPr>
          <p:txBody>
            <a:bodyPr wrap="square" lIns="0" rIns="0">
              <a:spAutoFit/>
            </a:bodyPr>
            <a:lstStyle/>
            <a:p>
              <a:pPr marL="0" lvl="2" algn="ctr">
                <a:buClr>
                  <a:srgbClr val="7030A0"/>
                </a:buClr>
                <a:buSzPct val="80000"/>
              </a:pPr>
              <a:r>
                <a:rPr lang="cs-CZ" sz="1100" dirty="0">
                  <a:latin typeface="Cambria Math" panose="02040503050406030204" pitchFamily="18" charset="0"/>
                  <a:ea typeface="Cambria Math" panose="02040503050406030204" pitchFamily="18" charset="0"/>
                </a:rPr>
                <a:t>3v8 </a:t>
              </a:r>
              <a:r>
                <a:rPr lang="en-GB" sz="1100" dirty="0">
                  <a:latin typeface="Cambria Math" panose="02040503050406030204" pitchFamily="18" charset="0"/>
                  <a:ea typeface="Cambria Math" panose="02040503050406030204" pitchFamily="18" charset="0"/>
                </a:rPr>
                <a:t>FRA is agreed</a:t>
              </a:r>
            </a:p>
          </p:txBody>
        </p:sp>
        <p:sp>
          <p:nvSpPr>
            <p:cNvPr id="50" name="Obdélník 49"/>
            <p:cNvSpPr/>
            <p:nvPr/>
          </p:nvSpPr>
          <p:spPr>
            <a:xfrm>
              <a:off x="3774979" y="4031486"/>
              <a:ext cx="2125925" cy="261610"/>
            </a:xfrm>
            <a:prstGeom prst="rect">
              <a:avLst/>
            </a:prstGeom>
          </p:spPr>
          <p:txBody>
            <a:bodyPr wrap="square" lIns="0" rIns="0">
              <a:spAutoFit/>
            </a:bodyPr>
            <a:lstStyle/>
            <a:p>
              <a:pPr marL="0" lvl="2" algn="ctr">
                <a:buClr>
                  <a:srgbClr val="7030A0"/>
                </a:buClr>
                <a:buSzPct val="80000"/>
              </a:pPr>
              <a:r>
                <a:rPr lang="cs-CZ" sz="1100" dirty="0">
                  <a:latin typeface="Cambria Math" panose="02040503050406030204" pitchFamily="18" charset="0"/>
                  <a:ea typeface="Cambria Math" panose="02040503050406030204" pitchFamily="18" charset="0"/>
                </a:rPr>
                <a:t>FRA period</a:t>
              </a:r>
              <a:endParaRPr lang="en-GB" sz="1100" dirty="0">
                <a:latin typeface="Cambria Math" panose="02040503050406030204" pitchFamily="18" charset="0"/>
                <a:ea typeface="Cambria Math" panose="02040503050406030204" pitchFamily="18" charset="0"/>
              </a:endParaRPr>
            </a:p>
          </p:txBody>
        </p:sp>
        <p:cxnSp>
          <p:nvCxnSpPr>
            <p:cNvPr id="53" name="Přímá spojnice 52"/>
            <p:cNvCxnSpPr/>
            <p:nvPr/>
          </p:nvCxnSpPr>
          <p:spPr>
            <a:xfrm>
              <a:off x="3657294" y="3727399"/>
              <a:ext cx="0" cy="138795"/>
            </a:xfrm>
            <a:prstGeom prst="line">
              <a:avLst/>
            </a:prstGeom>
            <a:ln w="25400">
              <a:solidFill>
                <a:schemeClr val="accent5"/>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6" name="Obdélník 55"/>
            <p:cNvSpPr/>
            <p:nvPr/>
          </p:nvSpPr>
          <p:spPr>
            <a:xfrm>
              <a:off x="3106123" y="3492112"/>
              <a:ext cx="1114957" cy="261610"/>
            </a:xfrm>
            <a:prstGeom prst="rect">
              <a:avLst/>
            </a:prstGeom>
          </p:spPr>
          <p:txBody>
            <a:bodyPr wrap="square" lIns="0" rIns="0">
              <a:spAutoFit/>
            </a:bodyPr>
            <a:lstStyle/>
            <a:p>
              <a:pPr marL="0" lvl="2" algn="ctr">
                <a:buClr>
                  <a:srgbClr val="7030A0"/>
                </a:buClr>
                <a:buSzPct val="80000"/>
              </a:pPr>
              <a:r>
                <a:rPr lang="cs-CZ" sz="1100" dirty="0">
                  <a:latin typeface="Cambria Math" panose="02040503050406030204" pitchFamily="18" charset="0"/>
                  <a:ea typeface="Cambria Math" panose="02040503050406030204" pitchFamily="18" charset="0"/>
                </a:rPr>
                <a:t>3v8 </a:t>
              </a:r>
              <a:r>
                <a:rPr lang="en-GB" sz="1100" dirty="0">
                  <a:latin typeface="Cambria Math" panose="02040503050406030204" pitchFamily="18" charset="0"/>
                  <a:ea typeface="Cambria Math" panose="02040503050406030204" pitchFamily="18" charset="0"/>
                </a:rPr>
                <a:t>FRA begins</a:t>
              </a:r>
            </a:p>
          </p:txBody>
        </p:sp>
        <p:cxnSp>
          <p:nvCxnSpPr>
            <p:cNvPr id="57" name="Přímá spojnice 56"/>
            <p:cNvCxnSpPr/>
            <p:nvPr/>
          </p:nvCxnSpPr>
          <p:spPr>
            <a:xfrm>
              <a:off x="6015142" y="3728284"/>
              <a:ext cx="0" cy="138795"/>
            </a:xfrm>
            <a:prstGeom prst="line">
              <a:avLst/>
            </a:prstGeom>
            <a:ln w="25400">
              <a:solidFill>
                <a:schemeClr val="accent5"/>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8" name="Obdélník 57"/>
            <p:cNvSpPr/>
            <p:nvPr/>
          </p:nvSpPr>
          <p:spPr>
            <a:xfrm>
              <a:off x="5514651" y="3492112"/>
              <a:ext cx="1013597" cy="261610"/>
            </a:xfrm>
            <a:prstGeom prst="rect">
              <a:avLst/>
            </a:prstGeom>
          </p:spPr>
          <p:txBody>
            <a:bodyPr wrap="square" lIns="0" rIns="0">
              <a:spAutoFit/>
            </a:bodyPr>
            <a:lstStyle/>
            <a:p>
              <a:pPr marL="0" lvl="2" algn="ctr">
                <a:buClr>
                  <a:srgbClr val="7030A0"/>
                </a:buClr>
                <a:buSzPct val="80000"/>
              </a:pPr>
              <a:r>
                <a:rPr lang="cs-CZ" sz="1100" dirty="0">
                  <a:latin typeface="Cambria Math" panose="02040503050406030204" pitchFamily="18" charset="0"/>
                  <a:ea typeface="Cambria Math" panose="02040503050406030204" pitchFamily="18" charset="0"/>
                </a:rPr>
                <a:t>3v8 </a:t>
              </a:r>
              <a:r>
                <a:rPr lang="en-GB" sz="1100" dirty="0">
                  <a:latin typeface="Cambria Math" panose="02040503050406030204" pitchFamily="18" charset="0"/>
                  <a:ea typeface="Cambria Math" panose="02040503050406030204" pitchFamily="18" charset="0"/>
                </a:rPr>
                <a:t>FRA ends</a:t>
              </a:r>
            </a:p>
          </p:txBody>
        </p:sp>
        <p:cxnSp>
          <p:nvCxnSpPr>
            <p:cNvPr id="59" name="Přímá spojnice 58"/>
            <p:cNvCxnSpPr/>
            <p:nvPr/>
          </p:nvCxnSpPr>
          <p:spPr>
            <a:xfrm>
              <a:off x="6024907" y="4068112"/>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61" name="Přímá spojnice 60"/>
            <p:cNvCxnSpPr/>
            <p:nvPr/>
          </p:nvCxnSpPr>
          <p:spPr>
            <a:xfrm flipH="1">
              <a:off x="3654844" y="4250984"/>
              <a:ext cx="2370063"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64" name="Skupina 63"/>
          <p:cNvGrpSpPr/>
          <p:nvPr/>
        </p:nvGrpSpPr>
        <p:grpSpPr>
          <a:xfrm>
            <a:off x="2285792" y="5000776"/>
            <a:ext cx="4591108" cy="800766"/>
            <a:chOff x="2297640" y="2856474"/>
            <a:chExt cx="4591108" cy="800766"/>
          </a:xfrm>
        </p:grpSpPr>
        <p:grpSp>
          <p:nvGrpSpPr>
            <p:cNvPr id="66" name="Skupina 65"/>
            <p:cNvGrpSpPr/>
            <p:nvPr/>
          </p:nvGrpSpPr>
          <p:grpSpPr>
            <a:xfrm>
              <a:off x="2297640" y="3060004"/>
              <a:ext cx="1228148" cy="415499"/>
              <a:chOff x="1586545" y="2378596"/>
              <a:chExt cx="1228148" cy="276999"/>
            </a:xfrm>
          </p:grpSpPr>
          <p:sp>
            <p:nvSpPr>
              <p:cNvPr id="78" name="Obdélník 77"/>
              <p:cNvSpPr/>
              <p:nvPr/>
            </p:nvSpPr>
            <p:spPr>
              <a:xfrm>
                <a:off x="1586545" y="2378596"/>
                <a:ext cx="1228148" cy="276999"/>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79" name="TextovéPole 78"/>
              <p:cNvSpPr txBox="1"/>
              <p:nvPr/>
            </p:nvSpPr>
            <p:spPr>
              <a:xfrm>
                <a:off x="1649137" y="2406302"/>
                <a:ext cx="1071488" cy="205185"/>
              </a:xfrm>
              <a:prstGeom prst="rect">
                <a:avLst/>
              </a:prstGeom>
              <a:noFill/>
            </p:spPr>
            <p:txBody>
              <a:bodyPr wrap="square" rtlCol="0">
                <a:spAutoFit/>
              </a:bodyPr>
              <a:lstStyle/>
              <a:p>
                <a:pPr algn="ctr"/>
                <a:r>
                  <a:rPr lang="cs-CZ" sz="1400" b="1" dirty="0">
                    <a:solidFill>
                      <a:schemeClr val="bg1"/>
                    </a:solidFill>
                    <a:latin typeface="Cambria Math"/>
                    <a:ea typeface="Cambria Math" panose="02040503050406030204" pitchFamily="18" charset="0"/>
                  </a:rPr>
                  <a:t>FRA</a:t>
                </a:r>
                <a:r>
                  <a:rPr lang="en-GB" sz="1400" b="1" dirty="0">
                    <a:solidFill>
                      <a:schemeClr val="bg1"/>
                    </a:solidFill>
                    <a:latin typeface="Cambria Math"/>
                    <a:ea typeface="Cambria Math" panose="02040503050406030204" pitchFamily="18" charset="0"/>
                  </a:rPr>
                  <a:t> buyer</a:t>
                </a:r>
              </a:p>
            </p:txBody>
          </p:sp>
        </p:grpSp>
        <p:grpSp>
          <p:nvGrpSpPr>
            <p:cNvPr id="69" name="Skupina 68"/>
            <p:cNvGrpSpPr/>
            <p:nvPr/>
          </p:nvGrpSpPr>
          <p:grpSpPr>
            <a:xfrm>
              <a:off x="5669264" y="3060000"/>
              <a:ext cx="1219484" cy="414000"/>
              <a:chOff x="5894273" y="2378596"/>
              <a:chExt cx="1219484" cy="276000"/>
            </a:xfrm>
          </p:grpSpPr>
          <p:sp>
            <p:nvSpPr>
              <p:cNvPr id="76" name="Obdélník 75"/>
              <p:cNvSpPr/>
              <p:nvPr/>
            </p:nvSpPr>
            <p:spPr>
              <a:xfrm>
                <a:off x="5894273" y="2378596"/>
                <a:ext cx="1219484" cy="276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77" name="TextovéPole 76"/>
              <p:cNvSpPr txBox="1"/>
              <p:nvPr/>
            </p:nvSpPr>
            <p:spPr>
              <a:xfrm>
                <a:off x="5979825" y="2406302"/>
                <a:ext cx="1054800" cy="205185"/>
              </a:xfrm>
              <a:prstGeom prst="rect">
                <a:avLst/>
              </a:prstGeom>
              <a:noFill/>
            </p:spPr>
            <p:txBody>
              <a:bodyPr wrap="square" rtlCol="0">
                <a:spAutoFit/>
              </a:bodyPr>
              <a:lstStyle/>
              <a:p>
                <a:pPr algn="ctr"/>
                <a:r>
                  <a:rPr lang="cs-CZ" sz="1400" b="1" dirty="0">
                    <a:solidFill>
                      <a:schemeClr val="bg1"/>
                    </a:solidFill>
                    <a:latin typeface="Cambria Math"/>
                    <a:ea typeface="Cambria Math" panose="02040503050406030204" pitchFamily="18" charset="0"/>
                  </a:rPr>
                  <a:t>FRA </a:t>
                </a:r>
                <a:r>
                  <a:rPr lang="en-GB" sz="1400" b="1" dirty="0">
                    <a:solidFill>
                      <a:schemeClr val="bg1"/>
                    </a:solidFill>
                    <a:latin typeface="Cambria Math"/>
                    <a:ea typeface="Cambria Math" panose="02040503050406030204" pitchFamily="18" charset="0"/>
                  </a:rPr>
                  <a:t>seller</a:t>
                </a:r>
              </a:p>
            </p:txBody>
          </p:sp>
        </p:grpSp>
        <p:sp>
          <p:nvSpPr>
            <p:cNvPr id="70" name="TextovéPole 69"/>
            <p:cNvSpPr txBox="1"/>
            <p:nvPr/>
          </p:nvSpPr>
          <p:spPr>
            <a:xfrm>
              <a:off x="4328410" y="2856474"/>
              <a:ext cx="1258326" cy="276999"/>
            </a:xfrm>
            <a:prstGeom prst="rect">
              <a:avLst/>
            </a:prstGeom>
            <a:noFill/>
          </p:spPr>
          <p:txBody>
            <a:bodyPr wrap="square" rtlCol="0">
              <a:spAutoFit/>
            </a:bodyPr>
            <a:lstStyle/>
            <a:p>
              <a:pPr algn="r"/>
              <a:r>
                <a:rPr lang="cs-CZ" sz="1200" kern="0" dirty="0">
                  <a:latin typeface="Cambria Math"/>
                  <a:ea typeface="Cambria Math" panose="02040503050406030204" pitchFamily="18" charset="0"/>
                </a:rPr>
                <a:t>FRA</a:t>
              </a:r>
              <a:r>
                <a:rPr lang="en-GB" sz="1200" kern="0" dirty="0">
                  <a:latin typeface="Cambria Math"/>
                  <a:ea typeface="Cambria Math" panose="02040503050406030204" pitchFamily="18" charset="0"/>
                </a:rPr>
                <a:t> rate</a:t>
              </a:r>
            </a:p>
          </p:txBody>
        </p:sp>
        <p:cxnSp>
          <p:nvCxnSpPr>
            <p:cNvPr id="72" name="Přímá spojnice se šipkou 71"/>
            <p:cNvCxnSpPr/>
            <p:nvPr/>
          </p:nvCxnSpPr>
          <p:spPr>
            <a:xfrm>
              <a:off x="3563805" y="3432110"/>
              <a:ext cx="2059200" cy="0"/>
            </a:xfrm>
            <a:prstGeom prst="straightConnector1">
              <a:avLst/>
            </a:prstGeom>
            <a:ln w="25400">
              <a:prstDash val="sysDash"/>
              <a:headEnd type="triangle" w="lg" len="med"/>
              <a:tailEnd type="none"/>
            </a:ln>
          </p:spPr>
          <p:style>
            <a:lnRef idx="1">
              <a:schemeClr val="accent1"/>
            </a:lnRef>
            <a:fillRef idx="0">
              <a:schemeClr val="accent1"/>
            </a:fillRef>
            <a:effectRef idx="0">
              <a:schemeClr val="accent1"/>
            </a:effectRef>
            <a:fontRef idx="minor">
              <a:schemeClr val="tx1"/>
            </a:fontRef>
          </p:style>
        </p:cxnSp>
        <p:cxnSp>
          <p:nvCxnSpPr>
            <p:cNvPr id="73" name="Přímá spojnice se šipkou 72"/>
            <p:cNvCxnSpPr/>
            <p:nvPr/>
          </p:nvCxnSpPr>
          <p:spPr>
            <a:xfrm>
              <a:off x="3568690" y="3085561"/>
              <a:ext cx="2059200" cy="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sp>
          <p:nvSpPr>
            <p:cNvPr id="74" name="TextovéPole 73"/>
            <p:cNvSpPr txBox="1"/>
            <p:nvPr/>
          </p:nvSpPr>
          <p:spPr>
            <a:xfrm>
              <a:off x="3578878" y="3380241"/>
              <a:ext cx="1133078" cy="276999"/>
            </a:xfrm>
            <a:prstGeom prst="rect">
              <a:avLst/>
            </a:prstGeom>
            <a:noFill/>
          </p:spPr>
          <p:txBody>
            <a:bodyPr wrap="square" rtlCol="0">
              <a:spAutoFit/>
            </a:bodyPr>
            <a:lstStyle/>
            <a:p>
              <a:r>
                <a:rPr lang="cs-CZ" sz="1200" dirty="0">
                  <a:latin typeface="Cambria Math"/>
                  <a:ea typeface="Cambria Math" panose="02040503050406030204" pitchFamily="18" charset="0"/>
                </a:rPr>
                <a:t>Reference</a:t>
              </a:r>
              <a:r>
                <a:rPr lang="en-GB" sz="1200" dirty="0">
                  <a:latin typeface="Cambria Math"/>
                  <a:ea typeface="Cambria Math" panose="02040503050406030204" pitchFamily="18" charset="0"/>
                </a:rPr>
                <a:t> rate</a:t>
              </a:r>
            </a:p>
          </p:txBody>
        </p:sp>
      </p:grpSp>
      <p:sp>
        <p:nvSpPr>
          <p:cNvPr id="49" name="TextovéPole 48"/>
          <p:cNvSpPr txBox="1"/>
          <p:nvPr/>
        </p:nvSpPr>
        <p:spPr>
          <a:xfrm>
            <a:off x="1188000" y="2348512"/>
            <a:ext cx="7681717"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Settlement cash flow is paid net at the beginning of the FRA period</a:t>
            </a:r>
          </a:p>
        </p:txBody>
      </p:sp>
      <p:sp>
        <p:nvSpPr>
          <p:cNvPr id="51" name="TextovéPole 50"/>
          <p:cNvSpPr txBox="1"/>
          <p:nvPr/>
        </p:nvSpPr>
        <p:spPr>
          <a:xfrm>
            <a:off x="1188000" y="5702992"/>
            <a:ext cx="7318038" cy="369332"/>
          </a:xfrm>
          <a:prstGeom prst="rect">
            <a:avLst/>
          </a:prstGeom>
          <a:noFill/>
          <a:ln>
            <a:noFill/>
          </a:ln>
        </p:spPr>
        <p:txBody>
          <a:bodyPr wrap="square" rtlCol="0">
            <a:spAutoFit/>
          </a:bodyPr>
          <a:lstStyle/>
          <a:p>
            <a:pPr marL="324000" lvl="2" indent="-360363">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predetermined FRA rate is called the price of the FRA contract</a:t>
            </a:r>
          </a:p>
        </p:txBody>
      </p:sp>
      <p:cxnSp>
        <p:nvCxnSpPr>
          <p:cNvPr id="52" name="Přímá spojnice 51"/>
          <p:cNvCxnSpPr/>
          <p:nvPr/>
        </p:nvCxnSpPr>
        <p:spPr>
          <a:xfrm>
            <a:off x="3659776" y="3722253"/>
            <a:ext cx="0" cy="138795"/>
          </a:xfrm>
          <a:prstGeom prst="line">
            <a:avLst/>
          </a:prstGeom>
          <a:ln w="28575">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5" name="Přímá spojnice 54"/>
          <p:cNvCxnSpPr/>
          <p:nvPr/>
        </p:nvCxnSpPr>
        <p:spPr>
          <a:xfrm>
            <a:off x="6018176" y="3734101"/>
            <a:ext cx="0" cy="138795"/>
          </a:xfrm>
          <a:prstGeom prst="line">
            <a:avLst/>
          </a:prstGeom>
          <a:ln w="28575">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0" name="Přímá spojnice 59"/>
          <p:cNvCxnSpPr/>
          <p:nvPr/>
        </p:nvCxnSpPr>
        <p:spPr>
          <a:xfrm flipH="1">
            <a:off x="3656844" y="4251168"/>
            <a:ext cx="2370063" cy="0"/>
          </a:xfrm>
          <a:prstGeom prst="line">
            <a:avLst/>
          </a:prstGeom>
          <a:ln w="28575">
            <a:solidFill>
              <a:schemeClr val="accent6"/>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5806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Forward rate agreement</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3</a:t>
            </a:r>
          </a:p>
        </p:txBody>
      </p:sp>
      <p:sp>
        <p:nvSpPr>
          <p:cNvPr id="4" name="Nadpis 3"/>
          <p:cNvSpPr>
            <a:spLocks noGrp="1"/>
          </p:cNvSpPr>
          <p:nvPr>
            <p:ph type="title"/>
          </p:nvPr>
        </p:nvSpPr>
        <p:spPr>
          <a:xfrm>
            <a:off x="144000" y="144000"/>
            <a:ext cx="4428000" cy="648072"/>
          </a:xfrm>
        </p:spPr>
        <p:txBody>
          <a:bodyPr/>
          <a:lstStyle/>
          <a:p>
            <a:r>
              <a:rPr lang="en-GB" dirty="0"/>
              <a:t>FRA formula</a:t>
            </a:r>
          </a:p>
        </p:txBody>
      </p:sp>
      <p:sp>
        <p:nvSpPr>
          <p:cNvPr id="9" name="TextovéPole 8"/>
          <p:cNvSpPr txBox="1"/>
          <p:nvPr/>
        </p:nvSpPr>
        <p:spPr>
          <a:xfrm>
            <a:off x="864000" y="948021"/>
            <a:ext cx="514816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Value of cash flow for the FRA buyer</a:t>
            </a:r>
          </a:p>
        </p:txBody>
      </p:sp>
      <p:sp>
        <p:nvSpPr>
          <p:cNvPr id="45" name="TextovéPole 44"/>
          <p:cNvSpPr txBox="1"/>
          <p:nvPr/>
        </p:nvSpPr>
        <p:spPr>
          <a:xfrm>
            <a:off x="1188000" y="1264057"/>
            <a:ext cx="7889064"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FRA buyer is the payer of the FRA rate and the receiver of the reference rate</a:t>
            </a:r>
          </a:p>
        </p:txBody>
      </p:sp>
      <p:sp>
        <p:nvSpPr>
          <p:cNvPr id="67" name="TextovéPole 66"/>
          <p:cNvSpPr txBox="1"/>
          <p:nvPr/>
        </p:nvSpPr>
        <p:spPr>
          <a:xfrm>
            <a:off x="1188000" y="2846368"/>
            <a:ext cx="7703520"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Interests are calculated in conformity with money market conventions</a:t>
            </a:r>
          </a:p>
        </p:txBody>
      </p:sp>
      <p:sp>
        <p:nvSpPr>
          <p:cNvPr id="68" name="TextovéPole 67"/>
          <p:cNvSpPr txBox="1"/>
          <p:nvPr/>
        </p:nvSpPr>
        <p:spPr>
          <a:xfrm>
            <a:off x="1188000" y="3122920"/>
            <a:ext cx="7758604"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Interest payment is discounted to the beginning of the FRA period when the settlement takes place</a:t>
            </a:r>
          </a:p>
        </p:txBody>
      </p:sp>
      <mc:AlternateContent xmlns:mc="http://schemas.openxmlformats.org/markup-compatibility/2006" xmlns:a14="http://schemas.microsoft.com/office/drawing/2010/main">
        <mc:Choice Requires="a14">
          <p:sp>
            <p:nvSpPr>
              <p:cNvPr id="49" name="TextovéPole 48"/>
              <p:cNvSpPr txBox="1"/>
              <p:nvPr/>
            </p:nvSpPr>
            <p:spPr>
              <a:xfrm>
                <a:off x="1451428" y="1748752"/>
                <a:ext cx="3408604" cy="757451"/>
              </a:xfrm>
              <a:prstGeom prst="rect">
                <a:avLst/>
              </a:prstGeom>
              <a:noFill/>
            </p:spPr>
            <p:txBody>
              <a:bodyPr wrap="square" rtlCol="0">
                <a:spAutoFit/>
              </a:bodyPr>
              <a:lstStyle/>
              <a:p>
                <a:pPr algn="ctr"/>
                <a14:m>
                  <m:oMathPara xmlns:m="http://schemas.openxmlformats.org/officeDocument/2006/math">
                    <m:oMathParaPr>
                      <m:jc m:val="left"/>
                    </m:oMathParaPr>
                    <m:oMath xmlns:m="http://schemas.openxmlformats.org/officeDocument/2006/math">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𝑉</m:t>
                          </m:r>
                        </m:e>
                        <m:sub>
                          <m:r>
                            <m:rPr>
                              <m:nor/>
                            </m:rPr>
                            <a:rPr lang="cs-CZ" sz="1600" b="0" i="0" smtClean="0">
                              <a:latin typeface="Cambria Math" panose="02040503050406030204" pitchFamily="18" charset="0"/>
                              <a:ea typeface="Cambria Math" panose="02040503050406030204" pitchFamily="18" charset="0"/>
                            </a:rPr>
                            <m:t>buyer</m:t>
                          </m:r>
                        </m:sub>
                      </m:sSub>
                      <m:r>
                        <a:rPr lang="cs-CZ" sz="1600" b="0" i="1" smtClean="0">
                          <a:latin typeface="Cambria Math"/>
                          <a:ea typeface="Cambria Math" panose="02040503050406030204" pitchFamily="18" charset="0"/>
                        </a:rPr>
                        <m:t>=</m:t>
                      </m:r>
                      <m:r>
                        <a:rPr lang="cs-CZ" sz="1600" i="1">
                          <a:latin typeface="Cambria Math" panose="02040503050406030204" pitchFamily="18" charset="0"/>
                          <a:ea typeface="Cambria Math" panose="02040503050406030204" pitchFamily="18" charset="0"/>
                        </a:rPr>
                        <m:t>𝑀</m:t>
                      </m:r>
                      <m:r>
                        <a:rPr lang="cs-CZ" sz="1600" i="1">
                          <a:latin typeface="Cambria Math" panose="02040503050406030204" pitchFamily="18" charset="0"/>
                          <a:ea typeface="Cambria Math" panose="02040503050406030204" pitchFamily="18" charset="0"/>
                        </a:rPr>
                        <m:t>×</m:t>
                      </m:r>
                      <m:f>
                        <m:fPr>
                          <m:ctrlPr>
                            <a:rPr lang="cs-CZ" sz="1600" i="1">
                              <a:latin typeface="Cambria Math" panose="02040503050406030204" pitchFamily="18" charset="0"/>
                              <a:ea typeface="Cambria Math" panose="02040503050406030204" pitchFamily="18" charset="0"/>
                            </a:rPr>
                          </m:ctrlPr>
                        </m:fPr>
                        <m:num>
                          <m:d>
                            <m:dPr>
                              <m:ctrlPr>
                                <a:rPr lang="cs-CZ" sz="1600" i="1" smtClean="0">
                                  <a:latin typeface="Cambria Math" panose="02040503050406030204" pitchFamily="18" charset="0"/>
                                  <a:ea typeface="Cambria Math" panose="02040503050406030204" pitchFamily="18" charset="0"/>
                                </a:rPr>
                              </m:ctrlPr>
                            </m:dPr>
                            <m:e>
                              <m:sSubSup>
                                <m:sSubSupPr>
                                  <m:ctrlPr>
                                    <a:rPr lang="cs-CZ" sz="1600" i="1" smtClean="0">
                                      <a:latin typeface="Cambria Math" panose="02040503050406030204" pitchFamily="18" charset="0"/>
                                      <a:ea typeface="Cambria Math" panose="02040503050406030204" pitchFamily="18" charset="0"/>
                                    </a:rPr>
                                  </m:ctrlPr>
                                </m:sSubSupPr>
                                <m:e>
                                  <m:r>
                                    <a:rPr lang="cs-CZ" sz="1600" b="0" i="1" smtClean="0">
                                      <a:latin typeface="Cambria Math" panose="02040503050406030204" pitchFamily="18" charset="0"/>
                                      <a:ea typeface="Cambria Math" panose="02040503050406030204" pitchFamily="18" charset="0"/>
                                    </a:rPr>
                                    <m:t>𝐿</m:t>
                                  </m:r>
                                </m:e>
                                <m:sub>
                                  <m:r>
                                    <a:rPr lang="cs-CZ" sz="1600" b="0" i="1" smtClean="0">
                                      <a:latin typeface="Cambria Math" panose="02040503050406030204" pitchFamily="18" charset="0"/>
                                      <a:ea typeface="Cambria Math" panose="02040503050406030204" pitchFamily="18" charset="0"/>
                                    </a:rPr>
                                    <m:t>𝑝</m:t>
                                  </m:r>
                                </m:sub>
                                <m:sup>
                                  <m:r>
                                    <a:rPr lang="cs-CZ" sz="1600" b="0" i="1" smtClean="0">
                                      <a:latin typeface="Cambria Math" panose="02040503050406030204" pitchFamily="18" charset="0"/>
                                      <a:ea typeface="Cambria Math" panose="02040503050406030204" pitchFamily="18" charset="0"/>
                                    </a:rPr>
                                    <m:t>𝑡</m:t>
                                  </m:r>
                                </m:sup>
                              </m:sSubSup>
                              <m:r>
                                <a:rPr lang="cs-CZ" sz="1600" b="0" i="1" smtClean="0">
                                  <a:latin typeface="Cambria Math" panose="02040503050406030204" pitchFamily="18" charset="0"/>
                                  <a:ea typeface="Cambria Math" panose="02040503050406030204" pitchFamily="18" charset="0"/>
                                </a:rPr>
                                <m:t>−</m:t>
                              </m:r>
                              <m:sPre>
                                <m:sPrePr>
                                  <m:ctrlPr>
                                    <a:rPr lang="cs-CZ" sz="1600" b="0" i="1" smtClean="0">
                                      <a:latin typeface="Cambria Math" panose="02040503050406030204" pitchFamily="18" charset="0"/>
                                      <a:ea typeface="Cambria Math" panose="02040503050406030204" pitchFamily="18" charset="0"/>
                                    </a:rPr>
                                  </m:ctrlPr>
                                </m:sPrePr>
                                <m:sub>
                                  <m:r>
                                    <a:rPr lang="cs-CZ" sz="1600" b="0" i="1" smtClean="0">
                                      <a:latin typeface="Cambria Math" panose="02040503050406030204" pitchFamily="18" charset="0"/>
                                      <a:ea typeface="Cambria Math" panose="02040503050406030204" pitchFamily="18" charset="0"/>
                                    </a:rPr>
                                    <m:t>𝑡</m:t>
                                  </m:r>
                                </m:sub>
                                <m:sup>
                                  <m:r>
                                    <a:rPr lang="cs-CZ" i="1" smtClean="0">
                                      <a:latin typeface="Cambria Math" panose="02040503050406030204" pitchFamily="18" charset="0"/>
                                      <a:ea typeface="Cambria Math" panose="02040503050406030204" pitchFamily="18" charset="0"/>
                                    </a:rPr>
                                    <m:t> </m:t>
                                  </m:r>
                                </m:sup>
                                <m:e>
                                  <m:sSub>
                                    <m:sSubPr>
                                      <m:ctrlPr>
                                        <a:rPr lang="cs-CZ" i="1" smtClean="0">
                                          <a:latin typeface="Cambria Math" panose="02040503050406030204" pitchFamily="18" charset="0"/>
                                        </a:rPr>
                                      </m:ctrlPr>
                                    </m:sSubPr>
                                    <m:e>
                                      <m:r>
                                        <a:rPr lang="cs-CZ" b="0" i="1" smtClean="0">
                                          <a:latin typeface="Cambria Math" panose="02040503050406030204" pitchFamily="18" charset="0"/>
                                        </a:rPr>
                                        <m:t>𝐾</m:t>
                                      </m:r>
                                    </m:e>
                                    <m:sub>
                                      <m:r>
                                        <a:rPr lang="cs-CZ" b="0" i="1" smtClean="0">
                                          <a:latin typeface="Cambria Math" panose="02040503050406030204" pitchFamily="18" charset="0"/>
                                        </a:rPr>
                                        <m:t>𝑡</m:t>
                                      </m:r>
                                      <m:r>
                                        <a:rPr lang="cs-CZ" b="0" i="1" smtClean="0">
                                          <a:latin typeface="Cambria Math" panose="02040503050406030204" pitchFamily="18" charset="0"/>
                                        </a:rPr>
                                        <m:t>+</m:t>
                                      </m:r>
                                      <m:r>
                                        <a:rPr lang="cs-CZ" b="0" i="1" smtClean="0">
                                          <a:latin typeface="Cambria Math" panose="02040503050406030204" pitchFamily="18" charset="0"/>
                                        </a:rPr>
                                        <m:t>𝑝</m:t>
                                      </m:r>
                                    </m:sub>
                                  </m:sSub>
                                </m:e>
                              </m:sPre>
                            </m:e>
                          </m:d>
                          <m:r>
                            <a:rPr lang="cs-CZ" sz="1600" i="1" smtClean="0">
                              <a:latin typeface="Cambria Math" panose="02040503050406030204" pitchFamily="18" charset="0"/>
                              <a:ea typeface="Cambria Math" panose="02040503050406030204" pitchFamily="18" charset="0"/>
                            </a:rPr>
                            <m:t>×</m:t>
                          </m:r>
                          <m:box>
                            <m:boxPr>
                              <m:ctrlPr>
                                <a:rPr lang="cs-CZ" sz="1600" i="1" smtClean="0">
                                  <a:latin typeface="Cambria Math" panose="02040503050406030204" pitchFamily="18" charset="0"/>
                                  <a:ea typeface="Cambria Math" panose="02040503050406030204" pitchFamily="18" charset="0"/>
                                </a:rPr>
                              </m:ctrlPr>
                            </m:boxPr>
                            <m:e>
                              <m:argPr>
                                <m:argSz m:val="-1"/>
                              </m:argPr>
                              <m:f>
                                <m:fPr>
                                  <m:ctrlPr>
                                    <a:rPr lang="cs-CZ" sz="1600" i="1" smtClean="0">
                                      <a:latin typeface="Cambria Math" panose="02040503050406030204" pitchFamily="18" charset="0"/>
                                      <a:ea typeface="Cambria Math" panose="02040503050406030204" pitchFamily="18" charset="0"/>
                                    </a:rPr>
                                  </m:ctrlPr>
                                </m:fPr>
                                <m:num>
                                  <m:sSub>
                                    <m:sSubPr>
                                      <m:ctrlPr>
                                        <a:rPr lang="cs-CZ" sz="160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𝑝</m:t>
                                      </m:r>
                                    </m:sub>
                                  </m:sSub>
                                </m:num>
                                <m:den>
                                  <m:r>
                                    <a:rPr lang="cs-CZ" sz="1600" b="0" i="1" smtClean="0">
                                      <a:latin typeface="Cambria Math" panose="02040503050406030204" pitchFamily="18" charset="0"/>
                                      <a:ea typeface="Cambria Math" panose="02040503050406030204" pitchFamily="18" charset="0"/>
                                    </a:rPr>
                                    <m:t>365</m:t>
                                  </m:r>
                                </m:den>
                              </m:f>
                            </m:e>
                          </m:box>
                        </m:num>
                        <m:den>
                          <m:r>
                            <a:rPr lang="cs-CZ" sz="1600" b="0" i="1" smtClean="0">
                              <a:latin typeface="Cambria Math" panose="02040503050406030204" pitchFamily="18" charset="0"/>
                              <a:ea typeface="Cambria Math" panose="02040503050406030204" pitchFamily="18" charset="0"/>
                            </a:rPr>
                            <m:t>1+</m:t>
                          </m:r>
                          <m:sSubSup>
                            <m:sSubSupPr>
                              <m:ctrlPr>
                                <a:rPr lang="cs-CZ" sz="1600" i="1">
                                  <a:latin typeface="Cambria Math" panose="02040503050406030204" pitchFamily="18" charset="0"/>
                                  <a:ea typeface="Cambria Math" panose="02040503050406030204" pitchFamily="18" charset="0"/>
                                </a:rPr>
                              </m:ctrlPr>
                            </m:sSubSupPr>
                            <m:e>
                              <m:r>
                                <a:rPr lang="cs-CZ" sz="1600" b="0" i="1" smtClean="0">
                                  <a:latin typeface="Cambria Math" panose="02040503050406030204" pitchFamily="18" charset="0"/>
                                  <a:ea typeface="Cambria Math" panose="02040503050406030204" pitchFamily="18" charset="0"/>
                                </a:rPr>
                                <m:t>𝐿</m:t>
                              </m:r>
                            </m:e>
                            <m:sub>
                              <m:r>
                                <a:rPr lang="cs-CZ" sz="1600" i="1">
                                  <a:latin typeface="Cambria Math" panose="02040503050406030204" pitchFamily="18" charset="0"/>
                                  <a:ea typeface="Cambria Math" panose="02040503050406030204" pitchFamily="18" charset="0"/>
                                </a:rPr>
                                <m:t>𝑝</m:t>
                              </m:r>
                            </m:sub>
                            <m:sup>
                              <m:r>
                                <a:rPr lang="cs-CZ" sz="1600" i="1">
                                  <a:latin typeface="Cambria Math" panose="02040503050406030204" pitchFamily="18" charset="0"/>
                                  <a:ea typeface="Cambria Math" panose="02040503050406030204" pitchFamily="18" charset="0"/>
                                </a:rPr>
                                <m:t>𝑡</m:t>
                              </m:r>
                            </m:sup>
                          </m:sSubSup>
                          <m:r>
                            <a:rPr lang="cs-CZ" sz="1600" i="1">
                              <a:latin typeface="Cambria Math" panose="02040503050406030204" pitchFamily="18" charset="0"/>
                              <a:ea typeface="Cambria Math" panose="02040503050406030204" pitchFamily="18" charset="0"/>
                            </a:rPr>
                            <m:t>×</m:t>
                          </m:r>
                          <m:box>
                            <m:boxPr>
                              <m:ctrlPr>
                                <a:rPr lang="cs-CZ" sz="1600" i="1">
                                  <a:latin typeface="Cambria Math" panose="02040503050406030204" pitchFamily="18" charset="0"/>
                                  <a:ea typeface="Cambria Math" panose="02040503050406030204" pitchFamily="18" charset="0"/>
                                </a:rPr>
                              </m:ctrlPr>
                            </m:boxPr>
                            <m:e>
                              <m:argPr>
                                <m:argSz m:val="-1"/>
                              </m:argP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𝑝</m:t>
                                      </m:r>
                                    </m:sub>
                                  </m:sSub>
                                </m:num>
                                <m:den>
                                  <m:r>
                                    <a:rPr lang="cs-CZ" sz="1600" i="1">
                                      <a:latin typeface="Cambria Math" panose="02040503050406030204" pitchFamily="18" charset="0"/>
                                      <a:ea typeface="Cambria Math" panose="02040503050406030204" pitchFamily="18" charset="0"/>
                                    </a:rPr>
                                    <m:t>365</m:t>
                                  </m:r>
                                </m:den>
                              </m:f>
                            </m:e>
                          </m:box>
                        </m:den>
                      </m:f>
                    </m:oMath>
                  </m:oMathPara>
                </a14:m>
                <a:endParaRPr lang="cs-CZ" sz="1600" i="1" dirty="0">
                  <a:latin typeface="Cambria Math"/>
                  <a:ea typeface="Cambria Math" panose="02040503050406030204" pitchFamily="18" charset="0"/>
                </a:endParaRPr>
              </a:p>
            </p:txBody>
          </p:sp>
        </mc:Choice>
        <mc:Fallback xmlns="">
          <p:sp>
            <p:nvSpPr>
              <p:cNvPr id="49" name="TextovéPole 48"/>
              <p:cNvSpPr txBox="1">
                <a:spLocks noRot="1" noChangeAspect="1" noMove="1" noResize="1" noEditPoints="1" noAdjustHandles="1" noChangeArrowheads="1" noChangeShapeType="1" noTextEdit="1"/>
              </p:cNvSpPr>
              <p:nvPr/>
            </p:nvSpPr>
            <p:spPr>
              <a:xfrm>
                <a:off x="1451428" y="1748752"/>
                <a:ext cx="3408604" cy="757451"/>
              </a:xfrm>
              <a:prstGeom prst="rect">
                <a:avLst/>
              </a:prstGeom>
              <a:blipFill>
                <a:blip r:embed="rId14"/>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51" name="TextovéPole 50"/>
              <p:cNvSpPr txBox="1"/>
              <p:nvPr/>
            </p:nvSpPr>
            <p:spPr>
              <a:xfrm>
                <a:off x="4860032" y="1592154"/>
                <a:ext cx="4104456" cy="526106"/>
              </a:xfrm>
              <a:prstGeom prst="rect">
                <a:avLst/>
              </a:prstGeom>
              <a:noFill/>
              <a:ln>
                <a:noFill/>
              </a:ln>
            </p:spPr>
            <p:txBody>
              <a:bodyPr wrap="square" lIns="36000" rIns="0" rtlCol="0">
                <a:spAutoFit/>
              </a:bodyPr>
              <a:lstStyle/>
              <a:p>
                <a:pPr marL="444500" indent="-444500"/>
                <a14:m>
                  <m:oMath xmlns:m="http://schemas.openxmlformats.org/officeDocument/2006/math">
                    <m:sSubSup>
                      <m:sSubSupPr>
                        <m:ctrlPr>
                          <a:rPr lang="en-GB" sz="1400" i="1" smtClean="0">
                            <a:latin typeface="Cambria Math" panose="02040503050406030204" pitchFamily="18" charset="0"/>
                            <a:ea typeface="Cambria Math" panose="02040503050406030204" pitchFamily="18" charset="0"/>
                          </a:rPr>
                        </m:ctrlPr>
                      </m:sSubSupPr>
                      <m:e>
                        <m:r>
                          <a:rPr lang="cs-CZ" sz="1400" b="0" i="1" smtClean="0">
                            <a:latin typeface="Cambria Math" panose="02040503050406030204" pitchFamily="18" charset="0"/>
                            <a:ea typeface="Cambria Math" panose="02040503050406030204" pitchFamily="18" charset="0"/>
                          </a:rPr>
                          <m:t>𝐿</m:t>
                        </m:r>
                      </m:e>
                      <m:sub>
                        <m:r>
                          <a:rPr lang="en-GB" sz="1400" i="1">
                            <a:latin typeface="Cambria Math" panose="02040503050406030204" pitchFamily="18" charset="0"/>
                            <a:ea typeface="Cambria Math" panose="02040503050406030204" pitchFamily="18" charset="0"/>
                          </a:rPr>
                          <m:t>𝑝</m:t>
                        </m:r>
                      </m:sub>
                      <m:sup>
                        <m:r>
                          <a:rPr lang="en-GB" sz="1400" i="1">
                            <a:latin typeface="Cambria Math" panose="02040503050406030204" pitchFamily="18" charset="0"/>
                            <a:ea typeface="Cambria Math" panose="02040503050406030204" pitchFamily="18" charset="0"/>
                          </a:rPr>
                          <m:t>𝑡</m:t>
                        </m:r>
                      </m:sup>
                    </m:sSubSup>
                  </m:oMath>
                </a14:m>
                <a:r>
                  <a:rPr lang="en-GB" sz="1300" dirty="0">
                    <a:latin typeface="Cambria Math" panose="02040503050406030204" pitchFamily="18" charset="0"/>
                    <a:ea typeface="Cambria Math" panose="02040503050406030204" pitchFamily="18" charset="0"/>
                  </a:rPr>
                  <a:t> …  </a:t>
                </a:r>
                <a:r>
                  <a:rPr lang="en-GB" sz="1300" i="1" dirty="0">
                    <a:latin typeface="Cambria Math" panose="02040503050406030204" pitchFamily="18" charset="0"/>
                    <a:ea typeface="Cambria Math" panose="02040503050406030204" pitchFamily="18" charset="0"/>
                  </a:rPr>
                  <a:t>p</a:t>
                </a:r>
                <a:r>
                  <a:rPr lang="cs-CZ" sz="1300" i="1" dirty="0">
                    <a:latin typeface="Cambria Math" panose="02040503050406030204" pitchFamily="18" charset="0"/>
                    <a:ea typeface="Cambria Math" panose="02040503050406030204" pitchFamily="18" charset="0"/>
                  </a:rPr>
                  <a:t> </a:t>
                </a:r>
                <a:r>
                  <a:rPr lang="en-GB" sz="1300" dirty="0">
                    <a:latin typeface="Cambria Math" panose="02040503050406030204" pitchFamily="18" charset="0"/>
                    <a:ea typeface="Cambria Math" panose="02040503050406030204" pitchFamily="18" charset="0"/>
                  </a:rPr>
                  <a:t>-month reference rate which will exist at time </a:t>
                </a:r>
                <a:r>
                  <a:rPr lang="en-GB" sz="1300" i="1" dirty="0">
                    <a:latin typeface="Cambria Math" panose="02040503050406030204" pitchFamily="18" charset="0"/>
                    <a:ea typeface="Cambria Math" panose="02040503050406030204" pitchFamily="18" charset="0"/>
                  </a:rPr>
                  <a:t>t</a:t>
                </a:r>
                <a:r>
                  <a:rPr lang="en-GB" sz="1300" dirty="0">
                    <a:latin typeface="Cambria Math" panose="02040503050406030204" pitchFamily="18" charset="0"/>
                    <a:ea typeface="Cambria Math" panose="02040503050406030204" pitchFamily="18" charset="0"/>
                  </a:rPr>
                  <a:t> </a:t>
                </a:r>
                <a:r>
                  <a:rPr lang="cs-CZ" sz="1300" dirty="0">
                    <a:latin typeface="Cambria Math" panose="02040503050406030204" pitchFamily="18" charset="0"/>
                    <a:ea typeface="Cambria Math" panose="02040503050406030204" pitchFamily="18" charset="0"/>
                  </a:rPr>
                  <a:t> </a:t>
                </a:r>
                <a:r>
                  <a:rPr lang="en-GB" sz="1300" dirty="0">
                    <a:latin typeface="Cambria Math" panose="02040503050406030204" pitchFamily="18" charset="0"/>
                    <a:ea typeface="Cambria Math" panose="02040503050406030204" pitchFamily="18" charset="0"/>
                  </a:rPr>
                  <a:t>when the FRA period starts</a:t>
                </a:r>
              </a:p>
            </p:txBody>
          </p:sp>
        </mc:Choice>
        <mc:Fallback xmlns="">
          <p:sp>
            <p:nvSpPr>
              <p:cNvPr id="51" name="TextovéPole 50"/>
              <p:cNvSpPr txBox="1">
                <a:spLocks noRot="1" noChangeAspect="1" noMove="1" noResize="1" noEditPoints="1" noAdjustHandles="1" noChangeArrowheads="1" noChangeShapeType="1" noTextEdit="1"/>
              </p:cNvSpPr>
              <p:nvPr/>
            </p:nvSpPr>
            <p:spPr>
              <a:xfrm>
                <a:off x="4860032" y="1592154"/>
                <a:ext cx="4104456" cy="526106"/>
              </a:xfrm>
              <a:prstGeom prst="rect">
                <a:avLst/>
              </a:prstGeom>
              <a:blipFill>
                <a:blip r:embed="rId15"/>
                <a:stretch>
                  <a:fillRect l="-593" b="-9302"/>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55" name="TextovéPole 54"/>
              <p:cNvSpPr txBox="1"/>
              <p:nvPr/>
            </p:nvSpPr>
            <p:spPr>
              <a:xfrm>
                <a:off x="4860000" y="2024202"/>
                <a:ext cx="4104974" cy="494879"/>
              </a:xfrm>
              <a:prstGeom prst="rect">
                <a:avLst/>
              </a:prstGeom>
              <a:noFill/>
              <a:ln>
                <a:noFill/>
              </a:ln>
            </p:spPr>
            <p:txBody>
              <a:bodyPr wrap="square" lIns="36000" rIns="0" rtlCol="0">
                <a:spAutoFit/>
              </a:bodyPr>
              <a:lstStyle/>
              <a:p>
                <a:pPr marL="625475" indent="-625475"/>
                <a14:m>
                  <m:oMath xmlns:m="http://schemas.openxmlformats.org/officeDocument/2006/math">
                    <m:sPre>
                      <m:sPrePr>
                        <m:ctrlPr>
                          <a:rPr lang="en-GB" sz="1200" i="1" smtClean="0">
                            <a:latin typeface="Cambria Math" panose="02040503050406030204" pitchFamily="18" charset="0"/>
                            <a:ea typeface="Cambria Math" panose="02040503050406030204" pitchFamily="18" charset="0"/>
                          </a:rPr>
                        </m:ctrlPr>
                      </m:sPrePr>
                      <m:sub>
                        <m:r>
                          <a:rPr lang="en-GB" sz="1200" i="1">
                            <a:latin typeface="Cambria Math" panose="02040503050406030204" pitchFamily="18" charset="0"/>
                            <a:ea typeface="Cambria Math" panose="02040503050406030204" pitchFamily="18" charset="0"/>
                          </a:rPr>
                          <m:t>𝑡</m:t>
                        </m:r>
                      </m:sub>
                      <m:sup>
                        <m:r>
                          <a:rPr lang="en-GB" sz="1400" i="1">
                            <a:latin typeface="Cambria Math" panose="02040503050406030204" pitchFamily="18" charset="0"/>
                            <a:ea typeface="Cambria Math" panose="02040503050406030204" pitchFamily="18" charset="0"/>
                          </a:rPr>
                          <m:t> </m:t>
                        </m:r>
                      </m:sup>
                      <m:e>
                        <m:sSub>
                          <m:sSubPr>
                            <m:ctrlPr>
                              <a:rPr lang="en-GB" sz="1400" i="1">
                                <a:latin typeface="Cambria Math" panose="02040503050406030204" pitchFamily="18" charset="0"/>
                              </a:rPr>
                            </m:ctrlPr>
                          </m:sSubPr>
                          <m:e>
                            <m:r>
                              <a:rPr lang="cs-CZ" sz="1400" b="0" i="1" smtClean="0">
                                <a:latin typeface="Cambria Math" panose="02040503050406030204" pitchFamily="18" charset="0"/>
                              </a:rPr>
                              <m:t>𝐾</m:t>
                            </m:r>
                          </m:e>
                          <m:sub>
                            <m:r>
                              <a:rPr lang="en-GB" sz="1400" i="1">
                                <a:latin typeface="Cambria Math" panose="02040503050406030204" pitchFamily="18" charset="0"/>
                              </a:rPr>
                              <m:t>𝑡</m:t>
                            </m:r>
                            <m:r>
                              <a:rPr lang="en-GB" sz="1400" i="1">
                                <a:latin typeface="Cambria Math" panose="02040503050406030204" pitchFamily="18" charset="0"/>
                              </a:rPr>
                              <m:t>+</m:t>
                            </m:r>
                            <m:r>
                              <a:rPr lang="en-GB" sz="1400" i="1">
                                <a:latin typeface="Cambria Math" panose="02040503050406030204" pitchFamily="18" charset="0"/>
                              </a:rPr>
                              <m:t>𝑝</m:t>
                            </m:r>
                          </m:sub>
                        </m:sSub>
                      </m:e>
                    </m:sPre>
                  </m:oMath>
                </a14:m>
                <a:r>
                  <a:rPr lang="en-GB" sz="1300" dirty="0">
                    <a:latin typeface="Cambria Math" panose="02040503050406030204" pitchFamily="18" charset="0"/>
                    <a:ea typeface="Cambria Math" panose="02040503050406030204" pitchFamily="18" charset="0"/>
                  </a:rPr>
                  <a:t> …  </a:t>
                </a:r>
                <a:r>
                  <a:rPr lang="en-GB" sz="1300" i="1" dirty="0">
                    <a:latin typeface="Cambria Math" panose="02040503050406030204" pitchFamily="18" charset="0"/>
                    <a:ea typeface="Cambria Math" panose="02040503050406030204" pitchFamily="18" charset="0"/>
                  </a:rPr>
                  <a:t>p</a:t>
                </a:r>
                <a:r>
                  <a:rPr lang="cs-CZ" sz="1300" i="1" dirty="0">
                    <a:latin typeface="Cambria Math" panose="02040503050406030204" pitchFamily="18" charset="0"/>
                    <a:ea typeface="Cambria Math" panose="02040503050406030204" pitchFamily="18" charset="0"/>
                  </a:rPr>
                  <a:t> </a:t>
                </a:r>
                <a:r>
                  <a:rPr lang="en-GB" sz="1300" dirty="0">
                    <a:latin typeface="Cambria Math" panose="02040503050406030204" pitchFamily="18" charset="0"/>
                    <a:ea typeface="Cambria Math" panose="02040503050406030204" pitchFamily="18" charset="0"/>
                  </a:rPr>
                  <a:t>-month FRA rate agreed now for the </a:t>
                </a:r>
                <a:r>
                  <a:rPr lang="cs-CZ" sz="1300" dirty="0">
                    <a:latin typeface="Cambria Math" panose="02040503050406030204" pitchFamily="18" charset="0"/>
                    <a:ea typeface="Cambria Math" panose="02040503050406030204" pitchFamily="18" charset="0"/>
                  </a:rPr>
                  <a:t>FRA </a:t>
                </a:r>
                <a:r>
                  <a:rPr lang="en-GB" sz="1300" dirty="0">
                    <a:latin typeface="Cambria Math" panose="02040503050406030204" pitchFamily="18" charset="0"/>
                    <a:ea typeface="Cambria Math" panose="02040503050406030204" pitchFamily="18" charset="0"/>
                  </a:rPr>
                  <a:t>period starting in </a:t>
                </a:r>
                <a:r>
                  <a:rPr lang="en-GB" sz="1300" i="1" dirty="0">
                    <a:latin typeface="Cambria Math" panose="02040503050406030204" pitchFamily="18" charset="0"/>
                    <a:ea typeface="Cambria Math" panose="02040503050406030204" pitchFamily="18" charset="0"/>
                  </a:rPr>
                  <a:t>t</a:t>
                </a:r>
                <a:r>
                  <a:rPr lang="en-GB" sz="1300" dirty="0">
                    <a:latin typeface="Cambria Math" panose="02040503050406030204" pitchFamily="18" charset="0"/>
                    <a:ea typeface="Cambria Math" panose="02040503050406030204" pitchFamily="18" charset="0"/>
                  </a:rPr>
                  <a:t>-months’ time</a:t>
                </a:r>
              </a:p>
            </p:txBody>
          </p:sp>
        </mc:Choice>
        <mc:Fallback xmlns="">
          <p:sp>
            <p:nvSpPr>
              <p:cNvPr id="55" name="TextovéPole 54"/>
              <p:cNvSpPr txBox="1">
                <a:spLocks noRot="1" noChangeAspect="1" noMove="1" noResize="1" noEditPoints="1" noAdjustHandles="1" noChangeArrowheads="1" noChangeShapeType="1" noTextEdit="1"/>
              </p:cNvSpPr>
              <p:nvPr/>
            </p:nvSpPr>
            <p:spPr>
              <a:xfrm>
                <a:off x="4860000" y="2024202"/>
                <a:ext cx="4104974" cy="494879"/>
              </a:xfrm>
              <a:prstGeom prst="rect">
                <a:avLst/>
              </a:prstGeom>
              <a:blipFill>
                <a:blip r:embed="rId16"/>
                <a:stretch>
                  <a:fillRect t="-3704" b="-9877"/>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71" name="TextovéPole 70"/>
              <p:cNvSpPr txBox="1"/>
              <p:nvPr/>
            </p:nvSpPr>
            <p:spPr>
              <a:xfrm>
                <a:off x="4860000" y="2429147"/>
                <a:ext cx="4104974" cy="292388"/>
              </a:xfrm>
              <a:prstGeom prst="rect">
                <a:avLst/>
              </a:prstGeom>
              <a:noFill/>
              <a:ln>
                <a:noFill/>
              </a:ln>
            </p:spPr>
            <p:txBody>
              <a:bodyPr wrap="square" lIns="36000" rIns="0" rtlCol="0">
                <a:spAutoFit/>
              </a:bodyPr>
              <a:lstStyle/>
              <a:p>
                <a:pPr marL="444500" indent="-444500"/>
                <a14:m>
                  <m:oMath xmlns:m="http://schemas.openxmlformats.org/officeDocument/2006/math">
                    <m:sSub>
                      <m:sSubPr>
                        <m:ctrlPr>
                          <a:rPr lang="en-GB" sz="1200" i="1" smtClean="0">
                            <a:latin typeface="Cambria Math" panose="02040503050406030204" pitchFamily="18" charset="0"/>
                            <a:ea typeface="Cambria Math" panose="02040503050406030204" pitchFamily="18" charset="0"/>
                          </a:rPr>
                        </m:ctrlPr>
                      </m:sSubPr>
                      <m:e>
                        <m:r>
                          <a:rPr lang="en-GB" sz="1200" b="0" i="1" smtClean="0">
                            <a:latin typeface="Cambria Math" panose="02040503050406030204" pitchFamily="18" charset="0"/>
                            <a:ea typeface="Cambria Math" panose="02040503050406030204" pitchFamily="18" charset="0"/>
                          </a:rPr>
                          <m:t>𝑁</m:t>
                        </m:r>
                      </m:e>
                      <m:sub>
                        <m:r>
                          <a:rPr lang="cs-CZ" sz="1200" b="0" i="1" smtClean="0">
                            <a:latin typeface="Cambria Math" panose="02040503050406030204" pitchFamily="18" charset="0"/>
                            <a:ea typeface="Cambria Math" panose="02040503050406030204" pitchFamily="18" charset="0"/>
                          </a:rPr>
                          <m:t>𝑡</m:t>
                        </m:r>
                        <m:r>
                          <a:rPr lang="cs-CZ" sz="1200" b="0" i="1" smtClean="0">
                            <a:latin typeface="Cambria Math" panose="02040503050406030204" pitchFamily="18" charset="0"/>
                            <a:ea typeface="Cambria Math" panose="02040503050406030204" pitchFamily="18" charset="0"/>
                          </a:rPr>
                          <m:t>,</m:t>
                        </m:r>
                        <m:r>
                          <a:rPr lang="cs-CZ" sz="1200" b="0" i="1" smtClean="0">
                            <a:latin typeface="Cambria Math" panose="02040503050406030204" pitchFamily="18" charset="0"/>
                            <a:ea typeface="Cambria Math" panose="02040503050406030204" pitchFamily="18" charset="0"/>
                          </a:rPr>
                          <m:t>𝑡</m:t>
                        </m:r>
                        <m:r>
                          <a:rPr lang="cs-CZ" sz="1200" b="0" i="1" smtClean="0">
                            <a:latin typeface="Cambria Math" panose="02040503050406030204" pitchFamily="18" charset="0"/>
                            <a:ea typeface="Cambria Math" panose="02040503050406030204" pitchFamily="18" charset="0"/>
                          </a:rPr>
                          <m:t>+</m:t>
                        </m:r>
                        <m:r>
                          <a:rPr lang="cs-CZ" sz="1200" b="0" i="1" smtClean="0">
                            <a:latin typeface="Cambria Math" panose="02040503050406030204" pitchFamily="18" charset="0"/>
                            <a:ea typeface="Cambria Math" panose="02040503050406030204" pitchFamily="18" charset="0"/>
                          </a:rPr>
                          <m:t>𝑝</m:t>
                        </m:r>
                      </m:sub>
                    </m:sSub>
                  </m:oMath>
                </a14:m>
                <a:r>
                  <a:rPr lang="en-GB" sz="1300" dirty="0">
                    <a:latin typeface="Cambria Math" panose="02040503050406030204" pitchFamily="18" charset="0"/>
                    <a:ea typeface="Cambria Math" panose="02040503050406030204" pitchFamily="18" charset="0"/>
                  </a:rPr>
                  <a:t> …  number of days in the FRA period</a:t>
                </a:r>
              </a:p>
            </p:txBody>
          </p:sp>
        </mc:Choice>
        <mc:Fallback xmlns="">
          <p:sp>
            <p:nvSpPr>
              <p:cNvPr id="71" name="TextovéPole 70"/>
              <p:cNvSpPr txBox="1">
                <a:spLocks noRot="1" noChangeAspect="1" noMove="1" noResize="1" noEditPoints="1" noAdjustHandles="1" noChangeArrowheads="1" noChangeShapeType="1" noTextEdit="1"/>
              </p:cNvSpPr>
              <p:nvPr/>
            </p:nvSpPr>
            <p:spPr>
              <a:xfrm>
                <a:off x="4860000" y="2429147"/>
                <a:ext cx="4104974" cy="292388"/>
              </a:xfrm>
              <a:prstGeom prst="rect">
                <a:avLst/>
              </a:prstGeom>
              <a:blipFill>
                <a:blip r:embed="rId17"/>
                <a:stretch>
                  <a:fillRect l="-445" t="-4167" b="-14583"/>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75" name="TextovéPole 74"/>
              <p:cNvSpPr txBox="1"/>
              <p:nvPr/>
            </p:nvSpPr>
            <p:spPr>
              <a:xfrm>
                <a:off x="4860000" y="2631638"/>
                <a:ext cx="4104974" cy="292388"/>
              </a:xfrm>
              <a:prstGeom prst="rect">
                <a:avLst/>
              </a:prstGeom>
              <a:noFill/>
              <a:ln>
                <a:noFill/>
              </a:ln>
            </p:spPr>
            <p:txBody>
              <a:bodyPr wrap="square" lIns="36000" rIns="0" rtlCol="0">
                <a:spAutoFit/>
              </a:bodyPr>
              <a:lstStyle/>
              <a:p>
                <a:pPr marL="444500" indent="-444500"/>
                <a14:m>
                  <m:oMath xmlns:m="http://schemas.openxmlformats.org/officeDocument/2006/math">
                    <m:r>
                      <a:rPr lang="en-GB" sz="1200" i="1" smtClean="0">
                        <a:latin typeface="Cambria Math" panose="02040503050406030204" pitchFamily="18" charset="0"/>
                        <a:ea typeface="Cambria Math" panose="02040503050406030204" pitchFamily="18" charset="0"/>
                      </a:rPr>
                      <m:t>𝑀</m:t>
                    </m:r>
                  </m:oMath>
                </a14:m>
                <a:r>
                  <a:rPr lang="en-GB" sz="1300" dirty="0">
                    <a:latin typeface="Cambria Math" panose="02040503050406030204" pitchFamily="18" charset="0"/>
                    <a:ea typeface="Cambria Math" panose="02040503050406030204" pitchFamily="18" charset="0"/>
                  </a:rPr>
                  <a:t> …  notional principal amount of the FRA contract</a:t>
                </a:r>
              </a:p>
            </p:txBody>
          </p:sp>
        </mc:Choice>
        <mc:Fallback xmlns="">
          <p:sp>
            <p:nvSpPr>
              <p:cNvPr id="75" name="TextovéPole 74"/>
              <p:cNvSpPr txBox="1">
                <a:spLocks noRot="1" noChangeAspect="1" noMove="1" noResize="1" noEditPoints="1" noAdjustHandles="1" noChangeArrowheads="1" noChangeShapeType="1" noTextEdit="1"/>
              </p:cNvSpPr>
              <p:nvPr/>
            </p:nvSpPr>
            <p:spPr>
              <a:xfrm>
                <a:off x="4860000" y="2631638"/>
                <a:ext cx="4104974" cy="292388"/>
              </a:xfrm>
              <a:prstGeom prst="rect">
                <a:avLst/>
              </a:prstGeom>
              <a:blipFill>
                <a:blip r:embed="rId18"/>
                <a:stretch>
                  <a:fillRect l="-445" t="-2083" b="-16667"/>
                </a:stretch>
              </a:blipFill>
              <a:ln>
                <a:noFill/>
              </a:ln>
            </p:spPr>
            <p:txBody>
              <a:bodyPr/>
              <a:lstStyle/>
              <a:p>
                <a:r>
                  <a:rPr lang="cs-CZ">
                    <a:noFill/>
                  </a:rPr>
                  <a:t> </a:t>
                </a:r>
              </a:p>
            </p:txBody>
          </p:sp>
        </mc:Fallback>
      </mc:AlternateContent>
      <p:sp>
        <p:nvSpPr>
          <p:cNvPr id="80" name="TextovéPole 79"/>
          <p:cNvSpPr txBox="1"/>
          <p:nvPr/>
        </p:nvSpPr>
        <p:spPr>
          <a:xfrm>
            <a:off x="863520" y="3683372"/>
            <a:ext cx="514864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Value of cash flow for the FRA seller</a:t>
            </a:r>
          </a:p>
        </p:txBody>
      </p:sp>
      <p:sp>
        <p:nvSpPr>
          <p:cNvPr id="82" name="TextovéPole 81"/>
          <p:cNvSpPr txBox="1"/>
          <p:nvPr/>
        </p:nvSpPr>
        <p:spPr>
          <a:xfrm>
            <a:off x="1188000" y="3999408"/>
            <a:ext cx="7848496"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FRA seller is the payer of the reference rate and the receiver of the FRA rate</a:t>
            </a:r>
          </a:p>
        </p:txBody>
      </p:sp>
      <mc:AlternateContent xmlns:mc="http://schemas.openxmlformats.org/markup-compatibility/2006" xmlns:a14="http://schemas.microsoft.com/office/drawing/2010/main">
        <mc:Choice Requires="a14">
          <p:sp>
            <p:nvSpPr>
              <p:cNvPr id="83" name="TextovéPole 82"/>
              <p:cNvSpPr txBox="1"/>
              <p:nvPr/>
            </p:nvSpPr>
            <p:spPr>
              <a:xfrm>
                <a:off x="1547184" y="4254080"/>
                <a:ext cx="3264588" cy="757451"/>
              </a:xfrm>
              <a:prstGeom prst="rect">
                <a:avLst/>
              </a:prstGeom>
              <a:noFill/>
            </p:spPr>
            <p:txBody>
              <a:bodyPr wrap="square" rtlCol="0">
                <a:spAutoFit/>
              </a:bodyPr>
              <a:lstStyle/>
              <a:p>
                <a:pPr algn="ctr"/>
                <a14:m>
                  <m:oMathPara xmlns:m="http://schemas.openxmlformats.org/officeDocument/2006/math">
                    <m:oMathParaPr>
                      <m:jc m:val="left"/>
                    </m:oMathParaPr>
                    <m:oMath xmlns:m="http://schemas.openxmlformats.org/officeDocument/2006/math">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𝑉</m:t>
                          </m:r>
                        </m:e>
                        <m:sub>
                          <m:r>
                            <m:rPr>
                              <m:nor/>
                            </m:rPr>
                            <a:rPr lang="cs-CZ" sz="1600" b="0" i="0" smtClean="0">
                              <a:latin typeface="Cambria Math" panose="02040503050406030204" pitchFamily="18" charset="0"/>
                              <a:ea typeface="Cambria Math" panose="02040503050406030204" pitchFamily="18" charset="0"/>
                            </a:rPr>
                            <m:t>seller</m:t>
                          </m:r>
                        </m:sub>
                      </m:sSub>
                      <m:r>
                        <a:rPr lang="cs-CZ" sz="1600" b="0" i="1" smtClean="0">
                          <a:latin typeface="Cambria Math"/>
                          <a:ea typeface="Cambria Math" panose="02040503050406030204" pitchFamily="18" charset="0"/>
                        </a:rPr>
                        <m:t>=</m:t>
                      </m:r>
                      <m:r>
                        <a:rPr lang="cs-CZ" sz="1600" i="1">
                          <a:latin typeface="Cambria Math" panose="02040503050406030204" pitchFamily="18" charset="0"/>
                          <a:ea typeface="Cambria Math" panose="02040503050406030204" pitchFamily="18" charset="0"/>
                        </a:rPr>
                        <m:t>𝑀</m:t>
                      </m:r>
                      <m:r>
                        <a:rPr lang="cs-CZ" sz="1600" i="1">
                          <a:latin typeface="Cambria Math" panose="02040503050406030204" pitchFamily="18" charset="0"/>
                          <a:ea typeface="Cambria Math" panose="02040503050406030204" pitchFamily="18" charset="0"/>
                        </a:rPr>
                        <m:t>×</m:t>
                      </m:r>
                      <m:f>
                        <m:fPr>
                          <m:ctrlPr>
                            <a:rPr lang="cs-CZ" sz="1600" i="1">
                              <a:latin typeface="Cambria Math" panose="02040503050406030204" pitchFamily="18" charset="0"/>
                              <a:ea typeface="Cambria Math" panose="02040503050406030204" pitchFamily="18" charset="0"/>
                            </a:rPr>
                          </m:ctrlPr>
                        </m:fPr>
                        <m:num>
                          <m:d>
                            <m:dPr>
                              <m:ctrlPr>
                                <a:rPr lang="cs-CZ" sz="1600" i="1" smtClean="0">
                                  <a:latin typeface="Cambria Math" panose="02040503050406030204" pitchFamily="18" charset="0"/>
                                  <a:ea typeface="Cambria Math" panose="02040503050406030204" pitchFamily="18" charset="0"/>
                                </a:rPr>
                              </m:ctrlPr>
                            </m:dPr>
                            <m:e>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panose="02040503050406030204" pitchFamily="18" charset="0"/>
                                      <a:ea typeface="Cambria Math" panose="02040503050406030204" pitchFamily="18" charset="0"/>
                                    </a:rPr>
                                    <m:t>𝑡</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b="0" i="1" smtClean="0">
                                          <a:latin typeface="Cambria Math" panose="02040503050406030204" pitchFamily="18" charset="0"/>
                                        </a:rPr>
                                        <m:t>𝐾</m:t>
                                      </m:r>
                                    </m:e>
                                    <m:sub>
                                      <m:r>
                                        <a:rPr lang="cs-CZ" sz="1600" i="1">
                                          <a:latin typeface="Cambria Math" panose="02040503050406030204" pitchFamily="18" charset="0"/>
                                        </a:rPr>
                                        <m:t>𝑡</m:t>
                                      </m:r>
                                      <m:r>
                                        <a:rPr lang="cs-CZ" sz="1600" i="1">
                                          <a:latin typeface="Cambria Math" panose="02040503050406030204" pitchFamily="18" charset="0"/>
                                        </a:rPr>
                                        <m:t>+</m:t>
                                      </m:r>
                                      <m:r>
                                        <a:rPr lang="cs-CZ" sz="1600" i="1">
                                          <a:latin typeface="Cambria Math" panose="02040503050406030204" pitchFamily="18" charset="0"/>
                                        </a:rPr>
                                        <m:t>𝑝</m:t>
                                      </m:r>
                                    </m:sub>
                                  </m:sSub>
                                </m:e>
                              </m:sPre>
                              <m:r>
                                <a:rPr lang="cs-CZ" sz="1600" b="0" i="1" smtClean="0">
                                  <a:latin typeface="Cambria Math" panose="02040503050406030204" pitchFamily="18" charset="0"/>
                                </a:rPr>
                                <m:t>−</m:t>
                              </m:r>
                              <m:sSubSup>
                                <m:sSubSupPr>
                                  <m:ctrlPr>
                                    <a:rPr lang="cs-CZ" sz="1600" i="1" smtClean="0">
                                      <a:latin typeface="Cambria Math" panose="02040503050406030204" pitchFamily="18" charset="0"/>
                                      <a:ea typeface="Cambria Math" panose="02040503050406030204" pitchFamily="18" charset="0"/>
                                    </a:rPr>
                                  </m:ctrlPr>
                                </m:sSubSupPr>
                                <m:e>
                                  <m:r>
                                    <a:rPr lang="cs-CZ" sz="1600" b="0" i="1" smtClean="0">
                                      <a:latin typeface="Cambria Math" panose="02040503050406030204" pitchFamily="18" charset="0"/>
                                      <a:ea typeface="Cambria Math" panose="02040503050406030204" pitchFamily="18" charset="0"/>
                                    </a:rPr>
                                    <m:t>𝐿</m:t>
                                  </m:r>
                                </m:e>
                                <m:sub>
                                  <m:r>
                                    <a:rPr lang="cs-CZ" sz="1600" b="0" i="1" smtClean="0">
                                      <a:latin typeface="Cambria Math" panose="02040503050406030204" pitchFamily="18" charset="0"/>
                                      <a:ea typeface="Cambria Math" panose="02040503050406030204" pitchFamily="18" charset="0"/>
                                    </a:rPr>
                                    <m:t>𝑝</m:t>
                                  </m:r>
                                </m:sub>
                                <m:sup>
                                  <m:r>
                                    <a:rPr lang="cs-CZ" sz="1600" b="0" i="1" smtClean="0">
                                      <a:latin typeface="Cambria Math" panose="02040503050406030204" pitchFamily="18" charset="0"/>
                                      <a:ea typeface="Cambria Math" panose="02040503050406030204" pitchFamily="18" charset="0"/>
                                    </a:rPr>
                                    <m:t>𝑡</m:t>
                                  </m:r>
                                </m:sup>
                              </m:sSubSup>
                            </m:e>
                          </m:d>
                          <m:r>
                            <a:rPr lang="cs-CZ" sz="1600" i="1" smtClean="0">
                              <a:latin typeface="Cambria Math" panose="02040503050406030204" pitchFamily="18" charset="0"/>
                              <a:ea typeface="Cambria Math" panose="02040503050406030204" pitchFamily="18" charset="0"/>
                            </a:rPr>
                            <m:t>×</m:t>
                          </m:r>
                          <m:box>
                            <m:boxPr>
                              <m:ctrlPr>
                                <a:rPr lang="cs-CZ" sz="1600" i="1" smtClean="0">
                                  <a:latin typeface="Cambria Math" panose="02040503050406030204" pitchFamily="18" charset="0"/>
                                  <a:ea typeface="Cambria Math" panose="02040503050406030204" pitchFamily="18" charset="0"/>
                                </a:rPr>
                              </m:ctrlPr>
                            </m:boxPr>
                            <m:e>
                              <m:argPr>
                                <m:argSz m:val="-1"/>
                              </m:argPr>
                              <m:f>
                                <m:fPr>
                                  <m:ctrlPr>
                                    <a:rPr lang="cs-CZ" sz="1600" i="1" smtClean="0">
                                      <a:latin typeface="Cambria Math" panose="02040503050406030204" pitchFamily="18" charset="0"/>
                                      <a:ea typeface="Cambria Math" panose="02040503050406030204" pitchFamily="18" charset="0"/>
                                    </a:rPr>
                                  </m:ctrlPr>
                                </m:fPr>
                                <m:num>
                                  <m:sSub>
                                    <m:sSubPr>
                                      <m:ctrlPr>
                                        <a:rPr lang="cs-CZ" sz="160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𝑝</m:t>
                                      </m:r>
                                    </m:sub>
                                  </m:sSub>
                                </m:num>
                                <m:den>
                                  <m:r>
                                    <a:rPr lang="cs-CZ" sz="1600" b="0" i="1" smtClean="0">
                                      <a:latin typeface="Cambria Math" panose="02040503050406030204" pitchFamily="18" charset="0"/>
                                      <a:ea typeface="Cambria Math" panose="02040503050406030204" pitchFamily="18" charset="0"/>
                                    </a:rPr>
                                    <m:t>365</m:t>
                                  </m:r>
                                </m:den>
                              </m:f>
                            </m:e>
                          </m:box>
                        </m:num>
                        <m:den>
                          <m:r>
                            <a:rPr lang="cs-CZ" sz="1600" b="0" i="1" smtClean="0">
                              <a:latin typeface="Cambria Math" panose="02040503050406030204" pitchFamily="18" charset="0"/>
                              <a:ea typeface="Cambria Math" panose="02040503050406030204" pitchFamily="18" charset="0"/>
                            </a:rPr>
                            <m:t>1+</m:t>
                          </m:r>
                          <m:sSubSup>
                            <m:sSubSupPr>
                              <m:ctrlPr>
                                <a:rPr lang="cs-CZ" sz="1600" i="1">
                                  <a:latin typeface="Cambria Math" panose="02040503050406030204" pitchFamily="18" charset="0"/>
                                  <a:ea typeface="Cambria Math" panose="02040503050406030204" pitchFamily="18" charset="0"/>
                                </a:rPr>
                              </m:ctrlPr>
                            </m:sSubSupPr>
                            <m:e>
                              <m:r>
                                <a:rPr lang="cs-CZ" sz="1600" b="0" i="1" smtClean="0">
                                  <a:latin typeface="Cambria Math" panose="02040503050406030204" pitchFamily="18" charset="0"/>
                                  <a:ea typeface="Cambria Math" panose="02040503050406030204" pitchFamily="18" charset="0"/>
                                </a:rPr>
                                <m:t>𝐿</m:t>
                              </m:r>
                            </m:e>
                            <m:sub>
                              <m:r>
                                <a:rPr lang="cs-CZ" sz="1600" i="1">
                                  <a:latin typeface="Cambria Math" panose="02040503050406030204" pitchFamily="18" charset="0"/>
                                  <a:ea typeface="Cambria Math" panose="02040503050406030204" pitchFamily="18" charset="0"/>
                                </a:rPr>
                                <m:t>𝑝</m:t>
                              </m:r>
                            </m:sub>
                            <m:sup>
                              <m:r>
                                <a:rPr lang="cs-CZ" sz="1600" i="1">
                                  <a:latin typeface="Cambria Math" panose="02040503050406030204" pitchFamily="18" charset="0"/>
                                  <a:ea typeface="Cambria Math" panose="02040503050406030204" pitchFamily="18" charset="0"/>
                                </a:rPr>
                                <m:t>𝑡</m:t>
                              </m:r>
                            </m:sup>
                          </m:sSubSup>
                          <m:r>
                            <a:rPr lang="cs-CZ" sz="1600" i="1">
                              <a:latin typeface="Cambria Math" panose="02040503050406030204" pitchFamily="18" charset="0"/>
                              <a:ea typeface="Cambria Math" panose="02040503050406030204" pitchFamily="18" charset="0"/>
                            </a:rPr>
                            <m:t>×</m:t>
                          </m:r>
                          <m:box>
                            <m:boxPr>
                              <m:ctrlPr>
                                <a:rPr lang="cs-CZ" sz="1600" i="1">
                                  <a:latin typeface="Cambria Math" panose="02040503050406030204" pitchFamily="18" charset="0"/>
                                  <a:ea typeface="Cambria Math" panose="02040503050406030204" pitchFamily="18" charset="0"/>
                                </a:rPr>
                              </m:ctrlPr>
                            </m:boxPr>
                            <m:e>
                              <m:argPr>
                                <m:argSz m:val="-1"/>
                              </m:argP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𝑝</m:t>
                                      </m:r>
                                    </m:sub>
                                  </m:sSub>
                                </m:num>
                                <m:den>
                                  <m:r>
                                    <a:rPr lang="cs-CZ" sz="1600" i="1">
                                      <a:latin typeface="Cambria Math" panose="02040503050406030204" pitchFamily="18" charset="0"/>
                                      <a:ea typeface="Cambria Math" panose="02040503050406030204" pitchFamily="18" charset="0"/>
                                    </a:rPr>
                                    <m:t>365</m:t>
                                  </m:r>
                                </m:den>
                              </m:f>
                            </m:e>
                          </m:box>
                        </m:den>
                      </m:f>
                    </m:oMath>
                  </m:oMathPara>
                </a14:m>
                <a:endParaRPr lang="cs-CZ" sz="1600" i="1" dirty="0">
                  <a:latin typeface="Cambria Math"/>
                  <a:ea typeface="Cambria Math" panose="02040503050406030204" pitchFamily="18" charset="0"/>
                </a:endParaRPr>
              </a:p>
            </p:txBody>
          </p:sp>
        </mc:Choice>
        <mc:Fallback xmlns="">
          <p:sp>
            <p:nvSpPr>
              <p:cNvPr id="83" name="TextovéPole 82"/>
              <p:cNvSpPr txBox="1">
                <a:spLocks noRot="1" noChangeAspect="1" noMove="1" noResize="1" noEditPoints="1" noAdjustHandles="1" noChangeArrowheads="1" noChangeShapeType="1" noTextEdit="1"/>
              </p:cNvSpPr>
              <p:nvPr/>
            </p:nvSpPr>
            <p:spPr>
              <a:xfrm>
                <a:off x="1547184" y="4254080"/>
                <a:ext cx="3264588" cy="757451"/>
              </a:xfrm>
              <a:prstGeom prst="rect">
                <a:avLst/>
              </a:prstGeom>
              <a:blipFill>
                <a:blip r:embed="rId19"/>
                <a:stretch>
                  <a:fillRect/>
                </a:stretch>
              </a:blipFill>
            </p:spPr>
            <p:txBody>
              <a:bodyPr/>
              <a:lstStyle/>
              <a:p>
                <a:r>
                  <a:rPr lang="cs-CZ">
                    <a:noFill/>
                  </a:rPr>
                  <a:t> </a:t>
                </a:r>
              </a:p>
            </p:txBody>
          </p:sp>
        </mc:Fallback>
      </mc:AlternateContent>
      <p:sp>
        <p:nvSpPr>
          <p:cNvPr id="34" name="TextovéPole 33"/>
          <p:cNvSpPr txBox="1"/>
          <p:nvPr/>
        </p:nvSpPr>
        <p:spPr>
          <a:xfrm>
            <a:off x="864000" y="4913158"/>
            <a:ext cx="8034496"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Summary of differences between a coupon swap and an FRA</a:t>
            </a:r>
          </a:p>
        </p:txBody>
      </p:sp>
      <p:graphicFrame>
        <p:nvGraphicFramePr>
          <p:cNvPr id="36" name="Tabulka 35"/>
          <p:cNvGraphicFramePr>
            <a:graphicFrameLocks noGrp="1"/>
          </p:cNvGraphicFramePr>
          <p:nvPr>
            <p:extLst>
              <p:ext uri="{D42A27DB-BD31-4B8C-83A1-F6EECF244321}">
                <p14:modId xmlns:p14="http://schemas.microsoft.com/office/powerpoint/2010/main" val="2398392727"/>
              </p:ext>
            </p:extLst>
          </p:nvPr>
        </p:nvGraphicFramePr>
        <p:xfrm>
          <a:off x="1715744" y="5313056"/>
          <a:ext cx="5688000" cy="720000"/>
        </p:xfrm>
        <a:graphic>
          <a:graphicData uri="http://schemas.openxmlformats.org/drawingml/2006/table">
            <a:tbl>
              <a:tblPr firstRow="1">
                <a:tableStyleId>{5C22544A-7EE6-4342-B048-85BDC9FD1C3A}</a:tableStyleId>
              </a:tblPr>
              <a:tblGrid>
                <a:gridCol w="2844000">
                  <a:extLst>
                    <a:ext uri="{9D8B030D-6E8A-4147-A177-3AD203B41FA5}">
                      <a16:colId xmlns:a16="http://schemas.microsoft.com/office/drawing/2014/main" val="20000"/>
                    </a:ext>
                  </a:extLst>
                </a:gridCol>
                <a:gridCol w="2844000">
                  <a:extLst>
                    <a:ext uri="{9D8B030D-6E8A-4147-A177-3AD203B41FA5}">
                      <a16:colId xmlns:a16="http://schemas.microsoft.com/office/drawing/2014/main" val="20002"/>
                    </a:ext>
                  </a:extLst>
                </a:gridCol>
              </a:tblGrid>
              <a:tr h="180000">
                <a:tc>
                  <a:txBody>
                    <a:bodyPr/>
                    <a:lstStyle/>
                    <a:p>
                      <a:pPr algn="ctr"/>
                      <a:r>
                        <a:rPr lang="en-GB" sz="1000" noProof="0" dirty="0">
                          <a:latin typeface="Cambria Math" panose="02040503050406030204" pitchFamily="18" charset="0"/>
                          <a:ea typeface="Cambria Math" panose="02040503050406030204" pitchFamily="18" charset="0"/>
                        </a:rPr>
                        <a:t>Swap</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noProof="0" dirty="0">
                          <a:solidFill>
                            <a:schemeClr val="bg1"/>
                          </a:solidFill>
                          <a:latin typeface="Cambria Math" panose="02040503050406030204" pitchFamily="18" charset="0"/>
                          <a:ea typeface="Cambria Math" panose="02040503050406030204" pitchFamily="18" charset="0"/>
                        </a:rPr>
                        <a:t>FRA</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1"/>
                  </a:ext>
                </a:extLst>
              </a:tr>
              <a:tr h="180000">
                <a:tc>
                  <a:txBody>
                    <a:bodyPr/>
                    <a:lstStyle/>
                    <a:p>
                      <a:pPr algn="ctr"/>
                      <a:r>
                        <a:rPr lang="en-GB" sz="1000" b="0" i="0" noProof="0" dirty="0">
                          <a:latin typeface="Cambria Math" panose="02040503050406030204" pitchFamily="18" charset="0"/>
                          <a:ea typeface="Cambria Math" panose="02040503050406030204" pitchFamily="18" charset="0"/>
                        </a:rPr>
                        <a:t>Periodic exchange of interest payments</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b="0" noProof="0" dirty="0">
                          <a:latin typeface="Cambria Math" panose="02040503050406030204" pitchFamily="18" charset="0"/>
                          <a:ea typeface="Cambria Math" panose="02040503050406030204" pitchFamily="18" charset="0"/>
                        </a:rPr>
                        <a:t>One-off exchange of interest payments</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180000">
                <a:tc>
                  <a:txBody>
                    <a:bodyPr/>
                    <a:lstStyle/>
                    <a:p>
                      <a:pPr algn="ctr"/>
                      <a:r>
                        <a:rPr lang="en-GB" sz="1000" b="0" i="0" kern="1200" noProof="0" dirty="0">
                          <a:solidFill>
                            <a:schemeClr val="dk1"/>
                          </a:solidFill>
                          <a:latin typeface="Cambria Math" panose="02040503050406030204" pitchFamily="18" charset="0"/>
                          <a:ea typeface="Cambria Math" panose="02040503050406030204" pitchFamily="18" charset="0"/>
                          <a:cs typeface="+mn-cs"/>
                        </a:rPr>
                        <a:t>Immediate start</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noProof="0" dirty="0">
                          <a:latin typeface="Cambria Math" panose="02040503050406030204" pitchFamily="18" charset="0"/>
                          <a:ea typeface="Cambria Math" panose="02040503050406030204" pitchFamily="18" charset="0"/>
                        </a:rPr>
                        <a:t>Delayed start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180000">
                <a:tc>
                  <a:txBody>
                    <a:bodyPr/>
                    <a:lstStyle/>
                    <a:p>
                      <a:pPr algn="ctr"/>
                      <a:r>
                        <a:rPr lang="en-GB" sz="1000" b="0" noProof="0" dirty="0">
                          <a:latin typeface="Cambria Math" panose="02040503050406030204" pitchFamily="18" charset="0"/>
                          <a:ea typeface="Cambria Math" panose="02040503050406030204" pitchFamily="18" charset="0"/>
                        </a:rPr>
                        <a:t>Settle</a:t>
                      </a:r>
                      <a:r>
                        <a:rPr lang="cs-CZ" sz="1000" b="0" noProof="0" dirty="0">
                          <a:latin typeface="Cambria Math" panose="02040503050406030204" pitchFamily="18" charset="0"/>
                          <a:ea typeface="Cambria Math" panose="02040503050406030204" pitchFamily="18" charset="0"/>
                        </a:rPr>
                        <a:t>d</a:t>
                      </a:r>
                      <a:r>
                        <a:rPr lang="en-GB" sz="1000" b="0" noProof="0" dirty="0">
                          <a:latin typeface="Cambria Math" panose="02040503050406030204" pitchFamily="18" charset="0"/>
                          <a:ea typeface="Cambria Math" panose="02040503050406030204" pitchFamily="18" charset="0"/>
                        </a:rPr>
                        <a:t> at the end of interest period</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b="0" noProof="0" dirty="0">
                          <a:latin typeface="Cambria Math" panose="02040503050406030204" pitchFamily="18" charset="0"/>
                          <a:ea typeface="Cambria Math" panose="02040503050406030204" pitchFamily="18" charset="0"/>
                        </a:rPr>
                        <a:t>Settle</a:t>
                      </a:r>
                      <a:r>
                        <a:rPr lang="cs-CZ" sz="1000" b="0" noProof="0" dirty="0">
                          <a:latin typeface="Cambria Math" panose="02040503050406030204" pitchFamily="18" charset="0"/>
                          <a:ea typeface="Cambria Math" panose="02040503050406030204" pitchFamily="18" charset="0"/>
                        </a:rPr>
                        <a:t>d </a:t>
                      </a:r>
                      <a:r>
                        <a:rPr lang="en-GB" sz="1000" b="0" noProof="0" dirty="0">
                          <a:latin typeface="Cambria Math" panose="02040503050406030204" pitchFamily="18" charset="0"/>
                          <a:ea typeface="Cambria Math" panose="02040503050406030204" pitchFamily="18" charset="0"/>
                        </a:rPr>
                        <a:t>at the beginning of interest period</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63581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Forward rate agreement</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4</a:t>
            </a:r>
          </a:p>
        </p:txBody>
      </p:sp>
      <p:sp>
        <p:nvSpPr>
          <p:cNvPr id="4" name="Nadpis 3"/>
          <p:cNvSpPr>
            <a:spLocks noGrp="1"/>
          </p:cNvSpPr>
          <p:nvPr>
            <p:ph type="title"/>
          </p:nvPr>
        </p:nvSpPr>
        <p:spPr>
          <a:xfrm>
            <a:off x="144001" y="144000"/>
            <a:ext cx="4428000" cy="648072"/>
          </a:xfrm>
        </p:spPr>
        <p:txBody>
          <a:bodyPr/>
          <a:lstStyle/>
          <a:p>
            <a:r>
              <a:rPr lang="en-GB" dirty="0"/>
              <a:t>Applications of FRA</a:t>
            </a:r>
          </a:p>
        </p:txBody>
      </p:sp>
      <p:sp>
        <p:nvSpPr>
          <p:cNvPr id="56" name="TextovéPole 55"/>
          <p:cNvSpPr txBox="1"/>
          <p:nvPr/>
        </p:nvSpPr>
        <p:spPr>
          <a:xfrm>
            <a:off x="864001" y="2908428"/>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Hedging trades</a:t>
            </a:r>
          </a:p>
        </p:txBody>
      </p:sp>
      <p:sp>
        <p:nvSpPr>
          <p:cNvPr id="14" name="TextovéPole 13"/>
          <p:cNvSpPr txBox="1"/>
          <p:nvPr/>
        </p:nvSpPr>
        <p:spPr>
          <a:xfrm>
            <a:off x="1188000" y="1818931"/>
            <a:ext cx="7595648"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When money market interest rates are expected to rise/fall, speculators want to buy/sell FRA contracts </a:t>
            </a:r>
          </a:p>
        </p:txBody>
      </p:sp>
      <p:sp>
        <p:nvSpPr>
          <p:cNvPr id="38" name="TextovéPole 37"/>
          <p:cNvSpPr txBox="1"/>
          <p:nvPr/>
        </p:nvSpPr>
        <p:spPr>
          <a:xfrm>
            <a:off x="1188000" y="4613764"/>
            <a:ext cx="6984400"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Locking in short-term deposit interest rate</a:t>
            </a:r>
          </a:p>
        </p:txBody>
      </p:sp>
      <p:sp>
        <p:nvSpPr>
          <p:cNvPr id="78" name="TextovéPole 77"/>
          <p:cNvSpPr txBox="1"/>
          <p:nvPr/>
        </p:nvSpPr>
        <p:spPr>
          <a:xfrm>
            <a:off x="2880000" y="4116305"/>
            <a:ext cx="5547512" cy="584775"/>
          </a:xfrm>
          <a:prstGeom prst="rect">
            <a:avLst/>
          </a:prstGeom>
          <a:noFill/>
          <a:ln>
            <a:noFill/>
          </a:ln>
        </p:spPr>
        <p:txBody>
          <a:bodyPr wrap="square" rtlCol="0">
            <a:spAutoFit/>
          </a:bodyPr>
          <a:lstStyle/>
          <a:p>
            <a:pPr marL="0" lvl="2">
              <a:buClr>
                <a:srgbClr val="7030A0"/>
              </a:buClr>
              <a:buSzPct val="80000"/>
            </a:pPr>
            <a:r>
              <a:rPr lang="en-GB" sz="1600" dirty="0">
                <a:latin typeface="Cambria Math" panose="02040503050406030204" pitchFamily="18" charset="0"/>
                <a:ea typeface="Cambria Math" panose="02040503050406030204" pitchFamily="18" charset="0"/>
              </a:rPr>
              <a:t>A company which needs to take a three-month loan in two months’ time can fix its borrowing cost by buying a 2v5 FRA</a:t>
            </a:r>
          </a:p>
        </p:txBody>
      </p:sp>
      <p:sp>
        <p:nvSpPr>
          <p:cNvPr id="33" name="TextovéPole 32"/>
          <p:cNvSpPr txBox="1"/>
          <p:nvPr/>
        </p:nvSpPr>
        <p:spPr>
          <a:xfrm>
            <a:off x="864001" y="941530"/>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Speculative trades</a:t>
            </a:r>
          </a:p>
        </p:txBody>
      </p:sp>
      <p:sp>
        <p:nvSpPr>
          <p:cNvPr id="30" name="TextovéPole 29"/>
          <p:cNvSpPr txBox="1"/>
          <p:nvPr/>
        </p:nvSpPr>
        <p:spPr>
          <a:xfrm>
            <a:off x="1188000" y="3245612"/>
            <a:ext cx="6912392"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Locking in short-term borrowing interest rates</a:t>
            </a:r>
            <a:endParaRPr lang="en-GB" dirty="0">
              <a:solidFill>
                <a:srgbClr val="7030A0"/>
              </a:solidFill>
              <a:latin typeface="Cambria Math" panose="02040503050406030204" pitchFamily="18" charset="0"/>
              <a:ea typeface="Cambria Math" panose="02040503050406030204" pitchFamily="18" charset="0"/>
            </a:endParaRPr>
          </a:p>
        </p:txBody>
      </p:sp>
      <p:sp>
        <p:nvSpPr>
          <p:cNvPr id="31" name="TextovéPole 30"/>
          <p:cNvSpPr txBox="1"/>
          <p:nvPr/>
        </p:nvSpPr>
        <p:spPr>
          <a:xfrm>
            <a:off x="1188000" y="1262297"/>
            <a:ext cx="7702907"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An FRA can be used to speculate whether the reference rate will be higher or lower than the FRA rate at the beginning of the FRA period</a:t>
            </a:r>
            <a:endParaRPr lang="en-GB" dirty="0">
              <a:solidFill>
                <a:srgbClr val="7030A0"/>
              </a:solidFill>
              <a:latin typeface="Cambria Math" panose="02040503050406030204" pitchFamily="18" charset="0"/>
              <a:ea typeface="Cambria Math" panose="02040503050406030204" pitchFamily="18" charset="0"/>
            </a:endParaRPr>
          </a:p>
        </p:txBody>
      </p:sp>
      <p:sp>
        <p:nvSpPr>
          <p:cNvPr id="99" name="TextovéPole 98"/>
          <p:cNvSpPr txBox="1"/>
          <p:nvPr/>
        </p:nvSpPr>
        <p:spPr>
          <a:xfrm>
            <a:off x="1188000" y="2348880"/>
            <a:ext cx="7560464"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Speculative gain can be achieved without upfront investment because the FRA’s principal amount is notional</a:t>
            </a:r>
          </a:p>
        </p:txBody>
      </p:sp>
      <p:grpSp>
        <p:nvGrpSpPr>
          <p:cNvPr id="7" name="Skupina 6"/>
          <p:cNvGrpSpPr/>
          <p:nvPr/>
        </p:nvGrpSpPr>
        <p:grpSpPr>
          <a:xfrm>
            <a:off x="1656000" y="3567184"/>
            <a:ext cx="5694900" cy="637523"/>
            <a:chOff x="1667616" y="3537104"/>
            <a:chExt cx="5694900" cy="637523"/>
          </a:xfrm>
        </p:grpSpPr>
        <p:grpSp>
          <p:nvGrpSpPr>
            <p:cNvPr id="5" name="Skupina 4"/>
            <p:cNvGrpSpPr/>
            <p:nvPr/>
          </p:nvGrpSpPr>
          <p:grpSpPr>
            <a:xfrm>
              <a:off x="1667616" y="3645024"/>
              <a:ext cx="5694900" cy="529603"/>
              <a:chOff x="1603772" y="2771968"/>
              <a:chExt cx="5694900" cy="529603"/>
            </a:xfrm>
          </p:grpSpPr>
          <p:grpSp>
            <p:nvGrpSpPr>
              <p:cNvPr id="41" name="Skupina 40"/>
              <p:cNvGrpSpPr/>
              <p:nvPr/>
            </p:nvGrpSpPr>
            <p:grpSpPr>
              <a:xfrm>
                <a:off x="1603772" y="2771968"/>
                <a:ext cx="1297863" cy="414000"/>
                <a:chOff x="1426629" y="2378596"/>
                <a:chExt cx="1297863" cy="276000"/>
              </a:xfrm>
            </p:grpSpPr>
            <p:sp>
              <p:nvSpPr>
                <p:cNvPr id="49" name="Obdélník 48"/>
                <p:cNvSpPr/>
                <p:nvPr/>
              </p:nvSpPr>
              <p:spPr>
                <a:xfrm>
                  <a:off x="1454377" y="2378596"/>
                  <a:ext cx="1228148" cy="276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50" name="TextovéPole 49"/>
                <p:cNvSpPr txBox="1"/>
                <p:nvPr/>
              </p:nvSpPr>
              <p:spPr>
                <a:xfrm>
                  <a:off x="1426629" y="2410155"/>
                  <a:ext cx="1297863" cy="205184"/>
                </a:xfrm>
                <a:prstGeom prst="rect">
                  <a:avLst/>
                </a:prstGeom>
                <a:noFill/>
              </p:spPr>
              <p:txBody>
                <a:bodyPr wrap="square" rtlCol="0">
                  <a:spAutoFit/>
                </a:bodyPr>
                <a:lstStyle/>
                <a:p>
                  <a:pPr algn="ctr"/>
                  <a:r>
                    <a:rPr lang="cs-CZ" sz="1400" b="1" dirty="0">
                      <a:solidFill>
                        <a:schemeClr val="bg1"/>
                      </a:solidFill>
                      <a:latin typeface="Cambria Math"/>
                      <a:ea typeface="Cambria Math" panose="02040503050406030204" pitchFamily="18" charset="0"/>
                    </a:rPr>
                    <a:t>Money market</a:t>
                  </a:r>
                  <a:endParaRPr lang="en-GB" sz="1400" b="1" dirty="0">
                    <a:solidFill>
                      <a:schemeClr val="bg1"/>
                    </a:solidFill>
                    <a:latin typeface="Cambria Math"/>
                    <a:ea typeface="Cambria Math" panose="02040503050406030204" pitchFamily="18" charset="0"/>
                  </a:endParaRPr>
                </a:p>
              </p:txBody>
            </p:sp>
          </p:grpSp>
          <p:grpSp>
            <p:nvGrpSpPr>
              <p:cNvPr id="42" name="Skupina 41"/>
              <p:cNvGrpSpPr/>
              <p:nvPr/>
            </p:nvGrpSpPr>
            <p:grpSpPr>
              <a:xfrm>
                <a:off x="3928580" y="2771968"/>
                <a:ext cx="1219484" cy="414000"/>
                <a:chOff x="5894273" y="2378596"/>
                <a:chExt cx="1219484" cy="276000"/>
              </a:xfrm>
            </p:grpSpPr>
            <p:sp>
              <p:nvSpPr>
                <p:cNvPr id="47" name="Obdélník 46"/>
                <p:cNvSpPr/>
                <p:nvPr/>
              </p:nvSpPr>
              <p:spPr>
                <a:xfrm>
                  <a:off x="5894273" y="2378596"/>
                  <a:ext cx="1219484" cy="276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8" name="TextovéPole 47"/>
                <p:cNvSpPr txBox="1"/>
                <p:nvPr/>
              </p:nvSpPr>
              <p:spPr>
                <a:xfrm>
                  <a:off x="5968569" y="2410155"/>
                  <a:ext cx="1054800" cy="205185"/>
                </a:xfrm>
                <a:prstGeom prst="rect">
                  <a:avLst/>
                </a:prstGeom>
                <a:noFill/>
              </p:spPr>
              <p:txBody>
                <a:bodyPr wrap="square" rtlCol="0">
                  <a:spAutoFit/>
                </a:bodyPr>
                <a:lstStyle/>
                <a:p>
                  <a:pPr algn="ctr"/>
                  <a:r>
                    <a:rPr lang="en-GB" sz="1400" b="1" dirty="0">
                      <a:solidFill>
                        <a:schemeClr val="bg1"/>
                      </a:solidFill>
                      <a:latin typeface="Cambria Math"/>
                      <a:ea typeface="Cambria Math" panose="02040503050406030204" pitchFamily="18" charset="0"/>
                    </a:rPr>
                    <a:t>Company</a:t>
                  </a:r>
                </a:p>
              </p:txBody>
            </p:sp>
          </p:grpSp>
          <p:sp>
            <p:nvSpPr>
              <p:cNvPr id="43" name="TextovéPole 42"/>
              <p:cNvSpPr txBox="1"/>
              <p:nvPr/>
            </p:nvSpPr>
            <p:spPr>
              <a:xfrm>
                <a:off x="2874095" y="2996340"/>
                <a:ext cx="1078673" cy="220573"/>
              </a:xfrm>
              <a:prstGeom prst="rect">
                <a:avLst/>
              </a:prstGeom>
              <a:noFill/>
            </p:spPr>
            <p:txBody>
              <a:bodyPr wrap="square" rtlCol="0">
                <a:spAutoFit/>
              </a:bodyPr>
              <a:lstStyle/>
              <a:p>
                <a:pPr algn="ctr">
                  <a:lnSpc>
                    <a:spcPts val="1000"/>
                  </a:lnSpc>
                </a:pPr>
                <a:r>
                  <a:rPr lang="en-GB" sz="1100" b="1" dirty="0">
                    <a:latin typeface="Cambria Math"/>
                    <a:ea typeface="Cambria Math" panose="02040503050406030204" pitchFamily="18" charset="0"/>
                  </a:rPr>
                  <a:t>Libor</a:t>
                </a:r>
                <a:r>
                  <a:rPr lang="cs-CZ" sz="1100" b="1" dirty="0">
                    <a:latin typeface="Cambria Math"/>
                    <a:ea typeface="Cambria Math" panose="02040503050406030204" pitchFamily="18" charset="0"/>
                  </a:rPr>
                  <a:t> </a:t>
                </a:r>
                <a:r>
                  <a:rPr lang="en-GB" sz="1100" b="1" dirty="0">
                    <a:latin typeface="Cambria Math"/>
                    <a:ea typeface="Cambria Math" panose="02040503050406030204" pitchFamily="18" charset="0"/>
                  </a:rPr>
                  <a:t>+</a:t>
                </a:r>
                <a:r>
                  <a:rPr lang="cs-CZ" sz="1100" b="1" dirty="0">
                    <a:latin typeface="Cambria Math"/>
                    <a:ea typeface="Cambria Math" panose="02040503050406030204" pitchFamily="18" charset="0"/>
                  </a:rPr>
                  <a:t> </a:t>
                </a:r>
                <a:r>
                  <a:rPr lang="en-GB" sz="1100" b="1" dirty="0">
                    <a:latin typeface="Cambria Math"/>
                    <a:ea typeface="Cambria Math" panose="02040503050406030204" pitchFamily="18" charset="0"/>
                  </a:rPr>
                  <a:t>spread</a:t>
                </a:r>
              </a:p>
            </p:txBody>
          </p:sp>
          <p:cxnSp>
            <p:nvCxnSpPr>
              <p:cNvPr id="45" name="Přímá spojnice se šipkou 44"/>
              <p:cNvCxnSpPr/>
              <p:nvPr/>
            </p:nvCxnSpPr>
            <p:spPr>
              <a:xfrm>
                <a:off x="2876503" y="2989644"/>
                <a:ext cx="1030418" cy="0"/>
              </a:xfrm>
              <a:prstGeom prst="straightConnector1">
                <a:avLst/>
              </a:prstGeom>
              <a:ln w="25400">
                <a:prstDash val="sysDash"/>
                <a:headEnd type="triangle" w="lg" len="med"/>
                <a:tailEnd type="none" w="lg" len="med"/>
              </a:ln>
            </p:spPr>
            <p:style>
              <a:lnRef idx="1">
                <a:schemeClr val="accent1"/>
              </a:lnRef>
              <a:fillRef idx="0">
                <a:schemeClr val="accent1"/>
              </a:fillRef>
              <a:effectRef idx="0">
                <a:schemeClr val="accent1"/>
              </a:effectRef>
              <a:fontRef idx="minor">
                <a:schemeClr val="tx1"/>
              </a:fontRef>
            </p:style>
          </p:cxnSp>
          <p:grpSp>
            <p:nvGrpSpPr>
              <p:cNvPr id="51" name="Skupina 50"/>
              <p:cNvGrpSpPr/>
              <p:nvPr/>
            </p:nvGrpSpPr>
            <p:grpSpPr>
              <a:xfrm>
                <a:off x="6079188" y="2789091"/>
                <a:ext cx="1219484" cy="414000"/>
                <a:chOff x="5894273" y="2378596"/>
                <a:chExt cx="1219484" cy="276000"/>
              </a:xfrm>
            </p:grpSpPr>
            <p:sp>
              <p:nvSpPr>
                <p:cNvPr id="52" name="Obdélník 51"/>
                <p:cNvSpPr/>
                <p:nvPr/>
              </p:nvSpPr>
              <p:spPr>
                <a:xfrm>
                  <a:off x="5894273" y="2378596"/>
                  <a:ext cx="1219484" cy="276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53" name="TextovéPole 52"/>
                <p:cNvSpPr txBox="1"/>
                <p:nvPr/>
              </p:nvSpPr>
              <p:spPr>
                <a:xfrm>
                  <a:off x="5968569" y="2398740"/>
                  <a:ext cx="1054800" cy="205185"/>
                </a:xfrm>
                <a:prstGeom prst="rect">
                  <a:avLst/>
                </a:prstGeom>
                <a:noFill/>
              </p:spPr>
              <p:txBody>
                <a:bodyPr wrap="square" rtlCol="0">
                  <a:spAutoFit/>
                </a:bodyPr>
                <a:lstStyle/>
                <a:p>
                  <a:pPr algn="ctr"/>
                  <a:r>
                    <a:rPr lang="cs-CZ" sz="1400" b="1" dirty="0">
                      <a:solidFill>
                        <a:schemeClr val="bg1"/>
                      </a:solidFill>
                      <a:latin typeface="Cambria Math"/>
                      <a:ea typeface="Cambria Math" panose="02040503050406030204" pitchFamily="18" charset="0"/>
                    </a:rPr>
                    <a:t>FRA dealer</a:t>
                  </a:r>
                  <a:endParaRPr lang="en-GB" sz="1400" b="1" dirty="0">
                    <a:solidFill>
                      <a:schemeClr val="bg1"/>
                    </a:solidFill>
                    <a:latin typeface="Cambria Math"/>
                    <a:ea typeface="Cambria Math" panose="02040503050406030204" pitchFamily="18" charset="0"/>
                  </a:endParaRPr>
                </a:p>
              </p:txBody>
            </p:sp>
          </p:grpSp>
          <p:cxnSp>
            <p:nvCxnSpPr>
              <p:cNvPr id="54" name="Přímá spojnice se šipkou 53"/>
              <p:cNvCxnSpPr/>
              <p:nvPr/>
            </p:nvCxnSpPr>
            <p:spPr>
              <a:xfrm>
                <a:off x="5193231" y="3090448"/>
                <a:ext cx="851585" cy="0"/>
              </a:xfrm>
              <a:prstGeom prst="straightConnector1">
                <a:avLst/>
              </a:prstGeom>
              <a:ln w="25400">
                <a:prstDash val="sysDash"/>
                <a:headEnd type="triangle" w="lg" len="med"/>
                <a:tailEnd type="none" w="lg" len="med"/>
              </a:ln>
            </p:spPr>
            <p:style>
              <a:lnRef idx="1">
                <a:schemeClr val="accent1"/>
              </a:lnRef>
              <a:fillRef idx="0">
                <a:schemeClr val="accent1"/>
              </a:fillRef>
              <a:effectRef idx="0">
                <a:schemeClr val="accent1"/>
              </a:effectRef>
              <a:fontRef idx="minor">
                <a:schemeClr val="tx1"/>
              </a:fontRef>
            </p:style>
          </p:cxnSp>
          <p:sp>
            <p:nvSpPr>
              <p:cNvPr id="55" name="TextovéPole 54"/>
              <p:cNvSpPr txBox="1"/>
              <p:nvPr/>
            </p:nvSpPr>
            <p:spPr>
              <a:xfrm>
                <a:off x="5156228" y="3078048"/>
                <a:ext cx="936428" cy="223523"/>
              </a:xfrm>
              <a:prstGeom prst="rect">
                <a:avLst/>
              </a:prstGeom>
              <a:noFill/>
            </p:spPr>
            <p:txBody>
              <a:bodyPr wrap="square" rtlCol="0">
                <a:spAutoFit/>
              </a:bodyPr>
              <a:lstStyle/>
              <a:p>
                <a:pPr algn="ctr">
                  <a:lnSpc>
                    <a:spcPts val="1000"/>
                  </a:lnSpc>
                </a:pPr>
                <a:r>
                  <a:rPr lang="cs-CZ" sz="1100" b="1" dirty="0">
                    <a:latin typeface="Cambria Math"/>
                    <a:ea typeface="Cambria Math" panose="02040503050406030204" pitchFamily="18" charset="0"/>
                  </a:rPr>
                  <a:t>Libor</a:t>
                </a:r>
                <a:endParaRPr lang="en-GB" sz="1100" b="1" dirty="0">
                  <a:latin typeface="Cambria Math"/>
                  <a:ea typeface="Cambria Math" panose="02040503050406030204" pitchFamily="18" charset="0"/>
                </a:endParaRPr>
              </a:p>
            </p:txBody>
          </p:sp>
        </p:grpSp>
        <p:cxnSp>
          <p:nvCxnSpPr>
            <p:cNvPr id="100" name="Přímá spojnice se šipkou 99"/>
            <p:cNvCxnSpPr/>
            <p:nvPr/>
          </p:nvCxnSpPr>
          <p:spPr>
            <a:xfrm>
              <a:off x="5256891" y="3717032"/>
              <a:ext cx="851585" cy="0"/>
            </a:xfrm>
            <a:prstGeom prst="straightConnector1">
              <a:avLst/>
            </a:prstGeom>
            <a:ln w="25400">
              <a:prstDash val="solid"/>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101" name="TextovéPole 100"/>
            <p:cNvSpPr txBox="1"/>
            <p:nvPr/>
          </p:nvSpPr>
          <p:spPr>
            <a:xfrm>
              <a:off x="5219888" y="3537104"/>
              <a:ext cx="936428" cy="223523"/>
            </a:xfrm>
            <a:prstGeom prst="rect">
              <a:avLst/>
            </a:prstGeom>
            <a:noFill/>
          </p:spPr>
          <p:txBody>
            <a:bodyPr wrap="square" rtlCol="0">
              <a:spAutoFit/>
            </a:bodyPr>
            <a:lstStyle/>
            <a:p>
              <a:pPr algn="ctr">
                <a:lnSpc>
                  <a:spcPts val="1000"/>
                </a:lnSpc>
              </a:pPr>
              <a:r>
                <a:rPr lang="en-GB" sz="1100" b="1" dirty="0">
                  <a:latin typeface="Cambria Math"/>
                  <a:ea typeface="Cambria Math" panose="02040503050406030204" pitchFamily="18" charset="0"/>
                </a:rPr>
                <a:t>FRA rate</a:t>
              </a:r>
            </a:p>
          </p:txBody>
        </p:sp>
      </p:grpSp>
      <p:sp>
        <p:nvSpPr>
          <p:cNvPr id="102" name="TextovéPole 101"/>
          <p:cNvSpPr txBox="1"/>
          <p:nvPr/>
        </p:nvSpPr>
        <p:spPr>
          <a:xfrm>
            <a:off x="2880000" y="5490289"/>
            <a:ext cx="5693645" cy="584775"/>
          </a:xfrm>
          <a:prstGeom prst="rect">
            <a:avLst/>
          </a:prstGeom>
          <a:noFill/>
          <a:ln>
            <a:noFill/>
          </a:ln>
        </p:spPr>
        <p:txBody>
          <a:bodyPr wrap="square" rtlCol="0">
            <a:spAutoFit/>
          </a:bodyPr>
          <a:lstStyle/>
          <a:p>
            <a:pPr marL="0" lvl="2">
              <a:buClr>
                <a:srgbClr val="7030A0"/>
              </a:buClr>
              <a:buSzPct val="80000"/>
            </a:pPr>
            <a:r>
              <a:rPr lang="en-GB" sz="1600" dirty="0">
                <a:latin typeface="Cambria Math" panose="02040503050406030204" pitchFamily="18" charset="0"/>
                <a:ea typeface="Cambria Math" panose="02040503050406030204" pitchFamily="18" charset="0"/>
              </a:rPr>
              <a:t>A company which expects to make a six-month deposit in two weeks’ time can fix its lending return by selling a 0.5v6.5 FRA</a:t>
            </a:r>
          </a:p>
        </p:txBody>
      </p:sp>
      <p:grpSp>
        <p:nvGrpSpPr>
          <p:cNvPr id="117" name="Skupina 116"/>
          <p:cNvGrpSpPr/>
          <p:nvPr/>
        </p:nvGrpSpPr>
        <p:grpSpPr>
          <a:xfrm>
            <a:off x="1656000" y="4945701"/>
            <a:ext cx="5694900" cy="651038"/>
            <a:chOff x="1667616" y="3531088"/>
            <a:chExt cx="5694900" cy="651038"/>
          </a:xfrm>
        </p:grpSpPr>
        <p:grpSp>
          <p:nvGrpSpPr>
            <p:cNvPr id="118" name="Skupina 117"/>
            <p:cNvGrpSpPr/>
            <p:nvPr/>
          </p:nvGrpSpPr>
          <p:grpSpPr>
            <a:xfrm>
              <a:off x="1667616" y="3645024"/>
              <a:ext cx="5694900" cy="537102"/>
              <a:chOff x="1603772" y="2771968"/>
              <a:chExt cx="5694900" cy="537102"/>
            </a:xfrm>
          </p:grpSpPr>
          <p:grpSp>
            <p:nvGrpSpPr>
              <p:cNvPr id="121" name="Skupina 120"/>
              <p:cNvGrpSpPr/>
              <p:nvPr/>
            </p:nvGrpSpPr>
            <p:grpSpPr>
              <a:xfrm>
                <a:off x="1603772" y="2771968"/>
                <a:ext cx="1297863" cy="414000"/>
                <a:chOff x="1426629" y="2378596"/>
                <a:chExt cx="1297863" cy="276000"/>
              </a:xfrm>
            </p:grpSpPr>
            <p:sp>
              <p:nvSpPr>
                <p:cNvPr id="132" name="Obdélník 131"/>
                <p:cNvSpPr/>
                <p:nvPr/>
              </p:nvSpPr>
              <p:spPr>
                <a:xfrm>
                  <a:off x="1454377" y="2378596"/>
                  <a:ext cx="1228148" cy="276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33" name="TextovéPole 132"/>
                <p:cNvSpPr txBox="1"/>
                <p:nvPr/>
              </p:nvSpPr>
              <p:spPr>
                <a:xfrm>
                  <a:off x="1426629" y="2410155"/>
                  <a:ext cx="1297863" cy="205184"/>
                </a:xfrm>
                <a:prstGeom prst="rect">
                  <a:avLst/>
                </a:prstGeom>
                <a:noFill/>
              </p:spPr>
              <p:txBody>
                <a:bodyPr wrap="square" rtlCol="0">
                  <a:spAutoFit/>
                </a:bodyPr>
                <a:lstStyle/>
                <a:p>
                  <a:pPr algn="ctr"/>
                  <a:r>
                    <a:rPr lang="cs-CZ" sz="1400" b="1" dirty="0">
                      <a:solidFill>
                        <a:schemeClr val="bg1"/>
                      </a:solidFill>
                      <a:latin typeface="Cambria Math"/>
                      <a:ea typeface="Cambria Math" panose="02040503050406030204" pitchFamily="18" charset="0"/>
                    </a:rPr>
                    <a:t>Money market</a:t>
                  </a:r>
                  <a:endParaRPr lang="en-GB" sz="1400" b="1" dirty="0">
                    <a:solidFill>
                      <a:schemeClr val="bg1"/>
                    </a:solidFill>
                    <a:latin typeface="Cambria Math"/>
                    <a:ea typeface="Cambria Math" panose="02040503050406030204" pitchFamily="18" charset="0"/>
                  </a:endParaRPr>
                </a:p>
              </p:txBody>
            </p:sp>
          </p:grpSp>
          <p:grpSp>
            <p:nvGrpSpPr>
              <p:cNvPr id="122" name="Skupina 121"/>
              <p:cNvGrpSpPr/>
              <p:nvPr/>
            </p:nvGrpSpPr>
            <p:grpSpPr>
              <a:xfrm>
                <a:off x="3928580" y="2771968"/>
                <a:ext cx="1219484" cy="414000"/>
                <a:chOff x="5894273" y="2378596"/>
                <a:chExt cx="1219484" cy="276000"/>
              </a:xfrm>
            </p:grpSpPr>
            <p:sp>
              <p:nvSpPr>
                <p:cNvPr id="130" name="Obdélník 129"/>
                <p:cNvSpPr/>
                <p:nvPr/>
              </p:nvSpPr>
              <p:spPr>
                <a:xfrm>
                  <a:off x="5894273" y="2378596"/>
                  <a:ext cx="1219484" cy="276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31" name="TextovéPole 130"/>
                <p:cNvSpPr txBox="1"/>
                <p:nvPr/>
              </p:nvSpPr>
              <p:spPr>
                <a:xfrm>
                  <a:off x="5968569" y="2410155"/>
                  <a:ext cx="1054800" cy="205185"/>
                </a:xfrm>
                <a:prstGeom prst="rect">
                  <a:avLst/>
                </a:prstGeom>
                <a:noFill/>
              </p:spPr>
              <p:txBody>
                <a:bodyPr wrap="square" rtlCol="0">
                  <a:spAutoFit/>
                </a:bodyPr>
                <a:lstStyle/>
                <a:p>
                  <a:pPr algn="ctr"/>
                  <a:r>
                    <a:rPr lang="en-GB" sz="1400" b="1" dirty="0">
                      <a:solidFill>
                        <a:schemeClr val="bg1"/>
                      </a:solidFill>
                      <a:latin typeface="Cambria Math"/>
                      <a:ea typeface="Cambria Math" panose="02040503050406030204" pitchFamily="18" charset="0"/>
                    </a:rPr>
                    <a:t>Company</a:t>
                  </a:r>
                </a:p>
              </p:txBody>
            </p:sp>
          </p:grpSp>
          <p:sp>
            <p:nvSpPr>
              <p:cNvPr id="123" name="TextovéPole 122"/>
              <p:cNvSpPr txBox="1"/>
              <p:nvPr/>
            </p:nvSpPr>
            <p:spPr>
              <a:xfrm>
                <a:off x="2874095" y="2996340"/>
                <a:ext cx="1078673" cy="220573"/>
              </a:xfrm>
              <a:prstGeom prst="rect">
                <a:avLst/>
              </a:prstGeom>
              <a:noFill/>
            </p:spPr>
            <p:txBody>
              <a:bodyPr wrap="square" rtlCol="0">
                <a:spAutoFit/>
              </a:bodyPr>
              <a:lstStyle/>
              <a:p>
                <a:pPr algn="ctr">
                  <a:lnSpc>
                    <a:spcPts val="1000"/>
                  </a:lnSpc>
                </a:pPr>
                <a:r>
                  <a:rPr lang="en-GB" sz="1100" b="1" dirty="0">
                    <a:latin typeface="Cambria Math"/>
                    <a:ea typeface="Cambria Math" panose="02040503050406030204" pitchFamily="18" charset="0"/>
                  </a:rPr>
                  <a:t>Libor</a:t>
                </a:r>
                <a:r>
                  <a:rPr lang="cs-CZ" sz="1100" b="1" dirty="0">
                    <a:latin typeface="Cambria Math"/>
                    <a:ea typeface="Cambria Math" panose="02040503050406030204" pitchFamily="18" charset="0"/>
                  </a:rPr>
                  <a:t> + </a:t>
                </a:r>
                <a:r>
                  <a:rPr lang="en-GB" sz="1100" b="1" dirty="0">
                    <a:latin typeface="Cambria Math"/>
                    <a:ea typeface="Cambria Math" panose="02040503050406030204" pitchFamily="18" charset="0"/>
                  </a:rPr>
                  <a:t>spread</a:t>
                </a:r>
              </a:p>
            </p:txBody>
          </p:sp>
          <p:cxnSp>
            <p:nvCxnSpPr>
              <p:cNvPr id="124" name="Přímá spojnice se šipkou 123"/>
              <p:cNvCxnSpPr/>
              <p:nvPr/>
            </p:nvCxnSpPr>
            <p:spPr>
              <a:xfrm>
                <a:off x="2882519" y="2989644"/>
                <a:ext cx="1030418" cy="0"/>
              </a:xfrm>
              <a:prstGeom prst="straightConnector1">
                <a:avLst/>
              </a:prstGeom>
              <a:ln w="25400">
                <a:prstDash val="sysDash"/>
                <a:headEnd type="none"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125" name="Skupina 124"/>
              <p:cNvGrpSpPr/>
              <p:nvPr/>
            </p:nvGrpSpPr>
            <p:grpSpPr>
              <a:xfrm>
                <a:off x="6079188" y="2789091"/>
                <a:ext cx="1219484" cy="414000"/>
                <a:chOff x="5894273" y="2378596"/>
                <a:chExt cx="1219484" cy="276000"/>
              </a:xfrm>
            </p:grpSpPr>
            <p:sp>
              <p:nvSpPr>
                <p:cNvPr id="128" name="Obdélník 127"/>
                <p:cNvSpPr/>
                <p:nvPr/>
              </p:nvSpPr>
              <p:spPr>
                <a:xfrm>
                  <a:off x="5894273" y="2378596"/>
                  <a:ext cx="1219484" cy="276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29" name="TextovéPole 128"/>
                <p:cNvSpPr txBox="1"/>
                <p:nvPr/>
              </p:nvSpPr>
              <p:spPr>
                <a:xfrm>
                  <a:off x="5968569" y="2398740"/>
                  <a:ext cx="1054800" cy="205185"/>
                </a:xfrm>
                <a:prstGeom prst="rect">
                  <a:avLst/>
                </a:prstGeom>
                <a:noFill/>
              </p:spPr>
              <p:txBody>
                <a:bodyPr wrap="square" rtlCol="0">
                  <a:spAutoFit/>
                </a:bodyPr>
                <a:lstStyle/>
                <a:p>
                  <a:pPr algn="ctr"/>
                  <a:r>
                    <a:rPr lang="cs-CZ" sz="1400" b="1" dirty="0">
                      <a:solidFill>
                        <a:schemeClr val="bg1"/>
                      </a:solidFill>
                      <a:latin typeface="Cambria Math"/>
                      <a:ea typeface="Cambria Math" panose="02040503050406030204" pitchFamily="18" charset="0"/>
                    </a:rPr>
                    <a:t>FRA dealer</a:t>
                  </a:r>
                  <a:endParaRPr lang="en-GB" sz="1400" b="1" dirty="0">
                    <a:solidFill>
                      <a:schemeClr val="bg1"/>
                    </a:solidFill>
                    <a:latin typeface="Cambria Math"/>
                    <a:ea typeface="Cambria Math" panose="02040503050406030204" pitchFamily="18" charset="0"/>
                  </a:endParaRPr>
                </a:p>
              </p:txBody>
            </p:sp>
          </p:grpSp>
          <p:cxnSp>
            <p:nvCxnSpPr>
              <p:cNvPr id="126" name="Přímá spojnice se šipkou 125"/>
              <p:cNvCxnSpPr/>
              <p:nvPr/>
            </p:nvCxnSpPr>
            <p:spPr>
              <a:xfrm>
                <a:off x="5193231" y="3090448"/>
                <a:ext cx="851585" cy="0"/>
              </a:xfrm>
              <a:prstGeom prst="straightConnector1">
                <a:avLst/>
              </a:prstGeom>
              <a:ln w="25400">
                <a:prstDash val="sysDash"/>
                <a:headEnd type="none" w="lg" len="med"/>
                <a:tailEnd type="triangle" w="lg" len="med"/>
              </a:ln>
            </p:spPr>
            <p:style>
              <a:lnRef idx="1">
                <a:schemeClr val="accent1"/>
              </a:lnRef>
              <a:fillRef idx="0">
                <a:schemeClr val="accent1"/>
              </a:fillRef>
              <a:effectRef idx="0">
                <a:schemeClr val="accent1"/>
              </a:effectRef>
              <a:fontRef idx="minor">
                <a:schemeClr val="tx1"/>
              </a:fontRef>
            </p:style>
          </p:cxnSp>
          <p:sp>
            <p:nvSpPr>
              <p:cNvPr id="127" name="TextovéPole 126"/>
              <p:cNvSpPr txBox="1"/>
              <p:nvPr/>
            </p:nvSpPr>
            <p:spPr>
              <a:xfrm>
                <a:off x="5156228" y="3085547"/>
                <a:ext cx="936428" cy="223523"/>
              </a:xfrm>
              <a:prstGeom prst="rect">
                <a:avLst/>
              </a:prstGeom>
              <a:noFill/>
            </p:spPr>
            <p:txBody>
              <a:bodyPr wrap="square" rtlCol="0">
                <a:spAutoFit/>
              </a:bodyPr>
              <a:lstStyle/>
              <a:p>
                <a:pPr algn="ctr">
                  <a:lnSpc>
                    <a:spcPts val="1000"/>
                  </a:lnSpc>
                </a:pPr>
                <a:r>
                  <a:rPr lang="cs-CZ" sz="1100" b="1" dirty="0">
                    <a:latin typeface="Cambria Math"/>
                    <a:ea typeface="Cambria Math" panose="02040503050406030204" pitchFamily="18" charset="0"/>
                  </a:rPr>
                  <a:t>Libor</a:t>
                </a:r>
                <a:endParaRPr lang="en-GB" sz="1100" b="1" dirty="0">
                  <a:latin typeface="Cambria Math"/>
                  <a:ea typeface="Cambria Math" panose="02040503050406030204" pitchFamily="18" charset="0"/>
                </a:endParaRPr>
              </a:p>
            </p:txBody>
          </p:sp>
        </p:grpSp>
        <p:cxnSp>
          <p:nvCxnSpPr>
            <p:cNvPr id="119" name="Přímá spojnice se šipkou 118"/>
            <p:cNvCxnSpPr/>
            <p:nvPr/>
          </p:nvCxnSpPr>
          <p:spPr>
            <a:xfrm>
              <a:off x="5256891" y="3717032"/>
              <a:ext cx="851585" cy="0"/>
            </a:xfrm>
            <a:prstGeom prst="straightConnector1">
              <a:avLst/>
            </a:prstGeom>
            <a:ln w="25400">
              <a:prstDash val="solid"/>
              <a:headEnd type="triangle" w="lg" len="med"/>
              <a:tailEnd type="none" w="lg" len="med"/>
            </a:ln>
          </p:spPr>
          <p:style>
            <a:lnRef idx="1">
              <a:schemeClr val="accent1"/>
            </a:lnRef>
            <a:fillRef idx="0">
              <a:schemeClr val="accent1"/>
            </a:fillRef>
            <a:effectRef idx="0">
              <a:schemeClr val="accent1"/>
            </a:effectRef>
            <a:fontRef idx="minor">
              <a:schemeClr val="tx1"/>
            </a:fontRef>
          </p:style>
        </p:cxnSp>
        <p:sp>
          <p:nvSpPr>
            <p:cNvPr id="120" name="TextovéPole 119"/>
            <p:cNvSpPr txBox="1"/>
            <p:nvPr/>
          </p:nvSpPr>
          <p:spPr>
            <a:xfrm>
              <a:off x="5219888" y="3531088"/>
              <a:ext cx="936428" cy="223523"/>
            </a:xfrm>
            <a:prstGeom prst="rect">
              <a:avLst/>
            </a:prstGeom>
            <a:noFill/>
          </p:spPr>
          <p:txBody>
            <a:bodyPr wrap="square" rtlCol="0">
              <a:spAutoFit/>
            </a:bodyPr>
            <a:lstStyle/>
            <a:p>
              <a:pPr algn="ctr">
                <a:lnSpc>
                  <a:spcPts val="1000"/>
                </a:lnSpc>
              </a:pPr>
              <a:r>
                <a:rPr lang="en-GB" sz="1100" b="1" dirty="0">
                  <a:latin typeface="Cambria Math"/>
                  <a:ea typeface="Cambria Math" panose="02040503050406030204" pitchFamily="18" charset="0"/>
                </a:rPr>
                <a:t>FRA rate</a:t>
              </a:r>
            </a:p>
          </p:txBody>
        </p:sp>
      </p:grpSp>
    </p:spTree>
    <p:extLst>
      <p:ext uri="{BB962C8B-B14F-4D97-AF65-F5344CB8AC3E}">
        <p14:creationId xmlns:p14="http://schemas.microsoft.com/office/powerpoint/2010/main" val="2500620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9" name="Přímá spojnice 88"/>
          <p:cNvCxnSpPr/>
          <p:nvPr/>
        </p:nvCxnSpPr>
        <p:spPr>
          <a:xfrm>
            <a:off x="1691680" y="2908800"/>
            <a:ext cx="0" cy="180000"/>
          </a:xfrm>
          <a:prstGeom prst="line">
            <a:avLst/>
          </a:prstGeom>
          <a:ln w="25400">
            <a:solidFill>
              <a:srgbClr val="7030A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grpSp>
        <p:nvGrpSpPr>
          <p:cNvPr id="6" name="Skupina 5"/>
          <p:cNvGrpSpPr/>
          <p:nvPr/>
        </p:nvGrpSpPr>
        <p:grpSpPr>
          <a:xfrm>
            <a:off x="3096408" y="2003694"/>
            <a:ext cx="2809216" cy="447391"/>
            <a:chOff x="3096408" y="2003694"/>
            <a:chExt cx="2809216" cy="447391"/>
          </a:xfrm>
        </p:grpSpPr>
        <p:grpSp>
          <p:nvGrpSpPr>
            <p:cNvPr id="5" name="Skupina 4"/>
            <p:cNvGrpSpPr/>
            <p:nvPr/>
          </p:nvGrpSpPr>
          <p:grpSpPr>
            <a:xfrm>
              <a:off x="3096408" y="2003694"/>
              <a:ext cx="2809216" cy="430447"/>
              <a:chOff x="3089192" y="2003694"/>
              <a:chExt cx="2809216" cy="430447"/>
            </a:xfrm>
          </p:grpSpPr>
          <p:cxnSp>
            <p:nvCxnSpPr>
              <p:cNvPr id="50" name="Přímá spojnice 49"/>
              <p:cNvCxnSpPr/>
              <p:nvPr/>
            </p:nvCxnSpPr>
            <p:spPr>
              <a:xfrm>
                <a:off x="4026200" y="2045112"/>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52" name="Přímá spojnice 51"/>
              <p:cNvCxnSpPr/>
              <p:nvPr/>
            </p:nvCxnSpPr>
            <p:spPr>
              <a:xfrm>
                <a:off x="5430264" y="2045112"/>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53" name="Přímá spojnice 52"/>
              <p:cNvCxnSpPr/>
              <p:nvPr/>
            </p:nvCxnSpPr>
            <p:spPr>
              <a:xfrm>
                <a:off x="5898408" y="2003694"/>
                <a:ext cx="0" cy="424431"/>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3090096" y="2009710"/>
                <a:ext cx="0" cy="424431"/>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sp>
            <p:nvSpPr>
              <p:cNvPr id="42" name="Obdélník 41"/>
              <p:cNvSpPr/>
              <p:nvPr/>
            </p:nvSpPr>
            <p:spPr>
              <a:xfrm>
                <a:off x="3179503" y="2009984"/>
                <a:ext cx="753355"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3v5</a:t>
                </a:r>
                <a:endParaRPr lang="en-GB" sz="1000" dirty="0">
                  <a:latin typeface="Cambria Math" panose="02040503050406030204" pitchFamily="18" charset="0"/>
                  <a:ea typeface="Cambria Math" panose="02040503050406030204" pitchFamily="18" charset="0"/>
                </a:endParaRPr>
              </a:p>
            </p:txBody>
          </p:sp>
          <p:cxnSp>
            <p:nvCxnSpPr>
              <p:cNvPr id="51" name="Přímá spojnice 50"/>
              <p:cNvCxnSpPr/>
              <p:nvPr/>
            </p:nvCxnSpPr>
            <p:spPr>
              <a:xfrm flipH="1">
                <a:off x="3089616" y="2221824"/>
                <a:ext cx="936000"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Přímá spojnice 55"/>
              <p:cNvCxnSpPr/>
              <p:nvPr/>
            </p:nvCxnSpPr>
            <p:spPr>
              <a:xfrm flipH="1">
                <a:off x="4019704" y="2221512"/>
                <a:ext cx="1410560"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8" name="Přímá spojnice 57"/>
              <p:cNvCxnSpPr/>
              <p:nvPr/>
            </p:nvCxnSpPr>
            <p:spPr>
              <a:xfrm flipH="1">
                <a:off x="5435800" y="2221512"/>
                <a:ext cx="456592"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9" name="Obdélník 58"/>
              <p:cNvSpPr/>
              <p:nvPr/>
            </p:nvSpPr>
            <p:spPr>
              <a:xfrm>
                <a:off x="4044246" y="2009984"/>
                <a:ext cx="1367969"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5v8</a:t>
                </a:r>
                <a:endParaRPr lang="en-GB" sz="1000" dirty="0">
                  <a:latin typeface="Cambria Math" panose="02040503050406030204" pitchFamily="18" charset="0"/>
                  <a:ea typeface="Cambria Math" panose="02040503050406030204" pitchFamily="18" charset="0"/>
                </a:endParaRPr>
              </a:p>
            </p:txBody>
          </p:sp>
          <p:sp>
            <p:nvSpPr>
              <p:cNvPr id="70" name="Obdélník 69"/>
              <p:cNvSpPr/>
              <p:nvPr/>
            </p:nvSpPr>
            <p:spPr>
              <a:xfrm>
                <a:off x="5473556" y="2009112"/>
                <a:ext cx="381905"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8v9</a:t>
                </a:r>
                <a:endParaRPr lang="en-GB" sz="1000" dirty="0">
                  <a:latin typeface="Cambria Math" panose="02040503050406030204" pitchFamily="18" charset="0"/>
                  <a:ea typeface="Cambria Math" panose="02040503050406030204" pitchFamily="18" charset="0"/>
                </a:endParaRPr>
              </a:p>
            </p:txBody>
          </p:sp>
          <p:cxnSp>
            <p:nvCxnSpPr>
              <p:cNvPr id="74" name="Přímá spojnice 73"/>
              <p:cNvCxnSpPr/>
              <p:nvPr/>
            </p:nvCxnSpPr>
            <p:spPr>
              <a:xfrm flipH="1">
                <a:off x="3089192" y="2432736"/>
                <a:ext cx="2808000"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75" name="Obdélník 74"/>
            <p:cNvSpPr/>
            <p:nvPr/>
          </p:nvSpPr>
          <p:spPr>
            <a:xfrm>
              <a:off x="3227453" y="2204864"/>
              <a:ext cx="2521075" cy="246221"/>
            </a:xfrm>
            <a:prstGeom prst="rect">
              <a:avLst/>
            </a:prstGeom>
          </p:spPr>
          <p:txBody>
            <a:bodyPr wrap="square" lIns="0" rIns="0">
              <a:spAutoFit/>
            </a:bodyPr>
            <a:lstStyle/>
            <a:p>
              <a:pPr marL="0" lvl="2" algn="ctr">
                <a:buClr>
                  <a:srgbClr val="7030A0"/>
                </a:buClr>
                <a:buSzPct val="80000"/>
              </a:pPr>
              <a:r>
                <a:rPr lang="en-GB" sz="1000" dirty="0">
                  <a:latin typeface="Cambria Math" panose="02040503050406030204" pitchFamily="18" charset="0"/>
                  <a:ea typeface="Cambria Math" panose="02040503050406030204" pitchFamily="18" charset="0"/>
                </a:rPr>
                <a:t>synthetic 3v9</a:t>
              </a:r>
              <a:r>
                <a:rPr lang="cs-CZ" sz="1000" dirty="0">
                  <a:latin typeface="Cambria Math" panose="02040503050406030204" pitchFamily="18" charset="0"/>
                  <a:ea typeface="Cambria Math" panose="02040503050406030204" pitchFamily="18" charset="0"/>
                </a:rPr>
                <a:t> FRA</a:t>
              </a:r>
              <a:endParaRPr lang="en-GB" sz="1000" dirty="0">
                <a:latin typeface="Cambria Math" panose="02040503050406030204" pitchFamily="18" charset="0"/>
                <a:ea typeface="Cambria Math" panose="02040503050406030204" pitchFamily="18" charset="0"/>
              </a:endParaRPr>
            </a:p>
          </p:txBody>
        </p:sp>
      </p:grpSp>
      <p:sp>
        <p:nvSpPr>
          <p:cNvPr id="2" name="Zástupný symbol pro zápatí 1"/>
          <p:cNvSpPr>
            <a:spLocks noGrp="1"/>
          </p:cNvSpPr>
          <p:nvPr>
            <p:ph type="ftr" sz="quarter" idx="11"/>
          </p:nvPr>
        </p:nvSpPr>
        <p:spPr>
          <a:xfrm>
            <a:off x="180000" y="6336000"/>
            <a:ext cx="3312000" cy="360000"/>
          </a:xfrm>
        </p:spPr>
        <p:txBody>
          <a:bodyPr/>
          <a:lstStyle/>
          <a:p>
            <a:r>
              <a:rPr lang="en-GB" dirty="0"/>
              <a:t>Forward rate agreement</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5</a:t>
            </a:r>
          </a:p>
        </p:txBody>
      </p:sp>
      <p:sp>
        <p:nvSpPr>
          <p:cNvPr id="4" name="Nadpis 3"/>
          <p:cNvSpPr>
            <a:spLocks noGrp="1"/>
          </p:cNvSpPr>
          <p:nvPr>
            <p:ph type="title"/>
          </p:nvPr>
        </p:nvSpPr>
        <p:spPr>
          <a:xfrm>
            <a:off x="144001" y="144000"/>
            <a:ext cx="4428000" cy="648072"/>
          </a:xfrm>
        </p:spPr>
        <p:txBody>
          <a:bodyPr/>
          <a:lstStyle/>
          <a:p>
            <a:r>
              <a:rPr lang="en-GB" dirty="0"/>
              <a:t>FRA strip</a:t>
            </a:r>
          </a:p>
        </p:txBody>
      </p:sp>
      <p:sp>
        <p:nvSpPr>
          <p:cNvPr id="9" name="TextovéPole 8"/>
          <p:cNvSpPr txBox="1"/>
          <p:nvPr/>
        </p:nvSpPr>
        <p:spPr>
          <a:xfrm>
            <a:off x="864000" y="3240739"/>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cs-CZ" sz="2200" dirty="0">
                <a:latin typeface="Cambria Math" panose="02040503050406030204" pitchFamily="18" charset="0"/>
                <a:ea typeface="Cambria Math" panose="02040503050406030204" pitchFamily="18" charset="0"/>
              </a:rPr>
              <a:t>S</a:t>
            </a:r>
            <a:r>
              <a:rPr lang="en-GB" sz="2200" dirty="0">
                <a:latin typeface="Cambria Math" panose="02040503050406030204" pitchFamily="18" charset="0"/>
                <a:ea typeface="Cambria Math" panose="02040503050406030204" pitchFamily="18" charset="0"/>
              </a:rPr>
              <a:t>trip construction</a:t>
            </a:r>
          </a:p>
        </p:txBody>
      </p:sp>
      <p:sp>
        <p:nvSpPr>
          <p:cNvPr id="15" name="TextovéPole 14"/>
          <p:cNvSpPr txBox="1"/>
          <p:nvPr/>
        </p:nvSpPr>
        <p:spPr>
          <a:xfrm>
            <a:off x="1188000" y="1297915"/>
            <a:ext cx="7848496"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FRA strip </a:t>
            </a:r>
            <a:r>
              <a:rPr lang="en-GB" dirty="0">
                <a:latin typeface="Cambria Math" panose="02040503050406030204" pitchFamily="18" charset="0"/>
                <a:ea typeface="Cambria Math" panose="02040503050406030204" pitchFamily="18" charset="0"/>
              </a:rPr>
              <a:t>is an FRA created synthetically from a series of consecutive FRAs</a:t>
            </a:r>
          </a:p>
        </p:txBody>
      </p:sp>
      <p:sp>
        <p:nvSpPr>
          <p:cNvPr id="21" name="TextovéPole 20"/>
          <p:cNvSpPr txBox="1"/>
          <p:nvPr/>
        </p:nvSpPr>
        <p:spPr>
          <a:xfrm>
            <a:off x="864000" y="946820"/>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Definition</a:t>
            </a:r>
          </a:p>
        </p:txBody>
      </p:sp>
      <p:sp>
        <p:nvSpPr>
          <p:cNvPr id="46" name="TextovéPole 45"/>
          <p:cNvSpPr txBox="1"/>
          <p:nvPr/>
        </p:nvSpPr>
        <p:spPr>
          <a:xfrm>
            <a:off x="1188001" y="3564797"/>
            <a:ext cx="475214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Rules for the size of notional principal</a:t>
            </a:r>
            <a:r>
              <a:rPr lang="cs-CZ" dirty="0">
                <a:latin typeface="Cambria Math" panose="02040503050406030204" pitchFamily="18" charset="0"/>
                <a:ea typeface="Cambria Math" panose="02040503050406030204" pitchFamily="18" charset="0"/>
              </a:rPr>
              <a:t>s</a:t>
            </a:r>
            <a:endParaRPr lang="en-GB" dirty="0">
              <a:latin typeface="Cambria Math" panose="02040503050406030204" pitchFamily="18" charset="0"/>
              <a:ea typeface="Cambria Math" panose="02040503050406030204" pitchFamily="18" charset="0"/>
            </a:endParaRPr>
          </a:p>
        </p:txBody>
      </p:sp>
      <p:sp>
        <p:nvSpPr>
          <p:cNvPr id="57" name="TextovéPole 56"/>
          <p:cNvSpPr txBox="1"/>
          <p:nvPr/>
        </p:nvSpPr>
        <p:spPr>
          <a:xfrm>
            <a:off x="1188000" y="4669901"/>
            <a:ext cx="7882968"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No arbitrage between synthetic and normal FRAs is reflected in the interest rate parity condition </a:t>
            </a:r>
          </a:p>
        </p:txBody>
      </p:sp>
      <p:sp>
        <p:nvSpPr>
          <p:cNvPr id="85" name="TextovéPole 84"/>
          <p:cNvSpPr txBox="1"/>
          <p:nvPr/>
        </p:nvSpPr>
        <p:spPr>
          <a:xfrm>
            <a:off x="1584001" y="1598536"/>
            <a:ext cx="4428160" cy="276999"/>
          </a:xfrm>
          <a:prstGeom prst="rect">
            <a:avLst/>
          </a:prstGeom>
          <a:noFill/>
          <a:ln>
            <a:noFill/>
          </a:ln>
        </p:spPr>
        <p:txBody>
          <a:bodyPr wrap="square" rtlCol="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FRA contracts 3v5, 5v8, 8v9 make up a synthetic 3v9 FRA strip</a:t>
            </a:r>
          </a:p>
        </p:txBody>
      </p:sp>
      <mc:AlternateContent xmlns:mc="http://schemas.openxmlformats.org/markup-compatibility/2006" xmlns:a14="http://schemas.microsoft.com/office/drawing/2010/main">
        <mc:Choice Requires="a14">
          <p:sp>
            <p:nvSpPr>
              <p:cNvPr id="60" name="TextovéPole 59"/>
              <p:cNvSpPr txBox="1"/>
              <p:nvPr/>
            </p:nvSpPr>
            <p:spPr>
              <a:xfrm>
                <a:off x="827584" y="3780637"/>
                <a:ext cx="8424936" cy="506870"/>
              </a:xfrm>
              <a:prstGeom prst="rect">
                <a:avLst/>
              </a:prstGeom>
              <a:noFill/>
              <a:ln>
                <a:noFill/>
              </a:ln>
            </p:spPr>
            <p:txBody>
              <a:bodyPr wrap="square" rtlCol="0">
                <a:spAutoFit/>
              </a:bodyPr>
              <a:lstStyle/>
              <a:p>
                <a:pPr marL="0" lvl="2">
                  <a:buClr>
                    <a:srgbClr val="7030A0"/>
                  </a:buClr>
                  <a:buSzPct val="80000"/>
                </a:pPr>
                <a14:m>
                  <m:oMath xmlns:m="http://schemas.openxmlformats.org/officeDocument/2006/math">
                    <m:r>
                      <m:rPr>
                        <m:nor/>
                      </m:rPr>
                      <a:rPr lang="cs-CZ" sz="1600" b="0" i="0" smtClean="0">
                        <a:latin typeface="Cambria Math" panose="02040503050406030204" pitchFamily="18" charset="0"/>
                        <a:ea typeface="Cambria Math" panose="02040503050406030204" pitchFamily="18" charset="0"/>
                      </a:rPr>
                      <m:t>NP</m:t>
                    </m:r>
                    <m:r>
                      <m:rPr>
                        <m:nor/>
                      </m:rPr>
                      <a:rPr lang="cs-CZ" sz="1600" b="0" i="0" smtClean="0">
                        <a:latin typeface="Cambria Math" panose="02040503050406030204" pitchFamily="18" charset="0"/>
                        <a:ea typeface="Cambria Math" panose="02040503050406030204" pitchFamily="18" charset="0"/>
                      </a:rPr>
                      <m:t>(3</m:t>
                    </m:r>
                    <m:r>
                      <m:rPr>
                        <m:nor/>
                      </m:rPr>
                      <a:rPr lang="cs-CZ" sz="1600" b="0" i="0" smtClean="0">
                        <a:latin typeface="Cambria Math" panose="02040503050406030204" pitchFamily="18" charset="0"/>
                        <a:ea typeface="Cambria Math" panose="02040503050406030204" pitchFamily="18" charset="0"/>
                      </a:rPr>
                      <m:t>v</m:t>
                    </m:r>
                    <m:r>
                      <m:rPr>
                        <m:nor/>
                      </m:rPr>
                      <a:rPr lang="cs-CZ" sz="1600" b="0" i="0" smtClean="0">
                        <a:latin typeface="Cambria Math" panose="02040503050406030204" pitchFamily="18" charset="0"/>
                        <a:ea typeface="Cambria Math" panose="02040503050406030204" pitchFamily="18" charset="0"/>
                      </a:rPr>
                      <m:t>5) = </m:t>
                    </m:r>
                    <m:r>
                      <a:rPr lang="cs-CZ" sz="1600" b="0" i="1" smtClean="0">
                        <a:latin typeface="Cambria Math" panose="02040503050406030204" pitchFamily="18" charset="0"/>
                        <a:ea typeface="Cambria Math" panose="02040503050406030204" pitchFamily="18" charset="0"/>
                      </a:rPr>
                      <m:t>𝑀</m:t>
                    </m:r>
                    <m:r>
                      <a:rPr lang="cs-CZ" sz="1600" b="0" i="1" smtClean="0">
                        <a:latin typeface="Cambria Math" panose="02040503050406030204" pitchFamily="18" charset="0"/>
                        <a:ea typeface="Cambria Math" panose="02040503050406030204" pitchFamily="18" charset="0"/>
                      </a:rPr>
                      <m:t>,</m:t>
                    </m:r>
                  </m:oMath>
                </a14:m>
                <a:r>
                  <a:rPr lang="cs-CZ" sz="1600" dirty="0">
                    <a:ea typeface="Cambria Math" panose="02040503050406030204" pitchFamily="18" charset="0"/>
                  </a:rPr>
                  <a:t> </a:t>
                </a:r>
                <a14:m>
                  <m:oMath xmlns:m="http://schemas.openxmlformats.org/officeDocument/2006/math">
                    <m:r>
                      <m:rPr>
                        <m:sty m:val="p"/>
                      </m:rPr>
                      <a:rPr lang="cs-CZ" sz="1600" b="0" i="0" smtClean="0">
                        <a:latin typeface="Cambria Math" panose="02040503050406030204" pitchFamily="18" charset="0"/>
                        <a:ea typeface="Cambria Math" panose="02040503050406030204" pitchFamily="18" charset="0"/>
                      </a:rPr>
                      <m:t>NP</m:t>
                    </m:r>
                    <m:r>
                      <a:rPr lang="cs-CZ" sz="1600" b="0" i="0"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5</m:t>
                    </m:r>
                    <m:r>
                      <m:rPr>
                        <m:nor/>
                      </m:rPr>
                      <a:rPr lang="cs-CZ" sz="1600">
                        <a:latin typeface="Cambria Math" panose="02040503050406030204" pitchFamily="18" charset="0"/>
                        <a:ea typeface="Cambria Math" panose="02040503050406030204" pitchFamily="18" charset="0"/>
                      </a:rPr>
                      <m:t>v</m:t>
                    </m:r>
                    <m:r>
                      <m:rPr>
                        <m:nor/>
                      </m:rPr>
                      <a:rPr lang="cs-CZ" sz="1600" b="0" i="0" smtClean="0">
                        <a:latin typeface="Cambria Math" panose="02040503050406030204" pitchFamily="18" charset="0"/>
                        <a:ea typeface="Cambria Math" panose="02040503050406030204" pitchFamily="18" charset="0"/>
                      </a:rPr>
                      <m:t>8) = </m:t>
                    </m:r>
                    <m:r>
                      <a:rPr lang="cs-CZ" sz="1600" i="1">
                        <a:latin typeface="Cambria Math" panose="02040503050406030204" pitchFamily="18" charset="0"/>
                        <a:ea typeface="Cambria Math" panose="02040503050406030204" pitchFamily="18" charset="0"/>
                      </a:rPr>
                      <m:t>𝑀</m:t>
                    </m:r>
                    <m:r>
                      <a:rPr lang="cs-CZ" sz="1600" i="1">
                        <a:latin typeface="Cambria Math" panose="02040503050406030204" pitchFamily="18" charset="0"/>
                        <a:ea typeface="Cambria Math" panose="02040503050406030204" pitchFamily="18" charset="0"/>
                      </a:rPr>
                      <m:t>×</m:t>
                    </m:r>
                    <m:d>
                      <m:dPr>
                        <m:ctrlPr>
                          <a:rPr lang="cs-CZ" sz="1600" i="1">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3,5</m:t>
                                </m:r>
                              </m:sub>
                            </m:sSub>
                          </m:num>
                          <m:den>
                            <m:r>
                              <a:rPr lang="cs-CZ" sz="1400" i="1">
                                <a:latin typeface="Cambria Math" panose="02040503050406030204" pitchFamily="18" charset="0"/>
                                <a:ea typeface="Cambria Math" panose="02040503050406030204" pitchFamily="18" charset="0"/>
                              </a:rPr>
                              <m:t>365</m:t>
                            </m:r>
                          </m:den>
                        </m:f>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b="0" i="1" smtClean="0">
                                    <a:latin typeface="Cambria Math" panose="02040503050406030204" pitchFamily="18" charset="0"/>
                                  </a:rPr>
                                  <m:t>5</m:t>
                                </m:r>
                              </m:sub>
                            </m:sSub>
                          </m:e>
                        </m:sPre>
                      </m:e>
                    </m:d>
                    <m:r>
                      <a:rPr lang="cs-CZ" sz="1600" b="0" i="1" smtClean="0">
                        <a:latin typeface="Cambria Math" panose="02040503050406030204" pitchFamily="18" charset="0"/>
                      </a:rPr>
                      <m:t>,</m:t>
                    </m:r>
                  </m:oMath>
                </a14:m>
                <a:r>
                  <a:rPr lang="cs-CZ" sz="1600" dirty="0">
                    <a:ea typeface="Cambria Math" panose="02040503050406030204" pitchFamily="18" charset="0"/>
                  </a:rPr>
                  <a:t> </a:t>
                </a:r>
                <a14:m>
                  <m:oMath xmlns:m="http://schemas.openxmlformats.org/officeDocument/2006/math">
                    <m:r>
                      <m:rPr>
                        <m:sty m:val="p"/>
                      </m:rPr>
                      <a:rPr lang="cs-CZ" sz="1600" b="0" i="0" smtClean="0">
                        <a:latin typeface="Cambria Math" panose="02040503050406030204" pitchFamily="18" charset="0"/>
                        <a:ea typeface="Cambria Math" panose="02040503050406030204" pitchFamily="18" charset="0"/>
                      </a:rPr>
                      <m:t>NP</m:t>
                    </m:r>
                    <m:r>
                      <a:rPr lang="cs-CZ" sz="1600" b="0" i="0"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8</m:t>
                    </m:r>
                    <m:r>
                      <m:rPr>
                        <m:nor/>
                      </m:rPr>
                      <a:rPr lang="cs-CZ" sz="1600">
                        <a:latin typeface="Cambria Math" panose="02040503050406030204" pitchFamily="18" charset="0"/>
                        <a:ea typeface="Cambria Math" panose="02040503050406030204" pitchFamily="18" charset="0"/>
                      </a:rPr>
                      <m:t>v</m:t>
                    </m:r>
                    <m:r>
                      <m:rPr>
                        <m:nor/>
                      </m:rPr>
                      <a:rPr lang="cs-CZ" sz="1600" b="0" i="0" smtClean="0">
                        <a:latin typeface="Cambria Math" panose="02040503050406030204" pitchFamily="18" charset="0"/>
                        <a:ea typeface="Cambria Math" panose="02040503050406030204" pitchFamily="18" charset="0"/>
                      </a:rPr>
                      <m:t>9) = </m:t>
                    </m:r>
                    <m:r>
                      <a:rPr lang="cs-CZ" sz="1600" i="1">
                        <a:latin typeface="Cambria Math" panose="02040503050406030204" pitchFamily="18" charset="0"/>
                        <a:ea typeface="Cambria Math" panose="02040503050406030204" pitchFamily="18" charset="0"/>
                      </a:rPr>
                      <m:t>𝑀</m:t>
                    </m:r>
                    <m:r>
                      <a:rPr lang="cs-CZ" sz="1600" i="1">
                        <a:latin typeface="Cambria Math" panose="02040503050406030204" pitchFamily="18" charset="0"/>
                        <a:ea typeface="Cambria Math" panose="02040503050406030204" pitchFamily="18" charset="0"/>
                      </a:rPr>
                      <m:t>×</m:t>
                    </m:r>
                    <m:d>
                      <m:dPr>
                        <m:ctrlPr>
                          <a:rPr lang="cs-CZ" sz="1600" i="1">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3,5</m:t>
                                </m:r>
                              </m:sub>
                            </m:sSub>
                          </m:num>
                          <m:den>
                            <m:r>
                              <a:rPr lang="cs-CZ" sz="1400" i="1">
                                <a:latin typeface="Cambria Math" panose="02040503050406030204" pitchFamily="18" charset="0"/>
                                <a:ea typeface="Cambria Math" panose="02040503050406030204" pitchFamily="18" charset="0"/>
                              </a:rPr>
                              <m:t>365</m:t>
                            </m:r>
                          </m:den>
                        </m:f>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b="0" i="1" smtClean="0">
                                    <a:latin typeface="Cambria Math" panose="02040503050406030204" pitchFamily="18" charset="0"/>
                                  </a:rPr>
                                  <m:t>5</m:t>
                                </m:r>
                              </m:sub>
                            </m:sSub>
                          </m:e>
                        </m:sPre>
                      </m:e>
                    </m:d>
                  </m:oMath>
                </a14:m>
                <a:r>
                  <a:rPr lang="cs-CZ" dirty="0">
                    <a:ea typeface="Cambria Math" panose="02040503050406030204" pitchFamily="18" charset="0"/>
                  </a:rPr>
                  <a:t> </a:t>
                </a:r>
                <a14:m>
                  <m:oMath xmlns:m="http://schemas.openxmlformats.org/officeDocument/2006/math">
                    <m:r>
                      <a:rPr lang="cs-CZ" i="1">
                        <a:latin typeface="Cambria Math" panose="02040503050406030204" pitchFamily="18" charset="0"/>
                        <a:ea typeface="Cambria Math" panose="02040503050406030204" pitchFamily="18" charset="0"/>
                      </a:rPr>
                      <m:t>×</m:t>
                    </m:r>
                    <m:d>
                      <m:dPr>
                        <m:ctrlPr>
                          <a:rPr lang="cs-CZ" i="1">
                            <a:latin typeface="Cambria Math" panose="02040503050406030204" pitchFamily="18" charset="0"/>
                            <a:ea typeface="Cambria Math" panose="02040503050406030204" pitchFamily="18" charset="0"/>
                          </a:rPr>
                        </m:ctrlPr>
                      </m:dPr>
                      <m:e>
                        <m:r>
                          <a:rPr lang="cs-CZ" i="1">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i="1">
                                    <a:latin typeface="Cambria Math" panose="02040503050406030204" pitchFamily="18" charset="0"/>
                                    <a:ea typeface="Cambria Math" panose="02040503050406030204" pitchFamily="18" charset="0"/>
                                  </a:rPr>
                                  <m:t>5,8</m:t>
                                </m:r>
                              </m:sub>
                            </m:sSub>
                          </m:num>
                          <m:den>
                            <m:r>
                              <a:rPr lang="cs-CZ" sz="1600" i="1">
                                <a:latin typeface="Cambria Math" panose="02040503050406030204" pitchFamily="18" charset="0"/>
                                <a:ea typeface="Cambria Math" panose="02040503050406030204" pitchFamily="18" charset="0"/>
                              </a:rPr>
                              <m:t>365</m:t>
                            </m:r>
                          </m:den>
                        </m:f>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panose="02040503050406030204" pitchFamily="18" charset="0"/>
                                <a:ea typeface="Cambria Math" panose="02040503050406030204" pitchFamily="18" charset="0"/>
                              </a:rPr>
                              <m:t>5</m:t>
                            </m:r>
                          </m:sub>
                          <m:sup>
                            <m:r>
                              <a:rPr lang="cs-CZ" i="1">
                                <a:latin typeface="Cambria Math" panose="02040503050406030204" pitchFamily="18" charset="0"/>
                                <a:ea typeface="Cambria Math" panose="02040503050406030204" pitchFamily="18" charset="0"/>
                              </a:rPr>
                              <m:t> </m:t>
                            </m:r>
                          </m:sup>
                          <m:e>
                            <m:sSub>
                              <m:sSubPr>
                                <m:ctrlPr>
                                  <a:rPr lang="cs-CZ" i="1">
                                    <a:latin typeface="Cambria Math" panose="02040503050406030204" pitchFamily="18" charset="0"/>
                                  </a:rPr>
                                </m:ctrlPr>
                              </m:sSubPr>
                              <m:e>
                                <m:r>
                                  <a:rPr lang="cs-CZ" i="1">
                                    <a:latin typeface="Cambria Math" panose="02040503050406030204" pitchFamily="18" charset="0"/>
                                  </a:rPr>
                                  <m:t>𝐾</m:t>
                                </m:r>
                              </m:e>
                              <m:sub>
                                <m:r>
                                  <a:rPr lang="cs-CZ" i="1">
                                    <a:latin typeface="Cambria Math" panose="02040503050406030204" pitchFamily="18" charset="0"/>
                                  </a:rPr>
                                  <m:t>8</m:t>
                                </m:r>
                              </m:sub>
                            </m:sSub>
                          </m:e>
                        </m:sPre>
                      </m:e>
                    </m:d>
                  </m:oMath>
                </a14:m>
                <a:r>
                  <a:rPr lang="cs-CZ" sz="1600" dirty="0">
                    <a:latin typeface="Cambria Math" panose="02040503050406030204" pitchFamily="18" charset="0"/>
                    <a:ea typeface="Cambria Math" panose="02040503050406030204" pitchFamily="18" charset="0"/>
                  </a:rPr>
                  <a:t> </a:t>
                </a:r>
                <a:endParaRPr lang="en-GB" sz="1600" dirty="0">
                  <a:latin typeface="Cambria Math" panose="02040503050406030204" pitchFamily="18" charset="0"/>
                  <a:ea typeface="Cambria Math" panose="02040503050406030204" pitchFamily="18" charset="0"/>
                </a:endParaRPr>
              </a:p>
            </p:txBody>
          </p:sp>
        </mc:Choice>
        <mc:Fallback xmlns="">
          <p:sp>
            <p:nvSpPr>
              <p:cNvPr id="60" name="TextovéPole 59"/>
              <p:cNvSpPr txBox="1">
                <a:spLocks noRot="1" noChangeAspect="1" noMove="1" noResize="1" noEditPoints="1" noAdjustHandles="1" noChangeArrowheads="1" noChangeShapeType="1" noTextEdit="1"/>
              </p:cNvSpPr>
              <p:nvPr/>
            </p:nvSpPr>
            <p:spPr>
              <a:xfrm>
                <a:off x="827584" y="3780637"/>
                <a:ext cx="8424936" cy="506870"/>
              </a:xfrm>
              <a:prstGeom prst="rect">
                <a:avLst/>
              </a:prstGeom>
              <a:blipFill>
                <a:blip r:embed="rId15"/>
                <a:stretch>
                  <a:fillRect l="-72"/>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1" name="TextovéPole 60"/>
              <p:cNvSpPr txBox="1"/>
              <p:nvPr/>
            </p:nvSpPr>
            <p:spPr>
              <a:xfrm>
                <a:off x="1944000" y="5186554"/>
                <a:ext cx="5508320" cy="483146"/>
              </a:xfrm>
              <a:prstGeom prst="rect">
                <a:avLst/>
              </a:prstGeom>
              <a:noFill/>
              <a:ln>
                <a:noFill/>
              </a:ln>
            </p:spPr>
            <p:txBody>
              <a:bodyPr wrap="square" rtlCol="0">
                <a:spAutoFit/>
              </a:bodyPr>
              <a:lstStyle/>
              <a:p>
                <a:pPr marL="0" lvl="2">
                  <a:buClr>
                    <a:srgbClr val="7030A0"/>
                  </a:buClr>
                  <a:buSzPct val="80000"/>
                </a:pPr>
                <a14:m>
                  <m:oMathPara xmlns:m="http://schemas.openxmlformats.org/officeDocument/2006/math">
                    <m:oMathParaPr>
                      <m:jc m:val="left"/>
                    </m:oMathParaPr>
                    <m:oMath xmlns:m="http://schemas.openxmlformats.org/officeDocument/2006/math">
                      <m:r>
                        <a:rPr lang="cs-CZ" sz="1400" i="1" smtClean="0">
                          <a:solidFill>
                            <a:prstClr val="black"/>
                          </a:solidFill>
                          <a:latin typeface="Cambria Math" panose="02040503050406030204" pitchFamily="18" charset="0"/>
                          <a:ea typeface="Cambria Math" panose="02040503050406030204" pitchFamily="18" charset="0"/>
                        </a:rPr>
                        <m:t>1+</m:t>
                      </m:r>
                      <m:f>
                        <m:fPr>
                          <m:ctrlPr>
                            <a:rPr lang="cs-CZ" sz="1200" i="1">
                              <a:solidFill>
                                <a:prstClr val="black"/>
                              </a:solidFill>
                              <a:latin typeface="Cambria Math" panose="02040503050406030204" pitchFamily="18" charset="0"/>
                              <a:ea typeface="Cambria Math" panose="02040503050406030204" pitchFamily="18" charset="0"/>
                            </a:rPr>
                          </m:ctrlPr>
                        </m:fPr>
                        <m:num>
                          <m:sSub>
                            <m:sSubPr>
                              <m:ctrlPr>
                                <a:rPr lang="cs-CZ" sz="1200" i="1">
                                  <a:solidFill>
                                    <a:prstClr val="black"/>
                                  </a:solidFill>
                                  <a:latin typeface="Cambria Math" panose="02040503050406030204" pitchFamily="18" charset="0"/>
                                  <a:ea typeface="Cambria Math" panose="02040503050406030204" pitchFamily="18" charset="0"/>
                                </a:rPr>
                              </m:ctrlPr>
                            </m:sSubPr>
                            <m:e>
                              <m:r>
                                <a:rPr lang="cs-CZ" sz="1200" i="1">
                                  <a:solidFill>
                                    <a:prstClr val="black"/>
                                  </a:solidFill>
                                  <a:latin typeface="Cambria Math" panose="02040503050406030204" pitchFamily="18" charset="0"/>
                                  <a:ea typeface="Cambria Math" panose="02040503050406030204" pitchFamily="18" charset="0"/>
                                </a:rPr>
                                <m:t>𝑁</m:t>
                              </m:r>
                            </m:e>
                            <m:sub>
                              <m:r>
                                <a:rPr lang="cs-CZ" sz="1200" i="1">
                                  <a:solidFill>
                                    <a:prstClr val="black"/>
                                  </a:solidFill>
                                  <a:latin typeface="Cambria Math" panose="02040503050406030204" pitchFamily="18" charset="0"/>
                                  <a:ea typeface="Cambria Math" panose="02040503050406030204" pitchFamily="18" charset="0"/>
                                </a:rPr>
                                <m:t>3,</m:t>
                              </m:r>
                              <m:r>
                                <a:rPr lang="cs-CZ" sz="1200" b="0" i="1" smtClean="0">
                                  <a:solidFill>
                                    <a:prstClr val="black"/>
                                  </a:solidFill>
                                  <a:latin typeface="Cambria Math" panose="02040503050406030204" pitchFamily="18" charset="0"/>
                                  <a:ea typeface="Cambria Math" panose="02040503050406030204" pitchFamily="18" charset="0"/>
                                </a:rPr>
                                <m:t>9</m:t>
                              </m:r>
                            </m:sub>
                          </m:sSub>
                        </m:num>
                        <m:den>
                          <m:r>
                            <a:rPr lang="cs-CZ" sz="1200" i="1">
                              <a:solidFill>
                                <a:prstClr val="black"/>
                              </a:solidFill>
                              <a:latin typeface="Cambria Math" panose="02040503050406030204" pitchFamily="18" charset="0"/>
                              <a:ea typeface="Cambria Math" panose="02040503050406030204" pitchFamily="18" charset="0"/>
                            </a:rPr>
                            <m:t>365</m:t>
                          </m:r>
                        </m:den>
                      </m:f>
                      <m:sPre>
                        <m:sPrePr>
                          <m:ctrlPr>
                            <a:rPr lang="cs-CZ" sz="1200" i="1">
                              <a:solidFill>
                                <a:prstClr val="black"/>
                              </a:solidFill>
                              <a:latin typeface="Cambria Math" panose="02040503050406030204" pitchFamily="18" charset="0"/>
                              <a:ea typeface="Cambria Math" panose="02040503050406030204" pitchFamily="18" charset="0"/>
                            </a:rPr>
                          </m:ctrlPr>
                        </m:sPrePr>
                        <m:sub>
                          <m:r>
                            <a:rPr lang="cs-CZ" sz="1200" i="1">
                              <a:solidFill>
                                <a:prstClr val="black"/>
                              </a:solidFill>
                              <a:latin typeface="Cambria Math" panose="02040503050406030204" pitchFamily="18" charset="0"/>
                              <a:ea typeface="Cambria Math" panose="02040503050406030204" pitchFamily="18" charset="0"/>
                            </a:rPr>
                            <m:t>3</m:t>
                          </m:r>
                        </m:sub>
                        <m:sup>
                          <m:r>
                            <a:rPr lang="cs-CZ" sz="1400" i="1">
                              <a:solidFill>
                                <a:prstClr val="black"/>
                              </a:solidFill>
                              <a:latin typeface="Cambria Math" panose="02040503050406030204" pitchFamily="18" charset="0"/>
                              <a:ea typeface="Cambria Math" panose="02040503050406030204" pitchFamily="18" charset="0"/>
                            </a:rPr>
                            <m:t> </m:t>
                          </m:r>
                        </m:sup>
                        <m:e>
                          <m:sSub>
                            <m:sSubPr>
                              <m:ctrlPr>
                                <a:rPr lang="cs-CZ" sz="1400" i="1">
                                  <a:solidFill>
                                    <a:prstClr val="black"/>
                                  </a:solidFill>
                                  <a:latin typeface="Cambria Math" panose="02040503050406030204" pitchFamily="18" charset="0"/>
                                </a:rPr>
                              </m:ctrlPr>
                            </m:sSubPr>
                            <m:e>
                              <m:r>
                                <a:rPr lang="cs-CZ" sz="1400" i="1">
                                  <a:solidFill>
                                    <a:prstClr val="black"/>
                                  </a:solidFill>
                                  <a:latin typeface="Cambria Math" panose="02040503050406030204" pitchFamily="18" charset="0"/>
                                </a:rPr>
                                <m:t>𝐾</m:t>
                              </m:r>
                            </m:e>
                            <m:sub>
                              <m:r>
                                <a:rPr lang="cs-CZ" sz="1400" b="0" i="1" smtClean="0">
                                  <a:solidFill>
                                    <a:prstClr val="black"/>
                                  </a:solidFill>
                                  <a:latin typeface="Cambria Math" panose="02040503050406030204" pitchFamily="18" charset="0"/>
                                </a:rPr>
                                <m:t>9</m:t>
                              </m:r>
                            </m:sub>
                          </m:sSub>
                          <m:r>
                            <a:rPr lang="cs-CZ" sz="1400" b="0" i="1" smtClean="0">
                              <a:solidFill>
                                <a:prstClr val="black"/>
                              </a:solidFill>
                              <a:latin typeface="Cambria Math" panose="02040503050406030204" pitchFamily="18" charset="0"/>
                            </a:rPr>
                            <m:t>=</m:t>
                          </m:r>
                        </m:e>
                      </m:sPre>
                      <m:d>
                        <m:dPr>
                          <m:ctrlPr>
                            <a:rPr lang="cs-CZ" sz="1400" i="1">
                              <a:solidFill>
                                <a:prstClr val="black"/>
                              </a:solidFill>
                              <a:latin typeface="Cambria Math" panose="02040503050406030204" pitchFamily="18" charset="0"/>
                              <a:ea typeface="Cambria Math" panose="02040503050406030204" pitchFamily="18" charset="0"/>
                            </a:rPr>
                          </m:ctrlPr>
                        </m:dPr>
                        <m:e>
                          <m:r>
                            <a:rPr lang="cs-CZ" sz="1400" i="1">
                              <a:solidFill>
                                <a:prstClr val="black"/>
                              </a:solidFill>
                              <a:latin typeface="Cambria Math" panose="02040503050406030204" pitchFamily="18" charset="0"/>
                              <a:ea typeface="Cambria Math" panose="02040503050406030204" pitchFamily="18" charset="0"/>
                            </a:rPr>
                            <m:t>1+</m:t>
                          </m:r>
                          <m:f>
                            <m:fPr>
                              <m:ctrlPr>
                                <a:rPr lang="cs-CZ" sz="1200" i="1">
                                  <a:solidFill>
                                    <a:prstClr val="black"/>
                                  </a:solidFill>
                                  <a:latin typeface="Cambria Math" panose="02040503050406030204" pitchFamily="18" charset="0"/>
                                  <a:ea typeface="Cambria Math" panose="02040503050406030204" pitchFamily="18" charset="0"/>
                                </a:rPr>
                              </m:ctrlPr>
                            </m:fPr>
                            <m:num>
                              <m:sSub>
                                <m:sSubPr>
                                  <m:ctrlPr>
                                    <a:rPr lang="cs-CZ" sz="1200" i="1">
                                      <a:solidFill>
                                        <a:prstClr val="black"/>
                                      </a:solidFill>
                                      <a:latin typeface="Cambria Math" panose="02040503050406030204" pitchFamily="18" charset="0"/>
                                      <a:ea typeface="Cambria Math" panose="02040503050406030204" pitchFamily="18" charset="0"/>
                                    </a:rPr>
                                  </m:ctrlPr>
                                </m:sSubPr>
                                <m:e>
                                  <m:r>
                                    <a:rPr lang="cs-CZ" sz="1200" i="1">
                                      <a:solidFill>
                                        <a:prstClr val="black"/>
                                      </a:solidFill>
                                      <a:latin typeface="Cambria Math" panose="02040503050406030204" pitchFamily="18" charset="0"/>
                                      <a:ea typeface="Cambria Math" panose="02040503050406030204" pitchFamily="18" charset="0"/>
                                    </a:rPr>
                                    <m:t>𝑁</m:t>
                                  </m:r>
                                </m:e>
                                <m:sub>
                                  <m:r>
                                    <a:rPr lang="cs-CZ" sz="1200" i="1">
                                      <a:solidFill>
                                        <a:prstClr val="black"/>
                                      </a:solidFill>
                                      <a:latin typeface="Cambria Math" panose="02040503050406030204" pitchFamily="18" charset="0"/>
                                      <a:ea typeface="Cambria Math" panose="02040503050406030204" pitchFamily="18" charset="0"/>
                                    </a:rPr>
                                    <m:t>3,5</m:t>
                                  </m:r>
                                </m:sub>
                              </m:sSub>
                            </m:num>
                            <m:den>
                              <m:r>
                                <a:rPr lang="cs-CZ" sz="1200" i="1">
                                  <a:solidFill>
                                    <a:prstClr val="black"/>
                                  </a:solidFill>
                                  <a:latin typeface="Cambria Math" panose="02040503050406030204" pitchFamily="18" charset="0"/>
                                  <a:ea typeface="Cambria Math" panose="02040503050406030204" pitchFamily="18" charset="0"/>
                                </a:rPr>
                                <m:t>365</m:t>
                              </m:r>
                            </m:den>
                          </m:f>
                          <m:sPre>
                            <m:sPrePr>
                              <m:ctrlPr>
                                <a:rPr lang="cs-CZ" sz="1200" i="1">
                                  <a:solidFill>
                                    <a:prstClr val="black"/>
                                  </a:solidFill>
                                  <a:latin typeface="Cambria Math" panose="02040503050406030204" pitchFamily="18" charset="0"/>
                                  <a:ea typeface="Cambria Math" panose="02040503050406030204" pitchFamily="18" charset="0"/>
                                </a:rPr>
                              </m:ctrlPr>
                            </m:sPrePr>
                            <m:sub>
                              <m:r>
                                <a:rPr lang="cs-CZ" sz="1200" i="1">
                                  <a:solidFill>
                                    <a:prstClr val="black"/>
                                  </a:solidFill>
                                  <a:latin typeface="Cambria Math" panose="02040503050406030204" pitchFamily="18" charset="0"/>
                                  <a:ea typeface="Cambria Math" panose="02040503050406030204" pitchFamily="18" charset="0"/>
                                </a:rPr>
                                <m:t>3</m:t>
                              </m:r>
                            </m:sub>
                            <m:sup>
                              <m:r>
                                <a:rPr lang="cs-CZ" sz="1400" i="1">
                                  <a:solidFill>
                                    <a:prstClr val="black"/>
                                  </a:solidFill>
                                  <a:latin typeface="Cambria Math" panose="02040503050406030204" pitchFamily="18" charset="0"/>
                                  <a:ea typeface="Cambria Math" panose="02040503050406030204" pitchFamily="18" charset="0"/>
                                </a:rPr>
                                <m:t> </m:t>
                              </m:r>
                            </m:sup>
                            <m:e>
                              <m:sSub>
                                <m:sSubPr>
                                  <m:ctrlPr>
                                    <a:rPr lang="cs-CZ" sz="1400" i="1">
                                      <a:solidFill>
                                        <a:prstClr val="black"/>
                                      </a:solidFill>
                                      <a:latin typeface="Cambria Math" panose="02040503050406030204" pitchFamily="18" charset="0"/>
                                    </a:rPr>
                                  </m:ctrlPr>
                                </m:sSubPr>
                                <m:e>
                                  <m:r>
                                    <a:rPr lang="cs-CZ" sz="1400" i="1">
                                      <a:solidFill>
                                        <a:prstClr val="black"/>
                                      </a:solidFill>
                                      <a:latin typeface="Cambria Math" panose="02040503050406030204" pitchFamily="18" charset="0"/>
                                    </a:rPr>
                                    <m:t>𝐾</m:t>
                                  </m:r>
                                </m:e>
                                <m:sub>
                                  <m:r>
                                    <a:rPr lang="cs-CZ" sz="1400" i="1">
                                      <a:solidFill>
                                        <a:prstClr val="black"/>
                                      </a:solidFill>
                                      <a:latin typeface="Cambria Math" panose="02040503050406030204" pitchFamily="18" charset="0"/>
                                    </a:rPr>
                                    <m:t>5</m:t>
                                  </m:r>
                                </m:sub>
                              </m:sSub>
                            </m:e>
                          </m:sPre>
                        </m:e>
                      </m:d>
                      <m:r>
                        <a:rPr lang="cs-CZ" sz="1400" i="1" smtClean="0">
                          <a:solidFill>
                            <a:prstClr val="black"/>
                          </a:solidFill>
                          <a:latin typeface="Cambria Math" panose="02040503050406030204" pitchFamily="18" charset="0"/>
                          <a:ea typeface="Cambria Math" panose="02040503050406030204" pitchFamily="18" charset="0"/>
                        </a:rPr>
                        <m:t>×</m:t>
                      </m:r>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panose="02040503050406030204" pitchFamily="18" charset="0"/>
                              <a:ea typeface="Cambria Math" panose="02040503050406030204" pitchFamily="18" charset="0"/>
                            </a:rPr>
                            <m:t>1+</m:t>
                          </m:r>
                          <m:f>
                            <m:fPr>
                              <m:ctrlPr>
                                <a:rPr lang="cs-CZ" sz="1200" i="1">
                                  <a:latin typeface="Cambria Math" panose="02040503050406030204" pitchFamily="18" charset="0"/>
                                  <a:ea typeface="Cambria Math" panose="02040503050406030204" pitchFamily="18" charset="0"/>
                                </a:rPr>
                              </m:ctrlPr>
                            </m:fPr>
                            <m:num>
                              <m:sSub>
                                <m:sSubPr>
                                  <m:ctrlPr>
                                    <a:rPr lang="cs-CZ" sz="1200" i="1">
                                      <a:latin typeface="Cambria Math" panose="02040503050406030204" pitchFamily="18" charset="0"/>
                                      <a:ea typeface="Cambria Math" panose="02040503050406030204" pitchFamily="18" charset="0"/>
                                    </a:rPr>
                                  </m:ctrlPr>
                                </m:sSubPr>
                                <m:e>
                                  <m:r>
                                    <a:rPr lang="cs-CZ" sz="1200" i="1">
                                      <a:latin typeface="Cambria Math" panose="02040503050406030204" pitchFamily="18" charset="0"/>
                                      <a:ea typeface="Cambria Math" panose="02040503050406030204" pitchFamily="18" charset="0"/>
                                    </a:rPr>
                                    <m:t>𝑁</m:t>
                                  </m:r>
                                </m:e>
                                <m:sub>
                                  <m:r>
                                    <a:rPr lang="cs-CZ" sz="1200" b="0" i="1" smtClean="0">
                                      <a:latin typeface="Cambria Math" panose="02040503050406030204" pitchFamily="18" charset="0"/>
                                      <a:ea typeface="Cambria Math" panose="02040503050406030204" pitchFamily="18" charset="0"/>
                                    </a:rPr>
                                    <m:t>5,8</m:t>
                                  </m:r>
                                </m:sub>
                              </m:sSub>
                            </m:num>
                            <m:den>
                              <m:r>
                                <a:rPr lang="cs-CZ" sz="1200" i="1">
                                  <a:latin typeface="Cambria Math" panose="02040503050406030204" pitchFamily="18" charset="0"/>
                                  <a:ea typeface="Cambria Math" panose="02040503050406030204" pitchFamily="18" charset="0"/>
                                </a:rPr>
                                <m:t>365</m:t>
                              </m:r>
                            </m:den>
                          </m:f>
                          <m:sPre>
                            <m:sPrePr>
                              <m:ctrlPr>
                                <a:rPr lang="cs-CZ" sz="1200" i="1">
                                  <a:latin typeface="Cambria Math" panose="02040503050406030204" pitchFamily="18" charset="0"/>
                                  <a:ea typeface="Cambria Math" panose="02040503050406030204" pitchFamily="18" charset="0"/>
                                </a:rPr>
                              </m:ctrlPr>
                            </m:sPrePr>
                            <m:sub>
                              <m:r>
                                <a:rPr lang="cs-CZ" sz="1200" b="0" i="1" smtClean="0">
                                  <a:latin typeface="Cambria Math" panose="02040503050406030204" pitchFamily="18" charset="0"/>
                                  <a:ea typeface="Cambria Math" panose="02040503050406030204" pitchFamily="18" charset="0"/>
                                </a:rPr>
                                <m:t>5</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8</m:t>
                                  </m:r>
                                </m:sub>
                              </m:sSub>
                            </m:e>
                          </m:sPre>
                        </m:e>
                      </m:d>
                      <m:r>
                        <a:rPr lang="cs-CZ" sz="1400" b="0" i="1" smtClean="0">
                          <a:latin typeface="Cambria Math" panose="02040503050406030204" pitchFamily="18" charset="0"/>
                          <a:ea typeface="Cambria Math" panose="02040503050406030204" pitchFamily="18" charset="0"/>
                        </a:rPr>
                        <m:t>×</m:t>
                      </m:r>
                      <m:d>
                        <m:dPr>
                          <m:ctrlPr>
                            <a:rPr lang="cs-CZ" sz="1400" i="1">
                              <a:latin typeface="Cambria Math" panose="02040503050406030204" pitchFamily="18" charset="0"/>
                              <a:ea typeface="Cambria Math" panose="02040503050406030204" pitchFamily="18" charset="0"/>
                            </a:rPr>
                          </m:ctrlPr>
                        </m:dPr>
                        <m:e>
                          <m:r>
                            <a:rPr lang="cs-CZ" sz="1400" i="1">
                              <a:latin typeface="Cambria Math" panose="02040503050406030204" pitchFamily="18" charset="0"/>
                              <a:ea typeface="Cambria Math" panose="02040503050406030204" pitchFamily="18" charset="0"/>
                            </a:rPr>
                            <m:t>1+</m:t>
                          </m:r>
                          <m:f>
                            <m:fPr>
                              <m:ctrlPr>
                                <a:rPr lang="cs-CZ" sz="1200" i="1">
                                  <a:latin typeface="Cambria Math" panose="02040503050406030204" pitchFamily="18" charset="0"/>
                                  <a:ea typeface="Cambria Math" panose="02040503050406030204" pitchFamily="18" charset="0"/>
                                </a:rPr>
                              </m:ctrlPr>
                            </m:fPr>
                            <m:num>
                              <m:sSub>
                                <m:sSubPr>
                                  <m:ctrlPr>
                                    <a:rPr lang="cs-CZ" sz="1200" i="1">
                                      <a:latin typeface="Cambria Math" panose="02040503050406030204" pitchFamily="18" charset="0"/>
                                      <a:ea typeface="Cambria Math" panose="02040503050406030204" pitchFamily="18" charset="0"/>
                                    </a:rPr>
                                  </m:ctrlPr>
                                </m:sSubPr>
                                <m:e>
                                  <m:r>
                                    <a:rPr lang="cs-CZ" sz="1200" i="1">
                                      <a:latin typeface="Cambria Math" panose="02040503050406030204" pitchFamily="18" charset="0"/>
                                      <a:ea typeface="Cambria Math" panose="02040503050406030204" pitchFamily="18" charset="0"/>
                                    </a:rPr>
                                    <m:t>𝑁</m:t>
                                  </m:r>
                                </m:e>
                                <m:sub>
                                  <m:r>
                                    <a:rPr lang="cs-CZ" sz="1200" b="0" i="1" smtClean="0">
                                      <a:latin typeface="Cambria Math" panose="02040503050406030204" pitchFamily="18" charset="0"/>
                                      <a:ea typeface="Cambria Math" panose="02040503050406030204" pitchFamily="18" charset="0"/>
                                    </a:rPr>
                                    <m:t>8,9</m:t>
                                  </m:r>
                                </m:sub>
                              </m:sSub>
                            </m:num>
                            <m:den>
                              <m:r>
                                <a:rPr lang="cs-CZ" sz="1200" i="1">
                                  <a:latin typeface="Cambria Math" panose="02040503050406030204" pitchFamily="18" charset="0"/>
                                  <a:ea typeface="Cambria Math" panose="02040503050406030204" pitchFamily="18" charset="0"/>
                                </a:rPr>
                                <m:t>365</m:t>
                              </m:r>
                            </m:den>
                          </m:f>
                          <m:sPre>
                            <m:sPrePr>
                              <m:ctrlPr>
                                <a:rPr lang="cs-CZ" sz="1200" i="1">
                                  <a:latin typeface="Cambria Math" panose="02040503050406030204" pitchFamily="18" charset="0"/>
                                  <a:ea typeface="Cambria Math" panose="02040503050406030204" pitchFamily="18" charset="0"/>
                                </a:rPr>
                              </m:ctrlPr>
                            </m:sPrePr>
                            <m:sub>
                              <m:r>
                                <a:rPr lang="cs-CZ" sz="1200" b="0" i="1" smtClean="0">
                                  <a:latin typeface="Cambria Math" panose="02040503050406030204" pitchFamily="18" charset="0"/>
                                  <a:ea typeface="Cambria Math" panose="02040503050406030204" pitchFamily="18" charset="0"/>
                                </a:rPr>
                                <m:t>8</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9</m:t>
                                  </m:r>
                                </m:sub>
                              </m:sSub>
                            </m:e>
                          </m:sPre>
                        </m:e>
                      </m:d>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61" name="TextovéPole 60"/>
              <p:cNvSpPr txBox="1">
                <a:spLocks noRot="1" noChangeAspect="1" noMove="1" noResize="1" noEditPoints="1" noAdjustHandles="1" noChangeArrowheads="1" noChangeShapeType="1" noTextEdit="1"/>
              </p:cNvSpPr>
              <p:nvPr/>
            </p:nvSpPr>
            <p:spPr>
              <a:xfrm>
                <a:off x="1944000" y="5186554"/>
                <a:ext cx="5508320" cy="483146"/>
              </a:xfrm>
              <a:prstGeom prst="rect">
                <a:avLst/>
              </a:prstGeom>
              <a:blipFill>
                <a:blip r:embed="rId16"/>
                <a:stretch>
                  <a:fillRect/>
                </a:stretch>
              </a:blipFill>
              <a:ln>
                <a:noFill/>
              </a:ln>
            </p:spPr>
            <p:txBody>
              <a:bodyPr/>
              <a:lstStyle/>
              <a:p>
                <a:r>
                  <a:rPr lang="cs-CZ">
                    <a:noFill/>
                  </a:rPr>
                  <a:t> </a:t>
                </a:r>
              </a:p>
            </p:txBody>
          </p:sp>
        </mc:Fallback>
      </mc:AlternateContent>
      <p:sp>
        <p:nvSpPr>
          <p:cNvPr id="67" name="TextovéPole 66"/>
          <p:cNvSpPr txBox="1"/>
          <p:nvPr/>
        </p:nvSpPr>
        <p:spPr>
          <a:xfrm>
            <a:off x="1188001" y="4133367"/>
            <a:ext cx="7758604"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Combination of FRA settlements and refinancing the balance at reference rates can result in a cash flow identical to that of the FRA strip</a:t>
            </a:r>
          </a:p>
        </p:txBody>
      </p:sp>
      <p:graphicFrame>
        <p:nvGraphicFramePr>
          <p:cNvPr id="39" name="Tabulka 38"/>
          <p:cNvGraphicFramePr>
            <a:graphicFrameLocks noGrp="1"/>
          </p:cNvGraphicFramePr>
          <p:nvPr>
            <p:extLst>
              <p:ext uri="{D42A27DB-BD31-4B8C-83A1-F6EECF244321}">
                <p14:modId xmlns:p14="http://schemas.microsoft.com/office/powerpoint/2010/main" val="1633970438"/>
              </p:ext>
            </p:extLst>
          </p:nvPr>
        </p:nvGraphicFramePr>
        <p:xfrm>
          <a:off x="1691864" y="1855986"/>
          <a:ext cx="6120000" cy="18288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468000">
                  <a:extLst>
                    <a:ext uri="{9D8B030D-6E8A-4147-A177-3AD203B41FA5}">
                      <a16:colId xmlns:a16="http://schemas.microsoft.com/office/drawing/2014/main" val="20001"/>
                    </a:ext>
                  </a:extLst>
                </a:gridCol>
                <a:gridCol w="468000">
                  <a:extLst>
                    <a:ext uri="{9D8B030D-6E8A-4147-A177-3AD203B41FA5}">
                      <a16:colId xmlns:a16="http://schemas.microsoft.com/office/drawing/2014/main" val="20002"/>
                    </a:ext>
                  </a:extLst>
                </a:gridCol>
                <a:gridCol w="468000">
                  <a:extLst>
                    <a:ext uri="{9D8B030D-6E8A-4147-A177-3AD203B41FA5}">
                      <a16:colId xmlns:a16="http://schemas.microsoft.com/office/drawing/2014/main" val="2531483587"/>
                    </a:ext>
                  </a:extLst>
                </a:gridCol>
                <a:gridCol w="468000">
                  <a:extLst>
                    <a:ext uri="{9D8B030D-6E8A-4147-A177-3AD203B41FA5}">
                      <a16:colId xmlns:a16="http://schemas.microsoft.com/office/drawing/2014/main" val="2227398670"/>
                    </a:ext>
                  </a:extLst>
                </a:gridCol>
                <a:gridCol w="468000">
                  <a:extLst>
                    <a:ext uri="{9D8B030D-6E8A-4147-A177-3AD203B41FA5}">
                      <a16:colId xmlns:a16="http://schemas.microsoft.com/office/drawing/2014/main" val="20003"/>
                    </a:ext>
                  </a:extLst>
                </a:gridCol>
                <a:gridCol w="468000">
                  <a:extLst>
                    <a:ext uri="{9D8B030D-6E8A-4147-A177-3AD203B41FA5}">
                      <a16:colId xmlns:a16="http://schemas.microsoft.com/office/drawing/2014/main" val="20004"/>
                    </a:ext>
                  </a:extLst>
                </a:gridCol>
                <a:gridCol w="468000">
                  <a:extLst>
                    <a:ext uri="{9D8B030D-6E8A-4147-A177-3AD203B41FA5}">
                      <a16:colId xmlns:a16="http://schemas.microsoft.com/office/drawing/2014/main" val="849518670"/>
                    </a:ext>
                  </a:extLst>
                </a:gridCol>
                <a:gridCol w="468000">
                  <a:extLst>
                    <a:ext uri="{9D8B030D-6E8A-4147-A177-3AD203B41FA5}">
                      <a16:colId xmlns:a16="http://schemas.microsoft.com/office/drawing/2014/main" val="4104662730"/>
                    </a:ext>
                  </a:extLst>
                </a:gridCol>
                <a:gridCol w="468000">
                  <a:extLst>
                    <a:ext uri="{9D8B030D-6E8A-4147-A177-3AD203B41FA5}">
                      <a16:colId xmlns:a16="http://schemas.microsoft.com/office/drawing/2014/main" val="2096590081"/>
                    </a:ext>
                  </a:extLst>
                </a:gridCol>
                <a:gridCol w="468000">
                  <a:extLst>
                    <a:ext uri="{9D8B030D-6E8A-4147-A177-3AD203B41FA5}">
                      <a16:colId xmlns:a16="http://schemas.microsoft.com/office/drawing/2014/main" val="20005"/>
                    </a:ext>
                  </a:extLst>
                </a:gridCol>
                <a:gridCol w="972000">
                  <a:extLst>
                    <a:ext uri="{9D8B030D-6E8A-4147-A177-3AD203B41FA5}">
                      <a16:colId xmlns:a16="http://schemas.microsoft.com/office/drawing/2014/main" val="20006"/>
                    </a:ext>
                  </a:extLst>
                </a:gridCol>
              </a:tblGrid>
              <a:tr h="182880">
                <a:tc>
                  <a:txBody>
                    <a:bodyPr/>
                    <a:lstStyle/>
                    <a:p>
                      <a:pPr algn="ctr"/>
                      <a:r>
                        <a:rPr lang="cs-CZ" sz="1200" b="1" dirty="0"/>
                        <a:t>1</a:t>
                      </a:r>
                    </a:p>
                  </a:txBody>
                  <a:tcPr marT="0" marB="0"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3</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4</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5</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6</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7</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8</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9</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10</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11</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 </a:t>
                      </a:r>
                    </a:p>
                  </a:txBody>
                  <a:tcPr marT="0" marB="0"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cxnSp>
        <p:nvCxnSpPr>
          <p:cNvPr id="77" name="Přímá spojnice 76"/>
          <p:cNvCxnSpPr/>
          <p:nvPr/>
        </p:nvCxnSpPr>
        <p:spPr>
          <a:xfrm>
            <a:off x="1697272" y="2902124"/>
            <a:ext cx="0" cy="385846"/>
          </a:xfrm>
          <a:prstGeom prst="line">
            <a:avLst/>
          </a:prstGeom>
          <a:ln w="25400">
            <a:solidFill>
              <a:srgbClr val="7030A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82" name="Přímá spojnice 81"/>
          <p:cNvCxnSpPr/>
          <p:nvPr/>
        </p:nvCxnSpPr>
        <p:spPr>
          <a:xfrm>
            <a:off x="5897984" y="2864784"/>
            <a:ext cx="0" cy="424431"/>
          </a:xfrm>
          <a:prstGeom prst="line">
            <a:avLst/>
          </a:prstGeom>
          <a:ln w="25400">
            <a:solidFill>
              <a:srgbClr val="7030A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sp>
        <p:nvSpPr>
          <p:cNvPr id="84" name="TextovéPole 83"/>
          <p:cNvSpPr txBox="1"/>
          <p:nvPr/>
        </p:nvSpPr>
        <p:spPr>
          <a:xfrm>
            <a:off x="1583576" y="2462999"/>
            <a:ext cx="4428585" cy="276999"/>
          </a:xfrm>
          <a:prstGeom prst="rect">
            <a:avLst/>
          </a:prstGeom>
          <a:noFill/>
          <a:ln>
            <a:noFill/>
          </a:ln>
        </p:spPr>
        <p:txBody>
          <a:bodyPr wrap="square" rtlCol="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3M loan and 3v5, 5v8, 8v9 FRAs make up a synthetic 9M loan</a:t>
            </a:r>
          </a:p>
        </p:txBody>
      </p:sp>
      <p:graphicFrame>
        <p:nvGraphicFramePr>
          <p:cNvPr id="86" name="Tabulka 85"/>
          <p:cNvGraphicFramePr>
            <a:graphicFrameLocks noGrp="1"/>
          </p:cNvGraphicFramePr>
          <p:nvPr>
            <p:extLst>
              <p:ext uri="{D42A27DB-BD31-4B8C-83A1-F6EECF244321}">
                <p14:modId xmlns:p14="http://schemas.microsoft.com/office/powerpoint/2010/main" val="2348975702"/>
              </p:ext>
            </p:extLst>
          </p:nvPr>
        </p:nvGraphicFramePr>
        <p:xfrm>
          <a:off x="1691440" y="2720449"/>
          <a:ext cx="6120000" cy="18288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468000">
                  <a:extLst>
                    <a:ext uri="{9D8B030D-6E8A-4147-A177-3AD203B41FA5}">
                      <a16:colId xmlns:a16="http://schemas.microsoft.com/office/drawing/2014/main" val="20001"/>
                    </a:ext>
                  </a:extLst>
                </a:gridCol>
                <a:gridCol w="468000">
                  <a:extLst>
                    <a:ext uri="{9D8B030D-6E8A-4147-A177-3AD203B41FA5}">
                      <a16:colId xmlns:a16="http://schemas.microsoft.com/office/drawing/2014/main" val="20002"/>
                    </a:ext>
                  </a:extLst>
                </a:gridCol>
                <a:gridCol w="468000">
                  <a:extLst>
                    <a:ext uri="{9D8B030D-6E8A-4147-A177-3AD203B41FA5}">
                      <a16:colId xmlns:a16="http://schemas.microsoft.com/office/drawing/2014/main" val="2531483587"/>
                    </a:ext>
                  </a:extLst>
                </a:gridCol>
                <a:gridCol w="468000">
                  <a:extLst>
                    <a:ext uri="{9D8B030D-6E8A-4147-A177-3AD203B41FA5}">
                      <a16:colId xmlns:a16="http://schemas.microsoft.com/office/drawing/2014/main" val="2227398670"/>
                    </a:ext>
                  </a:extLst>
                </a:gridCol>
                <a:gridCol w="468000">
                  <a:extLst>
                    <a:ext uri="{9D8B030D-6E8A-4147-A177-3AD203B41FA5}">
                      <a16:colId xmlns:a16="http://schemas.microsoft.com/office/drawing/2014/main" val="20003"/>
                    </a:ext>
                  </a:extLst>
                </a:gridCol>
                <a:gridCol w="468000">
                  <a:extLst>
                    <a:ext uri="{9D8B030D-6E8A-4147-A177-3AD203B41FA5}">
                      <a16:colId xmlns:a16="http://schemas.microsoft.com/office/drawing/2014/main" val="20004"/>
                    </a:ext>
                  </a:extLst>
                </a:gridCol>
                <a:gridCol w="468000">
                  <a:extLst>
                    <a:ext uri="{9D8B030D-6E8A-4147-A177-3AD203B41FA5}">
                      <a16:colId xmlns:a16="http://schemas.microsoft.com/office/drawing/2014/main" val="849518670"/>
                    </a:ext>
                  </a:extLst>
                </a:gridCol>
                <a:gridCol w="468000">
                  <a:extLst>
                    <a:ext uri="{9D8B030D-6E8A-4147-A177-3AD203B41FA5}">
                      <a16:colId xmlns:a16="http://schemas.microsoft.com/office/drawing/2014/main" val="4104662730"/>
                    </a:ext>
                  </a:extLst>
                </a:gridCol>
                <a:gridCol w="468000">
                  <a:extLst>
                    <a:ext uri="{9D8B030D-6E8A-4147-A177-3AD203B41FA5}">
                      <a16:colId xmlns:a16="http://schemas.microsoft.com/office/drawing/2014/main" val="2096590081"/>
                    </a:ext>
                  </a:extLst>
                </a:gridCol>
                <a:gridCol w="468000">
                  <a:extLst>
                    <a:ext uri="{9D8B030D-6E8A-4147-A177-3AD203B41FA5}">
                      <a16:colId xmlns:a16="http://schemas.microsoft.com/office/drawing/2014/main" val="20005"/>
                    </a:ext>
                  </a:extLst>
                </a:gridCol>
                <a:gridCol w="972000">
                  <a:extLst>
                    <a:ext uri="{9D8B030D-6E8A-4147-A177-3AD203B41FA5}">
                      <a16:colId xmlns:a16="http://schemas.microsoft.com/office/drawing/2014/main" val="20006"/>
                    </a:ext>
                  </a:extLst>
                </a:gridCol>
              </a:tblGrid>
              <a:tr h="182880">
                <a:tc>
                  <a:txBody>
                    <a:bodyPr/>
                    <a:lstStyle/>
                    <a:p>
                      <a:pPr algn="ctr"/>
                      <a:r>
                        <a:rPr lang="cs-CZ" sz="1200" b="1" dirty="0"/>
                        <a:t>1</a:t>
                      </a:r>
                    </a:p>
                  </a:txBody>
                  <a:tcPr marT="0" marB="0"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3</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4</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5</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6</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7</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8</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9</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10</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11</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 </a:t>
                      </a:r>
                    </a:p>
                  </a:txBody>
                  <a:tcPr marT="0" marB="0"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04" name="Obdélník 103"/>
          <p:cNvSpPr/>
          <p:nvPr/>
        </p:nvSpPr>
        <p:spPr>
          <a:xfrm>
            <a:off x="2843808" y="3064877"/>
            <a:ext cx="2541055" cy="246221"/>
          </a:xfrm>
          <a:prstGeom prst="rect">
            <a:avLst/>
          </a:prstGeom>
        </p:spPr>
        <p:txBody>
          <a:bodyPr wrap="square" lIns="0" rIns="0">
            <a:spAutoFit/>
          </a:bodyPr>
          <a:lstStyle/>
          <a:p>
            <a:pPr marL="0" lvl="2" algn="ctr">
              <a:buClr>
                <a:srgbClr val="7030A0"/>
              </a:buClr>
              <a:buSzPct val="80000"/>
            </a:pPr>
            <a:r>
              <a:rPr lang="en-GB" sz="1000" dirty="0">
                <a:latin typeface="Cambria Math" panose="02040503050406030204" pitchFamily="18" charset="0"/>
                <a:ea typeface="Cambria Math" panose="02040503050406030204" pitchFamily="18" charset="0"/>
              </a:rPr>
              <a:t>synthetic </a:t>
            </a:r>
            <a:r>
              <a:rPr lang="cs-CZ" sz="1000" dirty="0">
                <a:latin typeface="Cambria Math" panose="02040503050406030204" pitchFamily="18" charset="0"/>
                <a:ea typeface="Cambria Math" panose="02040503050406030204" pitchFamily="18" charset="0"/>
              </a:rPr>
              <a:t>L9 (0</a:t>
            </a:r>
            <a:r>
              <a:rPr lang="en-GB" sz="1000" dirty="0">
                <a:latin typeface="Cambria Math" panose="02040503050406030204" pitchFamily="18" charset="0"/>
                <a:ea typeface="Cambria Math" panose="02040503050406030204" pitchFamily="18" charset="0"/>
              </a:rPr>
              <a:t>v9</a:t>
            </a:r>
            <a:r>
              <a:rPr lang="cs-CZ" sz="1000" dirty="0">
                <a:latin typeface="Cambria Math" panose="02040503050406030204" pitchFamily="18" charset="0"/>
                <a:ea typeface="Cambria Math" panose="02040503050406030204" pitchFamily="18" charset="0"/>
              </a:rPr>
              <a:t> FRA)</a:t>
            </a:r>
            <a:endParaRPr lang="en-GB" sz="1000" dirty="0">
              <a:latin typeface="Cambria Math" panose="02040503050406030204" pitchFamily="18" charset="0"/>
              <a:ea typeface="Cambria Math" panose="02040503050406030204" pitchFamily="18" charset="0"/>
            </a:endParaRPr>
          </a:p>
        </p:txBody>
      </p:sp>
      <p:cxnSp>
        <p:nvCxnSpPr>
          <p:cNvPr id="105" name="Přímá spojnice 104"/>
          <p:cNvCxnSpPr/>
          <p:nvPr/>
        </p:nvCxnSpPr>
        <p:spPr>
          <a:xfrm flipH="1">
            <a:off x="1697697" y="3279403"/>
            <a:ext cx="4194695" cy="0"/>
          </a:xfrm>
          <a:prstGeom prst="line">
            <a:avLst/>
          </a:prstGeom>
          <a:ln w="25400">
            <a:solidFill>
              <a:srgbClr val="7030A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6" name="Přímá spojnice 105"/>
          <p:cNvCxnSpPr/>
          <p:nvPr/>
        </p:nvCxnSpPr>
        <p:spPr>
          <a:xfrm flipH="1">
            <a:off x="1701042" y="3087191"/>
            <a:ext cx="1370398" cy="0"/>
          </a:xfrm>
          <a:prstGeom prst="line">
            <a:avLst/>
          </a:prstGeom>
          <a:ln w="25400">
            <a:solidFill>
              <a:srgbClr val="7030A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7" name="Obdélník 106"/>
          <p:cNvSpPr/>
          <p:nvPr/>
        </p:nvSpPr>
        <p:spPr>
          <a:xfrm>
            <a:off x="1787335" y="2877183"/>
            <a:ext cx="1213287"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L3 = 0v3 FRA</a:t>
            </a:r>
            <a:endParaRPr lang="en-GB" sz="10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16" name="TextovéPole 115"/>
              <p:cNvSpPr txBox="1"/>
              <p:nvPr/>
            </p:nvSpPr>
            <p:spPr>
              <a:xfrm>
                <a:off x="1944000" y="5645694"/>
                <a:ext cx="6196880" cy="483146"/>
              </a:xfrm>
              <a:prstGeom prst="rect">
                <a:avLst/>
              </a:prstGeom>
              <a:noFill/>
              <a:ln>
                <a:noFill/>
              </a:ln>
            </p:spPr>
            <p:txBody>
              <a:bodyPr wrap="square" rtlCol="0">
                <a:spAutoFit/>
              </a:bodyPr>
              <a:lstStyle>
                <a:defPPr>
                  <a:defRPr lang="cs-CZ"/>
                </a:defPPr>
                <a:lvl3pPr marL="0" lvl="2">
                  <a:buClr>
                    <a:srgbClr val="7030A0"/>
                  </a:buClr>
                  <a:buSzPct val="80000"/>
                  <a:defRPr sz="1400" i="1">
                    <a:solidFill>
                      <a:prstClr val="black"/>
                    </a:solidFill>
                    <a:latin typeface="Cambria Math" panose="02040503050406030204" pitchFamily="18" charset="0"/>
                    <a:ea typeface="Cambria Math" panose="02040503050406030204" pitchFamily="18" charset="0"/>
                  </a:defRPr>
                </a:lvl3pPr>
              </a:lstStyle>
              <a:p>
                <a:pPr lvl="2"/>
                <a14:m>
                  <m:oMathPara xmlns:m="http://schemas.openxmlformats.org/officeDocument/2006/math">
                    <m:oMathParaPr>
                      <m:jc m:val="left"/>
                    </m:oMathParaPr>
                    <m:oMath xmlns:m="http://schemas.openxmlformats.org/officeDocument/2006/math">
                      <m:r>
                        <a:rPr lang="cs-CZ">
                          <a:latin typeface="Cambria Math" panose="02040503050406030204" pitchFamily="18" charset="0"/>
                        </a:rPr>
                        <m:t>1+</m:t>
                      </m:r>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a:latin typeface="Cambria Math" panose="02040503050406030204" pitchFamily="18" charset="0"/>
                                </a:rPr>
                                <m:t>𝑁</m:t>
                              </m:r>
                            </m:e>
                            <m:sub>
                              <m:r>
                                <a:rPr lang="cs-CZ">
                                  <a:latin typeface="Cambria Math" panose="02040503050406030204" pitchFamily="18" charset="0"/>
                                </a:rPr>
                                <m:t>0,9</m:t>
                              </m:r>
                            </m:sub>
                          </m:sSub>
                        </m:num>
                        <m:den>
                          <m:r>
                            <a:rPr lang="cs-CZ">
                              <a:latin typeface="Cambria Math" panose="02040503050406030204" pitchFamily="18" charset="0"/>
                            </a:rPr>
                            <m:t>365</m:t>
                          </m:r>
                        </m:den>
                      </m:f>
                      <m:sSub>
                        <m:sSubPr>
                          <m:ctrlPr>
                            <a:rPr lang="cs-CZ" i="1">
                              <a:latin typeface="Cambria Math" panose="02040503050406030204" pitchFamily="18" charset="0"/>
                            </a:rPr>
                          </m:ctrlPr>
                        </m:sSubPr>
                        <m:e>
                          <m:r>
                            <a:rPr lang="cs-CZ">
                              <a:latin typeface="Cambria Math" panose="02040503050406030204" pitchFamily="18" charset="0"/>
                            </a:rPr>
                            <m:t>𝐿</m:t>
                          </m:r>
                        </m:e>
                        <m:sub>
                          <m:r>
                            <a:rPr lang="cs-CZ">
                              <a:latin typeface="Cambria Math" panose="02040503050406030204" pitchFamily="18" charset="0"/>
                            </a:rPr>
                            <m:t>9</m:t>
                          </m:r>
                        </m:sub>
                      </m:sSub>
                      <m:r>
                        <a:rPr lang="cs-CZ">
                          <a:latin typeface="Cambria Math" panose="02040503050406030204" pitchFamily="18" charset="0"/>
                        </a:rPr>
                        <m:t>=</m:t>
                      </m:r>
                      <m:d>
                        <m:dPr>
                          <m:ctrlPr>
                            <a:rPr lang="cs-CZ" i="1">
                              <a:latin typeface="Cambria Math" panose="02040503050406030204" pitchFamily="18" charset="0"/>
                            </a:rPr>
                          </m:ctrlPr>
                        </m:dPr>
                        <m:e>
                          <m:r>
                            <a:rPr lang="cs-CZ">
                              <a:latin typeface="Cambria Math" panose="02040503050406030204" pitchFamily="18" charset="0"/>
                            </a:rPr>
                            <m:t>1+</m:t>
                          </m:r>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a:latin typeface="Cambria Math" panose="02040503050406030204" pitchFamily="18" charset="0"/>
                                    </a:rPr>
                                    <m:t>𝑁</m:t>
                                  </m:r>
                                </m:e>
                                <m:sub>
                                  <m:r>
                                    <a:rPr lang="cs-CZ">
                                      <a:latin typeface="Cambria Math" panose="02040503050406030204" pitchFamily="18" charset="0"/>
                                    </a:rPr>
                                    <m:t>0,3</m:t>
                                  </m:r>
                                </m:sub>
                              </m:sSub>
                            </m:num>
                            <m:den>
                              <m:r>
                                <a:rPr lang="cs-CZ">
                                  <a:latin typeface="Cambria Math" panose="02040503050406030204" pitchFamily="18" charset="0"/>
                                </a:rPr>
                                <m:t>365</m:t>
                              </m:r>
                            </m:den>
                          </m:f>
                          <m:sSub>
                            <m:sSubPr>
                              <m:ctrlPr>
                                <a:rPr lang="cs-CZ" i="1">
                                  <a:latin typeface="Cambria Math" panose="02040503050406030204" pitchFamily="18" charset="0"/>
                                </a:rPr>
                              </m:ctrlPr>
                            </m:sSubPr>
                            <m:e>
                              <m:r>
                                <a:rPr lang="cs-CZ">
                                  <a:latin typeface="Cambria Math" panose="02040503050406030204" pitchFamily="18" charset="0"/>
                                </a:rPr>
                                <m:t>𝐿</m:t>
                              </m:r>
                            </m:e>
                            <m:sub>
                              <m:r>
                                <a:rPr lang="cs-CZ">
                                  <a:latin typeface="Cambria Math" panose="02040503050406030204" pitchFamily="18" charset="0"/>
                                </a:rPr>
                                <m:t>3</m:t>
                              </m:r>
                            </m:sub>
                          </m:sSub>
                        </m:e>
                      </m:d>
                      <m:r>
                        <a:rPr lang="cs-CZ">
                          <a:latin typeface="Cambria Math" panose="02040503050406030204" pitchFamily="18" charset="0"/>
                        </a:rPr>
                        <m:t>×</m:t>
                      </m:r>
                      <m:d>
                        <m:dPr>
                          <m:ctrlPr>
                            <a:rPr lang="cs-CZ" i="1">
                              <a:latin typeface="Cambria Math" panose="02040503050406030204" pitchFamily="18" charset="0"/>
                            </a:rPr>
                          </m:ctrlPr>
                        </m:dPr>
                        <m:e>
                          <m:r>
                            <a:rPr lang="cs-CZ">
                              <a:latin typeface="Cambria Math" panose="02040503050406030204" pitchFamily="18" charset="0"/>
                            </a:rPr>
                            <m:t>1+</m:t>
                          </m:r>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a:latin typeface="Cambria Math" panose="02040503050406030204" pitchFamily="18" charset="0"/>
                                    </a:rPr>
                                    <m:t>𝑁</m:t>
                                  </m:r>
                                </m:e>
                                <m:sub>
                                  <m:r>
                                    <a:rPr lang="cs-CZ">
                                      <a:latin typeface="Cambria Math" panose="02040503050406030204" pitchFamily="18" charset="0"/>
                                    </a:rPr>
                                    <m:t>3,5</m:t>
                                  </m:r>
                                </m:sub>
                              </m:sSub>
                            </m:num>
                            <m:den>
                              <m:r>
                                <a:rPr lang="cs-CZ">
                                  <a:latin typeface="Cambria Math" panose="02040503050406030204" pitchFamily="18" charset="0"/>
                                </a:rPr>
                                <m:t>365</m:t>
                              </m:r>
                            </m:den>
                          </m:f>
                          <m:sPre>
                            <m:sPrePr>
                              <m:ctrlPr>
                                <a:rPr lang="cs-CZ" i="1">
                                  <a:latin typeface="Cambria Math" panose="02040503050406030204" pitchFamily="18" charset="0"/>
                                </a:rPr>
                              </m:ctrlPr>
                            </m:sPrePr>
                            <m:sub>
                              <m:r>
                                <a:rPr lang="cs-CZ">
                                  <a:latin typeface="Cambria Math" panose="02040503050406030204" pitchFamily="18" charset="0"/>
                                </a:rPr>
                                <m:t>3</m:t>
                              </m:r>
                            </m:sub>
                            <m:sup>
                              <m:r>
                                <a:rPr lang="cs-CZ">
                                  <a:latin typeface="Cambria Math" panose="02040503050406030204" pitchFamily="18" charset="0"/>
                                </a:rPr>
                                <m:t> </m:t>
                              </m:r>
                            </m:sup>
                            <m:e>
                              <m:sSub>
                                <m:sSubPr>
                                  <m:ctrlPr>
                                    <a:rPr lang="cs-CZ" i="1">
                                      <a:latin typeface="Cambria Math" panose="02040503050406030204" pitchFamily="18" charset="0"/>
                                    </a:rPr>
                                  </m:ctrlPr>
                                </m:sSubPr>
                                <m:e>
                                  <m:r>
                                    <a:rPr lang="cs-CZ">
                                      <a:latin typeface="Cambria Math" panose="02040503050406030204" pitchFamily="18" charset="0"/>
                                    </a:rPr>
                                    <m:t>𝐾</m:t>
                                  </m:r>
                                </m:e>
                                <m:sub>
                                  <m:r>
                                    <a:rPr lang="cs-CZ">
                                      <a:latin typeface="Cambria Math" panose="02040503050406030204" pitchFamily="18" charset="0"/>
                                    </a:rPr>
                                    <m:t>5</m:t>
                                  </m:r>
                                </m:sub>
                              </m:sSub>
                            </m:e>
                          </m:sPre>
                        </m:e>
                      </m:d>
                      <m:r>
                        <a:rPr lang="cs-CZ">
                          <a:latin typeface="Cambria Math" panose="02040503050406030204" pitchFamily="18" charset="0"/>
                        </a:rPr>
                        <m:t>×</m:t>
                      </m:r>
                      <m:d>
                        <m:dPr>
                          <m:ctrlPr>
                            <a:rPr lang="cs-CZ" i="1">
                              <a:latin typeface="Cambria Math" panose="02040503050406030204" pitchFamily="18" charset="0"/>
                            </a:rPr>
                          </m:ctrlPr>
                        </m:dPr>
                        <m:e>
                          <m:r>
                            <a:rPr lang="cs-CZ">
                              <a:latin typeface="Cambria Math" panose="02040503050406030204" pitchFamily="18" charset="0"/>
                            </a:rPr>
                            <m:t>1+</m:t>
                          </m:r>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a:latin typeface="Cambria Math" panose="02040503050406030204" pitchFamily="18" charset="0"/>
                                    </a:rPr>
                                    <m:t>𝑁</m:t>
                                  </m:r>
                                </m:e>
                                <m:sub>
                                  <m:r>
                                    <a:rPr lang="cs-CZ">
                                      <a:latin typeface="Cambria Math" panose="02040503050406030204" pitchFamily="18" charset="0"/>
                                    </a:rPr>
                                    <m:t>5,8</m:t>
                                  </m:r>
                                </m:sub>
                              </m:sSub>
                            </m:num>
                            <m:den>
                              <m:r>
                                <a:rPr lang="cs-CZ">
                                  <a:latin typeface="Cambria Math" panose="02040503050406030204" pitchFamily="18" charset="0"/>
                                </a:rPr>
                                <m:t>365</m:t>
                              </m:r>
                            </m:den>
                          </m:f>
                          <m:sPre>
                            <m:sPrePr>
                              <m:ctrlPr>
                                <a:rPr lang="cs-CZ" i="1">
                                  <a:latin typeface="Cambria Math" panose="02040503050406030204" pitchFamily="18" charset="0"/>
                                </a:rPr>
                              </m:ctrlPr>
                            </m:sPrePr>
                            <m:sub>
                              <m:r>
                                <a:rPr lang="cs-CZ">
                                  <a:latin typeface="Cambria Math" panose="02040503050406030204" pitchFamily="18" charset="0"/>
                                </a:rPr>
                                <m:t>5</m:t>
                              </m:r>
                            </m:sub>
                            <m:sup>
                              <m:r>
                                <a:rPr lang="cs-CZ">
                                  <a:latin typeface="Cambria Math" panose="02040503050406030204" pitchFamily="18" charset="0"/>
                                </a:rPr>
                                <m:t> </m:t>
                              </m:r>
                            </m:sup>
                            <m:e>
                              <m:sSub>
                                <m:sSubPr>
                                  <m:ctrlPr>
                                    <a:rPr lang="cs-CZ" i="1">
                                      <a:latin typeface="Cambria Math" panose="02040503050406030204" pitchFamily="18" charset="0"/>
                                    </a:rPr>
                                  </m:ctrlPr>
                                </m:sSubPr>
                                <m:e>
                                  <m:r>
                                    <a:rPr lang="cs-CZ">
                                      <a:latin typeface="Cambria Math" panose="02040503050406030204" pitchFamily="18" charset="0"/>
                                    </a:rPr>
                                    <m:t>𝐾</m:t>
                                  </m:r>
                                </m:e>
                                <m:sub>
                                  <m:r>
                                    <a:rPr lang="cs-CZ">
                                      <a:latin typeface="Cambria Math" panose="02040503050406030204" pitchFamily="18" charset="0"/>
                                    </a:rPr>
                                    <m:t>8</m:t>
                                  </m:r>
                                </m:sub>
                              </m:sSub>
                            </m:e>
                          </m:sPre>
                        </m:e>
                      </m:d>
                      <m:r>
                        <a:rPr lang="cs-CZ">
                          <a:latin typeface="Cambria Math" panose="02040503050406030204" pitchFamily="18" charset="0"/>
                        </a:rPr>
                        <m:t>×</m:t>
                      </m:r>
                      <m:d>
                        <m:dPr>
                          <m:ctrlPr>
                            <a:rPr lang="cs-CZ" i="1">
                              <a:latin typeface="Cambria Math" panose="02040503050406030204" pitchFamily="18" charset="0"/>
                            </a:rPr>
                          </m:ctrlPr>
                        </m:dPr>
                        <m:e>
                          <m:r>
                            <a:rPr lang="cs-CZ">
                              <a:latin typeface="Cambria Math" panose="02040503050406030204" pitchFamily="18" charset="0"/>
                            </a:rPr>
                            <m:t>1+</m:t>
                          </m:r>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a:latin typeface="Cambria Math" panose="02040503050406030204" pitchFamily="18" charset="0"/>
                                    </a:rPr>
                                    <m:t>𝑁</m:t>
                                  </m:r>
                                </m:e>
                                <m:sub>
                                  <m:r>
                                    <a:rPr lang="cs-CZ">
                                      <a:latin typeface="Cambria Math" panose="02040503050406030204" pitchFamily="18" charset="0"/>
                                    </a:rPr>
                                    <m:t>8,9</m:t>
                                  </m:r>
                                </m:sub>
                              </m:sSub>
                            </m:num>
                            <m:den>
                              <m:r>
                                <a:rPr lang="cs-CZ">
                                  <a:latin typeface="Cambria Math" panose="02040503050406030204" pitchFamily="18" charset="0"/>
                                </a:rPr>
                                <m:t>365</m:t>
                              </m:r>
                            </m:den>
                          </m:f>
                          <m:sPre>
                            <m:sPrePr>
                              <m:ctrlPr>
                                <a:rPr lang="cs-CZ" i="1">
                                  <a:latin typeface="Cambria Math" panose="02040503050406030204" pitchFamily="18" charset="0"/>
                                </a:rPr>
                              </m:ctrlPr>
                            </m:sPrePr>
                            <m:sub>
                              <m:r>
                                <a:rPr lang="cs-CZ">
                                  <a:latin typeface="Cambria Math" panose="02040503050406030204" pitchFamily="18" charset="0"/>
                                </a:rPr>
                                <m:t>8</m:t>
                              </m:r>
                            </m:sub>
                            <m:sup>
                              <m:r>
                                <a:rPr lang="cs-CZ">
                                  <a:latin typeface="Cambria Math" panose="02040503050406030204" pitchFamily="18" charset="0"/>
                                </a:rPr>
                                <m:t> </m:t>
                              </m:r>
                            </m:sup>
                            <m:e>
                              <m:sSub>
                                <m:sSubPr>
                                  <m:ctrlPr>
                                    <a:rPr lang="cs-CZ" i="1">
                                      <a:latin typeface="Cambria Math" panose="02040503050406030204" pitchFamily="18" charset="0"/>
                                    </a:rPr>
                                  </m:ctrlPr>
                                </m:sSubPr>
                                <m:e>
                                  <m:r>
                                    <a:rPr lang="cs-CZ">
                                      <a:latin typeface="Cambria Math" panose="02040503050406030204" pitchFamily="18" charset="0"/>
                                    </a:rPr>
                                    <m:t>𝐾</m:t>
                                  </m:r>
                                </m:e>
                                <m:sub>
                                  <m:r>
                                    <a:rPr lang="cs-CZ">
                                      <a:latin typeface="Cambria Math" panose="02040503050406030204" pitchFamily="18" charset="0"/>
                                    </a:rPr>
                                    <m:t>9</m:t>
                                  </m:r>
                                </m:sub>
                              </m:sSub>
                            </m:e>
                          </m:sPre>
                        </m:e>
                      </m:d>
                    </m:oMath>
                  </m:oMathPara>
                </a14:m>
                <a:endParaRPr lang="en-GB" dirty="0"/>
              </a:p>
            </p:txBody>
          </p:sp>
        </mc:Choice>
        <mc:Fallback xmlns="">
          <p:sp>
            <p:nvSpPr>
              <p:cNvPr id="116" name="TextovéPole 115"/>
              <p:cNvSpPr txBox="1">
                <a:spLocks noRot="1" noChangeAspect="1" noMove="1" noResize="1" noEditPoints="1" noAdjustHandles="1" noChangeArrowheads="1" noChangeShapeType="1" noTextEdit="1"/>
              </p:cNvSpPr>
              <p:nvPr/>
            </p:nvSpPr>
            <p:spPr>
              <a:xfrm>
                <a:off x="1944000" y="5645694"/>
                <a:ext cx="6196880" cy="483146"/>
              </a:xfrm>
              <a:prstGeom prst="rect">
                <a:avLst/>
              </a:prstGeom>
              <a:blipFill>
                <a:blip r:embed="rId17"/>
                <a:stretch>
                  <a:fillRect b="-5063"/>
                </a:stretch>
              </a:blipFill>
              <a:ln>
                <a:noFill/>
              </a:ln>
            </p:spPr>
            <p:txBody>
              <a:bodyPr/>
              <a:lstStyle/>
              <a:p>
                <a:r>
                  <a:rPr lang="cs-CZ">
                    <a:noFill/>
                  </a:rPr>
                  <a:t> </a:t>
                </a:r>
              </a:p>
            </p:txBody>
          </p:sp>
        </mc:Fallback>
      </mc:AlternateContent>
      <p:cxnSp>
        <p:nvCxnSpPr>
          <p:cNvPr id="66" name="Přímá spojnice 65"/>
          <p:cNvCxnSpPr/>
          <p:nvPr/>
        </p:nvCxnSpPr>
        <p:spPr>
          <a:xfrm flipH="1">
            <a:off x="3096000" y="2221200"/>
            <a:ext cx="936000" cy="0"/>
          </a:xfrm>
          <a:prstGeom prst="line">
            <a:avLst/>
          </a:prstGeom>
          <a:ln w="25400">
            <a:solidFill>
              <a:srgbClr val="C0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Přímá spojnice 68"/>
          <p:cNvCxnSpPr/>
          <p:nvPr/>
        </p:nvCxnSpPr>
        <p:spPr>
          <a:xfrm flipH="1">
            <a:off x="4028400" y="2221200"/>
            <a:ext cx="1410560" cy="0"/>
          </a:xfrm>
          <a:prstGeom prst="line">
            <a:avLst/>
          </a:prstGeom>
          <a:ln w="25400">
            <a:solidFill>
              <a:srgbClr val="C0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1" name="Přímá spojnice 70"/>
          <p:cNvCxnSpPr/>
          <p:nvPr/>
        </p:nvCxnSpPr>
        <p:spPr>
          <a:xfrm flipH="1">
            <a:off x="5443200" y="2221200"/>
            <a:ext cx="456592" cy="0"/>
          </a:xfrm>
          <a:prstGeom prst="line">
            <a:avLst/>
          </a:prstGeom>
          <a:ln w="25400">
            <a:solidFill>
              <a:srgbClr val="C0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3" name="Přímá spojnice 72"/>
          <p:cNvCxnSpPr/>
          <p:nvPr/>
        </p:nvCxnSpPr>
        <p:spPr>
          <a:xfrm flipH="1">
            <a:off x="3096000" y="2433600"/>
            <a:ext cx="2808000" cy="0"/>
          </a:xfrm>
          <a:prstGeom prst="line">
            <a:avLst/>
          </a:prstGeom>
          <a:ln w="25400">
            <a:solidFill>
              <a:srgbClr val="C0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2" name="Skupina 11"/>
          <p:cNvGrpSpPr/>
          <p:nvPr/>
        </p:nvGrpSpPr>
        <p:grpSpPr>
          <a:xfrm>
            <a:off x="3096408" y="2873575"/>
            <a:ext cx="2802776" cy="247093"/>
            <a:chOff x="3096408" y="2873575"/>
            <a:chExt cx="2802776" cy="247093"/>
          </a:xfrm>
        </p:grpSpPr>
        <p:sp>
          <p:nvSpPr>
            <p:cNvPr id="87" name="Obdélník 86"/>
            <p:cNvSpPr/>
            <p:nvPr/>
          </p:nvSpPr>
          <p:spPr>
            <a:xfrm>
              <a:off x="3099976" y="2874447"/>
              <a:ext cx="911560"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3v5</a:t>
              </a:r>
              <a:endParaRPr lang="en-GB" sz="1000" dirty="0">
                <a:latin typeface="Cambria Math" panose="02040503050406030204" pitchFamily="18" charset="0"/>
                <a:ea typeface="Cambria Math" panose="02040503050406030204" pitchFamily="18" charset="0"/>
              </a:endParaRPr>
            </a:p>
          </p:txBody>
        </p:sp>
        <p:sp>
          <p:nvSpPr>
            <p:cNvPr id="102" name="Obdélník 101"/>
            <p:cNvSpPr/>
            <p:nvPr/>
          </p:nvSpPr>
          <p:spPr>
            <a:xfrm>
              <a:off x="4043822" y="2874447"/>
              <a:ext cx="1367969"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5v8</a:t>
              </a:r>
              <a:endParaRPr lang="en-GB" sz="1000" dirty="0">
                <a:latin typeface="Cambria Math" panose="02040503050406030204" pitchFamily="18" charset="0"/>
                <a:ea typeface="Cambria Math" panose="02040503050406030204" pitchFamily="18" charset="0"/>
              </a:endParaRPr>
            </a:p>
          </p:txBody>
        </p:sp>
        <p:sp>
          <p:nvSpPr>
            <p:cNvPr id="103" name="Obdélník 102"/>
            <p:cNvSpPr/>
            <p:nvPr/>
          </p:nvSpPr>
          <p:spPr>
            <a:xfrm>
              <a:off x="5433032" y="2873575"/>
              <a:ext cx="462105"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8v9</a:t>
              </a:r>
              <a:endParaRPr lang="en-GB" sz="1000" dirty="0">
                <a:latin typeface="Cambria Math" panose="02040503050406030204" pitchFamily="18" charset="0"/>
                <a:ea typeface="Cambria Math" panose="02040503050406030204" pitchFamily="18" charset="0"/>
              </a:endParaRPr>
            </a:p>
          </p:txBody>
        </p:sp>
        <p:grpSp>
          <p:nvGrpSpPr>
            <p:cNvPr id="11" name="Skupina 10"/>
            <p:cNvGrpSpPr/>
            <p:nvPr/>
          </p:nvGrpSpPr>
          <p:grpSpPr>
            <a:xfrm>
              <a:off x="3096408" y="2888960"/>
              <a:ext cx="2802776" cy="203343"/>
              <a:chOff x="3089192" y="2888960"/>
              <a:chExt cx="2802776" cy="203343"/>
            </a:xfrm>
          </p:grpSpPr>
          <p:cxnSp>
            <p:nvCxnSpPr>
              <p:cNvPr id="80" name="Přímá spojnice 79"/>
              <p:cNvCxnSpPr/>
              <p:nvPr/>
            </p:nvCxnSpPr>
            <p:spPr>
              <a:xfrm>
                <a:off x="4025776" y="2909575"/>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81" name="Přímá spojnice 80"/>
              <p:cNvCxnSpPr/>
              <p:nvPr/>
            </p:nvCxnSpPr>
            <p:spPr>
              <a:xfrm>
                <a:off x="5429840" y="2909575"/>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83" name="Přímá spojnice 82"/>
              <p:cNvCxnSpPr/>
              <p:nvPr/>
            </p:nvCxnSpPr>
            <p:spPr>
              <a:xfrm>
                <a:off x="3089672" y="2909575"/>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91" name="Přímá spojnice 90"/>
              <p:cNvCxnSpPr/>
              <p:nvPr/>
            </p:nvCxnSpPr>
            <p:spPr>
              <a:xfrm flipH="1">
                <a:off x="3089192" y="3092303"/>
                <a:ext cx="936000"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2" name="Přímá spojnice 91"/>
              <p:cNvCxnSpPr/>
              <p:nvPr/>
            </p:nvCxnSpPr>
            <p:spPr>
              <a:xfrm flipH="1">
                <a:off x="4019280" y="3091991"/>
                <a:ext cx="1410560"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3" name="Přímá spojnice 92"/>
              <p:cNvCxnSpPr/>
              <p:nvPr/>
            </p:nvCxnSpPr>
            <p:spPr>
              <a:xfrm flipH="1">
                <a:off x="5435376" y="3091991"/>
                <a:ext cx="456592"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9" name="Přímá spojnice 78"/>
              <p:cNvCxnSpPr/>
              <p:nvPr/>
            </p:nvCxnSpPr>
            <p:spPr>
              <a:xfrm>
                <a:off x="5891408" y="2888960"/>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243703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Skupina 6"/>
          <p:cNvGrpSpPr/>
          <p:nvPr/>
        </p:nvGrpSpPr>
        <p:grpSpPr>
          <a:xfrm>
            <a:off x="251199" y="3625152"/>
            <a:ext cx="371583" cy="1405168"/>
            <a:chOff x="251199" y="3625152"/>
            <a:chExt cx="371583" cy="1405168"/>
          </a:xfrm>
        </p:grpSpPr>
        <p:grpSp>
          <p:nvGrpSpPr>
            <p:cNvPr id="8" name="Skupina 7"/>
            <p:cNvGrpSpPr/>
            <p:nvPr/>
          </p:nvGrpSpPr>
          <p:grpSpPr>
            <a:xfrm>
              <a:off x="251199" y="3626736"/>
              <a:ext cx="371583" cy="1403584"/>
              <a:chOff x="-78401" y="3626736"/>
              <a:chExt cx="371583" cy="1403584"/>
            </a:xfrm>
          </p:grpSpPr>
          <p:cxnSp>
            <p:nvCxnSpPr>
              <p:cNvPr id="43" name="Přímá spojnice 42"/>
              <p:cNvCxnSpPr>
                <a:cxnSpLocks/>
              </p:cNvCxnSpPr>
              <p:nvPr/>
            </p:nvCxnSpPr>
            <p:spPr>
              <a:xfrm flipH="1">
                <a:off x="-78401" y="3626736"/>
                <a:ext cx="360000" cy="0"/>
              </a:xfrm>
              <a:prstGeom prst="line">
                <a:avLst/>
              </a:prstGeom>
              <a:ln w="254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Přímá spojnice 43"/>
              <p:cNvCxnSpPr/>
              <p:nvPr/>
            </p:nvCxnSpPr>
            <p:spPr>
              <a:xfrm flipH="1">
                <a:off x="108000" y="4190608"/>
                <a:ext cx="185182" cy="0"/>
              </a:xfrm>
              <a:prstGeom prst="line">
                <a:avLst/>
              </a:prstGeom>
              <a:ln w="254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Přímá spojnice 48"/>
              <p:cNvCxnSpPr/>
              <p:nvPr/>
            </p:nvCxnSpPr>
            <p:spPr>
              <a:xfrm flipH="1">
                <a:off x="-78040" y="5030320"/>
                <a:ext cx="360000" cy="0"/>
              </a:xfrm>
              <a:prstGeom prst="line">
                <a:avLst/>
              </a:prstGeom>
              <a:ln w="254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flipV="1">
                <a:off x="107080" y="3632073"/>
                <a:ext cx="0" cy="541006"/>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flipV="1">
                <a:off x="107504" y="4181485"/>
                <a:ext cx="0" cy="848835"/>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52" name="Přímá spojnice 51"/>
            <p:cNvCxnSpPr/>
            <p:nvPr/>
          </p:nvCxnSpPr>
          <p:spPr>
            <a:xfrm flipV="1">
              <a:off x="251520" y="3625152"/>
              <a:ext cx="0" cy="140400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2" name="Zástupný symbol pro zápatí 1"/>
          <p:cNvSpPr>
            <a:spLocks noGrp="1"/>
          </p:cNvSpPr>
          <p:nvPr>
            <p:ph type="ftr" sz="quarter" idx="11"/>
          </p:nvPr>
        </p:nvSpPr>
        <p:spPr>
          <a:xfrm>
            <a:off x="180000" y="6336000"/>
            <a:ext cx="3312000" cy="360000"/>
          </a:xfrm>
        </p:spPr>
        <p:txBody>
          <a:bodyPr/>
          <a:lstStyle/>
          <a:p>
            <a:r>
              <a:rPr lang="en-GB" dirty="0"/>
              <a:t>Forward rate agreement</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6</a:t>
            </a:r>
          </a:p>
        </p:txBody>
      </p:sp>
      <p:sp>
        <p:nvSpPr>
          <p:cNvPr id="9" name="TextovéPole 8"/>
          <p:cNvSpPr txBox="1"/>
          <p:nvPr/>
        </p:nvSpPr>
        <p:spPr>
          <a:xfrm>
            <a:off x="864000" y="2154355"/>
            <a:ext cx="728107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Construction</a:t>
            </a:r>
          </a:p>
        </p:txBody>
      </p:sp>
      <p:sp>
        <p:nvSpPr>
          <p:cNvPr id="21" name="TextovéPole 20"/>
          <p:cNvSpPr txBox="1"/>
          <p:nvPr/>
        </p:nvSpPr>
        <p:spPr>
          <a:xfrm>
            <a:off x="864000" y="946820"/>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Assumptions</a:t>
            </a:r>
          </a:p>
        </p:txBody>
      </p:sp>
      <p:sp>
        <p:nvSpPr>
          <p:cNvPr id="46" name="TextovéPole 45"/>
          <p:cNvSpPr txBox="1"/>
          <p:nvPr/>
        </p:nvSpPr>
        <p:spPr>
          <a:xfrm>
            <a:off x="1188000" y="1558165"/>
            <a:ext cx="771083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FRAs are settled at the end of the FRA period (discounted settlements can simply be invested at the market rate for the FRA period)</a:t>
            </a:r>
          </a:p>
        </p:txBody>
      </p:sp>
      <mc:AlternateContent xmlns:mc="http://schemas.openxmlformats.org/markup-compatibility/2006" xmlns:a14="http://schemas.microsoft.com/office/drawing/2010/main">
        <mc:Choice Requires="a14">
          <p:sp>
            <p:nvSpPr>
              <p:cNvPr id="55" name="TextovéPole 54"/>
              <p:cNvSpPr txBox="1"/>
              <p:nvPr/>
            </p:nvSpPr>
            <p:spPr>
              <a:xfrm>
                <a:off x="1188000" y="2487356"/>
                <a:ext cx="7691144" cy="694485"/>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i="1" dirty="0">
                    <a:latin typeface="Cambria Math" panose="02040503050406030204" pitchFamily="18" charset="0"/>
                    <a:ea typeface="Cambria Math" panose="02040503050406030204" pitchFamily="18" charset="0"/>
                  </a:rPr>
                  <a:t>t</a:t>
                </a:r>
                <a:r>
                  <a:rPr lang="en-GB" dirty="0">
                    <a:latin typeface="Cambria Math" panose="02040503050406030204" pitchFamily="18" charset="0"/>
                    <a:ea typeface="Cambria Math" panose="02040503050406030204" pitchFamily="18" charset="0"/>
                  </a:rPr>
                  <a:t> = 0: buy </a:t>
                </a:r>
                <a:r>
                  <a:rPr lang="cs-CZ" dirty="0">
                    <a:latin typeface="Cambria Math" panose="02040503050406030204" pitchFamily="18" charset="0"/>
                    <a:ea typeface="Cambria Math" panose="02040503050406030204" pitchFamily="18" charset="0"/>
                  </a:rPr>
                  <a:t>a </a:t>
                </a:r>
                <a:r>
                  <a:rPr lang="en-GB" dirty="0">
                    <a:latin typeface="Cambria Math" panose="02040503050406030204" pitchFamily="18" charset="0"/>
                    <a:ea typeface="Cambria Math" panose="02040503050406030204" pitchFamily="18" charset="0"/>
                  </a:rPr>
                  <a:t>3v5 FRA in notional amount </a:t>
                </a:r>
                <a14:m>
                  <m:oMath xmlns:m="http://schemas.openxmlformats.org/officeDocument/2006/math">
                    <m:r>
                      <a:rPr lang="en-GB" i="1">
                        <a:latin typeface="Cambria Math" panose="02040503050406030204" pitchFamily="18" charset="0"/>
                        <a:ea typeface="Cambria Math" panose="02040503050406030204" pitchFamily="18" charset="0"/>
                      </a:rPr>
                      <m:t>𝑀</m:t>
                    </m:r>
                  </m:oMath>
                </a14:m>
                <a:r>
                  <a:rPr lang="en-GB" dirty="0">
                    <a:latin typeface="Cambria Math" panose="02040503050406030204" pitchFamily="18" charset="0"/>
                    <a:ea typeface="Cambria Math" panose="02040503050406030204" pitchFamily="18" charset="0"/>
                  </a:rPr>
                  <a:t> and buy </a:t>
                </a:r>
                <a:r>
                  <a:rPr lang="cs-CZ" dirty="0">
                    <a:latin typeface="Cambria Math" panose="02040503050406030204" pitchFamily="18" charset="0"/>
                    <a:ea typeface="Cambria Math" panose="02040503050406030204" pitchFamily="18" charset="0"/>
                  </a:rPr>
                  <a:t>a </a:t>
                </a:r>
                <a:r>
                  <a:rPr lang="en-GB" dirty="0">
                    <a:latin typeface="Cambria Math" panose="02040503050406030204" pitchFamily="18" charset="0"/>
                    <a:ea typeface="Cambria Math" panose="02040503050406030204" pitchFamily="18" charset="0"/>
                  </a:rPr>
                  <a:t>5v8 FRA in notional amount </a:t>
                </a:r>
                <a14:m>
                  <m:oMath xmlns:m="http://schemas.openxmlformats.org/officeDocument/2006/math">
                    <m:r>
                      <a:rPr lang="en-GB" i="1">
                        <a:latin typeface="Cambria Math" panose="02040503050406030204" pitchFamily="18" charset="0"/>
                        <a:ea typeface="Cambria Math" panose="02040503050406030204" pitchFamily="18" charset="0"/>
                      </a:rPr>
                      <m:t>𝑀</m:t>
                    </m:r>
                    <m:d>
                      <m:dPr>
                        <m:ctrlPr>
                          <a:rPr lang="en-GB" i="1">
                            <a:latin typeface="Cambria Math" panose="02040503050406030204" pitchFamily="18" charset="0"/>
                            <a:ea typeface="Cambria Math" panose="02040503050406030204" pitchFamily="18" charset="0"/>
                          </a:rPr>
                        </m:ctrlPr>
                      </m:dPr>
                      <m:e>
                        <m:r>
                          <a:rPr lang="en-GB" i="1">
                            <a:latin typeface="Cambria Math" panose="02040503050406030204" pitchFamily="18" charset="0"/>
                            <a:ea typeface="Cambria Math" panose="02040503050406030204" pitchFamily="18" charset="0"/>
                          </a:rPr>
                          <m:t>1+</m:t>
                        </m:r>
                        <m:box>
                          <m:boxPr>
                            <m:ctrlPr>
                              <a:rPr lang="en-GB" i="1">
                                <a:latin typeface="Cambria Math" panose="02040503050406030204" pitchFamily="18" charset="0"/>
                                <a:ea typeface="Cambria Math" panose="02040503050406030204" pitchFamily="18" charset="0"/>
                              </a:rPr>
                            </m:ctrlPr>
                          </m:boxPr>
                          <m:e>
                            <m:argPr>
                              <m:argSz m:val="-1"/>
                            </m:argPr>
                            <m:f>
                              <m:fPr>
                                <m:ctrlPr>
                                  <a:rPr lang="en-GB" i="1">
                                    <a:latin typeface="Cambria Math" panose="02040503050406030204" pitchFamily="18" charset="0"/>
                                    <a:ea typeface="Cambria Math" panose="02040503050406030204" pitchFamily="18" charset="0"/>
                                  </a:rPr>
                                </m:ctrlPr>
                              </m:fPr>
                              <m:num>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𝑁</m:t>
                                    </m:r>
                                  </m:e>
                                  <m:sub>
                                    <m:r>
                                      <a:rPr lang="en-GB" b="0" i="1" smtClean="0">
                                        <a:latin typeface="Cambria Math" panose="02040503050406030204" pitchFamily="18" charset="0"/>
                                        <a:ea typeface="Cambria Math" panose="02040503050406030204" pitchFamily="18" charset="0"/>
                                      </a:rPr>
                                      <m:t>3,5</m:t>
                                    </m:r>
                                  </m:sub>
                                </m:sSub>
                              </m:num>
                              <m:den>
                                <m:r>
                                  <a:rPr lang="en-GB" i="1">
                                    <a:latin typeface="Cambria Math" panose="02040503050406030204" pitchFamily="18" charset="0"/>
                                    <a:ea typeface="Cambria Math" panose="02040503050406030204" pitchFamily="18" charset="0"/>
                                  </a:rPr>
                                  <m:t>365</m:t>
                                </m:r>
                              </m:den>
                            </m:f>
                          </m:e>
                        </m:box>
                        <m:sPre>
                          <m:sPrePr>
                            <m:ctrlPr>
                              <a:rPr lang="en-GB" sz="1600" i="1">
                                <a:latin typeface="Cambria Math" panose="02040503050406030204" pitchFamily="18" charset="0"/>
                                <a:ea typeface="Cambria Math" panose="02040503050406030204" pitchFamily="18" charset="0"/>
                              </a:rPr>
                            </m:ctrlPr>
                          </m:sPrePr>
                          <m:sub>
                            <m:r>
                              <a:rPr lang="en-GB" sz="1600" i="1">
                                <a:latin typeface="Cambria Math" panose="02040503050406030204" pitchFamily="18" charset="0"/>
                                <a:ea typeface="Cambria Math" panose="02040503050406030204" pitchFamily="18" charset="0"/>
                              </a:rPr>
                              <m:t>3</m:t>
                            </m:r>
                          </m:sub>
                          <m:sup>
                            <m:r>
                              <a:rPr lang="en-GB" i="1">
                                <a:latin typeface="Cambria Math" panose="02040503050406030204" pitchFamily="18" charset="0"/>
                                <a:ea typeface="Cambria Math" panose="02040503050406030204" pitchFamily="18" charset="0"/>
                              </a:rPr>
                              <m:t> </m:t>
                            </m:r>
                          </m:sup>
                          <m:e>
                            <m:sSub>
                              <m:sSubPr>
                                <m:ctrlPr>
                                  <a:rPr lang="en-GB" i="1">
                                    <a:latin typeface="Cambria Math" panose="02040503050406030204" pitchFamily="18" charset="0"/>
                                  </a:rPr>
                                </m:ctrlPr>
                              </m:sSubPr>
                              <m:e>
                                <m:r>
                                  <a:rPr lang="en-GB" i="1">
                                    <a:latin typeface="Cambria Math" panose="02040503050406030204" pitchFamily="18" charset="0"/>
                                  </a:rPr>
                                  <m:t>𝐾</m:t>
                                </m:r>
                              </m:e>
                              <m:sub>
                                <m:r>
                                  <a:rPr lang="en-GB" i="1">
                                    <a:latin typeface="Cambria Math" panose="02040503050406030204" pitchFamily="18" charset="0"/>
                                  </a:rPr>
                                  <m:t>5</m:t>
                                </m:r>
                              </m:sub>
                            </m:sSub>
                          </m:e>
                        </m:sPre>
                      </m:e>
                    </m:d>
                  </m:oMath>
                </a14:m>
                <a:r>
                  <a:rPr lang="en-GB" dirty="0">
                    <a:latin typeface="Cambria Math" panose="02040503050406030204" pitchFamily="18" charset="0"/>
                    <a:ea typeface="Cambria Math" panose="02040503050406030204" pitchFamily="18" charset="0"/>
                  </a:rPr>
                  <a:t> ⇒ no initial cash flow</a:t>
                </a:r>
              </a:p>
            </p:txBody>
          </p:sp>
        </mc:Choice>
        <mc:Fallback xmlns="">
          <p:sp>
            <p:nvSpPr>
              <p:cNvPr id="55" name="TextovéPole 54"/>
              <p:cNvSpPr txBox="1">
                <a:spLocks noRot="1" noChangeAspect="1" noMove="1" noResize="1" noEditPoints="1" noAdjustHandles="1" noChangeArrowheads="1" noChangeShapeType="1" noTextEdit="1"/>
              </p:cNvSpPr>
              <p:nvPr/>
            </p:nvSpPr>
            <p:spPr>
              <a:xfrm>
                <a:off x="1188000" y="2487356"/>
                <a:ext cx="7691144" cy="694485"/>
              </a:xfrm>
              <a:prstGeom prst="rect">
                <a:avLst/>
              </a:prstGeom>
              <a:blipFill>
                <a:blip r:embed="rId17"/>
                <a:stretch>
                  <a:fillRect l="-158" t="-5263" r="-475" b="-8772"/>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57" name="TextovéPole 56"/>
              <p:cNvSpPr txBox="1"/>
              <p:nvPr/>
            </p:nvSpPr>
            <p:spPr>
              <a:xfrm>
                <a:off x="1188000" y="3053018"/>
                <a:ext cx="7537644" cy="65986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i="1" dirty="0">
                    <a:latin typeface="Cambria Math" panose="02040503050406030204" pitchFamily="18" charset="0"/>
                    <a:ea typeface="Cambria Math" panose="02040503050406030204" pitchFamily="18" charset="0"/>
                  </a:rPr>
                  <a:t>t</a:t>
                </a:r>
                <a:r>
                  <a:rPr lang="en-GB" dirty="0">
                    <a:latin typeface="Cambria Math" panose="02040503050406030204" pitchFamily="18" charset="0"/>
                    <a:ea typeface="Cambria Math" panose="02040503050406030204" pitchFamily="18" charset="0"/>
                  </a:rPr>
                  <a:t> = 3: borrow</a:t>
                </a:r>
                <a:r>
                  <a:rPr lang="cs-CZ" dirty="0">
                    <a:latin typeface="Cambria Math" panose="02040503050406030204" pitchFamily="18" charset="0"/>
                    <a:ea typeface="Cambria Math" panose="02040503050406030204" pitchFamily="18" charset="0"/>
                  </a:rPr>
                  <a:t> </a:t>
                </a:r>
                <a:r>
                  <a:rPr lang="en-GB" i="1" dirty="0">
                    <a:latin typeface="Cambria Math" panose="02040503050406030204" pitchFamily="18" charset="0"/>
                    <a:ea typeface="Cambria Math" panose="02040503050406030204" pitchFamily="18" charset="0"/>
                  </a:rPr>
                  <a:t>M</a:t>
                </a:r>
                <a:r>
                  <a:rPr lang="en-GB" dirty="0">
                    <a:latin typeface="Cambria Math" panose="02040503050406030204" pitchFamily="18" charset="0"/>
                    <a:ea typeface="Cambria Math" panose="02040503050406030204" pitchFamily="18" charset="0"/>
                  </a:rPr>
                  <a:t>  for 2 months</a:t>
                </a:r>
                <a:r>
                  <a:rPr lang="cs-CZ" dirty="0">
                    <a:latin typeface="Cambria Math" panose="02040503050406030204" pitchFamily="18" charset="0"/>
                    <a:ea typeface="Cambria Math" panose="02040503050406030204" pitchFamily="18" charset="0"/>
                  </a:rPr>
                  <a:t> (3v5 FRA)</a:t>
                </a:r>
                <a:r>
                  <a:rPr lang="en-GB" dirty="0">
                    <a:latin typeface="Cambria Math" panose="02040503050406030204" pitchFamily="18" charset="0"/>
                    <a:ea typeface="Cambria Math" panose="02040503050406030204" pitchFamily="18" charset="0"/>
                  </a:rPr>
                  <a:t> at market rate </a:t>
                </a:r>
                <a14:m>
                  <m:oMath xmlns:m="http://schemas.openxmlformats.org/officeDocument/2006/math">
                    <m:sSubSup>
                      <m:sSubSupPr>
                        <m:ctrlPr>
                          <a:rPr lang="en-GB" i="1">
                            <a:latin typeface="Cambria Math" panose="02040503050406030204" pitchFamily="18" charset="0"/>
                            <a:ea typeface="Cambria Math" panose="02040503050406030204" pitchFamily="18" charset="0"/>
                          </a:rPr>
                        </m:ctrlPr>
                      </m:sSubSupPr>
                      <m:e>
                        <m:r>
                          <a:rPr lang="en-GB">
                            <a:latin typeface="Cambria Math" panose="02040503050406030204" pitchFamily="18" charset="0"/>
                            <a:ea typeface="Cambria Math" panose="02040503050406030204" pitchFamily="18" charset="0"/>
                          </a:rPr>
                          <m:t>𝐿</m:t>
                        </m:r>
                      </m:e>
                      <m:sub>
                        <m:r>
                          <a:rPr lang="en-GB" b="0" i="0" smtClean="0">
                            <a:latin typeface="Cambria Math" panose="02040503050406030204" pitchFamily="18" charset="0"/>
                            <a:ea typeface="Cambria Math" panose="02040503050406030204" pitchFamily="18" charset="0"/>
                          </a:rPr>
                          <m:t>2</m:t>
                        </m:r>
                      </m:sub>
                      <m:sup>
                        <m:r>
                          <a:rPr lang="en-GB">
                            <a:latin typeface="Cambria Math" panose="02040503050406030204" pitchFamily="18" charset="0"/>
                            <a:ea typeface="Cambria Math" panose="02040503050406030204" pitchFamily="18" charset="0"/>
                          </a:rPr>
                          <m:t>3</m:t>
                        </m:r>
                      </m:sup>
                    </m:sSubSup>
                  </m:oMath>
                </a14:m>
                <a:r>
                  <a:rPr lang="en-GB" dirty="0">
                    <a:latin typeface="Cambria Math" panose="02040503050406030204" pitchFamily="18" charset="0"/>
                    <a:ea typeface="Cambria Math" panose="02040503050406030204" pitchFamily="18" charset="0"/>
                  </a:rPr>
                  <a:t> and lend </a:t>
                </a:r>
                <a:r>
                  <a:rPr lang="en-GB" i="1" dirty="0">
                    <a:latin typeface="Cambria Math" panose="02040503050406030204" pitchFamily="18" charset="0"/>
                    <a:ea typeface="Cambria Math" panose="02040503050406030204" pitchFamily="18" charset="0"/>
                  </a:rPr>
                  <a:t>M</a:t>
                </a:r>
                <a:r>
                  <a:rPr lang="en-GB" dirty="0">
                    <a:latin typeface="Cambria Math" panose="02040503050406030204" pitchFamily="18" charset="0"/>
                    <a:ea typeface="Cambria Math" panose="02040503050406030204" pitchFamily="18" charset="0"/>
                  </a:rPr>
                  <a:t>  for 5 months </a:t>
                </a:r>
                <a:r>
                  <a:rPr lang="cs-CZ" dirty="0">
                    <a:latin typeface="Cambria Math" panose="02040503050406030204" pitchFamily="18" charset="0"/>
                    <a:ea typeface="Cambria Math" panose="02040503050406030204" pitchFamily="18" charset="0"/>
                  </a:rPr>
                  <a:t>(3v8 FRA strip) </a:t>
                </a:r>
                <a:r>
                  <a:rPr lang="en-GB" dirty="0">
                    <a:latin typeface="Cambria Math" panose="02040503050406030204" pitchFamily="18" charset="0"/>
                    <a:ea typeface="Cambria Math" panose="02040503050406030204" pitchFamily="18" charset="0"/>
                  </a:rPr>
                  <a:t>at market rate </a:t>
                </a:r>
                <a14:m>
                  <m:oMath xmlns:m="http://schemas.openxmlformats.org/officeDocument/2006/math">
                    <m:sSubSup>
                      <m:sSubSupPr>
                        <m:ctrlPr>
                          <a:rPr lang="en-GB" i="1">
                            <a:latin typeface="Cambria Math" panose="02040503050406030204" pitchFamily="18" charset="0"/>
                            <a:ea typeface="Cambria Math" panose="02040503050406030204" pitchFamily="18" charset="0"/>
                          </a:rPr>
                        </m:ctrlPr>
                      </m:sSubSupPr>
                      <m:e>
                        <m:r>
                          <a:rPr lang="en-GB">
                            <a:latin typeface="Cambria Math" panose="02040503050406030204" pitchFamily="18" charset="0"/>
                            <a:ea typeface="Cambria Math" panose="02040503050406030204" pitchFamily="18" charset="0"/>
                          </a:rPr>
                          <m:t>𝐿</m:t>
                        </m:r>
                      </m:e>
                      <m:sub>
                        <m:r>
                          <a:rPr lang="en-GB" b="0" i="0" smtClean="0">
                            <a:latin typeface="Cambria Math" panose="02040503050406030204" pitchFamily="18" charset="0"/>
                            <a:ea typeface="Cambria Math" panose="02040503050406030204" pitchFamily="18" charset="0"/>
                          </a:rPr>
                          <m:t>5</m:t>
                        </m:r>
                      </m:sub>
                      <m:sup>
                        <m:r>
                          <a:rPr lang="en-GB">
                            <a:latin typeface="Cambria Math" panose="02040503050406030204" pitchFamily="18" charset="0"/>
                            <a:ea typeface="Cambria Math" panose="02040503050406030204" pitchFamily="18" charset="0"/>
                          </a:rPr>
                          <m:t>3</m:t>
                        </m:r>
                      </m:sup>
                    </m:sSubSup>
                    <m:r>
                      <a:rPr lang="en-GB" i="1">
                        <a:latin typeface="Cambria Math" panose="02040503050406030204" pitchFamily="18" charset="0"/>
                        <a:ea typeface="Cambria Math" panose="02040503050406030204" pitchFamily="18" charset="0"/>
                      </a:rPr>
                      <m:t> </m:t>
                    </m:r>
                  </m:oMath>
                </a14:m>
                <a:r>
                  <a:rPr lang="en-GB" dirty="0">
                    <a:latin typeface="Cambria Math" panose="02040503050406030204" pitchFamily="18" charset="0"/>
                    <a:ea typeface="Cambria Math" panose="02040503050406030204" pitchFamily="18" charset="0"/>
                  </a:rPr>
                  <a:t> ⇒ net cash flow is zero</a:t>
                </a:r>
              </a:p>
            </p:txBody>
          </p:sp>
        </mc:Choice>
        <mc:Fallback xmlns="">
          <p:sp>
            <p:nvSpPr>
              <p:cNvPr id="57" name="TextovéPole 56"/>
              <p:cNvSpPr txBox="1">
                <a:spLocks noRot="1" noChangeAspect="1" noMove="1" noResize="1" noEditPoints="1" noAdjustHandles="1" noChangeArrowheads="1" noChangeShapeType="1" noTextEdit="1"/>
              </p:cNvSpPr>
              <p:nvPr/>
            </p:nvSpPr>
            <p:spPr>
              <a:xfrm>
                <a:off x="1188000" y="3053018"/>
                <a:ext cx="7537644" cy="659861"/>
              </a:xfrm>
              <a:prstGeom prst="rect">
                <a:avLst/>
              </a:prstGeom>
              <a:blipFill>
                <a:blip r:embed="rId18"/>
                <a:stretch>
                  <a:fillRect l="-162" t="-5556" b="-13889"/>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6" name="TextovéPole 65"/>
              <p:cNvSpPr txBox="1"/>
              <p:nvPr/>
            </p:nvSpPr>
            <p:spPr>
              <a:xfrm>
                <a:off x="1188000" y="3612056"/>
                <a:ext cx="7374880" cy="65332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i="1" dirty="0">
                    <a:latin typeface="Cambria Math" panose="02040503050406030204" pitchFamily="18" charset="0"/>
                    <a:ea typeface="Cambria Math" panose="02040503050406030204" pitchFamily="18" charset="0"/>
                  </a:rPr>
                  <a:t>t</a:t>
                </a:r>
                <a:r>
                  <a:rPr lang="en-GB" dirty="0">
                    <a:latin typeface="Cambria Math" panose="02040503050406030204" pitchFamily="18" charset="0"/>
                    <a:ea typeface="Cambria Math" panose="02040503050406030204" pitchFamily="18" charset="0"/>
                  </a:rPr>
                  <a:t> = 5: settle</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3v5 FRA, repay</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2-month loan and borrow</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the balance for 3 months at market rate </a:t>
                </a:r>
                <a14:m>
                  <m:oMath xmlns:m="http://schemas.openxmlformats.org/officeDocument/2006/math">
                    <m:sSubSup>
                      <m:sSubSupPr>
                        <m:ctrlPr>
                          <a:rPr lang="en-GB" i="1" smtClean="0">
                            <a:latin typeface="Cambria Math" panose="02040503050406030204" pitchFamily="18" charset="0"/>
                            <a:ea typeface="Cambria Math" panose="02040503050406030204" pitchFamily="18" charset="0"/>
                          </a:rPr>
                        </m:ctrlPr>
                      </m:sSubSupPr>
                      <m:e>
                        <m:r>
                          <a:rPr lang="en-GB">
                            <a:latin typeface="Cambria Math" panose="02040503050406030204" pitchFamily="18" charset="0"/>
                            <a:ea typeface="Cambria Math" panose="02040503050406030204" pitchFamily="18" charset="0"/>
                          </a:rPr>
                          <m:t>𝐿</m:t>
                        </m:r>
                      </m:e>
                      <m:sub>
                        <m:r>
                          <a:rPr lang="cs-CZ" b="0" i="0" smtClean="0">
                            <a:latin typeface="Cambria Math" panose="02040503050406030204" pitchFamily="18" charset="0"/>
                            <a:ea typeface="Cambria Math" panose="02040503050406030204" pitchFamily="18" charset="0"/>
                          </a:rPr>
                          <m:t>3</m:t>
                        </m:r>
                      </m:sub>
                      <m:sup>
                        <m:r>
                          <a:rPr lang="en-GB" b="0" i="0" smtClean="0">
                            <a:latin typeface="Cambria Math" panose="02040503050406030204" pitchFamily="18" charset="0"/>
                            <a:ea typeface="Cambria Math" panose="02040503050406030204" pitchFamily="18" charset="0"/>
                          </a:rPr>
                          <m:t>5</m:t>
                        </m:r>
                      </m:sup>
                    </m:sSubSup>
                  </m:oMath>
                </a14:m>
                <a:r>
                  <a:rPr lang="en-GB" dirty="0">
                    <a:latin typeface="Cambria Math" panose="02040503050406030204" pitchFamily="18" charset="0"/>
                    <a:ea typeface="Cambria Math" panose="02040503050406030204" pitchFamily="18" charset="0"/>
                  </a:rPr>
                  <a:t> ⇒ net cash flow is zero</a:t>
                </a:r>
              </a:p>
            </p:txBody>
          </p:sp>
        </mc:Choice>
        <mc:Fallback xmlns="">
          <p:sp>
            <p:nvSpPr>
              <p:cNvPr id="66" name="TextovéPole 65"/>
              <p:cNvSpPr txBox="1">
                <a:spLocks noRot="1" noChangeAspect="1" noMove="1" noResize="1" noEditPoints="1" noAdjustHandles="1" noChangeArrowheads="1" noChangeShapeType="1" noTextEdit="1"/>
              </p:cNvSpPr>
              <p:nvPr/>
            </p:nvSpPr>
            <p:spPr>
              <a:xfrm>
                <a:off x="1188000" y="3612056"/>
                <a:ext cx="7374880" cy="653320"/>
              </a:xfrm>
              <a:prstGeom prst="rect">
                <a:avLst/>
              </a:prstGeom>
              <a:blipFill>
                <a:blip r:embed="rId19"/>
                <a:stretch>
                  <a:fillRect l="-165" t="-6542" b="-14019"/>
                </a:stretch>
              </a:blipFill>
              <a:ln>
                <a:noFill/>
              </a:ln>
            </p:spPr>
            <p:txBody>
              <a:bodyPr/>
              <a:lstStyle/>
              <a:p>
                <a:r>
                  <a:rPr lang="cs-CZ">
                    <a:noFill/>
                  </a:rPr>
                  <a:t> </a:t>
                </a:r>
              </a:p>
            </p:txBody>
          </p:sp>
        </mc:Fallback>
      </mc:AlternateContent>
      <p:sp>
        <p:nvSpPr>
          <p:cNvPr id="67" name="TextovéPole 66"/>
          <p:cNvSpPr txBox="1"/>
          <p:nvPr/>
        </p:nvSpPr>
        <p:spPr>
          <a:xfrm>
            <a:off x="1188001" y="4488184"/>
            <a:ext cx="771083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i="1" dirty="0">
                <a:latin typeface="Cambria Math" panose="02040503050406030204" pitchFamily="18" charset="0"/>
                <a:ea typeface="Cambria Math" panose="02040503050406030204" pitchFamily="18" charset="0"/>
              </a:rPr>
              <a:t>t</a:t>
            </a:r>
            <a:r>
              <a:rPr lang="en-GB" dirty="0">
                <a:latin typeface="Cambria Math" panose="02040503050406030204" pitchFamily="18" charset="0"/>
                <a:ea typeface="Cambria Math" panose="02040503050406030204" pitchFamily="18" charset="0"/>
              </a:rPr>
              <a:t> = 8: settle 5v8 FRA, repay 3-month loan and terminate </a:t>
            </a:r>
            <a:r>
              <a:rPr lang="cs-CZ" dirty="0">
                <a:latin typeface="Cambria Math" panose="02040503050406030204" pitchFamily="18" charset="0"/>
                <a:ea typeface="Cambria Math" panose="02040503050406030204" pitchFamily="18" charset="0"/>
              </a:rPr>
              <a:t>5</a:t>
            </a:r>
            <a:r>
              <a:rPr lang="en-GB" dirty="0">
                <a:latin typeface="Cambria Math" panose="02040503050406030204" pitchFamily="18" charset="0"/>
                <a:ea typeface="Cambria Math" panose="02040503050406030204" pitchFamily="18" charset="0"/>
              </a:rPr>
              <a:t>-month lending</a:t>
            </a:r>
          </a:p>
        </p:txBody>
      </p:sp>
      <mc:AlternateContent xmlns:mc="http://schemas.openxmlformats.org/markup-compatibility/2006" xmlns:a14="http://schemas.microsoft.com/office/drawing/2010/main">
        <mc:Choice Requires="a14">
          <p:sp>
            <p:nvSpPr>
              <p:cNvPr id="69" name="TextovéPole 68"/>
              <p:cNvSpPr txBox="1"/>
              <p:nvPr/>
            </p:nvSpPr>
            <p:spPr>
              <a:xfrm>
                <a:off x="1728000" y="4159520"/>
                <a:ext cx="6984296" cy="460832"/>
              </a:xfrm>
              <a:prstGeom prst="rect">
                <a:avLst/>
              </a:prstGeom>
              <a:noFill/>
              <a:ln>
                <a:noFill/>
              </a:ln>
            </p:spPr>
            <p:txBody>
              <a:bodyPr wrap="square" rtlCol="0">
                <a:spAutoFit/>
              </a:bodyPr>
              <a:lstStyle/>
              <a:p>
                <a:pPr marL="0" lvl="2">
                  <a:buClr>
                    <a:srgbClr val="7030A0"/>
                  </a:buClr>
                  <a:buSzPct val="80000"/>
                </a:pPr>
                <a14:m>
                  <m:oMath xmlns:m="http://schemas.openxmlformats.org/officeDocument/2006/math">
                    <m:r>
                      <m:rPr>
                        <m:nor/>
                      </m:rPr>
                      <a:rPr lang="cs-CZ" sz="1600" b="0" i="0" smtClean="0">
                        <a:latin typeface="Cambria Math" panose="02040503050406030204" pitchFamily="18" charset="0"/>
                        <a:ea typeface="Cambria Math" panose="02040503050406030204" pitchFamily="18" charset="0"/>
                      </a:rPr>
                      <m:t>borrowed</m:t>
                    </m:r>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amount</m:t>
                    </m:r>
                    <m:r>
                      <m:rPr>
                        <m:nor/>
                      </m:rPr>
                      <a:rPr lang="cs-CZ" sz="1600" b="0" i="0" smtClean="0">
                        <a:latin typeface="Cambria Math" panose="02040503050406030204" pitchFamily="18" charset="0"/>
                        <a:ea typeface="Cambria Math" panose="02040503050406030204" pitchFamily="18" charset="0"/>
                      </a:rPr>
                      <m:t> =</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𝑀</m:t>
                    </m:r>
                    <m:d>
                      <m:dPr>
                        <m:ctrlPr>
                          <a:rPr lang="cs-CZ" sz="1600" i="1">
                            <a:latin typeface="Cambria Math" panose="02040503050406030204" pitchFamily="18" charset="0"/>
                            <a:ea typeface="Cambria Math" panose="02040503050406030204" pitchFamily="18" charset="0"/>
                          </a:rPr>
                        </m:ctrlPr>
                      </m:dPr>
                      <m:e>
                        <m:sSubSup>
                          <m:sSubSupPr>
                            <m:ctrlPr>
                              <a:rPr lang="en-GB" sz="1600" i="1">
                                <a:latin typeface="Cambria Math" panose="02040503050406030204" pitchFamily="18" charset="0"/>
                                <a:ea typeface="Cambria Math" panose="02040503050406030204" pitchFamily="18" charset="0"/>
                              </a:rPr>
                            </m:ctrlPr>
                          </m:sSubSupPr>
                          <m:e>
                            <m:r>
                              <a:rPr lang="en-GB" sz="1600">
                                <a:latin typeface="Cambria Math" panose="02040503050406030204" pitchFamily="18" charset="0"/>
                                <a:ea typeface="Cambria Math" panose="02040503050406030204" pitchFamily="18" charset="0"/>
                              </a:rPr>
                              <m:t>𝐿</m:t>
                            </m:r>
                          </m:e>
                          <m:sub>
                            <m:r>
                              <a:rPr lang="cs-CZ" sz="1600">
                                <a:latin typeface="Cambria Math" panose="02040503050406030204" pitchFamily="18" charset="0"/>
                                <a:ea typeface="Cambria Math" panose="02040503050406030204" pitchFamily="18" charset="0"/>
                              </a:rPr>
                              <m:t>2</m:t>
                            </m:r>
                          </m:sub>
                          <m:sup>
                            <m:r>
                              <a:rPr lang="en-GB" sz="1600">
                                <a:latin typeface="Cambria Math" panose="02040503050406030204" pitchFamily="18" charset="0"/>
                                <a:ea typeface="Cambria Math" panose="02040503050406030204" pitchFamily="18" charset="0"/>
                              </a:rPr>
                              <m:t>3</m:t>
                            </m:r>
                          </m:sup>
                        </m:sSubSup>
                        <m:r>
                          <a:rPr lang="cs-CZ" sz="1600" b="0" i="1" smtClean="0">
                            <a:latin typeface="Cambria Math" panose="02040503050406030204" pitchFamily="18" charset="0"/>
                            <a:ea typeface="Cambria Math" panose="02040503050406030204" pitchFamily="18" charset="0"/>
                          </a:rPr>
                          <m:t>−</m:t>
                        </m:r>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b="0" i="1" smtClean="0">
                                    <a:latin typeface="Cambria Math" panose="02040503050406030204" pitchFamily="18" charset="0"/>
                                  </a:rPr>
                                  <m:t>5</m:t>
                                </m:r>
                              </m:sub>
                            </m:sSub>
                          </m:e>
                        </m:sPre>
                      </m:e>
                    </m:d>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3,5</m:t>
                            </m:r>
                          </m:sub>
                        </m:sSub>
                      </m:num>
                      <m:den>
                        <m:r>
                          <a:rPr lang="cs-CZ" sz="1600" i="1">
                            <a:latin typeface="Cambria Math" panose="02040503050406030204" pitchFamily="18" charset="0"/>
                            <a:ea typeface="Cambria Math" panose="02040503050406030204" pitchFamily="18" charset="0"/>
                          </a:rPr>
                          <m:t>365</m:t>
                        </m:r>
                      </m:den>
                    </m:f>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𝑀</m:t>
                    </m:r>
                    <m:d>
                      <m:dPr>
                        <m:ctrlPr>
                          <a:rPr lang="cs-CZ" sz="1600" b="0" i="1" smtClean="0">
                            <a:latin typeface="Cambria Math" panose="02040503050406030204" pitchFamily="18" charset="0"/>
                            <a:ea typeface="Cambria Math" panose="02040503050406030204" pitchFamily="18" charset="0"/>
                          </a:rPr>
                        </m:ctrlPr>
                      </m:dPr>
                      <m:e>
                        <m:r>
                          <a:rPr lang="cs-CZ" sz="1600" b="0" i="1" smtClean="0">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3,5</m:t>
                                </m:r>
                              </m:sub>
                            </m:sSub>
                          </m:num>
                          <m:den>
                            <m:r>
                              <a:rPr lang="cs-CZ" sz="1600" i="1">
                                <a:latin typeface="Cambria Math" panose="02040503050406030204" pitchFamily="18" charset="0"/>
                                <a:ea typeface="Cambria Math" panose="02040503050406030204" pitchFamily="18" charset="0"/>
                              </a:rPr>
                              <m:t>365</m:t>
                            </m:r>
                          </m:den>
                        </m:f>
                        <m:sSubSup>
                          <m:sSubSupPr>
                            <m:ctrlPr>
                              <a:rPr lang="en-GB" sz="1600" i="1">
                                <a:latin typeface="Cambria Math" panose="02040503050406030204" pitchFamily="18" charset="0"/>
                                <a:ea typeface="Cambria Math" panose="02040503050406030204" pitchFamily="18" charset="0"/>
                              </a:rPr>
                            </m:ctrlPr>
                          </m:sSubSupPr>
                          <m:e>
                            <m:r>
                              <a:rPr lang="en-GB" sz="1600">
                                <a:latin typeface="Cambria Math" panose="02040503050406030204" pitchFamily="18" charset="0"/>
                                <a:ea typeface="Cambria Math" panose="02040503050406030204" pitchFamily="18" charset="0"/>
                              </a:rPr>
                              <m:t>𝐿</m:t>
                            </m:r>
                          </m:e>
                          <m:sub>
                            <m:r>
                              <a:rPr lang="cs-CZ" sz="1600">
                                <a:latin typeface="Cambria Math" panose="02040503050406030204" pitchFamily="18" charset="0"/>
                                <a:ea typeface="Cambria Math" panose="02040503050406030204" pitchFamily="18" charset="0"/>
                              </a:rPr>
                              <m:t>2</m:t>
                            </m:r>
                          </m:sub>
                          <m:sup>
                            <m:r>
                              <a:rPr lang="en-GB" sz="1600">
                                <a:latin typeface="Cambria Math" panose="02040503050406030204" pitchFamily="18" charset="0"/>
                                <a:ea typeface="Cambria Math" panose="02040503050406030204" pitchFamily="18" charset="0"/>
                              </a:rPr>
                              <m:t>3</m:t>
                            </m:r>
                          </m:sup>
                        </m:sSubSup>
                      </m:e>
                    </m:d>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𝑀</m:t>
                    </m:r>
                    <m:d>
                      <m:dPr>
                        <m:ctrlPr>
                          <a:rPr lang="cs-CZ" sz="1600" i="1">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3,5</m:t>
                                </m:r>
                              </m:sub>
                            </m:sSub>
                          </m:num>
                          <m:den>
                            <m:r>
                              <a:rPr lang="cs-CZ" sz="1600" i="1">
                                <a:latin typeface="Cambria Math" panose="02040503050406030204" pitchFamily="18" charset="0"/>
                                <a:ea typeface="Cambria Math" panose="02040503050406030204" pitchFamily="18" charset="0"/>
                              </a:rPr>
                              <m:t>365</m:t>
                            </m:r>
                          </m:den>
                        </m:f>
                        <m:sPre>
                          <m:sPrePr>
                            <m:ctrlPr>
                              <a:rPr lang="cs-CZ" sz="1600" i="1">
                                <a:latin typeface="Cambria Math" panose="02040503050406030204" pitchFamily="18" charset="0"/>
                                <a:ea typeface="Cambria Math" panose="02040503050406030204" pitchFamily="18" charset="0"/>
                              </a:rPr>
                            </m:ctrlPr>
                          </m:sPrePr>
                          <m:sub>
                            <m:r>
                              <a:rPr lang="cs-CZ" sz="1600" b="0" i="1" smtClean="0">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b="0" i="1" smtClean="0">
                                    <a:latin typeface="Cambria Math" panose="02040503050406030204" pitchFamily="18" charset="0"/>
                                  </a:rPr>
                                  <m:t>5</m:t>
                                </m:r>
                              </m:sub>
                            </m:sSub>
                          </m:e>
                        </m:sPre>
                      </m:e>
                    </m:d>
                  </m:oMath>
                </a14:m>
                <a:r>
                  <a:rPr lang="cs-CZ" sz="1600" dirty="0">
                    <a:latin typeface="Cambria Math" panose="02040503050406030204" pitchFamily="18" charset="0"/>
                    <a:ea typeface="Cambria Math" panose="02040503050406030204" pitchFamily="18" charset="0"/>
                  </a:rPr>
                  <a:t> </a:t>
                </a:r>
                <a:endParaRPr lang="en-GB" sz="1600" dirty="0">
                  <a:latin typeface="Cambria Math" panose="02040503050406030204" pitchFamily="18" charset="0"/>
                  <a:ea typeface="Cambria Math" panose="02040503050406030204" pitchFamily="18" charset="0"/>
                </a:endParaRPr>
              </a:p>
            </p:txBody>
          </p:sp>
        </mc:Choice>
        <mc:Fallback xmlns="">
          <p:sp>
            <p:nvSpPr>
              <p:cNvPr id="69" name="TextovéPole 68"/>
              <p:cNvSpPr txBox="1">
                <a:spLocks noRot="1" noChangeAspect="1" noMove="1" noResize="1" noEditPoints="1" noAdjustHandles="1" noChangeArrowheads="1" noChangeShapeType="1" noTextEdit="1"/>
              </p:cNvSpPr>
              <p:nvPr/>
            </p:nvSpPr>
            <p:spPr>
              <a:xfrm>
                <a:off x="1728000" y="4159520"/>
                <a:ext cx="6984296" cy="460832"/>
              </a:xfrm>
              <a:prstGeom prst="rect">
                <a:avLst/>
              </a:prstGeom>
              <a:blipFill>
                <a:blip r:embed="rId20"/>
                <a:stretch>
                  <a:fillRect/>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35" name="TextovéPole 34"/>
              <p:cNvSpPr txBox="1"/>
              <p:nvPr/>
            </p:nvSpPr>
            <p:spPr>
              <a:xfrm>
                <a:off x="1728000" y="4752520"/>
                <a:ext cx="7338964" cy="829330"/>
              </a:xfrm>
              <a:prstGeom prst="rect">
                <a:avLst/>
              </a:prstGeom>
              <a:noFill/>
              <a:ln>
                <a:noFill/>
              </a:ln>
            </p:spPr>
            <p:txBody>
              <a:bodyPr wrap="square" rtlCol="0">
                <a:spAutoFit/>
              </a:bodyPr>
              <a:lstStyle/>
              <a:p>
                <a:pPr marL="1166813" lvl="2" indent="-1166813">
                  <a:buClr>
                    <a:srgbClr val="7030A0"/>
                  </a:buClr>
                  <a:buSzPct val="80000"/>
                </a:pPr>
                <a14:m>
                  <m:oMath xmlns:m="http://schemas.openxmlformats.org/officeDocument/2006/math">
                    <m:r>
                      <m:rPr>
                        <m:nor/>
                      </m:rPr>
                      <a:rPr lang="cs-CZ" sz="1600" b="0" i="0" smtClean="0">
                        <a:latin typeface="Cambria Math" panose="02040503050406030204" pitchFamily="18" charset="0"/>
                        <a:ea typeface="Cambria Math" panose="02040503050406030204" pitchFamily="18" charset="0"/>
                      </a:rPr>
                      <m:t>net</m:t>
                    </m:r>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cash</m:t>
                    </m:r>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flow</m:t>
                    </m:r>
                    <m:r>
                      <m:rPr>
                        <m:nor/>
                      </m:rPr>
                      <a:rPr lang="cs-CZ" sz="1600" b="0" i="0" smtClean="0">
                        <a:latin typeface="Cambria Math" panose="02040503050406030204" pitchFamily="18" charset="0"/>
                        <a:ea typeface="Cambria Math" panose="02040503050406030204" pitchFamily="18" charset="0"/>
                      </a:rPr>
                      <m:t> =</m:t>
                    </m:r>
                    <m:r>
                      <a:rPr lang="cs-CZ" sz="1600" i="1">
                        <a:latin typeface="Cambria Math" panose="02040503050406030204" pitchFamily="18" charset="0"/>
                        <a:ea typeface="Cambria Math" panose="02040503050406030204" pitchFamily="18" charset="0"/>
                      </a:rPr>
                      <m:t>𝑀</m:t>
                    </m:r>
                    <m:d>
                      <m:dPr>
                        <m:ctrlPr>
                          <a:rPr lang="cs-CZ" sz="1600" i="1">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i="1">
                                    <a:latin typeface="Cambria Math" panose="02040503050406030204" pitchFamily="18" charset="0"/>
                                    <a:ea typeface="Cambria Math" panose="02040503050406030204" pitchFamily="18" charset="0"/>
                                  </a:rPr>
                                  <m:t>3,5</m:t>
                                </m:r>
                              </m:sub>
                            </m:sSub>
                          </m:num>
                          <m:den>
                            <m:r>
                              <a:rPr lang="cs-CZ" sz="1600" i="1">
                                <a:latin typeface="Cambria Math" panose="02040503050406030204" pitchFamily="18" charset="0"/>
                                <a:ea typeface="Cambria Math" panose="02040503050406030204" pitchFamily="18" charset="0"/>
                              </a:rPr>
                              <m:t>365</m:t>
                            </m:r>
                          </m:den>
                        </m:f>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i="1">
                                    <a:latin typeface="Cambria Math" panose="02040503050406030204" pitchFamily="18" charset="0"/>
                                  </a:rPr>
                                  <m:t>5</m:t>
                                </m:r>
                              </m:sub>
                            </m:sSub>
                          </m:e>
                        </m:sPre>
                      </m:e>
                    </m:d>
                    <m:d>
                      <m:dPr>
                        <m:ctrlPr>
                          <a:rPr lang="cs-CZ" sz="1600" i="1">
                            <a:latin typeface="Cambria Math" panose="02040503050406030204" pitchFamily="18" charset="0"/>
                            <a:ea typeface="Cambria Math" panose="02040503050406030204" pitchFamily="18" charset="0"/>
                          </a:rPr>
                        </m:ctrlPr>
                      </m:dPr>
                      <m:e>
                        <m:sSubSup>
                          <m:sSubSupPr>
                            <m:ctrlPr>
                              <a:rPr lang="en-GB" sz="1600" i="1">
                                <a:latin typeface="Cambria Math" panose="02040503050406030204" pitchFamily="18" charset="0"/>
                                <a:ea typeface="Cambria Math" panose="02040503050406030204" pitchFamily="18" charset="0"/>
                              </a:rPr>
                            </m:ctrlPr>
                          </m:sSubSupPr>
                          <m:e>
                            <m:r>
                              <a:rPr lang="en-GB" sz="1600">
                                <a:latin typeface="Cambria Math" panose="02040503050406030204" pitchFamily="18" charset="0"/>
                                <a:ea typeface="Cambria Math" panose="02040503050406030204" pitchFamily="18" charset="0"/>
                              </a:rPr>
                              <m:t>𝐿</m:t>
                            </m:r>
                          </m:e>
                          <m:sub>
                            <m:r>
                              <a:rPr lang="cs-CZ" sz="1600" b="0" i="0" smtClean="0">
                                <a:latin typeface="Cambria Math" panose="02040503050406030204" pitchFamily="18" charset="0"/>
                                <a:ea typeface="Cambria Math" panose="02040503050406030204" pitchFamily="18" charset="0"/>
                              </a:rPr>
                              <m:t>3</m:t>
                            </m:r>
                          </m:sub>
                          <m:sup>
                            <m:r>
                              <a:rPr lang="cs-CZ" sz="1600" b="0" i="0" smtClean="0">
                                <a:latin typeface="Cambria Math" panose="02040503050406030204" pitchFamily="18" charset="0"/>
                                <a:ea typeface="Cambria Math" panose="02040503050406030204" pitchFamily="18" charset="0"/>
                              </a:rPr>
                              <m:t>5</m:t>
                            </m:r>
                          </m:sup>
                        </m:sSubSup>
                        <m:r>
                          <a:rPr lang="cs-CZ" sz="1600" b="0" i="1" smtClean="0">
                            <a:latin typeface="Cambria Math" panose="02040503050406030204" pitchFamily="18" charset="0"/>
                            <a:ea typeface="Cambria Math" panose="02040503050406030204" pitchFamily="18" charset="0"/>
                          </a:rPr>
                          <m:t>−</m:t>
                        </m:r>
                        <m:sPre>
                          <m:sPrePr>
                            <m:ctrlPr>
                              <a:rPr lang="cs-CZ" sz="1600" i="1">
                                <a:latin typeface="Cambria Math" panose="02040503050406030204" pitchFamily="18" charset="0"/>
                                <a:ea typeface="Cambria Math" panose="02040503050406030204" pitchFamily="18" charset="0"/>
                              </a:rPr>
                            </m:ctrlPr>
                          </m:sPrePr>
                          <m:sub>
                            <m:r>
                              <a:rPr lang="cs-CZ" sz="1600" b="0" i="1" smtClean="0">
                                <a:latin typeface="Cambria Math" panose="02040503050406030204" pitchFamily="18" charset="0"/>
                                <a:ea typeface="Cambria Math" panose="02040503050406030204" pitchFamily="18" charset="0"/>
                              </a:rPr>
                              <m:t>5</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b="0" i="1" smtClean="0">
                                    <a:latin typeface="Cambria Math" panose="02040503050406030204" pitchFamily="18" charset="0"/>
                                  </a:rPr>
                                  <m:t>8</m:t>
                                </m:r>
                              </m:sub>
                            </m:sSub>
                          </m:e>
                        </m:sPre>
                      </m:e>
                    </m:d>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5,8</m:t>
                            </m:r>
                          </m:sub>
                        </m:sSub>
                      </m:num>
                      <m:den>
                        <m:r>
                          <a:rPr lang="cs-CZ" sz="1600" i="1">
                            <a:latin typeface="Cambria Math" panose="02040503050406030204" pitchFamily="18" charset="0"/>
                            <a:ea typeface="Cambria Math" panose="02040503050406030204" pitchFamily="18" charset="0"/>
                          </a:rPr>
                          <m:t>365</m:t>
                        </m:r>
                      </m:den>
                    </m:f>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𝑀</m:t>
                    </m:r>
                    <m:d>
                      <m:dPr>
                        <m:ctrlPr>
                          <a:rPr lang="cs-CZ" sz="1600" b="0" i="1" smtClean="0">
                            <a:latin typeface="Cambria Math" panose="02040503050406030204" pitchFamily="18" charset="0"/>
                            <a:ea typeface="Cambria Math" panose="02040503050406030204" pitchFamily="18" charset="0"/>
                          </a:rPr>
                        </m:ctrlPr>
                      </m:dPr>
                      <m:e>
                        <m:r>
                          <a:rPr lang="cs-CZ" sz="1600" b="0" i="1" smtClean="0">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3,5</m:t>
                                </m:r>
                              </m:sub>
                            </m:sSub>
                          </m:num>
                          <m:den>
                            <m:r>
                              <a:rPr lang="cs-CZ" sz="1600" i="1">
                                <a:latin typeface="Cambria Math" panose="02040503050406030204" pitchFamily="18" charset="0"/>
                                <a:ea typeface="Cambria Math" panose="02040503050406030204" pitchFamily="18" charset="0"/>
                              </a:rPr>
                              <m:t>365</m:t>
                            </m:r>
                          </m:den>
                        </m:f>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i="1">
                                    <a:latin typeface="Cambria Math" panose="02040503050406030204" pitchFamily="18" charset="0"/>
                                  </a:rPr>
                                  <m:t>5</m:t>
                                </m:r>
                              </m:sub>
                            </m:sSub>
                          </m:e>
                        </m:sPre>
                      </m:e>
                    </m:d>
                    <m:d>
                      <m:dPr>
                        <m:ctrlPr>
                          <a:rPr lang="cs-CZ" sz="1600" i="1">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i="1">
                                    <a:latin typeface="Cambria Math" panose="02040503050406030204" pitchFamily="18" charset="0"/>
                                    <a:ea typeface="Cambria Math" panose="02040503050406030204" pitchFamily="18" charset="0"/>
                                  </a:rPr>
                                  <m:t>5</m:t>
                                </m:r>
                                <m:r>
                                  <a:rPr lang="cs-CZ" sz="1600" b="0" i="1" smtClean="0">
                                    <a:latin typeface="Cambria Math" panose="02040503050406030204" pitchFamily="18" charset="0"/>
                                    <a:ea typeface="Cambria Math" panose="02040503050406030204" pitchFamily="18" charset="0"/>
                                  </a:rPr>
                                  <m:t>,8</m:t>
                                </m:r>
                              </m:sub>
                            </m:sSub>
                          </m:num>
                          <m:den>
                            <m:r>
                              <a:rPr lang="cs-CZ" sz="1600" i="1">
                                <a:latin typeface="Cambria Math" panose="02040503050406030204" pitchFamily="18" charset="0"/>
                                <a:ea typeface="Cambria Math" panose="02040503050406030204" pitchFamily="18" charset="0"/>
                              </a:rPr>
                              <m:t>365</m:t>
                            </m:r>
                          </m:den>
                        </m:f>
                        <m:sSubSup>
                          <m:sSubSupPr>
                            <m:ctrlPr>
                              <a:rPr lang="en-GB" sz="1600" i="1">
                                <a:latin typeface="Cambria Math" panose="02040503050406030204" pitchFamily="18" charset="0"/>
                                <a:ea typeface="Cambria Math" panose="02040503050406030204" pitchFamily="18" charset="0"/>
                              </a:rPr>
                            </m:ctrlPr>
                          </m:sSubSupPr>
                          <m:e>
                            <m:r>
                              <a:rPr lang="en-GB" sz="1600">
                                <a:latin typeface="Cambria Math" panose="02040503050406030204" pitchFamily="18" charset="0"/>
                                <a:ea typeface="Cambria Math" panose="02040503050406030204" pitchFamily="18" charset="0"/>
                              </a:rPr>
                              <m:t>𝐿</m:t>
                            </m:r>
                          </m:e>
                          <m:sub>
                            <m:r>
                              <a:rPr lang="cs-CZ" sz="1600">
                                <a:latin typeface="Cambria Math" panose="02040503050406030204" pitchFamily="18" charset="0"/>
                                <a:ea typeface="Cambria Math" panose="02040503050406030204" pitchFamily="18" charset="0"/>
                              </a:rPr>
                              <m:t>3</m:t>
                            </m:r>
                          </m:sub>
                          <m:sup>
                            <m:r>
                              <a:rPr lang="cs-CZ" sz="1600">
                                <a:latin typeface="Cambria Math" panose="02040503050406030204" pitchFamily="18" charset="0"/>
                                <a:ea typeface="Cambria Math" panose="02040503050406030204" pitchFamily="18" charset="0"/>
                              </a:rPr>
                              <m:t>5</m:t>
                            </m:r>
                          </m:sup>
                        </m:sSubSup>
                      </m:e>
                    </m:d>
                    <m:r>
                      <a:rPr lang="cs-CZ" sz="1600" b="0" i="1" smtClean="0">
                        <a:latin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𝑀</m:t>
                    </m:r>
                    <m:d>
                      <m:dPr>
                        <m:ctrlPr>
                          <a:rPr lang="cs-CZ" sz="1600" i="1">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3,8</m:t>
                                </m:r>
                              </m:sub>
                            </m:sSub>
                          </m:num>
                          <m:den>
                            <m:r>
                              <a:rPr lang="cs-CZ" sz="1600" i="1">
                                <a:latin typeface="Cambria Math" panose="02040503050406030204" pitchFamily="18" charset="0"/>
                                <a:ea typeface="Cambria Math" panose="02040503050406030204" pitchFamily="18" charset="0"/>
                              </a:rPr>
                              <m:t>365</m:t>
                            </m:r>
                          </m:den>
                        </m:f>
                        <m:sSubSup>
                          <m:sSubSupPr>
                            <m:ctrlPr>
                              <a:rPr lang="en-GB" sz="1600" i="1">
                                <a:latin typeface="Cambria Math" panose="02040503050406030204" pitchFamily="18" charset="0"/>
                                <a:ea typeface="Cambria Math" panose="02040503050406030204" pitchFamily="18" charset="0"/>
                              </a:rPr>
                            </m:ctrlPr>
                          </m:sSubSupPr>
                          <m:e>
                            <m:r>
                              <a:rPr lang="en-GB" sz="1600">
                                <a:latin typeface="Cambria Math" panose="02040503050406030204" pitchFamily="18" charset="0"/>
                                <a:ea typeface="Cambria Math" panose="02040503050406030204" pitchFamily="18" charset="0"/>
                              </a:rPr>
                              <m:t>𝐿</m:t>
                            </m:r>
                          </m:e>
                          <m:sub>
                            <m:r>
                              <a:rPr lang="cs-CZ" sz="1600" b="0" i="0" smtClean="0">
                                <a:latin typeface="Cambria Math" panose="02040503050406030204" pitchFamily="18" charset="0"/>
                                <a:ea typeface="Cambria Math" panose="02040503050406030204" pitchFamily="18" charset="0"/>
                              </a:rPr>
                              <m:t>5</m:t>
                            </m:r>
                          </m:sub>
                          <m:sup>
                            <m:r>
                              <a:rPr lang="cs-CZ" sz="1600" b="0" i="0" smtClean="0">
                                <a:latin typeface="Cambria Math" panose="02040503050406030204" pitchFamily="18" charset="0"/>
                                <a:ea typeface="Cambria Math" panose="02040503050406030204" pitchFamily="18" charset="0"/>
                              </a:rPr>
                              <m:t>3</m:t>
                            </m:r>
                          </m:sup>
                        </m:sSubSup>
                      </m:e>
                    </m:d>
                    <m:r>
                      <a:rPr lang="cs-CZ" sz="1600" b="0" i="1" smtClean="0">
                        <a:latin typeface="Cambria Math" panose="02040503050406030204" pitchFamily="18" charset="0"/>
                      </a:rPr>
                      <m:t>=</m:t>
                    </m:r>
                    <m:r>
                      <a:rPr lang="cs-CZ" sz="1600" b="0" i="1" smtClean="0">
                        <a:latin typeface="Cambria Math" panose="02040503050406030204" pitchFamily="18" charset="0"/>
                      </a:rPr>
                      <m:t>𝑀</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i="1">
                                <a:latin typeface="Cambria Math" panose="02040503050406030204" pitchFamily="18" charset="0"/>
                                <a:ea typeface="Cambria Math" panose="02040503050406030204" pitchFamily="18" charset="0"/>
                              </a:rPr>
                              <m:t>3,8</m:t>
                            </m:r>
                          </m:sub>
                        </m:sSub>
                      </m:num>
                      <m:den>
                        <m:r>
                          <a:rPr lang="cs-CZ" sz="1600" i="1">
                            <a:latin typeface="Cambria Math" panose="02040503050406030204" pitchFamily="18" charset="0"/>
                            <a:ea typeface="Cambria Math" panose="02040503050406030204" pitchFamily="18" charset="0"/>
                          </a:rPr>
                          <m:t>365</m:t>
                        </m:r>
                      </m:den>
                    </m:f>
                    <m:sSubSup>
                      <m:sSubSupPr>
                        <m:ctrlPr>
                          <a:rPr lang="en-GB" sz="1600" i="1">
                            <a:latin typeface="Cambria Math" panose="02040503050406030204" pitchFamily="18" charset="0"/>
                            <a:ea typeface="Cambria Math" panose="02040503050406030204" pitchFamily="18" charset="0"/>
                          </a:rPr>
                        </m:ctrlPr>
                      </m:sSubSupPr>
                      <m:e>
                        <m:r>
                          <a:rPr lang="en-GB" sz="1600">
                            <a:latin typeface="Cambria Math" panose="02040503050406030204" pitchFamily="18" charset="0"/>
                            <a:ea typeface="Cambria Math" panose="02040503050406030204" pitchFamily="18" charset="0"/>
                          </a:rPr>
                          <m:t>𝐿</m:t>
                        </m:r>
                      </m:e>
                      <m:sub>
                        <m:r>
                          <a:rPr lang="cs-CZ" sz="1600" b="0" i="0" smtClean="0">
                            <a:latin typeface="Cambria Math" panose="02040503050406030204" pitchFamily="18" charset="0"/>
                            <a:ea typeface="Cambria Math" panose="02040503050406030204" pitchFamily="18" charset="0"/>
                          </a:rPr>
                          <m:t>5</m:t>
                        </m:r>
                      </m:sub>
                      <m:sup>
                        <m:r>
                          <a:rPr lang="cs-CZ" sz="1600">
                            <a:latin typeface="Cambria Math" panose="02040503050406030204" pitchFamily="18" charset="0"/>
                            <a:ea typeface="Cambria Math" panose="02040503050406030204" pitchFamily="18" charset="0"/>
                          </a:rPr>
                          <m:t>3</m:t>
                        </m:r>
                      </m:sup>
                    </m:sSubSup>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𝑀</m:t>
                    </m:r>
                    <m:d>
                      <m:dPr>
                        <m:begChr m:val="["/>
                        <m:endChr m:val="]"/>
                        <m:ctrlPr>
                          <a:rPr lang="cs-CZ" sz="1600" b="0" i="1" smtClean="0">
                            <a:latin typeface="Cambria Math" panose="02040503050406030204" pitchFamily="18" charset="0"/>
                            <a:ea typeface="Cambria Math" panose="02040503050406030204" pitchFamily="18" charset="0"/>
                          </a:rPr>
                        </m:ctrlPr>
                      </m:dPr>
                      <m:e>
                        <m:d>
                          <m:dPr>
                            <m:ctrlPr>
                              <a:rPr lang="cs-CZ" sz="1600" b="0" i="1" smtClean="0">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i="1">
                                        <a:latin typeface="Cambria Math" panose="02040503050406030204" pitchFamily="18" charset="0"/>
                                        <a:ea typeface="Cambria Math" panose="02040503050406030204" pitchFamily="18" charset="0"/>
                                      </a:rPr>
                                      <m:t>3,5</m:t>
                                    </m:r>
                                  </m:sub>
                                </m:sSub>
                              </m:num>
                              <m:den>
                                <m:r>
                                  <a:rPr lang="cs-CZ" sz="1600" i="1">
                                    <a:latin typeface="Cambria Math" panose="02040503050406030204" pitchFamily="18" charset="0"/>
                                    <a:ea typeface="Cambria Math" panose="02040503050406030204" pitchFamily="18" charset="0"/>
                                  </a:rPr>
                                  <m:t>365</m:t>
                                </m:r>
                              </m:den>
                            </m:f>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i="1">
                                        <a:latin typeface="Cambria Math" panose="02040503050406030204" pitchFamily="18" charset="0"/>
                                      </a:rPr>
                                      <m:t>5</m:t>
                                    </m:r>
                                  </m:sub>
                                </m:sSub>
                              </m:e>
                            </m:sPre>
                          </m:e>
                        </m:d>
                        <m:d>
                          <m:dPr>
                            <m:ctrlPr>
                              <a:rPr lang="cs-CZ" sz="1600" b="0" i="1" smtClean="0">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i="1">
                                        <a:latin typeface="Cambria Math" panose="02040503050406030204" pitchFamily="18" charset="0"/>
                                        <a:ea typeface="Cambria Math" panose="02040503050406030204" pitchFamily="18" charset="0"/>
                                      </a:rPr>
                                      <m:t>5</m:t>
                                    </m:r>
                                    <m:r>
                                      <a:rPr lang="cs-CZ" sz="1600" b="0" i="1" smtClean="0">
                                        <a:latin typeface="Cambria Math" panose="02040503050406030204" pitchFamily="18" charset="0"/>
                                        <a:ea typeface="Cambria Math" panose="02040503050406030204" pitchFamily="18" charset="0"/>
                                      </a:rPr>
                                      <m:t>,8</m:t>
                                    </m:r>
                                  </m:sub>
                                </m:sSub>
                              </m:num>
                              <m:den>
                                <m:r>
                                  <a:rPr lang="cs-CZ" sz="1600" i="1">
                                    <a:latin typeface="Cambria Math" panose="02040503050406030204" pitchFamily="18" charset="0"/>
                                    <a:ea typeface="Cambria Math" panose="02040503050406030204" pitchFamily="18" charset="0"/>
                                  </a:rPr>
                                  <m:t>365</m:t>
                                </m:r>
                              </m:den>
                            </m:f>
                            <m:sPre>
                              <m:sPrePr>
                                <m:ctrlPr>
                                  <a:rPr lang="cs-CZ" sz="1600" i="1">
                                    <a:latin typeface="Cambria Math" panose="02040503050406030204" pitchFamily="18" charset="0"/>
                                    <a:ea typeface="Cambria Math" panose="02040503050406030204" pitchFamily="18" charset="0"/>
                                  </a:rPr>
                                </m:ctrlPr>
                              </m:sPrePr>
                              <m:sub>
                                <m:r>
                                  <a:rPr lang="cs-CZ" sz="1600" b="0" i="1" smtClean="0">
                                    <a:latin typeface="Cambria Math" panose="02040503050406030204" pitchFamily="18" charset="0"/>
                                    <a:ea typeface="Cambria Math" panose="02040503050406030204" pitchFamily="18" charset="0"/>
                                  </a:rPr>
                                  <m:t>5</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b="0" i="1" smtClean="0">
                                        <a:latin typeface="Cambria Math" panose="02040503050406030204" pitchFamily="18" charset="0"/>
                                      </a:rPr>
                                      <m:t>8</m:t>
                                    </m:r>
                                  </m:sub>
                                </m:sSub>
                              </m:e>
                            </m:sPre>
                          </m:e>
                        </m:d>
                        <m:r>
                          <a:rPr lang="cs-CZ" sz="1600" b="0" i="1" smtClean="0">
                            <a:latin typeface="Cambria Math" panose="02040503050406030204" pitchFamily="18" charset="0"/>
                          </a:rPr>
                          <m:t>−1</m:t>
                        </m:r>
                      </m:e>
                    </m:d>
                  </m:oMath>
                </a14:m>
                <a:r>
                  <a:rPr lang="cs-CZ" sz="1600" dirty="0">
                    <a:latin typeface="Cambria Math" panose="02040503050406030204" pitchFamily="18" charset="0"/>
                    <a:ea typeface="Cambria Math" panose="02040503050406030204" pitchFamily="18" charset="0"/>
                  </a:rPr>
                  <a:t> </a:t>
                </a:r>
                <a:endParaRPr lang="en-GB" sz="1600" dirty="0">
                  <a:latin typeface="Cambria Math" panose="02040503050406030204" pitchFamily="18" charset="0"/>
                  <a:ea typeface="Cambria Math" panose="02040503050406030204" pitchFamily="18" charset="0"/>
                </a:endParaRPr>
              </a:p>
            </p:txBody>
          </p:sp>
        </mc:Choice>
        <mc:Fallback xmlns="">
          <p:sp>
            <p:nvSpPr>
              <p:cNvPr id="35" name="TextovéPole 34"/>
              <p:cNvSpPr txBox="1">
                <a:spLocks noRot="1" noChangeAspect="1" noMove="1" noResize="1" noEditPoints="1" noAdjustHandles="1" noChangeArrowheads="1" noChangeShapeType="1" noTextEdit="1"/>
              </p:cNvSpPr>
              <p:nvPr/>
            </p:nvSpPr>
            <p:spPr>
              <a:xfrm>
                <a:off x="1728000" y="4752520"/>
                <a:ext cx="7338964" cy="829330"/>
              </a:xfrm>
              <a:prstGeom prst="rect">
                <a:avLst/>
              </a:prstGeom>
              <a:blipFill>
                <a:blip r:embed="rId21"/>
                <a:stretch>
                  <a:fillRect/>
                </a:stretch>
              </a:blipFill>
              <a:ln>
                <a:noFill/>
              </a:ln>
            </p:spPr>
            <p:txBody>
              <a:bodyPr/>
              <a:lstStyle/>
              <a:p>
                <a:r>
                  <a:rPr lang="cs-CZ">
                    <a:noFill/>
                  </a:rPr>
                  <a:t> </a:t>
                </a:r>
              </a:p>
            </p:txBody>
          </p:sp>
        </mc:Fallback>
      </mc:AlternateContent>
      <p:sp>
        <p:nvSpPr>
          <p:cNvPr id="36" name="TextovéPole 35"/>
          <p:cNvSpPr txBox="1"/>
          <p:nvPr/>
        </p:nvSpPr>
        <p:spPr>
          <a:xfrm>
            <a:off x="1188001" y="5485216"/>
            <a:ext cx="7056408"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No arbitrage between synthetic and normal 3v8 FRAs</a:t>
            </a:r>
          </a:p>
        </p:txBody>
      </p:sp>
      <mc:AlternateContent xmlns:mc="http://schemas.openxmlformats.org/markup-compatibility/2006" xmlns:a14="http://schemas.microsoft.com/office/drawing/2010/main">
        <mc:Choice Requires="a14">
          <p:sp>
            <p:nvSpPr>
              <p:cNvPr id="48" name="TextovéPole 47"/>
              <p:cNvSpPr txBox="1"/>
              <p:nvPr/>
            </p:nvSpPr>
            <p:spPr>
              <a:xfrm>
                <a:off x="2843808" y="5710856"/>
                <a:ext cx="3888432" cy="460832"/>
              </a:xfrm>
              <a:prstGeom prst="rect">
                <a:avLst/>
              </a:prstGeom>
              <a:noFill/>
              <a:ln>
                <a:noFill/>
              </a:ln>
            </p:spPr>
            <p:txBody>
              <a:bodyPr wrap="square" rtlCol="0">
                <a:spAutoFit/>
              </a:bodyPr>
              <a:lstStyle/>
              <a:p>
                <a:pPr marL="0" lvl="2">
                  <a:buClr>
                    <a:srgbClr val="7030A0"/>
                  </a:buClr>
                  <a:buSzPct val="80000"/>
                </a:pPr>
                <a14:m>
                  <m:oMath xmlns:m="http://schemas.openxmlformats.org/officeDocument/2006/math">
                    <m:d>
                      <m:dPr>
                        <m:ctrlPr>
                          <a:rPr lang="cs-CZ" sz="1600" i="1" smtClean="0">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b="0" i="1" smtClean="0">
                                    <a:latin typeface="Cambria Math" panose="02040503050406030204" pitchFamily="18" charset="0"/>
                                    <a:ea typeface="Cambria Math" panose="02040503050406030204" pitchFamily="18" charset="0"/>
                                  </a:rPr>
                                  <m:t>3,5</m:t>
                                </m:r>
                              </m:sub>
                            </m:sSub>
                          </m:num>
                          <m:den>
                            <m:r>
                              <a:rPr lang="cs-CZ" sz="1600" i="1">
                                <a:latin typeface="Cambria Math" panose="02040503050406030204" pitchFamily="18" charset="0"/>
                                <a:ea typeface="Cambria Math" panose="02040503050406030204" pitchFamily="18" charset="0"/>
                              </a:rPr>
                              <m:t>365</m:t>
                            </m:r>
                          </m:den>
                        </m:f>
                        <m:sPre>
                          <m:sPrePr>
                            <m:ctrlPr>
                              <a:rPr lang="cs-CZ" sz="1600" i="1">
                                <a:latin typeface="Cambria Math" panose="02040503050406030204" pitchFamily="18" charset="0"/>
                                <a:ea typeface="Cambria Math" panose="02040503050406030204" pitchFamily="18" charset="0"/>
                              </a:rPr>
                            </m:ctrlPr>
                          </m:sPrePr>
                          <m:sub>
                            <m:r>
                              <a:rPr lang="cs-CZ" sz="1600" b="0" i="1" smtClean="0">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b="0" i="1" smtClean="0">
                                    <a:latin typeface="Cambria Math" panose="02040503050406030204" pitchFamily="18" charset="0"/>
                                  </a:rPr>
                                  <m:t>5</m:t>
                                </m:r>
                              </m:sub>
                            </m:sSub>
                          </m:e>
                        </m:sPre>
                      </m:e>
                    </m:d>
                  </m:oMath>
                </a14:m>
                <a:r>
                  <a:rPr lang="cs-CZ" sz="1600" dirty="0">
                    <a:ea typeface="Cambria Math" panose="02040503050406030204" pitchFamily="18" charset="0"/>
                  </a:rPr>
                  <a:t> </a:t>
                </a:r>
                <a14:m>
                  <m:oMath xmlns:m="http://schemas.openxmlformats.org/officeDocument/2006/math">
                    <m:d>
                      <m:dPr>
                        <m:ctrlPr>
                          <a:rPr lang="cs-CZ" sz="1600" i="1">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i="1">
                                    <a:latin typeface="Cambria Math" panose="02040503050406030204" pitchFamily="18" charset="0"/>
                                    <a:ea typeface="Cambria Math" panose="02040503050406030204" pitchFamily="18" charset="0"/>
                                  </a:rPr>
                                  <m:t>5</m:t>
                                </m:r>
                                <m:r>
                                  <a:rPr lang="cs-CZ" sz="1600" b="0" i="1" smtClean="0">
                                    <a:latin typeface="Cambria Math" panose="02040503050406030204" pitchFamily="18" charset="0"/>
                                    <a:ea typeface="Cambria Math" panose="02040503050406030204" pitchFamily="18" charset="0"/>
                                  </a:rPr>
                                  <m:t>,8</m:t>
                                </m:r>
                              </m:sub>
                            </m:sSub>
                          </m:num>
                          <m:den>
                            <m:r>
                              <a:rPr lang="cs-CZ" sz="1600" i="1">
                                <a:latin typeface="Cambria Math" panose="02040503050406030204" pitchFamily="18" charset="0"/>
                                <a:ea typeface="Cambria Math" panose="02040503050406030204" pitchFamily="18" charset="0"/>
                              </a:rPr>
                              <m:t>365</m:t>
                            </m:r>
                          </m:den>
                        </m:f>
                        <m:sPre>
                          <m:sPrePr>
                            <m:ctrlPr>
                              <a:rPr lang="cs-CZ" sz="1600" i="1">
                                <a:latin typeface="Cambria Math" panose="02040503050406030204" pitchFamily="18" charset="0"/>
                                <a:ea typeface="Cambria Math" panose="02040503050406030204" pitchFamily="18" charset="0"/>
                              </a:rPr>
                            </m:ctrlPr>
                          </m:sPrePr>
                          <m:sub>
                            <m:r>
                              <a:rPr lang="cs-CZ" sz="1600" b="0" i="1" smtClean="0">
                                <a:latin typeface="Cambria Math" panose="02040503050406030204" pitchFamily="18" charset="0"/>
                                <a:ea typeface="Cambria Math" panose="02040503050406030204" pitchFamily="18" charset="0"/>
                              </a:rPr>
                              <m:t>5</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b="0" i="1" smtClean="0">
                                    <a:latin typeface="Cambria Math" panose="02040503050406030204" pitchFamily="18" charset="0"/>
                                  </a:rPr>
                                  <m:t>8</m:t>
                                </m:r>
                              </m:sub>
                            </m:sSub>
                          </m:e>
                        </m:sPre>
                      </m:e>
                    </m:d>
                    <m:r>
                      <a:rPr lang="cs-CZ" sz="1600" b="0" i="1" smtClean="0">
                        <a:latin typeface="Cambria Math" panose="02040503050406030204" pitchFamily="18" charset="0"/>
                      </a:rPr>
                      <m:t>=1+</m:t>
                    </m:r>
                    <m:f>
                      <m:fPr>
                        <m:ctrlPr>
                          <a:rPr lang="cs-CZ" sz="1600" i="1">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𝑁</m:t>
                            </m:r>
                          </m:e>
                          <m:sub>
                            <m:r>
                              <a:rPr lang="cs-CZ" sz="1600" i="1">
                                <a:latin typeface="Cambria Math" panose="02040503050406030204" pitchFamily="18" charset="0"/>
                                <a:ea typeface="Cambria Math" panose="02040503050406030204" pitchFamily="18" charset="0"/>
                              </a:rPr>
                              <m:t>3,</m:t>
                            </m:r>
                            <m:r>
                              <a:rPr lang="cs-CZ" sz="1600" b="0" i="1" smtClean="0">
                                <a:latin typeface="Cambria Math" panose="02040503050406030204" pitchFamily="18" charset="0"/>
                                <a:ea typeface="Cambria Math" panose="02040503050406030204" pitchFamily="18" charset="0"/>
                              </a:rPr>
                              <m:t>8</m:t>
                            </m:r>
                          </m:sub>
                        </m:sSub>
                      </m:num>
                      <m:den>
                        <m:r>
                          <a:rPr lang="cs-CZ" sz="1600" i="1">
                            <a:latin typeface="Cambria Math" panose="02040503050406030204" pitchFamily="18" charset="0"/>
                            <a:ea typeface="Cambria Math" panose="02040503050406030204" pitchFamily="18" charset="0"/>
                          </a:rPr>
                          <m:t>365</m:t>
                        </m:r>
                      </m:den>
                    </m:f>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b="0" i="1" smtClean="0">
                                <a:latin typeface="Cambria Math" panose="02040503050406030204" pitchFamily="18" charset="0"/>
                              </a:rPr>
                              <m:t>8</m:t>
                            </m:r>
                          </m:sub>
                        </m:sSub>
                      </m:e>
                    </m:sPre>
                  </m:oMath>
                </a14:m>
                <a:endParaRPr lang="en-GB" sz="1600" dirty="0">
                  <a:latin typeface="Cambria Math" panose="02040503050406030204" pitchFamily="18" charset="0"/>
                  <a:ea typeface="Cambria Math" panose="02040503050406030204" pitchFamily="18" charset="0"/>
                </a:endParaRPr>
              </a:p>
            </p:txBody>
          </p:sp>
        </mc:Choice>
        <mc:Fallback xmlns="">
          <p:sp>
            <p:nvSpPr>
              <p:cNvPr id="48" name="TextovéPole 47"/>
              <p:cNvSpPr txBox="1">
                <a:spLocks noRot="1" noChangeAspect="1" noMove="1" noResize="1" noEditPoints="1" noAdjustHandles="1" noChangeArrowheads="1" noChangeShapeType="1" noTextEdit="1"/>
              </p:cNvSpPr>
              <p:nvPr/>
            </p:nvSpPr>
            <p:spPr>
              <a:xfrm>
                <a:off x="2843808" y="5710856"/>
                <a:ext cx="3888432" cy="460832"/>
              </a:xfrm>
              <a:prstGeom prst="rect">
                <a:avLst/>
              </a:prstGeom>
              <a:blipFill>
                <a:blip r:embed="rId22"/>
                <a:stretch>
                  <a:fillRect/>
                </a:stretch>
              </a:blipFill>
              <a:ln>
                <a:noFill/>
              </a:ln>
            </p:spPr>
            <p:txBody>
              <a:bodyPr/>
              <a:lstStyle/>
              <a:p>
                <a:r>
                  <a:rPr lang="cs-CZ">
                    <a:noFill/>
                  </a:rPr>
                  <a:t> </a:t>
                </a:r>
              </a:p>
            </p:txBody>
          </p:sp>
        </mc:Fallback>
      </mc:AlternateContent>
      <p:sp>
        <p:nvSpPr>
          <p:cNvPr id="39" name="TextovéPole 38"/>
          <p:cNvSpPr txBox="1"/>
          <p:nvPr/>
        </p:nvSpPr>
        <p:spPr>
          <a:xfrm>
            <a:off x="1188000" y="1262744"/>
            <a:ext cx="7281072"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cs-CZ" dirty="0">
                <a:latin typeface="Cambria Math" panose="02040503050406030204" pitchFamily="18" charset="0"/>
                <a:ea typeface="Cambria Math" panose="02040503050406030204" pitchFamily="18" charset="0"/>
              </a:rPr>
              <a:t>A </a:t>
            </a:r>
            <a:r>
              <a:rPr lang="en-GB" dirty="0">
                <a:latin typeface="Cambria Math" panose="02040503050406030204" pitchFamily="18" charset="0"/>
                <a:ea typeface="Cambria Math" panose="02040503050406030204" pitchFamily="18" charset="0"/>
              </a:rPr>
              <a:t>3v8 FRA strip is made</a:t>
            </a:r>
            <a:r>
              <a:rPr lang="cs-CZ" dirty="0">
                <a:latin typeface="Cambria Math" panose="02040503050406030204" pitchFamily="18" charset="0"/>
                <a:ea typeface="Cambria Math" panose="02040503050406030204" pitchFamily="18" charset="0"/>
              </a:rPr>
              <a:t> up</a:t>
            </a:r>
            <a:r>
              <a:rPr lang="en-GB" dirty="0">
                <a:latin typeface="Cambria Math" panose="02040503050406030204" pitchFamily="18" charset="0"/>
                <a:ea typeface="Cambria Math" panose="02040503050406030204" pitchFamily="18" charset="0"/>
              </a:rPr>
              <a:t> of 3v5 and 5v8 FRA contract</a:t>
            </a:r>
            <a:r>
              <a:rPr lang="cs-CZ" dirty="0">
                <a:latin typeface="Cambria Math" panose="02040503050406030204" pitchFamily="18" charset="0"/>
                <a:ea typeface="Cambria Math" panose="02040503050406030204" pitchFamily="18" charset="0"/>
              </a:rPr>
              <a:t>s</a:t>
            </a:r>
            <a:endParaRPr lang="en-GB" dirty="0">
              <a:latin typeface="Cambria Math" panose="02040503050406030204" pitchFamily="18" charset="0"/>
              <a:ea typeface="Cambria Math" panose="02040503050406030204" pitchFamily="18" charset="0"/>
            </a:endParaRPr>
          </a:p>
        </p:txBody>
      </p:sp>
      <p:graphicFrame>
        <p:nvGraphicFramePr>
          <p:cNvPr id="40" name="Tabulka 39"/>
          <p:cNvGraphicFramePr>
            <a:graphicFrameLocks noGrp="1"/>
          </p:cNvGraphicFramePr>
          <p:nvPr>
            <p:extLst>
              <p:ext uri="{D42A27DB-BD31-4B8C-83A1-F6EECF244321}">
                <p14:modId xmlns:p14="http://schemas.microsoft.com/office/powerpoint/2010/main" val="1061283646"/>
              </p:ext>
            </p:extLst>
          </p:nvPr>
        </p:nvGraphicFramePr>
        <p:xfrm>
          <a:off x="581120" y="2780928"/>
          <a:ext cx="360000" cy="2832000"/>
        </p:xfrm>
        <a:graphic>
          <a:graphicData uri="http://schemas.openxmlformats.org/drawingml/2006/table">
            <a:tbl>
              <a:tblPr firstRow="1" bandRow="1">
                <a:tableStyleId>{5C22544A-7EE6-4342-B048-85BDC9FD1C3A}</a:tableStyleId>
              </a:tblPr>
              <a:tblGrid>
                <a:gridCol w="360000">
                  <a:extLst>
                    <a:ext uri="{9D8B030D-6E8A-4147-A177-3AD203B41FA5}">
                      <a16:colId xmlns:a16="http://schemas.microsoft.com/office/drawing/2014/main" val="20000"/>
                    </a:ext>
                  </a:extLst>
                </a:gridCol>
              </a:tblGrid>
              <a:tr h="280800">
                <a:tc>
                  <a:txBody>
                    <a:bodyPr/>
                    <a:lstStyle/>
                    <a:p>
                      <a:pPr algn="ctr"/>
                      <a:r>
                        <a:rPr lang="cs-CZ" sz="1000" b="1" dirty="0"/>
                        <a:t>1</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0800">
                <a:tc>
                  <a:txBody>
                    <a:bodyPr/>
                    <a:lstStyle/>
                    <a:p>
                      <a:pPr algn="ctr"/>
                      <a:r>
                        <a:rPr lang="cs-CZ" sz="1000" b="1" kern="1200" dirty="0">
                          <a:solidFill>
                            <a:schemeClr val="lt1"/>
                          </a:solidFill>
                          <a:latin typeface="+mn-lt"/>
                          <a:ea typeface="+mn-ea"/>
                          <a:cs typeface="+mn-cs"/>
                        </a:rPr>
                        <a:t>2</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484982682"/>
                  </a:ext>
                </a:extLst>
              </a:tr>
              <a:tr h="280800">
                <a:tc>
                  <a:txBody>
                    <a:bodyPr/>
                    <a:lstStyle/>
                    <a:p>
                      <a:pPr algn="ctr"/>
                      <a:r>
                        <a:rPr lang="cs-CZ" sz="1000" b="1" kern="1200" dirty="0">
                          <a:solidFill>
                            <a:schemeClr val="lt1"/>
                          </a:solidFill>
                          <a:latin typeface="+mn-lt"/>
                          <a:ea typeface="+mn-ea"/>
                          <a:cs typeface="+mn-cs"/>
                        </a:rPr>
                        <a:t>3</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589192404"/>
                  </a:ext>
                </a:extLst>
              </a:tr>
              <a:tr h="280800">
                <a:tc>
                  <a:txBody>
                    <a:bodyPr/>
                    <a:lstStyle/>
                    <a:p>
                      <a:pPr algn="ctr"/>
                      <a:r>
                        <a:rPr lang="cs-CZ" sz="1000" b="1" kern="1200" dirty="0">
                          <a:solidFill>
                            <a:schemeClr val="lt1"/>
                          </a:solidFill>
                          <a:latin typeface="+mn-lt"/>
                          <a:ea typeface="+mn-ea"/>
                          <a:cs typeface="+mn-cs"/>
                        </a:rPr>
                        <a:t>4</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3104692139"/>
                  </a:ext>
                </a:extLst>
              </a:tr>
              <a:tr h="280800">
                <a:tc>
                  <a:txBody>
                    <a:bodyPr/>
                    <a:lstStyle/>
                    <a:p>
                      <a:pPr algn="ctr"/>
                      <a:r>
                        <a:rPr lang="cs-CZ" sz="1000" b="1" kern="1200" dirty="0">
                          <a:solidFill>
                            <a:schemeClr val="lt1"/>
                          </a:solidFill>
                          <a:latin typeface="+mn-lt"/>
                          <a:ea typeface="+mn-ea"/>
                          <a:cs typeface="+mn-cs"/>
                        </a:rPr>
                        <a:t>5</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052767323"/>
                  </a:ext>
                </a:extLst>
              </a:tr>
              <a:tr h="280800">
                <a:tc>
                  <a:txBody>
                    <a:bodyPr/>
                    <a:lstStyle/>
                    <a:p>
                      <a:pPr algn="ctr"/>
                      <a:r>
                        <a:rPr lang="cs-CZ" sz="1000" b="1" kern="1200" dirty="0">
                          <a:solidFill>
                            <a:schemeClr val="lt1"/>
                          </a:solidFill>
                          <a:latin typeface="+mn-lt"/>
                          <a:ea typeface="+mn-ea"/>
                          <a:cs typeface="+mn-cs"/>
                        </a:rPr>
                        <a:t>6</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369429272"/>
                  </a:ext>
                </a:extLst>
              </a:tr>
              <a:tr h="280800">
                <a:tc>
                  <a:txBody>
                    <a:bodyPr/>
                    <a:lstStyle/>
                    <a:p>
                      <a:pPr algn="ctr"/>
                      <a:r>
                        <a:rPr lang="cs-CZ" sz="1000" b="1" kern="1200" dirty="0">
                          <a:solidFill>
                            <a:schemeClr val="lt1"/>
                          </a:solidFill>
                          <a:latin typeface="+mn-lt"/>
                          <a:ea typeface="+mn-ea"/>
                          <a:cs typeface="+mn-cs"/>
                        </a:rPr>
                        <a:t>7</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667835719"/>
                  </a:ext>
                </a:extLst>
              </a:tr>
              <a:tr h="280800">
                <a:tc>
                  <a:txBody>
                    <a:bodyPr/>
                    <a:lstStyle/>
                    <a:p>
                      <a:pPr algn="ctr"/>
                      <a:r>
                        <a:rPr lang="cs-CZ" sz="1000" b="1" kern="1200" dirty="0">
                          <a:solidFill>
                            <a:schemeClr val="lt1"/>
                          </a:solidFill>
                          <a:latin typeface="+mn-lt"/>
                          <a:ea typeface="+mn-ea"/>
                          <a:cs typeface="+mn-cs"/>
                        </a:rPr>
                        <a:t>8</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036182723"/>
                  </a:ext>
                </a:extLst>
              </a:tr>
              <a:tr h="280800">
                <a:tc>
                  <a:txBody>
                    <a:bodyPr/>
                    <a:lstStyle/>
                    <a:p>
                      <a:pPr algn="ctr"/>
                      <a:r>
                        <a:rPr lang="cs-CZ" sz="1000" b="1" kern="1200" dirty="0">
                          <a:solidFill>
                            <a:schemeClr val="lt1"/>
                          </a:solidFill>
                          <a:latin typeface="+mn-lt"/>
                          <a:ea typeface="+mn-ea"/>
                          <a:cs typeface="+mn-cs"/>
                        </a:rPr>
                        <a:t>9</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3047111260"/>
                  </a:ext>
                </a:extLst>
              </a:tr>
              <a:tr h="304800">
                <a:tc>
                  <a:txBody>
                    <a:bodyPr/>
                    <a:lstStyle/>
                    <a:p>
                      <a:pPr algn="ctr"/>
                      <a:r>
                        <a:rPr lang="cs-CZ" sz="1000" b="1" kern="1200" dirty="0">
                          <a:solidFill>
                            <a:schemeClr val="lt1"/>
                          </a:solidFill>
                          <a:latin typeface="+mn-lt"/>
                          <a:ea typeface="+mn-ea"/>
                          <a:cs typeface="+mn-cs"/>
                        </a:rPr>
                        <a:t>10</a:t>
                      </a:r>
                    </a:p>
                  </a:txBody>
                  <a:tcPr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270308"/>
                  </a:ext>
                </a:extLst>
              </a:tr>
            </a:tbl>
          </a:graphicData>
        </a:graphic>
      </p:graphicFrame>
      <p:sp>
        <p:nvSpPr>
          <p:cNvPr id="50" name="Obdélník 49"/>
          <p:cNvSpPr/>
          <p:nvPr/>
        </p:nvSpPr>
        <p:spPr>
          <a:xfrm>
            <a:off x="276064" y="3737774"/>
            <a:ext cx="153888" cy="320079"/>
          </a:xfrm>
          <a:prstGeom prst="rect">
            <a:avLst/>
          </a:prstGeom>
        </p:spPr>
        <p:txBody>
          <a:bodyPr vert="vert270" wrap="square" lIns="0" rIns="0">
            <a:spAutoFit/>
          </a:bodyPr>
          <a:lstStyle/>
          <a:p>
            <a:pPr marL="0" lvl="2" algn="ctr">
              <a:buClr>
                <a:srgbClr val="7030A0"/>
              </a:buClr>
              <a:buSzPct val="80000"/>
            </a:pPr>
            <a:r>
              <a:rPr lang="cs-CZ" sz="1000" b="1" dirty="0">
                <a:latin typeface="Cambria Math" panose="02040503050406030204" pitchFamily="18" charset="0"/>
                <a:ea typeface="Cambria Math" panose="02040503050406030204" pitchFamily="18" charset="0"/>
              </a:rPr>
              <a:t>3v5</a:t>
            </a:r>
            <a:endParaRPr lang="en-GB" sz="1000" b="1" dirty="0">
              <a:latin typeface="Cambria Math" panose="02040503050406030204" pitchFamily="18" charset="0"/>
              <a:ea typeface="Cambria Math" panose="02040503050406030204" pitchFamily="18" charset="0"/>
            </a:endParaRPr>
          </a:p>
        </p:txBody>
      </p:sp>
      <p:sp>
        <p:nvSpPr>
          <p:cNvPr id="51" name="Obdélník 50"/>
          <p:cNvSpPr/>
          <p:nvPr/>
        </p:nvSpPr>
        <p:spPr>
          <a:xfrm>
            <a:off x="275584" y="4317160"/>
            <a:ext cx="153888" cy="567041"/>
          </a:xfrm>
          <a:prstGeom prst="rect">
            <a:avLst/>
          </a:prstGeom>
        </p:spPr>
        <p:txBody>
          <a:bodyPr vert="vert270" wrap="square" lIns="0" rIns="0">
            <a:spAutoFit/>
          </a:bodyPr>
          <a:lstStyle/>
          <a:p>
            <a:pPr marL="0" lvl="2" algn="ctr">
              <a:buClr>
                <a:srgbClr val="7030A0"/>
              </a:buClr>
              <a:buSzPct val="80000"/>
            </a:pPr>
            <a:r>
              <a:rPr lang="cs-CZ" sz="1000" b="1" dirty="0">
                <a:latin typeface="Cambria Math" panose="02040503050406030204" pitchFamily="18" charset="0"/>
                <a:ea typeface="Cambria Math" panose="02040503050406030204" pitchFamily="18" charset="0"/>
              </a:rPr>
              <a:t>5v8</a:t>
            </a:r>
            <a:endParaRPr lang="en-GB" sz="1000" b="1" dirty="0">
              <a:latin typeface="Cambria Math" panose="02040503050406030204" pitchFamily="18" charset="0"/>
              <a:ea typeface="Cambria Math" panose="02040503050406030204" pitchFamily="18" charset="0"/>
            </a:endParaRPr>
          </a:p>
        </p:txBody>
      </p:sp>
      <p:sp>
        <p:nvSpPr>
          <p:cNvPr id="53" name="Obdélník 52"/>
          <p:cNvSpPr/>
          <p:nvPr/>
        </p:nvSpPr>
        <p:spPr>
          <a:xfrm>
            <a:off x="95312" y="4110937"/>
            <a:ext cx="153888" cy="320079"/>
          </a:xfrm>
          <a:prstGeom prst="rect">
            <a:avLst/>
          </a:prstGeom>
        </p:spPr>
        <p:txBody>
          <a:bodyPr vert="vert270" wrap="square" lIns="0" rIns="0">
            <a:spAutoFit/>
          </a:bodyPr>
          <a:lstStyle/>
          <a:p>
            <a:pPr marL="0" lvl="2" algn="ctr">
              <a:buClr>
                <a:srgbClr val="7030A0"/>
              </a:buClr>
              <a:buSzPct val="80000"/>
            </a:pPr>
            <a:r>
              <a:rPr lang="cs-CZ" sz="1000" b="1" dirty="0">
                <a:latin typeface="Cambria Math" panose="02040503050406030204" pitchFamily="18" charset="0"/>
                <a:ea typeface="Cambria Math" panose="02040503050406030204" pitchFamily="18" charset="0"/>
              </a:rPr>
              <a:t>3v8</a:t>
            </a:r>
            <a:endParaRPr lang="en-GB" sz="1000" b="1" dirty="0">
              <a:latin typeface="Cambria Math" panose="02040503050406030204" pitchFamily="18" charset="0"/>
              <a:ea typeface="Cambria Math" panose="02040503050406030204" pitchFamily="18" charset="0"/>
            </a:endParaRPr>
          </a:p>
        </p:txBody>
      </p:sp>
      <p:sp>
        <p:nvSpPr>
          <p:cNvPr id="4" name="Nadpis 3"/>
          <p:cNvSpPr>
            <a:spLocks noGrp="1"/>
          </p:cNvSpPr>
          <p:nvPr>
            <p:ph type="title"/>
          </p:nvPr>
        </p:nvSpPr>
        <p:spPr>
          <a:xfrm>
            <a:off x="144000" y="144000"/>
            <a:ext cx="5148075" cy="648072"/>
          </a:xfrm>
        </p:spPr>
        <p:txBody>
          <a:bodyPr/>
          <a:lstStyle/>
          <a:p>
            <a:r>
              <a:rPr lang="en-GB" dirty="0"/>
              <a:t>Assembling </a:t>
            </a:r>
            <a:r>
              <a:rPr lang="cs-CZ" dirty="0"/>
              <a:t>a </a:t>
            </a:r>
            <a:r>
              <a:rPr lang="en-GB" dirty="0"/>
              <a:t>3v8 FRA strip</a:t>
            </a:r>
          </a:p>
        </p:txBody>
      </p:sp>
      <p:sp>
        <p:nvSpPr>
          <p:cNvPr id="64" name="Pravá složená závorka 63">
            <a:extLst>
              <a:ext uri="{FF2B5EF4-FFF2-40B4-BE49-F238E27FC236}">
                <a16:creationId xmlns:a16="http://schemas.microsoft.com/office/drawing/2014/main" id="{077683BF-A5DE-41B0-9006-5AD9523EE6D8}"/>
              </a:ext>
            </a:extLst>
          </p:cNvPr>
          <p:cNvSpPr/>
          <p:nvPr/>
        </p:nvSpPr>
        <p:spPr>
          <a:xfrm rot="5400000">
            <a:off x="7282937" y="4169374"/>
            <a:ext cx="170901" cy="2830520"/>
          </a:xfrm>
          <a:prstGeom prst="rightBrace">
            <a:avLst>
              <a:gd name="adj1" fmla="val 8333"/>
              <a:gd name="adj2" fmla="val 49580"/>
            </a:avLst>
          </a:prstGeom>
          <a:ln w="31750">
            <a:solidFill>
              <a:srgbClr val="C00000"/>
            </a:solidFill>
            <a:headEnd type="none"/>
            <a:tailEnd type="none"/>
          </a:ln>
          <a:scene3d>
            <a:camera prst="orthographicFront">
              <a:rot lat="0" lon="0" rev="0"/>
            </a:camera>
            <a:lightRig rig="threePt" dir="t"/>
          </a:scene3d>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mc:AlternateContent xmlns:mc="http://schemas.openxmlformats.org/markup-compatibility/2006" xmlns:a14="http://schemas.microsoft.com/office/drawing/2010/main">
        <mc:Choice Requires="a14">
          <p:sp>
            <p:nvSpPr>
              <p:cNvPr id="70" name="TextovéPole 69">
                <a:extLst>
                  <a:ext uri="{FF2B5EF4-FFF2-40B4-BE49-F238E27FC236}">
                    <a16:creationId xmlns:a16="http://schemas.microsoft.com/office/drawing/2014/main" id="{CCDE48F5-4796-4C7B-8F17-0C6650FBDC8E}"/>
                  </a:ext>
                </a:extLst>
              </p:cNvPr>
              <p:cNvSpPr txBox="1"/>
              <p:nvPr/>
            </p:nvSpPr>
            <p:spPr>
              <a:xfrm>
                <a:off x="7461992" y="5601088"/>
                <a:ext cx="1070448" cy="398186"/>
              </a:xfrm>
              <a:prstGeom prst="rect">
                <a:avLst/>
              </a:prstGeom>
              <a:noFill/>
              <a:ln>
                <a:noFill/>
              </a:ln>
            </p:spPr>
            <p:txBody>
              <a:bodyPr wrap="square" rtlCol="0">
                <a:spAutoFit/>
              </a:bodyPr>
              <a:lstStyle/>
              <a:p>
                <a:pPr marL="0" lvl="2">
                  <a:buClr>
                    <a:srgbClr val="7030A0"/>
                  </a:buClr>
                  <a:buSzPct val="80000"/>
                </a:pPr>
                <a14:m>
                  <m:oMathPara xmlns:m="http://schemas.openxmlformats.org/officeDocument/2006/math">
                    <m:oMathParaPr>
                      <m:jc m:val="centerGroup"/>
                    </m:oMathParaPr>
                    <m:oMath xmlns:m="http://schemas.openxmlformats.org/officeDocument/2006/math">
                      <m:d>
                        <m:dPr>
                          <m:ctrlPr>
                            <a:rPr lang="cs-CZ" sz="1600" b="0" i="1" smtClean="0">
                              <a:latin typeface="Cambria Math" panose="02040503050406030204" pitchFamily="18" charset="0"/>
                            </a:rPr>
                          </m:ctrlPr>
                        </m:dPr>
                        <m:e>
                          <m:box>
                            <m:boxPr>
                              <m:ctrlPr>
                                <a:rPr lang="cs-CZ" sz="1600" i="1">
                                  <a:latin typeface="Cambria Math" panose="02040503050406030204" pitchFamily="18" charset="0"/>
                                </a:rPr>
                              </m:ctrlPr>
                            </m:boxPr>
                            <m:e>
                              <m:argPr>
                                <m:argSz m:val="-1"/>
                              </m:argPr>
                              <m:f>
                                <m:fPr>
                                  <m:ctrlPr>
                                    <a:rPr lang="cs-CZ" sz="1600" i="1">
                                      <a:latin typeface="Cambria Math" panose="02040503050406030204" pitchFamily="18" charset="0"/>
                                    </a:rPr>
                                  </m:ctrlPr>
                                </m:fPr>
                                <m:num>
                                  <m:sSub>
                                    <m:sSubPr>
                                      <m:ctrlPr>
                                        <a:rPr lang="cs-CZ" sz="1600" i="1">
                                          <a:latin typeface="Cambria Math" panose="02040503050406030204" pitchFamily="18" charset="0"/>
                                        </a:rPr>
                                      </m:ctrlPr>
                                    </m:sSubPr>
                                    <m:e>
                                      <m:r>
                                        <a:rPr lang="cs-CZ" sz="1600" i="1">
                                          <a:latin typeface="Cambria Math" panose="02040503050406030204" pitchFamily="18" charset="0"/>
                                        </a:rPr>
                                        <m:t>𝑁</m:t>
                                      </m:r>
                                    </m:e>
                                    <m:sub>
                                      <m:r>
                                        <a:rPr lang="cs-CZ" sz="1600" i="1">
                                          <a:latin typeface="Cambria Math" panose="02040503050406030204" pitchFamily="18" charset="0"/>
                                        </a:rPr>
                                        <m:t>3,8</m:t>
                                      </m:r>
                                    </m:sub>
                                  </m:sSub>
                                </m:num>
                                <m:den>
                                  <m:r>
                                    <a:rPr lang="cs-CZ" sz="1600" i="1">
                                      <a:latin typeface="Cambria Math" panose="02040503050406030204" pitchFamily="18" charset="0"/>
                                    </a:rPr>
                                    <m:t>365</m:t>
                                  </m:r>
                                </m:den>
                              </m:f>
                            </m:e>
                          </m:box>
                          <m:r>
                            <a:rPr lang="cs-CZ" sz="1600" b="0" i="1" smtClean="0">
                              <a:latin typeface="Cambria Math" panose="02040503050406030204" pitchFamily="18" charset="0"/>
                            </a:rPr>
                            <m:t> </m:t>
                          </m:r>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panose="02040503050406030204" pitchFamily="18" charset="0"/>
                                  <a:ea typeface="Cambria Math" panose="02040503050406030204" pitchFamily="18" charset="0"/>
                                </a:rPr>
                                <m:t>3</m:t>
                              </m:r>
                            </m:sub>
                            <m:sup>
                              <m:r>
                                <a:rPr lang="cs-CZ" sz="1600" i="1">
                                  <a:latin typeface="Cambria Math" panose="02040503050406030204" pitchFamily="18" charset="0"/>
                                  <a:ea typeface="Cambria Math" panose="02040503050406030204" pitchFamily="18" charset="0"/>
                                </a:rPr>
                                <m:t> </m:t>
                              </m:r>
                            </m:sup>
                            <m:e>
                              <m:sSub>
                                <m:sSubPr>
                                  <m:ctrlPr>
                                    <a:rPr lang="cs-CZ" sz="1600" i="1">
                                      <a:latin typeface="Cambria Math" panose="02040503050406030204" pitchFamily="18" charset="0"/>
                                    </a:rPr>
                                  </m:ctrlPr>
                                </m:sSubPr>
                                <m:e>
                                  <m:r>
                                    <a:rPr lang="cs-CZ" sz="1600" i="1">
                                      <a:latin typeface="Cambria Math" panose="02040503050406030204" pitchFamily="18" charset="0"/>
                                    </a:rPr>
                                    <m:t>𝐾</m:t>
                                  </m:r>
                                </m:e>
                                <m:sub>
                                  <m:r>
                                    <a:rPr lang="cs-CZ" sz="1600" i="1">
                                      <a:latin typeface="Cambria Math" panose="02040503050406030204" pitchFamily="18" charset="0"/>
                                    </a:rPr>
                                    <m:t>8</m:t>
                                  </m:r>
                                </m:sub>
                              </m:sSub>
                            </m:e>
                          </m:sPre>
                        </m:e>
                      </m:d>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70" name="TextovéPole 69">
                <a:extLst>
                  <a:ext uri="{FF2B5EF4-FFF2-40B4-BE49-F238E27FC236}">
                    <a16:creationId xmlns:a16="http://schemas.microsoft.com/office/drawing/2014/main" id="{CCDE48F5-4796-4C7B-8F17-0C6650FBDC8E}"/>
                  </a:ext>
                </a:extLst>
              </p:cNvPr>
              <p:cNvSpPr txBox="1">
                <a:spLocks noRot="1" noChangeAspect="1" noMove="1" noResize="1" noEditPoints="1" noAdjustHandles="1" noChangeArrowheads="1" noChangeShapeType="1" noTextEdit="1"/>
              </p:cNvSpPr>
              <p:nvPr/>
            </p:nvSpPr>
            <p:spPr>
              <a:xfrm>
                <a:off x="7461992" y="5601088"/>
                <a:ext cx="1070448" cy="398186"/>
              </a:xfrm>
              <a:prstGeom prst="rect">
                <a:avLst/>
              </a:prstGeom>
              <a:blipFill>
                <a:blip r:embed="rId23"/>
                <a:stretch>
                  <a:fillRect/>
                </a:stretch>
              </a:blipFill>
              <a:ln>
                <a:noFill/>
              </a:ln>
            </p:spPr>
            <p:txBody>
              <a:bodyPr/>
              <a:lstStyle/>
              <a:p>
                <a:r>
                  <a:rPr lang="cs-CZ">
                    <a:noFill/>
                  </a:rPr>
                  <a:t> </a:t>
                </a:r>
              </a:p>
            </p:txBody>
          </p:sp>
        </mc:Fallback>
      </mc:AlternateContent>
      <p:sp>
        <p:nvSpPr>
          <p:cNvPr id="71" name="Šipka: ohnutá nahoru 70">
            <a:extLst>
              <a:ext uri="{FF2B5EF4-FFF2-40B4-BE49-F238E27FC236}">
                <a16:creationId xmlns:a16="http://schemas.microsoft.com/office/drawing/2014/main" id="{3576DABE-9B45-4B58-8A46-C78982EEB704}"/>
              </a:ext>
            </a:extLst>
          </p:cNvPr>
          <p:cNvSpPr/>
          <p:nvPr/>
        </p:nvSpPr>
        <p:spPr>
          <a:xfrm rot="5400000">
            <a:off x="7373030" y="5698426"/>
            <a:ext cx="170900" cy="192433"/>
          </a:xfrm>
          <a:prstGeom prst="ben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55291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pojnice: pravoúhlá 9"/>
          <p:cNvCxnSpPr/>
          <p:nvPr/>
        </p:nvCxnSpPr>
        <p:spPr>
          <a:xfrm flipV="1">
            <a:off x="7432933" y="2434078"/>
            <a:ext cx="930769" cy="436884"/>
          </a:xfrm>
          <a:prstGeom prst="bentConnector3">
            <a:avLst>
              <a:gd name="adj1" fmla="val 99767"/>
            </a:avLst>
          </a:prstGeom>
          <a:ln w="31750">
            <a:solidFill>
              <a:schemeClr val="accent5"/>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sp>
        <p:nvSpPr>
          <p:cNvPr id="5" name="Volný tvar: obrazec 4"/>
          <p:cNvSpPr/>
          <p:nvPr/>
        </p:nvSpPr>
        <p:spPr>
          <a:xfrm>
            <a:off x="7317613" y="1346784"/>
            <a:ext cx="1018535" cy="655721"/>
          </a:xfrm>
          <a:custGeom>
            <a:avLst/>
            <a:gdLst>
              <a:gd name="connsiteX0" fmla="*/ 0 w 1052763"/>
              <a:gd name="connsiteY0" fmla="*/ 655721 h 655721"/>
              <a:gd name="connsiteX1" fmla="*/ 0 w 1052763"/>
              <a:gd name="connsiteY1" fmla="*/ 529389 h 655721"/>
              <a:gd name="connsiteX2" fmla="*/ 1052763 w 1052763"/>
              <a:gd name="connsiteY2" fmla="*/ 529389 h 655721"/>
              <a:gd name="connsiteX3" fmla="*/ 1052763 w 1052763"/>
              <a:gd name="connsiteY3" fmla="*/ 0 h 655721"/>
            </a:gdLst>
            <a:ahLst/>
            <a:cxnLst>
              <a:cxn ang="0">
                <a:pos x="connsiteX0" y="connsiteY0"/>
              </a:cxn>
              <a:cxn ang="0">
                <a:pos x="connsiteX1" y="connsiteY1"/>
              </a:cxn>
              <a:cxn ang="0">
                <a:pos x="connsiteX2" y="connsiteY2"/>
              </a:cxn>
              <a:cxn ang="0">
                <a:pos x="connsiteX3" y="connsiteY3"/>
              </a:cxn>
            </a:cxnLst>
            <a:rect l="l" t="t" r="r" b="b"/>
            <a:pathLst>
              <a:path w="1052763" h="655721">
                <a:moveTo>
                  <a:pt x="0" y="655721"/>
                </a:moveTo>
                <a:lnTo>
                  <a:pt x="0" y="529389"/>
                </a:lnTo>
                <a:lnTo>
                  <a:pt x="1052763" y="529389"/>
                </a:lnTo>
                <a:lnTo>
                  <a:pt x="1052763" y="0"/>
                </a:lnTo>
              </a:path>
            </a:pathLst>
          </a:custGeom>
          <a:noFill/>
          <a:ln w="31750">
            <a:solidFill>
              <a:schemeClr val="accent5"/>
            </a:solidFill>
            <a:prstDash val="sysDot"/>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7" name="Spojnice: pravoúhlá 6"/>
          <p:cNvCxnSpPr/>
          <p:nvPr/>
        </p:nvCxnSpPr>
        <p:spPr>
          <a:xfrm rot="5400000">
            <a:off x="1457477" y="2223042"/>
            <a:ext cx="360002" cy="179628"/>
          </a:xfrm>
          <a:prstGeom prst="bentConnector3">
            <a:avLst>
              <a:gd name="adj1" fmla="val -3473"/>
            </a:avLst>
          </a:prstGeom>
          <a:ln w="31750">
            <a:solidFill>
              <a:schemeClr val="accent5"/>
            </a:solidFill>
            <a:prstDash val="sysDot"/>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2" name="Zástupný symbol pro zápatí 1"/>
          <p:cNvSpPr>
            <a:spLocks noGrp="1"/>
          </p:cNvSpPr>
          <p:nvPr>
            <p:ph type="ftr" sz="quarter" idx="11"/>
          </p:nvPr>
        </p:nvSpPr>
        <p:spPr>
          <a:xfrm>
            <a:off x="180000" y="6336000"/>
            <a:ext cx="3312000" cy="360000"/>
          </a:xfrm>
        </p:spPr>
        <p:txBody>
          <a:bodyPr/>
          <a:lstStyle/>
          <a:p>
            <a:r>
              <a:rPr lang="en-GB" dirty="0"/>
              <a:t>Forward rate agreement</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7</a:t>
            </a:r>
          </a:p>
        </p:txBody>
      </p:sp>
      <p:sp>
        <p:nvSpPr>
          <p:cNvPr id="4" name="Nadpis 3"/>
          <p:cNvSpPr>
            <a:spLocks noGrp="1"/>
          </p:cNvSpPr>
          <p:nvPr>
            <p:ph type="title"/>
          </p:nvPr>
        </p:nvSpPr>
        <p:spPr>
          <a:xfrm>
            <a:off x="144000" y="144000"/>
            <a:ext cx="5541281" cy="648072"/>
          </a:xfrm>
        </p:spPr>
        <p:txBody>
          <a:bodyPr/>
          <a:lstStyle/>
          <a:p>
            <a:r>
              <a:rPr lang="en-GB" dirty="0"/>
              <a:t>Price links with coupon swaps</a:t>
            </a:r>
          </a:p>
        </p:txBody>
      </p:sp>
      <p:sp>
        <p:nvSpPr>
          <p:cNvPr id="9" name="TextovéPole 8"/>
          <p:cNvSpPr txBox="1"/>
          <p:nvPr/>
        </p:nvSpPr>
        <p:spPr>
          <a:xfrm>
            <a:off x="864000" y="4208839"/>
            <a:ext cx="3720446"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No arbitrage condition</a:t>
            </a:r>
          </a:p>
        </p:txBody>
      </p:sp>
      <p:sp>
        <p:nvSpPr>
          <p:cNvPr id="15" name="TextovéPole 14"/>
          <p:cNvSpPr txBox="1"/>
          <p:nvPr/>
        </p:nvSpPr>
        <p:spPr>
          <a:xfrm>
            <a:off x="1188000" y="1289548"/>
            <a:ext cx="7716512"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Both products can fix borrowing cost over a given period in advance</a:t>
            </a:r>
          </a:p>
        </p:txBody>
      </p:sp>
      <p:sp>
        <p:nvSpPr>
          <p:cNvPr id="21" name="TextovéPole 20"/>
          <p:cNvSpPr txBox="1"/>
          <p:nvPr/>
        </p:nvSpPr>
        <p:spPr>
          <a:xfrm>
            <a:off x="864000" y="963771"/>
            <a:ext cx="714093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Similarity between an FRA strip and a coupon swap</a:t>
            </a:r>
          </a:p>
        </p:txBody>
      </p:sp>
      <p:sp>
        <p:nvSpPr>
          <p:cNvPr id="46" name="TextovéPole 45"/>
          <p:cNvSpPr txBox="1"/>
          <p:nvPr/>
        </p:nvSpPr>
        <p:spPr>
          <a:xfrm>
            <a:off x="1188001" y="4520865"/>
            <a:ext cx="792296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Swap price should be equal to the money market rate (FRA rate of the strip) whose maturity coincides with the duration of the swap</a:t>
            </a:r>
          </a:p>
        </p:txBody>
      </p:sp>
      <p:sp>
        <p:nvSpPr>
          <p:cNvPr id="85" name="TextovéPole 84"/>
          <p:cNvSpPr txBox="1"/>
          <p:nvPr/>
        </p:nvSpPr>
        <p:spPr>
          <a:xfrm>
            <a:off x="1584000" y="2551505"/>
            <a:ext cx="5147668" cy="276999"/>
          </a:xfrm>
          <a:prstGeom prst="rect">
            <a:avLst/>
          </a:prstGeom>
          <a:noFill/>
          <a:ln>
            <a:noFill/>
          </a:ln>
        </p:spPr>
        <p:txBody>
          <a:bodyPr wrap="square" rtlCol="0">
            <a:spAutoFit/>
          </a:bodyPr>
          <a:lstStyle/>
          <a:p>
            <a:pPr marL="0" lvl="2">
              <a:buClr>
                <a:srgbClr val="7030A0"/>
              </a:buClr>
              <a:buSzPct val="80000"/>
            </a:pPr>
            <a:r>
              <a:rPr lang="en-GB" sz="1200" b="1" dirty="0">
                <a:latin typeface="Cambria Math" panose="02040503050406030204" pitchFamily="18" charset="0"/>
                <a:ea typeface="Cambria Math" panose="02040503050406030204" pitchFamily="18" charset="0"/>
              </a:rPr>
              <a:t>1Y coupon swap with 3M floating leg fixes 12M interest rate</a:t>
            </a:r>
          </a:p>
        </p:txBody>
      </p:sp>
      <p:sp>
        <p:nvSpPr>
          <p:cNvPr id="67" name="TextovéPole 66"/>
          <p:cNvSpPr txBox="1"/>
          <p:nvPr/>
        </p:nvSpPr>
        <p:spPr>
          <a:xfrm>
            <a:off x="1188001" y="5391080"/>
            <a:ext cx="7758604"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Imperfections may exist due to different conventions </a:t>
            </a:r>
            <a:r>
              <a:rPr lang="cs-CZ" dirty="0">
                <a:latin typeface="Cambria Math" panose="02040503050406030204" pitchFamily="18" charset="0"/>
                <a:ea typeface="Cambria Math" panose="02040503050406030204" pitchFamily="18" charset="0"/>
              </a:rPr>
              <a:t>in </a:t>
            </a:r>
            <a:r>
              <a:rPr lang="en-GB" dirty="0">
                <a:latin typeface="Cambria Math" panose="02040503050406030204" pitchFamily="18" charset="0"/>
                <a:ea typeface="Cambria Math" panose="02040503050406030204" pitchFamily="18" charset="0"/>
              </a:rPr>
              <a:t>money market</a:t>
            </a:r>
            <a:r>
              <a:rPr lang="cs-CZ" dirty="0">
                <a:latin typeface="Cambria Math" panose="02040503050406030204" pitchFamily="18" charset="0"/>
                <a:ea typeface="Cambria Math" panose="02040503050406030204" pitchFamily="18" charset="0"/>
              </a:rPr>
              <a:t>s</a:t>
            </a:r>
            <a:r>
              <a:rPr lang="en-GB" dirty="0">
                <a:latin typeface="Cambria Math" panose="02040503050406030204" pitchFamily="18" charset="0"/>
                <a:ea typeface="Cambria Math" panose="02040503050406030204" pitchFamily="18" charset="0"/>
              </a:rPr>
              <a:t> (applied to FRA contracts) and capital markets (applied to swaps)</a:t>
            </a:r>
          </a:p>
        </p:txBody>
      </p:sp>
      <p:sp>
        <p:nvSpPr>
          <p:cNvPr id="82" name="TextovéPole 81"/>
          <p:cNvSpPr txBox="1"/>
          <p:nvPr/>
        </p:nvSpPr>
        <p:spPr>
          <a:xfrm>
            <a:off x="1584000" y="1639833"/>
            <a:ext cx="6626877" cy="276999"/>
          </a:xfrm>
          <a:prstGeom prst="rect">
            <a:avLst/>
          </a:prstGeom>
          <a:noFill/>
          <a:ln>
            <a:noFill/>
          </a:ln>
        </p:spPr>
        <p:txBody>
          <a:bodyPr wrap="square" rtlCol="0">
            <a:spAutoFit/>
          </a:bodyPr>
          <a:lstStyle/>
          <a:p>
            <a:pPr marL="0" lvl="2">
              <a:buClr>
                <a:srgbClr val="7030A0"/>
              </a:buClr>
              <a:buSzPct val="80000"/>
            </a:pPr>
            <a:r>
              <a:rPr lang="en-GB" sz="1200" b="1" dirty="0">
                <a:latin typeface="Cambria Math" panose="02040503050406030204" pitchFamily="18" charset="0"/>
                <a:ea typeface="Cambria Math" panose="02040503050406030204" pitchFamily="18" charset="0"/>
              </a:rPr>
              <a:t>FRA strip </a:t>
            </a:r>
            <a:r>
              <a:rPr lang="cs-CZ" sz="1200" b="1" dirty="0">
                <a:latin typeface="Cambria Math" panose="02040503050406030204" pitchFamily="18" charset="0"/>
                <a:ea typeface="Cambria Math" panose="02040503050406030204" pitchFamily="18" charset="0"/>
              </a:rPr>
              <a:t>(</a:t>
            </a:r>
            <a:r>
              <a:rPr lang="en-GB" sz="1200" b="1" dirty="0">
                <a:latin typeface="Cambria Math" panose="02040503050406030204" pitchFamily="18" charset="0"/>
                <a:ea typeface="Cambria Math" panose="02040503050406030204" pitchFamily="18" charset="0"/>
              </a:rPr>
              <a:t>composed of 3M interest rate, 3v6 FRA, 6v9 FRA and 9v12 FRA</a:t>
            </a:r>
            <a:r>
              <a:rPr lang="cs-CZ" sz="1200" b="1" dirty="0">
                <a:latin typeface="Cambria Math" panose="02040503050406030204" pitchFamily="18" charset="0"/>
                <a:ea typeface="Cambria Math" panose="02040503050406030204" pitchFamily="18" charset="0"/>
              </a:rPr>
              <a:t>)</a:t>
            </a:r>
            <a:r>
              <a:rPr lang="en-GB" sz="1200" b="1" dirty="0">
                <a:latin typeface="Cambria Math" panose="02040503050406030204" pitchFamily="18" charset="0"/>
                <a:ea typeface="Cambria Math" panose="02040503050406030204" pitchFamily="18" charset="0"/>
              </a:rPr>
              <a:t> fixes 12M interest rate</a:t>
            </a:r>
          </a:p>
        </p:txBody>
      </p:sp>
      <p:grpSp>
        <p:nvGrpSpPr>
          <p:cNvPr id="11" name="Skupina 10"/>
          <p:cNvGrpSpPr/>
          <p:nvPr/>
        </p:nvGrpSpPr>
        <p:grpSpPr>
          <a:xfrm>
            <a:off x="1693841" y="2108976"/>
            <a:ext cx="5614463" cy="425848"/>
            <a:chOff x="1693841" y="2108976"/>
            <a:chExt cx="5614463" cy="425848"/>
          </a:xfrm>
        </p:grpSpPr>
        <p:sp>
          <p:nvSpPr>
            <p:cNvPr id="84" name="Obdélník 83"/>
            <p:cNvSpPr/>
            <p:nvPr/>
          </p:nvSpPr>
          <p:spPr>
            <a:xfrm>
              <a:off x="1737248" y="2109600"/>
              <a:ext cx="1334616" cy="246221"/>
            </a:xfrm>
            <a:prstGeom prst="rect">
              <a:avLst/>
            </a:prstGeom>
          </p:spPr>
          <p:txBody>
            <a:bodyPr wrap="square" lIns="0" rIns="0">
              <a:spAutoFit/>
            </a:bodyPr>
            <a:lstStyle/>
            <a:p>
              <a:pPr marL="0" lvl="2" algn="ctr">
                <a:buClr>
                  <a:srgbClr val="7030A0"/>
                </a:buClr>
                <a:buSzPct val="80000"/>
              </a:pPr>
              <a:r>
                <a:rPr lang="en-GB" sz="1000" dirty="0">
                  <a:latin typeface="Cambria Math" panose="02040503050406030204" pitchFamily="18" charset="0"/>
                  <a:ea typeface="Cambria Math" panose="02040503050406030204" pitchFamily="18" charset="0"/>
                </a:rPr>
                <a:t>3M rate (0v3 FRA)</a:t>
              </a:r>
            </a:p>
          </p:txBody>
        </p:sp>
        <p:sp>
          <p:nvSpPr>
            <p:cNvPr id="91" name="Obdélník 90"/>
            <p:cNvSpPr/>
            <p:nvPr/>
          </p:nvSpPr>
          <p:spPr>
            <a:xfrm>
              <a:off x="3145475" y="2108976"/>
              <a:ext cx="1299657"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3v6 FRA</a:t>
              </a:r>
              <a:endParaRPr lang="en-GB" sz="1000" dirty="0">
                <a:latin typeface="Cambria Math" panose="02040503050406030204" pitchFamily="18" charset="0"/>
                <a:ea typeface="Cambria Math" panose="02040503050406030204" pitchFamily="18" charset="0"/>
              </a:endParaRPr>
            </a:p>
          </p:txBody>
        </p:sp>
        <p:sp>
          <p:nvSpPr>
            <p:cNvPr id="93" name="Obdélník 92"/>
            <p:cNvSpPr/>
            <p:nvPr/>
          </p:nvSpPr>
          <p:spPr>
            <a:xfrm>
              <a:off x="1771268" y="2288603"/>
              <a:ext cx="5446980" cy="246221"/>
            </a:xfrm>
            <a:prstGeom prst="rect">
              <a:avLst/>
            </a:prstGeom>
          </p:spPr>
          <p:txBody>
            <a:bodyPr wrap="square" lIns="0" rIns="0">
              <a:spAutoFit/>
            </a:bodyPr>
            <a:lstStyle/>
            <a:p>
              <a:pPr marL="0" lvl="2" algn="ctr">
                <a:buClr>
                  <a:srgbClr val="7030A0"/>
                </a:buClr>
                <a:buSzPct val="80000"/>
              </a:pPr>
              <a:r>
                <a:rPr lang="en-GB" sz="1000" dirty="0">
                  <a:latin typeface="Cambria Math" panose="02040503050406030204" pitchFamily="18" charset="0"/>
                  <a:ea typeface="Cambria Math" panose="02040503050406030204" pitchFamily="18" charset="0"/>
                </a:rPr>
                <a:t>synthetic 12M rate (0v12 FRA)</a:t>
              </a:r>
            </a:p>
          </p:txBody>
        </p:sp>
        <p:grpSp>
          <p:nvGrpSpPr>
            <p:cNvPr id="8" name="Skupina 7"/>
            <p:cNvGrpSpPr/>
            <p:nvPr/>
          </p:nvGrpSpPr>
          <p:grpSpPr>
            <a:xfrm>
              <a:off x="1693841" y="2124404"/>
              <a:ext cx="5614463" cy="368492"/>
              <a:chOff x="1693841" y="2124404"/>
              <a:chExt cx="5614463" cy="368492"/>
            </a:xfrm>
          </p:grpSpPr>
          <p:cxnSp>
            <p:nvCxnSpPr>
              <p:cNvPr id="81" name="Přímá spojnice 80"/>
              <p:cNvCxnSpPr/>
              <p:nvPr/>
            </p:nvCxnSpPr>
            <p:spPr>
              <a:xfrm>
                <a:off x="1700367" y="2124404"/>
                <a:ext cx="0" cy="36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51" name="Přímá spojnice 50"/>
              <p:cNvCxnSpPr/>
              <p:nvPr/>
            </p:nvCxnSpPr>
            <p:spPr>
              <a:xfrm flipH="1">
                <a:off x="1710000" y="2323763"/>
                <a:ext cx="1379192"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8" name="Přímá spojnice 77"/>
              <p:cNvCxnSpPr/>
              <p:nvPr/>
            </p:nvCxnSpPr>
            <p:spPr>
              <a:xfrm>
                <a:off x="3096112" y="2138872"/>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80" name="Přímá spojnice 79"/>
              <p:cNvCxnSpPr/>
              <p:nvPr/>
            </p:nvCxnSpPr>
            <p:spPr>
              <a:xfrm>
                <a:off x="5907401" y="2138872"/>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92" name="Přímá spojnice 91"/>
              <p:cNvCxnSpPr/>
              <p:nvPr/>
            </p:nvCxnSpPr>
            <p:spPr>
              <a:xfrm flipH="1">
                <a:off x="1693841" y="2492896"/>
                <a:ext cx="5614463"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4" name="Přímá spojnice 73"/>
              <p:cNvCxnSpPr/>
              <p:nvPr/>
            </p:nvCxnSpPr>
            <p:spPr>
              <a:xfrm>
                <a:off x="4499992" y="2138872"/>
                <a:ext cx="0" cy="18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79" name="Přímá spojnice 78"/>
              <p:cNvCxnSpPr/>
              <p:nvPr/>
            </p:nvCxnSpPr>
            <p:spPr>
              <a:xfrm>
                <a:off x="7308304" y="2126840"/>
                <a:ext cx="0" cy="360000"/>
              </a:xfrm>
              <a:prstGeom prst="line">
                <a:avLst/>
              </a:prstGeom>
              <a:ln w="25400">
                <a:solidFill>
                  <a:srgbClr val="00B050"/>
                </a:solidFill>
                <a:headEnd type="none" w="med" len="lg"/>
                <a:tailEnd type="none" w="med" len="med"/>
              </a:ln>
            </p:spPr>
            <p:style>
              <a:lnRef idx="1">
                <a:schemeClr val="accent1"/>
              </a:lnRef>
              <a:fillRef idx="0">
                <a:schemeClr val="accent1"/>
              </a:fillRef>
              <a:effectRef idx="0">
                <a:schemeClr val="accent1"/>
              </a:effectRef>
              <a:fontRef idx="minor">
                <a:schemeClr val="tx1"/>
              </a:fontRef>
            </p:style>
          </p:cxnSp>
          <p:cxnSp>
            <p:nvCxnSpPr>
              <p:cNvPr id="89" name="Přímá spojnice 88"/>
              <p:cNvCxnSpPr/>
              <p:nvPr/>
            </p:nvCxnSpPr>
            <p:spPr>
              <a:xfrm flipH="1">
                <a:off x="3110478" y="2318872"/>
                <a:ext cx="1379192"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5" name="Přímá spojnice 94"/>
              <p:cNvCxnSpPr/>
              <p:nvPr/>
            </p:nvCxnSpPr>
            <p:spPr>
              <a:xfrm flipH="1">
                <a:off x="4512428" y="2318872"/>
                <a:ext cx="1379192"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6" name="Přímá spojnice 95"/>
              <p:cNvCxnSpPr/>
              <p:nvPr/>
            </p:nvCxnSpPr>
            <p:spPr>
              <a:xfrm flipH="1">
                <a:off x="5923096" y="2318872"/>
                <a:ext cx="1379192" cy="0"/>
              </a:xfrm>
              <a:prstGeom prst="line">
                <a:avLst/>
              </a:prstGeom>
              <a:ln w="25400">
                <a:solidFill>
                  <a:srgbClr val="00B05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02" name="Obdélník 101"/>
            <p:cNvSpPr/>
            <p:nvPr/>
          </p:nvSpPr>
          <p:spPr>
            <a:xfrm>
              <a:off x="4555970" y="2109600"/>
              <a:ext cx="1299657"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6v9 FRA</a:t>
              </a:r>
              <a:endParaRPr lang="en-GB" sz="1000" dirty="0">
                <a:latin typeface="Cambria Math" panose="02040503050406030204" pitchFamily="18" charset="0"/>
                <a:ea typeface="Cambria Math" panose="02040503050406030204" pitchFamily="18" charset="0"/>
              </a:endParaRPr>
            </a:p>
          </p:txBody>
        </p:sp>
        <p:sp>
          <p:nvSpPr>
            <p:cNvPr id="103" name="Obdélník 102"/>
            <p:cNvSpPr/>
            <p:nvPr/>
          </p:nvSpPr>
          <p:spPr>
            <a:xfrm>
              <a:off x="5964032" y="2109600"/>
              <a:ext cx="1299657" cy="246221"/>
            </a:xfrm>
            <a:prstGeom prst="rect">
              <a:avLst/>
            </a:prstGeom>
          </p:spPr>
          <p:txBody>
            <a:bodyPr wrap="square" lIns="0" rIns="0">
              <a:spAutoFit/>
            </a:bodyPr>
            <a:lstStyle/>
            <a:p>
              <a:pPr marL="0" lvl="2" algn="ctr">
                <a:buClr>
                  <a:srgbClr val="7030A0"/>
                </a:buClr>
                <a:buSzPct val="80000"/>
              </a:pPr>
              <a:r>
                <a:rPr lang="cs-CZ" sz="1000" dirty="0">
                  <a:latin typeface="Cambria Math" panose="02040503050406030204" pitchFamily="18" charset="0"/>
                  <a:ea typeface="Cambria Math" panose="02040503050406030204" pitchFamily="18" charset="0"/>
                </a:rPr>
                <a:t>9v12 FRA</a:t>
              </a:r>
              <a:endParaRPr lang="en-GB" sz="1000" dirty="0">
                <a:latin typeface="Cambria Math" panose="02040503050406030204" pitchFamily="18" charset="0"/>
                <a:ea typeface="Cambria Math" panose="02040503050406030204" pitchFamily="18" charset="0"/>
              </a:endParaRPr>
            </a:p>
          </p:txBody>
        </p:sp>
      </p:grpSp>
      <p:cxnSp>
        <p:nvCxnSpPr>
          <p:cNvPr id="71" name="Přímá spojnice 70"/>
          <p:cNvCxnSpPr/>
          <p:nvPr/>
        </p:nvCxnSpPr>
        <p:spPr>
          <a:xfrm>
            <a:off x="7254528" y="2866230"/>
            <a:ext cx="0" cy="382658"/>
          </a:xfrm>
          <a:prstGeom prst="line">
            <a:avLst/>
          </a:prstGeom>
          <a:ln w="254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6" name="Skupina 15"/>
          <p:cNvGrpSpPr/>
          <p:nvPr/>
        </p:nvGrpSpPr>
        <p:grpSpPr>
          <a:xfrm>
            <a:off x="3137389" y="3438738"/>
            <a:ext cx="4164899" cy="260372"/>
            <a:chOff x="3137389" y="3438738"/>
            <a:chExt cx="4164899" cy="260372"/>
          </a:xfrm>
        </p:grpSpPr>
        <p:cxnSp>
          <p:nvCxnSpPr>
            <p:cNvPr id="50" name="Přímá spojnice 49"/>
            <p:cNvCxnSpPr/>
            <p:nvPr/>
          </p:nvCxnSpPr>
          <p:spPr>
            <a:xfrm>
              <a:off x="4544145" y="3438738"/>
              <a:ext cx="0" cy="108000"/>
            </a:xfrm>
            <a:prstGeom prst="line">
              <a:avLst/>
            </a:prstGeom>
            <a:ln w="25400">
              <a:solidFill>
                <a:srgbClr val="00B050"/>
              </a:solidFill>
              <a:headEnd type="none" w="med" len="lg"/>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Přímá spojnice 51"/>
            <p:cNvCxnSpPr/>
            <p:nvPr/>
          </p:nvCxnSpPr>
          <p:spPr>
            <a:xfrm>
              <a:off x="7302288" y="3447110"/>
              <a:ext cx="0" cy="252000"/>
            </a:xfrm>
            <a:prstGeom prst="line">
              <a:avLst/>
            </a:prstGeom>
            <a:ln w="25400">
              <a:solidFill>
                <a:srgbClr val="00B050"/>
              </a:solidFill>
              <a:headEnd type="none" w="med" len="lg"/>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Přímá spojnice 52"/>
            <p:cNvCxnSpPr/>
            <p:nvPr/>
          </p:nvCxnSpPr>
          <p:spPr>
            <a:xfrm>
              <a:off x="5946536" y="3442810"/>
              <a:ext cx="0" cy="216000"/>
            </a:xfrm>
            <a:prstGeom prst="line">
              <a:avLst/>
            </a:prstGeom>
            <a:ln w="25400">
              <a:solidFill>
                <a:srgbClr val="00B050"/>
              </a:solidFill>
              <a:headEnd type="none" w="med" len="lg"/>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3137389" y="3443503"/>
              <a:ext cx="0" cy="144000"/>
            </a:xfrm>
            <a:prstGeom prst="line">
              <a:avLst/>
            </a:prstGeom>
            <a:ln w="25400">
              <a:solidFill>
                <a:srgbClr val="00B050"/>
              </a:solidFill>
              <a:headEnd type="none" w="med" len="lg"/>
              <a:tailEnd type="triangle" w="med"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42" name="Obdélník 41"/>
              <p:cNvSpPr/>
              <p:nvPr/>
            </p:nvSpPr>
            <p:spPr>
              <a:xfrm>
                <a:off x="6864224" y="2955208"/>
                <a:ext cx="366852" cy="264944"/>
              </a:xfrm>
              <a:prstGeom prst="rect">
                <a:avLst/>
              </a:prstGeom>
            </p:spPr>
            <p:txBody>
              <a:bodyPr wrap="square" lIns="0" rIns="0">
                <a:spAutoFit/>
              </a:bodyPr>
              <a:lstStyle/>
              <a:p>
                <a:pPr marL="0" lvl="2" algn="ctr">
                  <a:buClr>
                    <a:srgbClr val="7030A0"/>
                  </a:buClr>
                  <a:buSzPct val="80000"/>
                </a:pPr>
                <a14:m>
                  <m:oMathPara xmlns:m="http://schemas.openxmlformats.org/officeDocument/2006/math">
                    <m:oMathParaPr>
                      <m:jc m:val="right"/>
                    </m:oMathParaPr>
                    <m:oMath xmlns:m="http://schemas.openxmlformats.org/officeDocument/2006/math">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𝑟</m:t>
                          </m:r>
                        </m:e>
                        <m:sub>
                          <m:r>
                            <a:rPr lang="cs-CZ" sz="1100" b="0" i="1" smtClean="0">
                              <a:latin typeface="Cambria Math" panose="02040503050406030204" pitchFamily="18" charset="0"/>
                              <a:ea typeface="Cambria Math" panose="02040503050406030204" pitchFamily="18" charset="0"/>
                            </a:rPr>
                            <m:t>12</m:t>
                          </m:r>
                        </m:sub>
                        <m:sup>
                          <m:r>
                            <a:rPr lang="cs-CZ" sz="1100" b="0" i="1" smtClean="0">
                              <a:latin typeface="Cambria Math" panose="02040503050406030204" pitchFamily="18" charset="0"/>
                              <a:ea typeface="Cambria Math" panose="02040503050406030204" pitchFamily="18" charset="0"/>
                            </a:rPr>
                            <m:t>0</m:t>
                          </m:r>
                        </m:sup>
                      </m:sSubSup>
                      <m:r>
                        <a:rPr lang="cs-CZ" sz="1100" b="0" i="1" smtClean="0">
                          <a:latin typeface="Cambria Math" panose="02040503050406030204" pitchFamily="18" charset="0"/>
                          <a:ea typeface="Cambria Math" panose="02040503050406030204" pitchFamily="18" charset="0"/>
                        </a:rPr>
                        <m:t>𝑀</m:t>
                      </m:r>
                    </m:oMath>
                  </m:oMathPara>
                </a14:m>
                <a:endParaRPr lang="en-GB" sz="1100" dirty="0">
                  <a:latin typeface="Cambria Math" panose="02040503050406030204" pitchFamily="18" charset="0"/>
                  <a:ea typeface="Cambria Math" panose="02040503050406030204" pitchFamily="18" charset="0"/>
                </a:endParaRPr>
              </a:p>
            </p:txBody>
          </p:sp>
        </mc:Choice>
        <mc:Fallback xmlns="">
          <p:sp>
            <p:nvSpPr>
              <p:cNvPr id="42" name="Obdélník 41"/>
              <p:cNvSpPr>
                <a:spLocks noRot="1" noChangeAspect="1" noMove="1" noResize="1" noEditPoints="1" noAdjustHandles="1" noChangeArrowheads="1" noChangeShapeType="1" noTextEdit="1"/>
              </p:cNvSpPr>
              <p:nvPr/>
            </p:nvSpPr>
            <p:spPr>
              <a:xfrm>
                <a:off x="6864224" y="2955208"/>
                <a:ext cx="366852" cy="264944"/>
              </a:xfrm>
              <a:prstGeom prst="rect">
                <a:avLst/>
              </a:prstGeom>
              <a:blipFill>
                <a:blip r:embed="rId15"/>
                <a:stretch>
                  <a:fillRect r="-13333"/>
                </a:stretch>
              </a:blipFill>
            </p:spPr>
            <p:txBody>
              <a:bodyPr/>
              <a:lstStyle/>
              <a:p>
                <a:r>
                  <a:rPr lang="cs-CZ">
                    <a:noFill/>
                  </a:rPr>
                  <a:t> </a:t>
                </a:r>
              </a:p>
            </p:txBody>
          </p:sp>
        </mc:Fallback>
      </mc:AlternateContent>
      <p:grpSp>
        <p:nvGrpSpPr>
          <p:cNvPr id="17" name="Skupina 16"/>
          <p:cNvGrpSpPr/>
          <p:nvPr/>
        </p:nvGrpSpPr>
        <p:grpSpPr>
          <a:xfrm>
            <a:off x="3168350" y="3444870"/>
            <a:ext cx="4469914" cy="273604"/>
            <a:chOff x="3168350" y="3444870"/>
            <a:chExt cx="4469914" cy="273604"/>
          </a:xfrm>
        </p:grpSpPr>
        <mc:AlternateContent xmlns:mc="http://schemas.openxmlformats.org/markup-compatibility/2006" xmlns:a14="http://schemas.microsoft.com/office/drawing/2010/main">
          <mc:Choice Requires="a14">
            <p:sp>
              <p:nvSpPr>
                <p:cNvPr id="105" name="Obdélník 104"/>
                <p:cNvSpPr/>
                <p:nvPr/>
              </p:nvSpPr>
              <p:spPr>
                <a:xfrm>
                  <a:off x="4584446" y="3449702"/>
                  <a:ext cx="281602" cy="265778"/>
                </a:xfrm>
                <a:prstGeom prst="rect">
                  <a:avLst/>
                </a:prstGeom>
              </p:spPr>
              <p:txBody>
                <a:bodyPr wrap="square" lIns="0" rIns="0">
                  <a:spAutoFit/>
                </a:bodyPr>
                <a:lstStyle/>
                <a:p>
                  <a:pPr marL="0" lvl="2" algn="ctr">
                    <a:buClr>
                      <a:srgbClr val="7030A0"/>
                    </a:buClr>
                    <a:buSzPct val="80000"/>
                  </a:pPr>
                  <a14:m>
                    <m:oMathPara xmlns:m="http://schemas.openxmlformats.org/officeDocument/2006/math">
                      <m:oMathParaPr>
                        <m:jc m:val="left"/>
                      </m:oMathParaPr>
                      <m:oMath xmlns:m="http://schemas.openxmlformats.org/officeDocument/2006/math">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𝐿</m:t>
                            </m:r>
                          </m:e>
                          <m:sub>
                            <m:r>
                              <a:rPr lang="cs-CZ" sz="1100" b="0" i="1" smtClean="0">
                                <a:latin typeface="Cambria Math" panose="02040503050406030204" pitchFamily="18" charset="0"/>
                                <a:ea typeface="Cambria Math" panose="02040503050406030204" pitchFamily="18" charset="0"/>
                              </a:rPr>
                              <m:t>3</m:t>
                            </m:r>
                          </m:sub>
                          <m:sup>
                            <m:r>
                              <a:rPr lang="cs-CZ" sz="1100" b="0" i="1" smtClean="0">
                                <a:latin typeface="Cambria Math" panose="02040503050406030204" pitchFamily="18" charset="0"/>
                                <a:ea typeface="Cambria Math" panose="02040503050406030204" pitchFamily="18" charset="0"/>
                              </a:rPr>
                              <m:t>3</m:t>
                            </m:r>
                          </m:sup>
                        </m:sSubSup>
                        <m:r>
                          <a:rPr lang="cs-CZ" sz="1100" b="0" i="1" smtClean="0">
                            <a:latin typeface="Cambria Math" panose="02040503050406030204" pitchFamily="18" charset="0"/>
                            <a:ea typeface="Cambria Math" panose="02040503050406030204" pitchFamily="18" charset="0"/>
                          </a:rPr>
                          <m:t>𝑀</m:t>
                        </m:r>
                      </m:oMath>
                    </m:oMathPara>
                  </a14:m>
                  <a:endParaRPr lang="en-GB" sz="1100" dirty="0">
                    <a:latin typeface="Cambria Math" panose="02040503050406030204" pitchFamily="18" charset="0"/>
                    <a:ea typeface="Cambria Math" panose="02040503050406030204" pitchFamily="18" charset="0"/>
                  </a:endParaRPr>
                </a:p>
              </p:txBody>
            </p:sp>
          </mc:Choice>
          <mc:Fallback xmlns="">
            <p:sp>
              <p:nvSpPr>
                <p:cNvPr id="105" name="Obdélník 104"/>
                <p:cNvSpPr>
                  <a:spLocks noRot="1" noChangeAspect="1" noMove="1" noResize="1" noEditPoints="1" noAdjustHandles="1" noChangeArrowheads="1" noChangeShapeType="1" noTextEdit="1"/>
                </p:cNvSpPr>
                <p:nvPr/>
              </p:nvSpPr>
              <p:spPr>
                <a:xfrm>
                  <a:off x="4584446" y="3449702"/>
                  <a:ext cx="281602" cy="265778"/>
                </a:xfrm>
                <a:prstGeom prst="rect">
                  <a:avLst/>
                </a:prstGeom>
                <a:blipFill>
                  <a:blip r:embed="rId16"/>
                  <a:stretch>
                    <a:fillRect l="-17391" r="-1087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06" name="Obdélník 105"/>
                <p:cNvSpPr/>
                <p:nvPr/>
              </p:nvSpPr>
              <p:spPr>
                <a:xfrm>
                  <a:off x="3168350" y="3446680"/>
                  <a:ext cx="281602" cy="265778"/>
                </a:xfrm>
                <a:prstGeom prst="rect">
                  <a:avLst/>
                </a:prstGeom>
              </p:spPr>
              <p:txBody>
                <a:bodyPr wrap="square" lIns="0" rIns="0">
                  <a:spAutoFit/>
                </a:bodyPr>
                <a:lstStyle/>
                <a:p>
                  <a:pPr marL="0" lvl="2">
                    <a:buClr>
                      <a:srgbClr val="7030A0"/>
                    </a:buClr>
                    <a:buSzPct val="80000"/>
                  </a:pPr>
                  <a14:m>
                    <m:oMath xmlns:m="http://schemas.openxmlformats.org/officeDocument/2006/math">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𝐿</m:t>
                          </m:r>
                        </m:e>
                        <m:sub>
                          <m:r>
                            <a:rPr lang="cs-CZ" sz="1100" b="0" i="1" smtClean="0">
                              <a:latin typeface="Cambria Math" panose="02040503050406030204" pitchFamily="18" charset="0"/>
                              <a:ea typeface="Cambria Math" panose="02040503050406030204" pitchFamily="18" charset="0"/>
                            </a:rPr>
                            <m:t>3</m:t>
                          </m:r>
                        </m:sub>
                        <m:sup>
                          <m:r>
                            <a:rPr lang="cs-CZ" sz="1100" b="0" i="1" smtClean="0">
                              <a:latin typeface="Cambria Math" panose="02040503050406030204" pitchFamily="18" charset="0"/>
                              <a:ea typeface="Cambria Math" panose="02040503050406030204" pitchFamily="18" charset="0"/>
                            </a:rPr>
                            <m:t>0</m:t>
                          </m:r>
                        </m:sup>
                      </m:sSubSup>
                    </m:oMath>
                  </a14:m>
                  <a:r>
                    <a:rPr lang="cs-CZ" sz="1100" dirty="0">
                      <a:latin typeface="Cambria Math" panose="02040503050406030204" pitchFamily="18" charset="0"/>
                      <a:ea typeface="Cambria Math" panose="02040503050406030204" pitchFamily="18" charset="0"/>
                    </a:rPr>
                    <a:t>M</a:t>
                  </a:r>
                  <a:endParaRPr lang="en-GB" sz="1100" dirty="0">
                    <a:latin typeface="Cambria Math" panose="02040503050406030204" pitchFamily="18" charset="0"/>
                    <a:ea typeface="Cambria Math" panose="02040503050406030204" pitchFamily="18" charset="0"/>
                  </a:endParaRPr>
                </a:p>
              </p:txBody>
            </p:sp>
          </mc:Choice>
          <mc:Fallback xmlns="">
            <p:sp>
              <p:nvSpPr>
                <p:cNvPr id="106" name="Obdélník 105"/>
                <p:cNvSpPr>
                  <a:spLocks noRot="1" noChangeAspect="1" noMove="1" noResize="1" noEditPoints="1" noAdjustHandles="1" noChangeArrowheads="1" noChangeShapeType="1" noTextEdit="1"/>
                </p:cNvSpPr>
                <p:nvPr/>
              </p:nvSpPr>
              <p:spPr>
                <a:xfrm>
                  <a:off x="3168350" y="3446680"/>
                  <a:ext cx="281602" cy="265778"/>
                </a:xfrm>
                <a:prstGeom prst="rect">
                  <a:avLst/>
                </a:prstGeom>
                <a:blipFill>
                  <a:blip r:embed="rId17"/>
                  <a:stretch>
                    <a:fillRect l="-17391" r="-21739" b="-13636"/>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07" name="Obdélník 106"/>
                <p:cNvSpPr/>
                <p:nvPr/>
              </p:nvSpPr>
              <p:spPr>
                <a:xfrm>
                  <a:off x="7356662" y="3452696"/>
                  <a:ext cx="281602" cy="265778"/>
                </a:xfrm>
                <a:prstGeom prst="rect">
                  <a:avLst/>
                </a:prstGeom>
              </p:spPr>
              <p:txBody>
                <a:bodyPr wrap="square" lIns="0" rIns="0">
                  <a:spAutoFit/>
                </a:bodyPr>
                <a:lstStyle/>
                <a:p>
                  <a:pPr marL="0" lvl="2" algn="ctr">
                    <a:buClr>
                      <a:srgbClr val="7030A0"/>
                    </a:buClr>
                    <a:buSzPct val="80000"/>
                  </a:pPr>
                  <a14:m>
                    <m:oMathPara xmlns:m="http://schemas.openxmlformats.org/officeDocument/2006/math">
                      <m:oMathParaPr>
                        <m:jc m:val="left"/>
                      </m:oMathParaPr>
                      <m:oMath xmlns:m="http://schemas.openxmlformats.org/officeDocument/2006/math">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𝐿</m:t>
                            </m:r>
                          </m:e>
                          <m:sub>
                            <m:r>
                              <a:rPr lang="cs-CZ" sz="1100" b="0" i="1" smtClean="0">
                                <a:latin typeface="Cambria Math" panose="02040503050406030204" pitchFamily="18" charset="0"/>
                                <a:ea typeface="Cambria Math" panose="02040503050406030204" pitchFamily="18" charset="0"/>
                              </a:rPr>
                              <m:t>3</m:t>
                            </m:r>
                          </m:sub>
                          <m:sup>
                            <m:r>
                              <a:rPr lang="cs-CZ" sz="1100" b="0" i="1" smtClean="0">
                                <a:latin typeface="Cambria Math" panose="02040503050406030204" pitchFamily="18" charset="0"/>
                                <a:ea typeface="Cambria Math" panose="02040503050406030204" pitchFamily="18" charset="0"/>
                              </a:rPr>
                              <m:t>9</m:t>
                            </m:r>
                          </m:sup>
                        </m:sSubSup>
                        <m:r>
                          <a:rPr lang="cs-CZ" sz="1100" b="0" i="1" smtClean="0">
                            <a:latin typeface="Cambria Math" panose="02040503050406030204" pitchFamily="18" charset="0"/>
                            <a:ea typeface="Cambria Math" panose="02040503050406030204" pitchFamily="18" charset="0"/>
                          </a:rPr>
                          <m:t>𝑀</m:t>
                        </m:r>
                      </m:oMath>
                    </m:oMathPara>
                  </a14:m>
                  <a:endParaRPr lang="en-GB" sz="1100" dirty="0">
                    <a:latin typeface="Cambria Math" panose="02040503050406030204" pitchFamily="18" charset="0"/>
                    <a:ea typeface="Cambria Math" panose="02040503050406030204" pitchFamily="18" charset="0"/>
                  </a:endParaRPr>
                </a:p>
              </p:txBody>
            </p:sp>
          </mc:Choice>
          <mc:Fallback xmlns="">
            <p:sp>
              <p:nvSpPr>
                <p:cNvPr id="107" name="Obdélník 106"/>
                <p:cNvSpPr>
                  <a:spLocks noRot="1" noChangeAspect="1" noMove="1" noResize="1" noEditPoints="1" noAdjustHandles="1" noChangeArrowheads="1" noChangeShapeType="1" noTextEdit="1"/>
                </p:cNvSpPr>
                <p:nvPr/>
              </p:nvSpPr>
              <p:spPr>
                <a:xfrm>
                  <a:off x="7356662" y="3452696"/>
                  <a:ext cx="281602" cy="265778"/>
                </a:xfrm>
                <a:prstGeom prst="rect">
                  <a:avLst/>
                </a:prstGeom>
                <a:blipFill>
                  <a:blip r:embed="rId18"/>
                  <a:stretch>
                    <a:fillRect l="-17391" r="-1087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08" name="Obdélník 107"/>
                <p:cNvSpPr/>
                <p:nvPr/>
              </p:nvSpPr>
              <p:spPr>
                <a:xfrm>
                  <a:off x="6000726" y="3444870"/>
                  <a:ext cx="281602" cy="265778"/>
                </a:xfrm>
                <a:prstGeom prst="rect">
                  <a:avLst/>
                </a:prstGeom>
              </p:spPr>
              <p:txBody>
                <a:bodyPr wrap="square" lIns="0" rIns="0">
                  <a:spAutoFit/>
                </a:bodyPr>
                <a:lstStyle/>
                <a:p>
                  <a:pPr marL="0" lvl="2" algn="ctr">
                    <a:buClr>
                      <a:srgbClr val="7030A0"/>
                    </a:buClr>
                    <a:buSzPct val="80000"/>
                  </a:pPr>
                  <a14:m>
                    <m:oMath xmlns:m="http://schemas.openxmlformats.org/officeDocument/2006/math">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𝐿</m:t>
                          </m:r>
                        </m:e>
                        <m:sub>
                          <m:r>
                            <a:rPr lang="cs-CZ" sz="1100" b="0" i="1" smtClean="0">
                              <a:latin typeface="Cambria Math" panose="02040503050406030204" pitchFamily="18" charset="0"/>
                              <a:ea typeface="Cambria Math" panose="02040503050406030204" pitchFamily="18" charset="0"/>
                            </a:rPr>
                            <m:t>3</m:t>
                          </m:r>
                        </m:sub>
                        <m:sup>
                          <m:r>
                            <a:rPr lang="cs-CZ" sz="1100" b="0" i="1" smtClean="0">
                              <a:latin typeface="Cambria Math" panose="02040503050406030204" pitchFamily="18" charset="0"/>
                              <a:ea typeface="Cambria Math" panose="02040503050406030204" pitchFamily="18" charset="0"/>
                            </a:rPr>
                            <m:t>6</m:t>
                          </m:r>
                        </m:sup>
                      </m:sSubSup>
                    </m:oMath>
                  </a14:m>
                  <a:r>
                    <a:rPr lang="cs-CZ" sz="1100" dirty="0">
                      <a:latin typeface="Cambria Math" panose="02040503050406030204" pitchFamily="18" charset="0"/>
                      <a:ea typeface="Cambria Math" panose="02040503050406030204" pitchFamily="18" charset="0"/>
                    </a:rPr>
                    <a:t>M</a:t>
                  </a:r>
                  <a:endParaRPr lang="en-GB" sz="1100" dirty="0">
                    <a:latin typeface="Cambria Math" panose="02040503050406030204" pitchFamily="18" charset="0"/>
                    <a:ea typeface="Cambria Math" panose="02040503050406030204" pitchFamily="18" charset="0"/>
                  </a:endParaRPr>
                </a:p>
              </p:txBody>
            </p:sp>
          </mc:Choice>
          <mc:Fallback xmlns="">
            <p:sp>
              <p:nvSpPr>
                <p:cNvPr id="108" name="Obdélník 107"/>
                <p:cNvSpPr>
                  <a:spLocks noRot="1" noChangeAspect="1" noMove="1" noResize="1" noEditPoints="1" noAdjustHandles="1" noChangeArrowheads="1" noChangeShapeType="1" noTextEdit="1"/>
                </p:cNvSpPr>
                <p:nvPr/>
              </p:nvSpPr>
              <p:spPr>
                <a:xfrm>
                  <a:off x="6000726" y="3444870"/>
                  <a:ext cx="281602" cy="265778"/>
                </a:xfrm>
                <a:prstGeom prst="rect">
                  <a:avLst/>
                </a:prstGeom>
                <a:blipFill>
                  <a:blip r:embed="rId19"/>
                  <a:stretch>
                    <a:fillRect l="-12766" r="-25532" b="-13636"/>
                  </a:stretch>
                </a:blipFill>
              </p:spPr>
              <p:txBody>
                <a:bodyPr/>
                <a:lstStyle/>
                <a:p>
                  <a:r>
                    <a:rPr lang="cs-CZ">
                      <a:noFill/>
                    </a:rPr>
                    <a:t> </a:t>
                  </a:r>
                </a:p>
              </p:txBody>
            </p:sp>
          </mc:Fallback>
        </mc:AlternateContent>
      </p:grpSp>
      <p:sp>
        <p:nvSpPr>
          <p:cNvPr id="126" name="TextovéPole 125"/>
          <p:cNvSpPr txBox="1"/>
          <p:nvPr/>
        </p:nvSpPr>
        <p:spPr>
          <a:xfrm>
            <a:off x="5559829" y="3709054"/>
            <a:ext cx="2972611" cy="830997"/>
          </a:xfrm>
          <a:prstGeom prst="rect">
            <a:avLst/>
          </a:prstGeom>
          <a:noFill/>
          <a:ln>
            <a:noFill/>
          </a:ln>
        </p:spPr>
        <p:txBody>
          <a:bodyPr wrap="square" rtlCol="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swap’s 12-month fixed payment</a:t>
            </a:r>
          </a:p>
          <a:p>
            <a:pPr marL="0" lvl="2">
              <a:buClr>
                <a:srgbClr val="7030A0"/>
              </a:buClr>
              <a:buSzPct val="80000"/>
            </a:pPr>
            <a:r>
              <a:rPr lang="en-GB" sz="1200" dirty="0">
                <a:latin typeface="Cambria Math" panose="02040503050406030204" pitchFamily="18" charset="0"/>
                <a:ea typeface="Cambria Math" panose="02040503050406030204" pitchFamily="18" charset="0"/>
              </a:rPr>
              <a:t>swap’s 3-month floating payments</a:t>
            </a:r>
          </a:p>
          <a:p>
            <a:pPr marL="0" lvl="2">
              <a:buClr>
                <a:srgbClr val="7030A0"/>
              </a:buClr>
              <a:buSzPct val="80000"/>
            </a:pPr>
            <a:r>
              <a:rPr lang="en-GB" sz="1200" dirty="0">
                <a:latin typeface="Cambria Math" panose="02040503050406030204" pitchFamily="18" charset="0"/>
                <a:ea typeface="Cambria Math" panose="02040503050406030204" pitchFamily="18" charset="0"/>
              </a:rPr>
              <a:t>initial principal amount</a:t>
            </a:r>
          </a:p>
          <a:p>
            <a:pPr marL="0" lvl="2">
              <a:buClr>
                <a:srgbClr val="7030A0"/>
              </a:buClr>
              <a:buSzPct val="80000"/>
            </a:pPr>
            <a:r>
              <a:rPr lang="en-GB" sz="1200" dirty="0">
                <a:latin typeface="Cambria Math" panose="02040503050406030204" pitchFamily="18" charset="0"/>
                <a:ea typeface="Cambria Math" panose="02040503050406030204" pitchFamily="18" charset="0"/>
              </a:rPr>
              <a:t>accumulated value</a:t>
            </a:r>
            <a:r>
              <a:rPr lang="cs-CZ" sz="1200" dirty="0">
                <a:latin typeface="Cambria Math" panose="02040503050406030204" pitchFamily="18" charset="0"/>
                <a:ea typeface="Cambria Math" panose="02040503050406030204" pitchFamily="18" charset="0"/>
              </a:rPr>
              <a:t>s</a:t>
            </a:r>
            <a:r>
              <a:rPr lang="en-GB" sz="1200" dirty="0">
                <a:latin typeface="Cambria Math" panose="02040503050406030204" pitchFamily="18" charset="0"/>
                <a:ea typeface="Cambria Math" panose="02040503050406030204" pitchFamily="18" charset="0"/>
              </a:rPr>
              <a:t> of principal amount</a:t>
            </a:r>
          </a:p>
        </p:txBody>
      </p:sp>
      <p:grpSp>
        <p:nvGrpSpPr>
          <p:cNvPr id="14" name="Skupina 13"/>
          <p:cNvGrpSpPr/>
          <p:nvPr/>
        </p:nvGrpSpPr>
        <p:grpSpPr>
          <a:xfrm>
            <a:off x="5184000" y="3847392"/>
            <a:ext cx="338976" cy="559696"/>
            <a:chOff x="5184000" y="3865680"/>
            <a:chExt cx="270167" cy="559696"/>
          </a:xfrm>
        </p:grpSpPr>
        <p:cxnSp>
          <p:nvCxnSpPr>
            <p:cNvPr id="125" name="Přímá spojnice 124"/>
            <p:cNvCxnSpPr/>
            <p:nvPr/>
          </p:nvCxnSpPr>
          <p:spPr>
            <a:xfrm flipH="1">
              <a:off x="5184000" y="3865680"/>
              <a:ext cx="270167" cy="0"/>
            </a:xfrm>
            <a:prstGeom prst="line">
              <a:avLst/>
            </a:prstGeom>
            <a:ln w="254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7" name="Přímá spojnice 126"/>
            <p:cNvCxnSpPr/>
            <p:nvPr/>
          </p:nvCxnSpPr>
          <p:spPr>
            <a:xfrm flipH="1">
              <a:off x="5184000" y="4036368"/>
              <a:ext cx="270167" cy="0"/>
            </a:xfrm>
            <a:prstGeom prst="line">
              <a:avLst/>
            </a:prstGeom>
            <a:ln w="25400">
              <a:solidFill>
                <a:srgbClr val="00B05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8" name="Přímá spojnice 127"/>
            <p:cNvCxnSpPr/>
            <p:nvPr/>
          </p:nvCxnSpPr>
          <p:spPr>
            <a:xfrm flipH="1">
              <a:off x="5184000" y="4235097"/>
              <a:ext cx="270167" cy="0"/>
            </a:xfrm>
            <a:prstGeom prst="line">
              <a:avLst/>
            </a:prstGeom>
            <a:ln w="25400">
              <a:solidFill>
                <a:schemeClr val="accent2">
                  <a:lumMod val="7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9" name="Přímá spojnice 128"/>
            <p:cNvCxnSpPr/>
            <p:nvPr/>
          </p:nvCxnSpPr>
          <p:spPr>
            <a:xfrm flipH="1">
              <a:off x="5184000" y="4425376"/>
              <a:ext cx="270167" cy="0"/>
            </a:xfrm>
            <a:prstGeom prst="line">
              <a:avLst/>
            </a:prstGeom>
            <a:ln w="25400">
              <a:solidFill>
                <a:srgbClr val="7030A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30" name="TextovéPole 129"/>
              <p:cNvSpPr txBox="1"/>
              <p:nvPr/>
            </p:nvSpPr>
            <p:spPr>
              <a:xfrm>
                <a:off x="2033672" y="5079168"/>
                <a:ext cx="6177205" cy="414729"/>
              </a:xfrm>
              <a:prstGeom prst="rect">
                <a:avLst/>
              </a:prstGeom>
              <a:noFill/>
              <a:ln>
                <a:noFill/>
              </a:ln>
            </p:spPr>
            <p:txBody>
              <a:bodyPr wrap="square" rtlCol="0">
                <a:spAutoFit/>
              </a:bodyPr>
              <a:lstStyle/>
              <a:p>
                <a:pPr marL="0" lvl="2">
                  <a:buClr>
                    <a:srgbClr val="7030A0"/>
                  </a:buClr>
                  <a:buSzPct val="80000"/>
                </a:pPr>
                <a14:m>
                  <m:oMath xmlns:m="http://schemas.openxmlformats.org/officeDocument/2006/math">
                    <m:r>
                      <a:rPr lang="cs-CZ" sz="1400" b="0" i="1" smtClean="0">
                        <a:latin typeface="Cambria Math" panose="02040503050406030204" pitchFamily="18" charset="0"/>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𝑟</m:t>
                        </m:r>
                      </m:e>
                      <m:sub>
                        <m:r>
                          <a:rPr lang="cs-CZ" sz="1400" b="0" i="1" smtClean="0">
                            <a:latin typeface="Cambria Math" panose="02040503050406030204" pitchFamily="18" charset="0"/>
                            <a:ea typeface="Cambria Math" panose="02040503050406030204" pitchFamily="18" charset="0"/>
                          </a:rPr>
                          <m:t>12</m:t>
                        </m:r>
                      </m:sub>
                    </m:sSub>
                    <m:r>
                      <a:rPr lang="cs-CZ" sz="1400" b="0" i="1" smtClean="0">
                        <a:latin typeface="Cambria Math" panose="02040503050406030204" pitchFamily="18" charset="0"/>
                        <a:ea typeface="Cambria Math" panose="02040503050406030204" pitchFamily="18" charset="0"/>
                      </a:rPr>
                      <m:t>=</m:t>
                    </m:r>
                    <m:d>
                      <m:dPr>
                        <m:ctrlPr>
                          <a:rPr lang="cs-CZ" sz="1400" i="1">
                            <a:latin typeface="Cambria Math" panose="02040503050406030204" pitchFamily="18" charset="0"/>
                            <a:ea typeface="Cambria Math" panose="02040503050406030204" pitchFamily="18" charset="0"/>
                          </a:rPr>
                        </m:ctrlPr>
                      </m:dPr>
                      <m:e>
                        <m:r>
                          <a:rPr lang="cs-CZ" sz="1400" i="1">
                            <a:latin typeface="Cambria Math" panose="02040503050406030204" pitchFamily="18" charset="0"/>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𝐿</m:t>
                            </m:r>
                          </m:e>
                          <m:sub>
                            <m:r>
                              <a:rPr lang="cs-CZ" sz="1400" b="0" i="1" smtClean="0">
                                <a:latin typeface="Cambria Math" panose="02040503050406030204" pitchFamily="18" charset="0"/>
                                <a:ea typeface="Cambria Math" panose="02040503050406030204" pitchFamily="18" charset="0"/>
                              </a:rPr>
                              <m:t>12</m:t>
                            </m:r>
                          </m:sub>
                        </m:sSub>
                      </m:e>
                    </m:d>
                    <m:r>
                      <a:rPr lang="cs-CZ" sz="1400" b="0" i="1" smtClean="0">
                        <a:latin typeface="Cambria Math" panose="02040503050406030204" pitchFamily="18" charset="0"/>
                      </a:rPr>
                      <m:t>=</m:t>
                    </m:r>
                    <m:d>
                      <m:dPr>
                        <m:ctrlPr>
                          <a:rPr lang="cs-CZ" sz="1400" i="1" smtClean="0">
                            <a:latin typeface="Cambria Math" panose="02040503050406030204" pitchFamily="18" charset="0"/>
                            <a:ea typeface="Cambria Math" panose="02040503050406030204" pitchFamily="18" charset="0"/>
                          </a:rPr>
                        </m:ctrlPr>
                      </m:dPr>
                      <m:e>
                        <m:r>
                          <a:rPr lang="cs-CZ" sz="1400" i="1">
                            <a:latin typeface="Cambria Math" panose="02040503050406030204" pitchFamily="18" charset="0"/>
                            <a:ea typeface="Cambria Math" panose="02040503050406030204" pitchFamily="18" charset="0"/>
                          </a:rPr>
                          <m:t>1+</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0,3</m:t>
                                </m:r>
                              </m:sub>
                            </m:sSub>
                          </m:num>
                          <m:den>
                            <m:r>
                              <a:rPr lang="cs-CZ" sz="1400" i="1">
                                <a:latin typeface="Cambria Math" panose="02040503050406030204" pitchFamily="18" charset="0"/>
                                <a:ea typeface="Cambria Math" panose="02040503050406030204" pitchFamily="18" charset="0"/>
                              </a:rPr>
                              <m:t>365</m:t>
                            </m:r>
                          </m:den>
                        </m:f>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𝐿</m:t>
                            </m:r>
                          </m:e>
                          <m:sub>
                            <m:r>
                              <a:rPr lang="cs-CZ" sz="1400" b="0" i="1" smtClean="0">
                                <a:latin typeface="Cambria Math" panose="02040503050406030204" pitchFamily="18" charset="0"/>
                                <a:ea typeface="Cambria Math" panose="02040503050406030204" pitchFamily="18" charset="0"/>
                              </a:rPr>
                              <m:t>3</m:t>
                            </m:r>
                          </m:sub>
                        </m:sSub>
                      </m:e>
                    </m:d>
                  </m:oMath>
                </a14:m>
                <a:r>
                  <a:rPr lang="cs-CZ" sz="1400" dirty="0">
                    <a:ea typeface="Cambria Math" panose="02040503050406030204" pitchFamily="18" charset="0"/>
                  </a:rPr>
                  <a:t> </a:t>
                </a:r>
                <a14:m>
                  <m:oMath xmlns:m="http://schemas.openxmlformats.org/officeDocument/2006/math">
                    <m:d>
                      <m:dPr>
                        <m:ctrlPr>
                          <a:rPr lang="cs-CZ" sz="1400" i="1">
                            <a:latin typeface="Cambria Math" panose="02040503050406030204" pitchFamily="18" charset="0"/>
                            <a:ea typeface="Cambria Math" panose="02040503050406030204" pitchFamily="18" charset="0"/>
                          </a:rPr>
                        </m:ctrlPr>
                      </m:dPr>
                      <m:e>
                        <m:r>
                          <a:rPr lang="cs-CZ" sz="1400" i="1">
                            <a:latin typeface="Cambria Math" panose="02040503050406030204" pitchFamily="18" charset="0"/>
                            <a:ea typeface="Cambria Math" panose="02040503050406030204" pitchFamily="18" charset="0"/>
                          </a:rPr>
                          <m:t>1+</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3,6</m:t>
                                </m:r>
                              </m:sub>
                            </m:sSub>
                          </m:num>
                          <m:den>
                            <m:r>
                              <a:rPr lang="cs-CZ" sz="1400" i="1">
                                <a:latin typeface="Cambria Math" panose="02040503050406030204" pitchFamily="18" charset="0"/>
                                <a:ea typeface="Cambria Math" panose="02040503050406030204" pitchFamily="18" charset="0"/>
                              </a:rPr>
                              <m:t>365</m:t>
                            </m:r>
                          </m:den>
                        </m:f>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6</m:t>
                                </m:r>
                              </m:sub>
                            </m:sSub>
                          </m:e>
                        </m:sPre>
                      </m:e>
                    </m:d>
                    <m:d>
                      <m:dPr>
                        <m:ctrlPr>
                          <a:rPr lang="cs-CZ" sz="1400" i="1">
                            <a:latin typeface="Cambria Math" panose="02040503050406030204" pitchFamily="18" charset="0"/>
                            <a:ea typeface="Cambria Math" panose="02040503050406030204" pitchFamily="18" charset="0"/>
                          </a:rPr>
                        </m:ctrlPr>
                      </m:dPr>
                      <m:e>
                        <m:r>
                          <a:rPr lang="cs-CZ" sz="1400" i="1">
                            <a:latin typeface="Cambria Math" panose="02040503050406030204" pitchFamily="18" charset="0"/>
                            <a:ea typeface="Cambria Math" panose="02040503050406030204" pitchFamily="18" charset="0"/>
                          </a:rPr>
                          <m:t>1+</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6</m:t>
                                </m:r>
                                <m:r>
                                  <a:rPr lang="cs-CZ" sz="1400" i="1">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9</m:t>
                                </m:r>
                              </m:sub>
                            </m:sSub>
                          </m:num>
                          <m:den>
                            <m:r>
                              <a:rPr lang="cs-CZ" sz="1400" i="1">
                                <a:latin typeface="Cambria Math" panose="02040503050406030204" pitchFamily="18" charset="0"/>
                                <a:ea typeface="Cambria Math" panose="02040503050406030204" pitchFamily="18" charset="0"/>
                              </a:rPr>
                              <m:t>365</m:t>
                            </m:r>
                          </m:den>
                        </m:f>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6</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9</m:t>
                                </m:r>
                              </m:sub>
                            </m:sSub>
                          </m:e>
                        </m:sPre>
                      </m:e>
                    </m:d>
                    <m:d>
                      <m:dPr>
                        <m:ctrlPr>
                          <a:rPr lang="cs-CZ" sz="1400" i="1">
                            <a:latin typeface="Cambria Math" panose="02040503050406030204" pitchFamily="18" charset="0"/>
                            <a:ea typeface="Cambria Math" panose="02040503050406030204" pitchFamily="18" charset="0"/>
                          </a:rPr>
                        </m:ctrlPr>
                      </m:dPr>
                      <m:e>
                        <m:r>
                          <a:rPr lang="cs-CZ" sz="1400" i="1">
                            <a:latin typeface="Cambria Math" panose="02040503050406030204" pitchFamily="18" charset="0"/>
                            <a:ea typeface="Cambria Math" panose="02040503050406030204" pitchFamily="18" charset="0"/>
                          </a:rPr>
                          <m:t>1+</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9</m:t>
                                </m:r>
                                <m:r>
                                  <a:rPr lang="cs-CZ" sz="1400" i="1">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12</m:t>
                                </m:r>
                              </m:sub>
                            </m:sSub>
                          </m:num>
                          <m:den>
                            <m:r>
                              <a:rPr lang="cs-CZ" sz="1400" i="1">
                                <a:latin typeface="Cambria Math" panose="02040503050406030204" pitchFamily="18" charset="0"/>
                                <a:ea typeface="Cambria Math" panose="02040503050406030204" pitchFamily="18" charset="0"/>
                              </a:rPr>
                              <m:t>365</m:t>
                            </m:r>
                          </m:den>
                        </m:f>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panose="02040503050406030204" pitchFamily="18" charset="0"/>
                                <a:ea typeface="Cambria Math" panose="02040503050406030204" pitchFamily="18" charset="0"/>
                              </a:rPr>
                              <m:t>9</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12</m:t>
                                </m:r>
                              </m:sub>
                            </m:sSub>
                          </m:e>
                        </m:sPre>
                      </m:e>
                    </m:d>
                  </m:oMath>
                </a14:m>
                <a:endParaRPr lang="en-GB" sz="1400" dirty="0">
                  <a:latin typeface="Cambria Math" panose="02040503050406030204" pitchFamily="18" charset="0"/>
                  <a:ea typeface="Cambria Math" panose="02040503050406030204" pitchFamily="18" charset="0"/>
                </a:endParaRPr>
              </a:p>
            </p:txBody>
          </p:sp>
        </mc:Choice>
        <mc:Fallback xmlns="">
          <p:sp>
            <p:nvSpPr>
              <p:cNvPr id="130" name="TextovéPole 129"/>
              <p:cNvSpPr txBox="1">
                <a:spLocks noRot="1" noChangeAspect="1" noMove="1" noResize="1" noEditPoints="1" noAdjustHandles="1" noChangeArrowheads="1" noChangeShapeType="1" noTextEdit="1"/>
              </p:cNvSpPr>
              <p:nvPr/>
            </p:nvSpPr>
            <p:spPr>
              <a:xfrm>
                <a:off x="2033672" y="5079168"/>
                <a:ext cx="6177205" cy="414729"/>
              </a:xfrm>
              <a:prstGeom prst="rect">
                <a:avLst/>
              </a:prstGeom>
              <a:blipFill>
                <a:blip r:embed="rId20"/>
                <a:stretch>
                  <a:fillRect/>
                </a:stretch>
              </a:blipFill>
              <a:ln>
                <a:noFill/>
              </a:ln>
            </p:spPr>
            <p:txBody>
              <a:bodyPr/>
              <a:lstStyle/>
              <a:p>
                <a:r>
                  <a:rPr lang="cs-CZ">
                    <a:noFill/>
                  </a:rPr>
                  <a:t> </a:t>
                </a:r>
              </a:p>
            </p:txBody>
          </p:sp>
        </mc:Fallback>
      </mc:AlternateContent>
      <p:grpSp>
        <p:nvGrpSpPr>
          <p:cNvPr id="18" name="Skupina 17"/>
          <p:cNvGrpSpPr/>
          <p:nvPr/>
        </p:nvGrpSpPr>
        <p:grpSpPr>
          <a:xfrm>
            <a:off x="1480108" y="2751096"/>
            <a:ext cx="2157804" cy="1049567"/>
            <a:chOff x="1480108" y="2751096"/>
            <a:chExt cx="2157804" cy="1049567"/>
          </a:xfrm>
        </p:grpSpPr>
        <p:cxnSp>
          <p:nvCxnSpPr>
            <p:cNvPr id="117" name="Přímá spojnice 116"/>
            <p:cNvCxnSpPr/>
            <p:nvPr/>
          </p:nvCxnSpPr>
          <p:spPr>
            <a:xfrm>
              <a:off x="3089912" y="2751096"/>
              <a:ext cx="0" cy="504000"/>
            </a:xfrm>
            <a:prstGeom prst="line">
              <a:avLst/>
            </a:prstGeom>
            <a:ln w="25400">
              <a:solidFill>
                <a:srgbClr val="7030A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8" name="Obdélník 117"/>
                <p:cNvSpPr/>
                <p:nvPr/>
              </p:nvSpPr>
              <p:spPr>
                <a:xfrm>
                  <a:off x="3133912" y="2880000"/>
                  <a:ext cx="504000" cy="252000"/>
                </a:xfrm>
                <a:prstGeom prst="rect">
                  <a:avLst/>
                </a:prstGeom>
              </p:spPr>
              <p:txBody>
                <a:bodyPr wrap="square" lIns="0" rIns="0">
                  <a:spAutoFit/>
                </a:bodyPr>
                <a:lstStyle/>
                <a:p>
                  <a:pPr marL="0" lvl="2" algn="ctr">
                    <a:buClr>
                      <a:srgbClr val="7030A0"/>
                    </a:buClr>
                    <a:buSzPct val="80000"/>
                  </a:pPr>
                  <a14:m>
                    <m:oMathPara xmlns:m="http://schemas.openxmlformats.org/officeDocument/2006/math">
                      <m:oMathParaPr>
                        <m:jc m:val="left"/>
                      </m:oMathParaPr>
                      <m:oMath xmlns:m="http://schemas.openxmlformats.org/officeDocument/2006/math">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𝑀</m:t>
                            </m:r>
                            <m:r>
                              <m:rPr>
                                <m:nor/>
                              </m:rPr>
                              <a:rPr lang="cs-CZ" sz="1100" b="0" i="0" smtClean="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𝐿</m:t>
                            </m:r>
                          </m:e>
                          <m:sub>
                            <m:r>
                              <a:rPr lang="cs-CZ" sz="1100" b="0" i="1" smtClean="0">
                                <a:latin typeface="Cambria Math" panose="02040503050406030204" pitchFamily="18" charset="0"/>
                                <a:ea typeface="Cambria Math" panose="02040503050406030204" pitchFamily="18" charset="0"/>
                              </a:rPr>
                              <m:t>3</m:t>
                            </m:r>
                          </m:sub>
                          <m:sup>
                            <m:r>
                              <a:rPr lang="cs-CZ" sz="1100" b="0" i="1" smtClean="0">
                                <a:latin typeface="Cambria Math" panose="02040503050406030204" pitchFamily="18" charset="0"/>
                                <a:ea typeface="Cambria Math" panose="02040503050406030204" pitchFamily="18" charset="0"/>
                              </a:rPr>
                              <m:t>0</m:t>
                            </m:r>
                          </m:sup>
                        </m:sSubSup>
                        <m:r>
                          <a:rPr lang="cs-CZ" sz="1100" b="0" i="1" smtClean="0">
                            <a:latin typeface="Cambria Math" panose="02040503050406030204" pitchFamily="18" charset="0"/>
                            <a:ea typeface="Cambria Math" panose="02040503050406030204" pitchFamily="18" charset="0"/>
                          </a:rPr>
                          <m:t>𝑀</m:t>
                        </m:r>
                      </m:oMath>
                    </m:oMathPara>
                  </a14:m>
                  <a:endParaRPr lang="en-GB" sz="1100" dirty="0">
                    <a:latin typeface="Cambria Math" panose="02040503050406030204" pitchFamily="18" charset="0"/>
                    <a:ea typeface="Cambria Math" panose="02040503050406030204" pitchFamily="18" charset="0"/>
                  </a:endParaRPr>
                </a:p>
              </p:txBody>
            </p:sp>
          </mc:Choice>
          <mc:Fallback xmlns="">
            <p:sp>
              <p:nvSpPr>
                <p:cNvPr id="118" name="Obdélník 117"/>
                <p:cNvSpPr>
                  <a:spLocks noRot="1" noChangeAspect="1" noMove="1" noResize="1" noEditPoints="1" noAdjustHandles="1" noChangeArrowheads="1" noChangeShapeType="1" noTextEdit="1"/>
                </p:cNvSpPr>
                <p:nvPr/>
              </p:nvSpPr>
              <p:spPr>
                <a:xfrm>
                  <a:off x="3133912" y="2880000"/>
                  <a:ext cx="504000" cy="252000"/>
                </a:xfrm>
                <a:prstGeom prst="rect">
                  <a:avLst/>
                </a:prstGeom>
                <a:blipFill>
                  <a:blip r:embed="rId21"/>
                  <a:stretch>
                    <a:fillRect l="-9639" r="-6024" b="-2381"/>
                  </a:stretch>
                </a:blipFill>
              </p:spPr>
              <p:txBody>
                <a:bodyPr/>
                <a:lstStyle/>
                <a:p>
                  <a:r>
                    <a:rPr lang="cs-CZ">
                      <a:noFill/>
                    </a:rPr>
                    <a:t> </a:t>
                  </a:r>
                </a:p>
              </p:txBody>
            </p:sp>
          </mc:Fallback>
        </mc:AlternateContent>
        <p:cxnSp>
          <p:nvCxnSpPr>
            <p:cNvPr id="119" name="Přímá spojnice 118"/>
            <p:cNvCxnSpPr/>
            <p:nvPr/>
          </p:nvCxnSpPr>
          <p:spPr>
            <a:xfrm>
              <a:off x="1697512" y="3440663"/>
              <a:ext cx="0" cy="360000"/>
            </a:xfrm>
            <a:prstGeom prst="line">
              <a:avLst/>
            </a:prstGeom>
            <a:ln w="31750">
              <a:solidFill>
                <a:schemeClr val="accent2">
                  <a:lumMod val="75000"/>
                </a:schemeClr>
              </a:solidFill>
              <a:prstDash val="sysDot"/>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6" name="Obdélník 85"/>
            <p:cNvSpPr/>
            <p:nvPr/>
          </p:nvSpPr>
          <p:spPr>
            <a:xfrm>
              <a:off x="1480108" y="3477128"/>
              <a:ext cx="211572" cy="265778"/>
            </a:xfrm>
            <a:prstGeom prst="rect">
              <a:avLst/>
            </a:prstGeom>
          </p:spPr>
          <p:txBody>
            <a:bodyPr wrap="square" lIns="0" rIns="0">
              <a:spAutoFit/>
            </a:bodyPr>
            <a:lstStyle/>
            <a:p>
              <a:pPr marL="0" lvl="2" algn="ctr">
                <a:buClr>
                  <a:srgbClr val="7030A0"/>
                </a:buClr>
                <a:buSzPct val="80000"/>
              </a:pPr>
              <a:r>
                <a:rPr lang="cs-CZ" sz="1100" dirty="0">
                  <a:latin typeface="Cambria Math" panose="02040503050406030204" pitchFamily="18" charset="0"/>
                  <a:ea typeface="Cambria Math" panose="02040503050406030204" pitchFamily="18" charset="0"/>
                </a:rPr>
                <a:t>M</a:t>
              </a:r>
              <a:endParaRPr lang="en-GB" sz="1100" dirty="0">
                <a:latin typeface="Cambria Math" panose="02040503050406030204" pitchFamily="18" charset="0"/>
                <a:ea typeface="Cambria Math" panose="02040503050406030204" pitchFamily="18" charset="0"/>
              </a:endParaRPr>
            </a:p>
          </p:txBody>
        </p:sp>
      </p:grpSp>
      <p:grpSp>
        <p:nvGrpSpPr>
          <p:cNvPr id="19" name="Skupina 18"/>
          <p:cNvGrpSpPr/>
          <p:nvPr/>
        </p:nvGrpSpPr>
        <p:grpSpPr>
          <a:xfrm>
            <a:off x="2836228" y="2784650"/>
            <a:ext cx="2184371" cy="1017491"/>
            <a:chOff x="2836228" y="2784650"/>
            <a:chExt cx="2184371" cy="1017491"/>
          </a:xfrm>
        </p:grpSpPr>
        <p:cxnSp>
          <p:nvCxnSpPr>
            <p:cNvPr id="109" name="Přímá spojnice 108"/>
            <p:cNvCxnSpPr/>
            <p:nvPr/>
          </p:nvCxnSpPr>
          <p:spPr>
            <a:xfrm>
              <a:off x="4499992" y="2784650"/>
              <a:ext cx="0" cy="468000"/>
            </a:xfrm>
            <a:prstGeom prst="line">
              <a:avLst/>
            </a:prstGeom>
            <a:ln w="25400">
              <a:solidFill>
                <a:srgbClr val="7030A0"/>
              </a:solidFill>
              <a:prstDash val="solid"/>
              <a:headEnd type="triangl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0" name="Obdélník 109"/>
                <p:cNvSpPr/>
                <p:nvPr/>
              </p:nvSpPr>
              <p:spPr>
                <a:xfrm>
                  <a:off x="4516599" y="2880000"/>
                  <a:ext cx="504000" cy="252000"/>
                </a:xfrm>
                <a:prstGeom prst="rect">
                  <a:avLst/>
                </a:prstGeom>
              </p:spPr>
              <p:txBody>
                <a:bodyPr wrap="square" lIns="0" rIns="0">
                  <a:spAutoFit/>
                </a:bodyPr>
                <a:lstStyle/>
                <a:p>
                  <a:pPr marL="0" lvl="2" algn="ctr">
                    <a:buClr>
                      <a:srgbClr val="7030A0"/>
                    </a:buClr>
                    <a:buSzPct val="80000"/>
                  </a:pPr>
                  <a14:m>
                    <m:oMathPara xmlns:m="http://schemas.openxmlformats.org/officeDocument/2006/math">
                      <m:oMathParaPr>
                        <m:jc m:val="left"/>
                      </m:oMathParaPr>
                      <m:oMath xmlns:m="http://schemas.openxmlformats.org/officeDocument/2006/math">
                        <m:r>
                          <a:rPr lang="cs-CZ" sz="1100" b="0" i="1" smtClean="0">
                            <a:latin typeface="Cambria Math" panose="02040503050406030204" pitchFamily="18" charset="0"/>
                            <a:ea typeface="Cambria Math" panose="02040503050406030204" pitchFamily="18" charset="0"/>
                          </a:rPr>
                          <m:t>𝑀</m:t>
                        </m:r>
                        <m:r>
                          <m:rPr>
                            <m:nor/>
                          </m:rPr>
                          <a:rPr lang="cs-CZ" sz="1100" b="0" i="0" smtClean="0">
                            <a:latin typeface="Cambria Math" panose="02040503050406030204" pitchFamily="18" charset="0"/>
                            <a:ea typeface="Cambria Math" panose="02040503050406030204" pitchFamily="18" charset="0"/>
                          </a:rPr>
                          <m:t>+</m:t>
                        </m:r>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𝐿</m:t>
                            </m:r>
                          </m:e>
                          <m:sub>
                            <m:r>
                              <a:rPr lang="cs-CZ" sz="1100" b="0" i="1" smtClean="0">
                                <a:latin typeface="Cambria Math" panose="02040503050406030204" pitchFamily="18" charset="0"/>
                                <a:ea typeface="Cambria Math" panose="02040503050406030204" pitchFamily="18" charset="0"/>
                              </a:rPr>
                              <m:t>3</m:t>
                            </m:r>
                          </m:sub>
                          <m:sup>
                            <m:r>
                              <a:rPr lang="cs-CZ" sz="1100" b="0" i="1" smtClean="0">
                                <a:latin typeface="Cambria Math" panose="02040503050406030204" pitchFamily="18" charset="0"/>
                                <a:ea typeface="Cambria Math" panose="02040503050406030204" pitchFamily="18" charset="0"/>
                              </a:rPr>
                              <m:t>3</m:t>
                            </m:r>
                          </m:sup>
                        </m:sSubSup>
                        <m:r>
                          <a:rPr lang="cs-CZ" sz="1100" b="0" i="1" smtClean="0">
                            <a:latin typeface="Cambria Math" panose="02040503050406030204" pitchFamily="18" charset="0"/>
                            <a:ea typeface="Cambria Math" panose="02040503050406030204" pitchFamily="18" charset="0"/>
                          </a:rPr>
                          <m:t>𝑀</m:t>
                        </m:r>
                      </m:oMath>
                    </m:oMathPara>
                  </a14:m>
                  <a:endParaRPr lang="en-GB" sz="1100" dirty="0">
                    <a:latin typeface="Cambria Math" panose="02040503050406030204" pitchFamily="18" charset="0"/>
                    <a:ea typeface="Cambria Math" panose="02040503050406030204" pitchFamily="18" charset="0"/>
                  </a:endParaRPr>
                </a:p>
              </p:txBody>
            </p:sp>
          </mc:Choice>
          <mc:Fallback xmlns="">
            <p:sp>
              <p:nvSpPr>
                <p:cNvPr id="110" name="Obdélník 109"/>
                <p:cNvSpPr>
                  <a:spLocks noRot="1" noChangeAspect="1" noMove="1" noResize="1" noEditPoints="1" noAdjustHandles="1" noChangeArrowheads="1" noChangeShapeType="1" noTextEdit="1"/>
                </p:cNvSpPr>
                <p:nvPr/>
              </p:nvSpPr>
              <p:spPr>
                <a:xfrm>
                  <a:off x="4516599" y="2880000"/>
                  <a:ext cx="504000" cy="252000"/>
                </a:xfrm>
                <a:prstGeom prst="rect">
                  <a:avLst/>
                </a:prstGeom>
                <a:blipFill>
                  <a:blip r:embed="rId22"/>
                  <a:stretch>
                    <a:fillRect l="-9639" r="-6024" b="-2381"/>
                  </a:stretch>
                </a:blipFill>
              </p:spPr>
              <p:txBody>
                <a:bodyPr/>
                <a:lstStyle/>
                <a:p>
                  <a:r>
                    <a:rPr lang="cs-CZ">
                      <a:noFill/>
                    </a:rPr>
                    <a:t> </a:t>
                  </a:r>
                </a:p>
              </p:txBody>
            </p:sp>
          </mc:Fallback>
        </mc:AlternateContent>
        <p:cxnSp>
          <p:nvCxnSpPr>
            <p:cNvPr id="115" name="Přímá spojnice 114"/>
            <p:cNvCxnSpPr/>
            <p:nvPr/>
          </p:nvCxnSpPr>
          <p:spPr>
            <a:xfrm>
              <a:off x="3047984" y="3442141"/>
              <a:ext cx="0" cy="360000"/>
            </a:xfrm>
            <a:prstGeom prst="line">
              <a:avLst/>
            </a:prstGeom>
            <a:ln w="25400">
              <a:solidFill>
                <a:schemeClr val="accent2">
                  <a:lumMod val="75000"/>
                </a:schemeClr>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7" name="Obdélník 86"/>
            <p:cNvSpPr/>
            <p:nvPr/>
          </p:nvSpPr>
          <p:spPr>
            <a:xfrm>
              <a:off x="2836228" y="3483144"/>
              <a:ext cx="211572" cy="265778"/>
            </a:xfrm>
            <a:prstGeom prst="rect">
              <a:avLst/>
            </a:prstGeom>
          </p:spPr>
          <p:txBody>
            <a:bodyPr wrap="square" lIns="0" rIns="0">
              <a:spAutoFit/>
            </a:bodyPr>
            <a:lstStyle/>
            <a:p>
              <a:pPr marL="0" lvl="2" algn="ctr">
                <a:buClr>
                  <a:srgbClr val="7030A0"/>
                </a:buClr>
                <a:buSzPct val="80000"/>
              </a:pPr>
              <a:r>
                <a:rPr lang="cs-CZ" sz="1100" dirty="0">
                  <a:latin typeface="Cambria Math" panose="02040503050406030204" pitchFamily="18" charset="0"/>
                  <a:ea typeface="Cambria Math" panose="02040503050406030204" pitchFamily="18" charset="0"/>
                </a:rPr>
                <a:t>M</a:t>
              </a:r>
              <a:endParaRPr lang="en-GB" sz="1100" dirty="0">
                <a:latin typeface="Cambria Math" panose="02040503050406030204" pitchFamily="18" charset="0"/>
                <a:ea typeface="Cambria Math" panose="02040503050406030204" pitchFamily="18" charset="0"/>
              </a:endParaRPr>
            </a:p>
          </p:txBody>
        </p:sp>
      </p:grpSp>
      <p:grpSp>
        <p:nvGrpSpPr>
          <p:cNvPr id="22" name="Skupina 21"/>
          <p:cNvGrpSpPr/>
          <p:nvPr/>
        </p:nvGrpSpPr>
        <p:grpSpPr>
          <a:xfrm>
            <a:off x="5639720" y="2648944"/>
            <a:ext cx="2226179" cy="1151720"/>
            <a:chOff x="5639720" y="2648944"/>
            <a:chExt cx="2226179" cy="1151720"/>
          </a:xfrm>
        </p:grpSpPr>
        <p:cxnSp>
          <p:nvCxnSpPr>
            <p:cNvPr id="121" name="Přímá spojnice 120"/>
            <p:cNvCxnSpPr/>
            <p:nvPr/>
          </p:nvCxnSpPr>
          <p:spPr>
            <a:xfrm>
              <a:off x="7332368" y="2648944"/>
              <a:ext cx="0" cy="612000"/>
            </a:xfrm>
            <a:prstGeom prst="line">
              <a:avLst/>
            </a:prstGeom>
            <a:ln w="25400">
              <a:solidFill>
                <a:srgbClr val="7030A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22" name="Obdélník 121"/>
                <p:cNvSpPr/>
                <p:nvPr/>
              </p:nvSpPr>
              <p:spPr>
                <a:xfrm>
                  <a:off x="7361899" y="2880000"/>
                  <a:ext cx="504000" cy="265650"/>
                </a:xfrm>
                <a:prstGeom prst="rect">
                  <a:avLst/>
                </a:prstGeom>
              </p:spPr>
              <p:txBody>
                <a:bodyPr wrap="square" lIns="0" rIns="0">
                  <a:spAutoFit/>
                </a:bodyPr>
                <a:lstStyle/>
                <a:p>
                  <a:pPr marL="0" lvl="2" algn="ctr">
                    <a:buClr>
                      <a:srgbClr val="7030A0"/>
                    </a:buClr>
                    <a:buSzPct val="80000"/>
                  </a:pPr>
                  <a14:m>
                    <m:oMathPara xmlns:m="http://schemas.openxmlformats.org/officeDocument/2006/math">
                      <m:oMathParaPr>
                        <m:jc m:val="left"/>
                      </m:oMathParaPr>
                      <m:oMath xmlns:m="http://schemas.openxmlformats.org/officeDocument/2006/math">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𝑀</m:t>
                            </m:r>
                            <m:r>
                              <m:rPr>
                                <m:nor/>
                              </m:rPr>
                              <a:rPr lang="cs-CZ" sz="1100" b="0" i="0" smtClean="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𝐿</m:t>
                            </m:r>
                          </m:e>
                          <m:sub>
                            <m:r>
                              <a:rPr lang="cs-CZ" sz="1100" b="0" i="1" smtClean="0">
                                <a:latin typeface="Cambria Math" panose="02040503050406030204" pitchFamily="18" charset="0"/>
                                <a:ea typeface="Cambria Math" panose="02040503050406030204" pitchFamily="18" charset="0"/>
                              </a:rPr>
                              <m:t>3</m:t>
                            </m:r>
                          </m:sub>
                          <m:sup>
                            <m:r>
                              <a:rPr lang="cs-CZ" sz="1100" b="0" i="1" smtClean="0">
                                <a:latin typeface="Cambria Math" panose="02040503050406030204" pitchFamily="18" charset="0"/>
                                <a:ea typeface="Cambria Math" panose="02040503050406030204" pitchFamily="18" charset="0"/>
                              </a:rPr>
                              <m:t>9</m:t>
                            </m:r>
                          </m:sup>
                        </m:sSubSup>
                        <m:r>
                          <a:rPr lang="cs-CZ" sz="1100" b="0" i="1" smtClean="0">
                            <a:latin typeface="Cambria Math" panose="02040503050406030204" pitchFamily="18" charset="0"/>
                            <a:ea typeface="Cambria Math" panose="02040503050406030204" pitchFamily="18" charset="0"/>
                          </a:rPr>
                          <m:t>𝑀</m:t>
                        </m:r>
                      </m:oMath>
                    </m:oMathPara>
                  </a14:m>
                  <a:endParaRPr lang="en-GB" sz="1100" dirty="0">
                    <a:latin typeface="Cambria Math" panose="02040503050406030204" pitchFamily="18" charset="0"/>
                    <a:ea typeface="Cambria Math" panose="02040503050406030204" pitchFamily="18" charset="0"/>
                  </a:endParaRPr>
                </a:p>
              </p:txBody>
            </p:sp>
          </mc:Choice>
          <mc:Fallback xmlns="">
            <p:sp>
              <p:nvSpPr>
                <p:cNvPr id="122" name="Obdélník 121"/>
                <p:cNvSpPr>
                  <a:spLocks noRot="1" noChangeAspect="1" noMove="1" noResize="1" noEditPoints="1" noAdjustHandles="1" noChangeArrowheads="1" noChangeShapeType="1" noTextEdit="1"/>
                </p:cNvSpPr>
                <p:nvPr/>
              </p:nvSpPr>
              <p:spPr>
                <a:xfrm>
                  <a:off x="7361899" y="2880000"/>
                  <a:ext cx="504000" cy="265650"/>
                </a:xfrm>
                <a:prstGeom prst="rect">
                  <a:avLst/>
                </a:prstGeom>
                <a:blipFill>
                  <a:blip r:embed="rId23"/>
                  <a:stretch>
                    <a:fillRect l="-9756" r="-7317"/>
                  </a:stretch>
                </a:blipFill>
              </p:spPr>
              <p:txBody>
                <a:bodyPr/>
                <a:lstStyle/>
                <a:p>
                  <a:r>
                    <a:rPr lang="cs-CZ">
                      <a:noFill/>
                    </a:rPr>
                    <a:t> </a:t>
                  </a:r>
                </a:p>
              </p:txBody>
            </p:sp>
          </mc:Fallback>
        </mc:AlternateContent>
        <p:cxnSp>
          <p:nvCxnSpPr>
            <p:cNvPr id="123" name="Přímá spojnice 122"/>
            <p:cNvCxnSpPr/>
            <p:nvPr/>
          </p:nvCxnSpPr>
          <p:spPr>
            <a:xfrm>
              <a:off x="5868328" y="3440664"/>
              <a:ext cx="0" cy="360000"/>
            </a:xfrm>
            <a:prstGeom prst="line">
              <a:avLst/>
            </a:prstGeom>
            <a:ln w="25400">
              <a:solidFill>
                <a:schemeClr val="accent2">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0" name="Obdélník 89"/>
            <p:cNvSpPr/>
            <p:nvPr/>
          </p:nvSpPr>
          <p:spPr>
            <a:xfrm>
              <a:off x="5639720" y="3483144"/>
              <a:ext cx="211572" cy="265778"/>
            </a:xfrm>
            <a:prstGeom prst="rect">
              <a:avLst/>
            </a:prstGeom>
          </p:spPr>
          <p:txBody>
            <a:bodyPr wrap="square" lIns="0" rIns="0">
              <a:spAutoFit/>
            </a:bodyPr>
            <a:lstStyle/>
            <a:p>
              <a:pPr marL="0" lvl="2" algn="ctr">
                <a:buClr>
                  <a:srgbClr val="7030A0"/>
                </a:buClr>
                <a:buSzPct val="80000"/>
              </a:pPr>
              <a:r>
                <a:rPr lang="cs-CZ" sz="1100" dirty="0">
                  <a:latin typeface="Cambria Math" panose="02040503050406030204" pitchFamily="18" charset="0"/>
                  <a:ea typeface="Cambria Math" panose="02040503050406030204" pitchFamily="18" charset="0"/>
                </a:rPr>
                <a:t>M</a:t>
              </a:r>
              <a:endParaRPr lang="en-GB" sz="1100" dirty="0">
                <a:latin typeface="Cambria Math" panose="02040503050406030204" pitchFamily="18" charset="0"/>
                <a:ea typeface="Cambria Math" panose="02040503050406030204" pitchFamily="18" charset="0"/>
              </a:endParaRPr>
            </a:p>
          </p:txBody>
        </p:sp>
      </p:grpSp>
      <p:grpSp>
        <p:nvGrpSpPr>
          <p:cNvPr id="20" name="Skupina 19"/>
          <p:cNvGrpSpPr/>
          <p:nvPr/>
        </p:nvGrpSpPr>
        <p:grpSpPr>
          <a:xfrm>
            <a:off x="4240292" y="2678840"/>
            <a:ext cx="2212293" cy="1128692"/>
            <a:chOff x="4240292" y="2678840"/>
            <a:chExt cx="2212293" cy="1128692"/>
          </a:xfrm>
        </p:grpSpPr>
        <p:cxnSp>
          <p:nvCxnSpPr>
            <p:cNvPr id="111" name="Přímá spojnice 110"/>
            <p:cNvCxnSpPr/>
            <p:nvPr/>
          </p:nvCxnSpPr>
          <p:spPr>
            <a:xfrm>
              <a:off x="5904240" y="2678840"/>
              <a:ext cx="0" cy="576000"/>
            </a:xfrm>
            <a:prstGeom prst="line">
              <a:avLst/>
            </a:prstGeom>
            <a:ln w="25400">
              <a:solidFill>
                <a:srgbClr val="7030A0"/>
              </a:solidFill>
              <a:prstDash val="solid"/>
              <a:headEnd type="triangl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2" name="Obdélník 111"/>
                <p:cNvSpPr/>
                <p:nvPr/>
              </p:nvSpPr>
              <p:spPr>
                <a:xfrm>
                  <a:off x="5948585" y="2880000"/>
                  <a:ext cx="504000" cy="252000"/>
                </a:xfrm>
                <a:prstGeom prst="rect">
                  <a:avLst/>
                </a:prstGeom>
              </p:spPr>
              <p:txBody>
                <a:bodyPr wrap="square" lIns="0" rIns="0">
                  <a:spAutoFit/>
                </a:bodyPr>
                <a:lstStyle/>
                <a:p>
                  <a:pPr marL="0" lvl="2" algn="ctr">
                    <a:buClr>
                      <a:srgbClr val="7030A0"/>
                    </a:buClr>
                    <a:buSzPct val="80000"/>
                  </a:pPr>
                  <a14:m>
                    <m:oMathPara xmlns:m="http://schemas.openxmlformats.org/officeDocument/2006/math">
                      <m:oMathParaPr>
                        <m:jc m:val="left"/>
                      </m:oMathParaPr>
                      <m:oMath xmlns:m="http://schemas.openxmlformats.org/officeDocument/2006/math">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𝑀</m:t>
                            </m:r>
                            <m:r>
                              <m:rPr>
                                <m:nor/>
                              </m:rPr>
                              <a:rPr lang="cs-CZ" sz="1100" b="0" i="0" smtClean="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𝐿</m:t>
                            </m:r>
                          </m:e>
                          <m:sub>
                            <m:r>
                              <a:rPr lang="cs-CZ" sz="1100" b="0" i="1" smtClean="0">
                                <a:latin typeface="Cambria Math" panose="02040503050406030204" pitchFamily="18" charset="0"/>
                                <a:ea typeface="Cambria Math" panose="02040503050406030204" pitchFamily="18" charset="0"/>
                              </a:rPr>
                              <m:t>3</m:t>
                            </m:r>
                          </m:sub>
                          <m:sup>
                            <m:r>
                              <a:rPr lang="cs-CZ" sz="1100" b="0" i="1" smtClean="0">
                                <a:latin typeface="Cambria Math" panose="02040503050406030204" pitchFamily="18" charset="0"/>
                                <a:ea typeface="Cambria Math" panose="02040503050406030204" pitchFamily="18" charset="0"/>
                              </a:rPr>
                              <m:t>6</m:t>
                            </m:r>
                          </m:sup>
                        </m:sSubSup>
                        <m:r>
                          <a:rPr lang="cs-CZ" sz="1100" b="0" i="1" smtClean="0">
                            <a:latin typeface="Cambria Math" panose="02040503050406030204" pitchFamily="18" charset="0"/>
                            <a:ea typeface="Cambria Math" panose="02040503050406030204" pitchFamily="18" charset="0"/>
                          </a:rPr>
                          <m:t>𝑀</m:t>
                        </m:r>
                      </m:oMath>
                    </m:oMathPara>
                  </a14:m>
                  <a:endParaRPr lang="en-GB" sz="1100" dirty="0">
                    <a:latin typeface="Cambria Math" panose="02040503050406030204" pitchFamily="18" charset="0"/>
                    <a:ea typeface="Cambria Math" panose="02040503050406030204" pitchFamily="18" charset="0"/>
                  </a:endParaRPr>
                </a:p>
              </p:txBody>
            </p:sp>
          </mc:Choice>
          <mc:Fallback xmlns="">
            <p:sp>
              <p:nvSpPr>
                <p:cNvPr id="112" name="Obdélník 111"/>
                <p:cNvSpPr>
                  <a:spLocks noRot="1" noChangeAspect="1" noMove="1" noResize="1" noEditPoints="1" noAdjustHandles="1" noChangeArrowheads="1" noChangeShapeType="1" noTextEdit="1"/>
                </p:cNvSpPr>
                <p:nvPr/>
              </p:nvSpPr>
              <p:spPr>
                <a:xfrm>
                  <a:off x="5948585" y="2880000"/>
                  <a:ext cx="504000" cy="252000"/>
                </a:xfrm>
                <a:prstGeom prst="rect">
                  <a:avLst/>
                </a:prstGeom>
                <a:blipFill>
                  <a:blip r:embed="rId24"/>
                  <a:stretch>
                    <a:fillRect l="-9756" r="-7317" b="-2381"/>
                  </a:stretch>
                </a:blipFill>
              </p:spPr>
              <p:txBody>
                <a:bodyPr/>
                <a:lstStyle/>
                <a:p>
                  <a:r>
                    <a:rPr lang="cs-CZ">
                      <a:noFill/>
                    </a:rPr>
                    <a:t> </a:t>
                  </a:r>
                </a:p>
              </p:txBody>
            </p:sp>
          </mc:Fallback>
        </mc:AlternateContent>
        <p:cxnSp>
          <p:nvCxnSpPr>
            <p:cNvPr id="114" name="Přímá spojnice 113"/>
            <p:cNvCxnSpPr/>
            <p:nvPr/>
          </p:nvCxnSpPr>
          <p:spPr>
            <a:xfrm>
              <a:off x="4452048" y="3447532"/>
              <a:ext cx="0" cy="360000"/>
            </a:xfrm>
            <a:prstGeom prst="line">
              <a:avLst/>
            </a:prstGeom>
            <a:ln w="25400">
              <a:solidFill>
                <a:schemeClr val="accent2">
                  <a:lumMod val="75000"/>
                </a:schemeClr>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4" name="Obdélník 93"/>
            <p:cNvSpPr/>
            <p:nvPr/>
          </p:nvSpPr>
          <p:spPr>
            <a:xfrm>
              <a:off x="4240292" y="3483144"/>
              <a:ext cx="211572" cy="265778"/>
            </a:xfrm>
            <a:prstGeom prst="rect">
              <a:avLst/>
            </a:prstGeom>
          </p:spPr>
          <p:txBody>
            <a:bodyPr wrap="square" lIns="0" rIns="0">
              <a:spAutoFit/>
            </a:bodyPr>
            <a:lstStyle/>
            <a:p>
              <a:pPr marL="0" lvl="2" algn="ctr">
                <a:buClr>
                  <a:srgbClr val="7030A0"/>
                </a:buClr>
                <a:buSzPct val="80000"/>
              </a:pPr>
              <a:r>
                <a:rPr lang="cs-CZ" sz="1100" dirty="0">
                  <a:latin typeface="Cambria Math" panose="02040503050406030204" pitchFamily="18" charset="0"/>
                  <a:ea typeface="Cambria Math" panose="02040503050406030204" pitchFamily="18" charset="0"/>
                </a:rPr>
                <a:t>M</a:t>
              </a:r>
              <a:endParaRPr lang="en-GB" sz="1100" dirty="0">
                <a:latin typeface="Cambria Math" panose="02040503050406030204" pitchFamily="18" charset="0"/>
                <a:ea typeface="Cambria Math" panose="02040503050406030204" pitchFamily="18" charset="0"/>
              </a:endParaRPr>
            </a:p>
          </p:txBody>
        </p:sp>
      </p:grpSp>
      <mc:AlternateContent xmlns:mc="http://schemas.openxmlformats.org/markup-compatibility/2006" xmlns:a14="http://schemas.microsoft.com/office/drawing/2010/main">
        <mc:Choice Requires="a14">
          <p:sp>
            <p:nvSpPr>
              <p:cNvPr id="142" name="Obdélník 141"/>
              <p:cNvSpPr/>
              <p:nvPr/>
            </p:nvSpPr>
            <p:spPr>
              <a:xfrm>
                <a:off x="8400512" y="1490800"/>
                <a:ext cx="504000" cy="265650"/>
              </a:xfrm>
              <a:prstGeom prst="rect">
                <a:avLst/>
              </a:prstGeom>
            </p:spPr>
            <p:txBody>
              <a:bodyPr wrap="square" lIns="0" rIns="0">
                <a:spAutoFit/>
              </a:bodyPr>
              <a:lstStyle/>
              <a:p>
                <a:pPr marL="0" lvl="2" algn="ctr">
                  <a:buClr>
                    <a:srgbClr val="7030A0"/>
                  </a:buClr>
                  <a:buSzPct val="80000"/>
                </a:pPr>
                <a14:m>
                  <m:oMathPara xmlns:m="http://schemas.openxmlformats.org/officeDocument/2006/math">
                    <m:oMathParaPr>
                      <m:jc m:val="left"/>
                    </m:oMathParaPr>
                    <m:oMath xmlns:m="http://schemas.openxmlformats.org/officeDocument/2006/math">
                      <m:sSubSup>
                        <m:sSubSupPr>
                          <m:ctrlPr>
                            <a:rPr lang="cs-CZ" sz="1100" b="0" i="1" smtClean="0">
                              <a:latin typeface="Cambria Math" panose="02040503050406030204" pitchFamily="18" charset="0"/>
                              <a:ea typeface="Cambria Math" panose="02040503050406030204" pitchFamily="18" charset="0"/>
                            </a:rPr>
                          </m:ctrlPr>
                        </m:sSubSupPr>
                        <m:e>
                          <m:r>
                            <a:rPr lang="cs-CZ" sz="1100" b="0" i="1" smtClean="0">
                              <a:latin typeface="Cambria Math" panose="02040503050406030204" pitchFamily="18" charset="0"/>
                              <a:ea typeface="Cambria Math" panose="02040503050406030204" pitchFamily="18" charset="0"/>
                            </a:rPr>
                            <m:t>𝑀</m:t>
                          </m:r>
                          <m:r>
                            <m:rPr>
                              <m:nor/>
                            </m:rPr>
                            <a:rPr lang="cs-CZ" sz="1100" b="0" i="0" smtClean="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𝐿</m:t>
                          </m:r>
                        </m:e>
                        <m:sub>
                          <m:r>
                            <a:rPr lang="cs-CZ" sz="1100" b="0" i="1" smtClean="0">
                              <a:latin typeface="Cambria Math" panose="02040503050406030204" pitchFamily="18" charset="0"/>
                              <a:ea typeface="Cambria Math" panose="02040503050406030204" pitchFamily="18" charset="0"/>
                            </a:rPr>
                            <m:t>12</m:t>
                          </m:r>
                        </m:sub>
                        <m:sup>
                          <m:r>
                            <a:rPr lang="cs-CZ" sz="1100" b="0" i="1" smtClean="0">
                              <a:latin typeface="Cambria Math" panose="02040503050406030204" pitchFamily="18" charset="0"/>
                              <a:ea typeface="Cambria Math" panose="02040503050406030204" pitchFamily="18" charset="0"/>
                            </a:rPr>
                            <m:t>0</m:t>
                          </m:r>
                        </m:sup>
                      </m:sSubSup>
                      <m:r>
                        <a:rPr lang="cs-CZ" sz="1100" b="0" i="1" smtClean="0">
                          <a:latin typeface="Cambria Math" panose="02040503050406030204" pitchFamily="18" charset="0"/>
                          <a:ea typeface="Cambria Math" panose="02040503050406030204" pitchFamily="18" charset="0"/>
                        </a:rPr>
                        <m:t>𝑀</m:t>
                      </m:r>
                    </m:oMath>
                  </m:oMathPara>
                </a14:m>
                <a:endParaRPr lang="en-GB" sz="1100" dirty="0">
                  <a:latin typeface="Cambria Math" panose="02040503050406030204" pitchFamily="18" charset="0"/>
                  <a:ea typeface="Cambria Math" panose="02040503050406030204" pitchFamily="18" charset="0"/>
                </a:endParaRPr>
              </a:p>
            </p:txBody>
          </p:sp>
        </mc:Choice>
        <mc:Fallback xmlns="">
          <p:sp>
            <p:nvSpPr>
              <p:cNvPr id="142" name="Obdélník 141"/>
              <p:cNvSpPr>
                <a:spLocks noRot="1" noChangeAspect="1" noMove="1" noResize="1" noEditPoints="1" noAdjustHandles="1" noChangeArrowheads="1" noChangeShapeType="1" noTextEdit="1"/>
              </p:cNvSpPr>
              <p:nvPr/>
            </p:nvSpPr>
            <p:spPr>
              <a:xfrm>
                <a:off x="8400512" y="1490800"/>
                <a:ext cx="504000" cy="265650"/>
              </a:xfrm>
              <a:prstGeom prst="rect">
                <a:avLst/>
              </a:prstGeom>
              <a:blipFill>
                <a:blip r:embed="rId25"/>
                <a:stretch>
                  <a:fillRect l="-9639" r="-16867"/>
                </a:stretch>
              </a:blipFill>
            </p:spPr>
            <p:txBody>
              <a:bodyPr/>
              <a:lstStyle/>
              <a:p>
                <a:r>
                  <a:rPr lang="cs-CZ">
                    <a:noFill/>
                  </a:rPr>
                  <a:t> </a:t>
                </a:r>
              </a:p>
            </p:txBody>
          </p:sp>
        </mc:Fallback>
      </mc:AlternateContent>
      <p:sp>
        <p:nvSpPr>
          <p:cNvPr id="143" name="Obdélník 142"/>
          <p:cNvSpPr/>
          <p:nvPr/>
        </p:nvSpPr>
        <p:spPr>
          <a:xfrm>
            <a:off x="1349688" y="2144888"/>
            <a:ext cx="211572" cy="265778"/>
          </a:xfrm>
          <a:prstGeom prst="rect">
            <a:avLst/>
          </a:prstGeom>
        </p:spPr>
        <p:txBody>
          <a:bodyPr wrap="square" lIns="0" rIns="0">
            <a:spAutoFit/>
          </a:bodyPr>
          <a:lstStyle/>
          <a:p>
            <a:pPr marL="0" lvl="2" algn="ctr">
              <a:buClr>
                <a:srgbClr val="7030A0"/>
              </a:buClr>
              <a:buSzPct val="80000"/>
            </a:pPr>
            <a:r>
              <a:rPr lang="cs-CZ" sz="1100" dirty="0">
                <a:latin typeface="Cambria Math" panose="02040503050406030204" pitchFamily="18" charset="0"/>
                <a:ea typeface="Cambria Math" panose="02040503050406030204" pitchFamily="18" charset="0"/>
              </a:rPr>
              <a:t>M</a:t>
            </a:r>
            <a:endParaRPr lang="en-GB" sz="1100" dirty="0">
              <a:latin typeface="Cambria Math" panose="02040503050406030204" pitchFamily="18" charset="0"/>
              <a:ea typeface="Cambria Math" panose="02040503050406030204" pitchFamily="18" charset="0"/>
            </a:endParaRPr>
          </a:p>
        </p:txBody>
      </p:sp>
      <p:sp>
        <p:nvSpPr>
          <p:cNvPr id="6" name="Ovál 5"/>
          <p:cNvSpPr/>
          <p:nvPr/>
        </p:nvSpPr>
        <p:spPr>
          <a:xfrm>
            <a:off x="7179666" y="2545898"/>
            <a:ext cx="241075" cy="1249158"/>
          </a:xfrm>
          <a:prstGeom prst="ellipse">
            <a:avLst/>
          </a:prstGeom>
          <a:noFill/>
          <a:ln>
            <a:solidFill>
              <a:schemeClr val="accent1">
                <a:shade val="50000"/>
                <a:shade val="75000"/>
                <a:satMod val="125000"/>
                <a:lumMod val="75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mc:AlternateContent xmlns:mc="http://schemas.openxmlformats.org/markup-compatibility/2006" xmlns:a14="http://schemas.microsoft.com/office/drawing/2010/main">
        <mc:Choice Requires="a14">
          <p:sp>
            <p:nvSpPr>
              <p:cNvPr id="97" name="Obdélník 96"/>
              <p:cNvSpPr/>
              <p:nvPr/>
            </p:nvSpPr>
            <p:spPr>
              <a:xfrm>
                <a:off x="8432717" y="2515278"/>
                <a:ext cx="639691" cy="261610"/>
              </a:xfrm>
              <a:prstGeom prst="rect">
                <a:avLst/>
              </a:prstGeom>
            </p:spPr>
            <p:txBody>
              <a:bodyPr wrap="square" lIns="0" rIns="0">
                <a:spAutoFit/>
              </a:bodyPr>
              <a:lstStyle/>
              <a:p>
                <a:pPr marL="0" lvl="2" algn="ctr">
                  <a:buClr>
                    <a:srgbClr val="7030A0"/>
                  </a:buClr>
                  <a:buSzPct val="80000"/>
                </a:pPr>
                <a14:m>
                  <m:oMathPara xmlns:m="http://schemas.openxmlformats.org/officeDocument/2006/math">
                    <m:oMathParaPr>
                      <m:jc m:val="left"/>
                    </m:oMathParaPr>
                    <m:oMath xmlns:m="http://schemas.openxmlformats.org/officeDocument/2006/math">
                      <m:r>
                        <a:rPr lang="cs-CZ" sz="1100" b="0" i="1" smtClean="0">
                          <a:latin typeface="Cambria Math" panose="02040503050406030204" pitchFamily="18" charset="0"/>
                          <a:ea typeface="Cambria Math" panose="02040503050406030204" pitchFamily="18" charset="0"/>
                        </a:rPr>
                        <m:t>𝑀</m:t>
                      </m:r>
                      <m:r>
                        <m:rPr>
                          <m:nor/>
                        </m:rPr>
                        <a:rPr lang="cs-CZ" sz="1100" b="0" i="0" smtClean="0">
                          <a:latin typeface="Cambria Math" panose="02040503050406030204" pitchFamily="18" charset="0"/>
                          <a:ea typeface="Cambria Math" panose="02040503050406030204" pitchFamily="18" charset="0"/>
                        </a:rPr>
                        <m:t>+</m:t>
                      </m:r>
                      <m:sSub>
                        <m:sSubPr>
                          <m:ctrlPr>
                            <a:rPr lang="cs-CZ" sz="1100" b="0" i="1" smtClean="0">
                              <a:latin typeface="Cambria Math" panose="02040503050406030204" pitchFamily="18" charset="0"/>
                              <a:ea typeface="Cambria Math" panose="02040503050406030204" pitchFamily="18" charset="0"/>
                            </a:rPr>
                          </m:ctrlPr>
                        </m:sSubPr>
                        <m:e>
                          <m:r>
                            <a:rPr lang="cs-CZ" sz="1100" b="0" i="1" smtClean="0">
                              <a:latin typeface="Cambria Math" panose="02040503050406030204" pitchFamily="18" charset="0"/>
                              <a:ea typeface="Cambria Math" panose="02040503050406030204" pitchFamily="18" charset="0"/>
                            </a:rPr>
                            <m:t>𝑟</m:t>
                          </m:r>
                        </m:e>
                        <m:sub>
                          <m:r>
                            <a:rPr lang="cs-CZ" sz="1100" b="0" i="1" smtClean="0">
                              <a:latin typeface="Cambria Math" panose="02040503050406030204" pitchFamily="18" charset="0"/>
                              <a:ea typeface="Cambria Math" panose="02040503050406030204" pitchFamily="18" charset="0"/>
                            </a:rPr>
                            <m:t>12</m:t>
                          </m:r>
                        </m:sub>
                      </m:sSub>
                      <m:r>
                        <a:rPr lang="cs-CZ" sz="1100" b="0" i="1" smtClean="0">
                          <a:latin typeface="Cambria Math" panose="02040503050406030204" pitchFamily="18" charset="0"/>
                          <a:ea typeface="Cambria Math" panose="02040503050406030204" pitchFamily="18" charset="0"/>
                        </a:rPr>
                        <m:t>𝑀</m:t>
                      </m:r>
                    </m:oMath>
                  </m:oMathPara>
                </a14:m>
                <a:endParaRPr lang="en-GB" sz="1100" dirty="0">
                  <a:latin typeface="Cambria Math" panose="02040503050406030204" pitchFamily="18" charset="0"/>
                  <a:ea typeface="Cambria Math" panose="02040503050406030204" pitchFamily="18" charset="0"/>
                </a:endParaRPr>
              </a:p>
            </p:txBody>
          </p:sp>
        </mc:Choice>
        <mc:Fallback xmlns="">
          <p:sp>
            <p:nvSpPr>
              <p:cNvPr id="97" name="Obdélník 96"/>
              <p:cNvSpPr>
                <a:spLocks noRot="1" noChangeAspect="1" noMove="1" noResize="1" noEditPoints="1" noAdjustHandles="1" noChangeArrowheads="1" noChangeShapeType="1" noTextEdit="1"/>
              </p:cNvSpPr>
              <p:nvPr/>
            </p:nvSpPr>
            <p:spPr>
              <a:xfrm>
                <a:off x="8432717" y="2515278"/>
                <a:ext cx="639691" cy="261610"/>
              </a:xfrm>
              <a:prstGeom prst="rect">
                <a:avLst/>
              </a:prstGeom>
              <a:blipFill>
                <a:blip r:embed="rId26"/>
                <a:stretch>
                  <a:fillRect l="-7619"/>
                </a:stretch>
              </a:blipFill>
            </p:spPr>
            <p:txBody>
              <a:bodyPr/>
              <a:lstStyle/>
              <a:p>
                <a:r>
                  <a:rPr lang="cs-CZ">
                    <a:noFill/>
                  </a:rPr>
                  <a:t> </a:t>
                </a:r>
              </a:p>
            </p:txBody>
          </p:sp>
        </mc:Fallback>
      </mc:AlternateContent>
      <p:cxnSp>
        <p:nvCxnSpPr>
          <p:cNvPr id="100" name="Přímá spojnice 99"/>
          <p:cNvCxnSpPr/>
          <p:nvPr/>
        </p:nvCxnSpPr>
        <p:spPr>
          <a:xfrm>
            <a:off x="1699200" y="3441600"/>
            <a:ext cx="0" cy="360000"/>
          </a:xfrm>
          <a:prstGeom prst="line">
            <a:avLst/>
          </a:prstGeom>
          <a:ln w="31750">
            <a:solidFill>
              <a:schemeClr val="accent5"/>
            </a:solidFill>
            <a:prstDash val="sysDot"/>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04" name="Tabulka 103"/>
          <p:cNvGraphicFramePr>
            <a:graphicFrameLocks noGrp="1"/>
          </p:cNvGraphicFramePr>
          <p:nvPr>
            <p:extLst>
              <p:ext uri="{D42A27DB-BD31-4B8C-83A1-F6EECF244321}">
                <p14:modId xmlns:p14="http://schemas.microsoft.com/office/powerpoint/2010/main" val="2160336084"/>
              </p:ext>
            </p:extLst>
          </p:nvPr>
        </p:nvGraphicFramePr>
        <p:xfrm>
          <a:off x="1692000" y="3257784"/>
          <a:ext cx="6518877" cy="18288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468000">
                  <a:extLst>
                    <a:ext uri="{9D8B030D-6E8A-4147-A177-3AD203B41FA5}">
                      <a16:colId xmlns:a16="http://schemas.microsoft.com/office/drawing/2014/main" val="20001"/>
                    </a:ext>
                  </a:extLst>
                </a:gridCol>
                <a:gridCol w="468000">
                  <a:extLst>
                    <a:ext uri="{9D8B030D-6E8A-4147-A177-3AD203B41FA5}">
                      <a16:colId xmlns:a16="http://schemas.microsoft.com/office/drawing/2014/main" val="20002"/>
                    </a:ext>
                  </a:extLst>
                </a:gridCol>
                <a:gridCol w="468000">
                  <a:extLst>
                    <a:ext uri="{9D8B030D-6E8A-4147-A177-3AD203B41FA5}">
                      <a16:colId xmlns:a16="http://schemas.microsoft.com/office/drawing/2014/main" val="2531483587"/>
                    </a:ext>
                  </a:extLst>
                </a:gridCol>
                <a:gridCol w="468000">
                  <a:extLst>
                    <a:ext uri="{9D8B030D-6E8A-4147-A177-3AD203B41FA5}">
                      <a16:colId xmlns:a16="http://schemas.microsoft.com/office/drawing/2014/main" val="2227398670"/>
                    </a:ext>
                  </a:extLst>
                </a:gridCol>
                <a:gridCol w="468000">
                  <a:extLst>
                    <a:ext uri="{9D8B030D-6E8A-4147-A177-3AD203B41FA5}">
                      <a16:colId xmlns:a16="http://schemas.microsoft.com/office/drawing/2014/main" val="20003"/>
                    </a:ext>
                  </a:extLst>
                </a:gridCol>
                <a:gridCol w="468000">
                  <a:extLst>
                    <a:ext uri="{9D8B030D-6E8A-4147-A177-3AD203B41FA5}">
                      <a16:colId xmlns:a16="http://schemas.microsoft.com/office/drawing/2014/main" val="20004"/>
                    </a:ext>
                  </a:extLst>
                </a:gridCol>
                <a:gridCol w="468000">
                  <a:extLst>
                    <a:ext uri="{9D8B030D-6E8A-4147-A177-3AD203B41FA5}">
                      <a16:colId xmlns:a16="http://schemas.microsoft.com/office/drawing/2014/main" val="849518670"/>
                    </a:ext>
                  </a:extLst>
                </a:gridCol>
                <a:gridCol w="468000">
                  <a:extLst>
                    <a:ext uri="{9D8B030D-6E8A-4147-A177-3AD203B41FA5}">
                      <a16:colId xmlns:a16="http://schemas.microsoft.com/office/drawing/2014/main" val="4104662730"/>
                    </a:ext>
                  </a:extLst>
                </a:gridCol>
                <a:gridCol w="468000">
                  <a:extLst>
                    <a:ext uri="{9D8B030D-6E8A-4147-A177-3AD203B41FA5}">
                      <a16:colId xmlns:a16="http://schemas.microsoft.com/office/drawing/2014/main" val="2096590081"/>
                    </a:ext>
                  </a:extLst>
                </a:gridCol>
                <a:gridCol w="468000">
                  <a:extLst>
                    <a:ext uri="{9D8B030D-6E8A-4147-A177-3AD203B41FA5}">
                      <a16:colId xmlns:a16="http://schemas.microsoft.com/office/drawing/2014/main" val="20005"/>
                    </a:ext>
                  </a:extLst>
                </a:gridCol>
                <a:gridCol w="468000">
                  <a:extLst>
                    <a:ext uri="{9D8B030D-6E8A-4147-A177-3AD203B41FA5}">
                      <a16:colId xmlns:a16="http://schemas.microsoft.com/office/drawing/2014/main" val="1856939834"/>
                    </a:ext>
                  </a:extLst>
                </a:gridCol>
                <a:gridCol w="902877">
                  <a:extLst>
                    <a:ext uri="{9D8B030D-6E8A-4147-A177-3AD203B41FA5}">
                      <a16:colId xmlns:a16="http://schemas.microsoft.com/office/drawing/2014/main" val="20006"/>
                    </a:ext>
                  </a:extLst>
                </a:gridCol>
              </a:tblGrid>
              <a:tr h="182880">
                <a:tc>
                  <a:txBody>
                    <a:bodyPr/>
                    <a:lstStyle/>
                    <a:p>
                      <a:pPr algn="ctr"/>
                      <a:r>
                        <a:rPr lang="cs-CZ" sz="1200" b="1" dirty="0"/>
                        <a:t>1</a:t>
                      </a:r>
                    </a:p>
                  </a:txBody>
                  <a:tcPr marT="0" marB="0"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3</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4</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5</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6</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7</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8</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9</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10</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11</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a:t>
                      </a:r>
                      <a:r>
                        <a:rPr lang="cs-CZ" sz="1200" baseline="0" dirty="0"/>
                        <a:t> . .</a:t>
                      </a:r>
                      <a:endParaRPr lang="cs-CZ" sz="1200" dirty="0"/>
                    </a:p>
                  </a:txBody>
                  <a:tcPr marT="0" marB="0"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83" name="Tabulka 82"/>
          <p:cNvGraphicFramePr>
            <a:graphicFrameLocks noGrp="1"/>
          </p:cNvGraphicFramePr>
          <p:nvPr>
            <p:extLst>
              <p:ext uri="{D42A27DB-BD31-4B8C-83A1-F6EECF244321}">
                <p14:modId xmlns:p14="http://schemas.microsoft.com/office/powerpoint/2010/main" val="2017102700"/>
              </p:ext>
            </p:extLst>
          </p:nvPr>
        </p:nvGraphicFramePr>
        <p:xfrm>
          <a:off x="1692360" y="1949977"/>
          <a:ext cx="6518877" cy="18288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468000">
                  <a:extLst>
                    <a:ext uri="{9D8B030D-6E8A-4147-A177-3AD203B41FA5}">
                      <a16:colId xmlns:a16="http://schemas.microsoft.com/office/drawing/2014/main" val="20001"/>
                    </a:ext>
                  </a:extLst>
                </a:gridCol>
                <a:gridCol w="468000">
                  <a:extLst>
                    <a:ext uri="{9D8B030D-6E8A-4147-A177-3AD203B41FA5}">
                      <a16:colId xmlns:a16="http://schemas.microsoft.com/office/drawing/2014/main" val="20002"/>
                    </a:ext>
                  </a:extLst>
                </a:gridCol>
                <a:gridCol w="468000">
                  <a:extLst>
                    <a:ext uri="{9D8B030D-6E8A-4147-A177-3AD203B41FA5}">
                      <a16:colId xmlns:a16="http://schemas.microsoft.com/office/drawing/2014/main" val="2531483587"/>
                    </a:ext>
                  </a:extLst>
                </a:gridCol>
                <a:gridCol w="468000">
                  <a:extLst>
                    <a:ext uri="{9D8B030D-6E8A-4147-A177-3AD203B41FA5}">
                      <a16:colId xmlns:a16="http://schemas.microsoft.com/office/drawing/2014/main" val="2227398670"/>
                    </a:ext>
                  </a:extLst>
                </a:gridCol>
                <a:gridCol w="468000">
                  <a:extLst>
                    <a:ext uri="{9D8B030D-6E8A-4147-A177-3AD203B41FA5}">
                      <a16:colId xmlns:a16="http://schemas.microsoft.com/office/drawing/2014/main" val="20003"/>
                    </a:ext>
                  </a:extLst>
                </a:gridCol>
                <a:gridCol w="468000">
                  <a:extLst>
                    <a:ext uri="{9D8B030D-6E8A-4147-A177-3AD203B41FA5}">
                      <a16:colId xmlns:a16="http://schemas.microsoft.com/office/drawing/2014/main" val="20004"/>
                    </a:ext>
                  </a:extLst>
                </a:gridCol>
                <a:gridCol w="468000">
                  <a:extLst>
                    <a:ext uri="{9D8B030D-6E8A-4147-A177-3AD203B41FA5}">
                      <a16:colId xmlns:a16="http://schemas.microsoft.com/office/drawing/2014/main" val="849518670"/>
                    </a:ext>
                  </a:extLst>
                </a:gridCol>
                <a:gridCol w="468000">
                  <a:extLst>
                    <a:ext uri="{9D8B030D-6E8A-4147-A177-3AD203B41FA5}">
                      <a16:colId xmlns:a16="http://schemas.microsoft.com/office/drawing/2014/main" val="4104662730"/>
                    </a:ext>
                  </a:extLst>
                </a:gridCol>
                <a:gridCol w="468000">
                  <a:extLst>
                    <a:ext uri="{9D8B030D-6E8A-4147-A177-3AD203B41FA5}">
                      <a16:colId xmlns:a16="http://schemas.microsoft.com/office/drawing/2014/main" val="2096590081"/>
                    </a:ext>
                  </a:extLst>
                </a:gridCol>
                <a:gridCol w="468000">
                  <a:extLst>
                    <a:ext uri="{9D8B030D-6E8A-4147-A177-3AD203B41FA5}">
                      <a16:colId xmlns:a16="http://schemas.microsoft.com/office/drawing/2014/main" val="20005"/>
                    </a:ext>
                  </a:extLst>
                </a:gridCol>
                <a:gridCol w="468000">
                  <a:extLst>
                    <a:ext uri="{9D8B030D-6E8A-4147-A177-3AD203B41FA5}">
                      <a16:colId xmlns:a16="http://schemas.microsoft.com/office/drawing/2014/main" val="1856939834"/>
                    </a:ext>
                  </a:extLst>
                </a:gridCol>
                <a:gridCol w="902877">
                  <a:extLst>
                    <a:ext uri="{9D8B030D-6E8A-4147-A177-3AD203B41FA5}">
                      <a16:colId xmlns:a16="http://schemas.microsoft.com/office/drawing/2014/main" val="20006"/>
                    </a:ext>
                  </a:extLst>
                </a:gridCol>
              </a:tblGrid>
              <a:tr h="182880">
                <a:tc>
                  <a:txBody>
                    <a:bodyPr/>
                    <a:lstStyle/>
                    <a:p>
                      <a:pPr algn="ctr"/>
                      <a:r>
                        <a:rPr lang="cs-CZ" sz="1200" b="1" dirty="0"/>
                        <a:t>1</a:t>
                      </a:r>
                    </a:p>
                  </a:txBody>
                  <a:tcPr marT="0" marB="0"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3</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4</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5</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6</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7</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8</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9</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10</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11</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12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a:t>
                      </a:r>
                      <a:r>
                        <a:rPr lang="cs-CZ" sz="1200" baseline="0" dirty="0"/>
                        <a:t> . .</a:t>
                      </a:r>
                      <a:endParaRPr lang="cs-CZ" sz="1200" dirty="0"/>
                    </a:p>
                  </a:txBody>
                  <a:tcPr marT="0" marB="0"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940375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Forward rate agreement</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8</a:t>
            </a:r>
          </a:p>
        </p:txBody>
      </p:sp>
      <p:sp>
        <p:nvSpPr>
          <p:cNvPr id="4" name="Nadpis 3"/>
          <p:cNvSpPr>
            <a:spLocks noGrp="1"/>
          </p:cNvSpPr>
          <p:nvPr>
            <p:ph type="title"/>
          </p:nvPr>
        </p:nvSpPr>
        <p:spPr>
          <a:xfrm>
            <a:off x="144000" y="144000"/>
            <a:ext cx="6512511" cy="648072"/>
          </a:xfrm>
        </p:spPr>
        <p:txBody>
          <a:bodyPr/>
          <a:lstStyle/>
          <a:p>
            <a:r>
              <a:rPr lang="en-GB" dirty="0"/>
              <a:t>Price link</a:t>
            </a:r>
            <a:r>
              <a:rPr lang="cs-CZ" dirty="0"/>
              <a:t>s</a:t>
            </a:r>
            <a:r>
              <a:rPr lang="en-GB" dirty="0"/>
              <a:t> with interest rate futures </a:t>
            </a:r>
          </a:p>
        </p:txBody>
      </p:sp>
      <p:sp>
        <p:nvSpPr>
          <p:cNvPr id="9" name="TextovéPole 8"/>
          <p:cNvSpPr txBox="1"/>
          <p:nvPr/>
        </p:nvSpPr>
        <p:spPr>
          <a:xfrm>
            <a:off x="864000" y="4403225"/>
            <a:ext cx="728107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Opposite meaning of long and short positions</a:t>
            </a:r>
          </a:p>
        </p:txBody>
      </p:sp>
      <p:sp>
        <p:nvSpPr>
          <p:cNvPr id="21" name="TextovéPole 20"/>
          <p:cNvSpPr txBox="1"/>
          <p:nvPr/>
        </p:nvSpPr>
        <p:spPr>
          <a:xfrm>
            <a:off x="863999" y="947057"/>
            <a:ext cx="4428081" cy="430887"/>
          </a:xfrm>
          <a:prstGeom prst="rect">
            <a:avLst/>
          </a:prstGeom>
          <a:noFill/>
          <a:ln>
            <a:noFill/>
          </a:ln>
        </p:spPr>
        <p:txBody>
          <a:bodyPr wrap="square" rtlCol="0">
            <a:spAutoFit/>
          </a:bodyPr>
          <a:lstStyle/>
          <a:p>
            <a:pPr marL="324000" lvl="2"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Similarities and differences</a:t>
            </a:r>
          </a:p>
        </p:txBody>
      </p:sp>
      <p:sp>
        <p:nvSpPr>
          <p:cNvPr id="57" name="TextovéPole 56"/>
          <p:cNvSpPr txBox="1"/>
          <p:nvPr/>
        </p:nvSpPr>
        <p:spPr>
          <a:xfrm>
            <a:off x="1188000" y="5294824"/>
            <a:ext cx="7700005"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short position in interest rate futures means receiving the floating rate and paying the fixed rate; it has the opposite meaning in FRAs</a:t>
            </a:r>
          </a:p>
        </p:txBody>
      </p:sp>
      <p:sp>
        <p:nvSpPr>
          <p:cNvPr id="58" name="TextovéPole 57"/>
          <p:cNvSpPr txBox="1"/>
          <p:nvPr/>
        </p:nvSpPr>
        <p:spPr>
          <a:xfrm>
            <a:off x="1188000" y="3272659"/>
            <a:ext cx="7776488"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Both FRA and futures contracts are settled at the beginning of some future interest rate period (FRA period versus delivery date) </a:t>
            </a:r>
            <a:endParaRPr lang="en-GB" i="1" dirty="0">
              <a:latin typeface="Cambria Math" panose="02040503050406030204" pitchFamily="18" charset="0"/>
              <a:ea typeface="Cambria Math" panose="02040503050406030204" pitchFamily="18" charset="0"/>
            </a:endParaRPr>
          </a:p>
        </p:txBody>
      </p:sp>
      <p:sp>
        <p:nvSpPr>
          <p:cNvPr id="50" name="TextovéPole 49"/>
          <p:cNvSpPr txBox="1"/>
          <p:nvPr/>
        </p:nvSpPr>
        <p:spPr>
          <a:xfrm>
            <a:off x="1188000" y="4738878"/>
            <a:ext cx="7700005"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long position in interest rate futures means paying the floating rate and receiving the fixed rate; it has the opposite meaning in FRAs</a:t>
            </a:r>
          </a:p>
        </p:txBody>
      </p:sp>
      <mc:AlternateContent xmlns:mc="http://schemas.openxmlformats.org/markup-compatibility/2006" xmlns:a14="http://schemas.microsoft.com/office/drawing/2010/main">
        <mc:Choice Requires="a14">
          <p:sp>
            <p:nvSpPr>
              <p:cNvPr id="6" name="TextovéPole 5"/>
              <p:cNvSpPr txBox="1"/>
              <p:nvPr/>
            </p:nvSpPr>
            <p:spPr>
              <a:xfrm>
                <a:off x="1683659" y="2779017"/>
                <a:ext cx="4965794" cy="49622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𝐹</m:t>
                          </m:r>
                        </m:e>
                        <m:sub>
                          <m:r>
                            <a:rPr lang="cs-CZ" sz="1400" b="0" i="1" smtClean="0">
                              <a:latin typeface="Cambria Math" panose="02040503050406030204" pitchFamily="18" charset="0"/>
                              <a:ea typeface="Cambria Math" panose="02040503050406030204" pitchFamily="18" charset="0"/>
                            </a:rPr>
                            <m:t>𝑇</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𝐹</m:t>
                          </m:r>
                        </m:e>
                        <m:sub>
                          <m:r>
                            <a:rPr lang="cs-CZ" sz="1400" b="0" i="1" smtClean="0">
                              <a:latin typeface="Cambria Math" panose="02040503050406030204" pitchFamily="18" charset="0"/>
                              <a:ea typeface="Cambria Math" panose="02040503050406030204" pitchFamily="18" charset="0"/>
                            </a:rPr>
                            <m:t>0</m:t>
                          </m:r>
                        </m:sub>
                      </m:sSub>
                      <m:r>
                        <a:rPr lang="cs-CZ" sz="1400" b="0" i="1" smtClean="0">
                          <a:latin typeface="Cambria Math" panose="02040503050406030204" pitchFamily="18" charset="0"/>
                          <a:ea typeface="Cambria Math" panose="02040503050406030204" pitchFamily="18" charset="0"/>
                        </a:rPr>
                        <m:t>)×</m:t>
                      </m:r>
                      <m:r>
                        <m:rPr>
                          <m:nor/>
                        </m:rPr>
                        <a:rPr lang="cs-CZ" sz="1400" b="0" i="0" smtClean="0">
                          <a:latin typeface="Cambria Math" panose="02040503050406030204" pitchFamily="18" charset="0"/>
                          <a:ea typeface="Cambria Math" panose="02040503050406030204" pitchFamily="18" charset="0"/>
                        </a:rPr>
                        <m:t>tick</m:t>
                      </m:r>
                      <m:r>
                        <m:rPr>
                          <m:nor/>
                        </m:rPr>
                        <a:rPr lang="cs-CZ" sz="1400" b="0" i="0" smtClean="0">
                          <a:latin typeface="Cambria Math" panose="02040503050406030204" pitchFamily="18" charset="0"/>
                          <a:ea typeface="Cambria Math" panose="02040503050406030204" pitchFamily="18" charset="0"/>
                        </a:rPr>
                        <m:t> </m:t>
                      </m:r>
                      <m:r>
                        <m:rPr>
                          <m:nor/>
                        </m:rPr>
                        <a:rPr lang="cs-CZ" sz="1400" b="0" i="0" smtClean="0">
                          <a:latin typeface="Cambria Math" panose="02040503050406030204" pitchFamily="18" charset="0"/>
                          <a:ea typeface="Cambria Math" panose="02040503050406030204" pitchFamily="18" charset="0"/>
                        </a:rPr>
                        <m:t>value</m:t>
                      </m:r>
                      <m:r>
                        <a:rPr lang="cs-CZ" sz="1400" b="0" i="1" smtClean="0">
                          <a:latin typeface="Cambria Math" panose="02040503050406030204" pitchFamily="18" charset="0"/>
                          <a:ea typeface="Cambria Math" panose="02040503050406030204" pitchFamily="18" charset="0"/>
                        </a:rPr>
                        <m:t>=</m:t>
                      </m:r>
                      <m:d>
                        <m:dPr>
                          <m:begChr m:val="["/>
                          <m:endChr m:val="]"/>
                          <m:ctrlPr>
                            <a:rPr lang="cs-CZ" sz="1400" b="0" i="1" smtClean="0">
                              <a:latin typeface="Cambria Math" panose="02040503050406030204" pitchFamily="18" charset="0"/>
                              <a:ea typeface="Cambria Math" panose="02040503050406030204" pitchFamily="18" charset="0"/>
                            </a:rPr>
                          </m:ctrlPr>
                        </m:dPr>
                        <m:e>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panose="02040503050406030204" pitchFamily="18" charset="0"/>
                                  <a:ea typeface="Cambria Math" panose="02040503050406030204" pitchFamily="18" charset="0"/>
                                </a:rPr>
                                <m:t>100−</m:t>
                              </m:r>
                              <m:sSubSup>
                                <m:sSubSupPr>
                                  <m:ctrlPr>
                                    <a:rPr lang="cs-CZ" sz="1400" b="0" i="1" smtClean="0">
                                      <a:latin typeface="Cambria Math" panose="02040503050406030204" pitchFamily="18" charset="0"/>
                                      <a:ea typeface="Cambria Math" panose="02040503050406030204" pitchFamily="18" charset="0"/>
                                    </a:rPr>
                                  </m:ctrlPr>
                                </m:sSubSupPr>
                                <m:e>
                                  <m:r>
                                    <a:rPr lang="cs-CZ" sz="1400" b="0" i="1" smtClean="0">
                                      <a:latin typeface="Cambria Math" panose="02040503050406030204" pitchFamily="18" charset="0"/>
                                      <a:ea typeface="Cambria Math" panose="02040503050406030204" pitchFamily="18" charset="0"/>
                                    </a:rPr>
                                    <m:t>𝐿</m:t>
                                  </m:r>
                                </m:e>
                                <m:sub>
                                  <m:r>
                                    <a:rPr lang="cs-CZ" sz="1400" b="0" i="1" smtClean="0">
                                      <a:latin typeface="Cambria Math" panose="02040503050406030204" pitchFamily="18" charset="0"/>
                                      <a:ea typeface="Cambria Math" panose="02040503050406030204" pitchFamily="18" charset="0"/>
                                    </a:rPr>
                                    <m:t>3</m:t>
                                  </m:r>
                                </m:sub>
                                <m:sup>
                                  <m:r>
                                    <a:rPr lang="cs-CZ" sz="1400" b="0" i="1" smtClean="0">
                                      <a:latin typeface="Cambria Math" panose="02040503050406030204" pitchFamily="18" charset="0"/>
                                      <a:ea typeface="Cambria Math" panose="02040503050406030204" pitchFamily="18" charset="0"/>
                                    </a:rPr>
                                    <m:t>𝑇</m:t>
                                  </m:r>
                                </m:sup>
                              </m:sSubSup>
                            </m:e>
                          </m:d>
                          <m:r>
                            <a:rPr lang="cs-CZ" sz="1400" b="0" i="1" smtClean="0">
                              <a:latin typeface="Cambria Math" panose="02040503050406030204" pitchFamily="18" charset="0"/>
                              <a:ea typeface="Cambria Math" panose="02040503050406030204" pitchFamily="18" charset="0"/>
                            </a:rPr>
                            <m:t>−</m:t>
                          </m:r>
                          <m:d>
                            <m:dPr>
                              <m:ctrlPr>
                                <a:rPr lang="cs-CZ" sz="1400" i="1">
                                  <a:latin typeface="Cambria Math" panose="02040503050406030204" pitchFamily="18" charset="0"/>
                                  <a:ea typeface="Cambria Math" panose="02040503050406030204" pitchFamily="18" charset="0"/>
                                </a:rPr>
                              </m:ctrlPr>
                            </m:dPr>
                            <m:e>
                              <m:r>
                                <a:rPr lang="cs-CZ" sz="1400" i="1">
                                  <a:latin typeface="Cambria Math" panose="02040503050406030204" pitchFamily="18" charset="0"/>
                                  <a:ea typeface="Cambria Math" panose="02040503050406030204" pitchFamily="18" charset="0"/>
                                </a:rPr>
                                <m:t>100−</m:t>
                              </m:r>
                              <m:sSubSup>
                                <m:sSubSupPr>
                                  <m:ctrlPr>
                                    <a:rPr lang="cs-CZ" sz="1400" i="1">
                                      <a:latin typeface="Cambria Math" panose="02040503050406030204" pitchFamily="18" charset="0"/>
                                      <a:ea typeface="Cambria Math" panose="02040503050406030204" pitchFamily="18" charset="0"/>
                                    </a:rPr>
                                  </m:ctrlPr>
                                </m:sSubSupPr>
                                <m:e>
                                  <m:r>
                                    <a:rPr lang="cs-CZ" sz="1400" b="0" i="1" smtClean="0">
                                      <a:latin typeface="Cambria Math" panose="02040503050406030204" pitchFamily="18" charset="0"/>
                                      <a:ea typeface="Cambria Math" panose="02040503050406030204" pitchFamily="18" charset="0"/>
                                    </a:rPr>
                                    <m:t>𝐿</m:t>
                                  </m:r>
                                </m:e>
                                <m:sub>
                                  <m:r>
                                    <a:rPr lang="cs-CZ" sz="1400" i="1">
                                      <a:latin typeface="Cambria Math" panose="02040503050406030204" pitchFamily="18" charset="0"/>
                                      <a:ea typeface="Cambria Math" panose="02040503050406030204" pitchFamily="18" charset="0"/>
                                    </a:rPr>
                                    <m:t>3</m:t>
                                  </m:r>
                                </m:sub>
                                <m:sup>
                                  <m:r>
                                    <a:rPr lang="cs-CZ" sz="1400" b="0" i="1" smtClean="0">
                                      <a:latin typeface="Cambria Math" panose="02040503050406030204" pitchFamily="18" charset="0"/>
                                      <a:ea typeface="Cambria Math" panose="02040503050406030204" pitchFamily="18" charset="0"/>
                                    </a:rPr>
                                    <m:t>0</m:t>
                                  </m:r>
                                </m:sup>
                              </m:sSubSup>
                            </m:e>
                          </m:d>
                        </m:e>
                      </m:d>
                      <m:r>
                        <a:rPr lang="cs-CZ" sz="1400" i="1">
                          <a:latin typeface="Cambria Math" panose="02040503050406030204" pitchFamily="18" charset="0"/>
                          <a:ea typeface="Cambria Math" panose="02040503050406030204" pitchFamily="18" charset="0"/>
                        </a:rPr>
                        <m:t>×</m:t>
                      </m:r>
                      <m:box>
                        <m:boxPr>
                          <m:ctrlPr>
                            <a:rPr lang="cs-CZ" sz="1400" i="1">
                              <a:latin typeface="Cambria Math" panose="02040503050406030204" pitchFamily="18" charset="0"/>
                              <a:ea typeface="Cambria Math" panose="02040503050406030204" pitchFamily="18" charset="0"/>
                            </a:rPr>
                          </m:ctrlPr>
                        </m:boxPr>
                        <m:e>
                          <m:argPr>
                            <m:argSz m:val="-1"/>
                          </m:argPr>
                          <m:f>
                            <m:fPr>
                              <m:ctrlPr>
                                <a:rPr lang="cs-CZ" sz="1400" i="1">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3</m:t>
                              </m:r>
                            </m:num>
                            <m:den>
                              <m:r>
                                <a:rPr lang="cs-CZ" sz="1400" i="1">
                                  <a:latin typeface="Cambria Math" panose="02040503050406030204" pitchFamily="18" charset="0"/>
                                  <a:ea typeface="Cambria Math" panose="02040503050406030204" pitchFamily="18" charset="0"/>
                                </a:rPr>
                                <m:t>12</m:t>
                              </m:r>
                            </m:den>
                          </m:f>
                        </m:e>
                      </m:box>
                      <m:r>
                        <a:rPr lang="cs-CZ" sz="1400" i="1" smtClean="0">
                          <a:latin typeface="Cambria Math" panose="02040503050406030204" pitchFamily="18" charset="0"/>
                          <a:ea typeface="Cambria Math" panose="02040503050406030204" pitchFamily="18" charset="0"/>
                        </a:rPr>
                        <m:t>×</m:t>
                      </m:r>
                      <m:r>
                        <a:rPr lang="cs-CZ" sz="1400" i="1">
                          <a:latin typeface="Cambria Math" panose="02040503050406030204" pitchFamily="18" charset="0"/>
                          <a:ea typeface="Cambria Math" panose="02040503050406030204" pitchFamily="18" charset="0"/>
                        </a:rPr>
                        <m:t>𝑉</m:t>
                      </m:r>
                      <m:r>
                        <a:rPr lang="cs-CZ" sz="1400" b="0" i="1" smtClean="0">
                          <a:latin typeface="Cambria Math" panose="02040503050406030204" pitchFamily="18" charset="0"/>
                          <a:ea typeface="Cambria Math" panose="02040503050406030204" pitchFamily="18" charset="0"/>
                        </a:rPr>
                        <m:t>/100</m:t>
                      </m:r>
                    </m:oMath>
                  </m:oMathPara>
                </a14:m>
                <a:endParaRPr lang="cs-CZ" sz="1400" b="0" dirty="0">
                  <a:ea typeface="Cambria Math" panose="02040503050406030204" pitchFamily="18" charset="0"/>
                </a:endParaRPr>
              </a:p>
              <a:p>
                <a:pPr marL="1612900"/>
                <a:r>
                  <a:rPr lang="cs-CZ" sz="1400" b="0" dirty="0">
                    <a:ea typeface="Cambria Math" panose="02040503050406030204" pitchFamily="18" charset="0"/>
                  </a:rPr>
                  <a:t> </a:t>
                </a:r>
                <a14:m>
                  <m:oMath xmlns:m="http://schemas.openxmlformats.org/officeDocument/2006/math">
                    <m:r>
                      <a:rPr lang="cs-CZ" sz="1400" b="0" i="1" smtClean="0">
                        <a:latin typeface="Cambria Math" panose="02040503050406030204" pitchFamily="18" charset="0"/>
                        <a:ea typeface="Cambria Math" panose="02040503050406030204" pitchFamily="18" charset="0"/>
                      </a:rPr>
                      <m:t>=</m:t>
                    </m:r>
                    <m:d>
                      <m:dPr>
                        <m:ctrlPr>
                          <a:rPr lang="cs-CZ" sz="1400" b="0" i="1" smtClean="0">
                            <a:latin typeface="Cambria Math" panose="02040503050406030204" pitchFamily="18" charset="0"/>
                            <a:ea typeface="Cambria Math" panose="02040503050406030204" pitchFamily="18" charset="0"/>
                          </a:rPr>
                        </m:ctrlPr>
                      </m:dPr>
                      <m:e>
                        <m:sSubSup>
                          <m:sSubSupPr>
                            <m:ctrlPr>
                              <a:rPr lang="cs-CZ" sz="1400" i="1" smtClean="0">
                                <a:latin typeface="Cambria Math" panose="02040503050406030204" pitchFamily="18" charset="0"/>
                                <a:ea typeface="Cambria Math" panose="02040503050406030204" pitchFamily="18" charset="0"/>
                              </a:rPr>
                            </m:ctrlPr>
                          </m:sSubSupPr>
                          <m:e>
                            <m:r>
                              <a:rPr lang="cs-CZ" sz="1400" b="0" i="1" smtClean="0">
                                <a:latin typeface="Cambria Math" panose="02040503050406030204" pitchFamily="18" charset="0"/>
                                <a:ea typeface="Cambria Math" panose="02040503050406030204" pitchFamily="18" charset="0"/>
                              </a:rPr>
                              <m:t>𝐿</m:t>
                            </m:r>
                          </m:e>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0</m:t>
                            </m:r>
                          </m:sup>
                        </m:sSubSup>
                        <m:r>
                          <a:rPr lang="cs-CZ" sz="1400" b="0" i="1" smtClean="0">
                            <a:latin typeface="Cambria Math" panose="02040503050406030204" pitchFamily="18" charset="0"/>
                            <a:ea typeface="Cambria Math" panose="02040503050406030204" pitchFamily="18" charset="0"/>
                          </a:rPr>
                          <m:t>−</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panose="02040503050406030204" pitchFamily="18" charset="0"/>
                                <a:ea typeface="Cambria Math" panose="02040503050406030204" pitchFamily="18" charset="0"/>
                              </a:rPr>
                              <m:t>𝐿</m:t>
                            </m:r>
                          </m:e>
                          <m:sub>
                            <m:r>
                              <a:rPr lang="cs-CZ" sz="1400" i="1">
                                <a:latin typeface="Cambria Math" panose="02040503050406030204" pitchFamily="18" charset="0"/>
                                <a:ea typeface="Cambria Math" panose="02040503050406030204" pitchFamily="18" charset="0"/>
                              </a:rPr>
                              <m:t>3</m:t>
                            </m:r>
                          </m:sub>
                          <m:sup>
                            <m:r>
                              <a:rPr lang="cs-CZ" sz="1400" b="0" i="1" smtClean="0">
                                <a:latin typeface="Cambria Math" panose="02040503050406030204" pitchFamily="18" charset="0"/>
                                <a:ea typeface="Cambria Math" panose="02040503050406030204" pitchFamily="18" charset="0"/>
                              </a:rPr>
                              <m:t>𝑇</m:t>
                            </m:r>
                          </m:sup>
                        </m:sSubSup>
                      </m:e>
                    </m:d>
                    <m:r>
                      <a:rPr lang="cs-CZ" sz="1400" i="1">
                        <a:latin typeface="Cambria Math" panose="02040503050406030204" pitchFamily="18" charset="0"/>
                        <a:ea typeface="Cambria Math" panose="02040503050406030204" pitchFamily="18" charset="0"/>
                      </a:rPr>
                      <m:t>×</m:t>
                    </m:r>
                    <m:box>
                      <m:boxPr>
                        <m:ctrlPr>
                          <a:rPr lang="cs-CZ" sz="1400" i="1">
                            <a:latin typeface="Cambria Math" panose="02040503050406030204" pitchFamily="18" charset="0"/>
                            <a:ea typeface="Cambria Math" panose="02040503050406030204" pitchFamily="18" charset="0"/>
                          </a:rPr>
                        </m:ctrlPr>
                      </m:boxPr>
                      <m:e>
                        <m:argPr>
                          <m:argSz m:val="-1"/>
                        </m:argPr>
                        <m:f>
                          <m:fPr>
                            <m:ctrlPr>
                              <a:rPr lang="cs-CZ" sz="1400" i="1">
                                <a:latin typeface="Cambria Math" panose="02040503050406030204" pitchFamily="18" charset="0"/>
                                <a:ea typeface="Cambria Math" panose="02040503050406030204" pitchFamily="18" charset="0"/>
                              </a:rPr>
                            </m:ctrlPr>
                          </m:fPr>
                          <m:num>
                            <m:r>
                              <a:rPr lang="cs-CZ" sz="1400" i="1">
                                <a:latin typeface="Cambria Math" panose="02040503050406030204" pitchFamily="18" charset="0"/>
                                <a:ea typeface="Cambria Math" panose="02040503050406030204" pitchFamily="18" charset="0"/>
                              </a:rPr>
                              <m:t>3</m:t>
                            </m:r>
                          </m:num>
                          <m:den>
                            <m:r>
                              <a:rPr lang="cs-CZ" sz="1400" i="1">
                                <a:latin typeface="Cambria Math" panose="02040503050406030204" pitchFamily="18" charset="0"/>
                                <a:ea typeface="Cambria Math" panose="02040503050406030204" pitchFamily="18" charset="0"/>
                              </a:rPr>
                              <m:t>12</m:t>
                            </m:r>
                          </m:den>
                        </m:f>
                      </m:e>
                    </m:box>
                    <m:r>
                      <a:rPr lang="cs-CZ" sz="1400" i="1" smtClean="0">
                        <a:latin typeface="Cambria Math" panose="02040503050406030204" pitchFamily="18" charset="0"/>
                        <a:ea typeface="Cambria Math" panose="02040503050406030204" pitchFamily="18" charset="0"/>
                      </a:rPr>
                      <m:t>×</m:t>
                    </m:r>
                    <m:r>
                      <a:rPr lang="cs-CZ" sz="1400" i="1">
                        <a:latin typeface="Cambria Math" panose="02040503050406030204" pitchFamily="18" charset="0"/>
                        <a:ea typeface="Cambria Math" panose="02040503050406030204" pitchFamily="18" charset="0"/>
                      </a:rPr>
                      <m:t>𝑉</m:t>
                    </m:r>
                    <m:r>
                      <a:rPr lang="cs-CZ" sz="1400" b="0" i="1" smtClean="0">
                        <a:latin typeface="Cambria Math" panose="02040503050406030204" pitchFamily="18" charset="0"/>
                        <a:ea typeface="Cambria Math" panose="02040503050406030204" pitchFamily="18" charset="0"/>
                      </a:rPr>
                      <m:t>/100</m:t>
                    </m:r>
                  </m:oMath>
                </a14:m>
                <a:endParaRPr lang="cs-CZ" sz="1400" i="1" dirty="0">
                  <a:latin typeface="Cambria Math"/>
                  <a:ea typeface="Cambria Math" panose="02040503050406030204" pitchFamily="18" charset="0"/>
                </a:endParaRPr>
              </a:p>
            </p:txBody>
          </p:sp>
        </mc:Choice>
        <mc:Fallback xmlns="">
          <p:sp>
            <p:nvSpPr>
              <p:cNvPr id="6" name="TextovéPole 5"/>
              <p:cNvSpPr txBox="1">
                <a:spLocks noRot="1" noChangeAspect="1" noMove="1" noResize="1" noEditPoints="1" noAdjustHandles="1" noChangeArrowheads="1" noChangeShapeType="1" noTextEdit="1"/>
              </p:cNvSpPr>
              <p:nvPr/>
            </p:nvSpPr>
            <p:spPr>
              <a:xfrm>
                <a:off x="1683659" y="2779017"/>
                <a:ext cx="4965794" cy="496226"/>
              </a:xfrm>
              <a:prstGeom prst="rect">
                <a:avLst/>
              </a:prstGeom>
              <a:blipFill>
                <a:blip r:embed="rId17"/>
                <a:stretch>
                  <a:fillRect l="-613" r="-123" b="-9877"/>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94" name="TextovéPole 93"/>
              <p:cNvSpPr txBox="1"/>
              <p:nvPr/>
            </p:nvSpPr>
            <p:spPr>
              <a:xfrm>
                <a:off x="6765773" y="2326571"/>
                <a:ext cx="2198715" cy="1054485"/>
              </a:xfrm>
              <a:prstGeom prst="rect">
                <a:avLst/>
              </a:prstGeom>
              <a:noFill/>
              <a:ln>
                <a:noFill/>
              </a:ln>
            </p:spPr>
            <p:txBody>
              <a:bodyPr wrap="square" rtlCol="0">
                <a:spAutoFit/>
              </a:bodyPr>
              <a:lstStyle/>
              <a:p>
                <a:pPr marL="0" lvl="2">
                  <a:buClr>
                    <a:srgbClr val="7030A0"/>
                  </a:buClr>
                  <a:buSzPct val="80000"/>
                </a:pPr>
                <a14:m>
                  <m:oMath xmlns:m="http://schemas.openxmlformats.org/officeDocument/2006/math">
                    <m:sSub>
                      <m:sSubPr>
                        <m:ctrlPr>
                          <a:rPr lang="en-GB" sz="1200" i="1" smtClean="0">
                            <a:latin typeface="Cambria Math" panose="02040503050406030204" pitchFamily="18" charset="0"/>
                            <a:ea typeface="Cambria Math" panose="02040503050406030204" pitchFamily="18" charset="0"/>
                          </a:rPr>
                        </m:ctrlPr>
                      </m:sSubPr>
                      <m:e>
                        <m:r>
                          <a:rPr lang="en-GB" sz="1200" b="0" i="1" smtClean="0">
                            <a:latin typeface="Cambria Math" panose="02040503050406030204" pitchFamily="18" charset="0"/>
                            <a:ea typeface="Cambria Math" panose="02040503050406030204" pitchFamily="18" charset="0"/>
                          </a:rPr>
                          <m:t>𝐹</m:t>
                        </m:r>
                      </m:e>
                      <m:sub>
                        <m:r>
                          <a:rPr lang="en-GB" sz="1200" b="0" i="1" smtClean="0">
                            <a:latin typeface="Cambria Math" panose="02040503050406030204" pitchFamily="18" charset="0"/>
                            <a:ea typeface="Cambria Math" panose="02040503050406030204" pitchFamily="18" charset="0"/>
                          </a:rPr>
                          <m:t>0</m:t>
                        </m:r>
                      </m:sub>
                    </m:sSub>
                    <m:r>
                      <a:rPr lang="en-GB" sz="1200" b="0" i="1" smtClean="0">
                        <a:latin typeface="Cambria Math" panose="02040503050406030204" pitchFamily="18" charset="0"/>
                        <a:ea typeface="Cambria Math" panose="02040503050406030204" pitchFamily="18" charset="0"/>
                      </a:rPr>
                      <m:t>… </m:t>
                    </m:r>
                  </m:oMath>
                </a14:m>
                <a:r>
                  <a:rPr lang="en-GB" sz="1200" dirty="0">
                    <a:latin typeface="Cambria Math" panose="02040503050406030204" pitchFamily="18" charset="0"/>
                    <a:ea typeface="Cambria Math" panose="02040503050406030204" pitchFamily="18" charset="0"/>
                  </a:rPr>
                  <a:t>opening futures price</a:t>
                </a:r>
                <a:endParaRPr lang="cs-CZ" sz="1200" dirty="0">
                  <a:latin typeface="Cambria Math" panose="02040503050406030204" pitchFamily="18" charset="0"/>
                  <a:ea typeface="Cambria Math" panose="02040503050406030204" pitchFamily="18" charset="0"/>
                </a:endParaRPr>
              </a:p>
              <a:p>
                <a:pPr marL="0" lvl="2">
                  <a:buClr>
                    <a:srgbClr val="7030A0"/>
                  </a:buClr>
                  <a:buSzPct val="80000"/>
                </a:pPr>
                <a14:m>
                  <m:oMath xmlns:m="http://schemas.openxmlformats.org/officeDocument/2006/math">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𝐹</m:t>
                        </m:r>
                      </m:e>
                      <m:sub>
                        <m:r>
                          <a:rPr lang="en-GB" sz="1200" i="1">
                            <a:latin typeface="Cambria Math" panose="02040503050406030204" pitchFamily="18" charset="0"/>
                            <a:ea typeface="Cambria Math" panose="02040503050406030204" pitchFamily="18" charset="0"/>
                          </a:rPr>
                          <m:t>𝑇</m:t>
                        </m:r>
                      </m:sub>
                    </m:sSub>
                    <m:r>
                      <a:rPr lang="en-GB" sz="1200" i="1">
                        <a:latin typeface="Cambria Math" panose="02040503050406030204" pitchFamily="18" charset="0"/>
                        <a:ea typeface="Cambria Math" panose="02040503050406030204" pitchFamily="18" charset="0"/>
                      </a:rPr>
                      <m:t>… </m:t>
                    </m:r>
                  </m:oMath>
                </a14:m>
                <a:r>
                  <a:rPr lang="en-GB" sz="1200" dirty="0">
                    <a:latin typeface="Cambria Math" panose="02040503050406030204" pitchFamily="18" charset="0"/>
                    <a:ea typeface="Cambria Math" panose="02040503050406030204" pitchFamily="18" charset="0"/>
                  </a:rPr>
                  <a:t>closing futures price</a:t>
                </a:r>
              </a:p>
              <a:p>
                <a:pPr marL="0" lvl="2">
                  <a:buClr>
                    <a:srgbClr val="7030A0"/>
                  </a:buClr>
                  <a:buSzPct val="80000"/>
                </a:pPr>
                <a14:m>
                  <m:oMath xmlns:m="http://schemas.openxmlformats.org/officeDocument/2006/math">
                    <m:sSubSup>
                      <m:sSubSupPr>
                        <m:ctrlPr>
                          <a:rPr lang="en-GB" sz="1200" i="1">
                            <a:latin typeface="Cambria Math" panose="02040503050406030204" pitchFamily="18" charset="0"/>
                            <a:ea typeface="Cambria Math" panose="02040503050406030204" pitchFamily="18" charset="0"/>
                          </a:rPr>
                        </m:ctrlPr>
                      </m:sSubSupPr>
                      <m:e>
                        <m:r>
                          <a:rPr lang="en-GB" sz="1200" i="1">
                            <a:latin typeface="Cambria Math" panose="02040503050406030204" pitchFamily="18" charset="0"/>
                            <a:ea typeface="Cambria Math" panose="02040503050406030204" pitchFamily="18" charset="0"/>
                          </a:rPr>
                          <m:t>𝐿</m:t>
                        </m:r>
                      </m:e>
                      <m:sub>
                        <m:r>
                          <a:rPr lang="en-GB" sz="1200" i="1">
                            <a:latin typeface="Cambria Math" panose="02040503050406030204" pitchFamily="18" charset="0"/>
                            <a:ea typeface="Cambria Math" panose="02040503050406030204" pitchFamily="18" charset="0"/>
                          </a:rPr>
                          <m:t>3</m:t>
                        </m:r>
                      </m:sub>
                      <m:sup>
                        <m:r>
                          <a:rPr lang="en-GB" sz="1200" i="1">
                            <a:latin typeface="Cambria Math" panose="02040503050406030204" pitchFamily="18" charset="0"/>
                            <a:ea typeface="Cambria Math" panose="02040503050406030204" pitchFamily="18" charset="0"/>
                          </a:rPr>
                          <m:t>0</m:t>
                        </m:r>
                      </m:sup>
                    </m:sSubSup>
                    <m:r>
                      <a:rPr lang="en-GB" sz="1200" i="1">
                        <a:latin typeface="Cambria Math" panose="02040503050406030204" pitchFamily="18" charset="0"/>
                        <a:ea typeface="Cambria Math" panose="02040503050406030204" pitchFamily="18" charset="0"/>
                      </a:rPr>
                      <m:t>…</m:t>
                    </m:r>
                  </m:oMath>
                </a14:m>
                <a:r>
                  <a:rPr lang="en-GB" sz="1200" dirty="0">
                    <a:latin typeface="Cambria Math" panose="02040503050406030204" pitchFamily="18" charset="0"/>
                    <a:ea typeface="Cambria Math" panose="02040503050406030204" pitchFamily="18" charset="0"/>
                  </a:rPr>
                  <a:t> implied opening 3M rate</a:t>
                </a:r>
                <a:endParaRPr lang="cs-CZ" sz="1200" dirty="0">
                  <a:latin typeface="Cambria Math" panose="02040503050406030204" pitchFamily="18" charset="0"/>
                  <a:ea typeface="Cambria Math" panose="02040503050406030204" pitchFamily="18" charset="0"/>
                </a:endParaRPr>
              </a:p>
              <a:p>
                <a:pPr marL="0" lvl="2">
                  <a:buClr>
                    <a:srgbClr val="7030A0"/>
                  </a:buClr>
                  <a:buSzPct val="80000"/>
                </a:pPr>
                <a14:m>
                  <m:oMath xmlns:m="http://schemas.openxmlformats.org/officeDocument/2006/math">
                    <m:sSubSup>
                      <m:sSubSupPr>
                        <m:ctrlPr>
                          <a:rPr lang="en-GB" sz="1200" i="1">
                            <a:latin typeface="Cambria Math" panose="02040503050406030204" pitchFamily="18" charset="0"/>
                            <a:ea typeface="Cambria Math" panose="02040503050406030204" pitchFamily="18" charset="0"/>
                          </a:rPr>
                        </m:ctrlPr>
                      </m:sSubSupPr>
                      <m:e>
                        <m:r>
                          <a:rPr lang="en-GB" sz="1200" i="1">
                            <a:latin typeface="Cambria Math" panose="02040503050406030204" pitchFamily="18" charset="0"/>
                            <a:ea typeface="Cambria Math" panose="02040503050406030204" pitchFamily="18" charset="0"/>
                          </a:rPr>
                          <m:t>𝐿</m:t>
                        </m:r>
                      </m:e>
                      <m:sub>
                        <m:r>
                          <a:rPr lang="en-GB" sz="1200" i="1">
                            <a:latin typeface="Cambria Math" panose="02040503050406030204" pitchFamily="18" charset="0"/>
                            <a:ea typeface="Cambria Math" panose="02040503050406030204" pitchFamily="18" charset="0"/>
                          </a:rPr>
                          <m:t>3</m:t>
                        </m:r>
                      </m:sub>
                      <m:sup>
                        <m:r>
                          <a:rPr lang="en-GB" sz="1200" i="1">
                            <a:latin typeface="Cambria Math" panose="02040503050406030204" pitchFamily="18" charset="0"/>
                            <a:ea typeface="Cambria Math" panose="02040503050406030204" pitchFamily="18" charset="0"/>
                          </a:rPr>
                          <m:t>𝑇</m:t>
                        </m:r>
                      </m:sup>
                    </m:sSubSup>
                    <m:r>
                      <a:rPr lang="en-GB" sz="1200" i="1">
                        <a:latin typeface="Cambria Math" panose="02040503050406030204" pitchFamily="18" charset="0"/>
                        <a:ea typeface="Cambria Math" panose="02040503050406030204" pitchFamily="18" charset="0"/>
                      </a:rPr>
                      <m:t>…</m:t>
                    </m:r>
                  </m:oMath>
                </a14:m>
                <a:r>
                  <a:rPr lang="en-GB" sz="1200" dirty="0">
                    <a:latin typeface="Cambria Math" panose="02040503050406030204" pitchFamily="18" charset="0"/>
                    <a:ea typeface="Cambria Math" panose="02040503050406030204" pitchFamily="18" charset="0"/>
                  </a:rPr>
                  <a:t> implied closing 3M rate</a:t>
                </a:r>
              </a:p>
              <a:p>
                <a:pPr marL="0" lvl="2">
                  <a:buClr>
                    <a:srgbClr val="7030A0"/>
                  </a:buClr>
                  <a:buSzPct val="80000"/>
                </a:pPr>
                <a14:m>
                  <m:oMath xmlns:m="http://schemas.openxmlformats.org/officeDocument/2006/math">
                    <m:r>
                      <a:rPr lang="en-GB" sz="1200" b="0" i="1" smtClean="0">
                        <a:latin typeface="Cambria Math" panose="02040503050406030204" pitchFamily="18" charset="0"/>
                        <a:ea typeface="Cambria Math" panose="02040503050406030204" pitchFamily="18" charset="0"/>
                      </a:rPr>
                      <m:t>𝑉</m:t>
                    </m:r>
                    <m:r>
                      <a:rPr lang="en-GB" sz="1200" b="0" i="1" smtClean="0">
                        <a:latin typeface="Cambria Math" panose="02040503050406030204" pitchFamily="18" charset="0"/>
                        <a:ea typeface="Cambria Math" panose="02040503050406030204" pitchFamily="18" charset="0"/>
                      </a:rPr>
                      <m:t>…  </m:t>
                    </m:r>
                  </m:oMath>
                </a14:m>
                <a:r>
                  <a:rPr lang="en-GB" sz="1200" dirty="0">
                    <a:latin typeface="Cambria Math" panose="02040503050406030204" pitchFamily="18" charset="0"/>
                    <a:ea typeface="Cambria Math" panose="02040503050406030204" pitchFamily="18" charset="0"/>
                  </a:rPr>
                  <a:t>value of futures contract</a:t>
                </a:r>
              </a:p>
            </p:txBody>
          </p:sp>
        </mc:Choice>
        <mc:Fallback xmlns="">
          <p:sp>
            <p:nvSpPr>
              <p:cNvPr id="94" name="TextovéPole 93"/>
              <p:cNvSpPr txBox="1">
                <a:spLocks noRot="1" noChangeAspect="1" noMove="1" noResize="1" noEditPoints="1" noAdjustHandles="1" noChangeArrowheads="1" noChangeShapeType="1" noTextEdit="1"/>
              </p:cNvSpPr>
              <p:nvPr/>
            </p:nvSpPr>
            <p:spPr>
              <a:xfrm>
                <a:off x="6765773" y="2326571"/>
                <a:ext cx="2198715" cy="1054485"/>
              </a:xfrm>
              <a:prstGeom prst="rect">
                <a:avLst/>
              </a:prstGeom>
              <a:blipFill>
                <a:blip r:embed="rId18"/>
                <a:stretch>
                  <a:fillRect t="-578" b="-1156"/>
                </a:stretch>
              </a:blipFill>
              <a:ln>
                <a:noFill/>
              </a:ln>
            </p:spPr>
            <p:txBody>
              <a:bodyPr/>
              <a:lstStyle/>
              <a:p>
                <a:r>
                  <a:rPr lang="cs-CZ">
                    <a:noFill/>
                  </a:rPr>
                  <a:t> </a:t>
                </a:r>
              </a:p>
            </p:txBody>
          </p:sp>
        </mc:Fallback>
      </mc:AlternateContent>
      <p:sp>
        <p:nvSpPr>
          <p:cNvPr id="34" name="TextovéPole 33"/>
          <p:cNvSpPr txBox="1"/>
          <p:nvPr/>
        </p:nvSpPr>
        <p:spPr>
          <a:xfrm>
            <a:off x="1188000" y="1268760"/>
            <a:ext cx="795600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FRA is a negotiable equivalent to highly standardized short-term interest rate futures contract</a:t>
            </a:r>
          </a:p>
        </p:txBody>
      </p:sp>
      <p:sp>
        <p:nvSpPr>
          <p:cNvPr id="35" name="TextovéPole 34"/>
          <p:cNvSpPr txBox="1"/>
          <p:nvPr/>
        </p:nvSpPr>
        <p:spPr>
          <a:xfrm>
            <a:off x="1513870" y="2463335"/>
            <a:ext cx="5096298" cy="323165"/>
          </a:xfrm>
          <a:prstGeom prst="rect">
            <a:avLst/>
          </a:prstGeom>
          <a:noFill/>
          <a:ln>
            <a:noFill/>
          </a:ln>
        </p:spPr>
        <p:txBody>
          <a:bodyPr wrap="square" rtlCol="0">
            <a:spAutoFit/>
          </a:bodyPr>
          <a:lstStyle/>
          <a:p>
            <a:pPr marL="0" lvl="2">
              <a:buClr>
                <a:srgbClr val="7030A0"/>
              </a:buClr>
              <a:buSzPct val="80000"/>
            </a:pPr>
            <a:r>
              <a:rPr lang="en-GB" sz="1500" dirty="0">
                <a:latin typeface="Cambria Math" panose="02040503050406030204" pitchFamily="18" charset="0"/>
                <a:ea typeface="Cambria Math" panose="02040503050406030204" pitchFamily="18" charset="0"/>
              </a:rPr>
              <a:t>Buyer (long) of a three-month interest rate futures </a:t>
            </a:r>
          </a:p>
        </p:txBody>
      </p:sp>
      <p:sp>
        <p:nvSpPr>
          <p:cNvPr id="36" name="TextovéPole 35"/>
          <p:cNvSpPr txBox="1"/>
          <p:nvPr/>
        </p:nvSpPr>
        <p:spPr>
          <a:xfrm>
            <a:off x="1188000" y="1814744"/>
            <a:ext cx="7700005"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In both cases the financial settlement is based on the difference between a predetermined and a future market rate</a:t>
            </a:r>
          </a:p>
        </p:txBody>
      </p:sp>
      <p:sp>
        <p:nvSpPr>
          <p:cNvPr id="39" name="TextovéPole 38"/>
          <p:cNvSpPr txBox="1"/>
          <p:nvPr/>
        </p:nvSpPr>
        <p:spPr>
          <a:xfrm>
            <a:off x="1188000" y="3831931"/>
            <a:ext cx="7700005"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FRA’s settlement amount is based on discounted values while the futures settlement amount is based on undiscounted values</a:t>
            </a:r>
            <a:endParaRPr lang="en-GB" i="1"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3968965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Forward rate agreement</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9</a:t>
            </a:r>
          </a:p>
        </p:txBody>
      </p:sp>
      <p:sp>
        <p:nvSpPr>
          <p:cNvPr id="4" name="Nadpis 3"/>
          <p:cNvSpPr>
            <a:spLocks noGrp="1"/>
          </p:cNvSpPr>
          <p:nvPr>
            <p:ph type="title"/>
          </p:nvPr>
        </p:nvSpPr>
        <p:spPr>
          <a:xfrm>
            <a:off x="144000" y="144000"/>
            <a:ext cx="5238768" cy="648072"/>
          </a:xfrm>
        </p:spPr>
        <p:txBody>
          <a:bodyPr/>
          <a:lstStyle/>
          <a:p>
            <a:r>
              <a:rPr lang="en-GB" dirty="0"/>
              <a:t>Futures-linked FRA contract</a:t>
            </a:r>
            <a:r>
              <a:rPr lang="cs-CZ" dirty="0"/>
              <a:t>s</a:t>
            </a:r>
            <a:endParaRPr lang="en-GB" dirty="0"/>
          </a:p>
        </p:txBody>
      </p:sp>
      <p:sp>
        <p:nvSpPr>
          <p:cNvPr id="9" name="TextovéPole 8"/>
          <p:cNvSpPr txBox="1"/>
          <p:nvPr/>
        </p:nvSpPr>
        <p:spPr>
          <a:xfrm>
            <a:off x="864001" y="4577785"/>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Futures-linked FRA strip</a:t>
            </a:r>
          </a:p>
        </p:txBody>
      </p:sp>
      <p:sp>
        <p:nvSpPr>
          <p:cNvPr id="21" name="TextovéPole 20"/>
          <p:cNvSpPr txBox="1"/>
          <p:nvPr/>
        </p:nvSpPr>
        <p:spPr>
          <a:xfrm>
            <a:off x="863999" y="947057"/>
            <a:ext cx="4428001" cy="430887"/>
          </a:xfrm>
          <a:prstGeom prst="rect">
            <a:avLst/>
          </a:prstGeom>
          <a:noFill/>
          <a:ln>
            <a:noFill/>
          </a:ln>
        </p:spPr>
        <p:txBody>
          <a:bodyPr wrap="square" rtlCol="0">
            <a:spAutoFit/>
          </a:bodyPr>
          <a:lstStyle/>
          <a:p>
            <a:pPr marL="324000" lvl="2"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Futures-linked FRA contract</a:t>
            </a:r>
          </a:p>
        </p:txBody>
      </p:sp>
      <p:sp>
        <p:nvSpPr>
          <p:cNvPr id="55" name="TextovéPole 54"/>
          <p:cNvSpPr txBox="1"/>
          <p:nvPr/>
        </p:nvSpPr>
        <p:spPr>
          <a:xfrm>
            <a:off x="1188001" y="5168298"/>
            <a:ext cx="194384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Example</a:t>
            </a:r>
          </a:p>
        </p:txBody>
      </p:sp>
      <p:sp>
        <p:nvSpPr>
          <p:cNvPr id="58" name="TextovéPole 57"/>
          <p:cNvSpPr txBox="1"/>
          <p:nvPr/>
        </p:nvSpPr>
        <p:spPr>
          <a:xfrm>
            <a:off x="1188000" y="3195120"/>
            <a:ext cx="3023921"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Examples</a:t>
            </a:r>
            <a:endParaRPr lang="en-GB" i="1" dirty="0">
              <a:latin typeface="Cambria Math" panose="02040503050406030204" pitchFamily="18" charset="0"/>
              <a:ea typeface="Cambria Math" panose="02040503050406030204" pitchFamily="18" charset="0"/>
            </a:endParaRPr>
          </a:p>
        </p:txBody>
      </p:sp>
      <p:sp>
        <p:nvSpPr>
          <p:cNvPr id="50" name="TextovéPole 49"/>
          <p:cNvSpPr txBox="1"/>
          <p:nvPr/>
        </p:nvSpPr>
        <p:spPr>
          <a:xfrm>
            <a:off x="1188000" y="4898596"/>
            <a:ext cx="7767061"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Futures-linked FRA strip is built up from consecutive futures-linked FRAs</a:t>
            </a:r>
          </a:p>
        </p:txBody>
      </p:sp>
      <mc:AlternateContent xmlns:mc="http://schemas.openxmlformats.org/markup-compatibility/2006" xmlns:a14="http://schemas.microsoft.com/office/drawing/2010/main">
        <mc:Choice Requires="a14">
          <p:sp>
            <p:nvSpPr>
              <p:cNvPr id="6" name="TextovéPole 5"/>
              <p:cNvSpPr txBox="1"/>
              <p:nvPr/>
            </p:nvSpPr>
            <p:spPr>
              <a:xfrm>
                <a:off x="1890565" y="1591950"/>
                <a:ext cx="5705771" cy="566309"/>
              </a:xfrm>
              <a:prstGeom prst="rect">
                <a:avLst/>
              </a:prstGeom>
              <a:noFill/>
            </p:spPr>
            <p:txBody>
              <a:bodyPr wrap="square" lIns="0" tIns="0" rIns="0" bIns="0" rtlCol="0">
                <a:spAutoFit/>
              </a:bodyPr>
              <a:lstStyle/>
              <a:p>
                <a:pPr marL="1701800" indent="-1701800"/>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 </m:t>
                      </m:r>
                      <m:r>
                        <m:rPr>
                          <m:nor/>
                        </m:rPr>
                        <a:rPr lang="cs-CZ" sz="1400" b="0" i="0" smtClean="0">
                          <a:latin typeface="Cambria Math" panose="02040503050406030204" pitchFamily="18" charset="0"/>
                          <a:ea typeface="Cambria Math" panose="02040503050406030204" pitchFamily="18" charset="0"/>
                        </a:rPr>
                        <m:t>futures</m:t>
                      </m:r>
                      <m:r>
                        <m:rPr>
                          <m:nor/>
                        </m:rPr>
                        <a:rPr lang="cs-CZ" sz="1400" b="0" i="0" smtClean="0">
                          <a:latin typeface="Cambria Math" panose="02040503050406030204" pitchFamily="18" charset="0"/>
                          <a:ea typeface="Cambria Math" panose="02040503050406030204" pitchFamily="18" charset="0"/>
                        </a:rPr>
                        <m:t> </m:t>
                      </m:r>
                      <m:r>
                        <m:rPr>
                          <m:nor/>
                        </m:rPr>
                        <a:rPr lang="cs-CZ" sz="1400" b="0" i="0" smtClean="0">
                          <a:latin typeface="Cambria Math" panose="02040503050406030204" pitchFamily="18" charset="0"/>
                          <a:ea typeface="Cambria Math" panose="02040503050406030204" pitchFamily="18" charset="0"/>
                        </a:rPr>
                        <m:t>payoff</m:t>
                      </m:r>
                      <m:r>
                        <a:rPr lang="cs-CZ" sz="1400" b="0" i="1" smtClean="0">
                          <a:latin typeface="Cambria Math" panose="02040503050406030204" pitchFamily="18" charset="0"/>
                          <a:ea typeface="Cambria Math" panose="02040503050406030204" pitchFamily="18" charset="0"/>
                        </a:rPr>
                        <m:t>=</m:t>
                      </m:r>
                      <m:d>
                        <m:dPr>
                          <m:ctrlPr>
                            <a:rPr lang="cs-CZ" sz="1400" b="0" i="1" smtClean="0">
                              <a:latin typeface="Cambria Math" panose="02040503050406030204" pitchFamily="18" charset="0"/>
                              <a:ea typeface="Cambria Math" panose="02040503050406030204" pitchFamily="18" charset="0"/>
                            </a:rPr>
                          </m:ctrlPr>
                        </m:dPr>
                        <m:e>
                          <m:sSubSup>
                            <m:sSubSupPr>
                              <m:ctrlPr>
                                <a:rPr lang="cs-CZ" sz="1400" i="1" smtClean="0">
                                  <a:latin typeface="Cambria Math" panose="02040503050406030204" pitchFamily="18" charset="0"/>
                                  <a:ea typeface="Cambria Math" panose="02040503050406030204" pitchFamily="18" charset="0"/>
                                </a:rPr>
                              </m:ctrlPr>
                            </m:sSubSupPr>
                            <m:e>
                              <m:r>
                                <a:rPr lang="cs-CZ" sz="1400" b="0" i="1" smtClean="0">
                                  <a:latin typeface="Cambria Math" panose="02040503050406030204" pitchFamily="18" charset="0"/>
                                  <a:ea typeface="Cambria Math" panose="02040503050406030204" pitchFamily="18" charset="0"/>
                                </a:rPr>
                                <m:t>𝐿</m:t>
                              </m:r>
                            </m:e>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0</m:t>
                              </m:r>
                            </m:sup>
                          </m:sSubSup>
                          <m:r>
                            <a:rPr lang="cs-CZ" sz="1400" b="0" i="1" smtClean="0">
                              <a:latin typeface="Cambria Math" panose="02040503050406030204" pitchFamily="18" charset="0"/>
                              <a:ea typeface="Cambria Math" panose="02040503050406030204" pitchFamily="18" charset="0"/>
                            </a:rPr>
                            <m:t>−</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panose="02040503050406030204" pitchFamily="18" charset="0"/>
                                  <a:ea typeface="Cambria Math" panose="02040503050406030204" pitchFamily="18" charset="0"/>
                                </a:rPr>
                                <m:t>𝐿</m:t>
                              </m:r>
                            </m:e>
                            <m:sub>
                              <m:r>
                                <a:rPr lang="cs-CZ" sz="1400" i="1">
                                  <a:latin typeface="Cambria Math" panose="02040503050406030204" pitchFamily="18" charset="0"/>
                                  <a:ea typeface="Cambria Math" panose="02040503050406030204" pitchFamily="18" charset="0"/>
                                </a:rPr>
                                <m:t>3</m:t>
                              </m:r>
                            </m:sub>
                            <m:sup>
                              <m:r>
                                <a:rPr lang="cs-CZ" sz="1400" b="0" i="1" smtClean="0">
                                  <a:latin typeface="Cambria Math" panose="02040503050406030204" pitchFamily="18" charset="0"/>
                                  <a:ea typeface="Cambria Math" panose="02040503050406030204" pitchFamily="18" charset="0"/>
                                </a:rPr>
                                <m:t>𝑇</m:t>
                              </m:r>
                            </m:sup>
                          </m:sSubSup>
                        </m:e>
                      </m:d>
                      <m:r>
                        <a:rPr lang="cs-CZ" sz="1400" i="1">
                          <a:latin typeface="Cambria Math" panose="02040503050406030204" pitchFamily="18" charset="0"/>
                          <a:ea typeface="Cambria Math" panose="02040503050406030204" pitchFamily="18" charset="0"/>
                        </a:rPr>
                        <m:t>×</m:t>
                      </m:r>
                      <m:box>
                        <m:boxPr>
                          <m:ctrlPr>
                            <a:rPr lang="cs-CZ" sz="1400" i="1">
                              <a:latin typeface="Cambria Math" panose="02040503050406030204" pitchFamily="18" charset="0"/>
                              <a:ea typeface="Cambria Math" panose="02040503050406030204" pitchFamily="18" charset="0"/>
                            </a:rPr>
                          </m:ctrlPr>
                        </m:boxPr>
                        <m:e>
                          <m:argPr>
                            <m:argSz m:val="-1"/>
                          </m:argPr>
                          <m:f>
                            <m:fPr>
                              <m:ctrlPr>
                                <a:rPr lang="cs-CZ" sz="1400" i="1">
                                  <a:latin typeface="Cambria Math" panose="02040503050406030204" pitchFamily="18" charset="0"/>
                                  <a:ea typeface="Cambria Math" panose="02040503050406030204" pitchFamily="18" charset="0"/>
                                </a:rPr>
                              </m:ctrlPr>
                            </m:fPr>
                            <m:num>
                              <m:r>
                                <a:rPr lang="cs-CZ" sz="1400" i="1">
                                  <a:latin typeface="Cambria Math" panose="02040503050406030204" pitchFamily="18" charset="0"/>
                                  <a:ea typeface="Cambria Math" panose="02040503050406030204" pitchFamily="18" charset="0"/>
                                </a:rPr>
                                <m:t>3</m:t>
                              </m:r>
                            </m:num>
                            <m:den>
                              <m:r>
                                <a:rPr lang="cs-CZ" sz="1400" i="1">
                                  <a:latin typeface="Cambria Math" panose="02040503050406030204" pitchFamily="18" charset="0"/>
                                  <a:ea typeface="Cambria Math" panose="02040503050406030204" pitchFamily="18" charset="0"/>
                                </a:rPr>
                                <m:t>12</m:t>
                              </m:r>
                            </m:den>
                          </m:f>
                        </m:e>
                      </m:box>
                      <m:r>
                        <a:rPr lang="cs-CZ" sz="1400" i="1">
                          <a:latin typeface="Cambria Math" panose="02040503050406030204" pitchFamily="18" charset="0"/>
                          <a:ea typeface="Cambria Math" panose="02040503050406030204" pitchFamily="18" charset="0"/>
                        </a:rPr>
                        <m:t>𝑉</m:t>
                      </m:r>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d>
                            <m:dPr>
                              <m:ctrlPr>
                                <a:rPr lang="cs-CZ" sz="1400" i="1">
                                  <a:latin typeface="Cambria Math" panose="02040503050406030204" pitchFamily="18" charset="0"/>
                                  <a:ea typeface="Cambria Math" panose="02040503050406030204" pitchFamily="18" charset="0"/>
                                </a:rPr>
                              </m:ctrlPr>
                            </m:dPr>
                            <m:e>
                              <m:sPre>
                                <m:sPrePr>
                                  <m:ctrlPr>
                                    <a:rPr lang="cs-CZ" sz="1200" i="1">
                                      <a:latin typeface="Cambria Math" panose="02040503050406030204" pitchFamily="18" charset="0"/>
                                      <a:ea typeface="Cambria Math" panose="02040503050406030204" pitchFamily="18" charset="0"/>
                                    </a:rPr>
                                  </m:ctrlPr>
                                </m:sPrePr>
                                <m:sub>
                                  <m:r>
                                    <a:rPr lang="cs-CZ" sz="1200" b="0" i="1" smtClean="0">
                                      <a:latin typeface="Cambria Math" panose="02040503050406030204" pitchFamily="18" charset="0"/>
                                      <a:ea typeface="Cambria Math" panose="02040503050406030204" pitchFamily="18" charset="0"/>
                                    </a:rPr>
                                    <m:t>𝑇</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b="0" i="1" smtClean="0">
                                          <a:latin typeface="Cambria Math" panose="02040503050406030204" pitchFamily="18" charset="0"/>
                                        </a:rPr>
                                        <m:t>𝑇</m:t>
                                      </m:r>
                                      <m:r>
                                        <a:rPr lang="cs-CZ" sz="1400" i="1">
                                          <a:latin typeface="Cambria Math" panose="02040503050406030204" pitchFamily="18" charset="0"/>
                                        </a:rPr>
                                        <m:t>+</m:t>
                                      </m:r>
                                      <m:r>
                                        <a:rPr lang="cs-CZ" sz="1400" b="0" i="1" smtClean="0">
                                          <a:latin typeface="Cambria Math" panose="02040503050406030204" pitchFamily="18" charset="0"/>
                                        </a:rPr>
                                        <m:t>3</m:t>
                                      </m:r>
                                    </m:sub>
                                  </m:sSub>
                                </m:e>
                              </m:sPre>
                              <m:r>
                                <a:rPr lang="cs-CZ" sz="1400" i="1">
                                  <a:latin typeface="Cambria Math" panose="02040503050406030204" pitchFamily="18" charset="0"/>
                                  <a:ea typeface="Cambria Math" panose="02040503050406030204" pitchFamily="18" charset="0"/>
                                </a:rPr>
                                <m:t>−</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panose="02040503050406030204" pitchFamily="18" charset="0"/>
                                      <a:ea typeface="Cambria Math" panose="02040503050406030204" pitchFamily="18" charset="0"/>
                                    </a:rPr>
                                    <m:t>𝐿</m:t>
                                  </m:r>
                                </m:e>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𝑇</m:t>
                                  </m:r>
                                </m:sup>
                              </m:sSubSup>
                            </m:e>
                          </m:d>
                          <m:r>
                            <a:rPr lang="cs-CZ" sz="1400" i="1">
                              <a:latin typeface="Cambria Math" panose="02040503050406030204" pitchFamily="18" charset="0"/>
                              <a:ea typeface="Cambria Math" panose="02040503050406030204" pitchFamily="18" charset="0"/>
                            </a:rPr>
                            <m:t>×</m:t>
                          </m:r>
                          <m:box>
                            <m:boxPr>
                              <m:ctrlPr>
                                <a:rPr lang="cs-CZ" sz="1400" i="1">
                                  <a:latin typeface="Cambria Math" panose="02040503050406030204" pitchFamily="18" charset="0"/>
                                  <a:ea typeface="Cambria Math" panose="02040503050406030204" pitchFamily="18" charset="0"/>
                                </a:rPr>
                              </m:ctrlPr>
                            </m:boxPr>
                            <m:e>
                              <m:argPr>
                                <m:argSz m:val="-1"/>
                              </m:argPr>
                              <m:f>
                                <m:fPr>
                                  <m:ctrlPr>
                                    <a:rPr lang="cs-CZ" sz="1400" i="1">
                                      <a:latin typeface="Cambria Math" panose="02040503050406030204" pitchFamily="18" charset="0"/>
                                      <a:ea typeface="Cambria Math" panose="02040503050406030204" pitchFamily="18" charset="0"/>
                                    </a:rPr>
                                  </m:ctrlPr>
                                </m:fPr>
                                <m:num>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𝑇</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𝑇</m:t>
                                      </m:r>
                                      <m:r>
                                        <a:rPr lang="cs-CZ" sz="1400" b="0" i="1" smtClean="0">
                                          <a:latin typeface="Cambria Math" panose="02040503050406030204" pitchFamily="18" charset="0"/>
                                          <a:ea typeface="Cambria Math" panose="02040503050406030204" pitchFamily="18" charset="0"/>
                                        </a:rPr>
                                        <m:t>+3</m:t>
                                      </m:r>
                                    </m:sub>
                                  </m:sSub>
                                </m:num>
                                <m:den>
                                  <m:r>
                                    <a:rPr lang="cs-CZ" sz="1400" b="0" i="1" smtClean="0">
                                      <a:latin typeface="Cambria Math" panose="02040503050406030204" pitchFamily="18" charset="0"/>
                                      <a:ea typeface="Cambria Math" panose="02040503050406030204" pitchFamily="18" charset="0"/>
                                    </a:rPr>
                                    <m:t>365</m:t>
                                  </m:r>
                                </m:den>
                              </m:f>
                            </m:e>
                          </m:box>
                          <m:r>
                            <a:rPr lang="cs-CZ" sz="1400" b="0" i="1" smtClean="0">
                              <a:latin typeface="Cambria Math" panose="02040503050406030204" pitchFamily="18" charset="0"/>
                              <a:ea typeface="Cambria Math" panose="02040503050406030204" pitchFamily="18" charset="0"/>
                            </a:rPr>
                            <m:t>𝑉</m:t>
                          </m:r>
                        </m:num>
                        <m:den>
                          <m:r>
                            <a:rPr lang="cs-CZ" sz="1400" b="0" i="1" smtClean="0">
                              <a:latin typeface="Cambria Math" panose="02040503050406030204" pitchFamily="18" charset="0"/>
                              <a:ea typeface="Cambria Math" panose="02040503050406030204" pitchFamily="18" charset="0"/>
                            </a:rPr>
                            <m:t>1+</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panose="02040503050406030204" pitchFamily="18" charset="0"/>
                                  <a:ea typeface="Cambria Math" panose="02040503050406030204" pitchFamily="18" charset="0"/>
                                </a:rPr>
                                <m:t>𝐿</m:t>
                              </m:r>
                            </m:e>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𝑇</m:t>
                              </m:r>
                            </m:sup>
                          </m:sSubSup>
                          <m:r>
                            <a:rPr lang="cs-CZ" sz="1400" i="1">
                              <a:latin typeface="Cambria Math" panose="02040503050406030204" pitchFamily="18" charset="0"/>
                              <a:ea typeface="Cambria Math" panose="02040503050406030204" pitchFamily="18" charset="0"/>
                            </a:rPr>
                            <m:t>×</m:t>
                          </m:r>
                          <m:box>
                            <m:boxPr>
                              <m:ctrlPr>
                                <a:rPr lang="cs-CZ" sz="1400" i="1">
                                  <a:latin typeface="Cambria Math" panose="02040503050406030204" pitchFamily="18" charset="0"/>
                                  <a:ea typeface="Cambria Math" panose="02040503050406030204" pitchFamily="18" charset="0"/>
                                </a:rPr>
                              </m:ctrlPr>
                            </m:boxPr>
                            <m:e>
                              <m:argPr>
                                <m:argSz m:val="-1"/>
                              </m:argPr>
                              <m:f>
                                <m:fPr>
                                  <m:ctrlPr>
                                    <a:rPr lang="cs-CZ" sz="1400" i="1">
                                      <a:latin typeface="Cambria Math" panose="02040503050406030204" pitchFamily="18" charset="0"/>
                                      <a:ea typeface="Cambria Math" panose="02040503050406030204" pitchFamily="18" charset="0"/>
                                    </a:rPr>
                                  </m:ctrlPr>
                                </m:fPr>
                                <m:num>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𝑁</m:t>
                                      </m:r>
                                    </m:e>
                                    <m:sub>
                                      <m:r>
                                        <a:rPr lang="cs-CZ" sz="1400" b="0" i="1" smtClean="0">
                                          <a:latin typeface="Cambria Math" panose="02040503050406030204" pitchFamily="18" charset="0"/>
                                          <a:ea typeface="Cambria Math" panose="02040503050406030204" pitchFamily="18" charset="0"/>
                                        </a:rPr>
                                        <m:t>𝑇</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𝑇</m:t>
                                      </m:r>
                                      <m:r>
                                        <a:rPr lang="cs-CZ" sz="1400" b="0" i="1" smtClean="0">
                                          <a:latin typeface="Cambria Math" panose="02040503050406030204" pitchFamily="18" charset="0"/>
                                          <a:ea typeface="Cambria Math" panose="02040503050406030204" pitchFamily="18" charset="0"/>
                                        </a:rPr>
                                        <m:t>+3</m:t>
                                      </m:r>
                                    </m:sub>
                                  </m:sSub>
                                </m:num>
                                <m:den>
                                  <m:r>
                                    <a:rPr lang="cs-CZ" sz="1400" b="0" i="1" smtClean="0">
                                      <a:latin typeface="Cambria Math" panose="02040503050406030204" pitchFamily="18" charset="0"/>
                                      <a:ea typeface="Cambria Math" panose="02040503050406030204" pitchFamily="18" charset="0"/>
                                    </a:rPr>
                                    <m:t>365</m:t>
                                  </m:r>
                                </m:den>
                              </m:f>
                            </m:e>
                          </m:box>
                          <m:r>
                            <a:rPr lang="cs-CZ" sz="1400" b="0" i="1" smtClean="0">
                              <a:latin typeface="Cambria Math" panose="02040503050406030204" pitchFamily="18" charset="0"/>
                              <a:ea typeface="Cambria Math" panose="02040503050406030204" pitchFamily="18" charset="0"/>
                            </a:rPr>
                            <m:t>𝑉</m:t>
                          </m:r>
                        </m:den>
                      </m:f>
                      <m:r>
                        <a:rPr lang="cs-CZ" sz="1400" b="0" i="1" smtClean="0">
                          <a:latin typeface="Cambria Math" panose="02040503050406030204" pitchFamily="18" charset="0"/>
                          <a:ea typeface="Cambria Math" panose="02040503050406030204" pitchFamily="18" charset="0"/>
                        </a:rPr>
                        <m:t>=</m:t>
                      </m:r>
                      <m:r>
                        <m:rPr>
                          <m:nor/>
                        </m:rPr>
                        <a:rPr lang="cs-CZ" sz="1400" b="0" i="0" smtClean="0">
                          <a:latin typeface="Cambria Math" panose="02040503050406030204" pitchFamily="18" charset="0"/>
                          <a:ea typeface="Cambria Math" panose="02040503050406030204" pitchFamily="18" charset="0"/>
                        </a:rPr>
                        <m:t>FRA</m:t>
                      </m:r>
                      <m:r>
                        <m:rPr>
                          <m:nor/>
                        </m:rPr>
                        <a:rPr lang="cs-CZ" sz="1400" b="0" i="0" smtClean="0">
                          <a:latin typeface="Cambria Math" panose="02040503050406030204" pitchFamily="18" charset="0"/>
                          <a:ea typeface="Cambria Math" panose="02040503050406030204" pitchFamily="18" charset="0"/>
                        </a:rPr>
                        <m:t> </m:t>
                      </m:r>
                      <m:r>
                        <m:rPr>
                          <m:nor/>
                        </m:rPr>
                        <a:rPr lang="cs-CZ" sz="1400" b="0" i="0" smtClean="0">
                          <a:latin typeface="Cambria Math" panose="02040503050406030204" pitchFamily="18" charset="0"/>
                          <a:ea typeface="Cambria Math" panose="02040503050406030204" pitchFamily="18" charset="0"/>
                        </a:rPr>
                        <m:t>payoff</m:t>
                      </m:r>
                    </m:oMath>
                  </m:oMathPara>
                </a14:m>
                <a:endParaRPr lang="cs-CZ" sz="1400" i="1" dirty="0">
                  <a:latin typeface="Cambria Math"/>
                  <a:ea typeface="Cambria Math" panose="02040503050406030204" pitchFamily="18" charset="0"/>
                </a:endParaRPr>
              </a:p>
            </p:txBody>
          </p:sp>
        </mc:Choice>
        <mc:Fallback xmlns="">
          <p:sp>
            <p:nvSpPr>
              <p:cNvPr id="6" name="TextovéPole 5"/>
              <p:cNvSpPr txBox="1">
                <a:spLocks noRot="1" noChangeAspect="1" noMove="1" noResize="1" noEditPoints="1" noAdjustHandles="1" noChangeArrowheads="1" noChangeShapeType="1" noTextEdit="1"/>
              </p:cNvSpPr>
              <p:nvPr/>
            </p:nvSpPr>
            <p:spPr>
              <a:xfrm>
                <a:off x="1890565" y="1591950"/>
                <a:ext cx="5705771" cy="566309"/>
              </a:xfrm>
              <a:prstGeom prst="rect">
                <a:avLst/>
              </a:prstGeom>
              <a:blipFill>
                <a:blip r:embed="rId19"/>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33" name="TextovéPole 32"/>
              <p:cNvSpPr txBox="1"/>
              <p:nvPr/>
            </p:nvSpPr>
            <p:spPr>
              <a:xfrm>
                <a:off x="1584485" y="3451194"/>
                <a:ext cx="7451285" cy="527901"/>
              </a:xfrm>
              <a:prstGeom prst="rect">
                <a:avLst/>
              </a:prstGeom>
              <a:noFill/>
              <a:ln>
                <a:noFill/>
              </a:ln>
            </p:spPr>
            <p:txBody>
              <a:bodyPr wrap="square" rtlCol="0">
                <a:spAutoFit/>
              </a:bodyPr>
              <a:lstStyle/>
              <a:p>
                <a:pPr marL="180975" lvl="2" indent="-180975">
                  <a:buClr>
                    <a:srgbClr val="7030A0"/>
                  </a:buClr>
                  <a:buSzPct val="80000"/>
                  <a:buFont typeface="Wingdings" panose="05000000000000000000" pitchFamily="2" charset="2"/>
                  <a:buChar char="§"/>
                </a:pPr>
                <a:r>
                  <a:rPr lang="en-GB" sz="1400" dirty="0">
                    <a:latin typeface="Cambria Math" panose="02040503050406030204" pitchFamily="18" charset="0"/>
                    <a:ea typeface="Cambria Math" panose="02040503050406030204" pitchFamily="18" charset="0"/>
                  </a:rPr>
                  <a:t>On 18 March the 3v6 FRA which starts on 18 June (last trading day of the 3M June interest rate futures) should have an FRA rate close to the June’s current implied rate</a:t>
                </a:r>
                <a:r>
                  <a:rPr lang="en-GB" sz="1400" dirty="0">
                    <a:ea typeface="Cambria Math" panose="02040503050406030204" pitchFamily="18" charset="0"/>
                  </a:rPr>
                  <a:t> </a:t>
                </a:r>
                <a14:m>
                  <m:oMath xmlns:m="http://schemas.openxmlformats.org/officeDocument/2006/math">
                    <m:d>
                      <m:dPr>
                        <m:ctrlPr>
                          <a:rPr lang="en-GB" sz="1200" i="1">
                            <a:latin typeface="Cambria Math" panose="02040503050406030204" pitchFamily="18" charset="0"/>
                            <a:ea typeface="Cambria Math" panose="02040503050406030204" pitchFamily="18" charset="0"/>
                          </a:rPr>
                        </m:ctrlPr>
                      </m:dPr>
                      <m:e>
                        <m:r>
                          <a:rPr lang="en-GB" sz="1200" i="1">
                            <a:latin typeface="Cambria Math" panose="02040503050406030204" pitchFamily="18" charset="0"/>
                            <a:ea typeface="Cambria Math" panose="02040503050406030204" pitchFamily="18" charset="0"/>
                          </a:rPr>
                          <m:t>100−</m:t>
                        </m:r>
                        <m:sSubSup>
                          <m:sSubSupPr>
                            <m:ctrlPr>
                              <a:rPr lang="en-GB" sz="1200" i="1">
                                <a:latin typeface="Cambria Math" panose="02040503050406030204" pitchFamily="18" charset="0"/>
                                <a:ea typeface="Cambria Math" panose="02040503050406030204" pitchFamily="18" charset="0"/>
                              </a:rPr>
                            </m:ctrlPr>
                          </m:sSubSupPr>
                          <m:e>
                            <m:r>
                              <a:rPr lang="en-GB" sz="1200" i="1">
                                <a:latin typeface="Cambria Math" panose="02040503050406030204" pitchFamily="18" charset="0"/>
                                <a:ea typeface="Cambria Math" panose="02040503050406030204" pitchFamily="18" charset="0"/>
                              </a:rPr>
                              <m:t>𝐹</m:t>
                            </m:r>
                          </m:e>
                          <m:sub>
                            <m:r>
                              <a:rPr lang="en-GB" sz="1200" i="1">
                                <a:latin typeface="Cambria Math" panose="02040503050406030204" pitchFamily="18" charset="0"/>
                                <a:ea typeface="Cambria Math" panose="02040503050406030204" pitchFamily="18" charset="0"/>
                              </a:rPr>
                              <m:t>0</m:t>
                            </m:r>
                          </m:sub>
                          <m:sup>
                            <m:r>
                              <a:rPr lang="en-GB" sz="1200" b="0" i="1" smtClean="0">
                                <a:latin typeface="Cambria Math" panose="02040503050406030204" pitchFamily="18" charset="0"/>
                                <a:ea typeface="Cambria Math" panose="02040503050406030204" pitchFamily="18" charset="0"/>
                              </a:rPr>
                              <m:t>𝐽𝑢𝑛</m:t>
                            </m:r>
                          </m:sup>
                        </m:sSubSup>
                      </m:e>
                    </m:d>
                  </m:oMath>
                </a14:m>
                <a:endParaRPr lang="en-GB" sz="1200" dirty="0">
                  <a:latin typeface="Cambria Math" panose="02040503050406030204" pitchFamily="18" charset="0"/>
                  <a:ea typeface="Cambria Math" panose="02040503050406030204" pitchFamily="18" charset="0"/>
                </a:endParaRPr>
              </a:p>
            </p:txBody>
          </p:sp>
        </mc:Choice>
        <mc:Fallback xmlns="">
          <p:sp>
            <p:nvSpPr>
              <p:cNvPr id="33" name="TextovéPole 32"/>
              <p:cNvSpPr txBox="1">
                <a:spLocks noRot="1" noChangeAspect="1" noMove="1" noResize="1" noEditPoints="1" noAdjustHandles="1" noChangeArrowheads="1" noChangeShapeType="1" noTextEdit="1"/>
              </p:cNvSpPr>
              <p:nvPr/>
            </p:nvSpPr>
            <p:spPr>
              <a:xfrm>
                <a:off x="1584485" y="3451194"/>
                <a:ext cx="7451285" cy="527901"/>
              </a:xfrm>
              <a:prstGeom prst="rect">
                <a:avLst/>
              </a:prstGeom>
              <a:blipFill>
                <a:blip r:embed="rId20"/>
                <a:stretch>
                  <a:fillRect t="-3448" b="-9195"/>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34" name="TextovéPole 33"/>
              <p:cNvSpPr txBox="1"/>
              <p:nvPr/>
            </p:nvSpPr>
            <p:spPr>
              <a:xfrm>
                <a:off x="1583760" y="3907151"/>
                <a:ext cx="7579818" cy="745717"/>
              </a:xfrm>
              <a:prstGeom prst="rect">
                <a:avLst/>
              </a:prstGeom>
              <a:noFill/>
              <a:ln>
                <a:noFill/>
              </a:ln>
            </p:spPr>
            <p:txBody>
              <a:bodyPr wrap="square" rtlCol="0">
                <a:spAutoFit/>
              </a:bodyPr>
              <a:lstStyle/>
              <a:p>
                <a:pPr marL="180975" lvl="2" indent="-180975">
                  <a:buClr>
                    <a:srgbClr val="7030A0"/>
                  </a:buClr>
                  <a:buSzPct val="80000"/>
                  <a:buFont typeface="Wingdings" panose="05000000000000000000" pitchFamily="2" charset="2"/>
                  <a:buChar char="§"/>
                </a:pPr>
                <a:r>
                  <a:rPr lang="en-GB" sz="1400" dirty="0">
                    <a:latin typeface="Cambria Math" panose="02040503050406030204" pitchFamily="18" charset="0"/>
                    <a:ea typeface="Cambria Math" panose="02040503050406030204" pitchFamily="18" charset="0"/>
                  </a:rPr>
                  <a:t>On 18 March the 6v9 FRA which starts on 18 September (last trading day of the 3M September interest rate futures) should have an FRA rate close to the September’s current implied rate </a:t>
                </a:r>
                <a14:m>
                  <m:oMath xmlns:m="http://schemas.openxmlformats.org/officeDocument/2006/math">
                    <m:d>
                      <m:dPr>
                        <m:ctrlPr>
                          <a:rPr lang="en-GB" sz="1200" i="1">
                            <a:latin typeface="Cambria Math" panose="02040503050406030204" pitchFamily="18" charset="0"/>
                            <a:ea typeface="Cambria Math" panose="02040503050406030204" pitchFamily="18" charset="0"/>
                          </a:rPr>
                        </m:ctrlPr>
                      </m:dPr>
                      <m:e>
                        <m:r>
                          <a:rPr lang="en-GB" sz="1200">
                            <a:latin typeface="Cambria Math" panose="02040503050406030204" pitchFamily="18" charset="0"/>
                            <a:ea typeface="Cambria Math" panose="02040503050406030204" pitchFamily="18" charset="0"/>
                          </a:rPr>
                          <m:t>100−</m:t>
                        </m:r>
                        <m:sSubSup>
                          <m:sSubSupPr>
                            <m:ctrlPr>
                              <a:rPr lang="en-GB" sz="1200" i="1">
                                <a:latin typeface="Cambria Math" panose="02040503050406030204" pitchFamily="18" charset="0"/>
                                <a:ea typeface="Cambria Math" panose="02040503050406030204" pitchFamily="18" charset="0"/>
                              </a:rPr>
                            </m:ctrlPr>
                          </m:sSubSupPr>
                          <m:e>
                            <m:r>
                              <a:rPr lang="en-GB" sz="1200">
                                <a:latin typeface="Cambria Math" panose="02040503050406030204" pitchFamily="18" charset="0"/>
                                <a:ea typeface="Cambria Math" panose="02040503050406030204" pitchFamily="18" charset="0"/>
                              </a:rPr>
                              <m:t>𝐹</m:t>
                            </m:r>
                          </m:e>
                          <m:sub>
                            <m:r>
                              <a:rPr lang="en-GB" sz="1200">
                                <a:latin typeface="Cambria Math" panose="02040503050406030204" pitchFamily="18" charset="0"/>
                                <a:ea typeface="Cambria Math" panose="02040503050406030204" pitchFamily="18" charset="0"/>
                              </a:rPr>
                              <m:t>0</m:t>
                            </m:r>
                          </m:sub>
                          <m:sup>
                            <m:r>
                              <a:rPr lang="en-GB" sz="1200">
                                <a:latin typeface="Cambria Math" panose="02040503050406030204" pitchFamily="18" charset="0"/>
                                <a:ea typeface="Cambria Math" panose="02040503050406030204" pitchFamily="18" charset="0"/>
                              </a:rPr>
                              <m:t>𝑆𝑒𝑝</m:t>
                            </m:r>
                          </m:sup>
                        </m:sSubSup>
                      </m:e>
                    </m:d>
                  </m:oMath>
                </a14:m>
                <a:endParaRPr lang="en-GB" sz="1200" dirty="0">
                  <a:latin typeface="Cambria Math" panose="02040503050406030204" pitchFamily="18" charset="0"/>
                  <a:ea typeface="Cambria Math" panose="02040503050406030204" pitchFamily="18" charset="0"/>
                </a:endParaRPr>
              </a:p>
            </p:txBody>
          </p:sp>
        </mc:Choice>
        <mc:Fallback xmlns="">
          <p:sp>
            <p:nvSpPr>
              <p:cNvPr id="34" name="TextovéPole 33"/>
              <p:cNvSpPr txBox="1">
                <a:spLocks noRot="1" noChangeAspect="1" noMove="1" noResize="1" noEditPoints="1" noAdjustHandles="1" noChangeArrowheads="1" noChangeShapeType="1" noTextEdit="1"/>
              </p:cNvSpPr>
              <p:nvPr/>
            </p:nvSpPr>
            <p:spPr>
              <a:xfrm>
                <a:off x="1583760" y="3907151"/>
                <a:ext cx="7579818" cy="745717"/>
              </a:xfrm>
              <a:prstGeom prst="rect">
                <a:avLst/>
              </a:prstGeom>
              <a:blipFill>
                <a:blip r:embed="rId21"/>
                <a:stretch>
                  <a:fillRect t="-2459"/>
                </a:stretch>
              </a:blipFill>
              <a:ln>
                <a:noFill/>
              </a:ln>
            </p:spPr>
            <p:txBody>
              <a:bodyPr/>
              <a:lstStyle/>
              <a:p>
                <a:r>
                  <a:rPr lang="cs-CZ">
                    <a:noFill/>
                  </a:rPr>
                  <a:t> </a:t>
                </a:r>
              </a:p>
            </p:txBody>
          </p:sp>
        </mc:Fallback>
      </mc:AlternateContent>
      <p:sp>
        <p:nvSpPr>
          <p:cNvPr id="35" name="TextovéPole 34"/>
          <p:cNvSpPr txBox="1"/>
          <p:nvPr/>
        </p:nvSpPr>
        <p:spPr>
          <a:xfrm>
            <a:off x="1584000" y="5447574"/>
            <a:ext cx="7451770" cy="307777"/>
          </a:xfrm>
          <a:prstGeom prst="rect">
            <a:avLst/>
          </a:prstGeom>
          <a:noFill/>
          <a:ln>
            <a:noFill/>
          </a:ln>
        </p:spPr>
        <p:txBody>
          <a:bodyPr wrap="square" rtlCol="0">
            <a:spAutoFit/>
          </a:bodyPr>
          <a:lstStyle/>
          <a:p>
            <a:pPr marL="180975" lvl="2" indent="-180975">
              <a:buClr>
                <a:srgbClr val="7030A0"/>
              </a:buClr>
              <a:buSzPct val="80000"/>
              <a:buFont typeface="Wingdings" panose="05000000000000000000" pitchFamily="2" charset="2"/>
              <a:buChar char="§"/>
            </a:pPr>
            <a:r>
              <a:rPr lang="en-GB" sz="1400" dirty="0">
                <a:latin typeface="Cambria Math" panose="02040503050406030204" pitchFamily="18" charset="0"/>
                <a:ea typeface="Cambria Math" panose="02040503050406030204" pitchFamily="18" charset="0"/>
              </a:rPr>
              <a:t>On 18 March the 3v9 FRA rate must be compatible with futures-linked 3v6 and 6v9 FRA rates</a:t>
            </a:r>
          </a:p>
        </p:txBody>
      </p:sp>
      <p:sp>
        <p:nvSpPr>
          <p:cNvPr id="36" name="TextovéPole 35"/>
          <p:cNvSpPr txBox="1"/>
          <p:nvPr/>
        </p:nvSpPr>
        <p:spPr>
          <a:xfrm>
            <a:off x="1584000" y="5681646"/>
            <a:ext cx="7553904" cy="523220"/>
          </a:xfrm>
          <a:prstGeom prst="rect">
            <a:avLst/>
          </a:prstGeom>
          <a:noFill/>
          <a:ln>
            <a:noFill/>
          </a:ln>
        </p:spPr>
        <p:txBody>
          <a:bodyPr wrap="square" rtlCol="0">
            <a:spAutoFit/>
          </a:bodyPr>
          <a:lstStyle/>
          <a:p>
            <a:pPr marL="180975" lvl="2" indent="-180975">
              <a:buClr>
                <a:srgbClr val="7030A0"/>
              </a:buClr>
              <a:buSzPct val="80000"/>
              <a:buFont typeface="Wingdings" panose="05000000000000000000" pitchFamily="2" charset="2"/>
              <a:buChar char="§"/>
            </a:pPr>
            <a:r>
              <a:rPr lang="en-GB" sz="1400" dirty="0">
                <a:latin typeface="Cambria Math" panose="02040503050406030204" pitchFamily="18" charset="0"/>
                <a:ea typeface="Cambria Math" panose="02040503050406030204" pitchFamily="18" charset="0"/>
              </a:rPr>
              <a:t>On 18 March the implied rates of the June, September and December futures currently being traded determine FRA rates of the following FRA contracts: 3v6, 6v9, 9v12, 3v9, 3v12, 6v12</a:t>
            </a:r>
          </a:p>
        </p:txBody>
      </p:sp>
      <p:sp>
        <p:nvSpPr>
          <p:cNvPr id="41" name="TextovéPole 40"/>
          <p:cNvSpPr txBox="1"/>
          <p:nvPr/>
        </p:nvSpPr>
        <p:spPr>
          <a:xfrm>
            <a:off x="1188001" y="1268760"/>
            <a:ext cx="7349872"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Equality between the FRA rate and the implied futures interest rate</a:t>
            </a:r>
          </a:p>
        </p:txBody>
      </p:sp>
      <mc:AlternateContent xmlns:mc="http://schemas.openxmlformats.org/markup-compatibility/2006" xmlns:a14="http://schemas.microsoft.com/office/drawing/2010/main">
        <mc:Choice Requires="a14">
          <p:sp>
            <p:nvSpPr>
              <p:cNvPr id="42" name="TextovéPole 41"/>
              <p:cNvSpPr txBox="1"/>
              <p:nvPr/>
            </p:nvSpPr>
            <p:spPr>
              <a:xfrm>
                <a:off x="7799620" y="2619048"/>
                <a:ext cx="883476" cy="220701"/>
              </a:xfrm>
              <a:prstGeom prst="rect">
                <a:avLst/>
              </a:prstGeom>
              <a:noFill/>
            </p:spPr>
            <p:txBody>
              <a:bodyPr wrap="square" lIns="0" tIns="0" rIns="0" bIns="0" rtlCol="0">
                <a:spAutoFit/>
              </a:bodyPr>
              <a:lstStyle/>
              <a:p>
                <a14:m>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i="1">
                            <a:latin typeface="Cambria Math" panose="02040503050406030204" pitchFamily="18" charset="0"/>
                            <a:ea typeface="Cambria Math" panose="02040503050406030204" pitchFamily="18" charset="0"/>
                          </a:rPr>
                          <m:t>𝑇</m:t>
                        </m:r>
                      </m:sub>
                      <m:sup>
                        <m:r>
                          <a:rPr lang="cs-CZ" sz="1400" i="1">
                            <a:latin typeface="Cambria Math" panose="02040503050406030204" pitchFamily="18" charset="0"/>
                            <a:ea typeface="Cambria Math" panose="02040503050406030204" pitchFamily="18" charset="0"/>
                          </a:rPr>
                          <m:t> </m:t>
                        </m:r>
                      </m:sup>
                      <m:e>
                        <m:sSub>
                          <m:sSubPr>
                            <m:ctrlPr>
                              <a:rPr lang="cs-CZ" sz="1400" i="1">
                                <a:latin typeface="Cambria Math" panose="02040503050406030204" pitchFamily="18" charset="0"/>
                              </a:rPr>
                            </m:ctrlPr>
                          </m:sSubPr>
                          <m:e>
                            <m:r>
                              <a:rPr lang="cs-CZ" sz="1400" i="1">
                                <a:latin typeface="Cambria Math" panose="02040503050406030204" pitchFamily="18" charset="0"/>
                              </a:rPr>
                              <m:t>𝐾</m:t>
                            </m:r>
                          </m:e>
                          <m:sub>
                            <m:r>
                              <a:rPr lang="cs-CZ" sz="1400" i="1">
                                <a:latin typeface="Cambria Math" panose="02040503050406030204" pitchFamily="18" charset="0"/>
                              </a:rPr>
                              <m:t>𝑇</m:t>
                            </m:r>
                            <m:r>
                              <a:rPr lang="cs-CZ" sz="1400" i="1">
                                <a:latin typeface="Cambria Math" panose="02040503050406030204" pitchFamily="18" charset="0"/>
                              </a:rPr>
                              <m:t>+3</m:t>
                            </m:r>
                          </m:sub>
                        </m:sSub>
                      </m:e>
                    </m:sPre>
                    <m:acc>
                      <m:accPr>
                        <m:chr m:val="̇"/>
                        <m:ctrlPr>
                          <a:rPr lang="cs-CZ" sz="1400" b="0" i="1" smtClean="0">
                            <a:latin typeface="Cambria Math" panose="02040503050406030204" pitchFamily="18" charset="0"/>
                            <a:ea typeface="Cambria Math" panose="02040503050406030204" pitchFamily="18" charset="0"/>
                          </a:rPr>
                        </m:ctrlPr>
                      </m:accPr>
                      <m:e>
                        <m:r>
                          <a:rPr lang="cs-CZ" sz="1400" b="0" i="1" smtClean="0">
                            <a:latin typeface="Cambria Math" panose="02040503050406030204" pitchFamily="18" charset="0"/>
                            <a:ea typeface="Cambria Math" panose="02040503050406030204" pitchFamily="18" charset="0"/>
                          </a:rPr>
                          <m:t>=</m:t>
                        </m:r>
                      </m:e>
                    </m:acc>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panose="02040503050406030204" pitchFamily="18" charset="0"/>
                            <a:ea typeface="Cambria Math" panose="02040503050406030204" pitchFamily="18" charset="0"/>
                          </a:rPr>
                          <m:t>𝐿</m:t>
                        </m:r>
                      </m:e>
                      <m:sub>
                        <m:r>
                          <a:rPr lang="cs-CZ" sz="1400" i="1">
                            <a:latin typeface="Cambria Math" panose="02040503050406030204" pitchFamily="18" charset="0"/>
                            <a:ea typeface="Cambria Math" panose="02040503050406030204" pitchFamily="18" charset="0"/>
                          </a:rPr>
                          <m:t>3</m:t>
                        </m:r>
                      </m:sub>
                      <m:sup>
                        <m:r>
                          <a:rPr lang="cs-CZ" sz="1400" i="1">
                            <a:latin typeface="Cambria Math" panose="02040503050406030204" pitchFamily="18" charset="0"/>
                            <a:ea typeface="Cambria Math" panose="02040503050406030204" pitchFamily="18" charset="0"/>
                          </a:rPr>
                          <m:t>0</m:t>
                        </m:r>
                      </m:sup>
                    </m:sSubSup>
                  </m:oMath>
                </a14:m>
                <a:r>
                  <a:rPr lang="cs-CZ" sz="1400" i="1" dirty="0">
                    <a:latin typeface="Cambria Math"/>
                    <a:ea typeface="Cambria Math" panose="02040503050406030204" pitchFamily="18" charset="0"/>
                  </a:rPr>
                  <a:t> </a:t>
                </a:r>
              </a:p>
            </p:txBody>
          </p:sp>
        </mc:Choice>
        <mc:Fallback xmlns="">
          <p:sp>
            <p:nvSpPr>
              <p:cNvPr id="42" name="TextovéPole 41"/>
              <p:cNvSpPr txBox="1">
                <a:spLocks noRot="1" noChangeAspect="1" noMove="1" noResize="1" noEditPoints="1" noAdjustHandles="1" noChangeArrowheads="1" noChangeShapeType="1" noTextEdit="1"/>
              </p:cNvSpPr>
              <p:nvPr/>
            </p:nvSpPr>
            <p:spPr>
              <a:xfrm>
                <a:off x="7799620" y="2619048"/>
                <a:ext cx="883476" cy="220701"/>
              </a:xfrm>
              <a:prstGeom prst="rect">
                <a:avLst/>
              </a:prstGeom>
              <a:blipFill>
                <a:blip r:embed="rId22"/>
                <a:stretch>
                  <a:fillRect l="-3448" b="-16667"/>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3" name="TextovéPole 42"/>
              <p:cNvSpPr txBox="1"/>
              <p:nvPr/>
            </p:nvSpPr>
            <p:spPr>
              <a:xfrm>
                <a:off x="1583576" y="2116814"/>
                <a:ext cx="5436696" cy="523220"/>
              </a:xfrm>
              <a:prstGeom prst="rect">
                <a:avLst/>
              </a:prstGeom>
              <a:noFill/>
              <a:ln>
                <a:noFill/>
              </a:ln>
            </p:spPr>
            <p:txBody>
              <a:bodyPr wrap="square" rtlCol="0">
                <a:spAutoFit/>
              </a:bodyPr>
              <a:lstStyle/>
              <a:p>
                <a:pPr marL="180975" lvl="2" indent="-180975">
                  <a:buClr>
                    <a:srgbClr val="7030A0"/>
                  </a:buClr>
                  <a:buSzPct val="80000"/>
                  <a:buFont typeface="Wingdings" panose="05000000000000000000" pitchFamily="2" charset="2"/>
                  <a:buChar char="§"/>
                </a:pPr>
                <a:r>
                  <a:rPr lang="en-GB" sz="1400" dirty="0">
                    <a:latin typeface="Cambria Math" panose="02040503050406030204" pitchFamily="18" charset="0"/>
                    <a:ea typeface="Cambria Math" panose="02040503050406030204" pitchFamily="18" charset="0"/>
                  </a:rPr>
                  <a:t>FRA period and the period of the futures’ underlying deposit start at the same time </a:t>
                </a:r>
                <a14:m>
                  <m:oMath xmlns:m="http://schemas.openxmlformats.org/officeDocument/2006/math">
                    <m:r>
                      <a:rPr lang="cs-CZ" sz="1400" b="0" i="1" smtClean="0">
                        <a:latin typeface="Cambria Math" panose="02040503050406030204" pitchFamily="18" charset="0"/>
                        <a:ea typeface="Cambria Math" panose="02040503050406030204" pitchFamily="18" charset="0"/>
                      </a:rPr>
                      <m:t>𝑇</m:t>
                    </m:r>
                  </m:oMath>
                </a14:m>
                <a:r>
                  <a:rPr lang="cs-CZ" sz="1400" dirty="0">
                    <a:latin typeface="Cambria Math" panose="02040503050406030204" pitchFamily="18" charset="0"/>
                    <a:ea typeface="Cambria Math" panose="02040503050406030204" pitchFamily="18" charset="0"/>
                  </a:rPr>
                  <a:t> </a:t>
                </a:r>
                <a:r>
                  <a:rPr lang="en-GB" sz="1400" dirty="0">
                    <a:latin typeface="Cambria Math" panose="02040503050406030204" pitchFamily="18" charset="0"/>
                    <a:ea typeface="Cambria Math" panose="02040503050406030204" pitchFamily="18" charset="0"/>
                  </a:rPr>
                  <a:t>and have the same length</a:t>
                </a:r>
                <a:r>
                  <a:rPr lang="cs-CZ" sz="1400" dirty="0">
                    <a:latin typeface="Cambria Math" panose="02040503050406030204" pitchFamily="18" charset="0"/>
                    <a:ea typeface="Cambria Math" panose="02040503050406030204" pitchFamily="18" charset="0"/>
                  </a:rPr>
                  <a:t> (</a:t>
                </a:r>
                <a14:m>
                  <m:oMath xmlns:m="http://schemas.openxmlformats.org/officeDocument/2006/math">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𝑁</m:t>
                        </m:r>
                      </m:e>
                      <m:sub>
                        <m:r>
                          <a:rPr lang="en-GB" sz="1200" i="1">
                            <a:latin typeface="Cambria Math" panose="02040503050406030204" pitchFamily="18" charset="0"/>
                            <a:ea typeface="Cambria Math" panose="02040503050406030204" pitchFamily="18" charset="0"/>
                          </a:rPr>
                          <m:t>𝑇</m:t>
                        </m:r>
                        <m:r>
                          <a:rPr lang="en-GB" sz="1200" i="1">
                            <a:latin typeface="Cambria Math" panose="02040503050406030204" pitchFamily="18" charset="0"/>
                            <a:ea typeface="Cambria Math" panose="02040503050406030204" pitchFamily="18" charset="0"/>
                          </a:rPr>
                          <m:t>,</m:t>
                        </m:r>
                        <m:r>
                          <a:rPr lang="en-GB" sz="1200" i="1">
                            <a:latin typeface="Cambria Math" panose="02040503050406030204" pitchFamily="18" charset="0"/>
                            <a:ea typeface="Cambria Math" panose="02040503050406030204" pitchFamily="18" charset="0"/>
                          </a:rPr>
                          <m:t>𝑇</m:t>
                        </m:r>
                        <m:r>
                          <a:rPr lang="en-GB" sz="1200" i="1">
                            <a:latin typeface="Cambria Math" panose="02040503050406030204" pitchFamily="18" charset="0"/>
                            <a:ea typeface="Cambria Math" panose="02040503050406030204" pitchFamily="18" charset="0"/>
                          </a:rPr>
                          <m:t>+3</m:t>
                        </m:r>
                      </m:sub>
                    </m:sSub>
                    <m:r>
                      <m:rPr>
                        <m:nor/>
                      </m:rPr>
                      <a:rPr lang="en-GB" sz="1200" dirty="0">
                        <a:latin typeface="Cambria Math" panose="02040503050406030204" pitchFamily="18" charset="0"/>
                        <a:ea typeface="Cambria Math" panose="02040503050406030204" pitchFamily="18" charset="0"/>
                      </a:rPr>
                      <m:t>/365</m:t>
                    </m:r>
                    <m:r>
                      <m:rPr>
                        <m:nor/>
                      </m:rPr>
                      <a:rPr lang="cs-CZ" sz="1200" dirty="0">
                        <a:latin typeface="Cambria Math" panose="02040503050406030204" pitchFamily="18" charset="0"/>
                        <a:ea typeface="Cambria Math" panose="02040503050406030204" pitchFamily="18" charset="0"/>
                      </a:rPr>
                      <m:t> </m:t>
                    </m:r>
                    <m:acc>
                      <m:accPr>
                        <m:chr m:val="̇"/>
                        <m:ctrlPr>
                          <a:rPr lang="en-GB" sz="1200" i="1">
                            <a:latin typeface="Cambria Math" panose="02040503050406030204" pitchFamily="18" charset="0"/>
                            <a:ea typeface="Cambria Math" panose="02040503050406030204" pitchFamily="18" charset="0"/>
                          </a:rPr>
                        </m:ctrlPr>
                      </m:accPr>
                      <m:e>
                        <m:r>
                          <a:rPr lang="cs-CZ" sz="1200" i="1">
                            <a:latin typeface="Cambria Math" panose="02040503050406030204" pitchFamily="18" charset="0"/>
                            <a:ea typeface="Cambria Math" panose="02040503050406030204" pitchFamily="18" charset="0"/>
                          </a:rPr>
                          <m:t>=</m:t>
                        </m:r>
                      </m:e>
                    </m:acc>
                    <m:r>
                      <a:rPr lang="en-GB" sz="1200" i="1">
                        <a:latin typeface="Cambria Math" panose="02040503050406030204" pitchFamily="18" charset="0"/>
                        <a:ea typeface="Cambria Math" panose="02040503050406030204" pitchFamily="18" charset="0"/>
                      </a:rPr>
                      <m:t>3/12</m:t>
                    </m:r>
                  </m:oMath>
                </a14:m>
                <a:r>
                  <a:rPr lang="cs-CZ" sz="1400" dirty="0">
                    <a:latin typeface="Cambria Math" panose="02040503050406030204" pitchFamily="18" charset="0"/>
                    <a:ea typeface="Cambria Math" panose="02040503050406030204" pitchFamily="18" charset="0"/>
                  </a:rPr>
                  <a:t>)</a:t>
                </a:r>
                <a:endParaRPr lang="en-GB" sz="1400" dirty="0">
                  <a:latin typeface="Cambria Math" panose="02040503050406030204" pitchFamily="18" charset="0"/>
                  <a:ea typeface="Cambria Math" panose="02040503050406030204" pitchFamily="18" charset="0"/>
                </a:endParaRPr>
              </a:p>
            </p:txBody>
          </p:sp>
        </mc:Choice>
        <mc:Fallback xmlns="">
          <p:sp>
            <p:nvSpPr>
              <p:cNvPr id="43" name="TextovéPole 42"/>
              <p:cNvSpPr txBox="1">
                <a:spLocks noRot="1" noChangeAspect="1" noMove="1" noResize="1" noEditPoints="1" noAdjustHandles="1" noChangeArrowheads="1" noChangeShapeType="1" noTextEdit="1"/>
              </p:cNvSpPr>
              <p:nvPr/>
            </p:nvSpPr>
            <p:spPr>
              <a:xfrm>
                <a:off x="1583576" y="2116814"/>
                <a:ext cx="5436696" cy="523220"/>
              </a:xfrm>
              <a:prstGeom prst="rect">
                <a:avLst/>
              </a:prstGeom>
              <a:blipFill>
                <a:blip r:embed="rId23"/>
                <a:stretch>
                  <a:fillRect t="-3488" b="-10465"/>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4" name="TextovéPole 43"/>
              <p:cNvSpPr txBox="1"/>
              <p:nvPr/>
            </p:nvSpPr>
            <p:spPr>
              <a:xfrm>
                <a:off x="1584057" y="2551649"/>
                <a:ext cx="5868263" cy="523220"/>
              </a:xfrm>
              <a:prstGeom prst="rect">
                <a:avLst/>
              </a:prstGeom>
              <a:noFill/>
              <a:ln>
                <a:noFill/>
              </a:ln>
            </p:spPr>
            <p:txBody>
              <a:bodyPr wrap="square" rtlCol="0">
                <a:spAutoFit/>
              </a:bodyPr>
              <a:lstStyle/>
              <a:p>
                <a:pPr marL="180975" lvl="2" indent="-180975">
                  <a:buClr>
                    <a:srgbClr val="7030A0"/>
                  </a:buClr>
                  <a:buSzPct val="80000"/>
                  <a:buFont typeface="Wingdings" panose="05000000000000000000" pitchFamily="2" charset="2"/>
                  <a:buChar char="§"/>
                </a:pPr>
                <a:r>
                  <a:rPr lang="en-GB" sz="1400" dirty="0">
                    <a:latin typeface="Cambria Math" panose="02040503050406030204" pitchFamily="18" charset="0"/>
                    <a:ea typeface="Cambria Math" panose="02040503050406030204" pitchFamily="18" charset="0"/>
                  </a:rPr>
                  <a:t>Notional amount of FRA is equal to the size of the futures contract </a:t>
                </a:r>
                <a14:m>
                  <m:oMath xmlns:m="http://schemas.openxmlformats.org/officeDocument/2006/math">
                    <m:r>
                      <a:rPr lang="en-GB" sz="1400" b="0" i="1" smtClean="0">
                        <a:latin typeface="Cambria Math" panose="02040503050406030204" pitchFamily="18" charset="0"/>
                        <a:ea typeface="Cambria Math" panose="02040503050406030204" pitchFamily="18" charset="0"/>
                      </a:rPr>
                      <m:t>𝑉</m:t>
                    </m:r>
                    <m:r>
                      <a:rPr lang="cs-CZ" sz="1400" b="0" i="1" smtClean="0">
                        <a:latin typeface="Cambria Math" panose="02040503050406030204" pitchFamily="18" charset="0"/>
                        <a:ea typeface="Cambria Math" panose="02040503050406030204" pitchFamily="18" charset="0"/>
                      </a:rPr>
                      <m:t>,</m:t>
                    </m:r>
                  </m:oMath>
                </a14:m>
                <a:r>
                  <a:rPr lang="en-GB" sz="1400" dirty="0">
                    <a:latin typeface="Cambria Math" panose="02040503050406030204" pitchFamily="18" charset="0"/>
                    <a:ea typeface="Cambria Math" panose="02040503050406030204" pitchFamily="18" charset="0"/>
                  </a:rPr>
                  <a:t> and both contacts use the same floating rate (</a:t>
                </a:r>
                <a:r>
                  <a:rPr lang="cs-CZ" sz="1400" dirty="0">
                    <a:latin typeface="Cambria Math" panose="02040503050406030204" pitchFamily="18" charset="0"/>
                    <a:ea typeface="Cambria Math" panose="02040503050406030204" pitchFamily="18" charset="0"/>
                  </a:rPr>
                  <a:t>3M </a:t>
                </a:r>
                <a:r>
                  <a:rPr lang="en-GB" sz="1400" dirty="0">
                    <a:latin typeface="Cambria Math" panose="02040503050406030204" pitchFamily="18" charset="0"/>
                    <a:ea typeface="Cambria Math" panose="02040503050406030204" pitchFamily="18" charset="0"/>
                  </a:rPr>
                  <a:t>Libor prevailing at time </a:t>
                </a:r>
                <a14:m>
                  <m:oMath xmlns:m="http://schemas.openxmlformats.org/officeDocument/2006/math">
                    <m:r>
                      <a:rPr lang="en-GB" sz="1400" b="0" i="1" smtClean="0">
                        <a:latin typeface="Cambria Math" panose="02040503050406030204" pitchFamily="18" charset="0"/>
                        <a:ea typeface="Cambria Math" panose="02040503050406030204" pitchFamily="18" charset="0"/>
                      </a:rPr>
                      <m:t>𝑇</m:t>
                    </m:r>
                  </m:oMath>
                </a14:m>
                <a:r>
                  <a:rPr lang="en-GB" sz="1400" dirty="0">
                    <a:latin typeface="Cambria Math" panose="02040503050406030204" pitchFamily="18" charset="0"/>
                    <a:ea typeface="Cambria Math" panose="02040503050406030204" pitchFamily="18" charset="0"/>
                  </a:rPr>
                  <a:t>)</a:t>
                </a:r>
              </a:p>
            </p:txBody>
          </p:sp>
        </mc:Choice>
        <mc:Fallback xmlns="">
          <p:sp>
            <p:nvSpPr>
              <p:cNvPr id="44" name="TextovéPole 43"/>
              <p:cNvSpPr txBox="1">
                <a:spLocks noRot="1" noChangeAspect="1" noMove="1" noResize="1" noEditPoints="1" noAdjustHandles="1" noChangeArrowheads="1" noChangeShapeType="1" noTextEdit="1"/>
              </p:cNvSpPr>
              <p:nvPr/>
            </p:nvSpPr>
            <p:spPr>
              <a:xfrm>
                <a:off x="1584057" y="2551649"/>
                <a:ext cx="5868263" cy="523220"/>
              </a:xfrm>
              <a:prstGeom prst="rect">
                <a:avLst/>
              </a:prstGeom>
              <a:blipFill>
                <a:blip r:embed="rId24"/>
                <a:stretch>
                  <a:fillRect t="-3529" r="-1040" b="-10588"/>
                </a:stretch>
              </a:blipFill>
              <a:ln>
                <a:noFill/>
              </a:ln>
            </p:spPr>
            <p:txBody>
              <a:bodyPr/>
              <a:lstStyle/>
              <a:p>
                <a:r>
                  <a:rPr lang="cs-CZ">
                    <a:noFill/>
                  </a:rPr>
                  <a:t> </a:t>
                </a:r>
              </a:p>
            </p:txBody>
          </p:sp>
        </mc:Fallback>
      </mc:AlternateContent>
      <p:sp>
        <p:nvSpPr>
          <p:cNvPr id="46" name="TextovéPole 45"/>
          <p:cNvSpPr txBox="1"/>
          <p:nvPr/>
        </p:nvSpPr>
        <p:spPr>
          <a:xfrm>
            <a:off x="1584000" y="3004973"/>
            <a:ext cx="5220248" cy="307777"/>
          </a:xfrm>
          <a:prstGeom prst="rect">
            <a:avLst/>
          </a:prstGeom>
          <a:noFill/>
          <a:ln>
            <a:noFill/>
          </a:ln>
        </p:spPr>
        <p:txBody>
          <a:bodyPr wrap="square" rtlCol="0">
            <a:spAutoFit/>
          </a:bodyPr>
          <a:lstStyle>
            <a:defPPr>
              <a:defRPr lang="cs-CZ"/>
            </a:defPPr>
            <a:lvl3pPr marL="180975" lvl="2" indent="-180975">
              <a:buClr>
                <a:srgbClr val="7030A0"/>
              </a:buClr>
              <a:buSzPct val="80000"/>
              <a:buFont typeface="Wingdings" panose="05000000000000000000" pitchFamily="2" charset="2"/>
              <a:buChar char="§"/>
              <a:defRPr sz="1400">
                <a:latin typeface="Cambria Math" panose="02040503050406030204" pitchFamily="18" charset="0"/>
                <a:ea typeface="Cambria Math" panose="02040503050406030204" pitchFamily="18" charset="0"/>
              </a:defRPr>
            </a:lvl3pPr>
          </a:lstStyle>
          <a:p>
            <a:pPr lvl="2"/>
            <a:r>
              <a:rPr lang="en-GB" dirty="0"/>
              <a:t>Quantitative effect of discounting must be ignored</a:t>
            </a:r>
          </a:p>
        </p:txBody>
      </p:sp>
      <p:sp>
        <p:nvSpPr>
          <p:cNvPr id="5" name="Pravá složená závorka 4"/>
          <p:cNvSpPr/>
          <p:nvPr/>
        </p:nvSpPr>
        <p:spPr>
          <a:xfrm>
            <a:off x="7541472" y="2217012"/>
            <a:ext cx="205002" cy="1043728"/>
          </a:xfrm>
          <a:prstGeom prst="rightBrace">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Tree>
    <p:extLst>
      <p:ext uri="{BB962C8B-B14F-4D97-AF65-F5344CB8AC3E}">
        <p14:creationId xmlns:p14="http://schemas.microsoft.com/office/powerpoint/2010/main" val="33105348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PERSISTENCEDATA" val="MMPROD_UIPERSISTENCEDATA"/>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     Money market instruments&amp;quot;&quot;/&gt;&lt;property id=&quot;20307&quot; value=&quot;256&quot;/&gt;&lt;/object&gt;&lt;object type=&quot;3&quot; unique_id=&quot;10007&quot;&gt;&lt;property id=&quot;20148&quot; value=&quot;5&quot;/&gt;&lt;property id=&quot;20300&quot; value=&quot;Slide 3 - &amp;quot;Day-year conventions&amp;quot;&quot;/&gt;&lt;property id=&quot;20307&quot; value=&quot;270&quot;/&gt;&lt;/object&gt;&lt;object type=&quot;3&quot; unique_id=&quot;10015&quot;&gt;&lt;property id=&quot;20148&quot; value=&quot;5&quot;/&gt;&lt;property id=&quot;20300&quot; value=&quot;Slide 15 - &amp;quot;See you  in the next lecture&amp;quot;&quot;/&gt;&lt;property id=&quot;20307&quot; value=&quot;272&quot;/&gt;&lt;/object&gt;&lt;object type=&quot;3&quot; unique_id=&quot;11627&quot;&gt;&lt;property id=&quot;20148&quot; value=&quot;5&quot;/&gt;&lt;property id=&quot;20300&quot; value=&quot;Slide 2 - &amp;quot;Overview&amp;quot;&quot;/&gt;&lt;property id=&quot;20307&quot; value=&quot;275&quot;/&gt;&lt;/object&gt;&lt;object type=&quot;3&quot; unique_id=&quot;11628&quot;&gt;&lt;property id=&quot;20148&quot; value=&quot;5&quot;/&gt;&lt;property id=&quot;20300&quot; value=&quot;Slide 14 - &amp;quot;Graduated-payment mortgage&amp;quot;&quot;/&gt;&lt;property id=&quot;20307&quot; value=&quot;276&quot;/&gt;&lt;/object&gt;&lt;object type=&quot;3&quot; unique_id=&quot;11629&quot;&gt;&lt;property id=&quot;20148&quot; value=&quot;5&quot;/&gt;&lt;property id=&quot;20300&quot; value=&quot;Slide 11 - &amp;quot;Repo – funding a purchase of bonds&amp;quot;&quot;/&gt;&lt;property id=&quot;20307&quot; value=&quot;277&quot;/&gt;&lt;/object&gt;&lt;object type=&quot;3&quot; unique_id=&quot;11630&quot;&gt;&lt;property id=&quot;20148&quot; value=&quot;5&quot;/&gt;&lt;property id=&quot;20300&quot; value=&quot;Slide 13 - &amp;quot;Other examples of using repo&amp;quot;&quot;/&gt;&lt;property id=&quot;20307&quot; value=&quot;278&quot;/&gt;&lt;/object&gt;&lt;object type=&quot;3&quot; unique_id=&quot;11760&quot;&gt;&lt;property id=&quot;20148&quot; value=&quot;5&quot;/&gt;&lt;property id=&quot;20300&quot; value=&quot;Slide 9 - &amp;quot;Sale and repurchase agreement (repo)&amp;quot;&quot;/&gt;&lt;property id=&quot;20307&quot; value=&quot;285&quot;/&gt;&lt;/object&gt;&lt;object type=&quot;3&quot; unique_id=&quot;11988&quot;&gt;&lt;property id=&quot;20148&quot; value=&quot;5&quot;/&gt;&lt;property id=&quot;20300&quot; value=&quot;Slide 4 - &amp;quot;Time deposit&amp;quot;&quot;/&gt;&lt;property id=&quot;20307&quot; value=&quot;287&quot;/&gt;&lt;/object&gt;&lt;object type=&quot;3&quot; unique_id=&quot;12142&quot;&gt;&lt;property id=&quot;20148&quot; value=&quot;5&quot;/&gt;&lt;property id=&quot;20300&quot; value=&quot;Slide 6 - &amp;quot;Interpolation and extrapolation&amp;quot;&quot;/&gt;&lt;property id=&quot;20307&quot; value=&quot;288&quot;/&gt;&lt;/object&gt;&lt;object type=&quot;3&quot; unique_id=&quot;12244&quot;&gt;&lt;property id=&quot;20148&quot; value=&quot;5&quot;/&gt;&lt;property id=&quot;20300&quot; value=&quot;Slide 5 - &amp;quot;Short-term yield curve &amp;quot;&quot;/&gt;&lt;property id=&quot;20307&quot; value=&quot;290&quot;/&gt;&lt;/object&gt;&lt;object type=&quot;3&quot; unique_id=&quot;12245&quot;&gt;&lt;property id=&quot;20148&quot; value=&quot;5&quot;/&gt;&lt;property id=&quot;20300&quot; value=&quot;Slide 7 - &amp;quot;Certificate of deposit&amp;quot;&quot;/&gt;&lt;property id=&quot;20307&quot; value=&quot;291&quot;/&gt;&lt;/object&gt;&lt;object type=&quot;3&quot; unique_id=&quot;12246&quot;&gt;&lt;property id=&quot;20148&quot; value=&quot;5&quot;/&gt;&lt;property id=&quot;20300&quot; value=&quot;Slide 8 - &amp;quot;Treasury bill&amp;quot;&quot;/&gt;&lt;property id=&quot;20307&quot; value=&quot;289&quot;/&gt;&lt;/object&gt;&lt;object type=&quot;3&quot; unique_id=&quot;12314&quot;&gt;&lt;property id=&quot;20148&quot; value=&quot;5&quot;/&gt;&lt;property id=&quot;20300&quot; value=&quot;Slide 16 - &amp;quot;Overview of instruments (1)&amp;quot;&quot;/&gt;&lt;property id=&quot;20307&quot; value=&quot;292&quot;/&gt;&lt;/object&gt;&lt;object type=&quot;3&quot; unique_id=&quot;12453&quot;&gt;&lt;property id=&quot;20148&quot; value=&quot;5&quot;/&gt;&lt;property id=&quot;20300&quot; value=&quot;Slide 17 - &amp;quot;Overview of instruments (2)&amp;quot;&quot;/&gt;&lt;property id=&quot;20307&quot; value=&quot;293&quot;/&gt;&lt;/object&gt;&lt;object type=&quot;3&quot; unique_id=&quot;12520&quot;&gt;&lt;property id=&quot;20148&quot; value=&quot;5&quot;/&gt;&lt;property id=&quot;20300&quot; value=&quot;Slide 10 - &amp;quot;Repo – further notions&amp;quot;&quot;/&gt;&lt;property id=&quot;20307&quot; value=&quot;294&quot;/&gt;&lt;/object&gt;&lt;object type=&quot;3&quot; unique_id=&quot;12582&quot;&gt;&lt;property id=&quot;20148&quot; value=&quot;5&quot;/&gt;&lt;property id=&quot;20300&quot; value=&quot;Slide 12 - &amp;quot;Repo – leveraging of bond portfolio&amp;quot;&quot;/&gt;&lt;property id=&quot;20307&quot; value=&quot;295&quot;/&gt;&lt;/object&gt;&lt;/object&gt;&lt;object type=&quot;8&quot; unique_id=&quot;10032&quot;&gt;&lt;/object&gt;&lt;/object&gt;&lt;/database&gt;"/>
  <p:tag name="SECTOMILLISECCONVERTED" val="1"/>
</p:tagLst>
</file>

<file path=ppt/theme/theme1.xml><?xml version="1.0" encoding="utf-8"?>
<a:theme xmlns:a="http://schemas.openxmlformats.org/drawingml/2006/main" name="FMI">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erodynamik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k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spDef>
      <a:spPr>
        <a:no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headEnd type="triangle"/>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sz="1600" i="1" smtClean="0">
            <a:latin typeface="Cambria Math"/>
            <a:ea typeface="Cambria Math" panose="02040503050406030204" pitchFamily="18" charset="0"/>
          </a:defRPr>
        </a:defPPr>
      </a:lstStyle>
    </a:tx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15814</TotalTime>
  <Words>1861</Words>
  <Application>Microsoft Office PowerPoint</Application>
  <PresentationFormat>Předvádění na obrazovce (4:3)</PresentationFormat>
  <Paragraphs>351</Paragraphs>
  <Slides>11</Slides>
  <Notes>2</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11</vt:i4>
      </vt:variant>
    </vt:vector>
  </HeadingPairs>
  <TitlesOfParts>
    <vt:vector size="18" baseType="lpstr">
      <vt:lpstr>Algerian</vt:lpstr>
      <vt:lpstr>Calibri</vt:lpstr>
      <vt:lpstr>Cambria Math</vt:lpstr>
      <vt:lpstr>Georgia</vt:lpstr>
      <vt:lpstr>Trebuchet MS</vt:lpstr>
      <vt:lpstr>Wingdings</vt:lpstr>
      <vt:lpstr>FMI</vt:lpstr>
      <vt:lpstr>     Forward rate agreement</vt:lpstr>
      <vt:lpstr>FRA contract</vt:lpstr>
      <vt:lpstr>FRA formula</vt:lpstr>
      <vt:lpstr>Applications of FRA</vt:lpstr>
      <vt:lpstr>FRA strip</vt:lpstr>
      <vt:lpstr>Assembling a 3v8 FRA strip</vt:lpstr>
      <vt:lpstr>Price links with coupon swaps</vt:lpstr>
      <vt:lpstr>Price links with interest rate futures </vt:lpstr>
      <vt:lpstr>Futures-linked FRA contracts</vt:lpstr>
      <vt:lpstr>Interpolated FRA rates</vt:lpstr>
      <vt:lpstr>See you  in the next lecture</vt:lpstr>
    </vt:vector>
  </TitlesOfParts>
  <Company>Institute of Economic Studies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Forward rate agreement</dc:title>
  <dc:subject>FI - TALKING SLIDES</dc:subject>
  <dc:creator>Oldřich DĚDEK</dc:creator>
  <cp:keywords>pptxFI_L07</cp:keywords>
  <dc:description>Financial markets instruments</dc:description>
  <cp:lastModifiedBy>Oldrich DEDEK</cp:lastModifiedBy>
  <cp:revision>3519</cp:revision>
  <dcterms:created xsi:type="dcterms:W3CDTF">2014-05-11T12:40:16Z</dcterms:created>
  <dcterms:modified xsi:type="dcterms:W3CDTF">2020-10-04T18:21:58Z</dcterms:modified>
  <cp:category>O.D. Lecturing Legacy</cp:category>
  <cp:contentStatus>OD Web</cp:contentStatus>
</cp:coreProperties>
</file>