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6"/>
  </p:notesMasterIdLst>
  <p:sldIdLst>
    <p:sldId id="256" r:id="rId2"/>
    <p:sldId id="275" r:id="rId3"/>
    <p:sldId id="296" r:id="rId4"/>
    <p:sldId id="270" r:id="rId5"/>
    <p:sldId id="297" r:id="rId6"/>
    <p:sldId id="298" r:id="rId7"/>
    <p:sldId id="299" r:id="rId8"/>
    <p:sldId id="277" r:id="rId9"/>
    <p:sldId id="287" r:id="rId10"/>
    <p:sldId id="289" r:id="rId11"/>
    <p:sldId id="294" r:id="rId12"/>
    <p:sldId id="301" r:id="rId13"/>
    <p:sldId id="302" r:id="rId14"/>
    <p:sldId id="272" r:id="rId15"/>
  </p:sldIdLst>
  <p:sldSz cx="9144000" cy="6858000" type="screen4x3"/>
  <p:notesSz cx="6858000" cy="9144000"/>
  <p:custDataLst>
    <p:tags r:id="rId17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000"/>
    <a:srgbClr val="FFFF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4400" autoAdjust="0"/>
  </p:normalViewPr>
  <p:slideViewPr>
    <p:cSldViewPr>
      <p:cViewPr varScale="1">
        <p:scale>
          <a:sx n="159" d="100"/>
          <a:sy n="159" d="100"/>
        </p:scale>
        <p:origin x="219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Ztlumené efekty: 2,3,4</a:t>
            </a:r>
          </a:p>
          <a:p>
            <a:r>
              <a:rPr lang="cs-CZ" dirty="0"/>
              <a:t>Odstranit srážku kamionu: snímek 8, 1:33 – 1:45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B824-5E93-4F37-9F9C-7C4FB11BB412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Obligace - </a:t>
            </a:r>
            <a:r>
              <a:rPr lang="cs-CZ" dirty="0" err="1"/>
              <a:t>kkůlkůlkZáklady</a:t>
            </a:r>
            <a:r>
              <a:rPr lang="cs-CZ" dirty="0"/>
              <a:t>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Bonds – Analysis of the yield curve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r>
              <a:rPr lang="cs-CZ" dirty="0" err="1"/>
              <a:t>vostní</a:t>
            </a:r>
            <a:r>
              <a:rPr lang="cs-CZ" dirty="0"/>
              <a:t> tok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A06A-B118-4854-A6B1-AD8434D8C8A2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245-3440-4804-8040-B2F6C9563C64}" type="datetime1">
              <a:rPr lang="cs-CZ" smtClean="0"/>
              <a:t>04.10.2020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6B96-06F8-4545-9182-889597D673BE}" type="datetime1">
              <a:rPr lang="cs-CZ" smtClean="0"/>
              <a:t>04.10.2020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0EDE7-1677-48D5-AEC1-00727E1AD5C8}" type="datetime1">
              <a:rPr lang="cs-CZ" smtClean="0"/>
              <a:t>04.10.2020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CB76-1543-48ED-85A0-8667F9791FC8}" type="datetime1">
              <a:rPr lang="cs-CZ" smtClean="0"/>
              <a:t>04.10.2020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E541-6BD5-44E0-A709-E50ED9825230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7B65-9542-4BD1-9D5B-317E40607F34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682813-8C86-44C6-B6BD-1FCF6C787374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5.png"/><Relationship Id="rId17" Type="http://schemas.openxmlformats.org/officeDocument/2006/relationships/image" Target="../media/image4.png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3.png"/><Relationship Id="rId17" Type="http://schemas.openxmlformats.org/officeDocument/2006/relationships/image" Target="../media/image12.png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0.png"/><Relationship Id="rId1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</a:t>
            </a:r>
            <a:r>
              <a:rPr lang="cs-CZ" sz="1800" dirty="0">
                <a:solidFill>
                  <a:srgbClr val="7030A0"/>
                </a:solidFill>
              </a:rPr>
              <a:t>8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88000" y="2700000"/>
            <a:ext cx="6120000" cy="1800000"/>
          </a:xfrm>
        </p:spPr>
        <p:txBody>
          <a:bodyPr/>
          <a:lstStyle/>
          <a:p>
            <a:pPr marL="182880" indent="0" algn="l">
              <a:buNone/>
            </a:pPr>
            <a:br>
              <a:rPr lang="en-GB" dirty="0">
                <a:solidFill>
                  <a:srgbClr val="7030A0"/>
                </a:solidFill>
              </a:rPr>
            </a:br>
            <a:br>
              <a:rPr lang="en-GB" dirty="0">
                <a:solidFill>
                  <a:srgbClr val="7030A0"/>
                </a:solidFill>
              </a:rPr>
            </a:br>
            <a:br>
              <a:rPr lang="en-GB" dirty="0">
                <a:solidFill>
                  <a:srgbClr val="7030A0"/>
                </a:solidFill>
              </a:rPr>
            </a:br>
            <a:br>
              <a:rPr lang="en-GB" dirty="0">
                <a:solidFill>
                  <a:srgbClr val="7030A0"/>
                </a:solidFill>
              </a:rPr>
            </a:br>
            <a:br>
              <a:rPr lang="en-GB" dirty="0">
                <a:solidFill>
                  <a:srgbClr val="7030A0"/>
                </a:solidFill>
              </a:rPr>
            </a:br>
            <a:br>
              <a:rPr lang="en-GB" dirty="0">
                <a:solidFill>
                  <a:srgbClr val="7030A0"/>
                </a:solidFill>
              </a:rPr>
            </a:b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Currency and equity swap</a:t>
            </a:r>
            <a:r>
              <a:rPr lang="cs-CZ" dirty="0">
                <a:solidFill>
                  <a:srgbClr val="7030A0"/>
                </a:solidFill>
              </a:rPr>
              <a:t>s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000" y="5292000"/>
            <a:ext cx="3420000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000" y="540000"/>
            <a:ext cx="129344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10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4428000" cy="648072"/>
          </a:xfrm>
        </p:spPr>
        <p:txBody>
          <a:bodyPr/>
          <a:lstStyle/>
          <a:p>
            <a:r>
              <a:rPr lang="en-GB" dirty="0"/>
              <a:t>Warehousing with bonds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4086219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Warehousing strategy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5213099"/>
            <a:ext cx="777700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USD depreciation increases the USD equivalent of the selling price of  EUR bonds that offsets the loss from a lower USD principal amount received than paid at maturity of the swap pair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864000" y="946800"/>
            <a:ext cx="442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Risks of unhedged position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1188000" y="2468299"/>
            <a:ext cx="777700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fall in EUR long-term interest rates will result in a lower rate received than paid out during the whole term of the swap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1188001" y="3003689"/>
            <a:ext cx="7848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rise of USD Libor will result in a higher rate paid than received; this risk is eliminated at next reset date</a:t>
            </a:r>
          </a:p>
        </p:txBody>
      </p:sp>
      <p:sp>
        <p:nvSpPr>
          <p:cNvPr id="55" name="TextovéPole 54"/>
          <p:cNvSpPr txBox="1"/>
          <p:nvPr/>
        </p:nvSpPr>
        <p:spPr>
          <a:xfrm>
            <a:off x="1188000" y="3539115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USD depreciation against the EUR will result in a higher USD principal amount paid than received at maturity of the swap pair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0" y="4398933"/>
            <a:ext cx="770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Buying 5-year EUR denominated government bonds</a:t>
            </a:r>
          </a:p>
        </p:txBody>
      </p:sp>
      <p:sp>
        <p:nvSpPr>
          <p:cNvPr id="58" name="TextovéPole 57"/>
          <p:cNvSpPr txBox="1"/>
          <p:nvPr/>
        </p:nvSpPr>
        <p:spPr>
          <a:xfrm>
            <a:off x="1188001" y="4670882"/>
            <a:ext cx="7848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fall in EUR interest rate increases the selling price of EUR bonds; resulting capital gain offsets the income loss on EUR legs of the swap pair</a:t>
            </a:r>
            <a:endParaRPr lang="en-GB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1828923" y="1281363"/>
            <a:ext cx="5492872" cy="1258944"/>
            <a:chOff x="1829864" y="1281363"/>
            <a:chExt cx="5492872" cy="1258944"/>
          </a:xfrm>
        </p:grpSpPr>
        <p:sp>
          <p:nvSpPr>
            <p:cNvPr id="50" name="Volný tvar 49"/>
            <p:cNvSpPr/>
            <p:nvPr/>
          </p:nvSpPr>
          <p:spPr>
            <a:xfrm>
              <a:off x="4932981" y="1923950"/>
              <a:ext cx="2090103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lg" len="med"/>
              <a:tailEnd type="triangl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grpSp>
          <p:nvGrpSpPr>
            <p:cNvPr id="70" name="Skupina 69"/>
            <p:cNvGrpSpPr/>
            <p:nvPr/>
          </p:nvGrpSpPr>
          <p:grpSpPr>
            <a:xfrm>
              <a:off x="1829864" y="1459432"/>
              <a:ext cx="1254400" cy="540000"/>
              <a:chOff x="1604593" y="2378596"/>
              <a:chExt cx="1254400" cy="360000"/>
            </a:xfrm>
          </p:grpSpPr>
          <p:sp>
            <p:nvSpPr>
              <p:cNvPr id="86" name="Obdélník 85"/>
              <p:cNvSpPr/>
              <p:nvPr/>
            </p:nvSpPr>
            <p:spPr>
              <a:xfrm>
                <a:off x="1604593" y="2378596"/>
                <a:ext cx="1254400" cy="360000"/>
              </a:xfrm>
              <a:prstGeom prst="rect">
                <a:avLst/>
              </a:prstGeom>
              <a:solidFill>
                <a:srgbClr val="7030A0">
                  <a:alpha val="25000"/>
                </a:srgbClr>
              </a:solidFill>
              <a:ln>
                <a:solidFill>
                  <a:schemeClr val="accent1">
                    <a:shade val="50000"/>
                    <a:shade val="75000"/>
                    <a:satMod val="125000"/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7" name="TextovéPole 86"/>
              <p:cNvSpPr txBox="1"/>
              <p:nvPr/>
            </p:nvSpPr>
            <p:spPr>
              <a:xfrm>
                <a:off x="1676497" y="2379186"/>
                <a:ext cx="1071488" cy="348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Later </a:t>
                </a:r>
              </a:p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customer</a:t>
                </a:r>
              </a:p>
            </p:txBody>
          </p:sp>
        </p:grpSp>
        <p:grpSp>
          <p:nvGrpSpPr>
            <p:cNvPr id="71" name="Skupina 70"/>
            <p:cNvGrpSpPr/>
            <p:nvPr/>
          </p:nvGrpSpPr>
          <p:grpSpPr>
            <a:xfrm>
              <a:off x="3976708" y="1447978"/>
              <a:ext cx="1219484" cy="551459"/>
              <a:chOff x="5894273" y="2370957"/>
              <a:chExt cx="1219484" cy="367639"/>
            </a:xfrm>
          </p:grpSpPr>
          <p:sp>
            <p:nvSpPr>
              <p:cNvPr id="84" name="Obdélník 83"/>
              <p:cNvSpPr/>
              <p:nvPr/>
            </p:nvSpPr>
            <p:spPr>
              <a:xfrm>
                <a:off x="5894273" y="2378596"/>
                <a:ext cx="1219484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5" name="TextovéPole 84"/>
              <p:cNvSpPr txBox="1"/>
              <p:nvPr/>
            </p:nvSpPr>
            <p:spPr>
              <a:xfrm>
                <a:off x="5968569" y="2370957"/>
                <a:ext cx="1054800" cy="348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Swap</a:t>
                </a:r>
              </a:p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dealer</a:t>
                </a:r>
                <a:endParaRPr lang="en-GB" sz="14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sp>
          <p:nvSpPr>
            <p:cNvPr id="73" name="TextovéPole 72"/>
            <p:cNvSpPr txBox="1"/>
            <p:nvPr/>
          </p:nvSpPr>
          <p:spPr>
            <a:xfrm>
              <a:off x="3168693" y="1281363"/>
              <a:ext cx="700401" cy="3995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5Y EUR  </a:t>
              </a: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+ 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spread</a:t>
              </a:r>
            </a:p>
          </p:txBody>
        </p:sp>
        <p:cxnSp>
          <p:nvCxnSpPr>
            <p:cNvPr id="74" name="Přímá spojnice se šipkou 73"/>
            <p:cNvCxnSpPr/>
            <p:nvPr/>
          </p:nvCxnSpPr>
          <p:spPr>
            <a:xfrm>
              <a:off x="3108328" y="1492772"/>
              <a:ext cx="851585" cy="0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Skupina 74"/>
            <p:cNvGrpSpPr/>
            <p:nvPr/>
          </p:nvGrpSpPr>
          <p:grpSpPr>
            <a:xfrm>
              <a:off x="6103252" y="1467097"/>
              <a:ext cx="1219484" cy="549464"/>
              <a:chOff x="5870209" y="2372287"/>
              <a:chExt cx="1219484" cy="366309"/>
            </a:xfrm>
          </p:grpSpPr>
          <p:sp>
            <p:nvSpPr>
              <p:cNvPr id="82" name="Obdélník 81"/>
              <p:cNvSpPr/>
              <p:nvPr/>
            </p:nvSpPr>
            <p:spPr>
              <a:xfrm>
                <a:off x="5870209" y="2378596"/>
                <a:ext cx="1219484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3" name="TextovéPole 82"/>
              <p:cNvSpPr txBox="1"/>
              <p:nvPr/>
            </p:nvSpPr>
            <p:spPr>
              <a:xfrm>
                <a:off x="5951278" y="2372287"/>
                <a:ext cx="1054800" cy="348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Earlier</a:t>
                </a:r>
              </a:p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customer</a:t>
                </a:r>
              </a:p>
            </p:txBody>
          </p:sp>
        </p:grpSp>
        <p:cxnSp>
          <p:nvCxnSpPr>
            <p:cNvPr id="76" name="Přímá spojnice se šipkou 75"/>
            <p:cNvCxnSpPr/>
            <p:nvPr/>
          </p:nvCxnSpPr>
          <p:spPr>
            <a:xfrm>
              <a:off x="5229327" y="1495172"/>
              <a:ext cx="851585" cy="0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ovéPole 76"/>
            <p:cNvSpPr txBox="1"/>
            <p:nvPr/>
          </p:nvSpPr>
          <p:spPr>
            <a:xfrm>
              <a:off x="5293021" y="1315221"/>
              <a:ext cx="703756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5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Y </a:t>
              </a: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EUR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78" name="Přímá spojnice se šipkou 77"/>
            <p:cNvCxnSpPr/>
            <p:nvPr/>
          </p:nvCxnSpPr>
          <p:spPr>
            <a:xfrm>
              <a:off x="3085868" y="1961089"/>
              <a:ext cx="851585" cy="0"/>
            </a:xfrm>
            <a:prstGeom prst="straightConnector1">
              <a:avLst/>
            </a:prstGeom>
            <a:ln w="25400">
              <a:prstDash val="sysDash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nice se šipkou 78"/>
            <p:cNvCxnSpPr/>
            <p:nvPr/>
          </p:nvCxnSpPr>
          <p:spPr>
            <a:xfrm>
              <a:off x="5224915" y="1963489"/>
              <a:ext cx="851585" cy="0"/>
            </a:xfrm>
            <a:prstGeom prst="straightConnector1">
              <a:avLst/>
            </a:prstGeom>
            <a:ln w="25400">
              <a:prstDash val="sysDash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ovéPole 79"/>
            <p:cNvSpPr txBox="1"/>
            <p:nvPr/>
          </p:nvSpPr>
          <p:spPr>
            <a:xfrm>
              <a:off x="3030703" y="1940400"/>
              <a:ext cx="1034271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6M USD Libor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81" name="TextovéPole 80"/>
            <p:cNvSpPr txBox="1"/>
            <p:nvPr/>
          </p:nvSpPr>
          <p:spPr>
            <a:xfrm>
              <a:off x="5205374" y="1941619"/>
              <a:ext cx="972382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6M USD Libor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49" name="Volný tvar 48"/>
            <p:cNvSpPr/>
            <p:nvPr/>
          </p:nvSpPr>
          <p:spPr>
            <a:xfrm>
              <a:off x="4985792" y="1939671"/>
              <a:ext cx="2317635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6" name="Volný tvar 55"/>
            <p:cNvSpPr/>
            <p:nvPr/>
          </p:nvSpPr>
          <p:spPr>
            <a:xfrm>
              <a:off x="1999599" y="1936831"/>
              <a:ext cx="2317635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9" name="Volný tvar 58"/>
            <p:cNvSpPr/>
            <p:nvPr/>
          </p:nvSpPr>
          <p:spPr>
            <a:xfrm>
              <a:off x="1961888" y="1921110"/>
              <a:ext cx="2090103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lg" len="med"/>
              <a:tailEnd type="triangl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0" name="TextovéPole 59"/>
            <p:cNvSpPr txBox="1"/>
            <p:nvPr/>
          </p:nvSpPr>
          <p:spPr>
            <a:xfrm>
              <a:off x="6718040" y="2054075"/>
              <a:ext cx="455516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USD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61" name="TextovéPole 60"/>
            <p:cNvSpPr txBox="1"/>
            <p:nvPr/>
          </p:nvSpPr>
          <p:spPr>
            <a:xfrm>
              <a:off x="3750325" y="2051580"/>
              <a:ext cx="455516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USD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66" name="TextovéPole 65"/>
            <p:cNvSpPr txBox="1"/>
            <p:nvPr/>
          </p:nvSpPr>
          <p:spPr>
            <a:xfrm>
              <a:off x="4814404" y="2319734"/>
              <a:ext cx="455516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EUR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67" name="TextovéPole 66"/>
            <p:cNvSpPr txBox="1"/>
            <p:nvPr/>
          </p:nvSpPr>
          <p:spPr>
            <a:xfrm>
              <a:off x="1832547" y="2317510"/>
              <a:ext cx="455516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EUR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5443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Šipka: doprava 6">
            <a:extLst>
              <a:ext uri="{FF2B5EF4-FFF2-40B4-BE49-F238E27FC236}">
                <a16:creationId xmlns:a16="http://schemas.microsoft.com/office/drawing/2014/main" id="{5641EBEA-657E-456C-8EDF-2831E01DB296}"/>
              </a:ext>
            </a:extLst>
          </p:cNvPr>
          <p:cNvSpPr/>
          <p:nvPr/>
        </p:nvSpPr>
        <p:spPr>
          <a:xfrm>
            <a:off x="3167864" y="1808840"/>
            <a:ext cx="252008" cy="180000"/>
          </a:xfrm>
          <a:prstGeom prst="rightArrow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/>
          </a:p>
        </p:txBody>
      </p:sp>
      <p:sp>
        <p:nvSpPr>
          <p:cNvPr id="6" name="Šipka: doleva 5">
            <a:extLst>
              <a:ext uri="{FF2B5EF4-FFF2-40B4-BE49-F238E27FC236}">
                <a16:creationId xmlns:a16="http://schemas.microsoft.com/office/drawing/2014/main" id="{641949EA-743F-4D9A-A3E9-BAC9BBE60E8F}"/>
              </a:ext>
            </a:extLst>
          </p:cNvPr>
          <p:cNvSpPr/>
          <p:nvPr/>
        </p:nvSpPr>
        <p:spPr>
          <a:xfrm>
            <a:off x="5580112" y="1592816"/>
            <a:ext cx="252000" cy="180000"/>
          </a:xfrm>
          <a:prstGeom prst="leftArrow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11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4428000" cy="648072"/>
          </a:xfrm>
        </p:spPr>
        <p:txBody>
          <a:bodyPr/>
          <a:lstStyle/>
          <a:p>
            <a:r>
              <a:rPr lang="en-GB" dirty="0"/>
              <a:t>Equity swap</a:t>
            </a:r>
          </a:p>
        </p:txBody>
      </p:sp>
      <p:sp>
        <p:nvSpPr>
          <p:cNvPr id="68" name="TextovéPole 67"/>
          <p:cNvSpPr txBox="1"/>
          <p:nvPr/>
        </p:nvSpPr>
        <p:spPr>
          <a:xfrm>
            <a:off x="1188000" y="2178141"/>
            <a:ext cx="77586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Equity swap is a contract that commits the counterparties to exchange two streams of payments over an agreed upon period</a:t>
            </a:r>
          </a:p>
        </p:txBody>
      </p:sp>
      <p:sp>
        <p:nvSpPr>
          <p:cNvPr id="74" name="TextovéPole 73"/>
          <p:cNvSpPr txBox="1"/>
          <p:nvPr/>
        </p:nvSpPr>
        <p:spPr>
          <a:xfrm>
            <a:off x="864000" y="980088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82" name="TextovéPole 81"/>
          <p:cNvSpPr txBox="1"/>
          <p:nvPr/>
        </p:nvSpPr>
        <p:spPr>
          <a:xfrm>
            <a:off x="1188000" y="3219749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Both income streams are applied to an agreed notional principal amount, which can be fixed or variable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1188000" y="3778154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Equity swap is a derivative instrument because its payments are derived from underlying cash instruments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1188000" y="4336640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Only one payment between counterparties is actually made based on the  netting procedure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2016000" y="2970700"/>
            <a:ext cx="686346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Two-ways payments linked to a change in an agreed upon stock market index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2016000" y="2708920"/>
            <a:ext cx="6863047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One-way payments linked to an agreed upon short-term interest rate</a:t>
            </a:r>
          </a:p>
        </p:txBody>
      </p:sp>
      <p:grpSp>
        <p:nvGrpSpPr>
          <p:cNvPr id="39" name="Skupina 38"/>
          <p:cNvGrpSpPr/>
          <p:nvPr/>
        </p:nvGrpSpPr>
        <p:grpSpPr>
          <a:xfrm>
            <a:off x="2375344" y="1382696"/>
            <a:ext cx="4068864" cy="846108"/>
            <a:chOff x="2548752" y="1900504"/>
            <a:chExt cx="4068864" cy="846108"/>
          </a:xfrm>
        </p:grpSpPr>
        <p:grpSp>
          <p:nvGrpSpPr>
            <p:cNvPr id="42" name="Skupina 41"/>
            <p:cNvGrpSpPr/>
            <p:nvPr/>
          </p:nvGrpSpPr>
          <p:grpSpPr>
            <a:xfrm>
              <a:off x="2548752" y="2048350"/>
              <a:ext cx="4068864" cy="698262"/>
              <a:chOff x="1763688" y="3920558"/>
              <a:chExt cx="4068864" cy="698262"/>
            </a:xfrm>
          </p:grpSpPr>
          <p:grpSp>
            <p:nvGrpSpPr>
              <p:cNvPr id="45" name="Skupina 44"/>
              <p:cNvGrpSpPr/>
              <p:nvPr/>
            </p:nvGrpSpPr>
            <p:grpSpPr>
              <a:xfrm>
                <a:off x="1763688" y="3920558"/>
                <a:ext cx="1228148" cy="540000"/>
                <a:chOff x="1586545" y="2378596"/>
                <a:chExt cx="1228148" cy="360000"/>
              </a:xfrm>
            </p:grpSpPr>
            <p:sp>
              <p:nvSpPr>
                <p:cNvPr id="57" name="Obdélník 56"/>
                <p:cNvSpPr/>
                <p:nvPr/>
              </p:nvSpPr>
              <p:spPr>
                <a:xfrm>
                  <a:off x="1586545" y="2378596"/>
                  <a:ext cx="1228148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TextovéPole 57"/>
                <p:cNvSpPr txBox="1"/>
                <p:nvPr/>
              </p:nvSpPr>
              <p:spPr>
                <a:xfrm>
                  <a:off x="1658449" y="2444779"/>
                  <a:ext cx="1071488" cy="2051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Investor</a:t>
                  </a:r>
                </a:p>
              </p:txBody>
            </p:sp>
          </p:grpSp>
          <p:grpSp>
            <p:nvGrpSpPr>
              <p:cNvPr id="48" name="Skupina 47"/>
              <p:cNvGrpSpPr/>
              <p:nvPr/>
            </p:nvGrpSpPr>
            <p:grpSpPr>
              <a:xfrm>
                <a:off x="4613068" y="3920558"/>
                <a:ext cx="1219484" cy="540000"/>
                <a:chOff x="5372029" y="2378596"/>
                <a:chExt cx="1219484" cy="360000"/>
              </a:xfrm>
            </p:grpSpPr>
            <p:sp>
              <p:nvSpPr>
                <p:cNvPr id="55" name="Obdélník 54"/>
                <p:cNvSpPr/>
                <p:nvPr/>
              </p:nvSpPr>
              <p:spPr>
                <a:xfrm>
                  <a:off x="5372029" y="2378596"/>
                  <a:ext cx="1219484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TextovéPole 55"/>
                <p:cNvSpPr txBox="1"/>
                <p:nvPr/>
              </p:nvSpPr>
              <p:spPr>
                <a:xfrm>
                  <a:off x="5421013" y="2444125"/>
                  <a:ext cx="1122265" cy="2051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Swap dealer</a:t>
                  </a:r>
                </a:p>
              </p:txBody>
            </p:sp>
          </p:grpSp>
          <p:cxnSp>
            <p:nvCxnSpPr>
              <p:cNvPr id="49" name="Přímá spojnice se šipkou 48"/>
              <p:cNvCxnSpPr/>
              <p:nvPr/>
            </p:nvCxnSpPr>
            <p:spPr>
              <a:xfrm>
                <a:off x="3034217" y="4424468"/>
                <a:ext cx="1547107" cy="0"/>
              </a:xfrm>
              <a:prstGeom prst="straightConnector1">
                <a:avLst/>
              </a:prstGeom>
              <a:ln w="25400">
                <a:prstDash val="sysDash"/>
                <a:headEnd type="none" w="lg" len="med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se šipkou 49"/>
              <p:cNvCxnSpPr/>
              <p:nvPr/>
            </p:nvCxnSpPr>
            <p:spPr>
              <a:xfrm>
                <a:off x="3024240" y="3946119"/>
                <a:ext cx="1548215" cy="0"/>
              </a:xfrm>
              <a:prstGeom prst="straightConnector1">
                <a:avLst/>
              </a:prstGeom>
              <a:ln w="25400">
                <a:prstDash val="sysDot"/>
                <a:headEnd type="triangle" w="lg" len="med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ovéPole 50"/>
              <p:cNvSpPr txBox="1"/>
              <p:nvPr/>
            </p:nvSpPr>
            <p:spPr>
              <a:xfrm>
                <a:off x="3140426" y="4372599"/>
                <a:ext cx="1346489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latin typeface="Cambria Math"/>
                    <a:ea typeface="Cambria Math" panose="02040503050406030204" pitchFamily="18" charset="0"/>
                  </a:rPr>
                  <a:t>Libor  + spread</a:t>
                </a:r>
              </a:p>
            </p:txBody>
          </p:sp>
        </p:grpSp>
        <p:sp>
          <p:nvSpPr>
            <p:cNvPr id="44" name="TextovéPole 43"/>
            <p:cNvSpPr txBox="1"/>
            <p:nvPr/>
          </p:nvSpPr>
          <p:spPr>
            <a:xfrm>
              <a:off x="3925490" y="1900504"/>
              <a:ext cx="1310428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Stock index payment</a:t>
              </a:r>
            </a:p>
          </p:txBody>
        </p:sp>
      </p:grpSp>
      <p:sp>
        <p:nvSpPr>
          <p:cNvPr id="59" name="TextovéPole 58"/>
          <p:cNvSpPr txBox="1"/>
          <p:nvPr/>
        </p:nvSpPr>
        <p:spPr>
          <a:xfrm>
            <a:off x="1188000" y="4894493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Equity swap is an over-the-counter instrument whose specifications are negotiated and tailor-made by the swap counterparties</a:t>
            </a:r>
          </a:p>
        </p:txBody>
      </p:sp>
    </p:spTree>
    <p:extLst>
      <p:ext uri="{BB962C8B-B14F-4D97-AF65-F5344CB8AC3E}">
        <p14:creationId xmlns:p14="http://schemas.microsoft.com/office/powerpoint/2010/main" val="2803919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>
            <a:extLst>
              <a:ext uri="{FF2B5EF4-FFF2-40B4-BE49-F238E27FC236}">
                <a16:creationId xmlns:a16="http://schemas.microsoft.com/office/drawing/2014/main" id="{13D93E1E-5FDE-4ACF-A0D4-ACD455160498}"/>
              </a:ext>
            </a:extLst>
          </p:cNvPr>
          <p:cNvGrpSpPr/>
          <p:nvPr/>
        </p:nvGrpSpPr>
        <p:grpSpPr>
          <a:xfrm>
            <a:off x="1828923" y="2467947"/>
            <a:ext cx="5648925" cy="1255777"/>
            <a:chOff x="1828923" y="2467947"/>
            <a:chExt cx="5648925" cy="1255777"/>
          </a:xfrm>
        </p:grpSpPr>
        <p:grpSp>
          <p:nvGrpSpPr>
            <p:cNvPr id="7" name="Skupina 6">
              <a:extLst>
                <a:ext uri="{FF2B5EF4-FFF2-40B4-BE49-F238E27FC236}">
                  <a16:creationId xmlns:a16="http://schemas.microsoft.com/office/drawing/2014/main" id="{41CE20A3-12CB-45A5-B489-A0682213B090}"/>
                </a:ext>
              </a:extLst>
            </p:cNvPr>
            <p:cNvGrpSpPr/>
            <p:nvPr/>
          </p:nvGrpSpPr>
          <p:grpSpPr>
            <a:xfrm>
              <a:off x="1828923" y="2467947"/>
              <a:ext cx="5492872" cy="1255777"/>
              <a:chOff x="1828923" y="2467947"/>
              <a:chExt cx="5492872" cy="1255777"/>
            </a:xfrm>
          </p:grpSpPr>
          <p:grpSp>
            <p:nvGrpSpPr>
              <p:cNvPr id="70" name="Skupina 69"/>
              <p:cNvGrpSpPr/>
              <p:nvPr/>
            </p:nvGrpSpPr>
            <p:grpSpPr>
              <a:xfrm>
                <a:off x="1828923" y="2822954"/>
                <a:ext cx="1228148" cy="540000"/>
                <a:chOff x="1604593" y="2378596"/>
                <a:chExt cx="1228148" cy="360000"/>
              </a:xfrm>
            </p:grpSpPr>
            <p:sp>
              <p:nvSpPr>
                <p:cNvPr id="86" name="Obdélník 85"/>
                <p:cNvSpPr/>
                <p:nvPr/>
              </p:nvSpPr>
              <p:spPr>
                <a:xfrm>
                  <a:off x="1604593" y="2378596"/>
                  <a:ext cx="1228148" cy="36000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solidFill>
                    <a:schemeClr val="accent1">
                      <a:shade val="50000"/>
                      <a:shade val="75000"/>
                      <a:satMod val="125000"/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87" name="TextovéPole 86"/>
                <p:cNvSpPr txBox="1"/>
                <p:nvPr/>
              </p:nvSpPr>
              <p:spPr>
                <a:xfrm>
                  <a:off x="1676497" y="2379186"/>
                  <a:ext cx="1071488" cy="348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Money</a:t>
                  </a:r>
                  <a:r>
                    <a:rPr lang="en-GB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 </a:t>
                  </a:r>
                </a:p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market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  <p:grpSp>
            <p:nvGrpSpPr>
              <p:cNvPr id="71" name="Skupina 70"/>
              <p:cNvGrpSpPr/>
              <p:nvPr/>
            </p:nvGrpSpPr>
            <p:grpSpPr>
              <a:xfrm>
                <a:off x="3975767" y="2822955"/>
                <a:ext cx="1219484" cy="540000"/>
                <a:chOff x="5894273" y="2378596"/>
                <a:chExt cx="1219484" cy="360000"/>
              </a:xfrm>
            </p:grpSpPr>
            <p:sp>
              <p:nvSpPr>
                <p:cNvPr id="84" name="Obdélník 83"/>
                <p:cNvSpPr/>
                <p:nvPr/>
              </p:nvSpPr>
              <p:spPr>
                <a:xfrm>
                  <a:off x="5894273" y="2378596"/>
                  <a:ext cx="1219484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85" name="TextovéPole 84"/>
                <p:cNvSpPr txBox="1"/>
                <p:nvPr/>
              </p:nvSpPr>
              <p:spPr>
                <a:xfrm>
                  <a:off x="5968569" y="2434857"/>
                  <a:ext cx="1054800" cy="2051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Investor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  <p:sp>
            <p:nvSpPr>
              <p:cNvPr id="73" name="TextovéPole 72"/>
              <p:cNvSpPr txBox="1"/>
              <p:nvPr/>
            </p:nvSpPr>
            <p:spPr>
              <a:xfrm>
                <a:off x="3165745" y="3046003"/>
                <a:ext cx="63698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000" b="1" dirty="0">
                    <a:latin typeface="Cambria Math"/>
                    <a:ea typeface="Cambria Math" panose="02040503050406030204" pitchFamily="18" charset="0"/>
                  </a:rPr>
                  <a:t>Libor</a:t>
                </a:r>
                <a:endParaRPr lang="en-GB" sz="1000" b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  <p:cxnSp>
            <p:nvCxnSpPr>
              <p:cNvPr id="74" name="Přímá spojnice se šipkou 73"/>
              <p:cNvCxnSpPr/>
              <p:nvPr/>
            </p:nvCxnSpPr>
            <p:spPr>
              <a:xfrm>
                <a:off x="3090096" y="3084649"/>
                <a:ext cx="851585" cy="0"/>
              </a:xfrm>
              <a:prstGeom prst="straightConnector1">
                <a:avLst/>
              </a:prstGeom>
              <a:ln w="25400">
                <a:prstDash val="sysDash"/>
                <a:headEnd type="none" w="lg" len="med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5" name="Skupina 74"/>
              <p:cNvGrpSpPr/>
              <p:nvPr/>
            </p:nvGrpSpPr>
            <p:grpSpPr>
              <a:xfrm>
                <a:off x="6102311" y="2830619"/>
                <a:ext cx="1219484" cy="549464"/>
                <a:chOff x="5870209" y="2372287"/>
                <a:chExt cx="1219484" cy="366309"/>
              </a:xfrm>
            </p:grpSpPr>
            <p:sp>
              <p:nvSpPr>
                <p:cNvPr id="82" name="Obdélník 81"/>
                <p:cNvSpPr/>
                <p:nvPr/>
              </p:nvSpPr>
              <p:spPr>
                <a:xfrm>
                  <a:off x="5870209" y="2378596"/>
                  <a:ext cx="1219484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83" name="TextovéPole 82"/>
                <p:cNvSpPr txBox="1"/>
                <p:nvPr/>
              </p:nvSpPr>
              <p:spPr>
                <a:xfrm>
                  <a:off x="5951278" y="2372287"/>
                  <a:ext cx="1054800" cy="348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Swap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dealer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  <p:cxnSp>
            <p:nvCxnSpPr>
              <p:cNvPr id="76" name="Přímá spojnice se šipkou 75"/>
              <p:cNvCxnSpPr/>
              <p:nvPr/>
            </p:nvCxnSpPr>
            <p:spPr>
              <a:xfrm>
                <a:off x="5228386" y="2924944"/>
                <a:ext cx="851585" cy="0"/>
              </a:xfrm>
              <a:prstGeom prst="straightConnector1">
                <a:avLst/>
              </a:prstGeom>
              <a:ln w="25400">
                <a:prstDash val="sysDot"/>
                <a:headEnd type="triangle" w="lg" len="med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ovéPole 76"/>
              <p:cNvSpPr txBox="1"/>
              <p:nvPr/>
            </p:nvSpPr>
            <p:spPr>
              <a:xfrm>
                <a:off x="5273553" y="2748339"/>
                <a:ext cx="756418" cy="348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000"/>
                  </a:lnSpc>
                </a:pPr>
                <a:r>
                  <a:rPr lang="en-GB" sz="1000" b="1" dirty="0">
                    <a:latin typeface="Cambria Math"/>
                    <a:ea typeface="Cambria Math" panose="02040503050406030204" pitchFamily="18" charset="0"/>
                  </a:rPr>
                  <a:t>Index payment</a:t>
                </a:r>
              </a:p>
            </p:txBody>
          </p:sp>
          <p:cxnSp>
            <p:nvCxnSpPr>
              <p:cNvPr id="79" name="Přímá spojnice se šipkou 78"/>
              <p:cNvCxnSpPr/>
              <p:nvPr/>
            </p:nvCxnSpPr>
            <p:spPr>
              <a:xfrm>
                <a:off x="5223974" y="3278888"/>
                <a:ext cx="851585" cy="0"/>
              </a:xfrm>
              <a:prstGeom prst="straightConnector1">
                <a:avLst/>
              </a:prstGeom>
              <a:ln w="25400">
                <a:prstDash val="sysDash"/>
                <a:headEnd type="none" w="lg" len="med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ovéPole 80"/>
              <p:cNvSpPr txBox="1"/>
              <p:nvPr/>
            </p:nvSpPr>
            <p:spPr>
              <a:xfrm>
                <a:off x="5118264" y="3262147"/>
                <a:ext cx="1008431" cy="2205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000"/>
                  </a:lnSpc>
                </a:pPr>
                <a:r>
                  <a:rPr lang="en-GB" sz="1000" b="1" dirty="0">
                    <a:latin typeface="Cambria Math"/>
                    <a:ea typeface="Cambria Math" panose="02040503050406030204" pitchFamily="18" charset="0"/>
                  </a:rPr>
                  <a:t>Libor + spread</a:t>
                </a:r>
              </a:p>
            </p:txBody>
          </p:sp>
          <p:sp>
            <p:nvSpPr>
              <p:cNvPr id="56" name="Volný tvar 55"/>
              <p:cNvSpPr/>
              <p:nvPr/>
            </p:nvSpPr>
            <p:spPr>
              <a:xfrm>
                <a:off x="1998658" y="2478748"/>
                <a:ext cx="2321342" cy="324000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headEnd type="triangle" w="lg" len="med"/>
                <a:tailEnd type="none" w="lg" len="med"/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61" name="TextovéPole 60"/>
              <p:cNvSpPr txBox="1"/>
              <p:nvPr/>
            </p:nvSpPr>
            <p:spPr>
              <a:xfrm>
                <a:off x="2887352" y="3503151"/>
                <a:ext cx="1422050" cy="2205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ts val="1000"/>
                  </a:lnSpc>
                </a:pPr>
                <a:r>
                  <a:rPr lang="en-GB" sz="1000" b="1" dirty="0">
                    <a:latin typeface="Cambria Math"/>
                    <a:ea typeface="Cambria Math" panose="02040503050406030204" pitchFamily="18" charset="0"/>
                  </a:rPr>
                  <a:t>Repayment at maturity</a:t>
                </a:r>
              </a:p>
            </p:txBody>
          </p:sp>
          <p:sp>
            <p:nvSpPr>
              <p:cNvPr id="67" name="TextovéPole 66"/>
              <p:cNvSpPr txBox="1"/>
              <p:nvPr/>
            </p:nvSpPr>
            <p:spPr>
              <a:xfrm>
                <a:off x="2028251" y="2467947"/>
                <a:ext cx="1195999" cy="2205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000"/>
                  </a:lnSpc>
                </a:pPr>
                <a:r>
                  <a:rPr lang="en-GB" sz="1000" b="1" dirty="0">
                    <a:latin typeface="Cambria Math"/>
                    <a:ea typeface="Cambria Math" panose="02040503050406030204" pitchFamily="18" charset="0"/>
                  </a:rPr>
                  <a:t>Initial investment</a:t>
                </a:r>
              </a:p>
            </p:txBody>
          </p:sp>
          <p:sp>
            <p:nvSpPr>
              <p:cNvPr id="69" name="Volný tvar 68"/>
              <p:cNvSpPr/>
              <p:nvPr/>
            </p:nvSpPr>
            <p:spPr>
              <a:xfrm>
                <a:off x="2065433" y="3313293"/>
                <a:ext cx="2317635" cy="324000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headEnd type="triangle" w="lg" len="med"/>
                <a:tailEnd type="none" w="lg" len="med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</p:grpSp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77403355-F206-4F4C-937D-F65D9FAEE623}"/>
                </a:ext>
              </a:extLst>
            </p:cNvPr>
            <p:cNvSpPr/>
            <p:nvPr/>
          </p:nvSpPr>
          <p:spPr>
            <a:xfrm>
              <a:off x="6063921" y="2768736"/>
              <a:ext cx="1314000" cy="689591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4" name="TextovéPole 93">
              <a:extLst>
                <a:ext uri="{FF2B5EF4-FFF2-40B4-BE49-F238E27FC236}">
                  <a16:creationId xmlns:a16="http://schemas.microsoft.com/office/drawing/2014/main" id="{87B7BA2A-3897-45BF-9512-9C2559711582}"/>
                </a:ext>
              </a:extLst>
            </p:cNvPr>
            <p:cNvSpPr txBox="1"/>
            <p:nvPr/>
          </p:nvSpPr>
          <p:spPr>
            <a:xfrm>
              <a:off x="6281849" y="2577675"/>
              <a:ext cx="119599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Notional amount</a:t>
              </a:r>
            </a:p>
          </p:txBody>
        </p:sp>
      </p:grp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12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5508120" cy="648072"/>
          </a:xfrm>
        </p:spPr>
        <p:txBody>
          <a:bodyPr/>
          <a:lstStyle/>
          <a:p>
            <a:r>
              <a:rPr lang="en-GB" dirty="0"/>
              <a:t>Application</a:t>
            </a:r>
            <a:r>
              <a:rPr lang="cs-CZ" dirty="0"/>
              <a:t>s</a:t>
            </a:r>
            <a:r>
              <a:rPr lang="en-GB" dirty="0"/>
              <a:t> of equity swap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3775001"/>
            <a:ext cx="73084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Equity swap with a variable notional principal amount 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864000" y="946800"/>
            <a:ext cx="44280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Synthetic equity investment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1188000" y="1824793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Equity swap simulates investment on the stock market by transforming money market investment into a synthetic equity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1188001" y="1268760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Equity swap can circumvent regulatory restrictions on direct investment on the stock market</a:t>
            </a:r>
          </a:p>
        </p:txBody>
      </p:sp>
      <p:sp>
        <p:nvSpPr>
          <p:cNvPr id="55" name="TextovéPole 54"/>
          <p:cNvSpPr txBox="1"/>
          <p:nvPr/>
        </p:nvSpPr>
        <p:spPr>
          <a:xfrm>
            <a:off x="1188000" y="4644428"/>
            <a:ext cx="7848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Equity-linked revenues are reinvested in money market and equity-linked losses are funded by disinvestment in money market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0" y="5186367"/>
            <a:ext cx="770448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Notional principal of equity swap is either increased by an amount equal to the equity-linked revenue or reduced by an amount equal to the equity-linked loss</a:t>
            </a:r>
          </a:p>
        </p:txBody>
      </p:sp>
      <p:sp>
        <p:nvSpPr>
          <p:cNvPr id="58" name="TextovéPole 57"/>
          <p:cNvSpPr txBox="1"/>
          <p:nvPr/>
        </p:nvSpPr>
        <p:spPr>
          <a:xfrm>
            <a:off x="1188000" y="4107277"/>
            <a:ext cx="7595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Trading strategy simulates stock market investment in which profits and losses are capitalised</a:t>
            </a:r>
            <a:endParaRPr lang="en-GB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734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13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4428000" cy="648072"/>
          </a:xfrm>
        </p:spPr>
        <p:txBody>
          <a:bodyPr/>
          <a:lstStyle/>
          <a:p>
            <a:r>
              <a:rPr lang="en-GB" dirty="0"/>
              <a:t>Swaption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2929275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Application of swaptions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864000" y="9468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1188000" y="1275533"/>
            <a:ext cx="72724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Swaption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is an option to conclude an interest rate coupon swap with a given fixed interest rate at a given future date 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1188000" y="1824829"/>
            <a:ext cx="7848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Call swaption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the right to buy the swap at a future date (the buyer of the coupon swap is the payer of a fixed rate and the recipient of a floating rate)</a:t>
            </a:r>
          </a:p>
        </p:txBody>
      </p:sp>
      <p:sp>
        <p:nvSpPr>
          <p:cNvPr id="55" name="TextovéPole 54"/>
          <p:cNvSpPr txBox="1"/>
          <p:nvPr/>
        </p:nvSpPr>
        <p:spPr>
          <a:xfrm>
            <a:off x="1188000" y="4608224"/>
            <a:ext cx="777700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If the swaption has a premium of 1% then the company can fix its effective borrowing cost at 13%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0" y="3242442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Company can put a ceiling on future borrowing rate by buying a call swaption</a:t>
            </a:r>
          </a:p>
        </p:txBody>
      </p:sp>
      <p:sp>
        <p:nvSpPr>
          <p:cNvPr id="58" name="TextovéPole 57"/>
          <p:cNvSpPr txBox="1"/>
          <p:nvPr/>
        </p:nvSpPr>
        <p:spPr>
          <a:xfrm>
            <a:off x="1188001" y="5404312"/>
            <a:ext cx="7352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Company will not exercise the swaption if its borrowing cost is less than 13%</a:t>
            </a:r>
            <a:endParaRPr lang="en-GB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1800000" y="3683143"/>
            <a:ext cx="5760640" cy="897985"/>
            <a:chOff x="1692621" y="1283139"/>
            <a:chExt cx="5760640" cy="897985"/>
          </a:xfrm>
        </p:grpSpPr>
        <p:grpSp>
          <p:nvGrpSpPr>
            <p:cNvPr id="70" name="Skupina 69"/>
            <p:cNvGrpSpPr/>
            <p:nvPr/>
          </p:nvGrpSpPr>
          <p:grpSpPr>
            <a:xfrm>
              <a:off x="1692621" y="1459432"/>
              <a:ext cx="1228148" cy="540000"/>
              <a:chOff x="1467350" y="2378596"/>
              <a:chExt cx="1228148" cy="360000"/>
            </a:xfrm>
          </p:grpSpPr>
          <p:sp>
            <p:nvSpPr>
              <p:cNvPr id="86" name="Obdélník 85"/>
              <p:cNvSpPr/>
              <p:nvPr/>
            </p:nvSpPr>
            <p:spPr>
              <a:xfrm>
                <a:off x="1467350" y="2378596"/>
                <a:ext cx="1228148" cy="36000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chemeClr val="accent1">
                    <a:shade val="50000"/>
                    <a:shade val="75000"/>
                    <a:satMod val="125000"/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7" name="TextovéPole 86"/>
              <p:cNvSpPr txBox="1"/>
              <p:nvPr/>
            </p:nvSpPr>
            <p:spPr>
              <a:xfrm>
                <a:off x="1539254" y="2435024"/>
                <a:ext cx="1071488" cy="205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Bank</a:t>
                </a:r>
                <a:endParaRPr lang="en-GB" sz="14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grpSp>
          <p:nvGrpSpPr>
            <p:cNvPr id="71" name="Skupina 70"/>
            <p:cNvGrpSpPr/>
            <p:nvPr/>
          </p:nvGrpSpPr>
          <p:grpSpPr>
            <a:xfrm>
              <a:off x="3976708" y="1459433"/>
              <a:ext cx="1219484" cy="540000"/>
              <a:chOff x="5894273" y="2378596"/>
              <a:chExt cx="1219484" cy="360000"/>
            </a:xfrm>
          </p:grpSpPr>
          <p:sp>
            <p:nvSpPr>
              <p:cNvPr id="84" name="Obdélník 83"/>
              <p:cNvSpPr/>
              <p:nvPr/>
            </p:nvSpPr>
            <p:spPr>
              <a:xfrm>
                <a:off x="5894273" y="2378596"/>
                <a:ext cx="1219484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5" name="TextovéPole 84"/>
              <p:cNvSpPr txBox="1"/>
              <p:nvPr/>
            </p:nvSpPr>
            <p:spPr>
              <a:xfrm>
                <a:off x="5968569" y="2434857"/>
                <a:ext cx="1054800" cy="205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Company</a:t>
                </a:r>
              </a:p>
            </p:txBody>
          </p:sp>
        </p:grpSp>
        <p:sp>
          <p:nvSpPr>
            <p:cNvPr id="73" name="TextovéPole 72"/>
            <p:cNvSpPr txBox="1"/>
            <p:nvPr/>
          </p:nvSpPr>
          <p:spPr>
            <a:xfrm>
              <a:off x="3146367" y="1486208"/>
              <a:ext cx="63698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Loan</a:t>
              </a:r>
            </a:p>
          </p:txBody>
        </p:sp>
        <p:cxnSp>
          <p:nvCxnSpPr>
            <p:cNvPr id="74" name="Přímá spojnice se šipkou 73"/>
            <p:cNvCxnSpPr/>
            <p:nvPr/>
          </p:nvCxnSpPr>
          <p:spPr>
            <a:xfrm>
              <a:off x="2935089" y="1721127"/>
              <a:ext cx="1030418" cy="0"/>
            </a:xfrm>
            <a:prstGeom prst="straightConnector1">
              <a:avLst/>
            </a:prstGeom>
            <a:ln w="25400">
              <a:prstDash val="sysDash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Skupina 74"/>
            <p:cNvGrpSpPr/>
            <p:nvPr/>
          </p:nvGrpSpPr>
          <p:grpSpPr>
            <a:xfrm>
              <a:off x="6233777" y="1467097"/>
              <a:ext cx="1219484" cy="549464"/>
              <a:chOff x="6000734" y="2372287"/>
              <a:chExt cx="1219484" cy="366309"/>
            </a:xfrm>
          </p:grpSpPr>
          <p:sp>
            <p:nvSpPr>
              <p:cNvPr id="82" name="Obdélník 81"/>
              <p:cNvSpPr/>
              <p:nvPr/>
            </p:nvSpPr>
            <p:spPr>
              <a:xfrm>
                <a:off x="6000734" y="2378596"/>
                <a:ext cx="1219484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3" name="TextovéPole 82"/>
              <p:cNvSpPr txBox="1"/>
              <p:nvPr/>
            </p:nvSpPr>
            <p:spPr>
              <a:xfrm>
                <a:off x="6081803" y="2372287"/>
                <a:ext cx="1054800" cy="348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Swap</a:t>
                </a:r>
                <a:endParaRPr lang="en-GB" sz="14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  <a:p>
                <a:pPr algn="ctr"/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dealer</a:t>
                </a:r>
                <a:endParaRPr lang="en-GB" sz="14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cxnSp>
          <p:nvCxnSpPr>
            <p:cNvPr id="76" name="Přímá spojnice se šipkou 75"/>
            <p:cNvCxnSpPr/>
            <p:nvPr/>
          </p:nvCxnSpPr>
          <p:spPr>
            <a:xfrm>
              <a:off x="5194094" y="1495172"/>
              <a:ext cx="1030418" cy="0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ovéPole 76"/>
            <p:cNvSpPr txBox="1"/>
            <p:nvPr/>
          </p:nvSpPr>
          <p:spPr>
            <a:xfrm>
              <a:off x="5309336" y="1550936"/>
              <a:ext cx="80706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Call swaption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79" name="Přímá spojnice se šipkou 78"/>
            <p:cNvCxnSpPr/>
            <p:nvPr/>
          </p:nvCxnSpPr>
          <p:spPr>
            <a:xfrm>
              <a:off x="5205480" y="1963489"/>
              <a:ext cx="1030418" cy="0"/>
            </a:xfrm>
            <a:prstGeom prst="straightConnector1">
              <a:avLst/>
            </a:prstGeom>
            <a:ln w="25400">
              <a:prstDash val="sysDash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ovéPole 80"/>
            <p:cNvSpPr txBox="1"/>
            <p:nvPr/>
          </p:nvSpPr>
          <p:spPr>
            <a:xfrm>
              <a:off x="5214390" y="1960551"/>
              <a:ext cx="101009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6M 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Libor</a:t>
              </a:r>
            </a:p>
          </p:txBody>
        </p:sp>
        <p:sp>
          <p:nvSpPr>
            <p:cNvPr id="61" name="TextovéPole 60"/>
            <p:cNvSpPr txBox="1"/>
            <p:nvPr/>
          </p:nvSpPr>
          <p:spPr>
            <a:xfrm>
              <a:off x="5071939" y="1283139"/>
              <a:ext cx="1175010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Exercise rate 11%</a:t>
              </a:r>
            </a:p>
          </p:txBody>
        </p:sp>
        <p:sp>
          <p:nvSpPr>
            <p:cNvPr id="67" name="TextovéPole 66"/>
            <p:cNvSpPr txBox="1"/>
            <p:nvPr/>
          </p:nvSpPr>
          <p:spPr>
            <a:xfrm>
              <a:off x="2919252" y="1733011"/>
              <a:ext cx="1046255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6M Libor +1% </a:t>
              </a:r>
              <a:endParaRPr lang="en-GB" sz="1000" b="1" dirty="0">
                <a:latin typeface="Cambria Math"/>
                <a:ea typeface="Cambria Math" panose="02040503050406030204" pitchFamily="18" charset="0"/>
              </a:endParaRPr>
            </a:p>
          </p:txBody>
        </p:sp>
      </p:grpSp>
      <p:sp>
        <p:nvSpPr>
          <p:cNvPr id="51" name="TextovéPole 50"/>
          <p:cNvSpPr txBox="1"/>
          <p:nvPr/>
        </p:nvSpPr>
        <p:spPr>
          <a:xfrm>
            <a:off x="1835696" y="5167999"/>
            <a:ext cx="707955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13% = 11% (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swap</a:t>
            </a:r>
            <a:r>
              <a:rPr lang="en-US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’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fixed leg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+ 1% (loan’s spread) + 1% (swaption premium)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1188000" y="2374089"/>
            <a:ext cx="7848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Put swaption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the right to sell the swap at a future date (the seller of the coupon swap is the recipient of a fixed rate and the payer of a floating rate)</a:t>
            </a:r>
          </a:p>
        </p:txBody>
      </p:sp>
    </p:spTree>
    <p:extLst>
      <p:ext uri="{BB962C8B-B14F-4D97-AF65-F5344CB8AC3E}">
        <p14:creationId xmlns:p14="http://schemas.microsoft.com/office/powerpoint/2010/main" val="2484505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33195" y="2132856"/>
            <a:ext cx="5966666" cy="1815066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14</a:t>
            </a:r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swaps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180000" y="288000"/>
            <a:ext cx="3600000" cy="36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2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48080" cy="648072"/>
          </a:xfrm>
        </p:spPr>
        <p:txBody>
          <a:bodyPr/>
          <a:lstStyle/>
          <a:p>
            <a:r>
              <a:rPr lang="en-GB" dirty="0"/>
              <a:t>Exchange rate conventions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945109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Exchange rate 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88000" y="2422629"/>
            <a:ext cx="7595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Variable currency (VAC)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is the measuring currency; VAC is represented by the number of units in the exchange rate quotation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1171176" y="1273351"/>
            <a:ext cx="737675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Exchange rate is the price of one currency in terms of other currency (1 EUR = 1.25 USD, 1 GBP = 1.32 EUR)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1188000" y="1843653"/>
            <a:ext cx="7235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Base currency</a:t>
            </a: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(BAC)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the measured currency;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BAC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represented by one unit in the exchange rate quotation</a:t>
            </a:r>
          </a:p>
        </p:txBody>
      </p:sp>
      <p:sp>
        <p:nvSpPr>
          <p:cNvPr id="71" name="TextovéPole 70"/>
          <p:cNvSpPr txBox="1"/>
          <p:nvPr/>
        </p:nvSpPr>
        <p:spPr>
          <a:xfrm>
            <a:off x="864000" y="3764743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National practices</a:t>
            </a:r>
          </a:p>
        </p:txBody>
      </p:sp>
      <p:sp>
        <p:nvSpPr>
          <p:cNvPr id="34" name="TextovéPole 33"/>
          <p:cNvSpPr txBox="1"/>
          <p:nvPr/>
        </p:nvSpPr>
        <p:spPr>
          <a:xfrm>
            <a:off x="1188000" y="4621054"/>
            <a:ext cx="7595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Direct quotation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uses domestic currency as base currency (the number of units of foreign currency per one unit of domestic currency)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1188000" y="4081350"/>
            <a:ext cx="758842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Indirect quotation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uses foreign currency as base currency (the number of units of domestic currency per one unit of foreign currency)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1188000" y="5168243"/>
            <a:ext cx="7704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Practices matter a lot when measuring large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exchange rate changes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1800000" y="3506453"/>
            <a:ext cx="493224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1.25 USD/EUR ⇔ 1/1.25 EUR/USD = 0.8 EUR/USD  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1188000" y="2973366"/>
            <a:ext cx="338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Quotation conventions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1800000" y="3253614"/>
            <a:ext cx="639634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1 EUR = 1.25 USD ⇔ 1.25 USD/EUR or 1.25 EUR/USD or 1.25 EURUSD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1800000" y="5449502"/>
            <a:ext cx="710268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stronger euro against dollar by 20% (indirect q.) or by 16.7% (</a:t>
            </a:r>
            <a:r>
              <a:rPr lang="en-GB" sz="1600">
                <a:latin typeface="Cambria Math" panose="02040503050406030204" pitchFamily="18" charset="0"/>
                <a:ea typeface="Cambria Math" panose="02040503050406030204" pitchFamily="18" charset="0"/>
              </a:rPr>
              <a:t>direct q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.)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?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C543AC13-9EFF-410F-AFD3-511A82B68F0A}"/>
              </a:ext>
            </a:extLst>
          </p:cNvPr>
          <p:cNvSpPr txBox="1"/>
          <p:nvPr/>
        </p:nvSpPr>
        <p:spPr>
          <a:xfrm>
            <a:off x="1800000" y="5706456"/>
            <a:ext cx="70568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stronger euro against dollar by 20% and weaker dollar against euro by 16.7%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?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8" name="TextovéPole 80">
            <a:extLst>
              <a:ext uri="{FF2B5EF4-FFF2-40B4-BE49-F238E27FC236}">
                <a16:creationId xmlns:a16="http://schemas.microsoft.com/office/drawing/2014/main" id="{A3E87AC4-1E72-4017-8194-40096EE2E1C3}"/>
              </a:ext>
            </a:extLst>
          </p:cNvPr>
          <p:cNvSpPr txBox="1"/>
          <p:nvPr/>
        </p:nvSpPr>
        <p:spPr>
          <a:xfrm>
            <a:off x="133082" y="5480410"/>
            <a:ext cx="1656000" cy="485192"/>
          </a:xfrm>
          <a:prstGeom prst="rect">
            <a:avLst/>
          </a:prstGeom>
          <a:solidFill>
            <a:srgbClr val="C00000"/>
          </a:solidFill>
          <a:ln w="15875">
            <a:solidFill>
              <a:schemeClr val="accent1">
                <a:shade val="50000"/>
                <a:shade val="75000"/>
                <a:satMod val="125000"/>
                <a:lumMod val="75000"/>
              </a:schemeClr>
            </a:solidFill>
          </a:ln>
        </p:spPr>
        <p:txBody>
          <a:bodyPr wrap="square" lIns="72000" tIns="36000" rIns="72000" bIns="0" rtlCol="0">
            <a:spAutoFit/>
          </a:bodyPr>
          <a:lstStyle/>
          <a:p>
            <a:pPr marL="714375" lvl="2" indent="-714375" algn="ctr">
              <a:lnSpc>
                <a:spcPts val="1200"/>
              </a:lnSpc>
              <a:buClr>
                <a:srgbClr val="7030A0"/>
              </a:buClr>
              <a:buSzPct val="80000"/>
            </a:pPr>
            <a:r>
              <a:rPr lang="en-GB" sz="1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USD/EUR: 1.25 </a:t>
            </a:r>
            <a:r>
              <a:rPr lang="en-GB" sz="1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 1</a:t>
            </a:r>
            <a:r>
              <a:rPr lang="en-GB" sz="1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.50</a:t>
            </a:r>
          </a:p>
          <a:p>
            <a:pPr marL="714375" lvl="2" indent="-714375" algn="ctr">
              <a:lnSpc>
                <a:spcPts val="1000"/>
              </a:lnSpc>
              <a:buClr>
                <a:srgbClr val="7030A0"/>
              </a:buClr>
              <a:buSzPct val="80000"/>
            </a:pPr>
            <a:r>
              <a:rPr lang="en-GB" sz="10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or</a:t>
            </a:r>
          </a:p>
          <a:p>
            <a:pPr marL="714375" lvl="2" indent="-714375" algn="ctr">
              <a:lnSpc>
                <a:spcPts val="1200"/>
              </a:lnSpc>
              <a:spcBef>
                <a:spcPts val="100"/>
              </a:spcBef>
              <a:buClr>
                <a:srgbClr val="7030A0"/>
              </a:buClr>
              <a:buSzPct val="80000"/>
            </a:pPr>
            <a:r>
              <a:rPr lang="en-GB" sz="1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EUR/USD: 0.80 </a:t>
            </a:r>
            <a:r>
              <a:rPr lang="en-GB" sz="1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 0.67</a:t>
            </a:r>
            <a:endParaRPr lang="en-GB" sz="1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85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3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64430" cy="648072"/>
          </a:xfrm>
        </p:spPr>
        <p:txBody>
          <a:bodyPr/>
          <a:lstStyle/>
          <a:p>
            <a:r>
              <a:rPr lang="en-GB" dirty="0"/>
              <a:t>Covered interest rate parity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1" y="2374777"/>
            <a:ext cx="435607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Cash-and-carry transaction 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1828759"/>
            <a:ext cx="74888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Forward exchange rate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rate agreed upon now for purchase or sale of one currency for another currency at a fixed date in the future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1" y="5126913"/>
            <a:ext cx="772137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The higher interest rate currency is at a forward discount to the lower interest rate currency, and the lower interest rate currency is at a forward premium to the higher interest rate currency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0" y="941530"/>
            <a:ext cx="510640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Classification of exchange rates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1408141" y="3800094"/>
                <a:ext cx="2227755" cy="6524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  <a:sym typeface="Wingdings"/>
                        </a:rPr>
                        <m:t>𝐹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  <a:sym typeface="Wingdings"/>
                        </a:rPr>
                        <m:t>=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  <a:sym typeface="Wingdings"/>
                        </a:rPr>
                        <m:t>𝑆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  <a:sym typeface="Wingdings"/>
                        </a:rPr>
                        <m:t>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  <a:sym typeface="Wingdings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/>
                                  <a:sym typeface="Wingdings"/>
                                </a:rPr>
                              </m:ctrlPr>
                            </m:d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  <a:sym typeface="Wingdings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/>
                                      <a:sym typeface="Wingdings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𝑉𝐴𝐶</m:t>
                                  </m:r>
                                </m:sub>
                              </m:sSub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  <a:sym typeface="Wingdings"/>
                                </a:rPr>
                                <m:t>×</m:t>
                              </m:r>
                              <m:box>
                                <m:box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/>
                                      <a:sym typeface="Wingdings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cs-CZ" sz="1400" b="0" i="1" smtClean="0">
                                          <a:latin typeface="Cambria Math" panose="02040503050406030204" pitchFamily="18" charset="0"/>
                                          <a:ea typeface="Cambria Math"/>
                                          <a:sym typeface="Wingdings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cs-CZ" sz="1400" b="0" i="0" smtClean="0">
                                          <a:latin typeface="Cambria Math"/>
                                          <a:ea typeface="Cambria Math"/>
                                          <a:sym typeface="Wingdings"/>
                                        </a:rPr>
                                        <m:t>days</m:t>
                                      </m:r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/>
                                          <a:sym typeface="Wingdings"/>
                                        </a:rPr>
                                        <m:t> </m:t>
                                      </m:r>
                                    </m:num>
                                    <m:den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/>
                                          <a:sym typeface="Wingdings"/>
                                        </a:rPr>
                                        <m:t>365</m:t>
                                      </m:r>
                                    </m:den>
                                  </m:f>
                                </m:e>
                              </m:box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  <a:sym typeface="Wingdings"/>
                                </a:rPr>
                              </m:ctrlPr>
                            </m:d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  <a:sym typeface="Wingdings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/>
                                      <a:sym typeface="Wingdings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𝐵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𝐴𝐶</m:t>
                                  </m:r>
                                </m:sub>
                              </m:sSub>
                              <m:r>
                                <a:rPr lang="cs-CZ" sz="1400" i="1">
                                  <a:latin typeface="Cambria Math"/>
                                  <a:ea typeface="Cambria Math"/>
                                  <a:sym typeface="Wingdings"/>
                                </a:rPr>
                                <m:t>×</m:t>
                              </m:r>
                              <m:box>
                                <m:box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/>
                                      <a:sym typeface="Wingdings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cs-CZ" sz="1400" i="1">
                                          <a:latin typeface="Cambria Math" panose="02040503050406030204" pitchFamily="18" charset="0"/>
                                          <a:ea typeface="Cambria Math"/>
                                          <a:sym typeface="Wingdings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cs-CZ" sz="1400">
                                          <a:latin typeface="Cambria Math"/>
                                          <a:ea typeface="Cambria Math"/>
                                          <a:sym typeface="Wingdings"/>
                                        </a:rPr>
                                        <m:t>days</m:t>
                                      </m:r>
                                      <m:r>
                                        <a:rPr lang="cs-CZ" sz="1400" i="1">
                                          <a:latin typeface="Cambria Math"/>
                                          <a:ea typeface="Cambria Math"/>
                                          <a:sym typeface="Wingdings"/>
                                        </a:rPr>
                                        <m:t> </m:t>
                                      </m:r>
                                    </m:num>
                                    <m:den>
                                      <m:r>
                                        <a:rPr lang="cs-CZ" sz="1400" i="1">
                                          <a:latin typeface="Cambria Math"/>
                                          <a:ea typeface="Cambria Math"/>
                                          <a:sym typeface="Wingdings"/>
                                        </a:rPr>
                                        <m:t>365</m:t>
                                      </m:r>
                                    </m:den>
                                  </m:f>
                                </m:e>
                              </m:box>
                            </m:e>
                          </m:d>
                        </m:den>
                      </m:f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8141" y="3800094"/>
                <a:ext cx="2227755" cy="65248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ovéPole 29"/>
          <p:cNvSpPr txBox="1"/>
          <p:nvPr/>
        </p:nvSpPr>
        <p:spPr>
          <a:xfrm>
            <a:off x="1188000" y="2711554"/>
            <a:ext cx="7704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Cash-and-carry transaction should generate neither a profit nor a loss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68760"/>
            <a:ext cx="7956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Spot exchange rate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rate agreed upon now for outright purchase or sale of one currency for another currency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3852350" y="2976055"/>
            <a:ext cx="27358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①</a:t>
            </a:r>
            <a:r>
              <a:rPr lang="cs-CZ" sz="12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 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 </a:t>
            </a:r>
            <a:r>
              <a:rPr lang="cs-CZ" sz="1200" dirty="0">
                <a:latin typeface="Cambria Math"/>
                <a:ea typeface="Cambria Math" panose="02040503050406030204" pitchFamily="18" charset="0"/>
              </a:rPr>
              <a:t> 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Borrow one unit of BAC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3852350" y="3182218"/>
                <a:ext cx="50936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71463" indent="-271463"/>
                <a:r>
                  <a:rPr lang="en-GB" sz="10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②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  Convert BAC to VAC at a spot rate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and arrange forward conversion of VAC back to BAC at a forward rate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endParaRPr lang="en-GB" sz="12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350" y="3182218"/>
                <a:ext cx="5093650" cy="461665"/>
              </a:xfrm>
              <a:prstGeom prst="rect">
                <a:avLst/>
              </a:prstGeom>
              <a:blipFill>
                <a:blip r:embed="rId17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3852350" y="3548952"/>
                <a:ext cx="5112138" cy="493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71463" indent="-271463"/>
                <a:r>
                  <a:rPr lang="cs-CZ" sz="10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③</a:t>
                </a:r>
                <a:r>
                  <a:rPr lang="cs-CZ" sz="12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  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Deposit S units of VAC at VAC</a:t>
                </a:r>
                <a:r>
                  <a:rPr lang="cs-CZ" sz="1200" dirty="0">
                    <a:latin typeface="Cambria Math"/>
                    <a:ea typeface="Cambria Math" panose="02040503050406030204" pitchFamily="18" charset="0"/>
                  </a:rPr>
                  <a:t>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interest rate to get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200" b="0" i="0" smtClean="0">
                        <a:latin typeface="Cambria Math"/>
                        <a:ea typeface="Cambria Math"/>
                        <a:sym typeface="Wingdings"/>
                      </a:rPr>
                      <m:t>S</m:t>
                    </m:r>
                    <m:r>
                      <a:rPr lang="en-GB" sz="1200" b="0" i="1" smtClean="0">
                        <a:latin typeface="Cambria Math"/>
                        <a:ea typeface="Cambria Math"/>
                        <a:sym typeface="Wingdings"/>
                      </a:rPr>
                      <m:t>×</m:t>
                    </m:r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  <a:sym typeface="Wingdings"/>
                          </a:rPr>
                        </m:ctrlPr>
                      </m:dPr>
                      <m:e>
                        <m:r>
                          <a:rPr lang="en-GB" sz="1200" i="1">
                            <a:latin typeface="Cambria Math"/>
                            <a:ea typeface="Cambria Math"/>
                            <a:sym typeface="Wingdings"/>
                          </a:rPr>
                          <m:t>1+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/>
                                <a:sym typeface="Wingdings"/>
                              </a:rPr>
                            </m:ctrlPr>
                          </m:sSubPr>
                          <m:e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  <a:sym typeface="Wingdings"/>
                              </a:rPr>
                              <m:t>𝑖</m:t>
                            </m:r>
                          </m:e>
                          <m:sub>
                            <m:r>
                              <a:rPr lang="en-GB" sz="1200" i="1">
                                <a:latin typeface="Cambria Math"/>
                                <a:ea typeface="Cambria Math"/>
                                <a:sym typeface="Wingdings"/>
                              </a:rPr>
                              <m:t>𝑉𝐴𝐶</m:t>
                            </m:r>
                          </m:sub>
                        </m:sSub>
                        <m:r>
                          <a:rPr lang="en-GB" sz="1200" i="1">
                            <a:latin typeface="Cambria Math"/>
                            <a:ea typeface="Cambria Math"/>
                            <a:sym typeface="Wingdings"/>
                          </a:rPr>
                          <m:t>×</m:t>
                        </m:r>
                        <m:box>
                          <m:box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/>
                                <a:sym typeface="Wingdings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GB" sz="1200" i="1">
                                    <a:latin typeface="Cambria Math" panose="02040503050406030204" pitchFamily="18" charset="0"/>
                                    <a:ea typeface="Cambria Math"/>
                                    <a:sym typeface="Wingdings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n-GB" sz="1200">
                                    <a:latin typeface="Cambria Math"/>
                                    <a:ea typeface="Cambria Math"/>
                                    <a:sym typeface="Wingdings"/>
                                  </a:rPr>
                                  <m:t>days</m:t>
                                </m:r>
                                <m:r>
                                  <a:rPr lang="en-GB" sz="1200" i="1">
                                    <a:latin typeface="Cambria Math"/>
                                    <a:ea typeface="Cambria Math"/>
                                    <a:sym typeface="Wingdings"/>
                                  </a:rPr>
                                  <m:t> </m:t>
                                </m:r>
                              </m:num>
                              <m:den>
                                <m:r>
                                  <a:rPr lang="en-GB" sz="1200" i="1">
                                    <a:latin typeface="Cambria Math"/>
                                    <a:ea typeface="Cambria Math"/>
                                    <a:sym typeface="Wingdings"/>
                                  </a:rPr>
                                  <m:t>365</m:t>
                                </m:r>
                              </m:den>
                            </m:f>
                          </m:e>
                        </m:box>
                      </m:e>
                    </m:d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units of VAC  </a:t>
                </a:r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350" y="3548952"/>
                <a:ext cx="5112138" cy="493981"/>
              </a:xfrm>
              <a:prstGeom prst="rect">
                <a:avLst/>
              </a:prstGeom>
              <a:blipFill>
                <a:blip r:embed="rId18"/>
                <a:stretch>
                  <a:fillRect b="-98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3852351" y="3968166"/>
                <a:ext cx="4824537" cy="493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71463" indent="-252000"/>
                <a:r>
                  <a:rPr lang="cs-CZ" sz="10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④  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Convert the deposit balance back to BAC at a given forward rate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to get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200" b="0" i="0" smtClean="0">
                        <a:latin typeface="Cambria Math"/>
                        <a:ea typeface="Cambria Math"/>
                        <a:sym typeface="Wingdings"/>
                      </a:rPr>
                      <m:t>S</m:t>
                    </m:r>
                    <m:r>
                      <a:rPr lang="en-GB" sz="1200" b="0" i="1" smtClean="0">
                        <a:latin typeface="Cambria Math"/>
                        <a:ea typeface="Cambria Math"/>
                        <a:sym typeface="Wingdings"/>
                      </a:rPr>
                      <m:t>×</m:t>
                    </m:r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  <a:sym typeface="Wingdings"/>
                          </a:rPr>
                        </m:ctrlPr>
                      </m:dPr>
                      <m:e>
                        <m:r>
                          <a:rPr lang="en-GB" sz="1200" i="1">
                            <a:latin typeface="Cambria Math"/>
                            <a:ea typeface="Cambria Math"/>
                            <a:sym typeface="Wingdings"/>
                          </a:rPr>
                          <m:t>1+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/>
                                <a:sym typeface="Wingdings"/>
                              </a:rPr>
                            </m:ctrlPr>
                          </m:sSubPr>
                          <m:e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  <a:sym typeface="Wingdings"/>
                              </a:rPr>
                              <m:t>𝑖</m:t>
                            </m:r>
                          </m:e>
                          <m:sub>
                            <m:r>
                              <a:rPr lang="en-GB" sz="1200" i="1">
                                <a:latin typeface="Cambria Math"/>
                                <a:ea typeface="Cambria Math"/>
                                <a:sym typeface="Wingdings"/>
                              </a:rPr>
                              <m:t>𝑉𝐴𝐶</m:t>
                            </m:r>
                          </m:sub>
                        </m:sSub>
                        <m:r>
                          <a:rPr lang="en-GB" sz="1200" i="1">
                            <a:latin typeface="Cambria Math"/>
                            <a:ea typeface="Cambria Math"/>
                            <a:sym typeface="Wingdings"/>
                          </a:rPr>
                          <m:t>×</m:t>
                        </m:r>
                        <m:box>
                          <m:box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/>
                                <a:sym typeface="Wingdings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GB" sz="1200" i="1">
                                    <a:latin typeface="Cambria Math" panose="02040503050406030204" pitchFamily="18" charset="0"/>
                                    <a:ea typeface="Cambria Math"/>
                                    <a:sym typeface="Wingdings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n-GB" sz="1200">
                                    <a:latin typeface="Cambria Math"/>
                                    <a:ea typeface="Cambria Math"/>
                                    <a:sym typeface="Wingdings"/>
                                  </a:rPr>
                                  <m:t>days</m:t>
                                </m:r>
                                <m:r>
                                  <a:rPr lang="en-GB" sz="1200" i="1">
                                    <a:latin typeface="Cambria Math"/>
                                    <a:ea typeface="Cambria Math"/>
                                    <a:sym typeface="Wingdings"/>
                                  </a:rPr>
                                  <m:t> </m:t>
                                </m:r>
                              </m:num>
                              <m:den>
                                <m:r>
                                  <a:rPr lang="en-GB" sz="1200" i="1">
                                    <a:latin typeface="Cambria Math"/>
                                    <a:ea typeface="Cambria Math"/>
                                    <a:sym typeface="Wingdings"/>
                                  </a:rPr>
                                  <m:t>365</m:t>
                                </m:r>
                              </m:den>
                            </m:f>
                          </m:e>
                        </m:box>
                      </m:e>
                    </m:d>
                    <m:r>
                      <a:rPr lang="en-GB" sz="1200" b="0" i="1" smtClean="0">
                        <a:latin typeface="Cambria Math"/>
                        <a:ea typeface="Cambria Math"/>
                        <a:sym typeface="Wingdings"/>
                      </a:rPr>
                      <m:t>/</m:t>
                    </m:r>
                    <m:r>
                      <a:rPr lang="en-GB" sz="1200" b="0" i="1" smtClean="0">
                        <a:latin typeface="Cambria Math"/>
                        <a:ea typeface="Cambria Math"/>
                        <a:sym typeface="Wingdings"/>
                      </a:rPr>
                      <m:t>𝐹</m:t>
                    </m:r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units of BAC</a:t>
                </a:r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351" y="3968166"/>
                <a:ext cx="4824537" cy="493981"/>
              </a:xfrm>
              <a:prstGeom prst="rect">
                <a:avLst/>
              </a:prstGeom>
              <a:blipFill>
                <a:blip r:embed="rId19"/>
                <a:stretch>
                  <a:fillRect t="-1235" b="-49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3852488" y="4358248"/>
                <a:ext cx="2880184" cy="309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0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⑤</a:t>
                </a:r>
                <a:r>
                  <a:rPr lang="cs-CZ" sz="12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  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Repay the BAC loan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  <a:sym typeface="Wingdings"/>
                          </a:rPr>
                        </m:ctrlPr>
                      </m:dPr>
                      <m:e>
                        <m:r>
                          <a:rPr lang="en-GB" sz="1200" i="1">
                            <a:latin typeface="Cambria Math"/>
                            <a:ea typeface="Cambria Math"/>
                            <a:sym typeface="Wingdings"/>
                          </a:rPr>
                          <m:t>1+</m:t>
                        </m:r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/>
                                <a:sym typeface="Wingdings"/>
                              </a:rPr>
                            </m:ctrlPr>
                          </m:sSubPr>
                          <m:e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  <a:sym typeface="Wingdings"/>
                              </a:rPr>
                              <m:t>𝑖</m:t>
                            </m:r>
                          </m:e>
                          <m:sub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  <a:sym typeface="Wingdings"/>
                              </a:rPr>
                              <m:t>𝐵𝐴𝐶</m:t>
                            </m:r>
                          </m:sub>
                        </m:sSub>
                        <m:r>
                          <a:rPr lang="en-GB" sz="1200" i="1">
                            <a:latin typeface="Cambria Math"/>
                            <a:ea typeface="Cambria Math"/>
                            <a:sym typeface="Wingdings"/>
                          </a:rPr>
                          <m:t>×</m:t>
                        </m:r>
                        <m:box>
                          <m:box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/>
                                <a:sym typeface="Wingdings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GB" sz="1200" i="1">
                                    <a:latin typeface="Cambria Math" panose="02040503050406030204" pitchFamily="18" charset="0"/>
                                    <a:ea typeface="Cambria Math"/>
                                    <a:sym typeface="Wingdings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n-GB" sz="1200">
                                    <a:latin typeface="Cambria Math"/>
                                    <a:ea typeface="Cambria Math"/>
                                    <a:sym typeface="Wingdings"/>
                                  </a:rPr>
                                  <m:t>days</m:t>
                                </m:r>
                                <m:r>
                                  <a:rPr lang="en-GB" sz="1200" i="1">
                                    <a:latin typeface="Cambria Math"/>
                                    <a:ea typeface="Cambria Math"/>
                                    <a:sym typeface="Wingdings"/>
                                  </a:rPr>
                                  <m:t> </m:t>
                                </m:r>
                              </m:num>
                              <m:den>
                                <m:r>
                                  <a:rPr lang="en-GB" sz="1200" i="1">
                                    <a:latin typeface="Cambria Math"/>
                                    <a:ea typeface="Cambria Math"/>
                                    <a:sym typeface="Wingdings"/>
                                  </a:rPr>
                                  <m:t>365</m:t>
                                </m:r>
                              </m:den>
                            </m:f>
                          </m:e>
                        </m:box>
                      </m:e>
                    </m:d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488" y="4358248"/>
                <a:ext cx="2880184" cy="309315"/>
              </a:xfrm>
              <a:prstGeom prst="rect">
                <a:avLst/>
              </a:prstGeom>
              <a:blipFill>
                <a:blip r:embed="rId20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Skupina 7"/>
          <p:cNvGrpSpPr/>
          <p:nvPr/>
        </p:nvGrpSpPr>
        <p:grpSpPr>
          <a:xfrm>
            <a:off x="1210438" y="3055553"/>
            <a:ext cx="2353450" cy="886198"/>
            <a:chOff x="778390" y="3356992"/>
            <a:chExt cx="2353450" cy="886198"/>
          </a:xfrm>
        </p:grpSpPr>
        <p:grpSp>
          <p:nvGrpSpPr>
            <p:cNvPr id="6" name="Skupina 5"/>
            <p:cNvGrpSpPr/>
            <p:nvPr/>
          </p:nvGrpSpPr>
          <p:grpSpPr>
            <a:xfrm>
              <a:off x="778390" y="3356992"/>
              <a:ext cx="2323620" cy="886198"/>
              <a:chOff x="778390" y="3415454"/>
              <a:chExt cx="2323620" cy="886198"/>
            </a:xfrm>
          </p:grpSpPr>
          <p:grpSp>
            <p:nvGrpSpPr>
              <p:cNvPr id="11" name="Skupina 10"/>
              <p:cNvGrpSpPr/>
              <p:nvPr/>
            </p:nvGrpSpPr>
            <p:grpSpPr>
              <a:xfrm>
                <a:off x="1279951" y="3501008"/>
                <a:ext cx="1822059" cy="590445"/>
                <a:chOff x="1279951" y="3573016"/>
                <a:chExt cx="1822059" cy="590445"/>
              </a:xfrm>
            </p:grpSpPr>
            <p:cxnSp>
              <p:nvCxnSpPr>
                <p:cNvPr id="7" name="Přímá spojnice se šipkou 6"/>
                <p:cNvCxnSpPr/>
                <p:nvPr/>
              </p:nvCxnSpPr>
              <p:spPr>
                <a:xfrm>
                  <a:off x="1297775" y="3577294"/>
                  <a:ext cx="0" cy="57600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triangle" w="med" len="med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Přímá spojnice se šipkou 43"/>
                <p:cNvCxnSpPr/>
                <p:nvPr/>
              </p:nvCxnSpPr>
              <p:spPr>
                <a:xfrm>
                  <a:off x="3086924" y="3587461"/>
                  <a:ext cx="0" cy="57600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none" w="med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Přímá spojnice se šipkou 8"/>
                <p:cNvCxnSpPr/>
                <p:nvPr/>
              </p:nvCxnSpPr>
              <p:spPr>
                <a:xfrm>
                  <a:off x="1302010" y="3573016"/>
                  <a:ext cx="1800000" cy="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none" w="lg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Přímá spojnice se šipkou 44"/>
                <p:cNvCxnSpPr/>
                <p:nvPr/>
              </p:nvCxnSpPr>
              <p:spPr>
                <a:xfrm>
                  <a:off x="1279951" y="4155853"/>
                  <a:ext cx="1800000" cy="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triangle" w="med" len="med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Skupina 4"/>
              <p:cNvGrpSpPr/>
              <p:nvPr/>
            </p:nvGrpSpPr>
            <p:grpSpPr>
              <a:xfrm>
                <a:off x="778390" y="3415454"/>
                <a:ext cx="521395" cy="886198"/>
                <a:chOff x="778390" y="3415454"/>
                <a:chExt cx="521395" cy="886198"/>
              </a:xfrm>
            </p:grpSpPr>
            <p:sp>
              <p:nvSpPr>
                <p:cNvPr id="47" name="TextovéPole 46"/>
                <p:cNvSpPr txBox="1"/>
                <p:nvPr/>
              </p:nvSpPr>
              <p:spPr>
                <a:xfrm>
                  <a:off x="879273" y="3415454"/>
                  <a:ext cx="416575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dirty="0">
                      <a:solidFill>
                        <a:prstClr val="black"/>
                      </a:solidFill>
                      <a:latin typeface="Cambria Math"/>
                      <a:ea typeface="Cambria Math" panose="02040503050406030204" pitchFamily="18" charset="0"/>
                    </a:rPr>
                    <a:t>VAC</a:t>
                  </a:r>
                  <a:endParaRPr lang="en-GB" sz="1000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  <p:cxnSp>
              <p:nvCxnSpPr>
                <p:cNvPr id="48" name="Přímá spojnice se šipkou 47"/>
                <p:cNvCxnSpPr/>
                <p:nvPr/>
              </p:nvCxnSpPr>
              <p:spPr>
                <a:xfrm>
                  <a:off x="778390" y="4083845"/>
                  <a:ext cx="521395" cy="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none" w="lg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ovéPole 48"/>
                <p:cNvSpPr txBox="1"/>
                <p:nvPr/>
              </p:nvSpPr>
              <p:spPr>
                <a:xfrm>
                  <a:off x="875894" y="3868994"/>
                  <a:ext cx="416575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dirty="0">
                      <a:solidFill>
                        <a:prstClr val="black"/>
                      </a:solidFill>
                      <a:latin typeface="Cambria Math"/>
                      <a:ea typeface="Cambria Math" panose="02040503050406030204" pitchFamily="18" charset="0"/>
                    </a:rPr>
                    <a:t>BAC</a:t>
                  </a:r>
                  <a:endParaRPr lang="en-GB" sz="1000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  <p:sp>
              <p:nvSpPr>
                <p:cNvPr id="50" name="TextovéPole 49"/>
                <p:cNvSpPr txBox="1"/>
                <p:nvPr/>
              </p:nvSpPr>
              <p:spPr>
                <a:xfrm>
                  <a:off x="902196" y="4055431"/>
                  <a:ext cx="312979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b="1" dirty="0">
                      <a:solidFill>
                        <a:prstClr val="black"/>
                      </a:solidFill>
                      <a:latin typeface="Cambria Math"/>
                      <a:ea typeface="Cambria Math" panose="02040503050406030204" pitchFamily="18" charset="0"/>
                    </a:rPr>
                    <a:t>①</a:t>
                  </a:r>
                  <a:endParaRPr lang="en-GB" sz="10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</p:grpSp>
        <p:sp>
          <p:nvSpPr>
            <p:cNvPr id="51" name="TextovéPole 50"/>
            <p:cNvSpPr txBox="1"/>
            <p:nvPr/>
          </p:nvSpPr>
          <p:spPr>
            <a:xfrm>
              <a:off x="1245058" y="3615250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②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52" name="TextovéPole 51"/>
            <p:cNvSpPr txBox="1"/>
            <p:nvPr/>
          </p:nvSpPr>
          <p:spPr>
            <a:xfrm>
              <a:off x="2026773" y="3422227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③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2024278" y="3807850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⑤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54" name="TextovéPole 53"/>
            <p:cNvSpPr txBox="1"/>
            <p:nvPr/>
          </p:nvSpPr>
          <p:spPr>
            <a:xfrm>
              <a:off x="2818861" y="3616423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④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</p:grpSp>
      <p:sp>
        <p:nvSpPr>
          <p:cNvPr id="55" name="TextovéPole 54"/>
          <p:cNvSpPr txBox="1"/>
          <p:nvPr/>
        </p:nvSpPr>
        <p:spPr>
          <a:xfrm>
            <a:off x="1188000" y="4571962"/>
            <a:ext cx="783703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To eliminated arbitrage opportunities, a higher interest rate must be offset by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weaker forward rate</a:t>
            </a:r>
          </a:p>
        </p:txBody>
      </p:sp>
    </p:spTree>
    <p:extLst>
      <p:ext uri="{BB962C8B-B14F-4D97-AF65-F5344CB8AC3E}">
        <p14:creationId xmlns:p14="http://schemas.microsoft.com/office/powerpoint/2010/main" val="2922688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4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5652136" cy="648072"/>
          </a:xfrm>
        </p:spPr>
        <p:txBody>
          <a:bodyPr/>
          <a:lstStyle/>
          <a:p>
            <a:r>
              <a:rPr lang="en-GB" dirty="0"/>
              <a:t>Related currency instruments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2864938"/>
            <a:ext cx="446071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Forex (foreign exchange) swap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2631615"/>
            <a:ext cx="770493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future exchange will take place at a current forward exchange rate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1" y="4920238"/>
            <a:ext cx="756046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initial exchange is made at a spot rate and the re-exchange is made at a forward rate in accordance with the covered interest rate parity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1" y="941530"/>
            <a:ext cx="298791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Outright forward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1188000" y="4359115"/>
            <a:ext cx="763536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For</a:t>
            </a: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ex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temporary exchange of principal amounts denominated in two different currencies to be reversed on a given future date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2064843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Outright forward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an agreement about the exchange of two monetary amounts denominated in different currencies at some future date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1188001" y="5461359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Forward swap can be seen as a combination of a spot deal and an outright forward</a:t>
            </a:r>
          </a:p>
        </p:txBody>
      </p:sp>
      <p:grpSp>
        <p:nvGrpSpPr>
          <p:cNvPr id="6" name="Skupina 5"/>
          <p:cNvGrpSpPr/>
          <p:nvPr/>
        </p:nvGrpSpPr>
        <p:grpSpPr>
          <a:xfrm>
            <a:off x="2297640" y="3247199"/>
            <a:ext cx="5764185" cy="1114003"/>
            <a:chOff x="2297640" y="3833938"/>
            <a:chExt cx="5764185" cy="1114003"/>
          </a:xfrm>
        </p:grpSpPr>
        <p:grpSp>
          <p:nvGrpSpPr>
            <p:cNvPr id="13" name="Skupina 12"/>
            <p:cNvGrpSpPr/>
            <p:nvPr/>
          </p:nvGrpSpPr>
          <p:grpSpPr>
            <a:xfrm>
              <a:off x="2297640" y="3833938"/>
              <a:ext cx="4591108" cy="1114003"/>
              <a:chOff x="2297640" y="3539133"/>
              <a:chExt cx="4591108" cy="1114003"/>
            </a:xfrm>
          </p:grpSpPr>
          <p:grpSp>
            <p:nvGrpSpPr>
              <p:cNvPr id="99" name="Skupina 98"/>
              <p:cNvGrpSpPr/>
              <p:nvPr/>
            </p:nvGrpSpPr>
            <p:grpSpPr>
              <a:xfrm>
                <a:off x="2297640" y="3914373"/>
                <a:ext cx="1228148" cy="360000"/>
                <a:chOff x="1586545" y="2378596"/>
                <a:chExt cx="1228148" cy="360000"/>
              </a:xfrm>
            </p:grpSpPr>
            <p:sp>
              <p:nvSpPr>
                <p:cNvPr id="111" name="Obdélník 110"/>
                <p:cNvSpPr/>
                <p:nvPr/>
              </p:nvSpPr>
              <p:spPr>
                <a:xfrm>
                  <a:off x="1586545" y="2378596"/>
                  <a:ext cx="1228148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112" name="TextovéPole 111"/>
                <p:cNvSpPr txBox="1"/>
                <p:nvPr/>
              </p:nvSpPr>
              <p:spPr>
                <a:xfrm>
                  <a:off x="1658449" y="2402284"/>
                  <a:ext cx="107148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EA Bank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  <p:grpSp>
            <p:nvGrpSpPr>
              <p:cNvPr id="100" name="Skupina 99"/>
              <p:cNvGrpSpPr/>
              <p:nvPr/>
            </p:nvGrpSpPr>
            <p:grpSpPr>
              <a:xfrm>
                <a:off x="5669264" y="3914373"/>
                <a:ext cx="1219484" cy="360000"/>
                <a:chOff x="5894273" y="2378596"/>
                <a:chExt cx="1219484" cy="360000"/>
              </a:xfrm>
            </p:grpSpPr>
            <p:sp>
              <p:nvSpPr>
                <p:cNvPr id="109" name="Obdélník 108"/>
                <p:cNvSpPr/>
                <p:nvPr/>
              </p:nvSpPr>
              <p:spPr>
                <a:xfrm>
                  <a:off x="5894273" y="2378596"/>
                  <a:ext cx="1219484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110" name="TextovéPole 109"/>
                <p:cNvSpPr txBox="1"/>
                <p:nvPr/>
              </p:nvSpPr>
              <p:spPr>
                <a:xfrm>
                  <a:off x="5968569" y="2402301"/>
                  <a:ext cx="10548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US Bank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  <p:sp>
            <p:nvSpPr>
              <p:cNvPr id="102" name="Volný tvar 101"/>
              <p:cNvSpPr/>
              <p:nvPr/>
            </p:nvSpPr>
            <p:spPr>
              <a:xfrm>
                <a:off x="3217867" y="3688824"/>
                <a:ext cx="2710094" cy="216023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headEnd type="triangle" w="lg" len="med"/>
                <a:tailEnd type="none" w="lg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03" name="Volný tvar 102"/>
              <p:cNvSpPr/>
              <p:nvPr/>
            </p:nvSpPr>
            <p:spPr>
              <a:xfrm>
                <a:off x="2430810" y="4205678"/>
                <a:ext cx="4088072" cy="324000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tailEnd type="triangle" w="lg" len="med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04" name="Volný tvar 103"/>
              <p:cNvSpPr/>
              <p:nvPr/>
            </p:nvSpPr>
            <p:spPr>
              <a:xfrm>
                <a:off x="3307399" y="4213072"/>
                <a:ext cx="2710094" cy="216023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headEnd type="triangle" w="lg" len="med"/>
                <a:tailEnd type="none" w="lg" len="med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06" name="TextovéPole 105"/>
              <p:cNvSpPr txBox="1"/>
              <p:nvPr/>
            </p:nvSpPr>
            <p:spPr>
              <a:xfrm>
                <a:off x="3220953" y="3652232"/>
                <a:ext cx="61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200" b="1" dirty="0">
                    <a:latin typeface="Cambria Math"/>
                    <a:ea typeface="Cambria Math" panose="02040503050406030204" pitchFamily="18" charset="0"/>
                  </a:rPr>
                  <a:t>USD</a:t>
                </a:r>
                <a:endParaRPr lang="en-GB" sz="1200" b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  <p:sp>
            <p:nvSpPr>
              <p:cNvPr id="108" name="TextovéPole 107"/>
              <p:cNvSpPr txBox="1"/>
              <p:nvPr/>
            </p:nvSpPr>
            <p:spPr>
              <a:xfrm>
                <a:off x="5324719" y="4277062"/>
                <a:ext cx="61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cs-CZ" sz="1200" b="1" dirty="0">
                    <a:latin typeface="Cambria Math"/>
                    <a:ea typeface="Cambria Math" panose="02040503050406030204" pitchFamily="18" charset="0"/>
                  </a:rPr>
                  <a:t>USD</a:t>
                </a:r>
                <a:endParaRPr lang="en-GB" sz="1200" b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  <p:sp>
            <p:nvSpPr>
              <p:cNvPr id="114" name="Volný tvar 113"/>
              <p:cNvSpPr/>
              <p:nvPr/>
            </p:nvSpPr>
            <p:spPr>
              <a:xfrm>
                <a:off x="2508364" y="3581382"/>
                <a:ext cx="4079859" cy="324000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tailEnd type="triangle" w="lg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21" name="TextovéPole 120"/>
              <p:cNvSpPr txBox="1"/>
              <p:nvPr/>
            </p:nvSpPr>
            <p:spPr>
              <a:xfrm>
                <a:off x="2512643" y="4376137"/>
                <a:ext cx="61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200" b="1" dirty="0">
                    <a:latin typeface="Cambria Math"/>
                    <a:ea typeface="Cambria Math" panose="02040503050406030204" pitchFamily="18" charset="0"/>
                  </a:rPr>
                  <a:t>EUR</a:t>
                </a:r>
                <a:r>
                  <a:rPr lang="en-GB" sz="1200" b="1" dirty="0">
                    <a:latin typeface="Cambria Math"/>
                    <a:ea typeface="Cambria Math" panose="02040503050406030204" pitchFamily="18" charset="0"/>
                  </a:rPr>
                  <a:t> </a:t>
                </a:r>
              </a:p>
            </p:txBody>
          </p:sp>
          <p:sp>
            <p:nvSpPr>
              <p:cNvPr id="122" name="TextovéPole 121"/>
              <p:cNvSpPr txBox="1"/>
              <p:nvPr/>
            </p:nvSpPr>
            <p:spPr>
              <a:xfrm>
                <a:off x="5980790" y="3539133"/>
                <a:ext cx="61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cs-CZ" sz="1200" b="1" dirty="0">
                    <a:latin typeface="Cambria Math"/>
                    <a:ea typeface="Cambria Math" panose="02040503050406030204" pitchFamily="18" charset="0"/>
                  </a:rPr>
                  <a:t>EUR</a:t>
                </a:r>
                <a:r>
                  <a:rPr lang="en-GB" sz="1200" b="1" dirty="0">
                    <a:latin typeface="Cambria Math"/>
                    <a:ea typeface="Cambria Math" panose="02040503050406030204" pitchFamily="18" charset="0"/>
                  </a:rPr>
                  <a:t> </a:t>
                </a:r>
              </a:p>
            </p:txBody>
          </p:sp>
        </p:grpSp>
        <p:sp>
          <p:nvSpPr>
            <p:cNvPr id="123" name="Šipka dolů 122"/>
            <p:cNvSpPr/>
            <p:nvPr/>
          </p:nvSpPr>
          <p:spPr>
            <a:xfrm>
              <a:off x="7419600" y="3861048"/>
              <a:ext cx="108080" cy="105879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4" name="TextovéPole 123"/>
            <p:cNvSpPr txBox="1"/>
            <p:nvPr/>
          </p:nvSpPr>
          <p:spPr>
            <a:xfrm>
              <a:off x="7449825" y="4160113"/>
              <a:ext cx="61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latin typeface="Cambria Math"/>
                  <a:ea typeface="Cambria Math" panose="02040503050406030204" pitchFamily="18" charset="0"/>
                </a:rPr>
                <a:t>time</a:t>
              </a:r>
            </a:p>
          </p:txBody>
        </p:sp>
      </p:grpSp>
      <p:grpSp>
        <p:nvGrpSpPr>
          <p:cNvPr id="5" name="Skupina 4"/>
          <p:cNvGrpSpPr/>
          <p:nvPr/>
        </p:nvGrpSpPr>
        <p:grpSpPr>
          <a:xfrm>
            <a:off x="2297640" y="1347838"/>
            <a:ext cx="5768887" cy="762347"/>
            <a:chOff x="2297640" y="1889740"/>
            <a:chExt cx="5768887" cy="762347"/>
          </a:xfrm>
        </p:grpSpPr>
        <p:grpSp>
          <p:nvGrpSpPr>
            <p:cNvPr id="8" name="Skupina 7"/>
            <p:cNvGrpSpPr/>
            <p:nvPr/>
          </p:nvGrpSpPr>
          <p:grpSpPr>
            <a:xfrm>
              <a:off x="2297640" y="1889740"/>
              <a:ext cx="4591108" cy="762347"/>
              <a:chOff x="2297640" y="1916832"/>
              <a:chExt cx="4591108" cy="762347"/>
            </a:xfrm>
          </p:grpSpPr>
          <p:grpSp>
            <p:nvGrpSpPr>
              <p:cNvPr id="71" name="Skupina 70"/>
              <p:cNvGrpSpPr/>
              <p:nvPr/>
            </p:nvGrpSpPr>
            <p:grpSpPr>
              <a:xfrm>
                <a:off x="2297640" y="1916832"/>
                <a:ext cx="1228148" cy="360000"/>
                <a:chOff x="1586545" y="2378596"/>
                <a:chExt cx="1228148" cy="360000"/>
              </a:xfrm>
            </p:grpSpPr>
            <p:sp>
              <p:nvSpPr>
                <p:cNvPr id="83" name="Obdélník 82"/>
                <p:cNvSpPr/>
                <p:nvPr/>
              </p:nvSpPr>
              <p:spPr>
                <a:xfrm>
                  <a:off x="1586545" y="2378596"/>
                  <a:ext cx="1228148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84" name="TextovéPole 83"/>
                <p:cNvSpPr txBox="1"/>
                <p:nvPr/>
              </p:nvSpPr>
              <p:spPr>
                <a:xfrm>
                  <a:off x="1658449" y="2402284"/>
                  <a:ext cx="107148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EA Bank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  <p:grpSp>
            <p:nvGrpSpPr>
              <p:cNvPr id="72" name="Skupina 71"/>
              <p:cNvGrpSpPr/>
              <p:nvPr/>
            </p:nvGrpSpPr>
            <p:grpSpPr>
              <a:xfrm>
                <a:off x="5669264" y="1916832"/>
                <a:ext cx="1219484" cy="360000"/>
                <a:chOff x="5894273" y="2378596"/>
                <a:chExt cx="1219484" cy="360000"/>
              </a:xfrm>
            </p:grpSpPr>
            <p:sp>
              <p:nvSpPr>
                <p:cNvPr id="81" name="Obdélník 80"/>
                <p:cNvSpPr/>
                <p:nvPr/>
              </p:nvSpPr>
              <p:spPr>
                <a:xfrm>
                  <a:off x="5894273" y="2378596"/>
                  <a:ext cx="1219484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82" name="TextovéPole 81"/>
                <p:cNvSpPr txBox="1"/>
                <p:nvPr/>
              </p:nvSpPr>
              <p:spPr>
                <a:xfrm>
                  <a:off x="5968569" y="2402301"/>
                  <a:ext cx="10548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US Bank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  <p:sp>
            <p:nvSpPr>
              <p:cNvPr id="75" name="Volný tvar 74"/>
              <p:cNvSpPr/>
              <p:nvPr/>
            </p:nvSpPr>
            <p:spPr>
              <a:xfrm>
                <a:off x="2430810" y="2218410"/>
                <a:ext cx="4088072" cy="324000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tailEnd type="triangle" w="lg" len="med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76" name="Volný tvar 75"/>
              <p:cNvSpPr/>
              <p:nvPr/>
            </p:nvSpPr>
            <p:spPr>
              <a:xfrm>
                <a:off x="3307399" y="2215531"/>
                <a:ext cx="2710094" cy="216023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headEnd type="triangle" w="lg" len="med"/>
                <a:tailEnd type="none" w="lg" len="med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0" name="TextovéPole 79"/>
              <p:cNvSpPr txBox="1"/>
              <p:nvPr/>
            </p:nvSpPr>
            <p:spPr>
              <a:xfrm>
                <a:off x="5328152" y="2276872"/>
                <a:ext cx="61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cs-CZ" sz="1200" b="1" dirty="0">
                    <a:latin typeface="Cambria Math"/>
                    <a:ea typeface="Cambria Math" panose="02040503050406030204" pitchFamily="18" charset="0"/>
                  </a:rPr>
                  <a:t>USD</a:t>
                </a:r>
                <a:r>
                  <a:rPr lang="en-GB" sz="1200" b="1" dirty="0">
                    <a:latin typeface="Cambria Math"/>
                    <a:ea typeface="Cambria Math" panose="02040503050406030204" pitchFamily="18" charset="0"/>
                  </a:rPr>
                  <a:t> </a:t>
                </a:r>
              </a:p>
            </p:txBody>
          </p:sp>
          <p:sp>
            <p:nvSpPr>
              <p:cNvPr id="93" name="TextovéPole 92"/>
              <p:cNvSpPr txBox="1"/>
              <p:nvPr/>
            </p:nvSpPr>
            <p:spPr>
              <a:xfrm>
                <a:off x="2508365" y="2402180"/>
                <a:ext cx="61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200" b="1" dirty="0">
                    <a:latin typeface="Cambria Math"/>
                    <a:ea typeface="Cambria Math" panose="02040503050406030204" pitchFamily="18" charset="0"/>
                  </a:rPr>
                  <a:t>EUR</a:t>
                </a:r>
                <a:r>
                  <a:rPr lang="en-GB" sz="1200" b="1" dirty="0">
                    <a:latin typeface="Cambria Math"/>
                    <a:ea typeface="Cambria Math" panose="02040503050406030204" pitchFamily="18" charset="0"/>
                  </a:rPr>
                  <a:t> </a:t>
                </a:r>
              </a:p>
            </p:txBody>
          </p:sp>
        </p:grpSp>
        <p:sp>
          <p:nvSpPr>
            <p:cNvPr id="125" name="Šipka dolů 124"/>
            <p:cNvSpPr/>
            <p:nvPr/>
          </p:nvSpPr>
          <p:spPr>
            <a:xfrm>
              <a:off x="7420950" y="1891154"/>
              <a:ext cx="108081" cy="65742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6" name="TextovéPole 125"/>
            <p:cNvSpPr txBox="1"/>
            <p:nvPr/>
          </p:nvSpPr>
          <p:spPr>
            <a:xfrm>
              <a:off x="7454527" y="2094713"/>
              <a:ext cx="61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latin typeface="Cambria Math"/>
                  <a:ea typeface="Cambria Math" panose="02040503050406030204" pitchFamily="18" charset="0"/>
                </a:rPr>
                <a:t>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062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5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3701228" cy="648072"/>
          </a:xfrm>
        </p:spPr>
        <p:txBody>
          <a:bodyPr/>
          <a:lstStyle/>
          <a:p>
            <a:r>
              <a:rPr lang="en-GB" dirty="0"/>
              <a:t>Currency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864000" y="4185285"/>
            <a:ext cx="510640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Types of currency swaps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3359041"/>
            <a:ext cx="777600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Principal amounts can be exchange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at the start of the swap, usually in connection with new borrowing; in that case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the swap is not a derivative instrument (interest payments are based on effectively swapped amounts)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0" y="5054281"/>
            <a:ext cx="763536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Cross-currency swap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involves an exchange of interest streams of which at least one is derived from a floating rate of interest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0" y="941530"/>
            <a:ext cx="370122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sign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1188000" y="4506021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Currency coupon swap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involves an exchange of interest streams of which both are derived from a fixed rate of interest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188001" y="2006214"/>
            <a:ext cx="669636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Currency swap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commits two counterparties to exchange: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1584000" y="2264049"/>
            <a:ext cx="7308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71463" lvl="2" indent="-271463">
              <a:buClr>
                <a:srgbClr val="7030A0"/>
              </a:buClr>
              <a:buSzPct val="80000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a) two streams of interest payments denominated in different currencies over an agreed period </a:t>
            </a:r>
          </a:p>
        </p:txBody>
      </p:sp>
      <p:sp>
        <p:nvSpPr>
          <p:cNvPr id="58" name="TextovéPole 57"/>
          <p:cNvSpPr txBox="1"/>
          <p:nvPr/>
        </p:nvSpPr>
        <p:spPr>
          <a:xfrm>
            <a:off x="1584001" y="2806206"/>
            <a:ext cx="7308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71463" lvl="2" indent="-271463">
              <a:buClr>
                <a:srgbClr val="7030A0"/>
              </a:buClr>
              <a:buSzPct val="80000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b) at the end of the contract corresponding principal amounts at an exchange rate agreed upon at the start of the contract</a:t>
            </a:r>
          </a:p>
        </p:txBody>
      </p:sp>
      <p:grpSp>
        <p:nvGrpSpPr>
          <p:cNvPr id="7" name="Skupina 6"/>
          <p:cNvGrpSpPr/>
          <p:nvPr/>
        </p:nvGrpSpPr>
        <p:grpSpPr>
          <a:xfrm>
            <a:off x="2297640" y="1128843"/>
            <a:ext cx="5787581" cy="948556"/>
            <a:chOff x="2297640" y="2802359"/>
            <a:chExt cx="5764185" cy="948556"/>
          </a:xfrm>
        </p:grpSpPr>
        <p:grpSp>
          <p:nvGrpSpPr>
            <p:cNvPr id="13" name="Skupina 12"/>
            <p:cNvGrpSpPr/>
            <p:nvPr/>
          </p:nvGrpSpPr>
          <p:grpSpPr>
            <a:xfrm>
              <a:off x="2297640" y="2839372"/>
              <a:ext cx="4591108" cy="911543"/>
              <a:chOff x="2297640" y="3741593"/>
              <a:chExt cx="4591108" cy="911543"/>
            </a:xfrm>
          </p:grpSpPr>
          <p:grpSp>
            <p:nvGrpSpPr>
              <p:cNvPr id="99" name="Skupina 98"/>
              <p:cNvGrpSpPr/>
              <p:nvPr/>
            </p:nvGrpSpPr>
            <p:grpSpPr>
              <a:xfrm>
                <a:off x="2297640" y="3914373"/>
                <a:ext cx="1228148" cy="360000"/>
                <a:chOff x="1586545" y="2378596"/>
                <a:chExt cx="1228148" cy="360000"/>
              </a:xfrm>
            </p:grpSpPr>
            <p:sp>
              <p:nvSpPr>
                <p:cNvPr id="111" name="Obdélník 110"/>
                <p:cNvSpPr/>
                <p:nvPr/>
              </p:nvSpPr>
              <p:spPr>
                <a:xfrm>
                  <a:off x="1586545" y="2378596"/>
                  <a:ext cx="1228148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112" name="TextovéPole 111"/>
                <p:cNvSpPr txBox="1"/>
                <p:nvPr/>
              </p:nvSpPr>
              <p:spPr>
                <a:xfrm>
                  <a:off x="1658449" y="2402284"/>
                  <a:ext cx="107148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EA Bank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  <p:grpSp>
            <p:nvGrpSpPr>
              <p:cNvPr id="100" name="Skupina 99"/>
              <p:cNvGrpSpPr/>
              <p:nvPr/>
            </p:nvGrpSpPr>
            <p:grpSpPr>
              <a:xfrm>
                <a:off x="5669264" y="3914373"/>
                <a:ext cx="1219484" cy="360000"/>
                <a:chOff x="5894273" y="2378596"/>
                <a:chExt cx="1219484" cy="360000"/>
              </a:xfrm>
            </p:grpSpPr>
            <p:sp>
              <p:nvSpPr>
                <p:cNvPr id="109" name="Obdélník 108"/>
                <p:cNvSpPr/>
                <p:nvPr/>
              </p:nvSpPr>
              <p:spPr>
                <a:xfrm>
                  <a:off x="5894273" y="2378596"/>
                  <a:ext cx="1219484" cy="3600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110" name="TextovéPole 109"/>
                <p:cNvSpPr txBox="1"/>
                <p:nvPr/>
              </p:nvSpPr>
              <p:spPr>
                <a:xfrm>
                  <a:off x="5968569" y="2402301"/>
                  <a:ext cx="10548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rPr>
                    <a:t>US Bank</a:t>
                  </a:r>
                  <a:endParaRPr lang="en-GB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  <p:sp>
            <p:nvSpPr>
              <p:cNvPr id="103" name="Volný tvar 102"/>
              <p:cNvSpPr/>
              <p:nvPr/>
            </p:nvSpPr>
            <p:spPr>
              <a:xfrm>
                <a:off x="2430810" y="4205678"/>
                <a:ext cx="4088072" cy="324000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tailEnd type="triangle" w="lg" len="med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04" name="Volný tvar 103"/>
              <p:cNvSpPr/>
              <p:nvPr/>
            </p:nvSpPr>
            <p:spPr>
              <a:xfrm>
                <a:off x="3307399" y="4213072"/>
                <a:ext cx="2710094" cy="216023"/>
              </a:xfrm>
              <a:custGeom>
                <a:avLst/>
                <a:gdLst>
                  <a:gd name="connsiteX0" fmla="*/ 0 w 2162175"/>
                  <a:gd name="connsiteY0" fmla="*/ 733425 h 742950"/>
                  <a:gd name="connsiteX1" fmla="*/ 0 w 2162175"/>
                  <a:gd name="connsiteY1" fmla="*/ 0 h 742950"/>
                  <a:gd name="connsiteX2" fmla="*/ 2162175 w 2162175"/>
                  <a:gd name="connsiteY2" fmla="*/ 0 h 742950"/>
                  <a:gd name="connsiteX3" fmla="*/ 2162175 w 2162175"/>
                  <a:gd name="connsiteY3" fmla="*/ 742950 h 74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2175" h="742950">
                    <a:moveTo>
                      <a:pt x="0" y="733425"/>
                    </a:moveTo>
                    <a:lnTo>
                      <a:pt x="0" y="0"/>
                    </a:lnTo>
                    <a:lnTo>
                      <a:pt x="2162175" y="0"/>
                    </a:lnTo>
                    <a:lnTo>
                      <a:pt x="2162175" y="742950"/>
                    </a:lnTo>
                  </a:path>
                </a:pathLst>
              </a:custGeom>
              <a:noFill/>
              <a:ln w="25400">
                <a:solidFill>
                  <a:schemeClr val="accent1"/>
                </a:solidFill>
                <a:headEnd type="triangle" w="lg" len="med"/>
                <a:tailEnd type="none" w="lg" len="med"/>
              </a:ln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06" name="TextovéPole 105"/>
              <p:cNvSpPr txBox="1"/>
              <p:nvPr/>
            </p:nvSpPr>
            <p:spPr>
              <a:xfrm>
                <a:off x="4060788" y="3741593"/>
                <a:ext cx="10870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>
                    <a:latin typeface="Cambria Math"/>
                    <a:ea typeface="Cambria Math" panose="02040503050406030204" pitchFamily="18" charset="0"/>
                  </a:rPr>
                  <a:t>USD interest</a:t>
                </a:r>
              </a:p>
            </p:txBody>
          </p:sp>
          <p:sp>
            <p:nvSpPr>
              <p:cNvPr id="108" name="TextovéPole 107"/>
              <p:cNvSpPr txBox="1"/>
              <p:nvPr/>
            </p:nvSpPr>
            <p:spPr>
              <a:xfrm>
                <a:off x="5324719" y="4277062"/>
                <a:ext cx="61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cs-CZ" sz="1200" b="1" dirty="0">
                    <a:latin typeface="Cambria Math"/>
                    <a:ea typeface="Cambria Math" panose="02040503050406030204" pitchFamily="18" charset="0"/>
                  </a:rPr>
                  <a:t>USD</a:t>
                </a:r>
                <a:endParaRPr lang="en-GB" sz="1200" b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  <p:sp>
            <p:nvSpPr>
              <p:cNvPr id="121" name="TextovéPole 120"/>
              <p:cNvSpPr txBox="1"/>
              <p:nvPr/>
            </p:nvSpPr>
            <p:spPr>
              <a:xfrm>
                <a:off x="2512643" y="4376137"/>
                <a:ext cx="61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200" b="1" dirty="0">
                    <a:latin typeface="Cambria Math"/>
                    <a:ea typeface="Cambria Math" panose="02040503050406030204" pitchFamily="18" charset="0"/>
                  </a:rPr>
                  <a:t>EUR</a:t>
                </a:r>
                <a:r>
                  <a:rPr lang="en-GB" sz="1200" b="1" dirty="0">
                    <a:latin typeface="Cambria Math"/>
                    <a:ea typeface="Cambria Math" panose="02040503050406030204" pitchFamily="18" charset="0"/>
                  </a:rPr>
                  <a:t> </a:t>
                </a:r>
              </a:p>
            </p:txBody>
          </p:sp>
        </p:grpSp>
        <p:sp>
          <p:nvSpPr>
            <p:cNvPr id="123" name="Šipka dolů 122"/>
            <p:cNvSpPr/>
            <p:nvPr/>
          </p:nvSpPr>
          <p:spPr>
            <a:xfrm>
              <a:off x="7419600" y="2802359"/>
              <a:ext cx="108080" cy="9360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4" name="TextovéPole 123"/>
            <p:cNvSpPr txBox="1"/>
            <p:nvPr/>
          </p:nvSpPr>
          <p:spPr>
            <a:xfrm>
              <a:off x="7449825" y="3041868"/>
              <a:ext cx="61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latin typeface="Cambria Math"/>
                  <a:ea typeface="Cambria Math" panose="02040503050406030204" pitchFamily="18" charset="0"/>
                </a:rPr>
                <a:t>time</a:t>
              </a:r>
            </a:p>
          </p:txBody>
        </p:sp>
        <p:cxnSp>
          <p:nvCxnSpPr>
            <p:cNvPr id="6" name="Přímá spojnice se šipkou 5"/>
            <p:cNvCxnSpPr/>
            <p:nvPr/>
          </p:nvCxnSpPr>
          <p:spPr>
            <a:xfrm>
              <a:off x="3553282" y="3083268"/>
              <a:ext cx="2097487" cy="0"/>
            </a:xfrm>
            <a:prstGeom prst="straightConnector1">
              <a:avLst/>
            </a:prstGeom>
            <a:ln w="25400"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se šipkou 59"/>
            <p:cNvCxnSpPr/>
            <p:nvPr/>
          </p:nvCxnSpPr>
          <p:spPr>
            <a:xfrm>
              <a:off x="3539439" y="3301025"/>
              <a:ext cx="2097487" cy="0"/>
            </a:xfrm>
            <a:prstGeom prst="straightConnector1">
              <a:avLst/>
            </a:prstGeom>
            <a:ln w="25400"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ovéPole 60"/>
            <p:cNvSpPr txBox="1"/>
            <p:nvPr/>
          </p:nvSpPr>
          <p:spPr>
            <a:xfrm>
              <a:off x="3929578" y="3251101"/>
              <a:ext cx="10870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cs-CZ" sz="1200" b="1" dirty="0">
                  <a:latin typeface="Cambria Math"/>
                  <a:ea typeface="Cambria Math" panose="02040503050406030204" pitchFamily="18" charset="0"/>
                </a:rPr>
                <a:t>EUR</a:t>
              </a:r>
              <a:r>
                <a:rPr lang="en-GB" sz="1200" b="1" dirty="0">
                  <a:latin typeface="Cambria Math"/>
                  <a:ea typeface="Cambria Math" panose="02040503050406030204" pitchFamily="18" charset="0"/>
                </a:rPr>
                <a:t> interest</a:t>
              </a:r>
            </a:p>
          </p:txBody>
        </p:sp>
      </p:grpSp>
      <p:sp>
        <p:nvSpPr>
          <p:cNvPr id="45" name="TextovéPole 44"/>
          <p:cNvSpPr txBox="1"/>
          <p:nvPr/>
        </p:nvSpPr>
        <p:spPr>
          <a:xfrm>
            <a:off x="1836000" y="5589240"/>
            <a:ext cx="532698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fixed-against-floating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=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cross-currency coupon swap</a:t>
            </a:r>
          </a:p>
          <a:p>
            <a:pPr marL="324000" lvl="2" indent="-324000">
              <a:buClr>
                <a:srgbClr val="7030A0"/>
              </a:buClr>
              <a:buSzPct val="8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floating-against-floating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=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cross-currency basis swap</a:t>
            </a:r>
          </a:p>
        </p:txBody>
      </p:sp>
      <p:sp>
        <p:nvSpPr>
          <p:cNvPr id="64" name="TextovéPole 63">
            <a:extLst>
              <a:ext uri="{FF2B5EF4-FFF2-40B4-BE49-F238E27FC236}">
                <a16:creationId xmlns:a16="http://schemas.microsoft.com/office/drawing/2014/main" id="{905D21AC-662A-449A-8A92-E82B2A2E5394}"/>
              </a:ext>
            </a:extLst>
          </p:cNvPr>
          <p:cNvSpPr txBox="1"/>
          <p:nvPr/>
        </p:nvSpPr>
        <p:spPr>
          <a:xfrm>
            <a:off x="6039732" y="956664"/>
            <a:ext cx="614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b="1" dirty="0">
                <a:latin typeface="Cambria Math"/>
                <a:ea typeface="Cambria Math" panose="02040503050406030204" pitchFamily="18" charset="0"/>
              </a:rPr>
              <a:t>EUR</a:t>
            </a:r>
            <a:r>
              <a:rPr lang="en-GB" sz="1200" b="1" dirty="0">
                <a:latin typeface="Cambria Math"/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1CB9CDF9-4089-4FBB-AC08-820088F6C46E}"/>
              </a:ext>
            </a:extLst>
          </p:cNvPr>
          <p:cNvSpPr txBox="1"/>
          <p:nvPr/>
        </p:nvSpPr>
        <p:spPr>
          <a:xfrm>
            <a:off x="3189492" y="1058752"/>
            <a:ext cx="614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latin typeface="Cambria Math"/>
                <a:ea typeface="Cambria Math" panose="02040503050406030204" pitchFamily="18" charset="0"/>
              </a:rPr>
              <a:t>USD</a:t>
            </a:r>
            <a:endParaRPr lang="en-GB" sz="1200" b="1" dirty="0">
              <a:latin typeface="Cambria Math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002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6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70245" cy="648072"/>
          </a:xfrm>
        </p:spPr>
        <p:txBody>
          <a:bodyPr/>
          <a:lstStyle/>
          <a:p>
            <a:r>
              <a:rPr lang="en-GB" dirty="0"/>
              <a:t>Hedged foreign</a:t>
            </a:r>
            <a:r>
              <a:rPr lang="cs-CZ" dirty="0"/>
              <a:t> </a:t>
            </a:r>
            <a:r>
              <a:rPr lang="en-GB" dirty="0"/>
              <a:t>borrowing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3674707"/>
            <a:ext cx="510640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Using currency coupon swap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3129416"/>
            <a:ext cx="770447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borrower hedges fixed rate FC loan against weakening of DC and benefits from falling domestic interest rates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0" y="941530"/>
            <a:ext cx="589318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Using cross-currency coupon swap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1188001" y="5383796"/>
            <a:ext cx="7758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Currency coupon swap hedges fixed rate foreign loan against exchange rate risk and protects against rising domestic interest rates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1" y="2580018"/>
            <a:ext cx="770447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 net terms the borrower pays DC fixed interest and repays the DC debt from earnings generated by its domestic business</a:t>
            </a:r>
          </a:p>
        </p:txBody>
      </p:sp>
      <p:grpSp>
        <p:nvGrpSpPr>
          <p:cNvPr id="37" name="Skupina 36"/>
          <p:cNvGrpSpPr/>
          <p:nvPr/>
        </p:nvGrpSpPr>
        <p:grpSpPr>
          <a:xfrm>
            <a:off x="1763688" y="1258780"/>
            <a:ext cx="4630577" cy="1432531"/>
            <a:chOff x="1739091" y="1218142"/>
            <a:chExt cx="4630577" cy="1432531"/>
          </a:xfrm>
        </p:grpSpPr>
        <p:grpSp>
          <p:nvGrpSpPr>
            <p:cNvPr id="48" name="Skupina 47"/>
            <p:cNvGrpSpPr/>
            <p:nvPr/>
          </p:nvGrpSpPr>
          <p:grpSpPr>
            <a:xfrm>
              <a:off x="2912960" y="1734207"/>
              <a:ext cx="1260000" cy="360000"/>
              <a:chOff x="5894273" y="2378596"/>
              <a:chExt cx="1260000" cy="240000"/>
            </a:xfrm>
          </p:grpSpPr>
          <p:sp>
            <p:nvSpPr>
              <p:cNvPr id="73" name="Obdélník 72"/>
              <p:cNvSpPr/>
              <p:nvPr/>
            </p:nvSpPr>
            <p:spPr>
              <a:xfrm>
                <a:off x="5894273" y="2378596"/>
                <a:ext cx="1260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74" name="TextovéPole 73"/>
              <p:cNvSpPr txBox="1"/>
              <p:nvPr/>
            </p:nvSpPr>
            <p:spPr>
              <a:xfrm>
                <a:off x="5921910" y="2402660"/>
                <a:ext cx="1199266" cy="194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Borrower</a:t>
                </a:r>
              </a:p>
            </p:txBody>
          </p:sp>
        </p:grpSp>
        <p:sp>
          <p:nvSpPr>
            <p:cNvPr id="49" name="TextovéPole 48"/>
            <p:cNvSpPr txBox="1"/>
            <p:nvPr/>
          </p:nvSpPr>
          <p:spPr>
            <a:xfrm>
              <a:off x="1937427" y="1709079"/>
              <a:ext cx="940246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interest</a:t>
              </a:r>
            </a:p>
          </p:txBody>
        </p:sp>
        <p:cxnSp>
          <p:nvCxnSpPr>
            <p:cNvPr id="50" name="Přímá spojnice se šipkou 49"/>
            <p:cNvCxnSpPr/>
            <p:nvPr/>
          </p:nvCxnSpPr>
          <p:spPr>
            <a:xfrm>
              <a:off x="1756532" y="1895787"/>
              <a:ext cx="1135888" cy="0"/>
            </a:xfrm>
            <a:prstGeom prst="straightConnector1">
              <a:avLst/>
            </a:prstGeom>
            <a:ln w="25400">
              <a:prstDash val="solid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Skupina 50"/>
            <p:cNvGrpSpPr/>
            <p:nvPr/>
          </p:nvGrpSpPr>
          <p:grpSpPr>
            <a:xfrm>
              <a:off x="5105386" y="1751331"/>
              <a:ext cx="1264282" cy="360000"/>
              <a:chOff x="5936091" y="2378596"/>
              <a:chExt cx="1264282" cy="240000"/>
            </a:xfrm>
          </p:grpSpPr>
          <p:sp>
            <p:nvSpPr>
              <p:cNvPr id="71" name="Obdélník 70"/>
              <p:cNvSpPr/>
              <p:nvPr/>
            </p:nvSpPr>
            <p:spPr>
              <a:xfrm>
                <a:off x="5940373" y="2378596"/>
                <a:ext cx="1260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72" name="TextovéPole 71"/>
              <p:cNvSpPr txBox="1"/>
              <p:nvPr/>
            </p:nvSpPr>
            <p:spPr>
              <a:xfrm>
                <a:off x="5936091" y="2391136"/>
                <a:ext cx="1248567" cy="194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3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Swap dealer</a:t>
                </a:r>
                <a:endParaRPr lang="en-GB" sz="13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cxnSp>
          <p:nvCxnSpPr>
            <p:cNvPr id="52" name="Přímá spojnice se šipkou 51"/>
            <p:cNvCxnSpPr/>
            <p:nvPr/>
          </p:nvCxnSpPr>
          <p:spPr>
            <a:xfrm>
              <a:off x="4209907" y="1794010"/>
              <a:ext cx="851585" cy="0"/>
            </a:xfrm>
            <a:prstGeom prst="straightConnector1">
              <a:avLst/>
            </a:prstGeom>
            <a:ln w="25400">
              <a:prstDash val="sysDash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ovéPole 52"/>
            <p:cNvSpPr txBox="1"/>
            <p:nvPr/>
          </p:nvSpPr>
          <p:spPr>
            <a:xfrm>
              <a:off x="4247523" y="1618425"/>
              <a:ext cx="783300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DC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interest</a:t>
              </a:r>
            </a:p>
          </p:txBody>
        </p:sp>
        <p:cxnSp>
          <p:nvCxnSpPr>
            <p:cNvPr id="59" name="Přímá spojnice se šipkou 58"/>
            <p:cNvCxnSpPr/>
            <p:nvPr/>
          </p:nvCxnSpPr>
          <p:spPr>
            <a:xfrm>
              <a:off x="4209295" y="2032191"/>
              <a:ext cx="851585" cy="0"/>
            </a:xfrm>
            <a:prstGeom prst="straightConnector1">
              <a:avLst/>
            </a:prstGeom>
            <a:ln w="25400">
              <a:prstDash val="solid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ovéPole 61"/>
            <p:cNvSpPr txBox="1"/>
            <p:nvPr/>
          </p:nvSpPr>
          <p:spPr>
            <a:xfrm>
              <a:off x="3097728" y="2408399"/>
              <a:ext cx="940246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revenues</a:t>
              </a:r>
            </a:p>
          </p:txBody>
        </p:sp>
        <p:sp>
          <p:nvSpPr>
            <p:cNvPr id="63" name="TextovéPole 62"/>
            <p:cNvSpPr txBox="1"/>
            <p:nvPr/>
          </p:nvSpPr>
          <p:spPr>
            <a:xfrm>
              <a:off x="4248603" y="2000079"/>
              <a:ext cx="784800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FC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interest</a:t>
              </a:r>
            </a:p>
          </p:txBody>
        </p:sp>
        <p:cxnSp>
          <p:nvCxnSpPr>
            <p:cNvPr id="67" name="Přímá spojnice se šipkou 66"/>
            <p:cNvCxnSpPr/>
            <p:nvPr/>
          </p:nvCxnSpPr>
          <p:spPr>
            <a:xfrm>
              <a:off x="3166908" y="2116089"/>
              <a:ext cx="0" cy="426001"/>
            </a:xfrm>
            <a:prstGeom prst="straightConnector1">
              <a:avLst/>
            </a:prstGeom>
            <a:ln w="25400">
              <a:prstDash val="solid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ovéPole 68"/>
            <p:cNvSpPr txBox="1"/>
            <p:nvPr/>
          </p:nvSpPr>
          <p:spPr>
            <a:xfrm>
              <a:off x="5483507" y="2427150"/>
              <a:ext cx="870446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principal</a:t>
              </a:r>
            </a:p>
          </p:txBody>
        </p:sp>
        <p:sp>
          <p:nvSpPr>
            <p:cNvPr id="70" name="TextovéPole 69"/>
            <p:cNvSpPr txBox="1"/>
            <p:nvPr/>
          </p:nvSpPr>
          <p:spPr>
            <a:xfrm>
              <a:off x="3979065" y="2160064"/>
              <a:ext cx="94581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principal</a:t>
              </a:r>
            </a:p>
          </p:txBody>
        </p:sp>
        <p:sp>
          <p:nvSpPr>
            <p:cNvPr id="77" name="Volný tvar 76"/>
            <p:cNvSpPr/>
            <p:nvPr/>
          </p:nvSpPr>
          <p:spPr>
            <a:xfrm>
              <a:off x="3824445" y="2048751"/>
              <a:ext cx="235988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tailEnd type="triangl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8" name="Volný tvar 77"/>
            <p:cNvSpPr/>
            <p:nvPr/>
          </p:nvSpPr>
          <p:spPr>
            <a:xfrm>
              <a:off x="4110873" y="2039803"/>
              <a:ext cx="2072012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9" name="TextovéPole 78"/>
            <p:cNvSpPr txBox="1"/>
            <p:nvPr/>
          </p:nvSpPr>
          <p:spPr>
            <a:xfrm>
              <a:off x="1891280" y="2324012"/>
              <a:ext cx="983515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repayment</a:t>
              </a:r>
            </a:p>
          </p:txBody>
        </p:sp>
        <p:sp>
          <p:nvSpPr>
            <p:cNvPr id="91" name="TextovéPole 90"/>
            <p:cNvSpPr txBox="1"/>
            <p:nvPr/>
          </p:nvSpPr>
          <p:spPr>
            <a:xfrm>
              <a:off x="1950125" y="1302623"/>
              <a:ext cx="1006222" cy="220573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borrowing</a:t>
              </a:r>
            </a:p>
          </p:txBody>
        </p:sp>
        <p:cxnSp>
          <p:nvCxnSpPr>
            <p:cNvPr id="81" name="Pravoúhlá spojnice 80"/>
            <p:cNvCxnSpPr/>
            <p:nvPr/>
          </p:nvCxnSpPr>
          <p:spPr>
            <a:xfrm rot="10800000" flipV="1">
              <a:off x="1739091" y="2113017"/>
              <a:ext cx="1248733" cy="227664"/>
            </a:xfrm>
            <a:prstGeom prst="bentConnector3">
              <a:avLst>
                <a:gd name="adj1" fmla="val -445"/>
              </a:avLst>
            </a:prstGeom>
            <a:ln w="25400"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Pravoúhlá spojnice 82"/>
            <p:cNvCxnSpPr/>
            <p:nvPr/>
          </p:nvCxnSpPr>
          <p:spPr>
            <a:xfrm rot="10800000" flipV="1">
              <a:off x="1741586" y="1577111"/>
              <a:ext cx="1248733" cy="227664"/>
            </a:xfrm>
            <a:prstGeom prst="bentConnector3">
              <a:avLst>
                <a:gd name="adj1" fmla="val 97"/>
              </a:avLst>
            </a:prstGeom>
            <a:ln w="25400">
              <a:headEnd type="triangle" w="lg" len="med"/>
              <a:tailEnd type="none" w="lg" len="med"/>
            </a:ln>
            <a:scene3d>
              <a:camera prst="orthographicFront">
                <a:rot lat="10800000" lon="0" rev="108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Volný tvar 86"/>
            <p:cNvSpPr/>
            <p:nvPr/>
          </p:nvSpPr>
          <p:spPr>
            <a:xfrm>
              <a:off x="3898619" y="1401937"/>
              <a:ext cx="235988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tailEnd type="triangl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8" name="TextovéPole 87"/>
            <p:cNvSpPr txBox="1"/>
            <p:nvPr/>
          </p:nvSpPr>
          <p:spPr>
            <a:xfrm>
              <a:off x="3791485" y="1218142"/>
              <a:ext cx="1016481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principal</a:t>
              </a:r>
            </a:p>
          </p:txBody>
        </p:sp>
        <p:sp>
          <p:nvSpPr>
            <p:cNvPr id="89" name="Volný tvar 88"/>
            <p:cNvSpPr/>
            <p:nvPr/>
          </p:nvSpPr>
          <p:spPr>
            <a:xfrm>
              <a:off x="4029801" y="1508130"/>
              <a:ext cx="2072012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0" name="TextovéPole 89"/>
            <p:cNvSpPr txBox="1"/>
            <p:nvPr/>
          </p:nvSpPr>
          <p:spPr>
            <a:xfrm>
              <a:off x="5289648" y="1485440"/>
              <a:ext cx="94581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principal</a:t>
              </a:r>
            </a:p>
          </p:txBody>
        </p:sp>
      </p:grpSp>
      <p:grpSp>
        <p:nvGrpSpPr>
          <p:cNvPr id="93" name="Skupina 92"/>
          <p:cNvGrpSpPr/>
          <p:nvPr/>
        </p:nvGrpSpPr>
        <p:grpSpPr>
          <a:xfrm>
            <a:off x="1767082" y="4054398"/>
            <a:ext cx="4630577" cy="1432531"/>
            <a:chOff x="1739091" y="1218142"/>
            <a:chExt cx="4630577" cy="1432531"/>
          </a:xfrm>
        </p:grpSpPr>
        <p:grpSp>
          <p:nvGrpSpPr>
            <p:cNvPr id="94" name="Skupina 93"/>
            <p:cNvGrpSpPr/>
            <p:nvPr/>
          </p:nvGrpSpPr>
          <p:grpSpPr>
            <a:xfrm>
              <a:off x="2912960" y="1734207"/>
              <a:ext cx="1260000" cy="360000"/>
              <a:chOff x="5894273" y="2378596"/>
              <a:chExt cx="1260000" cy="240000"/>
            </a:xfrm>
          </p:grpSpPr>
          <p:sp>
            <p:nvSpPr>
              <p:cNvPr id="141" name="Obdélník 140"/>
              <p:cNvSpPr/>
              <p:nvPr/>
            </p:nvSpPr>
            <p:spPr>
              <a:xfrm>
                <a:off x="5894273" y="2378596"/>
                <a:ext cx="1260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42" name="TextovéPole 141"/>
              <p:cNvSpPr txBox="1"/>
              <p:nvPr/>
            </p:nvSpPr>
            <p:spPr>
              <a:xfrm>
                <a:off x="5907162" y="2402660"/>
                <a:ext cx="1214013" cy="194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Borrower</a:t>
                </a:r>
              </a:p>
            </p:txBody>
          </p:sp>
        </p:grpSp>
        <p:sp>
          <p:nvSpPr>
            <p:cNvPr id="95" name="TextovéPole 94"/>
            <p:cNvSpPr txBox="1"/>
            <p:nvPr/>
          </p:nvSpPr>
          <p:spPr>
            <a:xfrm>
              <a:off x="1937427" y="1716636"/>
              <a:ext cx="940246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interest</a:t>
              </a:r>
            </a:p>
          </p:txBody>
        </p:sp>
        <p:cxnSp>
          <p:nvCxnSpPr>
            <p:cNvPr id="96" name="Přímá spojnice se šipkou 95"/>
            <p:cNvCxnSpPr/>
            <p:nvPr/>
          </p:nvCxnSpPr>
          <p:spPr>
            <a:xfrm>
              <a:off x="1756532" y="1895787"/>
              <a:ext cx="1135888" cy="0"/>
            </a:xfrm>
            <a:prstGeom prst="straightConnector1">
              <a:avLst/>
            </a:prstGeom>
            <a:ln w="25400">
              <a:prstDash val="solid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9" name="Skupina 98"/>
            <p:cNvGrpSpPr/>
            <p:nvPr/>
          </p:nvGrpSpPr>
          <p:grpSpPr>
            <a:xfrm>
              <a:off x="5109668" y="1751331"/>
              <a:ext cx="1260000" cy="360000"/>
              <a:chOff x="5940373" y="2378596"/>
              <a:chExt cx="1260000" cy="240000"/>
            </a:xfrm>
          </p:grpSpPr>
          <p:sp>
            <p:nvSpPr>
              <p:cNvPr id="139" name="Obdélník 138"/>
              <p:cNvSpPr/>
              <p:nvPr/>
            </p:nvSpPr>
            <p:spPr>
              <a:xfrm>
                <a:off x="5940373" y="2378596"/>
                <a:ext cx="1260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40" name="TextovéPole 139"/>
              <p:cNvSpPr txBox="1"/>
              <p:nvPr/>
            </p:nvSpPr>
            <p:spPr>
              <a:xfrm>
                <a:off x="5960148" y="2391136"/>
                <a:ext cx="1236831" cy="194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3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Swap dealer</a:t>
                </a:r>
                <a:endParaRPr lang="en-GB" sz="13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cxnSp>
          <p:nvCxnSpPr>
            <p:cNvPr id="100" name="Přímá spojnice se šipkou 99"/>
            <p:cNvCxnSpPr/>
            <p:nvPr/>
          </p:nvCxnSpPr>
          <p:spPr>
            <a:xfrm>
              <a:off x="4209907" y="1794010"/>
              <a:ext cx="851585" cy="0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ovéPole 102"/>
            <p:cNvSpPr txBox="1"/>
            <p:nvPr/>
          </p:nvSpPr>
          <p:spPr>
            <a:xfrm>
              <a:off x="4245209" y="1630617"/>
              <a:ext cx="784800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DC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interest</a:t>
              </a:r>
            </a:p>
          </p:txBody>
        </p:sp>
        <p:cxnSp>
          <p:nvCxnSpPr>
            <p:cNvPr id="104" name="Přímá spojnice se šipkou 103"/>
            <p:cNvCxnSpPr>
              <a:cxnSpLocks/>
            </p:cNvCxnSpPr>
            <p:nvPr/>
          </p:nvCxnSpPr>
          <p:spPr>
            <a:xfrm>
              <a:off x="4209295" y="2032191"/>
              <a:ext cx="847899" cy="0"/>
            </a:xfrm>
            <a:prstGeom prst="straightConnector1">
              <a:avLst/>
            </a:prstGeom>
            <a:ln w="25400">
              <a:prstDash val="solid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ovéPole 105"/>
            <p:cNvSpPr txBox="1"/>
            <p:nvPr/>
          </p:nvSpPr>
          <p:spPr>
            <a:xfrm>
              <a:off x="3097728" y="2408399"/>
              <a:ext cx="940246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revenues</a:t>
              </a:r>
            </a:p>
          </p:txBody>
        </p:sp>
        <p:sp>
          <p:nvSpPr>
            <p:cNvPr id="108" name="TextovéPole 107"/>
            <p:cNvSpPr txBox="1"/>
            <p:nvPr/>
          </p:nvSpPr>
          <p:spPr>
            <a:xfrm>
              <a:off x="4245209" y="2000079"/>
              <a:ext cx="784800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FC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interest</a:t>
              </a:r>
            </a:p>
          </p:txBody>
        </p:sp>
        <p:cxnSp>
          <p:nvCxnSpPr>
            <p:cNvPr id="109" name="Přímá spojnice se šipkou 108"/>
            <p:cNvCxnSpPr/>
            <p:nvPr/>
          </p:nvCxnSpPr>
          <p:spPr>
            <a:xfrm>
              <a:off x="3166908" y="2116089"/>
              <a:ext cx="0" cy="426001"/>
            </a:xfrm>
            <a:prstGeom prst="straightConnector1">
              <a:avLst/>
            </a:prstGeom>
            <a:ln w="25400">
              <a:prstDash val="solid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ovéPole 109"/>
            <p:cNvSpPr txBox="1"/>
            <p:nvPr/>
          </p:nvSpPr>
          <p:spPr>
            <a:xfrm>
              <a:off x="5156237" y="2427150"/>
              <a:ext cx="1197716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principal</a:t>
              </a:r>
            </a:p>
          </p:txBody>
        </p:sp>
        <p:sp>
          <p:nvSpPr>
            <p:cNvPr id="111" name="TextovéPole 110"/>
            <p:cNvSpPr txBox="1"/>
            <p:nvPr/>
          </p:nvSpPr>
          <p:spPr>
            <a:xfrm>
              <a:off x="3979065" y="2160064"/>
              <a:ext cx="94581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principal</a:t>
              </a:r>
            </a:p>
          </p:txBody>
        </p:sp>
        <p:sp>
          <p:nvSpPr>
            <p:cNvPr id="112" name="Volný tvar 111"/>
            <p:cNvSpPr/>
            <p:nvPr/>
          </p:nvSpPr>
          <p:spPr>
            <a:xfrm>
              <a:off x="3824445" y="2048751"/>
              <a:ext cx="235988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tailEnd type="triangl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1" name="Volný tvar 120"/>
            <p:cNvSpPr/>
            <p:nvPr/>
          </p:nvSpPr>
          <p:spPr>
            <a:xfrm>
              <a:off x="4110873" y="2039803"/>
              <a:ext cx="2072012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3" name="TextovéPole 122"/>
            <p:cNvSpPr txBox="1"/>
            <p:nvPr/>
          </p:nvSpPr>
          <p:spPr>
            <a:xfrm>
              <a:off x="1891280" y="2324012"/>
              <a:ext cx="983515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repayment</a:t>
              </a:r>
            </a:p>
          </p:txBody>
        </p:sp>
        <p:sp>
          <p:nvSpPr>
            <p:cNvPr id="124" name="TextovéPole 123"/>
            <p:cNvSpPr txBox="1"/>
            <p:nvPr/>
          </p:nvSpPr>
          <p:spPr>
            <a:xfrm>
              <a:off x="1950125" y="1311893"/>
              <a:ext cx="1008112" cy="220573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borrowing</a:t>
              </a:r>
            </a:p>
          </p:txBody>
        </p:sp>
        <p:cxnSp>
          <p:nvCxnSpPr>
            <p:cNvPr id="133" name="Pravoúhlá spojnice 132"/>
            <p:cNvCxnSpPr/>
            <p:nvPr/>
          </p:nvCxnSpPr>
          <p:spPr>
            <a:xfrm rot="10800000" flipV="1">
              <a:off x="1739091" y="2113017"/>
              <a:ext cx="1248733" cy="227664"/>
            </a:xfrm>
            <a:prstGeom prst="bentConnector3">
              <a:avLst>
                <a:gd name="adj1" fmla="val -445"/>
              </a:avLst>
            </a:prstGeom>
            <a:ln w="25400"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Pravoúhlá spojnice 133"/>
            <p:cNvCxnSpPr>
              <a:cxnSpLocks/>
            </p:cNvCxnSpPr>
            <p:nvPr/>
          </p:nvCxnSpPr>
          <p:spPr>
            <a:xfrm rot="10800000" flipV="1">
              <a:off x="1741586" y="1577111"/>
              <a:ext cx="1248733" cy="227664"/>
            </a:xfrm>
            <a:prstGeom prst="bentConnector3">
              <a:avLst>
                <a:gd name="adj1" fmla="val 97"/>
              </a:avLst>
            </a:prstGeom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10800000" lon="0" rev="108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Volný tvar 134"/>
            <p:cNvSpPr/>
            <p:nvPr/>
          </p:nvSpPr>
          <p:spPr>
            <a:xfrm>
              <a:off x="3898619" y="1401937"/>
              <a:ext cx="235988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tailEnd type="triangl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36" name="TextovéPole 135"/>
            <p:cNvSpPr txBox="1"/>
            <p:nvPr/>
          </p:nvSpPr>
          <p:spPr>
            <a:xfrm>
              <a:off x="3791485" y="1218142"/>
              <a:ext cx="1016481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principal</a:t>
              </a:r>
            </a:p>
          </p:txBody>
        </p:sp>
        <p:sp>
          <p:nvSpPr>
            <p:cNvPr id="137" name="Volný tvar 136"/>
            <p:cNvSpPr/>
            <p:nvPr/>
          </p:nvSpPr>
          <p:spPr>
            <a:xfrm>
              <a:off x="4029801" y="1508130"/>
              <a:ext cx="2072012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38" name="TextovéPole 137"/>
            <p:cNvSpPr txBox="1"/>
            <p:nvPr/>
          </p:nvSpPr>
          <p:spPr>
            <a:xfrm>
              <a:off x="5289648" y="1485440"/>
              <a:ext cx="94581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principal</a:t>
              </a:r>
            </a:p>
          </p:txBody>
        </p:sp>
      </p:grpSp>
      <p:sp>
        <p:nvSpPr>
          <p:cNvPr id="6" name="TextovéPole 5">
            <a:extLst>
              <a:ext uri="{FF2B5EF4-FFF2-40B4-BE49-F238E27FC236}">
                <a16:creationId xmlns:a16="http://schemas.microsoft.com/office/drawing/2014/main" id="{B4137328-862A-4548-8D65-3A7664E6A79A}"/>
              </a:ext>
            </a:extLst>
          </p:cNvPr>
          <p:cNvSpPr txBox="1"/>
          <p:nvPr/>
        </p:nvSpPr>
        <p:spPr>
          <a:xfrm>
            <a:off x="6744032" y="1772816"/>
            <a:ext cx="15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Cambria Math"/>
                <a:ea typeface="Cambria Math" panose="02040503050406030204" pitchFamily="18" charset="0"/>
              </a:rPr>
              <a:t>DC … domestic currency</a:t>
            </a:r>
          </a:p>
          <a:p>
            <a:r>
              <a:rPr lang="en-GB" sz="1000" b="1" dirty="0">
                <a:latin typeface="Cambria Math"/>
                <a:ea typeface="Cambria Math" panose="02040503050406030204" pitchFamily="18" charset="0"/>
              </a:rPr>
              <a:t>FC … foreign currency</a:t>
            </a:r>
          </a:p>
        </p:txBody>
      </p:sp>
    </p:spTree>
    <p:extLst>
      <p:ext uri="{BB962C8B-B14F-4D97-AF65-F5344CB8AC3E}">
        <p14:creationId xmlns:p14="http://schemas.microsoft.com/office/powerpoint/2010/main" val="2037556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7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42811" cy="648072"/>
          </a:xfrm>
        </p:spPr>
        <p:txBody>
          <a:bodyPr/>
          <a:lstStyle/>
          <a:p>
            <a:r>
              <a:rPr lang="en-GB" dirty="0"/>
              <a:t>Hedged foreign investment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3716630"/>
            <a:ext cx="510640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Using cross-currency coupon swap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3125854"/>
            <a:ext cx="756046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investor hedges fixed rate foreign investment against appreciation of DC and benefits from  falling domestic interest rates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0" y="941530"/>
            <a:ext cx="589318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Using currency coupon swap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1188000" y="5356421"/>
            <a:ext cx="770447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Currency coupon swap hedges fixed rate foreign investment against exchange rate risk and benefits from falling domestic interest rates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1" y="2568466"/>
            <a:ext cx="7595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 net terms the investor receives DC fixed interest and DC principal which are used for financing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DC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expenditures</a:t>
            </a:r>
          </a:p>
        </p:txBody>
      </p:sp>
      <p:grpSp>
        <p:nvGrpSpPr>
          <p:cNvPr id="97" name="Skupina 96"/>
          <p:cNvGrpSpPr/>
          <p:nvPr/>
        </p:nvGrpSpPr>
        <p:grpSpPr>
          <a:xfrm>
            <a:off x="1766183" y="1207678"/>
            <a:ext cx="4701828" cy="1431017"/>
            <a:chOff x="1741586" y="1221224"/>
            <a:chExt cx="4701828" cy="1431017"/>
          </a:xfrm>
        </p:grpSpPr>
        <p:grpSp>
          <p:nvGrpSpPr>
            <p:cNvPr id="98" name="Skupina 97"/>
            <p:cNvGrpSpPr/>
            <p:nvPr/>
          </p:nvGrpSpPr>
          <p:grpSpPr>
            <a:xfrm>
              <a:off x="2912960" y="1734207"/>
              <a:ext cx="1260000" cy="360000"/>
              <a:chOff x="5894273" y="2378596"/>
              <a:chExt cx="1260000" cy="240000"/>
            </a:xfrm>
          </p:grpSpPr>
          <p:sp>
            <p:nvSpPr>
              <p:cNvPr id="129" name="Obdélník 128"/>
              <p:cNvSpPr/>
              <p:nvPr/>
            </p:nvSpPr>
            <p:spPr>
              <a:xfrm>
                <a:off x="5894273" y="2378596"/>
                <a:ext cx="1260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30" name="TextovéPole 129"/>
              <p:cNvSpPr txBox="1"/>
              <p:nvPr/>
            </p:nvSpPr>
            <p:spPr>
              <a:xfrm>
                <a:off x="5968568" y="2402660"/>
                <a:ext cx="1152607" cy="194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3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Investor</a:t>
                </a:r>
                <a:endParaRPr lang="en-GB" sz="13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sp>
          <p:nvSpPr>
            <p:cNvPr id="101" name="TextovéPole 100"/>
            <p:cNvSpPr txBox="1"/>
            <p:nvPr/>
          </p:nvSpPr>
          <p:spPr>
            <a:xfrm>
              <a:off x="1937427" y="1724193"/>
              <a:ext cx="940246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interest</a:t>
              </a:r>
            </a:p>
          </p:txBody>
        </p:sp>
        <p:cxnSp>
          <p:nvCxnSpPr>
            <p:cNvPr id="102" name="Přímá spojnice se šipkou 101"/>
            <p:cNvCxnSpPr/>
            <p:nvPr/>
          </p:nvCxnSpPr>
          <p:spPr>
            <a:xfrm>
              <a:off x="1756532" y="1895787"/>
              <a:ext cx="1135888" cy="0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5" name="Skupina 104"/>
            <p:cNvGrpSpPr/>
            <p:nvPr/>
          </p:nvGrpSpPr>
          <p:grpSpPr>
            <a:xfrm>
              <a:off x="5039475" y="1751331"/>
              <a:ext cx="1403939" cy="360000"/>
              <a:chOff x="5870180" y="2378596"/>
              <a:chExt cx="1403939" cy="240000"/>
            </a:xfrm>
          </p:grpSpPr>
          <p:sp>
            <p:nvSpPr>
              <p:cNvPr id="127" name="Obdélník 126"/>
              <p:cNvSpPr/>
              <p:nvPr/>
            </p:nvSpPr>
            <p:spPr>
              <a:xfrm>
                <a:off x="5940373" y="2378596"/>
                <a:ext cx="1260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28" name="TextovéPole 127"/>
              <p:cNvSpPr txBox="1"/>
              <p:nvPr/>
            </p:nvSpPr>
            <p:spPr>
              <a:xfrm>
                <a:off x="5870180" y="2391136"/>
                <a:ext cx="1403939" cy="194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3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Swap dealer</a:t>
                </a:r>
                <a:endParaRPr lang="en-GB" sz="13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cxnSp>
          <p:nvCxnSpPr>
            <p:cNvPr id="107" name="Přímá spojnice se šipkou 106"/>
            <p:cNvCxnSpPr/>
            <p:nvPr/>
          </p:nvCxnSpPr>
          <p:spPr>
            <a:xfrm>
              <a:off x="4209907" y="1794010"/>
              <a:ext cx="851585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prstDash val="solid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ovéPole 109"/>
            <p:cNvSpPr txBox="1"/>
            <p:nvPr/>
          </p:nvSpPr>
          <p:spPr>
            <a:xfrm>
              <a:off x="4223459" y="1624601"/>
              <a:ext cx="792000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DC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interest</a:t>
              </a:r>
            </a:p>
          </p:txBody>
        </p:sp>
        <p:cxnSp>
          <p:nvCxnSpPr>
            <p:cNvPr id="111" name="Přímá spojnice se šipkou 110"/>
            <p:cNvCxnSpPr/>
            <p:nvPr/>
          </p:nvCxnSpPr>
          <p:spPr>
            <a:xfrm>
              <a:off x="4209295" y="2032191"/>
              <a:ext cx="851585" cy="0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TextovéPole 111"/>
            <p:cNvSpPr txBox="1"/>
            <p:nvPr/>
          </p:nvSpPr>
          <p:spPr>
            <a:xfrm>
              <a:off x="3096192" y="2293258"/>
              <a:ext cx="863403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outlays</a:t>
              </a:r>
            </a:p>
          </p:txBody>
        </p:sp>
        <p:sp>
          <p:nvSpPr>
            <p:cNvPr id="113" name="TextovéPole 112"/>
            <p:cNvSpPr txBox="1"/>
            <p:nvPr/>
          </p:nvSpPr>
          <p:spPr>
            <a:xfrm>
              <a:off x="4199395" y="1998511"/>
              <a:ext cx="763695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FC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interest</a:t>
              </a:r>
            </a:p>
          </p:txBody>
        </p:sp>
        <p:cxnSp>
          <p:nvCxnSpPr>
            <p:cNvPr id="114" name="Přímá spojnice se šipkou 113"/>
            <p:cNvCxnSpPr/>
            <p:nvPr/>
          </p:nvCxnSpPr>
          <p:spPr>
            <a:xfrm>
              <a:off x="3166908" y="2116089"/>
              <a:ext cx="0" cy="426001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ovéPole 114"/>
            <p:cNvSpPr txBox="1"/>
            <p:nvPr/>
          </p:nvSpPr>
          <p:spPr>
            <a:xfrm>
              <a:off x="3790963" y="2428718"/>
              <a:ext cx="1197716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principal</a:t>
              </a:r>
            </a:p>
          </p:txBody>
        </p:sp>
        <p:sp>
          <p:nvSpPr>
            <p:cNvPr id="116" name="TextovéPole 115"/>
            <p:cNvSpPr txBox="1"/>
            <p:nvPr/>
          </p:nvSpPr>
          <p:spPr>
            <a:xfrm>
              <a:off x="5265935" y="2160821"/>
              <a:ext cx="94581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principal</a:t>
              </a:r>
            </a:p>
          </p:txBody>
        </p:sp>
        <p:sp>
          <p:nvSpPr>
            <p:cNvPr id="117" name="Volný tvar 116"/>
            <p:cNvSpPr/>
            <p:nvPr/>
          </p:nvSpPr>
          <p:spPr>
            <a:xfrm>
              <a:off x="3967061" y="2048751"/>
              <a:ext cx="235988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18" name="Volný tvar 117"/>
            <p:cNvSpPr/>
            <p:nvPr/>
          </p:nvSpPr>
          <p:spPr>
            <a:xfrm>
              <a:off x="3951020" y="2046576"/>
              <a:ext cx="2072012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lg" len="med"/>
              <a:tailEnd type="triangl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19" name="TextovéPole 118"/>
            <p:cNvSpPr txBox="1"/>
            <p:nvPr/>
          </p:nvSpPr>
          <p:spPr>
            <a:xfrm>
              <a:off x="1891280" y="2324012"/>
              <a:ext cx="983515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repayment</a:t>
              </a:r>
            </a:p>
          </p:txBody>
        </p:sp>
        <p:sp>
          <p:nvSpPr>
            <p:cNvPr id="120" name="TextovéPole 119"/>
            <p:cNvSpPr txBox="1"/>
            <p:nvPr/>
          </p:nvSpPr>
          <p:spPr>
            <a:xfrm>
              <a:off x="1950125" y="1311893"/>
              <a:ext cx="1008112" cy="220573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investment</a:t>
              </a:r>
            </a:p>
          </p:txBody>
        </p:sp>
        <p:cxnSp>
          <p:nvCxnSpPr>
            <p:cNvPr id="121" name="Pravoúhlá spojnice 120"/>
            <p:cNvCxnSpPr/>
            <p:nvPr/>
          </p:nvCxnSpPr>
          <p:spPr>
            <a:xfrm rot="10800000" flipV="1">
              <a:off x="1745864" y="2119790"/>
              <a:ext cx="1248733" cy="227664"/>
            </a:xfrm>
            <a:prstGeom prst="bentConnector3">
              <a:avLst>
                <a:gd name="adj1" fmla="val -446"/>
              </a:avLst>
            </a:prstGeom>
            <a:ln w="25400"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Pravoúhlá spojnice 121"/>
            <p:cNvCxnSpPr/>
            <p:nvPr/>
          </p:nvCxnSpPr>
          <p:spPr>
            <a:xfrm rot="10800000" flipV="1">
              <a:off x="1741586" y="1410281"/>
              <a:ext cx="1248733" cy="227664"/>
            </a:xfrm>
            <a:prstGeom prst="bentConnector3">
              <a:avLst>
                <a:gd name="adj1" fmla="val 97"/>
              </a:avLst>
            </a:prstGeom>
            <a:ln w="25400">
              <a:headEnd type="none" w="lg" len="med"/>
              <a:tailEnd type="triangle" w="lg" len="med"/>
            </a:ln>
            <a:scene3d>
              <a:camera prst="orthographicFront">
                <a:rot lat="10800000" lon="0" rev="108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Volný tvar 122"/>
            <p:cNvSpPr/>
            <p:nvPr/>
          </p:nvSpPr>
          <p:spPr>
            <a:xfrm>
              <a:off x="3898619" y="1401937"/>
              <a:ext cx="235988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4" name="TextovéPole 123"/>
            <p:cNvSpPr txBox="1"/>
            <p:nvPr/>
          </p:nvSpPr>
          <p:spPr>
            <a:xfrm>
              <a:off x="5335729" y="1221224"/>
              <a:ext cx="1016481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principal</a:t>
              </a:r>
            </a:p>
          </p:txBody>
        </p:sp>
        <p:sp>
          <p:nvSpPr>
            <p:cNvPr id="125" name="Volný tvar 124"/>
            <p:cNvSpPr/>
            <p:nvPr/>
          </p:nvSpPr>
          <p:spPr>
            <a:xfrm>
              <a:off x="4029801" y="1508130"/>
              <a:ext cx="2072012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lg" len="med"/>
              <a:tailEnd type="triangl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6" name="TextovéPole 125"/>
            <p:cNvSpPr txBox="1"/>
            <p:nvPr/>
          </p:nvSpPr>
          <p:spPr>
            <a:xfrm>
              <a:off x="3968913" y="1477883"/>
              <a:ext cx="94581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principal</a:t>
              </a:r>
            </a:p>
          </p:txBody>
        </p:sp>
      </p:grpSp>
      <p:grpSp>
        <p:nvGrpSpPr>
          <p:cNvPr id="131" name="Skupina 130"/>
          <p:cNvGrpSpPr/>
          <p:nvPr/>
        </p:nvGrpSpPr>
        <p:grpSpPr>
          <a:xfrm>
            <a:off x="1776350" y="4011125"/>
            <a:ext cx="4701828" cy="1418985"/>
            <a:chOff x="1741586" y="1218142"/>
            <a:chExt cx="4701828" cy="1418985"/>
          </a:xfrm>
        </p:grpSpPr>
        <p:grpSp>
          <p:nvGrpSpPr>
            <p:cNvPr id="132" name="Skupina 131"/>
            <p:cNvGrpSpPr/>
            <p:nvPr/>
          </p:nvGrpSpPr>
          <p:grpSpPr>
            <a:xfrm>
              <a:off x="2912960" y="1734207"/>
              <a:ext cx="1260000" cy="360000"/>
              <a:chOff x="5894273" y="2378596"/>
              <a:chExt cx="1260000" cy="240000"/>
            </a:xfrm>
          </p:grpSpPr>
          <p:sp>
            <p:nvSpPr>
              <p:cNvPr id="156" name="Obdélník 155"/>
              <p:cNvSpPr/>
              <p:nvPr/>
            </p:nvSpPr>
            <p:spPr>
              <a:xfrm>
                <a:off x="5894273" y="2378596"/>
                <a:ext cx="1260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57" name="TextovéPole 156"/>
              <p:cNvSpPr txBox="1"/>
              <p:nvPr/>
            </p:nvSpPr>
            <p:spPr>
              <a:xfrm>
                <a:off x="5968568" y="2402660"/>
                <a:ext cx="1152607" cy="194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3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Investor</a:t>
                </a:r>
                <a:endParaRPr lang="en-GB" sz="13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sp>
          <p:nvSpPr>
            <p:cNvPr id="133" name="TextovéPole 132"/>
            <p:cNvSpPr txBox="1"/>
            <p:nvPr/>
          </p:nvSpPr>
          <p:spPr>
            <a:xfrm>
              <a:off x="1937427" y="1716636"/>
              <a:ext cx="940246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interest</a:t>
              </a:r>
            </a:p>
          </p:txBody>
        </p:sp>
        <p:cxnSp>
          <p:nvCxnSpPr>
            <p:cNvPr id="134" name="Přímá spojnice se šipkou 133"/>
            <p:cNvCxnSpPr/>
            <p:nvPr/>
          </p:nvCxnSpPr>
          <p:spPr>
            <a:xfrm>
              <a:off x="1756532" y="1895787"/>
              <a:ext cx="1135888" cy="0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5" name="Skupina 134"/>
            <p:cNvGrpSpPr/>
            <p:nvPr/>
          </p:nvGrpSpPr>
          <p:grpSpPr>
            <a:xfrm>
              <a:off x="5039475" y="1751331"/>
              <a:ext cx="1403939" cy="360000"/>
              <a:chOff x="5870180" y="2378596"/>
              <a:chExt cx="1403939" cy="240000"/>
            </a:xfrm>
          </p:grpSpPr>
          <p:sp>
            <p:nvSpPr>
              <p:cNvPr id="154" name="Obdélník 153"/>
              <p:cNvSpPr/>
              <p:nvPr/>
            </p:nvSpPr>
            <p:spPr>
              <a:xfrm>
                <a:off x="5940373" y="2378596"/>
                <a:ext cx="1260000" cy="24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55" name="TextovéPole 154"/>
              <p:cNvSpPr txBox="1"/>
              <p:nvPr/>
            </p:nvSpPr>
            <p:spPr>
              <a:xfrm>
                <a:off x="5870180" y="2391136"/>
                <a:ext cx="1403939" cy="194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3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Swap dealer</a:t>
                </a:r>
                <a:endParaRPr lang="en-GB" sz="13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cxnSp>
          <p:nvCxnSpPr>
            <p:cNvPr id="136" name="Přímá spojnice se šipkou 135"/>
            <p:cNvCxnSpPr>
              <a:cxnSpLocks/>
            </p:cNvCxnSpPr>
            <p:nvPr/>
          </p:nvCxnSpPr>
          <p:spPr>
            <a:xfrm>
              <a:off x="4209907" y="1794010"/>
              <a:ext cx="851585" cy="0"/>
            </a:xfrm>
            <a:prstGeom prst="straightConnector1">
              <a:avLst/>
            </a:prstGeom>
            <a:ln w="25400">
              <a:prstDash val="sysDash"/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ovéPole 136"/>
            <p:cNvSpPr txBox="1"/>
            <p:nvPr/>
          </p:nvSpPr>
          <p:spPr>
            <a:xfrm>
              <a:off x="4213236" y="1618585"/>
              <a:ext cx="792000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DC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interest</a:t>
              </a:r>
            </a:p>
          </p:txBody>
        </p:sp>
        <p:cxnSp>
          <p:nvCxnSpPr>
            <p:cNvPr id="138" name="Přímá spojnice se šipkou 137"/>
            <p:cNvCxnSpPr/>
            <p:nvPr/>
          </p:nvCxnSpPr>
          <p:spPr>
            <a:xfrm>
              <a:off x="4209295" y="2032191"/>
              <a:ext cx="851585" cy="0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TextovéPole 138"/>
            <p:cNvSpPr txBox="1"/>
            <p:nvPr/>
          </p:nvSpPr>
          <p:spPr>
            <a:xfrm>
              <a:off x="3096192" y="2293258"/>
              <a:ext cx="863403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outlays</a:t>
              </a:r>
            </a:p>
          </p:txBody>
        </p:sp>
        <p:sp>
          <p:nvSpPr>
            <p:cNvPr id="140" name="TextovéPole 139"/>
            <p:cNvSpPr txBox="1"/>
            <p:nvPr/>
          </p:nvSpPr>
          <p:spPr>
            <a:xfrm>
              <a:off x="4213236" y="2013625"/>
              <a:ext cx="792000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cs-CZ" sz="1000" b="1" dirty="0">
                  <a:latin typeface="Cambria Math"/>
                  <a:ea typeface="Cambria Math" panose="02040503050406030204" pitchFamily="18" charset="0"/>
                </a:rPr>
                <a:t>FC</a:t>
              </a: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 interest</a:t>
              </a:r>
            </a:p>
          </p:txBody>
        </p:sp>
        <p:cxnSp>
          <p:nvCxnSpPr>
            <p:cNvPr id="141" name="Přímá spojnice se šipkou 140"/>
            <p:cNvCxnSpPr/>
            <p:nvPr/>
          </p:nvCxnSpPr>
          <p:spPr>
            <a:xfrm>
              <a:off x="3166908" y="2116089"/>
              <a:ext cx="0" cy="426001"/>
            </a:xfrm>
            <a:prstGeom prst="straightConnector1">
              <a:avLst/>
            </a:prstGeom>
            <a:ln w="25400">
              <a:prstDash val="solid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TextovéPole 141"/>
            <p:cNvSpPr txBox="1"/>
            <p:nvPr/>
          </p:nvSpPr>
          <p:spPr>
            <a:xfrm>
              <a:off x="3790963" y="2413604"/>
              <a:ext cx="1197716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principal</a:t>
              </a:r>
            </a:p>
          </p:txBody>
        </p:sp>
        <p:sp>
          <p:nvSpPr>
            <p:cNvPr id="143" name="TextovéPole 142"/>
            <p:cNvSpPr txBox="1"/>
            <p:nvPr/>
          </p:nvSpPr>
          <p:spPr>
            <a:xfrm>
              <a:off x="5265935" y="2166837"/>
              <a:ext cx="94581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principal</a:t>
              </a:r>
            </a:p>
          </p:txBody>
        </p:sp>
        <p:sp>
          <p:nvSpPr>
            <p:cNvPr id="144" name="Volný tvar 143"/>
            <p:cNvSpPr/>
            <p:nvPr/>
          </p:nvSpPr>
          <p:spPr>
            <a:xfrm>
              <a:off x="3967061" y="2048751"/>
              <a:ext cx="235988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5" name="Volný tvar 144"/>
            <p:cNvSpPr/>
            <p:nvPr/>
          </p:nvSpPr>
          <p:spPr>
            <a:xfrm>
              <a:off x="3951020" y="2046576"/>
              <a:ext cx="2072012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lg" len="med"/>
              <a:tailEnd type="triangl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6" name="TextovéPole 145"/>
            <p:cNvSpPr txBox="1"/>
            <p:nvPr/>
          </p:nvSpPr>
          <p:spPr>
            <a:xfrm>
              <a:off x="1891280" y="2324012"/>
              <a:ext cx="983515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repayment</a:t>
              </a:r>
            </a:p>
          </p:txBody>
        </p:sp>
        <p:sp>
          <p:nvSpPr>
            <p:cNvPr id="147" name="TextovéPole 146"/>
            <p:cNvSpPr txBox="1"/>
            <p:nvPr/>
          </p:nvSpPr>
          <p:spPr>
            <a:xfrm>
              <a:off x="1950125" y="1311893"/>
              <a:ext cx="1008112" cy="220573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investment</a:t>
              </a:r>
            </a:p>
          </p:txBody>
        </p:sp>
        <p:cxnSp>
          <p:nvCxnSpPr>
            <p:cNvPr id="148" name="Pravoúhlá spojnice 147"/>
            <p:cNvCxnSpPr/>
            <p:nvPr/>
          </p:nvCxnSpPr>
          <p:spPr>
            <a:xfrm rot="10800000" flipV="1">
              <a:off x="1745864" y="2119790"/>
              <a:ext cx="1248733" cy="227664"/>
            </a:xfrm>
            <a:prstGeom prst="bentConnector3">
              <a:avLst>
                <a:gd name="adj1" fmla="val -446"/>
              </a:avLst>
            </a:prstGeom>
            <a:ln w="25400"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Pravoúhlá spojnice 148"/>
            <p:cNvCxnSpPr/>
            <p:nvPr/>
          </p:nvCxnSpPr>
          <p:spPr>
            <a:xfrm rot="10800000" flipV="1">
              <a:off x="1741586" y="1410281"/>
              <a:ext cx="1248733" cy="227664"/>
            </a:xfrm>
            <a:prstGeom prst="bentConnector3">
              <a:avLst>
                <a:gd name="adj1" fmla="val 97"/>
              </a:avLst>
            </a:prstGeom>
            <a:ln w="25400">
              <a:headEnd type="none" w="lg" len="med"/>
              <a:tailEnd type="triangle" w="lg" len="med"/>
            </a:ln>
            <a:scene3d>
              <a:camera prst="orthographicFront">
                <a:rot lat="10800000" lon="0" rev="108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Volný tvar 149"/>
            <p:cNvSpPr/>
            <p:nvPr/>
          </p:nvSpPr>
          <p:spPr>
            <a:xfrm>
              <a:off x="3898619" y="1401937"/>
              <a:ext cx="235988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lg" len="med"/>
              <a:tailEnd type="non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51" name="TextovéPole 150"/>
            <p:cNvSpPr txBox="1"/>
            <p:nvPr/>
          </p:nvSpPr>
          <p:spPr>
            <a:xfrm>
              <a:off x="5335729" y="1218142"/>
              <a:ext cx="1016481" cy="223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FC principal</a:t>
              </a:r>
            </a:p>
          </p:txBody>
        </p:sp>
        <p:sp>
          <p:nvSpPr>
            <p:cNvPr id="152" name="Volný tvar 151"/>
            <p:cNvSpPr/>
            <p:nvPr/>
          </p:nvSpPr>
          <p:spPr>
            <a:xfrm>
              <a:off x="4029801" y="1508130"/>
              <a:ext cx="2072012" cy="216023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lg" len="med"/>
              <a:tailEnd type="triangle" w="lg" len="med"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53" name="TextovéPole 152"/>
            <p:cNvSpPr txBox="1"/>
            <p:nvPr/>
          </p:nvSpPr>
          <p:spPr>
            <a:xfrm>
              <a:off x="3968913" y="1477883"/>
              <a:ext cx="945819" cy="22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DC principal</a:t>
              </a:r>
            </a:p>
          </p:txBody>
        </p:sp>
      </p:grpSp>
      <p:sp>
        <p:nvSpPr>
          <p:cNvPr id="83" name="TextovéPole 82">
            <a:extLst>
              <a:ext uri="{FF2B5EF4-FFF2-40B4-BE49-F238E27FC236}">
                <a16:creationId xmlns:a16="http://schemas.microsoft.com/office/drawing/2014/main" id="{262ADF0E-44CA-410C-9AB8-EF6EB5FE3901}"/>
              </a:ext>
            </a:extLst>
          </p:cNvPr>
          <p:cNvSpPr txBox="1"/>
          <p:nvPr/>
        </p:nvSpPr>
        <p:spPr>
          <a:xfrm>
            <a:off x="6744032" y="1730704"/>
            <a:ext cx="15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Cambria Math"/>
                <a:ea typeface="Cambria Math" panose="02040503050406030204" pitchFamily="18" charset="0"/>
              </a:rPr>
              <a:t>DC … domestic currency</a:t>
            </a:r>
          </a:p>
          <a:p>
            <a:r>
              <a:rPr lang="en-GB" sz="1000" b="1" dirty="0">
                <a:latin typeface="Cambria Math"/>
                <a:ea typeface="Cambria Math" panose="02040503050406030204" pitchFamily="18" charset="0"/>
              </a:rPr>
              <a:t>FC … foreign currency</a:t>
            </a:r>
          </a:p>
        </p:txBody>
      </p:sp>
    </p:spTree>
    <p:extLst>
      <p:ext uri="{BB962C8B-B14F-4D97-AF65-F5344CB8AC3E}">
        <p14:creationId xmlns:p14="http://schemas.microsoft.com/office/powerpoint/2010/main" val="623782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dirty="0"/>
              <a:t>8</a:t>
            </a:r>
          </a:p>
        </p:txBody>
      </p:sp>
      <p:sp>
        <p:nvSpPr>
          <p:cNvPr id="44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9" name="TextovéPole 8"/>
          <p:cNvSpPr txBox="1"/>
          <p:nvPr/>
        </p:nvSpPr>
        <p:spPr>
          <a:xfrm>
            <a:off x="864000" y="911143"/>
            <a:ext cx="440595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Valuation formula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1188000" y="1268760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Value of the currency swap is equal to the difference between net present values of cash flows to be paid and received in the swap</a:t>
            </a:r>
          </a:p>
        </p:txBody>
      </p:sp>
      <p:sp>
        <p:nvSpPr>
          <p:cNvPr id="61" name="TextovéPole 60"/>
          <p:cNvSpPr txBox="1"/>
          <p:nvPr/>
        </p:nvSpPr>
        <p:spPr>
          <a:xfrm>
            <a:off x="1188001" y="3932762"/>
            <a:ext cx="760339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3pPr marL="712788" lvl="2" indent="-360363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  <a:defRPr>
                <a:latin typeface="Cambria Math" panose="02040503050406030204" pitchFamily="18" charset="0"/>
                <a:ea typeface="Cambria Math" panose="02040503050406030204" pitchFamily="18" charset="0"/>
              </a:defRPr>
            </a:lvl3pPr>
          </a:lstStyle>
          <a:p>
            <a:pPr marL="324000" lvl="2" indent="-324000"/>
            <a:r>
              <a:rPr lang="en-GB" dirty="0"/>
              <a:t>The swap may acquire non-zero values after it is transacted  as a result of market movements in the underlying interest rates and exchange rates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3999" y="144000"/>
            <a:ext cx="5125957" cy="648072"/>
          </a:xfrm>
        </p:spPr>
        <p:txBody>
          <a:bodyPr/>
          <a:lstStyle/>
          <a:p>
            <a:r>
              <a:rPr lang="en-GB" dirty="0"/>
              <a:t>Valuation of currency swaps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0" y="3381295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swap value, based on current market interest and exchange rates, should be zero when the deal is originated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ovéPole 78"/>
              <p:cNvSpPr txBox="1"/>
              <p:nvPr/>
            </p:nvSpPr>
            <p:spPr>
              <a:xfrm>
                <a:off x="1619671" y="2382750"/>
                <a:ext cx="65527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Swap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value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in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units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CUR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= </m:t>
                      </m:r>
                    </m:oMath>
                  </m:oMathPara>
                </a14:m>
                <a:endParaRPr lang="cs-CZ" sz="1600" b="0" i="0" dirty="0">
                  <a:latin typeface="Cambria Math"/>
                  <a:ea typeface="Cambria Math" panose="02040503050406030204" pitchFamily="18" charset="0"/>
                </a:endParaRPr>
              </a:p>
              <a:p>
                <a:pPr marL="358775" indent="-358775"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NPV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CUR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NPV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cs-CZ" sz="16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CUR</m:t>
                          </m:r>
                          <m:r>
                            <m:rPr>
                              <m:nor/>
                            </m:rPr>
                            <a:rPr lang="cs-CZ" sz="16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16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</m:d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×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exchange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rate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 (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CUR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A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/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CUR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B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sz="16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9" name="TextovéPole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1" y="2382750"/>
                <a:ext cx="6552729" cy="584775"/>
              </a:xfrm>
              <a:prstGeom prst="rect">
                <a:avLst/>
              </a:prstGeom>
              <a:blipFill>
                <a:blip r:embed="rId12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ovéPole 57"/>
              <p:cNvSpPr txBox="1"/>
              <p:nvPr/>
            </p:nvSpPr>
            <p:spPr>
              <a:xfrm>
                <a:off x="1618731" y="2882416"/>
                <a:ext cx="655366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Swap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value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in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units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CUR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= </m:t>
                      </m:r>
                    </m:oMath>
                  </m:oMathPara>
                </a14:m>
                <a:endParaRPr lang="cs-CZ" sz="1600" b="0" i="0" dirty="0">
                  <a:latin typeface="Cambria Math"/>
                  <a:ea typeface="Cambria Math" panose="02040503050406030204" pitchFamily="18" charset="0"/>
                </a:endParaRPr>
              </a:p>
              <a:p>
                <a:pPr marL="358775" indent="-358775"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NPV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CUR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) × 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exchange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rate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 (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CUR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B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/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CRR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/>
                        </a:rPr>
                        <m:t>A</m:t>
                      </m:r>
                      <m:r>
                        <m:rPr>
                          <m:nor/>
                        </m:rPr>
                        <a:rPr lang="cs-CZ" sz="1600"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/>
                          <a:ea typeface="Cambria Math" panose="02040503050406030204" pitchFamily="18" charset="0"/>
                        </a:rPr>
                        <m:t>NPV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cs-CZ" sz="16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CUR</m:t>
                          </m:r>
                          <m:r>
                            <m:rPr>
                              <m:nor/>
                            </m:rPr>
                            <a:rPr lang="cs-CZ" sz="16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16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</m:d>
                    </m:oMath>
                  </m:oMathPara>
                </a14:m>
                <a:endParaRPr lang="cs-CZ" sz="16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8" name="TextovéPole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8731" y="2882416"/>
                <a:ext cx="6553669" cy="584775"/>
              </a:xfrm>
              <a:prstGeom prst="rect">
                <a:avLst/>
              </a:prstGeom>
              <a:blipFill>
                <a:blip r:embed="rId13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ovéPole 23"/>
          <p:cNvSpPr txBox="1"/>
          <p:nvPr/>
        </p:nvSpPr>
        <p:spPr>
          <a:xfrm>
            <a:off x="1188000" y="1822153"/>
            <a:ext cx="77586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Different currency denomination of cash flows are converted to a common basis by using the market exchange rate</a:t>
            </a:r>
          </a:p>
        </p:txBody>
      </p:sp>
    </p:spTree>
    <p:extLst>
      <p:ext uri="{BB962C8B-B14F-4D97-AF65-F5344CB8AC3E}">
        <p14:creationId xmlns:p14="http://schemas.microsoft.com/office/powerpoint/2010/main" val="3851619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Currency and equity swap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9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4428000" cy="648072"/>
          </a:xfrm>
        </p:spPr>
        <p:txBody>
          <a:bodyPr/>
          <a:lstStyle/>
          <a:p>
            <a:r>
              <a:rPr lang="en-GB" dirty="0"/>
              <a:t>New-issues arbitrage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948021"/>
            <a:ext cx="29630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Properties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88001" y="4708391"/>
            <a:ext cx="7704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AA net borrowing cost: USD 4% </a:t>
            </a:r>
            <a:r>
              <a:rPr lang="en-GB" dirty="0"/>
              <a:t>—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USD 4% +EUR 6.0% = EUR 6.0% 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1188000" y="1270501"/>
            <a:ext cx="764637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An arbitrage trade with a currency swap involves bond issues in two different currencies </a:t>
            </a:r>
          </a:p>
        </p:txBody>
      </p:sp>
      <p:sp>
        <p:nvSpPr>
          <p:cNvPr id="71" name="TextovéPole 70"/>
          <p:cNvSpPr txBox="1"/>
          <p:nvPr/>
        </p:nvSpPr>
        <p:spPr>
          <a:xfrm>
            <a:off x="864000" y="3787557"/>
            <a:ext cx="44280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 of new-issues arbitrage</a:t>
            </a:r>
          </a:p>
        </p:txBody>
      </p:sp>
      <p:sp>
        <p:nvSpPr>
          <p:cNvPr id="34" name="TextovéPole 33"/>
          <p:cNvSpPr txBox="1"/>
          <p:nvPr/>
        </p:nvSpPr>
        <p:spPr>
          <a:xfrm>
            <a:off x="1188001" y="5019213"/>
            <a:ext cx="7704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BB net borrowing cost: EUR 7% </a:t>
            </a:r>
            <a:r>
              <a:rPr lang="en-GB" dirty="0"/>
              <a:t>—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EUR 6% + USD 4.0% = USD 4.9% </a:t>
            </a:r>
          </a:p>
        </p:txBody>
      </p:sp>
      <p:sp>
        <p:nvSpPr>
          <p:cNvPr id="39" name="TextovéPole 38"/>
          <p:cNvSpPr txBox="1"/>
          <p:nvPr/>
        </p:nvSpPr>
        <p:spPr>
          <a:xfrm>
            <a:off x="1188001" y="3246735"/>
            <a:ext cx="7595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Comparison of basis points in different currencies is achieved by using covered interest rate parity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5" name="Tabulka 3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2599560"/>
                  </p:ext>
                </p:extLst>
              </p:nvPr>
            </p:nvGraphicFramePr>
            <p:xfrm>
              <a:off x="1620000" y="1938439"/>
              <a:ext cx="3600000" cy="13302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11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116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266040">
                    <a:tc>
                      <a:txBody>
                        <a:bodyPr/>
                        <a:lstStyle/>
                        <a:p>
                          <a:pPr algn="ctr"/>
                          <a:endParaRPr lang="cs-CZ" sz="120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noProof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EUR</a:t>
                          </a:r>
                          <a:endParaRPr lang="en-GB" sz="1200" b="1" noProof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noProof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USD</a:t>
                          </a:r>
                          <a:endParaRPr lang="en-GB" sz="1200" b="1" noProof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66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Company AA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6.5</a:t>
                          </a:r>
                          <a:r>
                            <a:rPr lang="en-GB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%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4.0%</a:t>
                          </a:r>
                          <a:endParaRPr lang="en-GB" sz="12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66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i="0" kern="1200" noProof="0" dirty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Company </a:t>
                          </a:r>
                          <a14:m>
                            <m:oMath xmlns:m="http://schemas.openxmlformats.org/officeDocument/2006/math">
                              <m:r>
                                <a:rPr lang="en-GB" sz="1200" b="1" i="0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𝐁𝐁</m:t>
                              </m:r>
                            </m:oMath>
                          </a14:m>
                          <a:endParaRPr lang="en-GB" sz="1200" b="1" i="0" kern="1200" noProof="0" dirty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7.0</a:t>
                          </a:r>
                          <a:r>
                            <a:rPr lang="en-GB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%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5.2%</a:t>
                          </a:r>
                          <a:endParaRPr lang="en-GB" sz="12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266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Differential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50bp</a:t>
                          </a:r>
                          <a:endParaRPr lang="en-GB" sz="1200" b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120bp</a:t>
                          </a:r>
                          <a:endParaRPr lang="en-GB" sz="1200" b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266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Arbitrage potential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cs-CZ" sz="1200" b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USD 120bp – EUR 50bp</a:t>
                          </a:r>
                          <a:endParaRPr lang="en-GB" sz="1200" b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200" b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5" name="Tabulka 3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2599560"/>
                  </p:ext>
                </p:extLst>
              </p:nvPr>
            </p:nvGraphicFramePr>
            <p:xfrm>
              <a:off x="1620000" y="1938439"/>
              <a:ext cx="3600000" cy="13302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11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116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266040">
                    <a:tc>
                      <a:txBody>
                        <a:bodyPr/>
                        <a:lstStyle/>
                        <a:p>
                          <a:pPr algn="ctr"/>
                          <a:endParaRPr lang="cs-CZ" sz="120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noProof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EUR</a:t>
                          </a:r>
                          <a:endParaRPr lang="en-GB" sz="1200" b="1" noProof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noProof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USD</a:t>
                          </a:r>
                          <a:endParaRPr lang="en-GB" sz="1200" b="1" noProof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66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Company AA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6.5</a:t>
                          </a:r>
                          <a:r>
                            <a:rPr lang="en-GB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%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4.0%</a:t>
                          </a:r>
                          <a:endParaRPr lang="en-GB" sz="12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6604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5"/>
                          <a:stretch>
                            <a:fillRect l="-1333" t="-206818" r="-165778" b="-2181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7.0</a:t>
                          </a:r>
                          <a:r>
                            <a:rPr lang="en-GB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%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5.2%</a:t>
                          </a:r>
                          <a:endParaRPr lang="en-GB" sz="12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266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Differential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50bp</a:t>
                          </a:r>
                          <a:endParaRPr lang="en-GB" sz="1200" b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120bp</a:t>
                          </a:r>
                          <a:endParaRPr lang="en-GB" sz="1200" b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266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Arbitrage potential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cs-CZ" sz="1200" b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USD 120bp – EUR 50bp</a:t>
                          </a:r>
                          <a:endParaRPr lang="en-GB" sz="1200" b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200" b="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ovéPole 47"/>
              <p:cNvSpPr txBox="1"/>
              <p:nvPr/>
            </p:nvSpPr>
            <p:spPr>
              <a:xfrm>
                <a:off x="5202558" y="2186372"/>
                <a:ext cx="3312304" cy="4878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AA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has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comparive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advantage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in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USD</m:t>
                      </m:r>
                    </m:oMath>
                  </m:oMathPara>
                </a14:m>
                <a:endParaRPr lang="cs-CZ" sz="1300" b="0" i="0" dirty="0">
                  <a:latin typeface="Cambria Math"/>
                  <a:ea typeface="Cambria Math" panose="02040503050406030204" pitchFamily="18" charset="0"/>
                </a:endParaRPr>
              </a:p>
              <a:p>
                <a:pPr marL="271463" indent="-271463"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but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needs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EUR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funds</m:t>
                      </m:r>
                    </m:oMath>
                  </m:oMathPara>
                </a14:m>
                <a:endParaRPr lang="cs-CZ" sz="13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8" name="TextovéPol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2558" y="2186372"/>
                <a:ext cx="3312304" cy="48782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Skupina 5"/>
          <p:cNvGrpSpPr/>
          <p:nvPr/>
        </p:nvGrpSpPr>
        <p:grpSpPr>
          <a:xfrm>
            <a:off x="1597662" y="4099156"/>
            <a:ext cx="6371189" cy="702274"/>
            <a:chOff x="1211601" y="4245649"/>
            <a:chExt cx="6371189" cy="702274"/>
          </a:xfrm>
        </p:grpSpPr>
        <p:grpSp>
          <p:nvGrpSpPr>
            <p:cNvPr id="58" name="Skupina 57"/>
            <p:cNvGrpSpPr/>
            <p:nvPr/>
          </p:nvGrpSpPr>
          <p:grpSpPr>
            <a:xfrm>
              <a:off x="2297640" y="4418429"/>
              <a:ext cx="1228148" cy="360000"/>
              <a:chOff x="1586545" y="2378596"/>
              <a:chExt cx="1228148" cy="360000"/>
            </a:xfrm>
          </p:grpSpPr>
          <p:sp>
            <p:nvSpPr>
              <p:cNvPr id="69" name="Obdélník 68"/>
              <p:cNvSpPr/>
              <p:nvPr/>
            </p:nvSpPr>
            <p:spPr>
              <a:xfrm>
                <a:off x="1586545" y="2378596"/>
                <a:ext cx="1228148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70" name="TextovéPole 69"/>
              <p:cNvSpPr txBox="1"/>
              <p:nvPr/>
            </p:nvSpPr>
            <p:spPr>
              <a:xfrm>
                <a:off x="1658449" y="2402284"/>
                <a:ext cx="107148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 err="1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Comp</a:t>
                </a:r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. AA</a:t>
                </a:r>
                <a:endParaRPr lang="en-GB" sz="14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grpSp>
          <p:nvGrpSpPr>
            <p:cNvPr id="59" name="Skupina 58"/>
            <p:cNvGrpSpPr/>
            <p:nvPr/>
          </p:nvGrpSpPr>
          <p:grpSpPr>
            <a:xfrm>
              <a:off x="5285307" y="4418429"/>
              <a:ext cx="1219484" cy="360000"/>
              <a:chOff x="5894273" y="2378596"/>
              <a:chExt cx="1219484" cy="360000"/>
            </a:xfrm>
          </p:grpSpPr>
          <p:sp>
            <p:nvSpPr>
              <p:cNvPr id="67" name="Obdélník 66"/>
              <p:cNvSpPr/>
              <p:nvPr/>
            </p:nvSpPr>
            <p:spPr>
              <a:xfrm>
                <a:off x="5894273" y="2378596"/>
                <a:ext cx="1219484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68" name="TextovéPole 67"/>
              <p:cNvSpPr txBox="1"/>
              <p:nvPr/>
            </p:nvSpPr>
            <p:spPr>
              <a:xfrm>
                <a:off x="5968569" y="2402301"/>
                <a:ext cx="105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400" b="1" dirty="0" err="1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Comp</a:t>
                </a:r>
                <a:r>
                  <a:rPr lang="cs-CZ" sz="14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. BB</a:t>
                </a:r>
                <a:endParaRPr lang="en-GB" sz="14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p:grpSp>
        <p:sp>
          <p:nvSpPr>
            <p:cNvPr id="63" name="TextovéPole 62"/>
            <p:cNvSpPr txBox="1"/>
            <p:nvPr/>
          </p:nvSpPr>
          <p:spPr>
            <a:xfrm>
              <a:off x="3869329" y="4245649"/>
              <a:ext cx="89837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>
                  <a:latin typeface="Cambria Math"/>
                  <a:ea typeface="Cambria Math" panose="02040503050406030204" pitchFamily="18" charset="0"/>
                </a:rPr>
                <a:t>USD </a:t>
              </a:r>
              <a:r>
                <a:rPr lang="cs-CZ" sz="1200" b="1" dirty="0">
                  <a:latin typeface="Cambria Math"/>
                  <a:ea typeface="Cambria Math" panose="02040503050406030204" pitchFamily="18" charset="0"/>
                </a:rPr>
                <a:t>4%</a:t>
              </a:r>
              <a:endParaRPr lang="en-GB" sz="1200" b="1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44" name="Přímá spojnice se šipkou 43"/>
            <p:cNvCxnSpPr/>
            <p:nvPr/>
          </p:nvCxnSpPr>
          <p:spPr>
            <a:xfrm>
              <a:off x="3543569" y="4489545"/>
              <a:ext cx="1711838" cy="0"/>
            </a:xfrm>
            <a:prstGeom prst="straightConnector1">
              <a:avLst/>
            </a:prstGeom>
            <a:ln w="25400"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Přímá spojnice se šipkou 48"/>
            <p:cNvCxnSpPr/>
            <p:nvPr/>
          </p:nvCxnSpPr>
          <p:spPr>
            <a:xfrm>
              <a:off x="3548062" y="4707302"/>
              <a:ext cx="1711838" cy="0"/>
            </a:xfrm>
            <a:prstGeom prst="straightConnector1">
              <a:avLst/>
            </a:prstGeom>
            <a:ln w="25400"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ovéPole 49"/>
            <p:cNvSpPr txBox="1"/>
            <p:nvPr/>
          </p:nvSpPr>
          <p:spPr>
            <a:xfrm>
              <a:off x="3874241" y="4670924"/>
              <a:ext cx="89837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200" b="1" dirty="0">
                  <a:latin typeface="Cambria Math"/>
                  <a:ea typeface="Cambria Math" panose="02040503050406030204" pitchFamily="18" charset="0"/>
                </a:rPr>
                <a:t>EUR</a:t>
              </a:r>
              <a:r>
                <a:rPr lang="en-GB" sz="1200" b="1" dirty="0">
                  <a:latin typeface="Cambria Math"/>
                  <a:ea typeface="Cambria Math" panose="02040503050406030204" pitchFamily="18" charset="0"/>
                </a:rPr>
                <a:t> </a:t>
              </a:r>
              <a:r>
                <a:rPr lang="cs-CZ" sz="1200" b="1" dirty="0">
                  <a:latin typeface="Cambria Math"/>
                  <a:ea typeface="Cambria Math" panose="02040503050406030204" pitchFamily="18" charset="0"/>
                </a:rPr>
                <a:t>6.0%</a:t>
              </a:r>
              <a:endParaRPr lang="en-GB" sz="1200" b="1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73" name="Přímá spojnice se šipkou 72"/>
            <p:cNvCxnSpPr/>
            <p:nvPr/>
          </p:nvCxnSpPr>
          <p:spPr>
            <a:xfrm>
              <a:off x="1211601" y="4594674"/>
              <a:ext cx="1062916" cy="0"/>
            </a:xfrm>
            <a:prstGeom prst="straightConnector1">
              <a:avLst/>
            </a:prstGeom>
            <a:ln w="25400"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ovéPole 73"/>
            <p:cNvSpPr txBox="1"/>
            <p:nvPr/>
          </p:nvSpPr>
          <p:spPr>
            <a:xfrm>
              <a:off x="1412204" y="4350638"/>
              <a:ext cx="7724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latin typeface="Cambria Math"/>
                  <a:ea typeface="Cambria Math" panose="02040503050406030204" pitchFamily="18" charset="0"/>
                </a:rPr>
                <a:t>USD </a:t>
              </a:r>
              <a:r>
                <a:rPr lang="cs-CZ" sz="1200" b="1" dirty="0">
                  <a:latin typeface="Cambria Math"/>
                  <a:ea typeface="Cambria Math" panose="02040503050406030204" pitchFamily="18" charset="0"/>
                </a:rPr>
                <a:t>4%</a:t>
              </a:r>
              <a:endParaRPr lang="en-GB" sz="1200" b="1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75" name="TextovéPole 74"/>
            <p:cNvSpPr txBox="1"/>
            <p:nvPr/>
          </p:nvSpPr>
          <p:spPr>
            <a:xfrm>
              <a:off x="6581451" y="4351558"/>
              <a:ext cx="7724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b="1" dirty="0">
                  <a:latin typeface="Cambria Math"/>
                  <a:ea typeface="Cambria Math" panose="02040503050406030204" pitchFamily="18" charset="0"/>
                </a:rPr>
                <a:t>EUR</a:t>
              </a:r>
              <a:r>
                <a:rPr lang="en-GB" sz="1200" b="1" dirty="0">
                  <a:latin typeface="Cambria Math"/>
                  <a:ea typeface="Cambria Math" panose="02040503050406030204" pitchFamily="18" charset="0"/>
                </a:rPr>
                <a:t> </a:t>
              </a:r>
              <a:r>
                <a:rPr lang="cs-CZ" sz="1200" b="1" dirty="0">
                  <a:latin typeface="Cambria Math"/>
                  <a:ea typeface="Cambria Math" panose="02040503050406030204" pitchFamily="18" charset="0"/>
                </a:rPr>
                <a:t>7%</a:t>
              </a:r>
              <a:endParaRPr lang="en-GB" sz="1200" b="1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76" name="Přímá spojnice se šipkou 75"/>
            <p:cNvCxnSpPr/>
            <p:nvPr/>
          </p:nvCxnSpPr>
          <p:spPr>
            <a:xfrm>
              <a:off x="6519874" y="4594674"/>
              <a:ext cx="1062916" cy="0"/>
            </a:xfrm>
            <a:prstGeom prst="straightConnector1">
              <a:avLst/>
            </a:prstGeom>
            <a:ln w="25400"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76"/>
              <p:cNvSpPr txBox="1"/>
              <p:nvPr/>
            </p:nvSpPr>
            <p:spPr>
              <a:xfrm>
                <a:off x="5232264" y="2994081"/>
                <a:ext cx="2227755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 </m:t>
                      </m:r>
                      <m:r>
                        <m:rPr>
                          <m:nor/>
                        </m:rPr>
                        <a:rPr lang="cs-CZ" sz="1300" b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USD</m:t>
                      </m:r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75</m:t>
                      </m:r>
                      <m:r>
                        <m:rPr>
                          <m:nor/>
                        </m:rPr>
                        <a:rPr lang="cs-CZ" sz="1300" b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bp</m:t>
                      </m:r>
                      <m:r>
                        <m:rPr>
                          <m:nor/>
                        </m:rPr>
                        <a:rPr lang="cs-CZ" sz="1300" b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cs-CZ" sz="1300" b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EUR</m:t>
                      </m:r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83.33</m:t>
                      </m:r>
                      <m:r>
                        <m:rPr>
                          <m:nor/>
                        </m:rPr>
                        <a:rPr lang="cs-CZ" sz="1300" b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bp</m:t>
                      </m:r>
                      <m:r>
                        <m:rPr>
                          <m:nor/>
                        </m:rPr>
                        <a:rPr lang="cs-CZ" sz="1300" b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sz="1300" dirty="0">
                  <a:solidFill>
                    <a:schemeClr val="accent3">
                      <a:lumMod val="50000"/>
                    </a:schemeClr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7" name="TextovéPole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2264" y="2994081"/>
                <a:ext cx="2227755" cy="292388"/>
              </a:xfrm>
              <a:prstGeom prst="rect">
                <a:avLst/>
              </a:prstGeom>
              <a:blipFill>
                <a:blip r:embed="rId17"/>
                <a:stretch>
                  <a:fillRect b="-104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252153"/>
              </p:ext>
            </p:extLst>
          </p:nvPr>
        </p:nvGraphicFramePr>
        <p:xfrm>
          <a:off x="1620000" y="5377494"/>
          <a:ext cx="3168000" cy="648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03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noProof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EUR </a:t>
                      </a:r>
                      <a:r>
                        <a:rPr lang="cs-CZ" sz="1000" b="1" noProof="0" dirty="0" err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bp</a:t>
                      </a:r>
                      <a:endParaRPr lang="en-GB" sz="1000" b="1" noProof="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noProof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USD  </a:t>
                      </a:r>
                      <a:r>
                        <a:rPr lang="cs-CZ" sz="1000" b="1" noProof="0" dirty="0" err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bp</a:t>
                      </a:r>
                      <a:endParaRPr lang="en-GB" sz="1000" b="1" noProof="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000" b="1" i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Company AA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</a:t>
                      </a:r>
                      <a:endParaRPr lang="en-GB" sz="1000" noProof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45</a:t>
                      </a:r>
                      <a:endParaRPr lang="en-GB" sz="1000" noProof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000" b="1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Company BB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33.33</a:t>
                      </a:r>
                      <a:endParaRPr lang="en-GB" sz="1000" b="0" noProof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0" noProof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  <a:endParaRPr lang="en-GB" sz="1000" b="0" noProof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ovéPole 79"/>
              <p:cNvSpPr txBox="1"/>
              <p:nvPr/>
            </p:nvSpPr>
            <p:spPr>
              <a:xfrm>
                <a:off x="5202558" y="2550690"/>
                <a:ext cx="3312304" cy="4878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BB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has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comparive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advantage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in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EUR</m:t>
                      </m:r>
                    </m:oMath>
                  </m:oMathPara>
                </a14:m>
                <a:endParaRPr lang="cs-CZ" sz="1300" b="0" i="0" dirty="0">
                  <a:latin typeface="Cambria Math"/>
                  <a:ea typeface="Cambria Math" panose="02040503050406030204" pitchFamily="18" charset="0"/>
                </a:endParaRPr>
              </a:p>
              <a:p>
                <a:pPr marL="271463" indent="-271463"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but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needs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USD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300" b="0" i="0" smtClean="0">
                          <a:latin typeface="Cambria Math"/>
                          <a:ea typeface="Cambria Math" panose="02040503050406030204" pitchFamily="18" charset="0"/>
                        </a:rPr>
                        <m:t>funds</m:t>
                      </m:r>
                    </m:oMath>
                  </m:oMathPara>
                </a14:m>
                <a:endParaRPr lang="cs-CZ" sz="13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0" name="TextovéPole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2558" y="2550690"/>
                <a:ext cx="3312304" cy="48782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ovéPole 83">
                <a:extLst>
                  <a:ext uri="{FF2B5EF4-FFF2-40B4-BE49-F238E27FC236}">
                    <a16:creationId xmlns:a16="http://schemas.microsoft.com/office/drawing/2014/main" id="{064998B9-3B83-4FCF-BDDA-BCFCA8172969}"/>
                  </a:ext>
                </a:extLst>
              </p:cNvPr>
              <p:cNvSpPr txBox="1"/>
              <p:nvPr/>
            </p:nvSpPr>
            <p:spPr>
              <a:xfrm>
                <a:off x="5591845" y="3568602"/>
                <a:ext cx="2227755" cy="5470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  <a:sym typeface="Wingdings"/>
                        </a:rPr>
                        <m:t>𝐹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  <a:sym typeface="Wingdings"/>
                        </a:rPr>
                        <m:t>=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  <a:sym typeface="Wingdings"/>
                        </a:rPr>
                        <m:t>𝑆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  <a:sym typeface="Wingdings"/>
                        </a:rPr>
                        <m:t>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  <a:sym typeface="Wingdings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/>
                                  <a:sym typeface="Wingdings"/>
                                </a:rPr>
                              </m:ctrlPr>
                            </m:d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  <a:sym typeface="Wingdings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/>
                                      <a:sym typeface="Wingdings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𝑉𝐴𝐶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  <a:sym typeface="Wingdings"/>
                                </a:rPr>
                              </m:ctrlPr>
                            </m:d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  <a:sym typeface="Wingdings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/>
                                      <a:sym typeface="Wingdings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𝐵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  <a:sym typeface="Wingdings"/>
                                    </a:rPr>
                                    <m:t>𝐴𝐶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4" name="TextovéPole 83">
                <a:extLst>
                  <a:ext uri="{FF2B5EF4-FFF2-40B4-BE49-F238E27FC236}">
                    <a16:creationId xmlns:a16="http://schemas.microsoft.com/office/drawing/2014/main" id="{064998B9-3B83-4FCF-BDDA-BCFCA81729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845" y="3568602"/>
                <a:ext cx="2227755" cy="54707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ovéPole 86">
                <a:extLst>
                  <a:ext uri="{FF2B5EF4-FFF2-40B4-BE49-F238E27FC236}">
                    <a16:creationId xmlns:a16="http://schemas.microsoft.com/office/drawing/2014/main" id="{8002B569-A3DF-42D5-BE90-B4560CAAC824}"/>
                  </a:ext>
                </a:extLst>
              </p:cNvPr>
              <p:cNvSpPr txBox="1"/>
              <p:nvPr/>
            </p:nvSpPr>
            <p:spPr>
              <a:xfrm>
                <a:off x="5724640" y="1916832"/>
                <a:ext cx="1871696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EUR</m:t>
                      </m:r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 1</m:t>
                      </m:r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bp</m:t>
                      </m:r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USD</m:t>
                      </m:r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 0.9</m:t>
                      </m:r>
                      <m:r>
                        <m:rPr>
                          <m:nor/>
                        </m:rPr>
                        <a:rPr lang="cs-CZ" sz="1300" b="1" i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bp</m:t>
                      </m:r>
                    </m:oMath>
                  </m:oMathPara>
                </a14:m>
                <a:endParaRPr lang="cs-CZ" sz="1300" b="1" dirty="0">
                  <a:solidFill>
                    <a:schemeClr val="accent3">
                      <a:lumMod val="50000"/>
                    </a:schemeClr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7" name="TextovéPole 86">
                <a:extLst>
                  <a:ext uri="{FF2B5EF4-FFF2-40B4-BE49-F238E27FC236}">
                    <a16:creationId xmlns:a16="http://schemas.microsoft.com/office/drawing/2014/main" id="{8002B569-A3DF-42D5-BE90-B4560CAAC8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640" y="1916832"/>
                <a:ext cx="1871696" cy="292388"/>
              </a:xfrm>
              <a:prstGeom prst="rect">
                <a:avLst/>
              </a:prstGeom>
              <a:blipFill>
                <a:blip r:embed="rId20"/>
                <a:stretch>
                  <a:fillRect b="-104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72994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    Money market instruments&amp;quot;&quot;/&gt;&lt;property id=&quot;20307&quot; value=&quot;256&quot;/&gt;&lt;/object&gt;&lt;object type=&quot;3&quot; unique_id=&quot;10007&quot;&gt;&lt;property id=&quot;20148&quot; value=&quot;5&quot;/&gt;&lt;property id=&quot;20300&quot; value=&quot;Slide 3 - &amp;quot;Day-year conventions&amp;quot;&quot;/&gt;&lt;property id=&quot;20307&quot; value=&quot;270&quot;/&gt;&lt;/object&gt;&lt;object type=&quot;3&quot; unique_id=&quot;10015&quot;&gt;&lt;property id=&quot;20148&quot; value=&quot;5&quot;/&gt;&lt;property id=&quot;20300&quot; value=&quot;Slide 15 - &amp;quot;See you  in the next lecture&amp;quot;&quot;/&gt;&lt;property id=&quot;20307&quot; value=&quot;272&quot;/&gt;&lt;/object&gt;&lt;object type=&quot;3&quot; unique_id=&quot;11627&quot;&gt;&lt;property id=&quot;20148&quot; value=&quot;5&quot;/&gt;&lt;property id=&quot;20300&quot; value=&quot;Slide 2 - &amp;quot;Overview&amp;quot;&quot;/&gt;&lt;property id=&quot;20307&quot; value=&quot;275&quot;/&gt;&lt;/object&gt;&lt;object type=&quot;3&quot; unique_id=&quot;11628&quot;&gt;&lt;property id=&quot;20148&quot; value=&quot;5&quot;/&gt;&lt;property id=&quot;20300&quot; value=&quot;Slide 14 - &amp;quot;Graduated-payment mortgage&amp;quot;&quot;/&gt;&lt;property id=&quot;20307&quot; value=&quot;276&quot;/&gt;&lt;/object&gt;&lt;object type=&quot;3&quot; unique_id=&quot;11629&quot;&gt;&lt;property id=&quot;20148&quot; value=&quot;5&quot;/&gt;&lt;property id=&quot;20300&quot; value=&quot;Slide 11 - &amp;quot;Repo – funding a purchase of bonds&amp;quot;&quot;/&gt;&lt;property id=&quot;20307&quot; value=&quot;277&quot;/&gt;&lt;/object&gt;&lt;object type=&quot;3&quot; unique_id=&quot;11630&quot;&gt;&lt;property id=&quot;20148&quot; value=&quot;5&quot;/&gt;&lt;property id=&quot;20300&quot; value=&quot;Slide 13 - &amp;quot;Other examples of using repo&amp;quot;&quot;/&gt;&lt;property id=&quot;20307&quot; value=&quot;278&quot;/&gt;&lt;/object&gt;&lt;object type=&quot;3&quot; unique_id=&quot;11760&quot;&gt;&lt;property id=&quot;20148&quot; value=&quot;5&quot;/&gt;&lt;property id=&quot;20300&quot; value=&quot;Slide 9 - &amp;quot;Sale and repurchase agreement (repo)&amp;quot;&quot;/&gt;&lt;property id=&quot;20307&quot; value=&quot;285&quot;/&gt;&lt;/object&gt;&lt;object type=&quot;3&quot; unique_id=&quot;11988&quot;&gt;&lt;property id=&quot;20148&quot; value=&quot;5&quot;/&gt;&lt;property id=&quot;20300&quot; value=&quot;Slide 4 - &amp;quot;Time deposit&amp;quot;&quot;/&gt;&lt;property id=&quot;20307&quot; value=&quot;287&quot;/&gt;&lt;/object&gt;&lt;object type=&quot;3&quot; unique_id=&quot;12142&quot;&gt;&lt;property id=&quot;20148&quot; value=&quot;5&quot;/&gt;&lt;property id=&quot;20300&quot; value=&quot;Slide 6 - &amp;quot;Interpolation and extrapolation&amp;quot;&quot;/&gt;&lt;property id=&quot;20307&quot; value=&quot;288&quot;/&gt;&lt;/object&gt;&lt;object type=&quot;3&quot; unique_id=&quot;12244&quot;&gt;&lt;property id=&quot;20148&quot; value=&quot;5&quot;/&gt;&lt;property id=&quot;20300&quot; value=&quot;Slide 5 - &amp;quot;Short-term yield curve &amp;quot;&quot;/&gt;&lt;property id=&quot;20307&quot; value=&quot;290&quot;/&gt;&lt;/object&gt;&lt;object type=&quot;3&quot; unique_id=&quot;12245&quot;&gt;&lt;property id=&quot;20148&quot; value=&quot;5&quot;/&gt;&lt;property id=&quot;20300&quot; value=&quot;Slide 7 - &amp;quot;Certificate of deposit&amp;quot;&quot;/&gt;&lt;property id=&quot;20307&quot; value=&quot;291&quot;/&gt;&lt;/object&gt;&lt;object type=&quot;3&quot; unique_id=&quot;12246&quot;&gt;&lt;property id=&quot;20148&quot; value=&quot;5&quot;/&gt;&lt;property id=&quot;20300&quot; value=&quot;Slide 8 - &amp;quot;Treasury bill&amp;quot;&quot;/&gt;&lt;property id=&quot;20307&quot; value=&quot;289&quot;/&gt;&lt;/object&gt;&lt;object type=&quot;3&quot; unique_id=&quot;12314&quot;&gt;&lt;property id=&quot;20148&quot; value=&quot;5&quot;/&gt;&lt;property id=&quot;20300&quot; value=&quot;Slide 16 - &amp;quot;Overview of instruments (1)&amp;quot;&quot;/&gt;&lt;property id=&quot;20307&quot; value=&quot;292&quot;/&gt;&lt;/object&gt;&lt;object type=&quot;3&quot; unique_id=&quot;12453&quot;&gt;&lt;property id=&quot;20148&quot; value=&quot;5&quot;/&gt;&lt;property id=&quot;20300&quot; value=&quot;Slide 17 - &amp;quot;Overview of instruments (2)&amp;quot;&quot;/&gt;&lt;property id=&quot;20307&quot; value=&quot;293&quot;/&gt;&lt;/object&gt;&lt;object type=&quot;3&quot; unique_id=&quot;12520&quot;&gt;&lt;property id=&quot;20148&quot; value=&quot;5&quot;/&gt;&lt;property id=&quot;20300&quot; value=&quot;Slide 10 - &amp;quot;Repo – further notions&amp;quot;&quot;/&gt;&lt;property id=&quot;20307&quot; value=&quot;294&quot;/&gt;&lt;/object&gt;&lt;object type=&quot;3&quot; unique_id=&quot;12582&quot;&gt;&lt;property id=&quot;20148&quot; value=&quot;5&quot;/&gt;&lt;property id=&quot;20300&quot; value=&quot;Slide 12 - &amp;quot;Repo – leveraging of bond portfolio&amp;quot;&quot;/&gt;&lt;property id=&quot;20307&quot; value=&quot;295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12353</TotalTime>
  <Words>2004</Words>
  <Application>Microsoft Office PowerPoint</Application>
  <PresentationFormat>Předvádění na obrazovce (4:3)</PresentationFormat>
  <Paragraphs>305</Paragraphs>
  <Slides>14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Algerian</vt:lpstr>
      <vt:lpstr>Calibri</vt:lpstr>
      <vt:lpstr>Cambria Math</vt:lpstr>
      <vt:lpstr>Georgia</vt:lpstr>
      <vt:lpstr>Trebuchet MS</vt:lpstr>
      <vt:lpstr>Wingdings</vt:lpstr>
      <vt:lpstr>FMI</vt:lpstr>
      <vt:lpstr>       Currency and equity swaps</vt:lpstr>
      <vt:lpstr>Exchange rate conventions</vt:lpstr>
      <vt:lpstr>Covered interest rate parity</vt:lpstr>
      <vt:lpstr>Related currency instruments</vt:lpstr>
      <vt:lpstr>Currency swaps</vt:lpstr>
      <vt:lpstr>Hedged foreign borrowing</vt:lpstr>
      <vt:lpstr>Hedged foreign investment</vt:lpstr>
      <vt:lpstr>Valuation of currency swaps</vt:lpstr>
      <vt:lpstr>New-issues arbitrage</vt:lpstr>
      <vt:lpstr>Warehousing with bonds</vt:lpstr>
      <vt:lpstr>Equity swap</vt:lpstr>
      <vt:lpstr>Applications of equity swap</vt:lpstr>
      <vt:lpstr>Swaption</vt:lpstr>
      <vt:lpstr>See you  in the next lecture</vt:lpstr>
    </vt:vector>
  </TitlesOfParts>
  <Company>Institute of Economic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Currency and equity swaps</dc:title>
  <dc:subject>FI - TALKING SLIDES</dc:subject>
  <dc:creator>Oldřich DĚDEK</dc:creator>
  <cp:keywords>pptxFI_L08</cp:keywords>
  <dc:description>Financial markets instruments</dc:description>
  <cp:lastModifiedBy>Oldrich DEDEK</cp:lastModifiedBy>
  <cp:revision>3116</cp:revision>
  <dcterms:created xsi:type="dcterms:W3CDTF">2014-05-11T12:40:16Z</dcterms:created>
  <dcterms:modified xsi:type="dcterms:W3CDTF">2020-10-04T18:23:09Z</dcterms:modified>
  <cp:category>O.D. Lecturing Legacy</cp:category>
  <cp:contentStatus>OD Web</cp:contentStatus>
</cp:coreProperties>
</file>