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18"/>
  </p:notesMasterIdLst>
  <p:sldIdLst>
    <p:sldId id="256" r:id="rId2"/>
    <p:sldId id="260" r:id="rId3"/>
    <p:sldId id="270" r:id="rId4"/>
    <p:sldId id="273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9" r:id="rId13"/>
    <p:sldId id="286" r:id="rId14"/>
    <p:sldId id="287" r:id="rId15"/>
    <p:sldId id="288" r:id="rId16"/>
    <p:sldId id="272" r:id="rId17"/>
  </p:sldIdLst>
  <p:sldSz cx="9144000" cy="6858000" type="screen4x3"/>
  <p:notesSz cx="6858000" cy="9144000"/>
  <p:custDataLst>
    <p:tags r:id="rId19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aio" initials="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83" autoAdjust="0"/>
    <p:restoredTop sz="94400" autoAdjust="0"/>
  </p:normalViewPr>
  <p:slideViewPr>
    <p:cSldViewPr>
      <p:cViewPr varScale="1">
        <p:scale>
          <a:sx n="159" d="100"/>
          <a:sy n="159" d="100"/>
        </p:scale>
        <p:origin x="1380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78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68C38-A214-4E80-B1E3-D2FE07F8DD81}" type="datetimeFigureOut">
              <a:rPr lang="cs-CZ" smtClean="0"/>
              <a:t>28.09.2021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40B50C-4808-4AAD-8732-12ADE8A5B2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138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Ztlumené efekty: 2,3,4</a:t>
            </a:r>
          </a:p>
          <a:p>
            <a:r>
              <a:rPr lang="cs-CZ" dirty="0"/>
              <a:t>Odstranit srážku kamionu: snímek 8, 1:33 – 1:45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8757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0B50C-4808-4AAD-8732-12ADE8A5B27F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0964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6B824-5E93-4F37-9F9C-7C4FB11BB412}" type="datetime1">
              <a:rPr lang="cs-CZ" smtClean="0"/>
              <a:t>28.09.2021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Obligace - </a:t>
            </a:r>
            <a:r>
              <a:rPr lang="cs-CZ" dirty="0" err="1"/>
              <a:t>kkůlkůlkZáklady</a:t>
            </a:r>
            <a:r>
              <a:rPr lang="cs-CZ" dirty="0"/>
              <a:t>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Bonds – Analysis of the yield curve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08304" y="6172200"/>
            <a:ext cx="1828800" cy="365125"/>
          </a:xfrm>
        </p:spPr>
        <p:txBody>
          <a:bodyPr/>
          <a:lstStyle>
            <a:lvl1pPr>
              <a:defRPr sz="1200" b="1"/>
            </a:lvl1pPr>
          </a:lstStyle>
          <a:p>
            <a:fld id="{DFE5482F-2F05-49C5-9E15-73F945A41231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251520" y="210314"/>
            <a:ext cx="6512511" cy="648072"/>
          </a:xfrm>
        </p:spPr>
        <p:txBody>
          <a:bodyPr/>
          <a:lstStyle>
            <a:lvl1pPr marL="0" indent="0" algn="l">
              <a:buFontTx/>
              <a:buNone/>
              <a:defRPr sz="2800"/>
            </a:lvl1pPr>
          </a:lstStyle>
          <a:p>
            <a:r>
              <a:rPr lang="cs-CZ" dirty="0" err="1"/>
              <a:t>vostní</a:t>
            </a:r>
            <a:r>
              <a:rPr lang="cs-CZ" dirty="0"/>
              <a:t> tok 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2042512"/>
            <a:ext cx="6400800" cy="3474720"/>
          </a:xfr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BA06A-B118-4854-A6B1-AD8434D8C8A2}" type="datetime1">
              <a:rPr lang="cs-CZ" smtClean="0"/>
              <a:t>28.09.2021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C4245-3440-4804-8040-B2F6C9563C64}" type="datetime1">
              <a:rPr lang="cs-CZ" smtClean="0"/>
              <a:t>28.09.2021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E6B96-06F8-4545-9182-889597D673BE}" type="datetime1">
              <a:rPr lang="cs-CZ" smtClean="0"/>
              <a:t>28.09.2021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0EDE7-1677-48D5-AEC1-00727E1AD5C8}" type="datetime1">
              <a:rPr lang="cs-CZ" smtClean="0"/>
              <a:t>28.09.2021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4CB76-1543-48ED-85A0-8667F9791FC8}" type="datetime1">
              <a:rPr lang="cs-CZ" smtClean="0"/>
              <a:t>28.09.2021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BE541-6BD5-44E0-A709-E50ED9825230}" type="datetime1">
              <a:rPr lang="cs-CZ" smtClean="0"/>
              <a:t>28.09.2021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67B65-9542-4BD1-9D5B-317E40607F34}" type="datetime1">
              <a:rPr lang="cs-CZ" smtClean="0"/>
              <a:t>28.09.2021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u="none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7682813-8C86-44C6-B6BD-1FCF6C787374}" type="datetime1">
              <a:rPr lang="cs-CZ" smtClean="0"/>
              <a:t>28.09.2021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cs-CZ" dirty="0"/>
              <a:t>Obligace - Základy oceňování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FE5482F-2F05-49C5-9E15-73F945A41231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</p:sldLayoutIdLst>
  <p:hf hd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u="none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7.png"/><Relationship Id="rId18" Type="http://schemas.openxmlformats.org/officeDocument/2006/relationships/image" Target="../media/image28.png"/><Relationship Id="rId12" Type="http://schemas.openxmlformats.org/officeDocument/2006/relationships/image" Target="../media/image26.png"/><Relationship Id="rId17" Type="http://schemas.openxmlformats.org/officeDocument/2006/relationships/image" Target="../media/image261.png"/><Relationship Id="rId16" Type="http://schemas.openxmlformats.org/officeDocument/2006/relationships/image" Target="../media/image260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30.png"/><Relationship Id="rId14" Type="http://schemas.openxmlformats.org/officeDocument/2006/relationships/image" Target="../media/image29.png"/></Relationships>
</file>

<file path=ppt/slides/_rels/slide11.xml.rels><?xml version="1.0" encoding="UTF-8" standalone="yes"?>
<Relationships xmlns="http://schemas.openxmlformats.org/package/2006/relationships"><Relationship Id="rId18" Type="http://schemas.openxmlformats.org/officeDocument/2006/relationships/image" Target="../media/image34.png"/><Relationship Id="rId17" Type="http://schemas.openxmlformats.org/officeDocument/2006/relationships/image" Target="../media/image33.png"/><Relationship Id="rId16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3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7.png"/><Relationship Id="rId1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35.png"/></Relationships>
</file>

<file path=ppt/slides/_rels/slide14.xml.rels><?xml version="1.0" encoding="UTF-8" standalone="yes"?>
<Relationships xmlns="http://schemas.openxmlformats.org/package/2006/relationships"><Relationship Id="rId18" Type="http://schemas.openxmlformats.org/officeDocument/2006/relationships/image" Target="../media/image41.png"/><Relationship Id="rId21" Type="http://schemas.openxmlformats.org/officeDocument/2006/relationships/image" Target="../media/image44.png"/><Relationship Id="rId17" Type="http://schemas.openxmlformats.org/officeDocument/2006/relationships/image" Target="../media/image40.png"/><Relationship Id="rId16" Type="http://schemas.openxmlformats.org/officeDocument/2006/relationships/image" Target="../media/image39.png"/><Relationship Id="rId20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38.png"/><Relationship Id="rId19" Type="http://schemas.openxmlformats.org/officeDocument/2006/relationships/image" Target="../media/image42.png"/></Relationships>
</file>

<file path=ppt/slides/_rels/slide15.xml.rels><?xml version="1.0" encoding="UTF-8" standalone="yes"?>
<Relationships xmlns="http://schemas.openxmlformats.org/package/2006/relationships"><Relationship Id="rId18" Type="http://schemas.openxmlformats.org/officeDocument/2006/relationships/image" Target="../media/image400.png"/><Relationship Id="rId17" Type="http://schemas.openxmlformats.org/officeDocument/2006/relationships/image" Target="../media/image48.png"/><Relationship Id="rId16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46.png"/><Relationship Id="rId14" Type="http://schemas.openxmlformats.org/officeDocument/2006/relationships/image" Target="../media/image4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8" Type="http://schemas.openxmlformats.org/officeDocument/2006/relationships/image" Target="../media/image5.png"/><Relationship Id="rId3" Type="http://schemas.openxmlformats.org/officeDocument/2006/relationships/image" Target="../media/image3.png"/><Relationship Id="rId21" Type="http://schemas.openxmlformats.org/officeDocument/2006/relationships/image" Target="../media/image7.png"/><Relationship Id="rId2" Type="http://schemas.openxmlformats.org/officeDocument/2006/relationships/image" Target="../media/image2.png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1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9.png"/><Relationship Id="rId18" Type="http://schemas.openxmlformats.org/officeDocument/2006/relationships/image" Target="../media/image12.png"/><Relationship Id="rId21" Type="http://schemas.openxmlformats.org/officeDocument/2006/relationships/image" Target="../media/image15.png"/><Relationship Id="rId17" Type="http://schemas.openxmlformats.org/officeDocument/2006/relationships/image" Target="../media/image11.png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15" Type="http://schemas.openxmlformats.org/officeDocument/2006/relationships/image" Target="../media/image90.png"/><Relationship Id="rId1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7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8" Type="http://schemas.openxmlformats.org/officeDocument/2006/relationships/image" Target="../media/image160.png"/><Relationship Id="rId26" Type="http://schemas.openxmlformats.org/officeDocument/2006/relationships/image" Target="../media/image23.png"/><Relationship Id="rId21" Type="http://schemas.openxmlformats.org/officeDocument/2006/relationships/image" Target="../media/image20.png"/><Relationship Id="rId17" Type="http://schemas.openxmlformats.org/officeDocument/2006/relationships/image" Target="../media/image150.png"/><Relationship Id="rId25" Type="http://schemas.openxmlformats.org/officeDocument/2006/relationships/image" Target="../media/image22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210.png"/><Relationship Id="rId23" Type="http://schemas.openxmlformats.org/officeDocument/2006/relationships/image" Target="../media/image21.png"/><Relationship Id="rId28" Type="http://schemas.openxmlformats.org/officeDocument/2006/relationships/image" Target="../media/image25.png"/><Relationship Id="rId19" Type="http://schemas.openxmlformats.org/officeDocument/2006/relationships/image" Target="../media/image17.png"/><Relationship Id="rId22" Type="http://schemas.openxmlformats.org/officeDocument/2006/relationships/image" Target="../media/image19.png"/><Relationship Id="rId27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864000" y="2448000"/>
            <a:ext cx="1440000" cy="360000"/>
          </a:xfrm>
        </p:spPr>
        <p:txBody>
          <a:bodyPr/>
          <a:lstStyle/>
          <a:p>
            <a:pPr algn="l"/>
            <a:r>
              <a:rPr lang="en-GB" sz="1800" dirty="0">
                <a:solidFill>
                  <a:srgbClr val="7030A0"/>
                </a:solidFill>
              </a:rPr>
              <a:t>Lesson 1</a:t>
            </a:r>
            <a:r>
              <a:rPr lang="cs-CZ" sz="1800" dirty="0">
                <a:solidFill>
                  <a:srgbClr val="7030A0"/>
                </a:solidFill>
              </a:rPr>
              <a:t>1</a:t>
            </a:r>
            <a:endParaRPr lang="en-GB" sz="1800" dirty="0">
              <a:solidFill>
                <a:srgbClr val="7030A0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16000" y="2700000"/>
            <a:ext cx="6121316" cy="1800000"/>
          </a:xfrm>
        </p:spPr>
        <p:txBody>
          <a:bodyPr/>
          <a:lstStyle/>
          <a:p>
            <a:pPr marL="182880" indent="0" algn="l">
              <a:buNone/>
            </a:pPr>
            <a:r>
              <a:rPr lang="en-GB" dirty="0">
                <a:solidFill>
                  <a:srgbClr val="7030A0"/>
                </a:solidFill>
              </a:rPr>
              <a:t>Examples</a:t>
            </a:r>
            <a:br>
              <a:rPr lang="en-GB" dirty="0">
                <a:solidFill>
                  <a:srgbClr val="7030A0"/>
                </a:solidFill>
              </a:rPr>
            </a:br>
            <a:r>
              <a:rPr lang="en-GB" dirty="0">
                <a:solidFill>
                  <a:srgbClr val="7030A0"/>
                </a:solidFill>
              </a:rPr>
              <a:t>of financial futures</a:t>
            </a: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864000" y="468000"/>
            <a:ext cx="3600000" cy="864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800" b="1" dirty="0"/>
              <a:t>Institute of Economic Studies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400" b="1" dirty="0"/>
              <a:t>Faculty of Social Sciences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GB" sz="1400" b="1" dirty="0"/>
              <a:t>Charles University in Prague</a:t>
            </a:r>
          </a:p>
        </p:txBody>
      </p:sp>
      <p:sp>
        <p:nvSpPr>
          <p:cNvPr id="12" name="Podnadpis 2"/>
          <p:cNvSpPr>
            <a:spLocks noGrp="1"/>
          </p:cNvSpPr>
          <p:nvPr/>
        </p:nvSpPr>
        <p:spPr>
          <a:xfrm>
            <a:off x="5544720" y="5292000"/>
            <a:ext cx="3419768" cy="3960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0" indent="0" algn="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b="1" dirty="0"/>
              <a:t>Financial markets instruments </a:t>
            </a:r>
            <a:endParaRPr lang="en-GB" sz="1800" b="1" dirty="0">
              <a:solidFill>
                <a:srgbClr val="C00000"/>
              </a:solidFill>
            </a:endParaRPr>
          </a:p>
        </p:txBody>
      </p:sp>
      <p:pic>
        <p:nvPicPr>
          <p:cNvPr id="3" name="Obrázek 2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540000"/>
            <a:ext cx="1278000" cy="12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53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Examples of financial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10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381815" cy="648072"/>
          </a:xfrm>
        </p:spPr>
        <p:txBody>
          <a:bodyPr/>
          <a:lstStyle/>
          <a:p>
            <a:r>
              <a:rPr lang="en-GB" dirty="0"/>
              <a:t>LTIRF – delivery options</a:t>
            </a:r>
            <a:endParaRPr lang="en-GB" dirty="0">
              <a:solidFill>
                <a:srgbClr val="000000"/>
              </a:solidFill>
            </a:endParaRP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877288"/>
              </p:ext>
            </p:extLst>
          </p:nvPr>
        </p:nvGraphicFramePr>
        <p:xfrm>
          <a:off x="1748384" y="1600408"/>
          <a:ext cx="5703616" cy="1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7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5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ctr"/>
                      <a:endParaRPr lang="cs-CZ" sz="10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noProof="0" dirty="0"/>
                        <a:t>Delivery month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9" name="TextovéPole 28"/>
          <p:cNvSpPr txBox="1"/>
          <p:nvPr/>
        </p:nvSpPr>
        <p:spPr>
          <a:xfrm>
            <a:off x="864000" y="954000"/>
            <a:ext cx="298792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Closing out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ovéPole 35"/>
              <p:cNvSpPr txBox="1"/>
              <p:nvPr/>
            </p:nvSpPr>
            <p:spPr>
              <a:xfrm>
                <a:off x="1511609" y="2370144"/>
                <a:ext cx="5940391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/>
                    <a:ea typeface="Cambria Math"/>
                  </a:rPr>
                  <a:t>The short earned a net profit =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/>
                        <a:ea typeface="Cambria Math"/>
                      </a:rPr>
                      <m:t>1</m:t>
                    </m:r>
                    <m:r>
                      <a:rPr lang="en-GB" sz="1600" b="0" i="1" smtClean="0">
                        <a:latin typeface="Cambria Math"/>
                        <a:ea typeface="Cambria Math"/>
                      </a:rPr>
                      <m:t>0</m:t>
                    </m:r>
                    <m:r>
                      <a:rPr lang="en-GB" sz="1600" i="1">
                        <a:latin typeface="Cambria Math"/>
                        <a:ea typeface="Cambria Math"/>
                      </a:rPr>
                      <m:t>×</m:t>
                    </m:r>
                    <m:r>
                      <a:rPr lang="en-GB" sz="1600" b="0" i="1" smtClean="0">
                        <a:latin typeface="Cambria Math"/>
                        <a:ea typeface="Cambria Math"/>
                      </a:rPr>
                      <m:t>15</m:t>
                    </m:r>
                    <m:r>
                      <a:rPr lang="en-GB" sz="1600" i="1">
                        <a:latin typeface="Cambria Math"/>
                        <a:ea typeface="Cambria Math"/>
                      </a:rPr>
                      <m:t>×</m:t>
                    </m:r>
                    <m:r>
                      <a:rPr lang="en-GB" sz="1600" b="0" i="1" smtClean="0">
                        <a:latin typeface="Cambria Math"/>
                        <a:ea typeface="Cambria Math"/>
                      </a:rPr>
                      <m:t>10</m:t>
                    </m:r>
                    <m:r>
                      <a:rPr lang="en-GB" sz="1600" i="1">
                        <a:latin typeface="Cambria Math"/>
                        <a:ea typeface="Cambria Math"/>
                      </a:rPr>
                      <m:t>=</m:t>
                    </m:r>
                    <m:r>
                      <a:rPr lang="en-GB" sz="1600" b="0" i="1" smtClean="0">
                        <a:latin typeface="Cambria Math"/>
                        <a:ea typeface="Cambria Math"/>
                      </a:rPr>
                      <m:t>1,500 </m:t>
                    </m:r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USD</a:t>
                </a:r>
              </a:p>
            </p:txBody>
          </p:sp>
        </mc:Choice>
        <mc:Fallback xmlns="">
          <p:sp>
            <p:nvSpPr>
              <p:cNvPr id="75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1609" y="2370144"/>
                <a:ext cx="5940391" cy="338554"/>
              </a:xfrm>
              <a:prstGeom prst="rect">
                <a:avLst/>
              </a:prstGeom>
              <a:blipFill>
                <a:blip r:embed="rId12"/>
                <a:stretch>
                  <a:fillRect l="-411" t="-7273" b="-2181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ovéPole 35"/>
              <p:cNvSpPr txBox="1"/>
              <p:nvPr/>
            </p:nvSpPr>
            <p:spPr>
              <a:xfrm>
                <a:off x="1512000" y="2111592"/>
                <a:ext cx="5940000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/>
                    <a:ea typeface="Cambria Math"/>
                  </a:rPr>
                  <a:t>The futures price decreased by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9123</m:t>
                        </m:r>
                        <m:r>
                          <a:rPr lang="en-GB" sz="1600" i="1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9138</m:t>
                        </m:r>
                      </m:e>
                    </m:d>
                    <m:r>
                      <a:rPr lang="en-GB" sz="1600" b="0" i="1" smtClean="0">
                        <a:latin typeface="Cambria Math"/>
                        <a:ea typeface="Cambria Math"/>
                      </a:rPr>
                      <m:t>=−15 </m:t>
                    </m:r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ticks</a:t>
                </a:r>
              </a:p>
            </p:txBody>
          </p:sp>
        </mc:Choice>
        <mc:Fallback xmlns="">
          <p:sp>
            <p:nvSpPr>
              <p:cNvPr id="77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2111592"/>
                <a:ext cx="5940000" cy="338554"/>
              </a:xfrm>
              <a:prstGeom prst="rect">
                <a:avLst/>
              </a:prstGeom>
              <a:blipFill>
                <a:blip r:embed="rId13"/>
                <a:stretch>
                  <a:fillRect l="-411" t="-7143" b="-196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ovnoramenný trojúhelník 6"/>
          <p:cNvSpPr/>
          <p:nvPr/>
        </p:nvSpPr>
        <p:spPr>
          <a:xfrm rot="10800000">
            <a:off x="1698490" y="1455710"/>
            <a:ext cx="107447" cy="124593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4" name="Rovnoramenný trojúhelník 63"/>
          <p:cNvSpPr/>
          <p:nvPr/>
        </p:nvSpPr>
        <p:spPr>
          <a:xfrm rot="10800000">
            <a:off x="4093768" y="1455710"/>
            <a:ext cx="118192" cy="124593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ovéPole 68"/>
              <p:cNvSpPr txBox="1"/>
              <p:nvPr/>
            </p:nvSpPr>
            <p:spPr>
              <a:xfrm>
                <a:off x="3539219" y="1780408"/>
                <a:ext cx="1234629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0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sz="10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45</m:t>
                          </m:r>
                        </m:sub>
                      </m:sSub>
                      <m:r>
                        <a:rPr lang="en-GB" sz="1000" b="0" i="1" smtClean="0">
                          <a:latin typeface="Cambria Math"/>
                          <a:ea typeface="Cambria Math" panose="02040503050406030204" pitchFamily="18" charset="0"/>
                        </a:rPr>
                        <m:t>=91.23</m:t>
                      </m:r>
                    </m:oMath>
                  </m:oMathPara>
                </a14:m>
                <a:endParaRPr lang="en-GB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/>
                <a:r>
                  <a:rPr lang="en-GB" sz="1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Buy 10 contracts</a:t>
                </a:r>
              </a:p>
            </p:txBody>
          </p:sp>
        </mc:Choice>
        <mc:Fallback xmlns="">
          <p:sp>
            <p:nvSpPr>
              <p:cNvPr id="69" name="TextovéPole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9219" y="1780408"/>
                <a:ext cx="1234629" cy="400110"/>
              </a:xfrm>
              <a:prstGeom prst="rect">
                <a:avLst/>
              </a:prstGeom>
              <a:blipFill rotWithShape="1">
                <a:blip r:embed="rId14"/>
                <a:stretch>
                  <a:fillRect b="-606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ovéPole 69"/>
              <p:cNvSpPr txBox="1"/>
              <p:nvPr/>
            </p:nvSpPr>
            <p:spPr>
              <a:xfrm>
                <a:off x="1129792" y="1780408"/>
                <a:ext cx="1249897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0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sz="10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GB" sz="1000" b="0" i="1" smtClean="0">
                          <a:latin typeface="Cambria Math"/>
                          <a:ea typeface="Cambria Math" panose="02040503050406030204" pitchFamily="18" charset="0"/>
                        </a:rPr>
                        <m:t>=91.38</m:t>
                      </m:r>
                    </m:oMath>
                  </m:oMathPara>
                </a14:m>
                <a:endParaRPr lang="en-GB" sz="1000" b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/>
                <a:r>
                  <a:rPr lang="en-GB" sz="1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Sell 10 contracts</a:t>
                </a:r>
              </a:p>
            </p:txBody>
          </p:sp>
        </mc:Choice>
        <mc:Fallback xmlns="">
          <p:sp>
            <p:nvSpPr>
              <p:cNvPr id="70" name="TextovéPole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792" y="1780408"/>
                <a:ext cx="1249897" cy="400110"/>
              </a:xfrm>
              <a:prstGeom prst="rect">
                <a:avLst/>
              </a:prstGeom>
              <a:blipFill rotWithShape="1">
                <a:blip r:embed="rId15"/>
                <a:stretch>
                  <a:fillRect b="-606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TextovéPole 35"/>
          <p:cNvSpPr txBox="1"/>
          <p:nvPr/>
        </p:nvSpPr>
        <p:spPr>
          <a:xfrm>
            <a:off x="1513198" y="2629824"/>
            <a:ext cx="192679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Rate of return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8" name="TextovéPole 77"/>
          <p:cNvSpPr txBox="1"/>
          <p:nvPr/>
        </p:nvSpPr>
        <p:spPr>
          <a:xfrm>
            <a:off x="864000" y="3257760"/>
            <a:ext cx="298792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Physical delivery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1462553" y="1245824"/>
            <a:ext cx="58803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Today</a:t>
            </a:r>
          </a:p>
        </p:txBody>
      </p:sp>
      <p:sp>
        <p:nvSpPr>
          <p:cNvPr id="59" name="TextovéPole 58"/>
          <p:cNvSpPr txBox="1"/>
          <p:nvPr/>
        </p:nvSpPr>
        <p:spPr>
          <a:xfrm>
            <a:off x="3696258" y="1245824"/>
            <a:ext cx="926486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45 days later</a:t>
            </a:r>
          </a:p>
        </p:txBody>
      </p:sp>
      <p:sp>
        <p:nvSpPr>
          <p:cNvPr id="63" name="TextovéPole 35"/>
          <p:cNvSpPr txBox="1"/>
          <p:nvPr/>
        </p:nvSpPr>
        <p:spPr>
          <a:xfrm>
            <a:off x="1512224" y="5247720"/>
            <a:ext cx="667976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Nominal value: 100 USD; annual coupon: 8% paid semi-annually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3" name="TextovéPole 35"/>
          <p:cNvSpPr txBox="1"/>
          <p:nvPr/>
        </p:nvSpPr>
        <p:spPr>
          <a:xfrm>
            <a:off x="1512500" y="5506272"/>
            <a:ext cx="669506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Remaining time to maturity</a:t>
            </a:r>
            <a:r>
              <a:rPr lang="cs-CZ" sz="1600" dirty="0">
                <a:latin typeface="Cambria Math"/>
                <a:ea typeface="Cambria Math"/>
              </a:rPr>
              <a:t>: 1</a:t>
            </a:r>
            <a:r>
              <a:rPr lang="en-GB" sz="1600" dirty="0">
                <a:latin typeface="Cambria Math"/>
                <a:ea typeface="Cambria Math"/>
              </a:rPr>
              <a:t>2 years from the previous coupon day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07" name="TextovéPole 106"/>
          <p:cNvSpPr txBox="1"/>
          <p:nvPr/>
        </p:nvSpPr>
        <p:spPr>
          <a:xfrm>
            <a:off x="1188000" y="4977680"/>
            <a:ext cx="38382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Properties of the exercise bond</a:t>
            </a:r>
          </a:p>
        </p:txBody>
      </p:sp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590199"/>
              </p:ext>
            </p:extLst>
          </p:nvPr>
        </p:nvGraphicFramePr>
        <p:xfrm>
          <a:off x="978688" y="4315720"/>
          <a:ext cx="7200800" cy="1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3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9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39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390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390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12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2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3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4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5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6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7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8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9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8" name="TextovéPole 35"/>
          <p:cNvSpPr txBox="1"/>
          <p:nvPr/>
        </p:nvSpPr>
        <p:spPr>
          <a:xfrm>
            <a:off x="1187624" y="5759992"/>
            <a:ext cx="595508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Spot price is dirty and futures price is clean</a:t>
            </a:r>
          </a:p>
        </p:txBody>
      </p: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0F9D7DE1-3933-45BC-B9B1-36082BE3BA36}"/>
              </a:ext>
            </a:extLst>
          </p:cNvPr>
          <p:cNvGrpSpPr/>
          <p:nvPr/>
        </p:nvGrpSpPr>
        <p:grpSpPr>
          <a:xfrm>
            <a:off x="560816" y="3684452"/>
            <a:ext cx="8317488" cy="1553196"/>
            <a:chOff x="560816" y="3774692"/>
            <a:chExt cx="8317488" cy="1553196"/>
          </a:xfrm>
        </p:grpSpPr>
        <p:sp>
          <p:nvSpPr>
            <p:cNvPr id="88" name="Čárový popisek 2 87"/>
            <p:cNvSpPr/>
            <p:nvPr/>
          </p:nvSpPr>
          <p:spPr>
            <a:xfrm>
              <a:off x="5510680" y="3854712"/>
              <a:ext cx="1123776" cy="438384"/>
            </a:xfrm>
            <a:prstGeom prst="borderCallout2">
              <a:avLst>
                <a:gd name="adj1" fmla="val 20367"/>
                <a:gd name="adj2" fmla="val -6440"/>
                <a:gd name="adj3" fmla="val 21984"/>
                <a:gd name="adj4" fmla="val -21082"/>
                <a:gd name="adj5" fmla="val 120081"/>
                <a:gd name="adj6" fmla="val -55862"/>
              </a:avLst>
            </a:prstGeom>
            <a:solidFill>
              <a:schemeClr val="accent5"/>
            </a:solidFill>
            <a:ln>
              <a:headEnd type="none"/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>
                <a:spcAft>
                  <a:spcPts val="300"/>
                </a:spcAft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Beginning of </a:t>
              </a:r>
              <a:endParaRPr lang="cs-CZ" sz="1000" b="1" dirty="0">
                <a:latin typeface="Cambria Math"/>
                <a:ea typeface="Cambria Math" panose="02040503050406030204" pitchFamily="18" charset="0"/>
              </a:endParaRPr>
            </a:p>
            <a:p>
              <a:pPr algn="ctr">
                <a:spcAft>
                  <a:spcPts val="300"/>
                </a:spcAft>
              </a:pPr>
              <a:r>
                <a:rPr lang="en-GB" sz="1000" b="1" dirty="0">
                  <a:latin typeface="Cambria Math"/>
                  <a:ea typeface="Cambria Math" panose="02040503050406030204" pitchFamily="18" charset="0"/>
                </a:rPr>
                <a:t>delivery month</a:t>
              </a:r>
            </a:p>
          </p:txBody>
        </p:sp>
        <p:grpSp>
          <p:nvGrpSpPr>
            <p:cNvPr id="15" name="Skupina 14"/>
            <p:cNvGrpSpPr/>
            <p:nvPr/>
          </p:nvGrpSpPr>
          <p:grpSpPr>
            <a:xfrm>
              <a:off x="560816" y="3774692"/>
              <a:ext cx="8317488" cy="1553196"/>
              <a:chOff x="560816" y="3760818"/>
              <a:chExt cx="8317488" cy="1553196"/>
            </a:xfrm>
          </p:grpSpPr>
          <p:grpSp>
            <p:nvGrpSpPr>
              <p:cNvPr id="9" name="Skupina 8"/>
              <p:cNvGrpSpPr/>
              <p:nvPr/>
            </p:nvGrpSpPr>
            <p:grpSpPr>
              <a:xfrm>
                <a:off x="560816" y="3851704"/>
                <a:ext cx="8317488" cy="1462310"/>
                <a:chOff x="560816" y="3773736"/>
                <a:chExt cx="8317488" cy="1462310"/>
              </a:xfrm>
            </p:grpSpPr>
            <p:grpSp>
              <p:nvGrpSpPr>
                <p:cNvPr id="21" name="Skupina 20"/>
                <p:cNvGrpSpPr/>
                <p:nvPr/>
              </p:nvGrpSpPr>
              <p:grpSpPr>
                <a:xfrm>
                  <a:off x="560816" y="3773736"/>
                  <a:ext cx="8063962" cy="1309365"/>
                  <a:chOff x="560816" y="3717032"/>
                  <a:chExt cx="8063962" cy="1309365"/>
                </a:xfrm>
              </p:grpSpPr>
              <p:cxnSp>
                <p:nvCxnSpPr>
                  <p:cNvPr id="102" name="Přímá spojnice se šipkou 101"/>
                  <p:cNvCxnSpPr/>
                  <p:nvPr/>
                </p:nvCxnSpPr>
                <p:spPr>
                  <a:xfrm>
                    <a:off x="4568736" y="4590000"/>
                    <a:ext cx="288000" cy="0"/>
                  </a:xfrm>
                  <a:prstGeom prst="straightConnector1">
                    <a:avLst/>
                  </a:prstGeom>
                  <a:ln w="12700">
                    <a:solidFill>
                      <a:srgbClr val="C00000"/>
                    </a:solidFill>
                    <a:headEnd type="triangle" w="med" len="med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0" name="Skupina 19"/>
                  <p:cNvGrpSpPr/>
                  <p:nvPr/>
                </p:nvGrpSpPr>
                <p:grpSpPr>
                  <a:xfrm>
                    <a:off x="560816" y="3717032"/>
                    <a:ext cx="8063962" cy="1309365"/>
                    <a:chOff x="560816" y="3717032"/>
                    <a:chExt cx="8063962" cy="1309365"/>
                  </a:xfrm>
                </p:grpSpPr>
                <p:grpSp>
                  <p:nvGrpSpPr>
                    <p:cNvPr id="18" name="Skupina 17"/>
                    <p:cNvGrpSpPr/>
                    <p:nvPr/>
                  </p:nvGrpSpPr>
                  <p:grpSpPr>
                    <a:xfrm>
                      <a:off x="1217105" y="4104000"/>
                      <a:ext cx="6755976" cy="720000"/>
                      <a:chOff x="1217105" y="4104000"/>
                      <a:chExt cx="6755976" cy="720000"/>
                    </a:xfrm>
                  </p:grpSpPr>
                  <p:cxnSp>
                    <p:nvCxnSpPr>
                      <p:cNvPr id="95" name="Přímá spojnice 94"/>
                      <p:cNvCxnSpPr/>
                      <p:nvPr/>
                    </p:nvCxnSpPr>
                    <p:spPr>
                      <a:xfrm>
                        <a:off x="4579088" y="4284000"/>
                        <a:ext cx="0" cy="297554"/>
                      </a:xfrm>
                      <a:prstGeom prst="line">
                        <a:avLst/>
                      </a:prstGeom>
                      <a:ln w="12700">
                        <a:headEnd type="none" w="lg" len="med"/>
                        <a:tailEnd type="none" w="lg" len="me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7" name="Přímá spojnice 16"/>
                      <p:cNvCxnSpPr/>
                      <p:nvPr/>
                    </p:nvCxnSpPr>
                    <p:spPr>
                      <a:xfrm>
                        <a:off x="1266720" y="4284000"/>
                        <a:ext cx="0" cy="327309"/>
                      </a:xfrm>
                      <a:prstGeom prst="line">
                        <a:avLst/>
                      </a:prstGeom>
                      <a:ln w="12700">
                        <a:headEnd type="none" w="lg" len="med"/>
                        <a:tailEnd type="none" w="lg" len="me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3" name="Přímá spojnice 92"/>
                      <p:cNvCxnSpPr/>
                      <p:nvPr/>
                    </p:nvCxnSpPr>
                    <p:spPr>
                      <a:xfrm>
                        <a:off x="3751560" y="4283999"/>
                        <a:ext cx="0" cy="540000"/>
                      </a:xfrm>
                      <a:prstGeom prst="line">
                        <a:avLst/>
                      </a:prstGeom>
                      <a:ln w="12700">
                        <a:headEnd type="none" w="lg" len="med"/>
                        <a:tailEnd type="none" w="lg" len="me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4" name="Přímá spojnice 93"/>
                      <p:cNvCxnSpPr/>
                      <p:nvPr/>
                    </p:nvCxnSpPr>
                    <p:spPr>
                      <a:xfrm>
                        <a:off x="5406616" y="4284000"/>
                        <a:ext cx="0" cy="297554"/>
                      </a:xfrm>
                      <a:prstGeom prst="line">
                        <a:avLst/>
                      </a:prstGeom>
                      <a:ln w="12700">
                        <a:headEnd type="none" w="lg" len="med"/>
                        <a:tailEnd type="none" w="lg" len="me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80" name="Rovnoramenný trojúhelník 79"/>
                      <p:cNvSpPr/>
                      <p:nvPr/>
                    </p:nvSpPr>
                    <p:spPr>
                      <a:xfrm rot="10800000">
                        <a:off x="1217105" y="4104008"/>
                        <a:ext cx="107447" cy="124593"/>
                      </a:xfrm>
                      <a:prstGeom prst="triangle">
                        <a:avLst/>
                      </a:prstGeom>
                      <a:solidFill>
                        <a:srgbClr val="C00000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cs-CZ"/>
                      </a:p>
                    </p:txBody>
                  </p:sp>
                  <p:sp>
                    <p:nvSpPr>
                      <p:cNvPr id="85" name="Rovnoramenný trojúhelník 84"/>
                      <p:cNvSpPr/>
                      <p:nvPr/>
                    </p:nvSpPr>
                    <p:spPr>
                      <a:xfrm rot="10800000">
                        <a:off x="4525816" y="4104008"/>
                        <a:ext cx="118192" cy="124593"/>
                      </a:xfrm>
                      <a:prstGeom prst="triangle">
                        <a:avLst/>
                      </a:prstGeom>
                      <a:solidFill>
                        <a:srgbClr val="C00000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cs-CZ"/>
                      </a:p>
                    </p:txBody>
                  </p:sp>
                  <p:sp>
                    <p:nvSpPr>
                      <p:cNvPr id="86" name="Rovnoramenný trojúhelník 85"/>
                      <p:cNvSpPr/>
                      <p:nvPr/>
                    </p:nvSpPr>
                    <p:spPr>
                      <a:xfrm rot="10800000">
                        <a:off x="7854889" y="4104008"/>
                        <a:ext cx="118192" cy="124593"/>
                      </a:xfrm>
                      <a:prstGeom prst="triangle">
                        <a:avLst/>
                      </a:prstGeom>
                      <a:solidFill>
                        <a:srgbClr val="C00000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cs-CZ"/>
                      </a:p>
                    </p:txBody>
                  </p:sp>
                  <p:sp>
                    <p:nvSpPr>
                      <p:cNvPr id="92" name="Rovnoramenný trojúhelník 91"/>
                      <p:cNvSpPr/>
                      <p:nvPr/>
                    </p:nvSpPr>
                    <p:spPr>
                      <a:xfrm rot="10800000">
                        <a:off x="3693729" y="4104000"/>
                        <a:ext cx="118192" cy="124593"/>
                      </a:xfrm>
                      <a:prstGeom prst="triangle">
                        <a:avLst/>
                      </a:prstGeom>
                      <a:solidFill>
                        <a:srgbClr val="C00000"/>
                      </a:solidFill>
                      <a:ln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cs-CZ"/>
                      </a:p>
                    </p:txBody>
                  </p:sp>
                  <p:cxnSp>
                    <p:nvCxnSpPr>
                      <p:cNvPr id="14" name="Přímá spojnice se šipkou 13"/>
                      <p:cNvCxnSpPr/>
                      <p:nvPr/>
                    </p:nvCxnSpPr>
                    <p:spPr>
                      <a:xfrm>
                        <a:off x="1280461" y="4602392"/>
                        <a:ext cx="2448000" cy="0"/>
                      </a:xfrm>
                      <a:prstGeom prst="straightConnector1">
                        <a:avLst/>
                      </a:prstGeom>
                      <a:ln w="12700">
                        <a:solidFill>
                          <a:srgbClr val="C00000"/>
                        </a:solidFill>
                        <a:headEnd type="triangle" w="med" len="med"/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7" name="Přímá spojnice se šipkou 96"/>
                      <p:cNvCxnSpPr/>
                      <p:nvPr/>
                    </p:nvCxnSpPr>
                    <p:spPr>
                      <a:xfrm>
                        <a:off x="4862526" y="4589344"/>
                        <a:ext cx="532756" cy="0"/>
                      </a:xfrm>
                      <a:prstGeom prst="straightConnector1">
                        <a:avLst/>
                      </a:prstGeom>
                      <a:ln w="12700">
                        <a:solidFill>
                          <a:srgbClr val="C00000"/>
                        </a:solidFill>
                        <a:headEnd type="triangle" w="med" len="med"/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99" name="Přímá spojnice se šipkou 98"/>
                      <p:cNvCxnSpPr/>
                      <p:nvPr/>
                    </p:nvCxnSpPr>
                    <p:spPr>
                      <a:xfrm>
                        <a:off x="4874207" y="4822528"/>
                        <a:ext cx="3024000" cy="0"/>
                      </a:xfrm>
                      <a:prstGeom prst="straightConnector1">
                        <a:avLst/>
                      </a:prstGeom>
                      <a:ln w="12700">
                        <a:solidFill>
                          <a:srgbClr val="C00000"/>
                        </a:solidFill>
                        <a:headEnd type="triangle" w="med" len="med"/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0" name="Přímá spojnice 99"/>
                      <p:cNvCxnSpPr/>
                      <p:nvPr/>
                    </p:nvCxnSpPr>
                    <p:spPr>
                      <a:xfrm>
                        <a:off x="4852944" y="4284000"/>
                        <a:ext cx="0" cy="540000"/>
                      </a:xfrm>
                      <a:prstGeom prst="line">
                        <a:avLst/>
                      </a:prstGeom>
                      <a:ln w="12700">
                        <a:headEnd type="none" w="lg" len="med"/>
                        <a:tailEnd type="none" w="lg" len="me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1" name="Přímá spojnice 100"/>
                      <p:cNvCxnSpPr/>
                      <p:nvPr/>
                    </p:nvCxnSpPr>
                    <p:spPr>
                      <a:xfrm>
                        <a:off x="7912720" y="4284000"/>
                        <a:ext cx="0" cy="540000"/>
                      </a:xfrm>
                      <a:prstGeom prst="line">
                        <a:avLst/>
                      </a:prstGeom>
                      <a:ln w="12700">
                        <a:headEnd type="none" w="lg" len="med"/>
                        <a:tailEnd type="none" w="lg" len="med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105" name="Přímá spojnice se šipkou 104"/>
                      <p:cNvCxnSpPr/>
                      <p:nvPr/>
                    </p:nvCxnSpPr>
                    <p:spPr>
                      <a:xfrm>
                        <a:off x="3764698" y="4824000"/>
                        <a:ext cx="1080000" cy="0"/>
                      </a:xfrm>
                      <a:prstGeom prst="straightConnector1">
                        <a:avLst/>
                      </a:prstGeom>
                      <a:ln w="12700">
                        <a:solidFill>
                          <a:srgbClr val="C00000"/>
                        </a:solidFill>
                        <a:headEnd type="triangle" w="med" len="med"/>
                        <a:tailEnd type="triangle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  <p:grpSp>
                  <p:nvGrpSpPr>
                    <p:cNvPr id="19" name="Skupina 18"/>
                    <p:cNvGrpSpPr/>
                    <p:nvPr/>
                  </p:nvGrpSpPr>
                  <p:grpSpPr>
                    <a:xfrm>
                      <a:off x="560816" y="3717032"/>
                      <a:ext cx="8063962" cy="1309365"/>
                      <a:chOff x="560816" y="3717032"/>
                      <a:chExt cx="8063962" cy="1309365"/>
                    </a:xfrm>
                  </p:grpSpPr>
                  <p:sp>
                    <p:nvSpPr>
                      <p:cNvPr id="103" name="TextovéPole 102"/>
                      <p:cNvSpPr txBox="1"/>
                      <p:nvPr/>
                    </p:nvSpPr>
                    <p:spPr>
                      <a:xfrm>
                        <a:off x="4240312" y="4552776"/>
                        <a:ext cx="635166" cy="2462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r"/>
                        <a:r>
                          <a:rPr lang="cs-CZ" sz="1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a:t>14</a:t>
                        </a:r>
                        <a:r>
                          <a:rPr lang="en-GB" sz="1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a:t> days</a:t>
                        </a:r>
                      </a:p>
                    </p:txBody>
                  </p:sp>
                  <p:sp>
                    <p:nvSpPr>
                      <p:cNvPr id="96" name="TextovéPole 95"/>
                      <p:cNvSpPr txBox="1"/>
                      <p:nvPr/>
                    </p:nvSpPr>
                    <p:spPr>
                      <a:xfrm>
                        <a:off x="2058808" y="4559968"/>
                        <a:ext cx="776784" cy="2462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cs-CZ" sz="1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a:t>134</a:t>
                        </a:r>
                        <a:r>
                          <a:rPr lang="en-GB" sz="1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a:t> days</a:t>
                        </a:r>
                      </a:p>
                    </p:txBody>
                  </p:sp>
                  <p:sp>
                    <p:nvSpPr>
                      <p:cNvPr id="98" name="TextovéPole 97"/>
                      <p:cNvSpPr txBox="1"/>
                      <p:nvPr/>
                    </p:nvSpPr>
                    <p:spPr>
                      <a:xfrm>
                        <a:off x="4766760" y="4558019"/>
                        <a:ext cx="698816" cy="2462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cs-CZ" sz="1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a:t>30</a:t>
                        </a:r>
                        <a:r>
                          <a:rPr lang="en-GB" sz="1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a:t> days</a:t>
                        </a:r>
                      </a:p>
                    </p:txBody>
                  </p:sp>
                  <p:sp>
                    <p:nvSpPr>
                      <p:cNvPr id="87" name="TextovéPole 86"/>
                      <p:cNvSpPr txBox="1"/>
                      <p:nvPr/>
                    </p:nvSpPr>
                    <p:spPr>
                      <a:xfrm>
                        <a:off x="4039592" y="3744008"/>
                        <a:ext cx="1080570" cy="4001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en-GB" sz="1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a:t>18 May</a:t>
                        </a:r>
                      </a:p>
                      <a:p>
                        <a:pPr algn="ctr"/>
                        <a:r>
                          <a:rPr lang="en-GB" sz="1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a:t>next coupon day</a:t>
                        </a:r>
                      </a:p>
                    </p:txBody>
                  </p:sp>
                  <p:sp>
                    <p:nvSpPr>
                      <p:cNvPr id="89" name="TextovéPole 88"/>
                      <p:cNvSpPr txBox="1"/>
                      <p:nvPr/>
                    </p:nvSpPr>
                    <p:spPr>
                      <a:xfrm>
                        <a:off x="7213904" y="3744008"/>
                        <a:ext cx="1410874" cy="4001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en-GB" sz="1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a:t>18 November</a:t>
                        </a:r>
                      </a:p>
                      <a:p>
                        <a:pPr algn="ctr"/>
                        <a:r>
                          <a:rPr lang="en-GB" sz="1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a:t>after next coupon day</a:t>
                        </a:r>
                      </a:p>
                    </p:txBody>
                  </p:sp>
                  <p:sp>
                    <p:nvSpPr>
                      <p:cNvPr id="90" name="TextovéPole 89"/>
                      <p:cNvSpPr txBox="1"/>
                      <p:nvPr/>
                    </p:nvSpPr>
                    <p:spPr>
                      <a:xfrm>
                        <a:off x="560816" y="3717032"/>
                        <a:ext cx="1440160" cy="4001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en-GB" sz="1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a:t>18 November</a:t>
                        </a:r>
                      </a:p>
                      <a:p>
                        <a:pPr algn="ctr"/>
                        <a:r>
                          <a:rPr lang="en-GB" sz="1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a:t>previous coupon day</a:t>
                        </a:r>
                      </a:p>
                    </p:txBody>
                  </p:sp>
                  <p:sp>
                    <p:nvSpPr>
                      <p:cNvPr id="91" name="TextovéPole 90"/>
                      <p:cNvSpPr txBox="1"/>
                      <p:nvPr/>
                    </p:nvSpPr>
                    <p:spPr>
                      <a:xfrm>
                        <a:off x="3463528" y="3744000"/>
                        <a:ext cx="576200" cy="4001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en-GB" sz="1000" b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a:t>1 April </a:t>
                        </a:r>
                      </a:p>
                      <a:p>
                        <a:pPr algn="ctr"/>
                        <a:r>
                          <a:rPr lang="en-GB" sz="1000" b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a:t>today</a:t>
                        </a:r>
                      </a:p>
                    </p:txBody>
                  </p:sp>
                  <p:sp>
                    <p:nvSpPr>
                      <p:cNvPr id="104" name="TextovéPole 103"/>
                      <p:cNvSpPr txBox="1"/>
                      <p:nvPr/>
                    </p:nvSpPr>
                    <p:spPr>
                      <a:xfrm>
                        <a:off x="5955456" y="4779459"/>
                        <a:ext cx="776784" cy="2462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cs-CZ" sz="1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a:t>170</a:t>
                        </a:r>
                        <a:r>
                          <a:rPr lang="en-GB" sz="1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a:t> days</a:t>
                        </a:r>
                      </a:p>
                    </p:txBody>
                  </p:sp>
                  <p:sp>
                    <p:nvSpPr>
                      <p:cNvPr id="106" name="TextovéPole 105"/>
                      <p:cNvSpPr txBox="1"/>
                      <p:nvPr/>
                    </p:nvSpPr>
                    <p:spPr>
                      <a:xfrm>
                        <a:off x="3923928" y="4780176"/>
                        <a:ext cx="776784" cy="2462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cs-CZ" sz="1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a:t>60</a:t>
                        </a:r>
                        <a:r>
                          <a:rPr lang="en-GB" sz="1000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a:t> days</a:t>
                        </a:r>
                      </a:p>
                    </p:txBody>
                  </p:sp>
                </p:grpSp>
              </p:grpSp>
            </p:grpSp>
            <p:cxnSp>
              <p:nvCxnSpPr>
                <p:cNvPr id="81" name="Přímá spojnice se šipkou 80"/>
                <p:cNvCxnSpPr/>
                <p:nvPr/>
              </p:nvCxnSpPr>
              <p:spPr>
                <a:xfrm>
                  <a:off x="7914764" y="4881600"/>
                  <a:ext cx="963540" cy="0"/>
                </a:xfrm>
                <a:prstGeom prst="straightConnector1">
                  <a:avLst/>
                </a:prstGeom>
                <a:ln w="12700">
                  <a:solidFill>
                    <a:srgbClr val="C00000"/>
                  </a:solidFill>
                  <a:prstDash val="sysDash"/>
                  <a:headEnd type="triangle" w="med" len="med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4" name="TextovéPole 83"/>
                <p:cNvSpPr txBox="1"/>
                <p:nvPr/>
              </p:nvSpPr>
              <p:spPr>
                <a:xfrm>
                  <a:off x="7899672" y="4835936"/>
                  <a:ext cx="920328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11 years to maturity</a:t>
                  </a:r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" name="Obdélník 10"/>
                  <p:cNvSpPr/>
                  <p:nvPr/>
                </p:nvSpPr>
                <p:spPr>
                  <a:xfrm>
                    <a:off x="2253568" y="3760818"/>
                    <a:ext cx="1186419" cy="561758"/>
                  </a:xfrm>
                  <a:prstGeom prst="rect">
                    <a:avLst/>
                  </a:prstGeom>
                  <a:solidFill>
                    <a:srgbClr val="0070C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000" tIns="36000" rIns="36000" bIns="36000" rtlCol="0" anchor="ctr"/>
                  <a:lstStyle/>
                  <a:p>
                    <a:pPr marL="92075">
                      <a:spcBef>
                        <a:spcPts val="1200"/>
                      </a:spcBef>
                    </a:pP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GB" sz="1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000" i="1">
                                <a:latin typeface="Cambria Math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GB" sz="1000" i="1">
                                <a:latin typeface="Cambria Math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GB" sz="1000" i="1">
                            <a:latin typeface="Cambria Math"/>
                            <a:ea typeface="Cambria Math" panose="02040503050406030204" pitchFamily="18" charset="0"/>
                          </a:rPr>
                          <m:t>=99</m:t>
                        </m:r>
                        <m:r>
                          <a:rPr lang="cs-CZ" sz="1000" b="0" i="1" smtClean="0">
                            <a:latin typeface="Cambria Math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GB" sz="1000" i="1">
                            <a:latin typeface="Cambria Math"/>
                            <a:ea typeface="Cambria Math" panose="02040503050406030204" pitchFamily="18" charset="0"/>
                          </a:rPr>
                          <m:t>13 </m:t>
                        </m:r>
                      </m:oMath>
                    </a14:m>
                    <a:r>
                      <a:rPr lang="en-GB" sz="1000" dirty="0">
                        <a:latin typeface="Cambria Math"/>
                        <a:ea typeface="Cambria Math" panose="02040503050406030204" pitchFamily="18" charset="0"/>
                      </a:rPr>
                      <a:t>(dirty)</a:t>
                    </a:r>
                  </a:p>
                  <a:p>
                    <a:pPr marL="92075"/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GB" sz="1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000" i="1"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1000" i="1">
                                <a:latin typeface="Cambria Math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GB" sz="1000" i="1">
                            <a:latin typeface="Cambria Math"/>
                            <a:ea typeface="Cambria Math" panose="02040503050406030204" pitchFamily="18" charset="0"/>
                          </a:rPr>
                          <m:t>=88.19 </m:t>
                        </m:r>
                      </m:oMath>
                    </a14:m>
                    <a:r>
                      <a:rPr lang="en-GB" sz="1000" dirty="0">
                        <a:latin typeface="Cambria Math"/>
                        <a:ea typeface="Cambria Math" panose="02040503050406030204" pitchFamily="18" charset="0"/>
                      </a:rPr>
                      <a:t>(clean)</a:t>
                    </a:r>
                  </a:p>
                  <a:p>
                    <a:pPr marL="92075"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r>
                            <a:rPr lang="en-GB" sz="1000" i="1">
                              <a:latin typeface="Cambria Math"/>
                              <a:ea typeface="Cambria Math" panose="02040503050406030204" pitchFamily="18" charset="0"/>
                            </a:rPr>
                            <m:t>  </m:t>
                          </m:r>
                          <m:r>
                            <a:rPr lang="en-GB" sz="1000" i="1">
                              <a:latin typeface="Cambria Math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en-GB" sz="1000" i="1">
                              <a:latin typeface="Cambria Math"/>
                              <a:ea typeface="Cambria Math" panose="02040503050406030204" pitchFamily="18" charset="0"/>
                            </a:rPr>
                            <m:t>=8%</m:t>
                          </m:r>
                        </m:oMath>
                      </m:oMathPara>
                    </a14:m>
                    <a:endParaRPr lang="en-GB" sz="1000" i="1" dirty="0">
                      <a:latin typeface="Cambria Math"/>
                      <a:ea typeface="Cambria Math" panose="020405030504060302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11" name="Obdélník 1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53568" y="3760818"/>
                    <a:ext cx="1186419" cy="561758"/>
                  </a:xfrm>
                  <a:prstGeom prst="rect">
                    <a:avLst/>
                  </a:prstGeom>
                  <a:blipFill rotWithShape="1">
                    <a:blip r:embed="rId16"/>
                    <a:stretch>
                      <a:fillRect r="-2538"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3" name="Volný tvar 12"/>
              <p:cNvSpPr/>
              <p:nvPr/>
            </p:nvSpPr>
            <p:spPr>
              <a:xfrm>
                <a:off x="3454163" y="3863163"/>
                <a:ext cx="260144" cy="482009"/>
              </a:xfrm>
              <a:custGeom>
                <a:avLst/>
                <a:gdLst>
                  <a:gd name="connsiteX0" fmla="*/ 0 w 233916"/>
                  <a:gd name="connsiteY0" fmla="*/ 0 h 482009"/>
                  <a:gd name="connsiteX1" fmla="*/ 92149 w 233916"/>
                  <a:gd name="connsiteY1" fmla="*/ 0 h 482009"/>
                  <a:gd name="connsiteX2" fmla="*/ 92149 w 233916"/>
                  <a:gd name="connsiteY2" fmla="*/ 482009 h 482009"/>
                  <a:gd name="connsiteX3" fmla="*/ 233916 w 233916"/>
                  <a:gd name="connsiteY3" fmla="*/ 482009 h 482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3916" h="482009">
                    <a:moveTo>
                      <a:pt x="0" y="0"/>
                    </a:moveTo>
                    <a:lnTo>
                      <a:pt x="92149" y="0"/>
                    </a:lnTo>
                    <a:lnTo>
                      <a:pt x="92149" y="482009"/>
                    </a:lnTo>
                    <a:lnTo>
                      <a:pt x="233916" y="482009"/>
                    </a:lnTo>
                  </a:path>
                </a:pathLst>
              </a:custGeom>
              <a:noFill/>
              <a:ln>
                <a:tailEnd type="triangle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ovéPole 35">
                <a:extLst>
                  <a:ext uri="{FF2B5EF4-FFF2-40B4-BE49-F238E27FC236}">
                    <a16:creationId xmlns:a16="http://schemas.microsoft.com/office/drawing/2014/main" id="{870C1FAA-1898-452E-9683-C6EC42122383}"/>
                  </a:ext>
                </a:extLst>
              </p:cNvPr>
              <p:cNvSpPr txBox="1"/>
              <p:nvPr/>
            </p:nvSpPr>
            <p:spPr>
              <a:xfrm>
                <a:off x="1800000" y="2850610"/>
                <a:ext cx="3521304" cy="52424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cs-CZ" sz="14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ROR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cs-CZ" sz="14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Periodic</m:t>
                          </m:r>
                        </m:sub>
                      </m:sSub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1,500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2,0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00</m:t>
                          </m:r>
                        </m:den>
                      </m:f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0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.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/>
                        </a:rPr>
                        <m:t>075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/>
                        </a:rPr>
                        <m:t>7</m:t>
                      </m:r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.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/>
                        </a:rPr>
                        <m:t>5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%</m:t>
                      </m:r>
                    </m:oMath>
                  </m:oMathPara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9" name="TextovéPole 35">
                <a:extLst>
                  <a:ext uri="{FF2B5EF4-FFF2-40B4-BE49-F238E27FC236}">
                    <a16:creationId xmlns:a16="http://schemas.microsoft.com/office/drawing/2014/main" id="{870C1FAA-1898-452E-9683-C6EC421223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000" y="2850610"/>
                <a:ext cx="3521304" cy="524246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ovéPole 35">
                <a:extLst>
                  <a:ext uri="{FF2B5EF4-FFF2-40B4-BE49-F238E27FC236}">
                    <a16:creationId xmlns:a16="http://schemas.microsoft.com/office/drawing/2014/main" id="{BB6D3E59-AB0F-4F42-9870-954ABBA14765}"/>
                  </a:ext>
                </a:extLst>
              </p:cNvPr>
              <p:cNvSpPr txBox="1"/>
              <p:nvPr/>
            </p:nvSpPr>
            <p:spPr>
              <a:xfrm>
                <a:off x="5292568" y="2849920"/>
                <a:ext cx="3743928" cy="50141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cs-CZ" sz="14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ROR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cs-CZ" sz="1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Annualized</m:t>
                          </m:r>
                        </m:sub>
                      </m:sSub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cs-CZ" sz="14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ROR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cs-CZ" sz="1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Periodic</m:t>
                          </m:r>
                        </m:sub>
                      </m:sSub>
                      <m:r>
                        <a:rPr lang="cs-CZ" sz="1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365</m:t>
                          </m:r>
                        </m:num>
                        <m:den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45</m:t>
                          </m:r>
                        </m:den>
                      </m:f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/>
                        </a:rPr>
                        <m:t>60.83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%</m:t>
                      </m:r>
                    </m:oMath>
                  </m:oMathPara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0" name="TextovéPole 35">
                <a:extLst>
                  <a:ext uri="{FF2B5EF4-FFF2-40B4-BE49-F238E27FC236}">
                    <a16:creationId xmlns:a16="http://schemas.microsoft.com/office/drawing/2014/main" id="{BB6D3E59-AB0F-4F42-9870-954ABBA147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568" y="2849920"/>
                <a:ext cx="3743928" cy="501419"/>
              </a:xfrm>
              <a:prstGeom prst="rect">
                <a:avLst/>
              </a:prstGeom>
              <a:blipFill>
                <a:blip r:embed="rId18"/>
                <a:stretch>
                  <a:fillRect b="-243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4919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Examples of financial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11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3704736" cy="648072"/>
          </a:xfrm>
        </p:spPr>
        <p:txBody>
          <a:bodyPr/>
          <a:lstStyle/>
          <a:p>
            <a:r>
              <a:rPr lang="en-GB" dirty="0"/>
              <a:t>LTIRF – price factor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954000"/>
            <a:ext cx="370473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Price (conversion) factor</a:t>
            </a:r>
          </a:p>
        </p:txBody>
      </p:sp>
      <p:sp>
        <p:nvSpPr>
          <p:cNvPr id="75" name="TextovéPole 35"/>
          <p:cNvSpPr txBox="1"/>
          <p:nvPr/>
        </p:nvSpPr>
        <p:spPr>
          <a:xfrm>
            <a:off x="1511609" y="2022358"/>
            <a:ext cx="7380871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Price factors are calculated for the first day of the delivery month</a:t>
            </a:r>
            <a:r>
              <a:rPr lang="cs-CZ" sz="1600" dirty="0">
                <a:latin typeface="Cambria Math"/>
                <a:ea typeface="Cambria Math"/>
              </a:rPr>
              <a:t> </a:t>
            </a:r>
            <a:r>
              <a:rPr lang="en-GB" sz="1600" dirty="0">
                <a:latin typeface="Cambria Math"/>
                <a:ea typeface="Cambria Math"/>
              </a:rPr>
              <a:t>(so they differ for each delivery month) and remain constant during the delivery cycle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7" name="TextovéPole 35"/>
          <p:cNvSpPr txBox="1"/>
          <p:nvPr/>
        </p:nvSpPr>
        <p:spPr>
          <a:xfrm>
            <a:off x="1512000" y="1525168"/>
            <a:ext cx="74880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Price factor is calculated as a bond</a:t>
            </a:r>
            <a:r>
              <a:rPr lang="en-US" sz="1600" dirty="0">
                <a:latin typeface="Cambria Math"/>
                <a:ea typeface="Cambria Math"/>
              </a:rPr>
              <a:t>’</a:t>
            </a:r>
            <a:r>
              <a:rPr lang="en-GB" sz="1600" dirty="0">
                <a:latin typeface="Cambria Math"/>
                <a:ea typeface="Cambria Math"/>
              </a:rPr>
              <a:t>s clean price of 1 unit of face value at which the bond has a yield to maturity of 7% (as the contract</a:t>
            </a:r>
            <a:r>
              <a:rPr lang="en-US" sz="1600" dirty="0">
                <a:latin typeface="Cambria Math"/>
                <a:ea typeface="Cambria Math"/>
              </a:rPr>
              <a:t>’</a:t>
            </a:r>
            <a:r>
              <a:rPr lang="en-GB" sz="1600" dirty="0">
                <a:latin typeface="Cambria Math"/>
                <a:ea typeface="Cambria Math"/>
              </a:rPr>
              <a:t>s notional bond)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3" name="TextovéPole 35"/>
          <p:cNvSpPr txBox="1"/>
          <p:nvPr/>
        </p:nvSpPr>
        <p:spPr>
          <a:xfrm>
            <a:off x="1513197" y="1273704"/>
            <a:ext cx="748680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Futures price of deliverable bond = bond</a:t>
            </a:r>
            <a:r>
              <a:rPr lang="en-US" sz="1600" dirty="0">
                <a:latin typeface="Cambria Math"/>
                <a:ea typeface="Cambria Math"/>
              </a:rPr>
              <a:t>’</a:t>
            </a:r>
            <a:r>
              <a:rPr lang="en-GB" sz="1600" dirty="0">
                <a:latin typeface="Cambria Math"/>
                <a:ea typeface="Cambria Math"/>
              </a:rPr>
              <a:t>s price factor × contract‘s futures price</a:t>
            </a:r>
          </a:p>
        </p:txBody>
      </p:sp>
      <p:sp>
        <p:nvSpPr>
          <p:cNvPr id="78" name="TextovéPole 77"/>
          <p:cNvSpPr txBox="1"/>
          <p:nvPr/>
        </p:nvSpPr>
        <p:spPr>
          <a:xfrm>
            <a:off x="864000" y="2790000"/>
            <a:ext cx="370473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Numerical example</a:t>
            </a:r>
          </a:p>
        </p:txBody>
      </p:sp>
      <p:sp>
        <p:nvSpPr>
          <p:cNvPr id="63" name="TextovéPole 35"/>
          <p:cNvSpPr txBox="1"/>
          <p:nvPr/>
        </p:nvSpPr>
        <p:spPr>
          <a:xfrm>
            <a:off x="1512224" y="3824804"/>
            <a:ext cx="738025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Bond</a:t>
            </a:r>
            <a:r>
              <a:rPr lang="en-US" sz="1600" dirty="0">
                <a:latin typeface="Cambria Math"/>
                <a:ea typeface="Cambria Math"/>
              </a:rPr>
              <a:t>’</a:t>
            </a:r>
            <a:r>
              <a:rPr lang="cs-CZ" sz="1600" dirty="0">
                <a:latin typeface="Cambria Math"/>
                <a:ea typeface="Cambria Math"/>
              </a:rPr>
              <a:t>s</a:t>
            </a:r>
            <a:r>
              <a:rPr lang="en-GB" sz="1600" dirty="0">
                <a:latin typeface="Cambria Math"/>
                <a:ea typeface="Cambria Math"/>
              </a:rPr>
              <a:t> price </a:t>
            </a:r>
            <a:r>
              <a:rPr lang="cs-CZ" sz="1600" dirty="0">
                <a:latin typeface="Cambria Math"/>
                <a:ea typeface="Cambria Math"/>
              </a:rPr>
              <a:t>on </a:t>
            </a:r>
            <a:r>
              <a:rPr lang="en-GB" sz="1600" dirty="0">
                <a:latin typeface="Cambria Math"/>
                <a:ea typeface="Cambria Math"/>
              </a:rPr>
              <a:t>the after-next  coupon day (22 semi-annual coupon payments)</a:t>
            </a:r>
          </a:p>
        </p:txBody>
      </p:sp>
      <p:sp>
        <p:nvSpPr>
          <p:cNvPr id="82" name="TextovéPole 35"/>
          <p:cNvSpPr txBox="1"/>
          <p:nvPr/>
        </p:nvSpPr>
        <p:spPr>
          <a:xfrm>
            <a:off x="1512000" y="4574727"/>
            <a:ext cx="592523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Bond</a:t>
            </a:r>
            <a:r>
              <a:rPr lang="en-US" sz="1600" dirty="0">
                <a:latin typeface="Cambria Math"/>
                <a:ea typeface="Cambria Math"/>
              </a:rPr>
              <a:t>’</a:t>
            </a:r>
            <a:r>
              <a:rPr lang="en-GB" sz="1600" dirty="0">
                <a:latin typeface="Cambria Math"/>
                <a:ea typeface="Cambria Math"/>
              </a:rPr>
              <a:t>s dirty price at the beginning of the delivery month</a:t>
            </a:r>
          </a:p>
        </p:txBody>
      </p:sp>
      <p:sp>
        <p:nvSpPr>
          <p:cNvPr id="83" name="TextovéPole 35"/>
          <p:cNvSpPr txBox="1"/>
          <p:nvPr/>
        </p:nvSpPr>
        <p:spPr>
          <a:xfrm>
            <a:off x="1512500" y="5222436"/>
            <a:ext cx="579580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Bond’s clean price at the beginning of the delivery month</a:t>
            </a:r>
          </a:p>
        </p:txBody>
      </p:sp>
      <p:sp>
        <p:nvSpPr>
          <p:cNvPr id="81" name="TextovéPole 35"/>
          <p:cNvSpPr txBox="1"/>
          <p:nvPr/>
        </p:nvSpPr>
        <p:spPr>
          <a:xfrm>
            <a:off x="1511096" y="2519104"/>
            <a:ext cx="737928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Price factors are calculated and published by the exchange</a:t>
            </a:r>
          </a:p>
        </p:txBody>
      </p:sp>
      <p:grpSp>
        <p:nvGrpSpPr>
          <p:cNvPr id="7" name="Skupina 6">
            <a:extLst>
              <a:ext uri="{FF2B5EF4-FFF2-40B4-BE49-F238E27FC236}">
                <a16:creationId xmlns:a16="http://schemas.microsoft.com/office/drawing/2014/main" id="{4135897C-DA30-429B-B501-711DE009D139}"/>
              </a:ext>
            </a:extLst>
          </p:cNvPr>
          <p:cNvGrpSpPr/>
          <p:nvPr/>
        </p:nvGrpSpPr>
        <p:grpSpPr>
          <a:xfrm>
            <a:off x="569016" y="3079621"/>
            <a:ext cx="8567856" cy="874600"/>
            <a:chOff x="569016" y="3079621"/>
            <a:chExt cx="8567856" cy="874600"/>
          </a:xfrm>
        </p:grpSpPr>
        <p:grpSp>
          <p:nvGrpSpPr>
            <p:cNvPr id="6" name="Skupina 5"/>
            <p:cNvGrpSpPr/>
            <p:nvPr/>
          </p:nvGrpSpPr>
          <p:grpSpPr>
            <a:xfrm>
              <a:off x="569016" y="3079621"/>
              <a:ext cx="8567856" cy="874600"/>
              <a:chOff x="560816" y="3683968"/>
              <a:chExt cx="8567856" cy="874600"/>
            </a:xfrm>
          </p:grpSpPr>
          <p:grpSp>
            <p:nvGrpSpPr>
              <p:cNvPr id="21" name="Skupina 20"/>
              <p:cNvGrpSpPr/>
              <p:nvPr/>
            </p:nvGrpSpPr>
            <p:grpSpPr>
              <a:xfrm>
                <a:off x="560816" y="3683968"/>
                <a:ext cx="8080200" cy="874600"/>
                <a:chOff x="560816" y="3909336"/>
                <a:chExt cx="8080200" cy="874600"/>
              </a:xfrm>
            </p:grpSpPr>
            <p:cxnSp>
              <p:nvCxnSpPr>
                <p:cNvPr id="102" name="Přímá spojnice se šipkou 101"/>
                <p:cNvCxnSpPr/>
                <p:nvPr/>
              </p:nvCxnSpPr>
              <p:spPr>
                <a:xfrm>
                  <a:off x="4568736" y="4557896"/>
                  <a:ext cx="288000" cy="0"/>
                </a:xfrm>
                <a:prstGeom prst="straightConnector1">
                  <a:avLst/>
                </a:prstGeom>
                <a:ln w="12700">
                  <a:solidFill>
                    <a:srgbClr val="C00000"/>
                  </a:solidFill>
                  <a:headEnd type="triangle" w="med" len="med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0" name="Skupina 19"/>
                <p:cNvGrpSpPr/>
                <p:nvPr/>
              </p:nvGrpSpPr>
              <p:grpSpPr>
                <a:xfrm>
                  <a:off x="560816" y="3909336"/>
                  <a:ext cx="8080200" cy="874600"/>
                  <a:chOff x="560816" y="3909336"/>
                  <a:chExt cx="8080200" cy="874600"/>
                </a:xfrm>
              </p:grpSpPr>
              <p:grpSp>
                <p:nvGrpSpPr>
                  <p:cNvPr id="18" name="Skupina 17"/>
                  <p:cNvGrpSpPr/>
                  <p:nvPr/>
                </p:nvGrpSpPr>
                <p:grpSpPr>
                  <a:xfrm>
                    <a:off x="1217105" y="4104000"/>
                    <a:ext cx="6755976" cy="454736"/>
                    <a:chOff x="1217105" y="4104000"/>
                    <a:chExt cx="6755976" cy="454736"/>
                  </a:xfrm>
                </p:grpSpPr>
                <p:sp>
                  <p:nvSpPr>
                    <p:cNvPr id="80" name="Rovnoramenný trojúhelník 79"/>
                    <p:cNvSpPr/>
                    <p:nvPr/>
                  </p:nvSpPr>
                  <p:spPr>
                    <a:xfrm rot="10800000">
                      <a:off x="1217105" y="4104008"/>
                      <a:ext cx="107447" cy="124593"/>
                    </a:xfrm>
                    <a:prstGeom prst="triangle">
                      <a:avLst/>
                    </a:prstGeom>
                    <a:solidFill>
                      <a:schemeClr val="bg1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cs-CZ"/>
                    </a:p>
                  </p:txBody>
                </p:sp>
                <p:sp>
                  <p:nvSpPr>
                    <p:cNvPr id="85" name="Rovnoramenný trojúhelník 84"/>
                    <p:cNvSpPr/>
                    <p:nvPr/>
                  </p:nvSpPr>
                  <p:spPr>
                    <a:xfrm rot="10800000">
                      <a:off x="4525816" y="4104008"/>
                      <a:ext cx="118192" cy="124593"/>
                    </a:xfrm>
                    <a:prstGeom prst="triangle">
                      <a:avLst/>
                    </a:prstGeom>
                    <a:solidFill>
                      <a:srgbClr val="C000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cs-CZ"/>
                    </a:p>
                  </p:txBody>
                </p:sp>
                <p:sp>
                  <p:nvSpPr>
                    <p:cNvPr id="86" name="Rovnoramenný trojúhelník 85"/>
                    <p:cNvSpPr/>
                    <p:nvPr/>
                  </p:nvSpPr>
                  <p:spPr>
                    <a:xfrm rot="10800000">
                      <a:off x="7854889" y="4104008"/>
                      <a:ext cx="118192" cy="124593"/>
                    </a:xfrm>
                    <a:prstGeom prst="triangle">
                      <a:avLst/>
                    </a:prstGeom>
                    <a:solidFill>
                      <a:srgbClr val="C000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cs-CZ"/>
                    </a:p>
                  </p:txBody>
                </p:sp>
                <p:sp>
                  <p:nvSpPr>
                    <p:cNvPr id="92" name="Rovnoramenný trojúhelník 91"/>
                    <p:cNvSpPr/>
                    <p:nvPr/>
                  </p:nvSpPr>
                  <p:spPr>
                    <a:xfrm rot="10800000">
                      <a:off x="3693729" y="4104000"/>
                      <a:ext cx="118192" cy="124593"/>
                    </a:xfrm>
                    <a:prstGeom prst="triangle">
                      <a:avLst/>
                    </a:prstGeom>
                    <a:solidFill>
                      <a:schemeClr val="bg1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cs-CZ"/>
                    </a:p>
                  </p:txBody>
                </p:sp>
                <p:cxnSp>
                  <p:nvCxnSpPr>
                    <p:cNvPr id="99" name="Přímá spojnice se šipkou 98"/>
                    <p:cNvCxnSpPr/>
                    <p:nvPr/>
                  </p:nvCxnSpPr>
                  <p:spPr>
                    <a:xfrm>
                      <a:off x="4867119" y="4557896"/>
                      <a:ext cx="3042000" cy="0"/>
                    </a:xfrm>
                    <a:prstGeom prst="straightConnector1">
                      <a:avLst/>
                    </a:prstGeom>
                    <a:ln w="12700">
                      <a:solidFill>
                        <a:srgbClr val="C00000"/>
                      </a:solidFill>
                      <a:headEnd type="triangle" w="med" len="med"/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Přímá spojnice 100"/>
                    <p:cNvCxnSpPr/>
                    <p:nvPr/>
                  </p:nvCxnSpPr>
                  <p:spPr>
                    <a:xfrm>
                      <a:off x="7912720" y="4305896"/>
                      <a:ext cx="0" cy="252000"/>
                    </a:xfrm>
                    <a:prstGeom prst="line">
                      <a:avLst/>
                    </a:prstGeom>
                    <a:ln w="12700">
                      <a:headEnd type="none" w="lg" len="med"/>
                      <a:tailEnd type="none" w="lg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7" name="Přímá spojnice 66"/>
                    <p:cNvCxnSpPr/>
                    <p:nvPr/>
                  </p:nvCxnSpPr>
                  <p:spPr>
                    <a:xfrm>
                      <a:off x="4572000" y="4306736"/>
                      <a:ext cx="0" cy="252000"/>
                    </a:xfrm>
                    <a:prstGeom prst="line">
                      <a:avLst/>
                    </a:prstGeom>
                    <a:ln w="12700">
                      <a:headEnd type="none" w="lg" len="med"/>
                      <a:tailEnd type="none" w="lg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Skupina 18"/>
                  <p:cNvGrpSpPr/>
                  <p:nvPr/>
                </p:nvGrpSpPr>
                <p:grpSpPr>
                  <a:xfrm>
                    <a:off x="560816" y="3909336"/>
                    <a:ext cx="8080200" cy="874600"/>
                    <a:chOff x="560816" y="3909336"/>
                    <a:chExt cx="8080200" cy="874600"/>
                  </a:xfrm>
                </p:grpSpPr>
                <p:sp>
                  <p:nvSpPr>
                    <p:cNvPr id="103" name="TextovéPole 102"/>
                    <p:cNvSpPr txBox="1"/>
                    <p:nvPr/>
                  </p:nvSpPr>
                  <p:spPr>
                    <a:xfrm>
                      <a:off x="4383058" y="4537715"/>
                      <a:ext cx="635166" cy="24622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cs-CZ" sz="1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14</a:t>
                      </a:r>
                      <a:r>
                        <a:rPr lang="en-GB" sz="1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days</a:t>
                      </a:r>
                    </a:p>
                  </p:txBody>
                </p:sp>
                <p:sp>
                  <p:nvSpPr>
                    <p:cNvPr id="87" name="TextovéPole 86"/>
                    <p:cNvSpPr txBox="1"/>
                    <p:nvPr/>
                  </p:nvSpPr>
                  <p:spPr>
                    <a:xfrm>
                      <a:off x="4039592" y="3909336"/>
                      <a:ext cx="1080570" cy="24622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GB" sz="1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next coupon day</a:t>
                      </a:r>
                    </a:p>
                  </p:txBody>
                </p:sp>
                <p:sp>
                  <p:nvSpPr>
                    <p:cNvPr id="89" name="TextovéPole 88"/>
                    <p:cNvSpPr txBox="1"/>
                    <p:nvPr/>
                  </p:nvSpPr>
                  <p:spPr>
                    <a:xfrm>
                      <a:off x="7193790" y="3909336"/>
                      <a:ext cx="1447226" cy="24622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GB" sz="1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after-next coupon day</a:t>
                      </a:r>
                    </a:p>
                  </p:txBody>
                </p:sp>
                <p:sp>
                  <p:nvSpPr>
                    <p:cNvPr id="90" name="TextovéPole 89"/>
                    <p:cNvSpPr txBox="1"/>
                    <p:nvPr/>
                  </p:nvSpPr>
                  <p:spPr>
                    <a:xfrm>
                      <a:off x="560816" y="3909336"/>
                      <a:ext cx="1440160" cy="24622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previous coupon day</a:t>
                      </a:r>
                    </a:p>
                  </p:txBody>
                </p:sp>
                <p:sp>
                  <p:nvSpPr>
                    <p:cNvPr id="91" name="TextovéPole 90"/>
                    <p:cNvSpPr txBox="1"/>
                    <p:nvPr/>
                  </p:nvSpPr>
                  <p:spPr>
                    <a:xfrm>
                      <a:off x="3470480" y="3909336"/>
                      <a:ext cx="576200" cy="24622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GB" sz="1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today</a:t>
                      </a:r>
                    </a:p>
                  </p:txBody>
                </p:sp>
                <p:sp>
                  <p:nvSpPr>
                    <p:cNvPr id="104" name="TextovéPole 103"/>
                    <p:cNvSpPr txBox="1"/>
                    <p:nvPr/>
                  </p:nvSpPr>
                  <p:spPr>
                    <a:xfrm>
                      <a:off x="5955456" y="4536632"/>
                      <a:ext cx="776784" cy="24622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cs-CZ" sz="1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170</a:t>
                      </a:r>
                      <a:r>
                        <a:rPr lang="en-GB" sz="1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days</a:t>
                      </a:r>
                    </a:p>
                  </p:txBody>
                </p:sp>
              </p:grpSp>
            </p:grpSp>
          </p:grpSp>
          <p:cxnSp>
            <p:nvCxnSpPr>
              <p:cNvPr id="70" name="Přímá spojnice se šipkou 69"/>
              <p:cNvCxnSpPr/>
              <p:nvPr/>
            </p:nvCxnSpPr>
            <p:spPr>
              <a:xfrm>
                <a:off x="7914764" y="4332528"/>
                <a:ext cx="963540" cy="0"/>
              </a:xfrm>
              <a:prstGeom prst="straightConnector1">
                <a:avLst/>
              </a:prstGeom>
              <a:ln w="12700">
                <a:solidFill>
                  <a:srgbClr val="C00000"/>
                </a:solidFill>
                <a:prstDash val="sysDash"/>
                <a:headEnd type="triangle" w="med" len="med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TextovéPole 70"/>
              <p:cNvSpPr txBox="1"/>
              <p:nvPr/>
            </p:nvSpPr>
            <p:spPr>
              <a:xfrm>
                <a:off x="7668344" y="4311264"/>
                <a:ext cx="1460328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11 years to maturity</a:t>
                </a:r>
              </a:p>
            </p:txBody>
          </p:sp>
        </p:grpSp>
        <p:cxnSp>
          <p:nvCxnSpPr>
            <p:cNvPr id="69" name="Přímá spojnice 68"/>
            <p:cNvCxnSpPr/>
            <p:nvPr/>
          </p:nvCxnSpPr>
          <p:spPr>
            <a:xfrm>
              <a:off x="4852944" y="3473736"/>
              <a:ext cx="0" cy="252000"/>
            </a:xfrm>
            <a:prstGeom prst="line">
              <a:avLst/>
            </a:prstGeom>
            <a:ln w="12700">
              <a:headEnd type="none" w="lg" len="med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79" name="Tabulka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327106"/>
              </p:ext>
            </p:extLst>
          </p:nvPr>
        </p:nvGraphicFramePr>
        <p:xfrm>
          <a:off x="978688" y="3432584"/>
          <a:ext cx="7200800" cy="1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3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9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39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390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390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12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2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3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4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5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6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7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8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9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ovéPole 35"/>
              <p:cNvSpPr txBox="1"/>
              <p:nvPr/>
            </p:nvSpPr>
            <p:spPr>
              <a:xfrm>
                <a:off x="1511096" y="5813804"/>
                <a:ext cx="5221144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/>
                    <a:ea typeface="Cambria Math"/>
                  </a:rPr>
                  <a:t>Bond</a:t>
                </a:r>
                <a:r>
                  <a:rPr lang="en-US" sz="1600" dirty="0">
                    <a:latin typeface="Cambria Math"/>
                    <a:ea typeface="Cambria Math"/>
                  </a:rPr>
                  <a:t>’</a:t>
                </a:r>
                <a:r>
                  <a:rPr lang="en-GB" sz="1600" dirty="0">
                    <a:latin typeface="Cambria Math"/>
                    <a:ea typeface="Cambria Math"/>
                  </a:rPr>
                  <a:t>s June price factor </a:t>
                </a:r>
                <a14:m>
                  <m:oMath xmlns:m="http://schemas.openxmlformats.org/officeDocument/2006/math">
                    <m:f>
                      <m:fPr>
                        <m:type m:val="lin"/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/>
                          </a:rPr>
                          <m:t>=</m:t>
                        </m:r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107.758</m:t>
                        </m:r>
                      </m:num>
                      <m:den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100=1.07758</m:t>
                        </m:r>
                      </m:den>
                    </m:f>
                  </m:oMath>
                </a14:m>
                <a:endParaRPr lang="en-GB" sz="1200" dirty="0"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72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1096" y="5813804"/>
                <a:ext cx="5221144" cy="338554"/>
              </a:xfrm>
              <a:prstGeom prst="rect">
                <a:avLst/>
              </a:prstGeom>
              <a:blipFill>
                <a:blip r:embed="rId15"/>
                <a:stretch>
                  <a:fillRect l="-467" t="-101818" b="-16909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ovéPole 35">
                <a:extLst>
                  <a:ext uri="{FF2B5EF4-FFF2-40B4-BE49-F238E27FC236}">
                    <a16:creationId xmlns:a16="http://schemas.microsoft.com/office/drawing/2014/main" id="{0769A720-945E-4DBC-B036-4E4D8ED0E8B9}"/>
                  </a:ext>
                </a:extLst>
              </p:cNvPr>
              <p:cNvSpPr txBox="1"/>
              <p:nvPr/>
            </p:nvSpPr>
            <p:spPr>
              <a:xfrm>
                <a:off x="2051720" y="4046333"/>
                <a:ext cx="3384376" cy="62485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538163" indent="-538163"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𝐴𝑁</m:t>
                          </m:r>
                        </m:sub>
                      </m:sSub>
                      <m:r>
                        <a:rPr lang="en-GB" sz="12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GB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GB" sz="12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𝑡</m:t>
                          </m:r>
                          <m:r>
                            <a:rPr lang="en-GB" sz="12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GB" sz="12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22</m:t>
                          </m:r>
                        </m:sup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box>
                                <m:box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boxPr>
                                <m:e>
                                  <m:argPr>
                                    <m:argSz m:val="-1"/>
                                  </m:argPr>
                                  <m:f>
                                    <m:fPr>
                                      <m:ctrlPr>
                                        <a:rPr lang="en-GB" sz="1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GB" sz="12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GB" sz="12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  <m:r>
                                    <a:rPr lang="en-GB" sz="1200" b="0" i="1" smtClean="0">
                                      <a:latin typeface="Cambria Math"/>
                                      <a:ea typeface="Cambria Math"/>
                                    </a:rPr>
                                    <m:t>×8</m:t>
                                  </m:r>
                                </m:e>
                              </m:box>
                            </m:num>
                            <m:den>
                              <m:sSup>
                                <m:sSup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GB" sz="1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GB" sz="12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1+</m:t>
                                      </m:r>
                                      <m:box>
                                        <m:boxPr>
                                          <m:ctrlPr>
                                            <a:rPr lang="en-GB" sz="12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boxPr>
                                        <m:e>
                                          <m:argPr>
                                            <m:argSz m:val="-1"/>
                                          </m:argPr>
                                          <m:f>
                                            <m:fPr>
                                              <m:ctrlPr>
                                                <a:rPr lang="en-GB" sz="12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en-GB" sz="1200" b="0" i="1" smtClean="0">
                                                  <a:latin typeface="Cambria Math"/>
                                                  <a:ea typeface="Cambria Math" panose="02040503050406030204" pitchFamily="18" charset="0"/>
                                                </a:rPr>
                                                <m:t>0.07</m:t>
                                              </m:r>
                                            </m:num>
                                            <m:den>
                                              <m:r>
                                                <a:rPr lang="en-GB" sz="1200" b="0" i="1" smtClean="0">
                                                  <a:latin typeface="Cambria Math"/>
                                                  <a:ea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den>
                                          </m:f>
                                        </m:e>
                                      </m:box>
                                    </m:e>
                                  </m:d>
                                </m:e>
                                <m:sup>
                                  <m:r>
                                    <a:rPr lang="en-GB" sz="12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𝑡</m:t>
                                  </m:r>
                                </m:sup>
                              </m:sSup>
                            </m:den>
                          </m:f>
                          <m:r>
                            <a:rPr lang="cs-CZ" sz="12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cs-CZ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cs-CZ" sz="12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100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cs-CZ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cs-CZ" sz="1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cs-CZ" sz="1200" b="0" i="1" smtClean="0">
                                          <a:latin typeface="Cambria Math"/>
                                          <a:ea typeface="Cambria Math" panose="02040503050406030204" pitchFamily="18" charset="0"/>
                                        </a:rPr>
                                        <m:t>1+</m:t>
                                      </m:r>
                                      <m:box>
                                        <m:boxPr>
                                          <m:ctrlPr>
                                            <a:rPr lang="cs-CZ" sz="12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boxPr>
                                        <m:e>
                                          <m:argPr>
                                            <m:argSz m:val="-1"/>
                                          </m:argPr>
                                          <m:f>
                                            <m:fPr>
                                              <m:ctrlPr>
                                                <a:rPr lang="cs-CZ" sz="1200" b="0" i="1" smtClean="0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r>
                                                <a:rPr lang="cs-CZ" sz="1200" b="0" i="1" smtClean="0">
                                                  <a:latin typeface="Cambria Math"/>
                                                  <a:ea typeface="Cambria Math" panose="02040503050406030204" pitchFamily="18" charset="0"/>
                                                </a:rPr>
                                                <m:t>0.07</m:t>
                                              </m:r>
                                            </m:num>
                                            <m:den>
                                              <m:r>
                                                <a:rPr lang="cs-CZ" sz="1200" b="0" i="1" smtClean="0">
                                                  <a:latin typeface="Cambria Math"/>
                                                  <a:ea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den>
                                          </m:f>
                                        </m:e>
                                      </m:box>
                                    </m:e>
                                  </m:d>
                                </m:e>
                                <m:sup>
                                  <m:r>
                                    <a:rPr lang="cs-CZ" sz="12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22</m:t>
                                  </m:r>
                                </m:sup>
                              </m:sSup>
                            </m:den>
                          </m:f>
                          <m:r>
                            <a:rPr lang="cs-CZ" sz="12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=107.584</m:t>
                          </m:r>
                        </m:e>
                      </m:nary>
                    </m:oMath>
                  </m:oMathPara>
                </a14:m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3" name="TextovéPole 35">
                <a:extLst>
                  <a:ext uri="{FF2B5EF4-FFF2-40B4-BE49-F238E27FC236}">
                    <a16:creationId xmlns:a16="http://schemas.microsoft.com/office/drawing/2014/main" id="{0769A720-945E-4DBC-B036-4E4D8ED0E8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720" y="4046333"/>
                <a:ext cx="3384376" cy="624851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Šipka: doleva 10">
            <a:extLst>
              <a:ext uri="{FF2B5EF4-FFF2-40B4-BE49-F238E27FC236}">
                <a16:creationId xmlns:a16="http://schemas.microsoft.com/office/drawing/2014/main" id="{B83E0E1D-D119-4B84-BE4F-1E947B3B453E}"/>
              </a:ext>
            </a:extLst>
          </p:cNvPr>
          <p:cNvSpPr/>
          <p:nvPr/>
        </p:nvSpPr>
        <p:spPr>
          <a:xfrm>
            <a:off x="4878240" y="3682800"/>
            <a:ext cx="3024000" cy="92601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5" name="Šipka: doleva 94">
            <a:extLst>
              <a:ext uri="{FF2B5EF4-FFF2-40B4-BE49-F238E27FC236}">
                <a16:creationId xmlns:a16="http://schemas.microsoft.com/office/drawing/2014/main" id="{01E8CF08-6887-408A-A81B-1EAC7126D3A1}"/>
              </a:ext>
            </a:extLst>
          </p:cNvPr>
          <p:cNvSpPr/>
          <p:nvPr/>
        </p:nvSpPr>
        <p:spPr>
          <a:xfrm>
            <a:off x="7932911" y="3681600"/>
            <a:ext cx="972000" cy="92601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6" name="TextovéPole 35">
                <a:extLst>
                  <a:ext uri="{FF2B5EF4-FFF2-40B4-BE49-F238E27FC236}">
                    <a16:creationId xmlns:a16="http://schemas.microsoft.com/office/drawing/2014/main" id="{E1F117FB-625E-4017-B991-1A54EA1327CF}"/>
                  </a:ext>
                </a:extLst>
              </p:cNvPr>
              <p:cNvSpPr txBox="1"/>
              <p:nvPr/>
            </p:nvSpPr>
            <p:spPr>
              <a:xfrm>
                <a:off x="2052000" y="4797152"/>
                <a:ext cx="3900628" cy="55290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538163" indent="-538163"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n-GB" sz="12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12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1200" b="0" i="1" smtClean="0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1+</m:t>
                                  </m:r>
                                  <m:box>
                                    <m:boxPr>
                                      <m:ctrlPr>
                                        <a:rPr lang="en-GB" sz="12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boxPr>
                                    <m:e>
                                      <m:argPr>
                                        <m:argSz m:val="-1"/>
                                      </m:argPr>
                                      <m:f>
                                        <m:fPr>
                                          <m:ctrlPr>
                                            <a:rPr lang="en-GB" sz="12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GB" sz="12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0.07</m:t>
                                          </m:r>
                                        </m:num>
                                        <m:den>
                                          <m:r>
                                            <a:rPr lang="en-GB" sz="1200" b="0" i="1" smtClean="0">
                                              <a:latin typeface="Cambria Math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den>
                                      </m:f>
                                    </m:e>
                                  </m:box>
                                </m:e>
                              </m:d>
                            </m:e>
                            <m:sup>
                              <m:r>
                                <a:rPr lang="en-GB" sz="1200" b="0" i="1" smtClean="0">
                                  <a:latin typeface="Cambria Math"/>
                                  <a:ea typeface="Cambria Math" panose="02040503050406030204" pitchFamily="18" charset="0"/>
                                </a:rPr>
                                <m:t>170/182.5</m:t>
                              </m:r>
                            </m:sup>
                          </m:sSup>
                        </m:den>
                      </m:f>
                      <m:r>
                        <a:rPr lang="en-GB" sz="1200" b="0" i="1" smtClean="0">
                          <a:latin typeface="Cambria Math"/>
                          <a:ea typeface="Cambria Math"/>
                        </a:rPr>
                        <m:t>×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107.58</m:t>
                          </m:r>
                          <m:r>
                            <a:rPr lang="cs-CZ" sz="1200" b="0" i="1" smtClean="0">
                              <a:latin typeface="Cambria Math"/>
                              <a:ea typeface="Cambria Math"/>
                            </a:rPr>
                            <m:t>4+</m:t>
                          </m:r>
                          <m:box>
                            <m:boxPr>
                              <m:ctrlPr>
                                <a:rPr lang="en-GB" sz="12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GB" sz="12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GB" sz="1200" i="1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200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</m:e>
                          </m:box>
                          <m:r>
                            <a:rPr lang="en-GB" sz="1200" i="1">
                              <a:latin typeface="Cambria Math"/>
                              <a:ea typeface="Cambria Math"/>
                            </a:rPr>
                            <m:t>×8</m:t>
                          </m:r>
                        </m:e>
                      </m:d>
                      <m:r>
                        <a:rPr lang="en-GB" sz="1200" b="0" i="1" smtClean="0">
                          <a:latin typeface="Cambria Math"/>
                          <a:ea typeface="Cambria Math"/>
                        </a:rPr>
                        <m:t>=108.06</m:t>
                      </m:r>
                      <m:r>
                        <a:rPr lang="cs-CZ" sz="1200" b="0" i="1" smtClean="0">
                          <a:latin typeface="Cambria Math"/>
                          <a:ea typeface="Cambria Math"/>
                        </a:rPr>
                        <m:t>5</m:t>
                      </m:r>
                    </m:oMath>
                  </m:oMathPara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96" name="TextovéPole 35">
                <a:extLst>
                  <a:ext uri="{FF2B5EF4-FFF2-40B4-BE49-F238E27FC236}">
                    <a16:creationId xmlns:a16="http://schemas.microsoft.com/office/drawing/2014/main" id="{E1F117FB-625E-4017-B991-1A54EA1327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2000" y="4797152"/>
                <a:ext cx="3900628" cy="552908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TextovéPole 35">
                <a:extLst>
                  <a:ext uri="{FF2B5EF4-FFF2-40B4-BE49-F238E27FC236}">
                    <a16:creationId xmlns:a16="http://schemas.microsoft.com/office/drawing/2014/main" id="{2ED822B7-3302-4B0C-9188-8BFECE58F89B}"/>
                  </a:ext>
                </a:extLst>
              </p:cNvPr>
              <p:cNvSpPr txBox="1"/>
              <p:nvPr/>
            </p:nvSpPr>
            <p:spPr>
              <a:xfrm>
                <a:off x="2052000" y="5462716"/>
                <a:ext cx="3123124" cy="43922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538163" indent="-538163"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2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𝐶</m:t>
                          </m:r>
                        </m:sub>
                      </m:sSub>
                      <m:r>
                        <a:rPr lang="en-GB" sz="1200" b="0" i="1" smtClean="0">
                          <a:latin typeface="Cambria Math"/>
                          <a:ea typeface="Cambria Math"/>
                        </a:rPr>
                        <m:t>=108.06</m:t>
                      </m:r>
                      <m:r>
                        <a:rPr lang="cs-CZ" sz="1200" b="0" i="1" smtClean="0">
                          <a:latin typeface="Cambria Math"/>
                          <a:ea typeface="Cambria Math"/>
                        </a:rPr>
                        <m:t>5</m:t>
                      </m:r>
                      <m:r>
                        <a:rPr lang="en-GB" sz="1200" b="0" i="1" smtClean="0">
                          <a:latin typeface="Cambria Math"/>
                          <a:ea typeface="Cambria Math"/>
                        </a:rPr>
                        <m:t>−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14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182.5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8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  <a:ea typeface="Cambria Math"/>
                        </a:rPr>
                        <m:t>=107.758</m:t>
                      </m:r>
                    </m:oMath>
                  </m:oMathPara>
                </a14:m>
                <a:endParaRPr lang="en-GB" sz="1200" dirty="0"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97" name="TextovéPole 35">
                <a:extLst>
                  <a:ext uri="{FF2B5EF4-FFF2-40B4-BE49-F238E27FC236}">
                    <a16:creationId xmlns:a16="http://schemas.microsoft.com/office/drawing/2014/main" id="{2ED822B7-3302-4B0C-9188-8BFECE58F8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2000" y="5462716"/>
                <a:ext cx="3123124" cy="439223"/>
              </a:xfrm>
              <a:prstGeom prst="rect">
                <a:avLst/>
              </a:prstGeom>
              <a:blipFill>
                <a:blip r:embed="rId18"/>
                <a:stretch>
                  <a:fillRect b="-138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Šipka: obousměrná vodorovná 8">
            <a:extLst>
              <a:ext uri="{FF2B5EF4-FFF2-40B4-BE49-F238E27FC236}">
                <a16:creationId xmlns:a16="http://schemas.microsoft.com/office/drawing/2014/main" id="{4E8ED599-AC14-4C57-9310-C4606AA78206}"/>
              </a:ext>
            </a:extLst>
          </p:cNvPr>
          <p:cNvSpPr/>
          <p:nvPr/>
        </p:nvSpPr>
        <p:spPr>
          <a:xfrm>
            <a:off x="4595240" y="3681381"/>
            <a:ext cx="252000" cy="93600"/>
          </a:xfrm>
          <a:prstGeom prst="left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7402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Examples of financial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12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5573359" cy="648072"/>
          </a:xfrm>
        </p:spPr>
        <p:txBody>
          <a:bodyPr/>
          <a:lstStyle/>
          <a:p>
            <a:r>
              <a:rPr lang="en-GB" dirty="0"/>
              <a:t>LTIRF – cost-of-carry transaction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954000"/>
            <a:ext cx="4434792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Cost-of-carry transaction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8000" y="1261672"/>
            <a:ext cx="7704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Cost-of-carry is the trading strategy used by the short when delivering the bond to the long</a:t>
            </a:r>
          </a:p>
        </p:txBody>
      </p:sp>
      <p:sp>
        <p:nvSpPr>
          <p:cNvPr id="73" name="TextovéPole 35"/>
          <p:cNvSpPr txBox="1"/>
          <p:nvPr/>
        </p:nvSpPr>
        <p:spPr>
          <a:xfrm>
            <a:off x="1512001" y="3251800"/>
            <a:ext cx="360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7030A0"/>
              </a:buClr>
            </a:pPr>
            <a:r>
              <a:rPr lang="en-GB" sz="1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①</a:t>
            </a:r>
            <a:r>
              <a:rPr lang="cs-CZ" sz="1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 </a:t>
            </a:r>
            <a:endParaRPr lang="en-GB" sz="16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4" name="TextovéPole 35"/>
          <p:cNvSpPr txBox="1"/>
          <p:nvPr/>
        </p:nvSpPr>
        <p:spPr>
          <a:xfrm>
            <a:off x="1512000" y="3501112"/>
            <a:ext cx="360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7030A0"/>
              </a:buClr>
            </a:pPr>
            <a:r>
              <a:rPr lang="en-GB" sz="1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② </a:t>
            </a:r>
            <a:endParaRPr lang="en-GB" sz="16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75" name="TextovéPole 35"/>
          <p:cNvSpPr txBox="1"/>
          <p:nvPr/>
        </p:nvSpPr>
        <p:spPr>
          <a:xfrm>
            <a:off x="1512000" y="3764978"/>
            <a:ext cx="360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7030A0"/>
              </a:buClr>
            </a:pPr>
            <a:r>
              <a:rPr lang="en-GB" sz="1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③</a:t>
            </a:r>
            <a:endParaRPr lang="en-GB" sz="16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7" name="Skupina 6"/>
          <p:cNvGrpSpPr/>
          <p:nvPr/>
        </p:nvGrpSpPr>
        <p:grpSpPr>
          <a:xfrm>
            <a:off x="1721479" y="1933688"/>
            <a:ext cx="5846825" cy="1238397"/>
            <a:chOff x="1656239" y="4070427"/>
            <a:chExt cx="5846825" cy="1238397"/>
          </a:xfrm>
        </p:grpSpPr>
        <p:sp>
          <p:nvSpPr>
            <p:cNvPr id="68" name="Volný tvar 67"/>
            <p:cNvSpPr/>
            <p:nvPr/>
          </p:nvSpPr>
          <p:spPr>
            <a:xfrm>
              <a:off x="4059889" y="4221089"/>
              <a:ext cx="1078362" cy="388392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07" name="Obdélník 106"/>
            <p:cNvSpPr/>
            <p:nvPr/>
          </p:nvSpPr>
          <p:spPr>
            <a:xfrm>
              <a:off x="3305376" y="4609467"/>
              <a:ext cx="936000" cy="432000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08" name="TextovéPole 107"/>
            <p:cNvSpPr txBox="1"/>
            <p:nvPr/>
          </p:nvSpPr>
          <p:spPr>
            <a:xfrm>
              <a:off x="3268768" y="4673639"/>
              <a:ext cx="1008000" cy="288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solidFill>
                    <a:schemeClr val="bg1"/>
                  </a:solidFill>
                  <a:latin typeface="Cambria Math"/>
                  <a:ea typeface="Cambria Math" panose="02040503050406030204" pitchFamily="18" charset="0"/>
                </a:rPr>
                <a:t>The short</a:t>
              </a:r>
            </a:p>
          </p:txBody>
        </p:sp>
        <p:sp>
          <p:nvSpPr>
            <p:cNvPr id="105" name="Obdélník 104"/>
            <p:cNvSpPr/>
            <p:nvPr/>
          </p:nvSpPr>
          <p:spPr>
            <a:xfrm>
              <a:off x="4919072" y="4609467"/>
              <a:ext cx="936000" cy="432000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06" name="TextovéPole 105"/>
            <p:cNvSpPr txBox="1"/>
            <p:nvPr/>
          </p:nvSpPr>
          <p:spPr>
            <a:xfrm>
              <a:off x="4882710" y="4673639"/>
              <a:ext cx="1008000" cy="288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dirty="0">
                  <a:solidFill>
                    <a:schemeClr val="bg1"/>
                  </a:solidFill>
                  <a:latin typeface="Cambria Math"/>
                  <a:ea typeface="Cambria Math" panose="02040503050406030204" pitchFamily="18" charset="0"/>
                </a:rPr>
                <a:t>Bond</a:t>
              </a:r>
              <a:r>
                <a:rPr lang="en-GB" sz="1000" b="1" dirty="0">
                  <a:solidFill>
                    <a:schemeClr val="bg1"/>
                  </a:solidFill>
                  <a:latin typeface="Cambria Math"/>
                  <a:ea typeface="Cambria Math" panose="02040503050406030204" pitchFamily="18" charset="0"/>
                </a:rPr>
                <a:t> market</a:t>
              </a:r>
            </a:p>
          </p:txBody>
        </p:sp>
        <p:sp>
          <p:nvSpPr>
            <p:cNvPr id="67" name="Volný tvar 66"/>
            <p:cNvSpPr/>
            <p:nvPr/>
          </p:nvSpPr>
          <p:spPr>
            <a:xfrm>
              <a:off x="3440048" y="4070427"/>
              <a:ext cx="2212071" cy="531964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triangle"/>
              <a:tailEnd type="non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71" name="Volný tvar 70"/>
            <p:cNvSpPr/>
            <p:nvPr/>
          </p:nvSpPr>
          <p:spPr>
            <a:xfrm>
              <a:off x="1784980" y="4984824"/>
              <a:ext cx="1850916" cy="324000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none"/>
              <a:tailEnd type="triangle" w="med" len="med"/>
            </a:ln>
            <a:scene3d>
              <a:camera prst="orthographicFront">
                <a:rot lat="0" lon="0" rev="108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76" name="Volný tvar 75"/>
            <p:cNvSpPr/>
            <p:nvPr/>
          </p:nvSpPr>
          <p:spPr>
            <a:xfrm>
              <a:off x="2483768" y="4977478"/>
              <a:ext cx="1034249" cy="131806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triangle" w="med" len="med"/>
              <a:tailEnd type="none" w="med" len="med"/>
            </a:ln>
            <a:scene3d>
              <a:camera prst="orthographicFront">
                <a:rot lat="0" lon="0" rev="108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85" name="Obdélník 84"/>
            <p:cNvSpPr/>
            <p:nvPr/>
          </p:nvSpPr>
          <p:spPr>
            <a:xfrm>
              <a:off x="1691680" y="4611736"/>
              <a:ext cx="936000" cy="432000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86" name="TextovéPole 85"/>
            <p:cNvSpPr txBox="1"/>
            <p:nvPr/>
          </p:nvSpPr>
          <p:spPr>
            <a:xfrm>
              <a:off x="1656239" y="4675908"/>
              <a:ext cx="1008000" cy="288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solidFill>
                    <a:schemeClr val="bg1"/>
                  </a:solidFill>
                  <a:latin typeface="Cambria Math"/>
                  <a:ea typeface="Cambria Math" panose="02040503050406030204" pitchFamily="18" charset="0"/>
                </a:rPr>
                <a:t>Futures market</a:t>
              </a:r>
            </a:p>
          </p:txBody>
        </p:sp>
        <p:sp>
          <p:nvSpPr>
            <p:cNvPr id="99" name="Obdélník 98"/>
            <p:cNvSpPr/>
            <p:nvPr/>
          </p:nvSpPr>
          <p:spPr>
            <a:xfrm>
              <a:off x="6532769" y="4608064"/>
              <a:ext cx="936000" cy="432000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00" name="TextovéPole 99"/>
            <p:cNvSpPr txBox="1"/>
            <p:nvPr/>
          </p:nvSpPr>
          <p:spPr>
            <a:xfrm>
              <a:off x="6495064" y="4672236"/>
              <a:ext cx="1008000" cy="288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1000" b="1" dirty="0">
                  <a:solidFill>
                    <a:schemeClr val="bg1"/>
                  </a:solidFill>
                  <a:latin typeface="Cambria Math"/>
                  <a:ea typeface="Cambria Math" panose="02040503050406030204" pitchFamily="18" charset="0"/>
                </a:rPr>
                <a:t>Money</a:t>
              </a:r>
              <a:r>
                <a:rPr lang="en-GB" sz="1000" b="1" dirty="0">
                  <a:solidFill>
                    <a:schemeClr val="bg1"/>
                  </a:solidFill>
                  <a:latin typeface="Cambria Math"/>
                  <a:ea typeface="Cambria Math" panose="02040503050406030204" pitchFamily="18" charset="0"/>
                </a:rPr>
                <a:t> market</a:t>
              </a:r>
            </a:p>
          </p:txBody>
        </p:sp>
        <p:sp>
          <p:nvSpPr>
            <p:cNvPr id="90" name="Volný tvar 89"/>
            <p:cNvSpPr/>
            <p:nvPr/>
          </p:nvSpPr>
          <p:spPr>
            <a:xfrm>
              <a:off x="3949902" y="4419128"/>
              <a:ext cx="3060000" cy="180000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prstDash val="sysDash"/>
              <a:headEnd type="triangle"/>
              <a:tailEnd type="non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97" name="Volný tvar 96"/>
            <p:cNvSpPr/>
            <p:nvPr/>
          </p:nvSpPr>
          <p:spPr>
            <a:xfrm>
              <a:off x="4015978" y="4976632"/>
              <a:ext cx="3060000" cy="216000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prstDash val="sysDash"/>
              <a:headEnd type="triangle"/>
              <a:tailEnd type="none" w="med" len="med"/>
            </a:ln>
            <a:scene3d>
              <a:camera prst="orthographicFront">
                <a:rot lat="0" lon="0" rev="108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</p:grpSp>
      <p:sp>
        <p:nvSpPr>
          <p:cNvPr id="109" name="TextovéPole 35"/>
          <p:cNvSpPr txBox="1"/>
          <p:nvPr/>
        </p:nvSpPr>
        <p:spPr>
          <a:xfrm>
            <a:off x="864000" y="5040000"/>
            <a:ext cx="5112192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The holding  period generates carry</a:t>
            </a:r>
          </a:p>
        </p:txBody>
      </p:sp>
      <p:sp>
        <p:nvSpPr>
          <p:cNvPr id="110" name="TextovéPole 35"/>
          <p:cNvSpPr txBox="1"/>
          <p:nvPr/>
        </p:nvSpPr>
        <p:spPr>
          <a:xfrm>
            <a:off x="1511096" y="4273768"/>
            <a:ext cx="360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7030A0"/>
              </a:buClr>
            </a:pPr>
            <a:r>
              <a:rPr lang="en-GB" sz="1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④   </a:t>
            </a:r>
            <a:endParaRPr lang="en-GB" sz="16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1" name="TextovéPole 35"/>
          <p:cNvSpPr txBox="1"/>
          <p:nvPr/>
        </p:nvSpPr>
        <p:spPr>
          <a:xfrm>
            <a:off x="1512000" y="4531512"/>
            <a:ext cx="360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7030A0"/>
              </a:buClr>
            </a:pPr>
            <a:r>
              <a:rPr lang="en-GB" sz="1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⑤ </a:t>
            </a:r>
            <a:endParaRPr lang="en-GB" sz="16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112" name="TextovéPole 35"/>
          <p:cNvSpPr txBox="1"/>
          <p:nvPr/>
        </p:nvSpPr>
        <p:spPr>
          <a:xfrm>
            <a:off x="1511999" y="4791414"/>
            <a:ext cx="360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7030A0"/>
              </a:buClr>
            </a:pPr>
            <a:r>
              <a:rPr lang="en-GB" sz="1600" b="1" dirty="0">
                <a:solidFill>
                  <a:srgbClr val="FF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⑥ </a:t>
            </a:r>
            <a:endParaRPr lang="en-GB" sz="1600" dirty="0">
              <a:solidFill>
                <a:srgbClr val="FF0000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pSp>
        <p:nvGrpSpPr>
          <p:cNvPr id="10" name="Skupina 9">
            <a:extLst>
              <a:ext uri="{FF2B5EF4-FFF2-40B4-BE49-F238E27FC236}">
                <a16:creationId xmlns:a16="http://schemas.microsoft.com/office/drawing/2014/main" id="{C69437E1-8600-4E4E-A362-6432115C8F6D}"/>
              </a:ext>
            </a:extLst>
          </p:cNvPr>
          <p:cNvGrpSpPr/>
          <p:nvPr/>
        </p:nvGrpSpPr>
        <p:grpSpPr>
          <a:xfrm>
            <a:off x="3254592" y="4098336"/>
            <a:ext cx="3765680" cy="178772"/>
            <a:chOff x="3254592" y="4098336"/>
            <a:chExt cx="3765680" cy="178772"/>
          </a:xfrm>
        </p:grpSpPr>
        <p:sp>
          <p:nvSpPr>
            <p:cNvPr id="9" name="Obdélník 8"/>
            <p:cNvSpPr/>
            <p:nvPr/>
          </p:nvSpPr>
          <p:spPr>
            <a:xfrm>
              <a:off x="3534737" y="4098336"/>
              <a:ext cx="3205390" cy="1787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sz="1000" b="1" dirty="0"/>
                <a:t>HOLDING PERIOD</a:t>
              </a:r>
            </a:p>
          </p:txBody>
        </p:sp>
        <p:sp>
          <p:nvSpPr>
            <p:cNvPr id="6" name="Šipka dolů 5"/>
            <p:cNvSpPr/>
            <p:nvPr/>
          </p:nvSpPr>
          <p:spPr>
            <a:xfrm>
              <a:off x="6853186" y="4103532"/>
              <a:ext cx="167086" cy="17023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1" name="Šipka dolů 60"/>
            <p:cNvSpPr/>
            <p:nvPr/>
          </p:nvSpPr>
          <p:spPr>
            <a:xfrm>
              <a:off x="3254592" y="4104000"/>
              <a:ext cx="167086" cy="170236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62" name="TextovéPole 35"/>
          <p:cNvSpPr txBox="1"/>
          <p:nvPr/>
        </p:nvSpPr>
        <p:spPr>
          <a:xfrm>
            <a:off x="1512218" y="5616558"/>
            <a:ext cx="5364038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negative carry: payment of interest on borrowed funds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3" name="TextovéPole 35"/>
          <p:cNvSpPr txBox="1"/>
          <p:nvPr/>
        </p:nvSpPr>
        <p:spPr>
          <a:xfrm>
            <a:off x="1513197" y="5366329"/>
            <a:ext cx="665920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positive carry: collection of accrued coupon provided by the bond</a:t>
            </a:r>
          </a:p>
        </p:txBody>
      </p:sp>
      <p:sp>
        <p:nvSpPr>
          <p:cNvPr id="65" name="TextovéPole 35">
            <a:extLst>
              <a:ext uri="{FF2B5EF4-FFF2-40B4-BE49-F238E27FC236}">
                <a16:creationId xmlns:a16="http://schemas.microsoft.com/office/drawing/2014/main" id="{BCBE5D36-004C-42EA-9C2E-38E409A36294}"/>
              </a:ext>
            </a:extLst>
          </p:cNvPr>
          <p:cNvSpPr txBox="1"/>
          <p:nvPr/>
        </p:nvSpPr>
        <p:spPr>
          <a:xfrm>
            <a:off x="1872040" y="3251800"/>
            <a:ext cx="399610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7030A0"/>
              </a:buClr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The short takes a loan on the money market</a:t>
            </a:r>
          </a:p>
        </p:txBody>
      </p:sp>
      <p:sp>
        <p:nvSpPr>
          <p:cNvPr id="66" name="TextovéPole 35">
            <a:extLst>
              <a:ext uri="{FF2B5EF4-FFF2-40B4-BE49-F238E27FC236}">
                <a16:creationId xmlns:a16="http://schemas.microsoft.com/office/drawing/2014/main" id="{7AAC1DD0-02F7-41EF-B96F-AB5568B530E2}"/>
              </a:ext>
            </a:extLst>
          </p:cNvPr>
          <p:cNvSpPr txBox="1"/>
          <p:nvPr/>
        </p:nvSpPr>
        <p:spPr>
          <a:xfrm>
            <a:off x="1872000" y="3501112"/>
            <a:ext cx="388843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7030A0"/>
              </a:buClr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The short uses the loan to pay for the bond</a:t>
            </a:r>
          </a:p>
        </p:txBody>
      </p:sp>
      <p:sp>
        <p:nvSpPr>
          <p:cNvPr id="69" name="TextovéPole 35">
            <a:extLst>
              <a:ext uri="{FF2B5EF4-FFF2-40B4-BE49-F238E27FC236}">
                <a16:creationId xmlns:a16="http://schemas.microsoft.com/office/drawing/2014/main" id="{C9DE829D-8A73-4568-A0CB-A9522F74F8C2}"/>
              </a:ext>
            </a:extLst>
          </p:cNvPr>
          <p:cNvSpPr txBox="1"/>
          <p:nvPr/>
        </p:nvSpPr>
        <p:spPr>
          <a:xfrm>
            <a:off x="1872000" y="3764978"/>
            <a:ext cx="2867409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7030A0"/>
              </a:buClr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The short acquires the bond</a:t>
            </a:r>
          </a:p>
        </p:txBody>
      </p:sp>
      <p:sp>
        <p:nvSpPr>
          <p:cNvPr id="70" name="TextovéPole 35">
            <a:extLst>
              <a:ext uri="{FF2B5EF4-FFF2-40B4-BE49-F238E27FC236}">
                <a16:creationId xmlns:a16="http://schemas.microsoft.com/office/drawing/2014/main" id="{D42E841A-D399-4E00-A34F-45CD0B4887B2}"/>
              </a:ext>
            </a:extLst>
          </p:cNvPr>
          <p:cNvSpPr txBox="1"/>
          <p:nvPr/>
        </p:nvSpPr>
        <p:spPr>
          <a:xfrm>
            <a:off x="1872001" y="4273768"/>
            <a:ext cx="370811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7030A0"/>
              </a:buClr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The short delivers the bond to the long</a:t>
            </a:r>
          </a:p>
        </p:txBody>
      </p:sp>
      <p:sp>
        <p:nvSpPr>
          <p:cNvPr id="72" name="TextovéPole 35">
            <a:extLst>
              <a:ext uri="{FF2B5EF4-FFF2-40B4-BE49-F238E27FC236}">
                <a16:creationId xmlns:a16="http://schemas.microsoft.com/office/drawing/2014/main" id="{AF32233B-9E32-455E-859E-6B4C33E728B7}"/>
              </a:ext>
            </a:extLst>
          </p:cNvPr>
          <p:cNvSpPr txBox="1"/>
          <p:nvPr/>
        </p:nvSpPr>
        <p:spPr>
          <a:xfrm>
            <a:off x="1872000" y="4531512"/>
            <a:ext cx="2600712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7030A0"/>
              </a:buClr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The long pays for the bond</a:t>
            </a:r>
          </a:p>
        </p:txBody>
      </p:sp>
      <p:sp>
        <p:nvSpPr>
          <p:cNvPr id="77" name="TextovéPole 35">
            <a:extLst>
              <a:ext uri="{FF2B5EF4-FFF2-40B4-BE49-F238E27FC236}">
                <a16:creationId xmlns:a16="http://schemas.microsoft.com/office/drawing/2014/main" id="{FF8135C1-AC4D-402C-832C-FCBE0384B276}"/>
              </a:ext>
            </a:extLst>
          </p:cNvPr>
          <p:cNvSpPr txBox="1"/>
          <p:nvPr/>
        </p:nvSpPr>
        <p:spPr>
          <a:xfrm>
            <a:off x="1872000" y="4791414"/>
            <a:ext cx="2522869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7030A0"/>
              </a:buClr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The short repays the loan</a:t>
            </a:r>
          </a:p>
        </p:txBody>
      </p:sp>
      <p:sp>
        <p:nvSpPr>
          <p:cNvPr id="103" name="TextovéPole 102">
            <a:extLst>
              <a:ext uri="{FF2B5EF4-FFF2-40B4-BE49-F238E27FC236}">
                <a16:creationId xmlns:a16="http://schemas.microsoft.com/office/drawing/2014/main" id="{0204A132-A9E6-47E5-AF2A-EE2574FD7768}"/>
              </a:ext>
            </a:extLst>
          </p:cNvPr>
          <p:cNvSpPr txBox="1"/>
          <p:nvPr/>
        </p:nvSpPr>
        <p:spPr>
          <a:xfrm>
            <a:off x="6821392" y="2030367"/>
            <a:ext cx="288000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FF0000"/>
                </a:solidFill>
                <a:latin typeface="Cambria Math"/>
                <a:ea typeface="Cambria Math" panose="02040503050406030204" pitchFamily="18" charset="0"/>
              </a:rPr>
              <a:t>①</a:t>
            </a:r>
          </a:p>
        </p:txBody>
      </p:sp>
      <p:sp>
        <p:nvSpPr>
          <p:cNvPr id="104" name="TextovéPole 103">
            <a:extLst>
              <a:ext uri="{FF2B5EF4-FFF2-40B4-BE49-F238E27FC236}">
                <a16:creationId xmlns:a16="http://schemas.microsoft.com/office/drawing/2014/main" id="{F4E1B642-2CC8-467C-B63F-ED3695236C04}"/>
              </a:ext>
            </a:extLst>
          </p:cNvPr>
          <p:cNvSpPr txBox="1"/>
          <p:nvPr/>
        </p:nvSpPr>
        <p:spPr>
          <a:xfrm>
            <a:off x="5183976" y="2001088"/>
            <a:ext cx="288000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FF0000"/>
                </a:solidFill>
                <a:latin typeface="Cambria Math"/>
                <a:ea typeface="Cambria Math" panose="02040503050406030204" pitchFamily="18" charset="0"/>
              </a:rPr>
              <a:t>②</a:t>
            </a:r>
          </a:p>
        </p:txBody>
      </p:sp>
      <p:sp>
        <p:nvSpPr>
          <p:cNvPr id="113" name="TextovéPole 112">
            <a:extLst>
              <a:ext uri="{FF2B5EF4-FFF2-40B4-BE49-F238E27FC236}">
                <a16:creationId xmlns:a16="http://schemas.microsoft.com/office/drawing/2014/main" id="{456E7215-A510-431A-B65B-227D186C11E2}"/>
              </a:ext>
            </a:extLst>
          </p:cNvPr>
          <p:cNvSpPr txBox="1"/>
          <p:nvPr/>
        </p:nvSpPr>
        <p:spPr>
          <a:xfrm>
            <a:off x="3227912" y="2060880"/>
            <a:ext cx="288000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FF0000"/>
                </a:solidFill>
                <a:latin typeface="Cambria Math"/>
                <a:ea typeface="Cambria Math" panose="02040503050406030204" pitchFamily="18" charset="0"/>
              </a:rPr>
              <a:t>③</a:t>
            </a:r>
          </a:p>
        </p:txBody>
      </p:sp>
      <p:sp>
        <p:nvSpPr>
          <p:cNvPr id="114" name="TextovéPole 113">
            <a:extLst>
              <a:ext uri="{FF2B5EF4-FFF2-40B4-BE49-F238E27FC236}">
                <a16:creationId xmlns:a16="http://schemas.microsoft.com/office/drawing/2014/main" id="{3F935B7D-7CA2-4E49-A5BF-0578A5B90358}"/>
              </a:ext>
            </a:extLst>
          </p:cNvPr>
          <p:cNvSpPr txBox="1"/>
          <p:nvPr/>
        </p:nvSpPr>
        <p:spPr>
          <a:xfrm>
            <a:off x="1619704" y="2888128"/>
            <a:ext cx="288000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FF0000"/>
                </a:solidFill>
                <a:latin typeface="Cambria Math"/>
                <a:ea typeface="Cambria Math" panose="02040503050406030204" pitchFamily="18" charset="0"/>
              </a:rPr>
              <a:t>④</a:t>
            </a:r>
          </a:p>
        </p:txBody>
      </p:sp>
      <p:sp>
        <p:nvSpPr>
          <p:cNvPr id="115" name="TextovéPole 114">
            <a:extLst>
              <a:ext uri="{FF2B5EF4-FFF2-40B4-BE49-F238E27FC236}">
                <a16:creationId xmlns:a16="http://schemas.microsoft.com/office/drawing/2014/main" id="{DD31ACCA-1CE8-4630-A775-A537D3E267EA}"/>
              </a:ext>
            </a:extLst>
          </p:cNvPr>
          <p:cNvSpPr txBox="1"/>
          <p:nvPr/>
        </p:nvSpPr>
        <p:spPr>
          <a:xfrm>
            <a:off x="2891432" y="2780960"/>
            <a:ext cx="288000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FF0000"/>
                </a:solidFill>
                <a:latin typeface="Cambria Math"/>
                <a:ea typeface="Cambria Math" panose="02040503050406030204" pitchFamily="18" charset="0"/>
              </a:rPr>
              <a:t>⑤</a:t>
            </a:r>
          </a:p>
        </p:txBody>
      </p:sp>
      <p:sp>
        <p:nvSpPr>
          <p:cNvPr id="116" name="TextovéPole 115">
            <a:extLst>
              <a:ext uri="{FF2B5EF4-FFF2-40B4-BE49-F238E27FC236}">
                <a16:creationId xmlns:a16="http://schemas.microsoft.com/office/drawing/2014/main" id="{4E1494F1-86B6-46F0-9E5F-EF0CB08EBC46}"/>
              </a:ext>
            </a:extLst>
          </p:cNvPr>
          <p:cNvSpPr txBox="1"/>
          <p:nvPr/>
        </p:nvSpPr>
        <p:spPr>
          <a:xfrm>
            <a:off x="6757768" y="2865160"/>
            <a:ext cx="288000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FF0000"/>
                </a:solidFill>
                <a:latin typeface="Cambria Math"/>
                <a:ea typeface="Cambria Math" panose="02040503050406030204" pitchFamily="18" charset="0"/>
              </a:rPr>
              <a:t>⑥</a:t>
            </a:r>
          </a:p>
        </p:txBody>
      </p:sp>
    </p:spTree>
    <p:extLst>
      <p:ext uri="{BB962C8B-B14F-4D97-AF65-F5344CB8AC3E}">
        <p14:creationId xmlns:p14="http://schemas.microsoft.com/office/powerpoint/2010/main" val="2546170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Examples of financial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13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3902680" cy="648072"/>
          </a:xfrm>
        </p:spPr>
        <p:txBody>
          <a:bodyPr/>
          <a:lstStyle/>
          <a:p>
            <a:r>
              <a:rPr lang="en-GB" dirty="0"/>
              <a:t>LTIRF – delivery date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864000" y="954000"/>
            <a:ext cx="4434792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Choosing the delivery date</a:t>
            </a:r>
          </a:p>
        </p:txBody>
      </p:sp>
      <p:sp>
        <p:nvSpPr>
          <p:cNvPr id="81" name="TextovéPole 80"/>
          <p:cNvSpPr txBox="1"/>
          <p:nvPr/>
        </p:nvSpPr>
        <p:spPr>
          <a:xfrm>
            <a:off x="1187624" y="1272804"/>
            <a:ext cx="774127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short is allowed to deliver a bond any business day in the delivery month</a:t>
            </a:r>
          </a:p>
        </p:txBody>
      </p:sp>
      <p:sp>
        <p:nvSpPr>
          <p:cNvPr id="46" name="TextovéPole 35"/>
          <p:cNvSpPr txBox="1"/>
          <p:nvPr/>
        </p:nvSpPr>
        <p:spPr>
          <a:xfrm>
            <a:off x="1512000" y="2371494"/>
            <a:ext cx="738048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current yield &gt; interest rate 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sz="1600" dirty="0">
                <a:latin typeface="Cambria Math"/>
                <a:ea typeface="Cambria Math"/>
              </a:rPr>
              <a:t>⇨ </a:t>
            </a:r>
            <a:r>
              <a:rPr lang="cs-CZ" sz="1600" dirty="0">
                <a:latin typeface="Cambria Math"/>
                <a:ea typeface="Cambria Math"/>
              </a:rPr>
              <a:t> </a:t>
            </a:r>
            <a:r>
              <a:rPr lang="en-GB" sz="1600" dirty="0">
                <a:latin typeface="Cambria Math"/>
                <a:ea typeface="Cambria Math"/>
              </a:rPr>
              <a:t>delivery will be on the last </a:t>
            </a:r>
            <a:r>
              <a:rPr lang="cs-CZ" sz="1600" dirty="0">
                <a:latin typeface="Cambria Math"/>
                <a:ea typeface="Cambria Math"/>
              </a:rPr>
              <a:t>business </a:t>
            </a:r>
            <a:r>
              <a:rPr lang="en-GB" sz="1600" dirty="0">
                <a:latin typeface="Cambria Math"/>
                <a:ea typeface="Cambria Math"/>
              </a:rPr>
              <a:t>day</a:t>
            </a:r>
            <a:r>
              <a:rPr lang="cs-CZ" sz="1600" dirty="0">
                <a:latin typeface="Cambria Math"/>
                <a:ea typeface="Cambria Math"/>
              </a:rPr>
              <a:t> 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0" name="TextovéPole 35"/>
          <p:cNvSpPr txBox="1"/>
          <p:nvPr/>
        </p:nvSpPr>
        <p:spPr>
          <a:xfrm>
            <a:off x="1512000" y="2643283"/>
            <a:ext cx="742376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current yield &lt; interest rate </a:t>
            </a:r>
            <a:r>
              <a:rPr lang="cs-CZ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sz="1600" dirty="0">
                <a:latin typeface="Cambria Math"/>
                <a:ea typeface="Cambria Math"/>
              </a:rPr>
              <a:t>⇨ </a:t>
            </a:r>
            <a:r>
              <a:rPr lang="cs-CZ" sz="1600" dirty="0">
                <a:latin typeface="Cambria Math"/>
                <a:ea typeface="Cambria Math"/>
              </a:rPr>
              <a:t> </a:t>
            </a:r>
            <a:r>
              <a:rPr lang="en-GB" sz="1600" dirty="0">
                <a:latin typeface="Cambria Math"/>
                <a:ea typeface="Cambria Math"/>
              </a:rPr>
              <a:t>delivery will be on the first </a:t>
            </a:r>
            <a:r>
              <a:rPr lang="cs-CZ" sz="1600" dirty="0">
                <a:latin typeface="Cambria Math"/>
                <a:ea typeface="Cambria Math"/>
              </a:rPr>
              <a:t>business </a:t>
            </a:r>
            <a:r>
              <a:rPr lang="en-GB" sz="1600" dirty="0">
                <a:latin typeface="Cambria Math"/>
                <a:ea typeface="Cambria Math"/>
              </a:rPr>
              <a:t>day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62" name="TextovéPole 61"/>
          <p:cNvSpPr txBox="1"/>
          <p:nvPr/>
        </p:nvSpPr>
        <p:spPr>
          <a:xfrm>
            <a:off x="864000" y="2916000"/>
            <a:ext cx="367838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Numerical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TextovéPole 35"/>
              <p:cNvSpPr txBox="1"/>
              <p:nvPr/>
            </p:nvSpPr>
            <p:spPr>
              <a:xfrm>
                <a:off x="1512000" y="4491072"/>
                <a:ext cx="7421987" cy="4848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1600">
                        <a:latin typeface="Cambria Math"/>
                        <a:ea typeface="Cambria Math" panose="02040503050406030204" pitchFamily="18" charset="0"/>
                      </a:rPr>
                      <m:t>c</m:t>
                    </m:r>
                    <m:r>
                      <m:rPr>
                        <m:sty m:val="p"/>
                      </m:rPr>
                      <a:rPr lang="cs-CZ" sz="1600" b="0" i="0" smtClean="0">
                        <a:latin typeface="Cambria Math"/>
                        <a:ea typeface="Cambria Math" panose="02040503050406030204" pitchFamily="18" charset="0"/>
                      </a:rPr>
                      <m:t>urrent</m:t>
                    </m:r>
                    <m:r>
                      <a:rPr lang="cs-CZ" sz="1600" b="0" i="0" smtClean="0">
                        <a:latin typeface="Cambria Math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cs-CZ" sz="1600" b="0" i="0" smtClean="0">
                        <a:latin typeface="Cambria Math"/>
                        <a:ea typeface="Cambria Math" panose="02040503050406030204" pitchFamily="18" charset="0"/>
                      </a:rPr>
                      <m:t>yield</m:t>
                    </m:r>
                    <m:r>
                      <a:rPr lang="cs-CZ" sz="1600" b="0" i="1" smtClean="0">
                        <a:latin typeface="Cambria Math"/>
                        <a:ea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cs-CZ" sz="1600" b="0" i="0" smtClean="0">
                            <a:latin typeface="Cambria Math"/>
                            <a:ea typeface="Cambria Math" panose="02040503050406030204" pitchFamily="18" charset="0"/>
                          </a:rPr>
                          <m:t>coupon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cs-CZ" sz="1600" b="0" i="0" smtClean="0">
                            <a:latin typeface="Cambria Math"/>
                            <a:ea typeface="Cambria Math" panose="02040503050406030204" pitchFamily="18" charset="0"/>
                          </a:rPr>
                          <m:t>clean</m:t>
                        </m:r>
                        <m:r>
                          <a:rPr lang="cs-CZ" sz="1600" b="0" i="0" smtClean="0">
                            <a:latin typeface="Cambria Math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cs-CZ" sz="1600" b="0" i="0" smtClean="0">
                            <a:latin typeface="Cambria Math"/>
                            <a:ea typeface="Cambria Math" panose="02040503050406030204" pitchFamily="18" charset="0"/>
                          </a:rPr>
                          <m:t>price</m:t>
                        </m:r>
                      </m:den>
                    </m:f>
                    <m:r>
                      <a:rPr lang="cs-CZ" sz="1600" b="0" i="1" smtClean="0">
                        <a:latin typeface="Cambria Math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sz="1600" b="0" i="1" smtClean="0">
                            <a:latin typeface="Cambria Math"/>
                            <a:ea typeface="Cambria Math" panose="02040503050406030204" pitchFamily="18" charset="0"/>
                          </a:rPr>
                          <m:t>8</m:t>
                        </m:r>
                      </m:num>
                      <m:den>
                        <m:d>
                          <m:dPr>
                            <m:ctrlPr>
                              <a:rPr lang="cs-CZ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1600" i="1">
                                <a:latin typeface="Cambria Math"/>
                                <a:ea typeface="Cambria Math" panose="02040503050406030204" pitchFamily="18" charset="0"/>
                              </a:rPr>
                              <m:t>99.13−</m:t>
                            </m:r>
                            <m:f>
                              <m:fPr>
                                <m:ctrlPr>
                                  <a:rPr lang="cs-CZ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sz="1600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  <m:t>134</m:t>
                                </m:r>
                              </m:num>
                              <m:den>
                                <m:r>
                                  <a:rPr lang="cs-CZ" sz="1600" i="1">
                                    <a:latin typeface="Cambria Math"/>
                                    <a:ea typeface="Cambria Math" panose="02040503050406030204" pitchFamily="18" charset="0"/>
                                  </a:rPr>
                                  <m:t>365/2</m:t>
                                </m:r>
                              </m:den>
                            </m:f>
                            <m:r>
                              <a:rPr lang="cs-CZ" sz="1600" i="1">
                                <a:latin typeface="Cambria Math"/>
                                <a:ea typeface="Cambria Math"/>
                              </a:rPr>
                              <m:t>×</m:t>
                            </m:r>
                            <m:f>
                              <m:fPr>
                                <m:ctrlPr>
                                  <a:rPr lang="cs-CZ" sz="16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cs-CZ" sz="1600" i="1">
                                    <a:latin typeface="Cambria Math"/>
                                    <a:ea typeface="Cambria Math"/>
                                  </a:rPr>
                                  <m:t>8</m:t>
                                </m:r>
                              </m:num>
                              <m:den>
                                <m:r>
                                  <a:rPr lang="cs-CZ" sz="1600" i="1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den>
                    </m:f>
                    <m:r>
                      <a:rPr lang="en-GB" sz="16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cs-CZ" sz="1600" b="0" i="1" smtClean="0">
                            <a:latin typeface="Cambria Math"/>
                            <a:ea typeface="Cambria Math"/>
                          </a:rPr>
                          <m:t>8</m:t>
                        </m:r>
                      </m:num>
                      <m:den>
                        <m:r>
                          <a:rPr lang="en-US" sz="1600" b="0" i="1" smtClean="0">
                            <a:latin typeface="Cambria Math"/>
                            <a:ea typeface="Cambria Math"/>
                          </a:rPr>
                          <m:t>96.193</m:t>
                        </m:r>
                      </m:den>
                    </m:f>
                    <m:r>
                      <a:rPr lang="cs-CZ" sz="1600" b="0" i="1" smtClean="0">
                        <a:latin typeface="Cambria Math"/>
                        <a:ea typeface="Cambria Math"/>
                      </a:rPr>
                      <m:t>=0.08</m:t>
                    </m:r>
                    <m:r>
                      <a:rPr lang="en-US" sz="1600" b="0" i="1" smtClean="0">
                        <a:latin typeface="Cambria Math"/>
                        <a:ea typeface="Cambria Math"/>
                      </a:rPr>
                      <m:t>3</m:t>
                    </m:r>
                    <m:r>
                      <a:rPr lang="cs-CZ" sz="1600" b="0" i="1" smtClean="0">
                        <a:latin typeface="Cambria Math"/>
                        <a:ea typeface="Cambria Math"/>
                      </a:rPr>
                      <m:t>2=8.</m:t>
                    </m:r>
                    <m:r>
                      <a:rPr lang="en-US" sz="1600" b="0" i="1" smtClean="0">
                        <a:latin typeface="Cambria Math"/>
                        <a:ea typeface="Cambria Math"/>
                      </a:rPr>
                      <m:t>3</m:t>
                    </m:r>
                    <m:r>
                      <a:rPr lang="cs-CZ" sz="1600" b="0" i="1" smtClean="0">
                        <a:latin typeface="Cambria Math"/>
                        <a:ea typeface="Cambria Math"/>
                      </a:rPr>
                      <m:t>2%</m:t>
                    </m:r>
                  </m:oMath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3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4491072"/>
                <a:ext cx="7421987" cy="484876"/>
              </a:xfrm>
              <a:prstGeom prst="rect">
                <a:avLst/>
              </a:prstGeom>
              <a:blipFill>
                <a:blip r:embed="rId11"/>
                <a:stretch>
                  <a:fillRect l="-328" t="-88608" b="-14050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4" name="TextovéPole 35"/>
          <p:cNvSpPr txBox="1"/>
          <p:nvPr/>
        </p:nvSpPr>
        <p:spPr>
          <a:xfrm>
            <a:off x="1188000" y="5169966"/>
            <a:ext cx="7669263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Carry is a positive number (the coupon income from holding the bond exceeds the interest cost of the loan), so delivery day is the last business day</a:t>
            </a:r>
          </a:p>
        </p:txBody>
      </p:sp>
      <p:graphicFrame>
        <p:nvGraphicFramePr>
          <p:cNvPr id="63" name="Tabulka 6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932950"/>
              </p:ext>
            </p:extLst>
          </p:nvPr>
        </p:nvGraphicFramePr>
        <p:xfrm>
          <a:off x="978688" y="3979748"/>
          <a:ext cx="7200800" cy="1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3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9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39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390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390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12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2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3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4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5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6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7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8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9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ovéPole 35"/>
              <p:cNvSpPr txBox="1"/>
              <p:nvPr/>
            </p:nvSpPr>
            <p:spPr>
              <a:xfrm>
                <a:off x="1512000" y="4911512"/>
                <a:ext cx="2355000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1600" b="0" i="0" smtClean="0">
                        <a:latin typeface="Cambria Math"/>
                        <a:ea typeface="Cambria Math"/>
                      </a:rPr>
                      <m:t>interest</m:t>
                    </m:r>
                    <m:r>
                      <a:rPr lang="cs-CZ" sz="1600" b="0" i="0" smtClean="0">
                        <a:latin typeface="Cambria Math"/>
                        <a:ea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cs-CZ" sz="1600" b="0" i="0" smtClean="0">
                        <a:latin typeface="Cambria Math"/>
                        <a:ea typeface="Cambria Math"/>
                      </a:rPr>
                      <m:t>rate</m:t>
                    </m:r>
                    <m:r>
                      <a:rPr lang="cs-CZ" sz="1600" b="0" i="0" smtClean="0">
                        <a:latin typeface="Cambria Math"/>
                        <a:ea typeface="Cambria Math"/>
                      </a:rPr>
                      <m:t>=8%</m:t>
                    </m:r>
                  </m:oMath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4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4911512"/>
                <a:ext cx="2355000" cy="338554"/>
              </a:xfrm>
              <a:prstGeom prst="rect">
                <a:avLst/>
              </a:prstGeom>
              <a:blipFill>
                <a:blip r:embed="rId12"/>
                <a:stretch>
                  <a:fillRect l="-1036" t="-1818" b="-1818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ovéPole 56"/>
          <p:cNvSpPr txBox="1"/>
          <p:nvPr/>
        </p:nvSpPr>
        <p:spPr>
          <a:xfrm>
            <a:off x="1188000" y="1819341"/>
            <a:ext cx="788438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In reality, only the first or the last business day in delivery month is chosen, depending on the nature of the carry</a:t>
            </a:r>
          </a:p>
        </p:txBody>
      </p:sp>
      <p:grpSp>
        <p:nvGrpSpPr>
          <p:cNvPr id="7" name="Skupina 6">
            <a:extLst>
              <a:ext uri="{FF2B5EF4-FFF2-40B4-BE49-F238E27FC236}">
                <a16:creationId xmlns:a16="http://schemas.microsoft.com/office/drawing/2014/main" id="{D9A492C5-FFA9-4D35-9A71-12C470F156F9}"/>
              </a:ext>
            </a:extLst>
          </p:cNvPr>
          <p:cNvGrpSpPr/>
          <p:nvPr/>
        </p:nvGrpSpPr>
        <p:grpSpPr>
          <a:xfrm>
            <a:off x="560816" y="3335728"/>
            <a:ext cx="8080200" cy="1193528"/>
            <a:chOff x="560816" y="3335728"/>
            <a:chExt cx="8080200" cy="1193528"/>
          </a:xfrm>
        </p:grpSpPr>
        <p:grpSp>
          <p:nvGrpSpPr>
            <p:cNvPr id="5" name="Skupina 4">
              <a:extLst>
                <a:ext uri="{FF2B5EF4-FFF2-40B4-BE49-F238E27FC236}">
                  <a16:creationId xmlns:a16="http://schemas.microsoft.com/office/drawing/2014/main" id="{E03FCC95-62BB-4391-861C-9C7AD39D14E7}"/>
                </a:ext>
              </a:extLst>
            </p:cNvPr>
            <p:cNvGrpSpPr/>
            <p:nvPr/>
          </p:nvGrpSpPr>
          <p:grpSpPr>
            <a:xfrm>
              <a:off x="560816" y="3335728"/>
              <a:ext cx="8080200" cy="1193528"/>
              <a:chOff x="560816" y="3335728"/>
              <a:chExt cx="8080200" cy="1193528"/>
            </a:xfrm>
          </p:grpSpPr>
          <p:grpSp>
            <p:nvGrpSpPr>
              <p:cNvPr id="6" name="Skupina 5"/>
              <p:cNvGrpSpPr/>
              <p:nvPr/>
            </p:nvGrpSpPr>
            <p:grpSpPr>
              <a:xfrm>
                <a:off x="560816" y="3594377"/>
                <a:ext cx="8080200" cy="934879"/>
                <a:chOff x="560816" y="5040000"/>
                <a:chExt cx="8080200" cy="934879"/>
              </a:xfrm>
            </p:grpSpPr>
            <p:grpSp>
              <p:nvGrpSpPr>
                <p:cNvPr id="69" name="Skupina 68"/>
                <p:cNvGrpSpPr/>
                <p:nvPr/>
              </p:nvGrpSpPr>
              <p:grpSpPr>
                <a:xfrm>
                  <a:off x="560816" y="5040000"/>
                  <a:ext cx="7412265" cy="934879"/>
                  <a:chOff x="560816" y="3883342"/>
                  <a:chExt cx="7412265" cy="934879"/>
                </a:xfrm>
              </p:grpSpPr>
              <p:grpSp>
                <p:nvGrpSpPr>
                  <p:cNvPr id="70" name="Skupina 69"/>
                  <p:cNvGrpSpPr/>
                  <p:nvPr/>
                </p:nvGrpSpPr>
                <p:grpSpPr>
                  <a:xfrm>
                    <a:off x="1217105" y="4104000"/>
                    <a:ext cx="6755976" cy="504000"/>
                    <a:chOff x="1217105" y="4104000"/>
                    <a:chExt cx="6755976" cy="504000"/>
                  </a:xfrm>
                </p:grpSpPr>
                <p:cxnSp>
                  <p:nvCxnSpPr>
                    <p:cNvPr id="88" name="Přímá spojnice 87"/>
                    <p:cNvCxnSpPr/>
                    <p:nvPr/>
                  </p:nvCxnSpPr>
                  <p:spPr>
                    <a:xfrm>
                      <a:off x="1265592" y="4284000"/>
                      <a:ext cx="0" cy="324000"/>
                    </a:xfrm>
                    <a:prstGeom prst="line">
                      <a:avLst/>
                    </a:prstGeom>
                    <a:ln w="12700">
                      <a:headEnd type="none" w="lg" len="med"/>
                      <a:tailEnd type="none" w="lg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" name="Přímá spojnice 88"/>
                    <p:cNvCxnSpPr/>
                    <p:nvPr/>
                  </p:nvCxnSpPr>
                  <p:spPr>
                    <a:xfrm>
                      <a:off x="3751560" y="4283999"/>
                      <a:ext cx="0" cy="324000"/>
                    </a:xfrm>
                    <a:prstGeom prst="line">
                      <a:avLst/>
                    </a:prstGeom>
                    <a:ln w="12700">
                      <a:headEnd type="none" w="lg" len="med"/>
                      <a:tailEnd type="none" w="lg" len="med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91" name="Rovnoramenný trojúhelník 90"/>
                    <p:cNvSpPr/>
                    <p:nvPr/>
                  </p:nvSpPr>
                  <p:spPr>
                    <a:xfrm rot="10800000">
                      <a:off x="1217105" y="4104008"/>
                      <a:ext cx="107447" cy="124593"/>
                    </a:xfrm>
                    <a:prstGeom prst="triangle">
                      <a:avLst/>
                    </a:prstGeom>
                    <a:solidFill>
                      <a:srgbClr val="C000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cs-CZ"/>
                    </a:p>
                  </p:txBody>
                </p:sp>
                <p:sp>
                  <p:nvSpPr>
                    <p:cNvPr id="92" name="Rovnoramenný trojúhelník 91"/>
                    <p:cNvSpPr/>
                    <p:nvPr/>
                  </p:nvSpPr>
                  <p:spPr>
                    <a:xfrm rot="10800000">
                      <a:off x="4525816" y="4104008"/>
                      <a:ext cx="118192" cy="124593"/>
                    </a:xfrm>
                    <a:prstGeom prst="triangle">
                      <a:avLst/>
                    </a:prstGeom>
                    <a:solidFill>
                      <a:schemeClr val="bg1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cs-CZ"/>
                    </a:p>
                  </p:txBody>
                </p:sp>
                <p:sp>
                  <p:nvSpPr>
                    <p:cNvPr id="93" name="Rovnoramenný trojúhelník 92"/>
                    <p:cNvSpPr/>
                    <p:nvPr/>
                  </p:nvSpPr>
                  <p:spPr>
                    <a:xfrm rot="10800000">
                      <a:off x="7854889" y="4104008"/>
                      <a:ext cx="118192" cy="124593"/>
                    </a:xfrm>
                    <a:prstGeom prst="triangle">
                      <a:avLst/>
                    </a:prstGeom>
                    <a:solidFill>
                      <a:schemeClr val="bg1">
                        <a:lumMod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cs-CZ"/>
                    </a:p>
                  </p:txBody>
                </p:sp>
                <p:sp>
                  <p:nvSpPr>
                    <p:cNvPr id="94" name="Rovnoramenný trojúhelník 93"/>
                    <p:cNvSpPr/>
                    <p:nvPr/>
                  </p:nvSpPr>
                  <p:spPr>
                    <a:xfrm rot="10800000">
                      <a:off x="3693729" y="4104000"/>
                      <a:ext cx="118192" cy="124593"/>
                    </a:xfrm>
                    <a:prstGeom prst="triangle">
                      <a:avLst/>
                    </a:prstGeom>
                    <a:solidFill>
                      <a:srgbClr val="C000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cs-CZ"/>
                    </a:p>
                  </p:txBody>
                </p:sp>
                <p:cxnSp>
                  <p:nvCxnSpPr>
                    <p:cNvPr id="95" name="Přímá spojnice se šipkou 94"/>
                    <p:cNvCxnSpPr/>
                    <p:nvPr/>
                  </p:nvCxnSpPr>
                  <p:spPr>
                    <a:xfrm>
                      <a:off x="1280461" y="4602392"/>
                      <a:ext cx="2448000" cy="0"/>
                    </a:xfrm>
                    <a:prstGeom prst="straightConnector1">
                      <a:avLst/>
                    </a:prstGeom>
                    <a:ln w="12700">
                      <a:solidFill>
                        <a:srgbClr val="C00000"/>
                      </a:solidFill>
                      <a:headEnd type="triangle" w="med" len="med"/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72" name="Skupina 71"/>
                  <p:cNvGrpSpPr/>
                  <p:nvPr/>
                </p:nvGrpSpPr>
                <p:grpSpPr>
                  <a:xfrm>
                    <a:off x="560816" y="3883342"/>
                    <a:ext cx="3485864" cy="934879"/>
                    <a:chOff x="560816" y="3883342"/>
                    <a:chExt cx="3485864" cy="934879"/>
                  </a:xfrm>
                </p:grpSpPr>
                <p:sp>
                  <p:nvSpPr>
                    <p:cNvPr id="77" name="TextovéPole 76"/>
                    <p:cNvSpPr txBox="1"/>
                    <p:nvPr/>
                  </p:nvSpPr>
                  <p:spPr>
                    <a:xfrm>
                      <a:off x="2058808" y="4572000"/>
                      <a:ext cx="776784" cy="24622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cs-CZ" sz="1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134</a:t>
                      </a:r>
                      <a:r>
                        <a:rPr lang="en-GB" sz="1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 days</a:t>
                      </a:r>
                    </a:p>
                  </p:txBody>
                </p:sp>
                <p:sp>
                  <p:nvSpPr>
                    <p:cNvPr id="83" name="TextovéPole 82"/>
                    <p:cNvSpPr txBox="1"/>
                    <p:nvPr/>
                  </p:nvSpPr>
                  <p:spPr>
                    <a:xfrm>
                      <a:off x="560816" y="3883342"/>
                      <a:ext cx="1440160" cy="24622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GB" sz="1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previous coupon day</a:t>
                      </a:r>
                    </a:p>
                  </p:txBody>
                </p:sp>
                <p:sp>
                  <p:nvSpPr>
                    <p:cNvPr id="84" name="TextovéPole 83"/>
                    <p:cNvSpPr txBox="1"/>
                    <p:nvPr/>
                  </p:nvSpPr>
                  <p:spPr>
                    <a:xfrm>
                      <a:off x="3470480" y="3883342"/>
                      <a:ext cx="576200" cy="24622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pPr algn="ctr"/>
                      <a:r>
                        <a:rPr lang="en-GB" sz="1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today</a:t>
                      </a:r>
                    </a:p>
                  </p:txBody>
                </p:sp>
              </p:grpSp>
            </p:grpSp>
            <p:sp>
              <p:nvSpPr>
                <p:cNvPr id="101" name="TextovéPole 100"/>
                <p:cNvSpPr txBox="1"/>
                <p:nvPr/>
              </p:nvSpPr>
              <p:spPr>
                <a:xfrm>
                  <a:off x="4039592" y="5040000"/>
                  <a:ext cx="1080570" cy="24622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next coupon day</a:t>
                  </a:r>
                </a:p>
              </p:txBody>
            </p:sp>
            <p:sp>
              <p:nvSpPr>
                <p:cNvPr id="102" name="TextovéPole 101"/>
                <p:cNvSpPr txBox="1"/>
                <p:nvPr/>
              </p:nvSpPr>
              <p:spPr>
                <a:xfrm>
                  <a:off x="7193790" y="5040000"/>
                  <a:ext cx="1447226" cy="24622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after-next coupon day</a:t>
                  </a:r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5" name="Obdélník 64"/>
                  <p:cNvSpPr/>
                  <p:nvPr/>
                </p:nvSpPr>
                <p:spPr>
                  <a:xfrm>
                    <a:off x="2247165" y="3335728"/>
                    <a:ext cx="1186419" cy="561758"/>
                  </a:xfrm>
                  <a:prstGeom prst="rect">
                    <a:avLst/>
                  </a:prstGeom>
                  <a:solidFill>
                    <a:srgbClr val="0070C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000" tIns="36000" rIns="36000" bIns="36000" rtlCol="0" anchor="ctr"/>
                  <a:lstStyle/>
                  <a:p>
                    <a:pPr marL="92075">
                      <a:spcBef>
                        <a:spcPts val="1200"/>
                      </a:spcBef>
                    </a:pP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GB" sz="1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000" i="1">
                                <a:latin typeface="Cambria Math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GB" sz="1000" i="1">
                                <a:latin typeface="Cambria Math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GB" sz="1000" i="1">
                            <a:latin typeface="Cambria Math"/>
                            <a:ea typeface="Cambria Math" panose="02040503050406030204" pitchFamily="18" charset="0"/>
                          </a:rPr>
                          <m:t>=99</m:t>
                        </m:r>
                        <m:r>
                          <a:rPr lang="cs-CZ" sz="1000" b="0" i="1" smtClean="0">
                            <a:latin typeface="Cambria Math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GB" sz="1000" i="1">
                            <a:latin typeface="Cambria Math"/>
                            <a:ea typeface="Cambria Math" panose="02040503050406030204" pitchFamily="18" charset="0"/>
                          </a:rPr>
                          <m:t>13 </m:t>
                        </m:r>
                      </m:oMath>
                    </a14:m>
                    <a:r>
                      <a:rPr lang="en-GB" sz="1000" dirty="0">
                        <a:latin typeface="Cambria Math"/>
                        <a:ea typeface="Cambria Math" panose="02040503050406030204" pitchFamily="18" charset="0"/>
                      </a:rPr>
                      <a:t>(dirty)</a:t>
                    </a:r>
                  </a:p>
                  <a:p>
                    <a:pPr marL="92075"/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GB" sz="1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000" i="1"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1000" i="1">
                                <a:latin typeface="Cambria Math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GB" sz="1000" i="1">
                            <a:latin typeface="Cambria Math"/>
                            <a:ea typeface="Cambria Math" panose="02040503050406030204" pitchFamily="18" charset="0"/>
                          </a:rPr>
                          <m:t>=88.19 </m:t>
                        </m:r>
                      </m:oMath>
                    </a14:m>
                    <a:r>
                      <a:rPr lang="en-GB" sz="1000" dirty="0">
                        <a:latin typeface="Cambria Math"/>
                        <a:ea typeface="Cambria Math" panose="02040503050406030204" pitchFamily="18" charset="0"/>
                      </a:rPr>
                      <a:t>(clean)</a:t>
                    </a:r>
                  </a:p>
                  <a:p>
                    <a:pPr marL="92075"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r>
                            <a:rPr lang="en-GB" sz="1000" i="1">
                              <a:latin typeface="Cambria Math"/>
                              <a:ea typeface="Cambria Math" panose="02040503050406030204" pitchFamily="18" charset="0"/>
                            </a:rPr>
                            <m:t>  </m:t>
                          </m:r>
                          <m:r>
                            <a:rPr lang="en-GB" sz="1000" i="1">
                              <a:latin typeface="Cambria Math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en-GB" sz="1000" i="1">
                              <a:latin typeface="Cambria Math"/>
                              <a:ea typeface="Cambria Math" panose="02040503050406030204" pitchFamily="18" charset="0"/>
                            </a:rPr>
                            <m:t>=8%</m:t>
                          </m:r>
                        </m:oMath>
                      </m:oMathPara>
                    </a14:m>
                    <a:endParaRPr lang="en-GB" sz="1000" i="1" dirty="0">
                      <a:latin typeface="Cambria Math"/>
                      <a:ea typeface="Cambria Math" panose="020405030504060302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65" name="Obdélník 6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47165" y="3335728"/>
                    <a:ext cx="1186419" cy="561758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 r="-2538"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6" name="Volný tvar 65"/>
            <p:cNvSpPr/>
            <p:nvPr/>
          </p:nvSpPr>
          <p:spPr>
            <a:xfrm>
              <a:off x="3447760" y="3438073"/>
              <a:ext cx="260144" cy="482009"/>
            </a:xfrm>
            <a:custGeom>
              <a:avLst/>
              <a:gdLst>
                <a:gd name="connsiteX0" fmla="*/ 0 w 233916"/>
                <a:gd name="connsiteY0" fmla="*/ 0 h 482009"/>
                <a:gd name="connsiteX1" fmla="*/ 92149 w 233916"/>
                <a:gd name="connsiteY1" fmla="*/ 0 h 482009"/>
                <a:gd name="connsiteX2" fmla="*/ 92149 w 233916"/>
                <a:gd name="connsiteY2" fmla="*/ 482009 h 482009"/>
                <a:gd name="connsiteX3" fmla="*/ 233916 w 233916"/>
                <a:gd name="connsiteY3" fmla="*/ 482009 h 482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3916" h="482009">
                  <a:moveTo>
                    <a:pt x="0" y="0"/>
                  </a:moveTo>
                  <a:lnTo>
                    <a:pt x="92149" y="0"/>
                  </a:lnTo>
                  <a:lnTo>
                    <a:pt x="92149" y="482009"/>
                  </a:lnTo>
                  <a:lnTo>
                    <a:pt x="233916" y="482009"/>
                  </a:lnTo>
                </a:path>
              </a:pathLst>
            </a:custGeom>
            <a:noFill/>
            <a:ln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4239870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Examples of financial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14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3312000" cy="648072"/>
          </a:xfrm>
        </p:spPr>
        <p:txBody>
          <a:bodyPr/>
          <a:lstStyle/>
          <a:p>
            <a:r>
              <a:rPr lang="cs-CZ" dirty="0"/>
              <a:t>LTIRF – CTD bond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954000"/>
            <a:ext cx="514816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Cheapest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-</a:t>
            </a: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to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-</a:t>
            </a: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deliver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 bond</a:t>
            </a: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 (CTD</a:t>
            </a: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 bond</a:t>
            </a: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)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8000" y="1261672"/>
            <a:ext cx="769761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short may choose any bond for delivery from a given list compiled by the exchange</a:t>
            </a:r>
          </a:p>
        </p:txBody>
      </p:sp>
      <p:sp>
        <p:nvSpPr>
          <p:cNvPr id="81" name="TextovéPole 80"/>
          <p:cNvSpPr txBox="1"/>
          <p:nvPr/>
        </p:nvSpPr>
        <p:spPr>
          <a:xfrm>
            <a:off x="1187624" y="1807982"/>
            <a:ext cx="784887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cheapest-to-deliver bond gives the largest rate of return from the cost-of-carry transaction, called implied repo rate</a:t>
            </a:r>
          </a:p>
        </p:txBody>
      </p:sp>
      <p:sp>
        <p:nvSpPr>
          <p:cNvPr id="62" name="TextovéPole 61"/>
          <p:cNvSpPr txBox="1"/>
          <p:nvPr/>
        </p:nvSpPr>
        <p:spPr>
          <a:xfrm>
            <a:off x="864000" y="3780000"/>
            <a:ext cx="367838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Implied repo rate formula</a:t>
            </a:r>
          </a:p>
        </p:txBody>
      </p:sp>
      <p:sp>
        <p:nvSpPr>
          <p:cNvPr id="64" name="TextovéPole 35"/>
          <p:cNvSpPr txBox="1"/>
          <p:nvPr/>
        </p:nvSpPr>
        <p:spPr>
          <a:xfrm>
            <a:off x="1116000" y="2412000"/>
            <a:ext cx="2963994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7030A0"/>
              </a:buClr>
            </a:pPr>
            <a:r>
              <a:rPr lang="en-GB" sz="1100" b="1" spc="100" dirty="0">
                <a:latin typeface="Cambria Math" panose="02040503050406030204" pitchFamily="18" charset="0"/>
                <a:ea typeface="Cambria Math" panose="02040503050406030204" pitchFamily="18" charset="0"/>
              </a:rPr>
              <a:t>Repo transaction (collateralized loan)</a:t>
            </a:r>
          </a:p>
        </p:txBody>
      </p:sp>
      <p:sp>
        <p:nvSpPr>
          <p:cNvPr id="65" name="TextovéPole 35"/>
          <p:cNvSpPr txBox="1"/>
          <p:nvPr/>
        </p:nvSpPr>
        <p:spPr>
          <a:xfrm>
            <a:off x="4860000" y="2412000"/>
            <a:ext cx="197149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7030A0"/>
              </a:buClr>
            </a:pPr>
            <a:r>
              <a:rPr lang="en-GB" sz="1100" b="1" spc="100" dirty="0">
                <a:latin typeface="Cambria Math" panose="02040503050406030204" pitchFamily="18" charset="0"/>
                <a:ea typeface="Cambria Math" panose="02040503050406030204" pitchFamily="18" charset="0"/>
              </a:rPr>
              <a:t>Cost-of-carry transaction</a:t>
            </a:r>
          </a:p>
        </p:txBody>
      </p:sp>
      <p:grpSp>
        <p:nvGrpSpPr>
          <p:cNvPr id="67" name="Skupina 66"/>
          <p:cNvGrpSpPr/>
          <p:nvPr/>
        </p:nvGrpSpPr>
        <p:grpSpPr>
          <a:xfrm>
            <a:off x="1312742" y="2653924"/>
            <a:ext cx="2388074" cy="1094844"/>
            <a:chOff x="2393789" y="2222125"/>
            <a:chExt cx="2388074" cy="1094844"/>
          </a:xfrm>
        </p:grpSpPr>
        <p:grpSp>
          <p:nvGrpSpPr>
            <p:cNvPr id="78" name="Skupina 77"/>
            <p:cNvGrpSpPr/>
            <p:nvPr/>
          </p:nvGrpSpPr>
          <p:grpSpPr>
            <a:xfrm>
              <a:off x="2393789" y="2594620"/>
              <a:ext cx="864000" cy="360000"/>
              <a:chOff x="1682694" y="2378596"/>
              <a:chExt cx="864000" cy="360000"/>
            </a:xfrm>
          </p:grpSpPr>
          <p:sp>
            <p:nvSpPr>
              <p:cNvPr id="100" name="Obdélník 99"/>
              <p:cNvSpPr/>
              <p:nvPr/>
            </p:nvSpPr>
            <p:spPr>
              <a:xfrm>
                <a:off x="1682694" y="2378596"/>
                <a:ext cx="864000" cy="36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105" name="TextovéPole 104"/>
              <p:cNvSpPr txBox="1"/>
              <p:nvPr/>
            </p:nvSpPr>
            <p:spPr>
              <a:xfrm>
                <a:off x="1693578" y="2442769"/>
                <a:ext cx="838940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Repo  buyer</a:t>
                </a:r>
              </a:p>
            </p:txBody>
          </p:sp>
        </p:grpSp>
        <p:grpSp>
          <p:nvGrpSpPr>
            <p:cNvPr id="79" name="Skupina 78"/>
            <p:cNvGrpSpPr/>
            <p:nvPr/>
          </p:nvGrpSpPr>
          <p:grpSpPr>
            <a:xfrm>
              <a:off x="3891782" y="2594620"/>
              <a:ext cx="890081" cy="360000"/>
              <a:chOff x="4116791" y="2378596"/>
              <a:chExt cx="890081" cy="360000"/>
            </a:xfrm>
          </p:grpSpPr>
          <p:sp>
            <p:nvSpPr>
              <p:cNvPr id="98" name="Obdélník 97"/>
              <p:cNvSpPr/>
              <p:nvPr/>
            </p:nvSpPr>
            <p:spPr>
              <a:xfrm>
                <a:off x="4130967" y="2378596"/>
                <a:ext cx="864000" cy="36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99" name="TextovéPole 98"/>
              <p:cNvSpPr txBox="1"/>
              <p:nvPr/>
            </p:nvSpPr>
            <p:spPr>
              <a:xfrm>
                <a:off x="4116791" y="2442769"/>
                <a:ext cx="890081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Repo market</a:t>
                </a:r>
              </a:p>
            </p:txBody>
          </p:sp>
        </p:grpSp>
        <p:sp>
          <p:nvSpPr>
            <p:cNvPr id="80" name="Volný tvar 79"/>
            <p:cNvSpPr/>
            <p:nvPr/>
          </p:nvSpPr>
          <p:spPr>
            <a:xfrm>
              <a:off x="2502818" y="2262236"/>
              <a:ext cx="2160000" cy="324000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triangle"/>
              <a:tailEnd type="non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82" name="Volný tvar 81"/>
            <p:cNvSpPr/>
            <p:nvPr/>
          </p:nvSpPr>
          <p:spPr>
            <a:xfrm>
              <a:off x="3045498" y="2430497"/>
              <a:ext cx="1080000" cy="144000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none" w="lg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85" name="Volný tvar 84"/>
            <p:cNvSpPr/>
            <p:nvPr/>
          </p:nvSpPr>
          <p:spPr>
            <a:xfrm>
              <a:off x="2566406" y="2898569"/>
              <a:ext cx="2160000" cy="324000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triangle"/>
              <a:tailEnd type="none" w="lg" len="med"/>
            </a:ln>
            <a:scene3d>
              <a:camera prst="orthographicFront">
                <a:rot lat="0" lon="0" rev="108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86" name="Volný tvar 85"/>
            <p:cNvSpPr/>
            <p:nvPr/>
          </p:nvSpPr>
          <p:spPr>
            <a:xfrm>
              <a:off x="2984030" y="2899113"/>
              <a:ext cx="1080000" cy="144000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none" w="lg" len="med"/>
              <a:tailEnd type="triangle" w="med" len="med"/>
            </a:ln>
            <a:scene3d>
              <a:camera prst="orthographicFront">
                <a:rot lat="0" lon="0" rev="108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87" name="TextovéPole 86"/>
            <p:cNvSpPr txBox="1"/>
            <p:nvPr/>
          </p:nvSpPr>
          <p:spPr>
            <a:xfrm>
              <a:off x="2443406" y="2222125"/>
              <a:ext cx="94901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>
                  <a:latin typeface="Cambria Math"/>
                  <a:ea typeface="Cambria Math" panose="02040503050406030204" pitchFamily="18" charset="0"/>
                </a:rPr>
                <a:t>Bond collateral</a:t>
              </a:r>
            </a:p>
          </p:txBody>
        </p:sp>
        <p:sp>
          <p:nvSpPr>
            <p:cNvPr id="90" name="TextovéPole 89"/>
            <p:cNvSpPr txBox="1"/>
            <p:nvPr/>
          </p:nvSpPr>
          <p:spPr>
            <a:xfrm>
              <a:off x="3646278" y="2396271"/>
              <a:ext cx="489548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cs-CZ" sz="800" b="1" dirty="0">
                  <a:latin typeface="Cambria Math"/>
                  <a:ea typeface="Cambria Math" panose="02040503050406030204" pitchFamily="18" charset="0"/>
                </a:rPr>
                <a:t>Cash </a:t>
              </a:r>
              <a:endParaRPr lang="en-GB" sz="800" b="1" dirty="0">
                <a:latin typeface="Cambria Math"/>
                <a:ea typeface="Cambria Math" panose="02040503050406030204" pitchFamily="18" charset="0"/>
              </a:endParaRPr>
            </a:p>
          </p:txBody>
        </p:sp>
        <p:sp>
          <p:nvSpPr>
            <p:cNvPr id="96" name="TextovéPole 95"/>
            <p:cNvSpPr txBox="1"/>
            <p:nvPr/>
          </p:nvSpPr>
          <p:spPr>
            <a:xfrm>
              <a:off x="4230558" y="3101525"/>
              <a:ext cx="467394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800" b="1" dirty="0">
                  <a:latin typeface="Cambria Math"/>
                  <a:ea typeface="Cambria Math" panose="02040503050406030204" pitchFamily="18" charset="0"/>
                </a:rPr>
                <a:t>Bond</a:t>
              </a:r>
            </a:p>
          </p:txBody>
        </p:sp>
      </p:grpSp>
      <p:grpSp>
        <p:nvGrpSpPr>
          <p:cNvPr id="7" name="Skupina 6"/>
          <p:cNvGrpSpPr/>
          <p:nvPr/>
        </p:nvGrpSpPr>
        <p:grpSpPr>
          <a:xfrm>
            <a:off x="4089086" y="2651088"/>
            <a:ext cx="4659378" cy="1137952"/>
            <a:chOff x="4067944" y="2644000"/>
            <a:chExt cx="4659378" cy="1137952"/>
          </a:xfrm>
        </p:grpSpPr>
        <p:sp>
          <p:nvSpPr>
            <p:cNvPr id="91" name="Volný tvar 90"/>
            <p:cNvSpPr/>
            <p:nvPr/>
          </p:nvSpPr>
          <p:spPr>
            <a:xfrm>
              <a:off x="6016992" y="2819854"/>
              <a:ext cx="1872208" cy="216000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prstDash val="sysDash"/>
              <a:headEnd type="triangle"/>
              <a:tailEnd type="non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grpSp>
          <p:nvGrpSpPr>
            <p:cNvPr id="107" name="Skupina 106"/>
            <p:cNvGrpSpPr/>
            <p:nvPr/>
          </p:nvGrpSpPr>
          <p:grpSpPr>
            <a:xfrm>
              <a:off x="5380616" y="3018203"/>
              <a:ext cx="864000" cy="360000"/>
              <a:chOff x="1682694" y="2378596"/>
              <a:chExt cx="864000" cy="360000"/>
            </a:xfrm>
          </p:grpSpPr>
          <p:sp>
            <p:nvSpPr>
              <p:cNvPr id="119" name="Obdélník 118"/>
              <p:cNvSpPr/>
              <p:nvPr/>
            </p:nvSpPr>
            <p:spPr>
              <a:xfrm>
                <a:off x="1682694" y="2378596"/>
                <a:ext cx="864000" cy="36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120" name="TextovéPole 119"/>
              <p:cNvSpPr txBox="1"/>
              <p:nvPr/>
            </p:nvSpPr>
            <p:spPr>
              <a:xfrm>
                <a:off x="1707754" y="2442769"/>
                <a:ext cx="815966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0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The short</a:t>
                </a:r>
              </a:p>
            </p:txBody>
          </p:sp>
        </p:grpSp>
        <p:grpSp>
          <p:nvGrpSpPr>
            <p:cNvPr id="9" name="Skupina 8"/>
            <p:cNvGrpSpPr/>
            <p:nvPr/>
          </p:nvGrpSpPr>
          <p:grpSpPr>
            <a:xfrm>
              <a:off x="6459729" y="3018203"/>
              <a:ext cx="1079903" cy="360000"/>
              <a:chOff x="6537481" y="3138699"/>
              <a:chExt cx="1079903" cy="360000"/>
            </a:xfrm>
          </p:grpSpPr>
          <p:sp>
            <p:nvSpPr>
              <p:cNvPr id="117" name="Obdélník 116"/>
              <p:cNvSpPr/>
              <p:nvPr/>
            </p:nvSpPr>
            <p:spPr>
              <a:xfrm>
                <a:off x="6660233" y="3138699"/>
                <a:ext cx="864000" cy="36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118" name="TextovéPole 117"/>
              <p:cNvSpPr txBox="1"/>
              <p:nvPr/>
            </p:nvSpPr>
            <p:spPr>
              <a:xfrm>
                <a:off x="6537481" y="3202872"/>
                <a:ext cx="1079903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0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Bond</a:t>
                </a:r>
                <a:r>
                  <a:rPr lang="en-GB" sz="10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 market</a:t>
                </a:r>
              </a:p>
            </p:txBody>
          </p:sp>
        </p:grpSp>
        <p:sp>
          <p:nvSpPr>
            <p:cNvPr id="109" name="Volný tvar 108"/>
            <p:cNvSpPr/>
            <p:nvPr/>
          </p:nvSpPr>
          <p:spPr>
            <a:xfrm>
              <a:off x="5507139" y="2691632"/>
              <a:ext cx="1872208" cy="322872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triangle"/>
              <a:tailEnd type="none" w="lg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10" name="Volný tvar 109"/>
            <p:cNvSpPr/>
            <p:nvPr/>
          </p:nvSpPr>
          <p:spPr>
            <a:xfrm>
              <a:off x="6112803" y="2862280"/>
              <a:ext cx="697568" cy="142888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11" name="Volný tvar 110"/>
            <p:cNvSpPr/>
            <p:nvPr/>
          </p:nvSpPr>
          <p:spPr>
            <a:xfrm>
              <a:off x="4218083" y="3322680"/>
              <a:ext cx="1850916" cy="324000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none"/>
              <a:tailEnd type="triangle" w="med" len="med"/>
            </a:ln>
            <a:scene3d>
              <a:camera prst="orthographicFront">
                <a:rot lat="0" lon="0" rev="108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12" name="Volný tvar 111"/>
            <p:cNvSpPr/>
            <p:nvPr/>
          </p:nvSpPr>
          <p:spPr>
            <a:xfrm>
              <a:off x="4896659" y="3322696"/>
              <a:ext cx="709712" cy="151362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headEnd type="triangle" w="med" len="med"/>
              <a:tailEnd type="none" w="med" len="med"/>
            </a:ln>
            <a:scene3d>
              <a:camera prst="orthographicFront">
                <a:rot lat="0" lon="0" rev="108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13" name="TextovéPole 112"/>
            <p:cNvSpPr txBox="1"/>
            <p:nvPr/>
          </p:nvSpPr>
          <p:spPr>
            <a:xfrm>
              <a:off x="5455988" y="2645708"/>
              <a:ext cx="949015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>
                  <a:latin typeface="Cambria Math"/>
                  <a:ea typeface="Cambria Math" panose="02040503050406030204" pitchFamily="18" charset="0"/>
                </a:rPr>
                <a:t>Bond purchase</a:t>
              </a:r>
            </a:p>
          </p:txBody>
        </p:sp>
        <p:sp>
          <p:nvSpPr>
            <p:cNvPr id="114" name="TextovéPole 113"/>
            <p:cNvSpPr txBox="1"/>
            <p:nvPr/>
          </p:nvSpPr>
          <p:spPr>
            <a:xfrm>
              <a:off x="5990855" y="2826942"/>
              <a:ext cx="792251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800" b="1" dirty="0">
                  <a:latin typeface="Cambria Math"/>
                  <a:ea typeface="Cambria Math" panose="02040503050406030204" pitchFamily="18" charset="0"/>
                </a:rPr>
                <a:t>Cash outflow </a:t>
              </a:r>
            </a:p>
          </p:txBody>
        </p:sp>
        <p:sp>
          <p:nvSpPr>
            <p:cNvPr id="115" name="TextovéPole 114"/>
            <p:cNvSpPr txBox="1"/>
            <p:nvPr/>
          </p:nvSpPr>
          <p:spPr>
            <a:xfrm>
              <a:off x="4232068" y="3518020"/>
              <a:ext cx="935167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b="1" dirty="0">
                  <a:latin typeface="Cambria Math"/>
                  <a:ea typeface="Cambria Math" panose="02040503050406030204" pitchFamily="18" charset="0"/>
                </a:rPr>
                <a:t>Bond delivery</a:t>
              </a:r>
            </a:p>
          </p:txBody>
        </p:sp>
        <p:sp>
          <p:nvSpPr>
            <p:cNvPr id="116" name="TextovéPole 115"/>
            <p:cNvSpPr txBox="1"/>
            <p:nvPr/>
          </p:nvSpPr>
          <p:spPr>
            <a:xfrm>
              <a:off x="4774976" y="3352740"/>
              <a:ext cx="77832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800" b="1" dirty="0">
                  <a:latin typeface="Cambria Math"/>
                  <a:ea typeface="Cambria Math" panose="02040503050406030204" pitchFamily="18" charset="0"/>
                </a:rPr>
                <a:t>Cash inflow</a:t>
              </a:r>
            </a:p>
          </p:txBody>
        </p:sp>
        <p:sp>
          <p:nvSpPr>
            <p:cNvPr id="122" name="Obdélník 121"/>
            <p:cNvSpPr/>
            <p:nvPr/>
          </p:nvSpPr>
          <p:spPr>
            <a:xfrm>
              <a:off x="4161216" y="3020472"/>
              <a:ext cx="864000" cy="360000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23" name="TextovéPole 122"/>
            <p:cNvSpPr txBox="1"/>
            <p:nvPr/>
          </p:nvSpPr>
          <p:spPr>
            <a:xfrm>
              <a:off x="4067944" y="3084645"/>
              <a:ext cx="100601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dirty="0">
                  <a:solidFill>
                    <a:schemeClr val="bg1"/>
                  </a:solidFill>
                  <a:latin typeface="Cambria Math"/>
                  <a:ea typeface="Cambria Math" panose="02040503050406030204" pitchFamily="18" charset="0"/>
                </a:rPr>
                <a:t>Futures market</a:t>
              </a:r>
            </a:p>
          </p:txBody>
        </p:sp>
        <p:grpSp>
          <p:nvGrpSpPr>
            <p:cNvPr id="76" name="Skupina 75"/>
            <p:cNvGrpSpPr/>
            <p:nvPr/>
          </p:nvGrpSpPr>
          <p:grpSpPr>
            <a:xfrm>
              <a:off x="7740570" y="3016800"/>
              <a:ext cx="986752" cy="360000"/>
              <a:chOff x="6601274" y="3138699"/>
              <a:chExt cx="986752" cy="360000"/>
            </a:xfrm>
          </p:grpSpPr>
          <p:sp>
            <p:nvSpPr>
              <p:cNvPr id="77" name="Obdélník 76"/>
              <p:cNvSpPr/>
              <p:nvPr/>
            </p:nvSpPr>
            <p:spPr>
              <a:xfrm>
                <a:off x="6660233" y="3138699"/>
                <a:ext cx="864000" cy="360000"/>
              </a:xfrm>
              <a:prstGeom prst="rect">
                <a:avLst/>
              </a:prstGeom>
              <a:solidFill>
                <a:srgbClr val="7030A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/>
              </a:p>
            </p:txBody>
          </p:sp>
          <p:sp>
            <p:nvSpPr>
              <p:cNvPr id="83" name="TextovéPole 82"/>
              <p:cNvSpPr txBox="1"/>
              <p:nvPr/>
            </p:nvSpPr>
            <p:spPr>
              <a:xfrm>
                <a:off x="6601274" y="3202872"/>
                <a:ext cx="986752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10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Money</a:t>
                </a:r>
                <a:r>
                  <a:rPr lang="en-GB" sz="1000" b="1" dirty="0">
                    <a:solidFill>
                      <a:schemeClr val="bg1"/>
                    </a:solidFill>
                    <a:latin typeface="Cambria Math"/>
                    <a:ea typeface="Cambria Math" panose="02040503050406030204" pitchFamily="18" charset="0"/>
                  </a:rPr>
                  <a:t> market</a:t>
                </a:r>
              </a:p>
            </p:txBody>
          </p:sp>
        </p:grpSp>
        <p:sp>
          <p:nvSpPr>
            <p:cNvPr id="92" name="TextovéPole 91"/>
            <p:cNvSpPr txBox="1"/>
            <p:nvPr/>
          </p:nvSpPr>
          <p:spPr>
            <a:xfrm>
              <a:off x="7505514" y="2644000"/>
              <a:ext cx="441518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800" b="1" dirty="0">
                  <a:latin typeface="Cambria Math"/>
                  <a:ea typeface="Cambria Math" panose="02040503050406030204" pitchFamily="18" charset="0"/>
                </a:rPr>
                <a:t>Loan</a:t>
              </a:r>
            </a:p>
          </p:txBody>
        </p:sp>
        <p:sp>
          <p:nvSpPr>
            <p:cNvPr id="93" name="Volný tvar 92"/>
            <p:cNvSpPr/>
            <p:nvPr/>
          </p:nvSpPr>
          <p:spPr>
            <a:xfrm>
              <a:off x="6083068" y="3321576"/>
              <a:ext cx="1850916" cy="216000"/>
            </a:xfrm>
            <a:custGeom>
              <a:avLst/>
              <a:gdLst>
                <a:gd name="connsiteX0" fmla="*/ 0 w 2162175"/>
                <a:gd name="connsiteY0" fmla="*/ 733425 h 742950"/>
                <a:gd name="connsiteX1" fmla="*/ 0 w 2162175"/>
                <a:gd name="connsiteY1" fmla="*/ 0 h 742950"/>
                <a:gd name="connsiteX2" fmla="*/ 2162175 w 2162175"/>
                <a:gd name="connsiteY2" fmla="*/ 0 h 742950"/>
                <a:gd name="connsiteX3" fmla="*/ 2162175 w 2162175"/>
                <a:gd name="connsiteY3" fmla="*/ 742950 h 742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2175" h="742950">
                  <a:moveTo>
                    <a:pt x="0" y="733425"/>
                  </a:moveTo>
                  <a:lnTo>
                    <a:pt x="0" y="0"/>
                  </a:lnTo>
                  <a:lnTo>
                    <a:pt x="2162175" y="0"/>
                  </a:lnTo>
                  <a:lnTo>
                    <a:pt x="2162175" y="742950"/>
                  </a:lnTo>
                </a:path>
              </a:pathLst>
            </a:custGeom>
            <a:noFill/>
            <a:ln w="25400">
              <a:solidFill>
                <a:schemeClr val="accent1"/>
              </a:solidFill>
              <a:prstDash val="sysDash"/>
              <a:headEnd type="triangle"/>
              <a:tailEnd type="none" w="med" len="med"/>
            </a:ln>
            <a:scene3d>
              <a:camera prst="orthographicFront">
                <a:rot lat="0" lon="0" rev="10800000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94" name="TextovéPole 93"/>
            <p:cNvSpPr txBox="1"/>
            <p:nvPr/>
          </p:nvSpPr>
          <p:spPr>
            <a:xfrm>
              <a:off x="7000136" y="3566508"/>
              <a:ext cx="935167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800" b="1" dirty="0">
                  <a:latin typeface="Cambria Math"/>
                  <a:ea typeface="Cambria Math" panose="02040503050406030204" pitchFamily="18" charset="0"/>
                </a:rPr>
                <a:t>Loan repayment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1224000" y="4087952"/>
                <a:ext cx="7632848" cy="5763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cs-CZ" sz="1400" b="0" i="0" smtClean="0">
                          <a:latin typeface="Cambria Math"/>
                          <a:ea typeface="Cambria Math" panose="02040503050406030204" pitchFamily="18" charset="0"/>
                        </a:rPr>
                        <m:t>loan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/>
                          <a:ea typeface="Cambria Math" panose="02040503050406030204" pitchFamily="18" charset="0"/>
                        </a:rPr>
                        <m:t> (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/>
                          <a:ea typeface="Cambria Math" panose="02040503050406030204" pitchFamily="18" charset="0"/>
                        </a:rPr>
                        <m:t>cash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/>
                          <a:ea typeface="Cambria Math" panose="02040503050406030204" pitchFamily="18" charset="0"/>
                        </a:rPr>
                        <m:t>outflow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/>
                          <a:ea typeface="Cambria Math" panose="02040503050406030204" pitchFamily="18" charset="0"/>
                        </a:rPr>
                        <m:t>) ×</m:t>
                      </m:r>
                      <m:d>
                        <m:d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1+</m:t>
                          </m:r>
                          <m:r>
                            <m:rPr>
                              <m:nor/>
                            </m:rPr>
                            <a:rPr lang="cs-CZ" sz="1400" b="0" i="0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</a:rPr>
                            <m:t>implied</m:t>
                          </m:r>
                          <m:r>
                            <m:rPr>
                              <m:nor/>
                            </m:rPr>
                            <a:rPr lang="cs-CZ" sz="1400" b="0" i="0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cs-CZ" sz="1400" b="0" i="0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</a:rPr>
                            <m:t>repo</m:t>
                          </m:r>
                          <m:r>
                            <m:rPr>
                              <m:nor/>
                            </m:rPr>
                            <a:rPr lang="cs-CZ" sz="1400" b="0" i="0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cs-CZ" sz="1400" b="0" i="0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</a:rPr>
                            <m:t>rate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f>
                            <m:fPr>
                              <m:ctrlPr>
                                <a:rPr lang="cs-CZ" sz="1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cs-CZ" sz="1400" b="0" i="0" smtClean="0">
                                  <a:latin typeface="Cambria Math"/>
                                  <a:ea typeface="Cambria Math"/>
                                </a:rPr>
                                <m:t>implied</m:t>
                              </m:r>
                              <m:r>
                                <m:rPr>
                                  <m:nor/>
                                </m:rPr>
                                <a:rPr lang="cs-CZ" sz="1400" b="0" i="0" smtClean="0">
                                  <a:latin typeface="Cambria Math"/>
                                  <a:ea typeface="Cambria Math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cs-CZ" sz="1400" b="0" i="0" smtClean="0">
                                  <a:latin typeface="Cambria Math"/>
                                  <a:ea typeface="Cambria Math"/>
                                </a:rPr>
                                <m:t>repo</m:t>
                              </m:r>
                              <m:r>
                                <m:rPr>
                                  <m:nor/>
                                </m:rPr>
                                <a:rPr lang="cs-CZ" sz="1400" b="0" i="0" smtClean="0">
                                  <a:latin typeface="Cambria Math"/>
                                  <a:ea typeface="Cambria Math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cs-CZ" sz="1400" b="0" i="0" smtClean="0">
                                  <a:latin typeface="Cambria Math"/>
                                  <a:ea typeface="Cambria Math"/>
                                </a:rPr>
                                <m:t>term</m:t>
                              </m:r>
                            </m:num>
                            <m:den>
                              <m:r>
                                <a:rPr lang="cs-CZ" sz="1400" b="0" i="1" smtClean="0">
                                  <a:latin typeface="Cambria Math"/>
                                  <a:ea typeface="Cambria Math"/>
                                </a:rPr>
                                <m:t>365</m:t>
                              </m:r>
                            </m:den>
                          </m:f>
                        </m:e>
                      </m:d>
                      <m:r>
                        <a:rPr lang="cs-CZ" sz="1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m:rPr>
                          <m:nor/>
                        </m:rPr>
                        <a:rPr lang="cs-CZ" sz="1400">
                          <a:latin typeface="Cambria Math"/>
                          <a:ea typeface="Cambria Math"/>
                        </a:rPr>
                        <m:t>repayment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/>
                          <a:ea typeface="Cambria Math"/>
                        </a:rPr>
                        <m:t> (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/>
                          <a:ea typeface="Cambria Math"/>
                        </a:rPr>
                        <m:t>cash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/>
                          <a:ea typeface="Cambria Math"/>
                        </a:rPr>
                        <m:t>inflow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cs-CZ" sz="14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4000" y="4087952"/>
                <a:ext cx="7632848" cy="57637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TextovéPole 100"/>
              <p:cNvSpPr txBox="1"/>
              <p:nvPr/>
            </p:nvSpPr>
            <p:spPr>
              <a:xfrm>
                <a:off x="1260000" y="4553056"/>
                <a:ext cx="5033783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8000" indent="-288000" algn="just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cs-CZ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cash</m:t>
                    </m:r>
                    <m:r>
                      <m:rPr>
                        <m:nor/>
                      </m:rPr>
                      <a:rPr lang="cs-CZ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cs-CZ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outflow</m:t>
                    </m:r>
                    <m:r>
                      <m:rPr>
                        <m:nor/>
                      </m:rPr>
                      <a:rPr lang="cs-CZ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= </m:t>
                    </m:r>
                    <m:r>
                      <m:rPr>
                        <m:nor/>
                      </m:rPr>
                      <a:rPr lang="cs-CZ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purchasing</m:t>
                    </m:r>
                    <m:r>
                      <m:rPr>
                        <m:nor/>
                      </m:rPr>
                      <a:rPr lang="cs-CZ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cs-CZ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price</m:t>
                    </m:r>
                    <m:r>
                      <m:rPr>
                        <m:nor/>
                      </m:rPr>
                      <a:rPr lang="cs-CZ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(</m:t>
                    </m:r>
                    <m:r>
                      <m:rPr>
                        <m:nor/>
                      </m:rPr>
                      <a:rPr lang="cs-CZ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dirty</m:t>
                    </m:r>
                    <m:r>
                      <m:rPr>
                        <m:nor/>
                      </m:rPr>
                      <a:rPr lang="cs-CZ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 </m:t>
                    </m:r>
                    <m:r>
                      <m:rPr>
                        <m:nor/>
                      </m:rPr>
                      <a:rPr lang="cs-CZ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of</m:t>
                    </m:r>
                    <m:r>
                      <m:rPr>
                        <m:nor/>
                      </m:rPr>
                      <a:rPr lang="cs-CZ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cs-CZ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the</m:t>
                    </m:r>
                    <m:r>
                      <m:rPr>
                        <m:nor/>
                      </m:rPr>
                      <a:rPr lang="cs-CZ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cs-CZ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bond</m:t>
                    </m:r>
                  </m:oMath>
                </a14:m>
                <a:endParaRPr lang="cs-CZ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1" name="TextovéPole 10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0000" y="4553056"/>
                <a:ext cx="5033783" cy="307777"/>
              </a:xfrm>
              <a:prstGeom prst="rect">
                <a:avLst/>
              </a:prstGeom>
              <a:blipFill>
                <a:blip r:embed="rId16"/>
                <a:stretch>
                  <a:fillRect l="-242" b="-16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TextovéPole 101"/>
              <p:cNvSpPr txBox="1"/>
              <p:nvPr/>
            </p:nvSpPr>
            <p:spPr>
              <a:xfrm>
                <a:off x="1260000" y="4773272"/>
                <a:ext cx="158673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8000" indent="-288000" algn="just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cash</m:t>
                    </m:r>
                    <m:r>
                      <m:rPr>
                        <m:nor/>
                      </m:rPr>
                      <a:rPr lang="en-GB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inflow</m:t>
                    </m:r>
                    <m:r>
                      <m:rPr>
                        <m:nor/>
                      </m:rPr>
                      <a:rPr lang="en-GB" sz="1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=</m:t>
                    </m:r>
                  </m:oMath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02" name="TextovéPole 10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0000" y="4773272"/>
                <a:ext cx="1586735" cy="307777"/>
              </a:xfrm>
              <a:prstGeom prst="rect">
                <a:avLst/>
              </a:prstGeom>
              <a:blipFill>
                <a:blip r:embed="rId17"/>
                <a:stretch>
                  <a:fillRect l="-769" b="-1372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8" name="TextovéPole 177">
                <a:extLst>
                  <a:ext uri="{FF2B5EF4-FFF2-40B4-BE49-F238E27FC236}">
                    <a16:creationId xmlns:a16="http://schemas.microsoft.com/office/drawing/2014/main" id="{349F6F7E-EA9E-405A-8792-99A64522A765}"/>
                  </a:ext>
                </a:extLst>
              </p:cNvPr>
              <p:cNvSpPr txBox="1"/>
              <p:nvPr/>
            </p:nvSpPr>
            <p:spPr>
              <a:xfrm>
                <a:off x="2585112" y="4779664"/>
                <a:ext cx="6378888" cy="5182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anticipated</m:t>
                      </m:r>
                      <m:r>
                        <m:rPr>
                          <m:nor/>
                        </m:rPr>
                        <a:rPr lang="en-GB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bond</m:t>
                      </m:r>
                      <m:r>
                        <m:rPr>
                          <m:nor/>
                        </m:rPr>
                        <a:rPr lang="cs-CZ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</m:t>
                      </m:r>
                      <m:r>
                        <m:rPr>
                          <m:nor/>
                        </m:rPr>
                        <a:rPr lang="cs-CZ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s</m:t>
                      </m:r>
                      <m:r>
                        <m:rPr>
                          <m:nor/>
                        </m:rPr>
                        <a:rPr lang="cs-CZ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selling</m:t>
                      </m:r>
                      <m:r>
                        <m:rPr>
                          <m:nor/>
                        </m:rPr>
                        <a:rPr lang="en-GB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price</m:t>
                      </m:r>
                      <m:r>
                        <m:rPr>
                          <m:nor/>
                        </m:rPr>
                        <a:rPr lang="en-GB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</m:t>
                      </m:r>
                      <m:r>
                        <m:rPr>
                          <m:nor/>
                        </m:rPr>
                        <a:rPr lang="en-GB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clean</m:t>
                      </m:r>
                      <m:r>
                        <m:rPr>
                          <m:nor/>
                        </m:rPr>
                        <a:rPr lang="en-GB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 </m:t>
                      </m:r>
                      <m:r>
                        <m:rPr>
                          <m:nor/>
                        </m:rPr>
                        <a:rPr lang="en-GB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on</m:t>
                      </m:r>
                      <m:r>
                        <m:rPr>
                          <m:nor/>
                        </m:rPr>
                        <a:rPr lang="en-GB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delivery</m:t>
                      </m:r>
                      <m:r>
                        <m:rPr>
                          <m:nor/>
                        </m:rPr>
                        <a:rPr lang="en-GB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day</m:t>
                      </m:r>
                      <m:r>
                        <m:rPr>
                          <m:nor/>
                        </m:rPr>
                        <a:rPr lang="en-GB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equal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to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the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product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of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</m:t>
                      </m:r>
                      <m:r>
                        <m:rPr>
                          <m:nor/>
                        </m:rPr>
                        <a:rPr lang="en-GB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current</m:t>
                      </m:r>
                      <m:r>
                        <m:rPr>
                          <m:nor/>
                        </m:rPr>
                        <a:rPr lang="en-GB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futures</m:t>
                      </m:r>
                      <m:r>
                        <m:rPr>
                          <m:nor/>
                        </m:rPr>
                        <a:rPr lang="en-GB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price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and</m:t>
                      </m:r>
                      <m: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ond</m:t>
                      </m:r>
                      <m:r>
                        <m:rPr>
                          <m:nor/>
                        </m:rPr>
                        <a:rPr lang="en-US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s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price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factor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78" name="TextovéPole 177">
                <a:extLst>
                  <a:ext uri="{FF2B5EF4-FFF2-40B4-BE49-F238E27FC236}">
                    <a16:creationId xmlns:a16="http://schemas.microsoft.com/office/drawing/2014/main" id="{349F6F7E-EA9E-405A-8792-99A64522A7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5112" y="4779664"/>
                <a:ext cx="6378888" cy="518283"/>
              </a:xfrm>
              <a:prstGeom prst="rect">
                <a:avLst/>
              </a:prstGeom>
              <a:blipFill>
                <a:blip r:embed="rId18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9" name="TextovéPole 178">
                <a:extLst>
                  <a:ext uri="{FF2B5EF4-FFF2-40B4-BE49-F238E27FC236}">
                    <a16:creationId xmlns:a16="http://schemas.microsoft.com/office/drawing/2014/main" id="{F3FBF864-CD01-4736-AE41-B6001A737E7A}"/>
                  </a:ext>
                </a:extLst>
              </p:cNvPr>
              <p:cNvSpPr txBox="1"/>
              <p:nvPr/>
            </p:nvSpPr>
            <p:spPr>
              <a:xfrm>
                <a:off x="2446672" y="5204952"/>
                <a:ext cx="570749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accrued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coupon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in</m:t>
                      </m:r>
                      <m:r>
                        <m:rPr>
                          <m:nor/>
                        </m:rPr>
                        <a:rPr lang="cs-CZ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the</m:t>
                      </m:r>
                      <m:r>
                        <m:rPr>
                          <m:nor/>
                        </m:rPr>
                        <a:rPr lang="cs-CZ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period</m:t>
                      </m:r>
                      <m:r>
                        <m:rPr>
                          <m:nor/>
                        </m:rPr>
                        <a:rPr lang="cs-CZ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from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acquiring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the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bond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to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delivery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day</m:t>
                      </m:r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79" name="TextovéPole 178">
                <a:extLst>
                  <a:ext uri="{FF2B5EF4-FFF2-40B4-BE49-F238E27FC236}">
                    <a16:creationId xmlns:a16="http://schemas.microsoft.com/office/drawing/2014/main" id="{F3FBF864-CD01-4736-AE41-B6001A737E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6672" y="5204952"/>
                <a:ext cx="5707496" cy="307777"/>
              </a:xfrm>
              <a:prstGeom prst="rect">
                <a:avLst/>
              </a:prstGeom>
              <a:blipFill>
                <a:blip r:embed="rId19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8" name="TextovéPole 147">
                <a:extLst>
                  <a:ext uri="{FF2B5EF4-FFF2-40B4-BE49-F238E27FC236}">
                    <a16:creationId xmlns:a16="http://schemas.microsoft.com/office/drawing/2014/main" id="{0F503F8C-37D0-4A43-A50E-7172AF592C28}"/>
                  </a:ext>
                </a:extLst>
              </p:cNvPr>
              <p:cNvSpPr txBox="1"/>
              <p:nvPr/>
            </p:nvSpPr>
            <p:spPr>
              <a:xfrm>
                <a:off x="2406312" y="5431311"/>
                <a:ext cx="6557688" cy="5182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80975" indent="-179388" algn="ctr" defTabSz="808038"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+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coupon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received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and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reinvested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from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next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coupon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day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to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delivery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day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if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there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is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coupon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day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between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ac</m:t>
                      </m:r>
                      <m:r>
                        <m:rPr>
                          <m:nor/>
                        </m:rPr>
                        <a:rPr lang="en-US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quiring</m:t>
                      </m:r>
                      <m:r>
                        <m:rPr>
                          <m:nor/>
                        </m:rPr>
                        <a:rPr lang="en-US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nd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delivering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the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bond</m:t>
                      </m:r>
                      <m:r>
                        <m:rPr>
                          <m:nor/>
                        </m:rP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8" name="TextovéPole 147">
                <a:extLst>
                  <a:ext uri="{FF2B5EF4-FFF2-40B4-BE49-F238E27FC236}">
                    <a16:creationId xmlns:a16="http://schemas.microsoft.com/office/drawing/2014/main" id="{0F503F8C-37D0-4A43-A50E-7172AF592C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6312" y="5431311"/>
                <a:ext cx="6557688" cy="518283"/>
              </a:xfrm>
              <a:prstGeom prst="rect">
                <a:avLst/>
              </a:prstGeom>
              <a:blipFill>
                <a:blip r:embed="rId20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0" name="TextovéPole 179">
                <a:extLst>
                  <a:ext uri="{FF2B5EF4-FFF2-40B4-BE49-F238E27FC236}">
                    <a16:creationId xmlns:a16="http://schemas.microsoft.com/office/drawing/2014/main" id="{AE39932B-432D-4E4E-89C8-A77FD9305817}"/>
                  </a:ext>
                </a:extLst>
              </p:cNvPr>
              <p:cNvSpPr txBox="1"/>
              <p:nvPr/>
            </p:nvSpPr>
            <p:spPr>
              <a:xfrm>
                <a:off x="2371994" y="5857343"/>
                <a:ext cx="356815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250" algn="just" defTabSz="808038"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interest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cost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of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the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money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market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1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loan</m:t>
                      </m:r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80" name="TextovéPole 179">
                <a:extLst>
                  <a:ext uri="{FF2B5EF4-FFF2-40B4-BE49-F238E27FC236}">
                    <a16:creationId xmlns:a16="http://schemas.microsoft.com/office/drawing/2014/main" id="{AE39932B-432D-4E4E-89C8-A77FD93058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1994" y="5857343"/>
                <a:ext cx="3568158" cy="307777"/>
              </a:xfrm>
              <a:prstGeom prst="rect">
                <a:avLst/>
              </a:prstGeom>
              <a:blipFill>
                <a:blip r:embed="rId21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3404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Examples of financial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15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6876272" cy="648072"/>
          </a:xfrm>
        </p:spPr>
        <p:txBody>
          <a:bodyPr/>
          <a:lstStyle/>
          <a:p>
            <a:r>
              <a:rPr lang="en-GB" dirty="0"/>
              <a:t>LTIRF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–</a:t>
            </a:r>
            <a:r>
              <a:rPr lang="en-GB" dirty="0"/>
              <a:t> calculation of implied repo rate</a:t>
            </a:r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954000"/>
            <a:ext cx="514816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Implied repo rate - numerical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ovéPole 35"/>
              <p:cNvSpPr txBox="1"/>
              <p:nvPr/>
            </p:nvSpPr>
            <p:spPr>
              <a:xfrm>
                <a:off x="1511609" y="4754024"/>
                <a:ext cx="7020831" cy="61003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/>
                    <a:ea typeface="Cambria Math"/>
                  </a:rPr>
                  <a:t>paid interest over the implied repo term </a:t>
                </a:r>
                <a:r>
                  <a:rPr lang="cs-CZ" sz="1600" dirty="0">
                    <a:latin typeface="Cambria Math"/>
                    <a:ea typeface="Cambria Math"/>
                  </a:rPr>
                  <a:t>(</a:t>
                </a:r>
                <a:r>
                  <a:rPr lang="en-GB" sz="1600" dirty="0">
                    <a:latin typeface="Cambria Math"/>
                    <a:ea typeface="Cambria Math"/>
                  </a:rPr>
                  <a:t>90 days) = 99.13 × 0.08 ×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160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GB" sz="1600" b="0" i="1" smtClean="0">
                                <a:latin typeface="Cambria Math"/>
                                <a:ea typeface="Cambria Math"/>
                              </a:rPr>
                              <m:t>90</m:t>
                            </m:r>
                          </m:num>
                          <m:den>
                            <m:r>
                              <a:rPr lang="en-GB" sz="1600" b="0" i="1" smtClean="0">
                                <a:latin typeface="Cambria Math"/>
                                <a:ea typeface="Cambria Math"/>
                              </a:rPr>
                              <m:t>365</m:t>
                            </m:r>
                          </m:den>
                        </m:f>
                      </m:e>
                    </m:box>
                  </m:oMath>
                </a14:m>
                <a:endParaRPr lang="en-GB" sz="1600" b="0" i="1" dirty="0">
                  <a:latin typeface="Cambria Math"/>
                  <a:ea typeface="Cambria Math"/>
                </a:endParaRPr>
              </a:p>
              <a:p>
                <a:pPr marL="715963">
                  <a:buClr>
                    <a:srgbClr val="7030A0"/>
                  </a:buClr>
                </a:pP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/>
                        <a:ea typeface="Cambria Math"/>
                      </a:rPr>
                      <m:t>=1.96 </m:t>
                    </m:r>
                  </m:oMath>
                </a14:m>
                <a:r>
                  <a:rPr lang="en-GB" sz="1600" dirty="0">
                    <a:latin typeface="Cambria Math"/>
                    <a:ea typeface="Cambria Math"/>
                  </a:rPr>
                  <a:t>USD</a:t>
                </a:r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5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1609" y="4754024"/>
                <a:ext cx="7020831" cy="610039"/>
              </a:xfrm>
              <a:prstGeom prst="rect">
                <a:avLst/>
              </a:prstGeom>
              <a:blipFill>
                <a:blip r:embed="rId14"/>
                <a:stretch>
                  <a:fillRect l="-347" t="-4000" b="-12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ovéPole 35"/>
              <p:cNvSpPr txBox="1"/>
              <p:nvPr/>
            </p:nvSpPr>
            <p:spPr>
              <a:xfrm>
                <a:off x="1512000" y="4012152"/>
                <a:ext cx="6911648" cy="8738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/>
                    <a:ea typeface="Cambria Math"/>
                  </a:rPr>
                  <a:t>coupon received on 18 May and reinvested until delivery day (44 days) at a money market rate of 8%</a:t>
                </a:r>
                <a:r>
                  <a:rPr lang="cs-CZ" sz="1600" dirty="0">
                    <a:latin typeface="Cambria Math"/>
                    <a:ea typeface="Cambria Math"/>
                  </a:rPr>
                  <a:t> (</a:t>
                </a:r>
                <a:r>
                  <a:rPr lang="en-GB" sz="1600" dirty="0">
                    <a:latin typeface="Cambria Math"/>
                    <a:ea typeface="Cambria Math"/>
                  </a:rPr>
                  <a:t>assumed to be equal to the current rate</a:t>
                </a:r>
                <a:r>
                  <a:rPr lang="cs-CZ" sz="1600" dirty="0">
                    <a:latin typeface="Cambria Math"/>
                    <a:ea typeface="Cambria Math"/>
                  </a:rPr>
                  <a:t>)</a:t>
                </a:r>
                <a:r>
                  <a:rPr lang="en-GB" sz="1600" dirty="0">
                    <a:latin typeface="Cambria Math"/>
                    <a:ea typeface="Cambria Math"/>
                  </a:rPr>
                  <a:t> </a:t>
                </a:r>
              </a:p>
              <a:p>
                <a:pPr marL="715963">
                  <a:buClr>
                    <a:srgbClr val="7030A0"/>
                  </a:buClr>
                </a:pPr>
                <a:r>
                  <a:rPr lang="en-GB" sz="1600" dirty="0">
                    <a:latin typeface="Cambria Math"/>
                    <a:ea typeface="Cambria Math"/>
                  </a:rPr>
                  <a:t>= 4 ×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1+.08×</m:t>
                        </m:r>
                        <m:box>
                          <m:boxPr>
                            <m:ctrlPr>
                              <a:rPr lang="en-GB" sz="16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GB" sz="1600" b="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GB" sz="1600" b="0" i="1" smtClean="0">
                                    <a:latin typeface="Cambria Math"/>
                                    <a:ea typeface="Cambria Math"/>
                                  </a:rPr>
                                  <m:t>44</m:t>
                                </m:r>
                              </m:num>
                              <m:den>
                                <m:r>
                                  <a:rPr lang="en-GB" sz="1600" b="0" i="1" smtClean="0">
                                    <a:latin typeface="Cambria Math"/>
                                    <a:ea typeface="Cambria Math"/>
                                  </a:rPr>
                                  <m:t>365</m:t>
                                </m:r>
                              </m:den>
                            </m:f>
                          </m:e>
                        </m:box>
                      </m:e>
                    </m:d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4.04 USD</a:t>
                </a:r>
              </a:p>
            </p:txBody>
          </p:sp>
        </mc:Choice>
        <mc:Fallback xmlns="">
          <p:sp>
            <p:nvSpPr>
              <p:cNvPr id="77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4012152"/>
                <a:ext cx="6911648" cy="873894"/>
              </a:xfrm>
              <a:prstGeom prst="rect">
                <a:avLst/>
              </a:prstGeom>
              <a:blipFill>
                <a:blip r:embed="rId15"/>
                <a:stretch>
                  <a:fillRect l="-353" t="-2778" b="-416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TextovéPole 35"/>
          <p:cNvSpPr txBox="1"/>
          <p:nvPr/>
        </p:nvSpPr>
        <p:spPr>
          <a:xfrm>
            <a:off x="864000" y="5256000"/>
            <a:ext cx="4032072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4000" indent="-324000">
              <a:buClr>
                <a:srgbClr val="7030A0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Implied repo rate  - results</a:t>
            </a:r>
          </a:p>
        </p:txBody>
      </p:sp>
      <p:sp>
        <p:nvSpPr>
          <p:cNvPr id="63" name="TextovéPole 35"/>
          <p:cNvSpPr txBox="1"/>
          <p:nvPr/>
        </p:nvSpPr>
        <p:spPr>
          <a:xfrm>
            <a:off x="1512224" y="2946208"/>
            <a:ext cx="522001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payment of the dirty price of the bond = 99.13 USD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2" name="TextovéPole 35"/>
          <p:cNvSpPr txBox="1"/>
          <p:nvPr/>
        </p:nvSpPr>
        <p:spPr>
          <a:xfrm>
            <a:off x="1511095" y="3501008"/>
            <a:ext cx="6696469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anticipated clean selling price = 88.19 × 1.07758 = 95.03 USD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ovéPole 35"/>
              <p:cNvSpPr txBox="1"/>
              <p:nvPr/>
            </p:nvSpPr>
            <p:spPr>
              <a:xfrm>
                <a:off x="1512500" y="3760688"/>
                <a:ext cx="6695064" cy="3638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/>
                    <a:ea typeface="Cambria Math"/>
                  </a:rPr>
                  <a:t>accrued coupon from 1</a:t>
                </a:r>
                <a:r>
                  <a:rPr lang="cs-CZ" sz="1600" dirty="0">
                    <a:latin typeface="Cambria Math"/>
                    <a:ea typeface="Cambria Math"/>
                  </a:rPr>
                  <a:t>8</a:t>
                </a:r>
                <a:r>
                  <a:rPr lang="en-GB" sz="1600" dirty="0">
                    <a:latin typeface="Cambria Math"/>
                    <a:ea typeface="Cambria Math"/>
                  </a:rPr>
                  <a:t> </a:t>
                </a:r>
                <a:r>
                  <a:rPr lang="cs-CZ" sz="1600" dirty="0">
                    <a:latin typeface="Cambria Math"/>
                    <a:ea typeface="Cambria Math"/>
                  </a:rPr>
                  <a:t>May</a:t>
                </a:r>
                <a:r>
                  <a:rPr lang="en-GB" sz="1600" dirty="0">
                    <a:latin typeface="Cambria Math"/>
                    <a:ea typeface="Cambria Math"/>
                  </a:rPr>
                  <a:t> to 30 June (</a:t>
                </a:r>
                <a:r>
                  <a:rPr lang="cs-CZ" sz="1600" dirty="0">
                    <a:latin typeface="Cambria Math"/>
                    <a:ea typeface="Cambria Math"/>
                  </a:rPr>
                  <a:t>44</a:t>
                </a:r>
                <a:r>
                  <a:rPr lang="en-GB" sz="1600" dirty="0">
                    <a:latin typeface="Cambria Math"/>
                    <a:ea typeface="Cambria Math"/>
                  </a:rPr>
                  <a:t> days) = </a:t>
                </a:r>
                <a14:m>
                  <m:oMath xmlns:m="http://schemas.openxmlformats.org/officeDocument/2006/math">
                    <m:r>
                      <a:rPr lang="cs-CZ" sz="1600" b="0" i="1" smtClean="0">
                        <a:latin typeface="Cambria Math"/>
                        <a:ea typeface="Cambria Math"/>
                      </a:rPr>
                      <m:t>8</m:t>
                    </m:r>
                    <m:r>
                      <a:rPr lang="en-GB" sz="1600" b="0" i="1" smtClean="0">
                        <a:latin typeface="Cambria Math"/>
                        <a:ea typeface="Cambria Math"/>
                      </a:rPr>
                      <m:t>×</m:t>
                    </m:r>
                    <m:box>
                      <m:box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en-GB" sz="16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cs-CZ" sz="16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  <m:t>44</m:t>
                            </m:r>
                          </m:num>
                          <m:den>
                            <m:r>
                              <a:rPr lang="en-GB" sz="1600" b="0" i="1" smtClean="0">
                                <a:latin typeface="Cambria Math"/>
                                <a:ea typeface="Cambria Math"/>
                              </a:rPr>
                              <m:t>365</m:t>
                            </m:r>
                          </m:den>
                        </m:f>
                      </m:e>
                    </m:box>
                  </m:oMath>
                </a14:m>
                <a:r>
                  <a:rPr lang="en-GB" sz="1600" dirty="0">
                    <a:latin typeface="Cambria Math"/>
                    <a:ea typeface="Cambria Math"/>
                  </a:rPr>
                  <a:t> =</a:t>
                </a:r>
                <a:r>
                  <a:rPr lang="cs-CZ" sz="1600" dirty="0">
                    <a:latin typeface="Cambria Math"/>
                    <a:ea typeface="Cambria Math"/>
                  </a:rPr>
                  <a:t>0.96</a:t>
                </a:r>
                <a:r>
                  <a:rPr lang="en-GB" sz="1600" dirty="0">
                    <a:latin typeface="Cambria Math"/>
                    <a:ea typeface="Cambria Math"/>
                  </a:rPr>
                  <a:t> USD </a:t>
                </a:r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3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500" y="3760688"/>
                <a:ext cx="6695064" cy="363818"/>
              </a:xfrm>
              <a:prstGeom prst="rect">
                <a:avLst/>
              </a:prstGeom>
              <a:blipFill>
                <a:blip r:embed="rId16"/>
                <a:stretch>
                  <a:fillRect l="-364" t="-6667" b="-1166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7" name="TextovéPole 106"/>
          <p:cNvSpPr txBox="1"/>
          <p:nvPr/>
        </p:nvSpPr>
        <p:spPr>
          <a:xfrm>
            <a:off x="1188000" y="2666392"/>
            <a:ext cx="700576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Cash outflow on 1 April (extension of the 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‘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implied repo loan’)</a:t>
            </a:r>
          </a:p>
        </p:txBody>
      </p:sp>
      <p:sp>
        <p:nvSpPr>
          <p:cNvPr id="141" name="TextovéPole 140"/>
          <p:cNvSpPr txBox="1"/>
          <p:nvPr/>
        </p:nvSpPr>
        <p:spPr>
          <a:xfrm>
            <a:off x="1188000" y="3204812"/>
            <a:ext cx="700576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Cash inflow on 30 June (repayment  of the ‘implied repo loan’)</a:t>
            </a:r>
          </a:p>
        </p:txBody>
      </p:sp>
      <p:sp>
        <p:nvSpPr>
          <p:cNvPr id="9" name="Levá složená závorka 8"/>
          <p:cNvSpPr/>
          <p:nvPr/>
        </p:nvSpPr>
        <p:spPr>
          <a:xfrm>
            <a:off x="1266720" y="3652112"/>
            <a:ext cx="208936" cy="288555"/>
          </a:xfrm>
          <a:prstGeom prst="leftBrace">
            <a:avLst/>
          </a:prstGeom>
          <a:ln w="25400">
            <a:headEnd type="none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TextovéPole 9"/>
          <p:cNvSpPr txBox="1"/>
          <p:nvPr/>
        </p:nvSpPr>
        <p:spPr>
          <a:xfrm>
            <a:off x="180000" y="3523400"/>
            <a:ext cx="1021800" cy="565146"/>
          </a:xfrm>
          <a:prstGeom prst="rect">
            <a:avLst/>
          </a:prstGeom>
          <a:solidFill>
            <a:schemeClr val="accent5"/>
          </a:solidFill>
          <a:ln w="12700">
            <a:solidFill>
              <a:schemeClr val="accent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n-GB" sz="1200" dirty="0">
                <a:latin typeface="Cambria Math"/>
                <a:ea typeface="Cambria Math" panose="02040503050406030204" pitchFamily="18" charset="0"/>
              </a:rPr>
              <a:t>Invoice</a:t>
            </a:r>
          </a:p>
          <a:p>
            <a:pPr algn="ctr"/>
            <a:r>
              <a:rPr lang="en-GB" sz="1000" dirty="0">
                <a:latin typeface="Cambria Math"/>
                <a:ea typeface="Cambria Math" panose="02040503050406030204" pitchFamily="18" charset="0"/>
              </a:rPr>
              <a:t>(paid by the long to the short)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TextovéPole 35"/>
              <p:cNvSpPr txBox="1"/>
              <p:nvPr/>
            </p:nvSpPr>
            <p:spPr>
              <a:xfrm>
                <a:off x="1800000" y="5588224"/>
                <a:ext cx="7020000" cy="50731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61950"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2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GB" sz="1200">
                                  <a:latin typeface="Cambria Math"/>
                                  <a:ea typeface="Cambria Math"/>
                                </a:rPr>
                                <m:t>inflow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GB" sz="1200">
                                  <a:latin typeface="Cambria Math"/>
                                  <a:ea typeface="Cambria Math"/>
                                </a:rPr>
                                <m:t>outflow</m:t>
                              </m:r>
                            </m:den>
                          </m:f>
                          <m:r>
                            <a:rPr lang="en-GB" sz="1200" i="1">
                              <a:latin typeface="Cambria Math"/>
                              <a:ea typeface="Cambria Math"/>
                            </a:rPr>
                            <m:t>−1</m:t>
                          </m:r>
                        </m:e>
                      </m:d>
                      <m:r>
                        <a:rPr lang="en-GB" sz="1200" i="1"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en-GB" sz="12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200" i="1">
                              <a:latin typeface="Cambria Math"/>
                              <a:ea typeface="Cambria Math"/>
                            </a:rPr>
                            <m:t>365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GB" sz="1200" i="1">
                              <a:latin typeface="Cambria Math"/>
                              <a:ea typeface="Cambria Math"/>
                            </a:rPr>
                            <m:t>implied</m:t>
                          </m:r>
                          <m:r>
                            <a:rPr lang="en-GB" sz="1200" i="1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 sz="1200" i="1">
                              <a:latin typeface="Cambria Math"/>
                              <a:ea typeface="Cambria Math"/>
                            </a:rPr>
                            <m:t>repo</m:t>
                          </m:r>
                          <m:r>
                            <a:rPr lang="en-GB" sz="1200" i="1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GB" sz="1200" i="1">
                              <a:latin typeface="Cambria Math"/>
                              <a:ea typeface="Cambria Math"/>
                            </a:rPr>
                            <m:t>term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ctrlPr>
                            <a:rPr lang="en-GB" sz="1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12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GB" sz="1200" b="0" i="1" smtClean="0">
                                  <a:latin typeface="Cambria Math"/>
                                  <a:ea typeface="Cambria Math"/>
                                </a:rPr>
                                <m:t>95.03+</m:t>
                              </m:r>
                              <m:r>
                                <a:rPr lang="cs-CZ" sz="12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0.96</m:t>
                              </m:r>
                              <m:r>
                                <a:rPr lang="en-GB" sz="1200" b="0" i="1" smtClean="0">
                                  <a:latin typeface="Cambria Math"/>
                                  <a:ea typeface="Cambria Math"/>
                                </a:rPr>
                                <m:t>+4.04−1.96</m:t>
                              </m:r>
                            </m:num>
                            <m:den>
                              <m:r>
                                <a:rPr lang="en-GB" sz="1200" b="0" i="1" smtClean="0">
                                  <a:latin typeface="Cambria Math"/>
                                  <a:ea typeface="Cambria Math"/>
                                </a:rPr>
                                <m:t>99.13</m:t>
                              </m:r>
                            </m:den>
                          </m:f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−1</m:t>
                          </m:r>
                        </m:e>
                      </m:d>
                      <m:r>
                        <a:rPr lang="en-GB" sz="1200" b="0" i="1" smtClean="0"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en-GB" sz="1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365</m:t>
                          </m:r>
                        </m:num>
                        <m:den>
                          <m:r>
                            <a:rPr lang="en-GB" sz="1200" b="0" i="1" smtClean="0">
                              <a:latin typeface="Cambria Math"/>
                              <a:ea typeface="Cambria Math"/>
                            </a:rPr>
                            <m:t>90</m:t>
                          </m:r>
                        </m:den>
                      </m:f>
                      <m:r>
                        <a:rPr lang="en-GB" sz="1200" b="0" i="1" smtClean="0">
                          <a:latin typeface="Cambria Math"/>
                          <a:ea typeface="Cambria Math"/>
                        </a:rPr>
                        <m:t>=−0.</m:t>
                      </m:r>
                      <m:r>
                        <a:rPr lang="cs-CZ" sz="1200" b="0" i="1" smtClean="0">
                          <a:latin typeface="Cambria Math" panose="02040503050406030204" pitchFamily="18" charset="0"/>
                          <a:ea typeface="Cambria Math"/>
                        </a:rPr>
                        <m:t>043=−4.3</m:t>
                      </m:r>
                      <m:r>
                        <a:rPr lang="cs-CZ" sz="1200" b="0" i="1" smtClean="0">
                          <a:latin typeface="Cambria Math"/>
                          <a:ea typeface="Cambria Math"/>
                        </a:rPr>
                        <m:t>%</m:t>
                      </m:r>
                    </m:oMath>
                  </m:oMathPara>
                </a14:m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4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000" y="5588224"/>
                <a:ext cx="7020000" cy="507318"/>
              </a:xfrm>
              <a:prstGeom prst="rect">
                <a:avLst/>
              </a:prstGeom>
              <a:blipFill>
                <a:blip r:embed="rId17"/>
                <a:stretch>
                  <a:fillRect b="-120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Skupina 14">
            <a:extLst>
              <a:ext uri="{FF2B5EF4-FFF2-40B4-BE49-F238E27FC236}">
                <a16:creationId xmlns:a16="http://schemas.microsoft.com/office/drawing/2014/main" id="{A66D4647-AC59-492C-B139-BA65C1650897}"/>
              </a:ext>
            </a:extLst>
          </p:cNvPr>
          <p:cNvGrpSpPr/>
          <p:nvPr/>
        </p:nvGrpSpPr>
        <p:grpSpPr>
          <a:xfrm>
            <a:off x="711477" y="1367201"/>
            <a:ext cx="7791627" cy="1251420"/>
            <a:chOff x="711477" y="1367201"/>
            <a:chExt cx="7791627" cy="1251420"/>
          </a:xfrm>
        </p:grpSpPr>
        <p:sp>
          <p:nvSpPr>
            <p:cNvPr id="100" name="Rovnoramenný trojúhelník 99">
              <a:extLst>
                <a:ext uri="{FF2B5EF4-FFF2-40B4-BE49-F238E27FC236}">
                  <a16:creationId xmlns:a16="http://schemas.microsoft.com/office/drawing/2014/main" id="{8815587C-B262-4E79-99DC-EA4B2129689D}"/>
                </a:ext>
              </a:extLst>
            </p:cNvPr>
            <p:cNvSpPr/>
            <p:nvPr/>
          </p:nvSpPr>
          <p:spPr>
            <a:xfrm rot="10800000">
              <a:off x="5339688" y="1836000"/>
              <a:ext cx="118800" cy="126000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grpSp>
          <p:nvGrpSpPr>
            <p:cNvPr id="7" name="Skupina 6"/>
            <p:cNvGrpSpPr/>
            <p:nvPr/>
          </p:nvGrpSpPr>
          <p:grpSpPr>
            <a:xfrm>
              <a:off x="711477" y="1367201"/>
              <a:ext cx="7791627" cy="1251420"/>
              <a:chOff x="711477" y="1339566"/>
              <a:chExt cx="7791627" cy="125142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6" name="Obdélník 65"/>
                  <p:cNvSpPr/>
                  <p:nvPr/>
                </p:nvSpPr>
                <p:spPr>
                  <a:xfrm>
                    <a:off x="2260656" y="1339566"/>
                    <a:ext cx="1186419" cy="561758"/>
                  </a:xfrm>
                  <a:prstGeom prst="rect">
                    <a:avLst/>
                  </a:prstGeom>
                  <a:solidFill>
                    <a:srgbClr val="0070C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lIns="36000" tIns="36000" rIns="36000" bIns="36000" rtlCol="0" anchor="ctr"/>
                  <a:lstStyle/>
                  <a:p>
                    <a:pPr marL="92075">
                      <a:spcBef>
                        <a:spcPts val="1200"/>
                      </a:spcBef>
                    </a:pP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GB" sz="1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000" i="1">
                                <a:latin typeface="Cambria Math"/>
                                <a:ea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GB" sz="1000" i="1">
                                <a:latin typeface="Cambria Math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GB" sz="1000" i="1">
                            <a:latin typeface="Cambria Math"/>
                            <a:ea typeface="Cambria Math" panose="02040503050406030204" pitchFamily="18" charset="0"/>
                          </a:rPr>
                          <m:t>=99</m:t>
                        </m:r>
                        <m:r>
                          <a:rPr lang="cs-CZ" sz="1000" b="0" i="1" smtClean="0">
                            <a:latin typeface="Cambria Math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GB" sz="1000" i="1">
                            <a:latin typeface="Cambria Math"/>
                            <a:ea typeface="Cambria Math" panose="02040503050406030204" pitchFamily="18" charset="0"/>
                          </a:rPr>
                          <m:t>13 </m:t>
                        </m:r>
                      </m:oMath>
                    </a14:m>
                    <a:r>
                      <a:rPr lang="en-GB" sz="1000" dirty="0">
                        <a:latin typeface="Cambria Math"/>
                        <a:ea typeface="Cambria Math" panose="02040503050406030204" pitchFamily="18" charset="0"/>
                      </a:rPr>
                      <a:t>(dirty)</a:t>
                    </a:r>
                  </a:p>
                  <a:p>
                    <a:pPr marL="92075"/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n-GB" sz="1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1000" i="1">
                                <a:latin typeface="Cambria Math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  <m:sub>
                            <m:r>
                              <a:rPr lang="en-GB" sz="1000" i="1">
                                <a:latin typeface="Cambria Math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GB" sz="1000" i="1">
                            <a:latin typeface="Cambria Math"/>
                            <a:ea typeface="Cambria Math" panose="02040503050406030204" pitchFamily="18" charset="0"/>
                          </a:rPr>
                          <m:t>=88.19 </m:t>
                        </m:r>
                      </m:oMath>
                    </a14:m>
                    <a:r>
                      <a:rPr lang="en-GB" sz="1000" dirty="0">
                        <a:latin typeface="Cambria Math"/>
                        <a:ea typeface="Cambria Math" panose="02040503050406030204" pitchFamily="18" charset="0"/>
                      </a:rPr>
                      <a:t>(clean)</a:t>
                    </a:r>
                  </a:p>
                  <a:p>
                    <a:pPr marL="92075"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r>
                            <a:rPr lang="en-GB" sz="1000" i="1">
                              <a:latin typeface="Cambria Math"/>
                              <a:ea typeface="Cambria Math" panose="02040503050406030204" pitchFamily="18" charset="0"/>
                            </a:rPr>
                            <m:t>  </m:t>
                          </m:r>
                          <m:r>
                            <a:rPr lang="en-GB" sz="1000" i="1">
                              <a:latin typeface="Cambria Math"/>
                              <a:ea typeface="Cambria Math" panose="02040503050406030204" pitchFamily="18" charset="0"/>
                            </a:rPr>
                            <m:t>𝑟</m:t>
                          </m:r>
                          <m:r>
                            <a:rPr lang="en-GB" sz="1000" i="1">
                              <a:latin typeface="Cambria Math"/>
                              <a:ea typeface="Cambria Math" panose="02040503050406030204" pitchFamily="18" charset="0"/>
                            </a:rPr>
                            <m:t>=8%</m:t>
                          </m:r>
                        </m:oMath>
                      </m:oMathPara>
                    </a14:m>
                    <a:endParaRPr lang="en-GB" sz="1000" i="1" dirty="0">
                      <a:latin typeface="Cambria Math"/>
                      <a:ea typeface="Cambria Math" panose="02040503050406030204" pitchFamily="18" charset="0"/>
                    </a:endParaRPr>
                  </a:p>
                </p:txBody>
              </p:sp>
            </mc:Choice>
            <mc:Fallback xmlns="">
              <p:sp>
                <p:nvSpPr>
                  <p:cNvPr id="66" name="Obdélník 6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60656" y="1339566"/>
                    <a:ext cx="1186419" cy="561758"/>
                  </a:xfrm>
                  <a:prstGeom prst="rect">
                    <a:avLst/>
                  </a:prstGeom>
                  <a:blipFill rotWithShape="1">
                    <a:blip r:embed="rId18"/>
                    <a:stretch>
                      <a:fillRect r="-2538"/>
                    </a:stretch>
                  </a:blipFill>
                </p:spPr>
                <p:txBody>
                  <a:bodyPr/>
                  <a:lstStyle/>
                  <a:p>
                    <a:r>
                      <a:rPr lang="cs-CZ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6" name="Skupina 5"/>
              <p:cNvGrpSpPr/>
              <p:nvPr/>
            </p:nvGrpSpPr>
            <p:grpSpPr>
              <a:xfrm>
                <a:off x="711477" y="1419864"/>
                <a:ext cx="7791627" cy="1171122"/>
                <a:chOff x="711477" y="1419864"/>
                <a:chExt cx="7791627" cy="1171122"/>
              </a:xfrm>
            </p:grpSpPr>
            <p:cxnSp>
              <p:nvCxnSpPr>
                <p:cNvPr id="127" name="Přímá spojnice 126"/>
                <p:cNvCxnSpPr/>
                <p:nvPr/>
              </p:nvCxnSpPr>
              <p:spPr>
                <a:xfrm>
                  <a:off x="4572000" y="1986832"/>
                  <a:ext cx="0" cy="297554"/>
                </a:xfrm>
                <a:prstGeom prst="line">
                  <a:avLst/>
                </a:prstGeom>
                <a:ln w="12700"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Přímá spojnice 128"/>
                <p:cNvCxnSpPr>
                  <a:cxnSpLocks/>
                </p:cNvCxnSpPr>
                <p:nvPr/>
              </p:nvCxnSpPr>
              <p:spPr>
                <a:xfrm>
                  <a:off x="3751560" y="1986831"/>
                  <a:ext cx="0" cy="303934"/>
                </a:xfrm>
                <a:prstGeom prst="line">
                  <a:avLst/>
                </a:prstGeom>
                <a:ln w="12700"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Přímá spojnice se šipkou 113"/>
                <p:cNvCxnSpPr/>
                <p:nvPr/>
              </p:nvCxnSpPr>
              <p:spPr>
                <a:xfrm>
                  <a:off x="4568736" y="2292832"/>
                  <a:ext cx="288000" cy="0"/>
                </a:xfrm>
                <a:prstGeom prst="straightConnector1">
                  <a:avLst/>
                </a:prstGeom>
                <a:ln w="12700">
                  <a:solidFill>
                    <a:srgbClr val="C00000"/>
                  </a:solidFill>
                  <a:headEnd type="triangle" w="med" len="med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Přímá spojnice 129"/>
                <p:cNvCxnSpPr/>
                <p:nvPr/>
              </p:nvCxnSpPr>
              <p:spPr>
                <a:xfrm>
                  <a:off x="5406616" y="1986832"/>
                  <a:ext cx="0" cy="297554"/>
                </a:xfrm>
                <a:prstGeom prst="line">
                  <a:avLst/>
                </a:prstGeom>
                <a:ln w="12700"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1" name="Rovnoramenný trojúhelník 130"/>
                <p:cNvSpPr/>
                <p:nvPr/>
              </p:nvSpPr>
              <p:spPr>
                <a:xfrm rot="10800000">
                  <a:off x="1217105" y="1806840"/>
                  <a:ext cx="107447" cy="124593"/>
                </a:xfrm>
                <a:prstGeom prst="triangl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132" name="Rovnoramenný trojúhelník 131"/>
                <p:cNvSpPr/>
                <p:nvPr/>
              </p:nvSpPr>
              <p:spPr>
                <a:xfrm rot="10800000">
                  <a:off x="4513784" y="1806840"/>
                  <a:ext cx="118192" cy="124593"/>
                </a:xfrm>
                <a:prstGeom prst="triangl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133" name="Rovnoramenný trojúhelník 132"/>
                <p:cNvSpPr/>
                <p:nvPr/>
              </p:nvSpPr>
              <p:spPr>
                <a:xfrm rot="10800000">
                  <a:off x="7854471" y="1808365"/>
                  <a:ext cx="118800" cy="126000"/>
                </a:xfrm>
                <a:prstGeom prst="triangl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/>
                </a:p>
              </p:txBody>
            </p:sp>
            <p:sp>
              <p:nvSpPr>
                <p:cNvPr id="134" name="Rovnoramenný trojúhelník 133"/>
                <p:cNvSpPr/>
                <p:nvPr/>
              </p:nvSpPr>
              <p:spPr>
                <a:xfrm rot="10800000">
                  <a:off x="3693729" y="1806832"/>
                  <a:ext cx="118192" cy="124593"/>
                </a:xfrm>
                <a:prstGeom prst="triangle">
                  <a:avLst/>
                </a:prstGeom>
                <a:solidFill>
                  <a:srgbClr val="C000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cxnSp>
              <p:nvCxnSpPr>
                <p:cNvPr id="136" name="Přímá spojnice se šipkou 135"/>
                <p:cNvCxnSpPr/>
                <p:nvPr/>
              </p:nvCxnSpPr>
              <p:spPr>
                <a:xfrm>
                  <a:off x="4862526" y="2292176"/>
                  <a:ext cx="532756" cy="0"/>
                </a:xfrm>
                <a:prstGeom prst="straightConnector1">
                  <a:avLst/>
                </a:prstGeom>
                <a:ln w="12700">
                  <a:solidFill>
                    <a:srgbClr val="C00000"/>
                  </a:solidFill>
                  <a:headEnd type="triangle" w="med" len="med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Přímá spojnice 137"/>
                <p:cNvCxnSpPr>
                  <a:cxnSpLocks/>
                </p:cNvCxnSpPr>
                <p:nvPr/>
              </p:nvCxnSpPr>
              <p:spPr>
                <a:xfrm>
                  <a:off x="4860032" y="1986832"/>
                  <a:ext cx="0" cy="303933"/>
                </a:xfrm>
                <a:prstGeom prst="line">
                  <a:avLst/>
                </a:prstGeom>
                <a:ln w="12700">
                  <a:headEnd type="none" w="lg" len="med"/>
                  <a:tailEnd type="none" w="lg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Přímá spojnice se šipkou 139"/>
                <p:cNvCxnSpPr/>
                <p:nvPr/>
              </p:nvCxnSpPr>
              <p:spPr>
                <a:xfrm>
                  <a:off x="3756032" y="2290765"/>
                  <a:ext cx="811420" cy="0"/>
                </a:xfrm>
                <a:prstGeom prst="straightConnector1">
                  <a:avLst/>
                </a:prstGeom>
                <a:ln w="12700">
                  <a:solidFill>
                    <a:srgbClr val="C00000"/>
                  </a:solidFill>
                  <a:headEnd type="triangle" w="med" len="med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8" name="TextovéPole 117"/>
                <p:cNvSpPr txBox="1"/>
                <p:nvPr/>
              </p:nvSpPr>
              <p:spPr>
                <a:xfrm rot="19260000">
                  <a:off x="4259170" y="2344765"/>
                  <a:ext cx="635166" cy="24622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cs-CZ" sz="10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14</a:t>
                  </a:r>
                  <a:r>
                    <a:rPr lang="en-GB" sz="10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 days</a:t>
                  </a:r>
                </a:p>
              </p:txBody>
            </p:sp>
            <p:sp>
              <p:nvSpPr>
                <p:cNvPr id="120" name="TextovéPole 119"/>
                <p:cNvSpPr txBox="1"/>
                <p:nvPr/>
              </p:nvSpPr>
              <p:spPr>
                <a:xfrm>
                  <a:off x="4804760" y="2251165"/>
                  <a:ext cx="649384" cy="24622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cs-CZ" sz="10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30</a:t>
                  </a:r>
                  <a:r>
                    <a:rPr lang="en-GB" sz="10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 days</a:t>
                  </a:r>
                </a:p>
              </p:txBody>
            </p:sp>
            <p:sp>
              <p:nvSpPr>
                <p:cNvPr id="121" name="TextovéPole 120"/>
                <p:cNvSpPr txBox="1"/>
                <p:nvPr/>
              </p:nvSpPr>
              <p:spPr>
                <a:xfrm>
                  <a:off x="4139952" y="1446840"/>
                  <a:ext cx="880160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18 May</a:t>
                  </a:r>
                </a:p>
                <a:p>
                  <a:pPr algn="ctr"/>
                  <a:r>
                    <a:rPr lang="en-GB" sz="10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next coupon</a:t>
                  </a:r>
                </a:p>
              </p:txBody>
            </p:sp>
            <p:sp>
              <p:nvSpPr>
                <p:cNvPr id="122" name="TextovéPole 121"/>
                <p:cNvSpPr txBox="1"/>
                <p:nvPr/>
              </p:nvSpPr>
              <p:spPr>
                <a:xfrm>
                  <a:off x="7328528" y="1448365"/>
                  <a:ext cx="1174576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18 November</a:t>
                  </a:r>
                </a:p>
                <a:p>
                  <a:pPr algn="ctr"/>
                  <a:r>
                    <a:rPr lang="en-GB" sz="10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after next coupon</a:t>
                  </a:r>
                </a:p>
              </p:txBody>
            </p:sp>
            <p:sp>
              <p:nvSpPr>
                <p:cNvPr id="123" name="TextovéPole 122"/>
                <p:cNvSpPr txBox="1"/>
                <p:nvPr/>
              </p:nvSpPr>
              <p:spPr>
                <a:xfrm>
                  <a:off x="711477" y="1419864"/>
                  <a:ext cx="1123075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18 November</a:t>
                  </a:r>
                </a:p>
                <a:p>
                  <a:pPr algn="ctr"/>
                  <a:r>
                    <a:rPr lang="en-GB" sz="10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previous coupon</a:t>
                  </a:r>
                </a:p>
              </p:txBody>
            </p:sp>
            <p:sp>
              <p:nvSpPr>
                <p:cNvPr id="124" name="TextovéPole 123"/>
                <p:cNvSpPr txBox="1"/>
                <p:nvPr/>
              </p:nvSpPr>
              <p:spPr>
                <a:xfrm>
                  <a:off x="3470480" y="1446832"/>
                  <a:ext cx="576200" cy="40011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000" b="1" dirty="0">
                      <a:solidFill>
                        <a:srgbClr val="0070C0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1 April </a:t>
                  </a:r>
                </a:p>
                <a:p>
                  <a:pPr algn="ctr"/>
                  <a:r>
                    <a:rPr lang="en-GB" sz="1000" b="1" dirty="0">
                      <a:solidFill>
                        <a:srgbClr val="0070C0"/>
                      </a:solidFill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today</a:t>
                  </a:r>
                </a:p>
              </p:txBody>
            </p:sp>
            <p:sp>
              <p:nvSpPr>
                <p:cNvPr id="126" name="TextovéPole 125"/>
                <p:cNvSpPr txBox="1"/>
                <p:nvPr/>
              </p:nvSpPr>
              <p:spPr>
                <a:xfrm>
                  <a:off x="3829598" y="2251165"/>
                  <a:ext cx="610418" cy="24622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cs-CZ" sz="10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46</a:t>
                  </a:r>
                  <a:r>
                    <a:rPr lang="en-GB" sz="1000" dirty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a:t> days</a:t>
                  </a:r>
                </a:p>
              </p:txBody>
            </p:sp>
          </p:grpSp>
          <p:sp>
            <p:nvSpPr>
              <p:cNvPr id="67" name="Volný tvar 66"/>
              <p:cNvSpPr/>
              <p:nvPr/>
            </p:nvSpPr>
            <p:spPr>
              <a:xfrm>
                <a:off x="3461251" y="1441911"/>
                <a:ext cx="260144" cy="482009"/>
              </a:xfrm>
              <a:custGeom>
                <a:avLst/>
                <a:gdLst>
                  <a:gd name="connsiteX0" fmla="*/ 0 w 233916"/>
                  <a:gd name="connsiteY0" fmla="*/ 0 h 482009"/>
                  <a:gd name="connsiteX1" fmla="*/ 92149 w 233916"/>
                  <a:gd name="connsiteY1" fmla="*/ 0 h 482009"/>
                  <a:gd name="connsiteX2" fmla="*/ 92149 w 233916"/>
                  <a:gd name="connsiteY2" fmla="*/ 482009 h 482009"/>
                  <a:gd name="connsiteX3" fmla="*/ 233916 w 233916"/>
                  <a:gd name="connsiteY3" fmla="*/ 482009 h 4820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3916" h="482009">
                    <a:moveTo>
                      <a:pt x="0" y="0"/>
                    </a:moveTo>
                    <a:lnTo>
                      <a:pt x="92149" y="0"/>
                    </a:lnTo>
                    <a:lnTo>
                      <a:pt x="92149" y="482009"/>
                    </a:lnTo>
                    <a:lnTo>
                      <a:pt x="233916" y="482009"/>
                    </a:lnTo>
                  </a:path>
                </a:pathLst>
              </a:custGeom>
              <a:noFill/>
              <a:ln>
                <a:tailEnd type="triangle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99" name="TextovéPole 98">
              <a:extLst>
                <a:ext uri="{FF2B5EF4-FFF2-40B4-BE49-F238E27FC236}">
                  <a16:creationId xmlns:a16="http://schemas.microsoft.com/office/drawing/2014/main" id="{7DBCE415-10EA-4958-A95C-DDDB739F892A}"/>
                </a:ext>
              </a:extLst>
            </p:cNvPr>
            <p:cNvSpPr txBox="1"/>
            <p:nvPr/>
          </p:nvSpPr>
          <p:spPr>
            <a:xfrm>
              <a:off x="5040144" y="1476000"/>
              <a:ext cx="717246" cy="4001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30 June</a:t>
              </a:r>
            </a:p>
            <a:p>
              <a:pPr algn="ctr"/>
              <a:r>
                <a:rPr lang="en-GB" sz="1000" dirty="0">
                  <a:latin typeface="Cambria Math" panose="02040503050406030204" pitchFamily="18" charset="0"/>
                  <a:ea typeface="Cambria Math" panose="02040503050406030204" pitchFamily="18" charset="0"/>
                </a:rPr>
                <a:t>delivery</a:t>
              </a:r>
            </a:p>
          </p:txBody>
        </p:sp>
      </p:grpSp>
      <p:graphicFrame>
        <p:nvGraphicFramePr>
          <p:cNvPr id="88" name="Tabulka 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203042"/>
              </p:ext>
            </p:extLst>
          </p:nvPr>
        </p:nvGraphicFramePr>
        <p:xfrm>
          <a:off x="978688" y="1988840"/>
          <a:ext cx="7200800" cy="1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3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9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39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3907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390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53908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12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2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3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4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5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6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7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8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9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10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/>
                        <a:t>11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5241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52000" y="2160000"/>
            <a:ext cx="5976000" cy="1800000"/>
          </a:xfrm>
        </p:spPr>
        <p:txBody>
          <a:bodyPr/>
          <a:lstStyle/>
          <a:p>
            <a:pPr marL="182880" indent="0" algn="l">
              <a:buNone/>
            </a:pPr>
            <a:r>
              <a:rPr lang="en-GB" dirty="0">
                <a:solidFill>
                  <a:srgbClr val="7030A0"/>
                </a:solidFill>
              </a:rPr>
              <a:t>See you </a:t>
            </a:r>
            <a:br>
              <a:rPr lang="en-GB" dirty="0">
                <a:solidFill>
                  <a:srgbClr val="7030A0"/>
                </a:solidFill>
              </a:rPr>
            </a:br>
            <a:r>
              <a:rPr lang="en-GB" dirty="0">
                <a:solidFill>
                  <a:srgbClr val="7030A0"/>
                </a:solidFill>
              </a:rPr>
              <a:t>in the next lecture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body" idx="1"/>
          </p:nvPr>
        </p:nvSpPr>
        <p:spPr>
          <a:xfrm>
            <a:off x="180000" y="288000"/>
            <a:ext cx="3600000" cy="360000"/>
          </a:xfrm>
        </p:spPr>
        <p:txBody>
          <a:bodyPr>
            <a:noAutofit/>
          </a:bodyPr>
          <a:lstStyle/>
          <a:p>
            <a:pPr marL="361950" indent="-361950" algn="l">
              <a:spcBef>
                <a:spcPts val="0"/>
              </a:spcBef>
              <a:spcAft>
                <a:spcPts val="0"/>
              </a:spcAft>
            </a:pPr>
            <a:r>
              <a:rPr lang="en-GB" sz="1600" cap="small" dirty="0">
                <a:latin typeface="Algerian" panose="04020705040A02060702" pitchFamily="82" charset="0"/>
                <a:ea typeface="Tahoma" panose="020B0604030504040204" pitchFamily="34" charset="0"/>
                <a:cs typeface="Tahoma" panose="020B0604030504040204" pitchFamily="34" charset="0"/>
              </a:rPr>
              <a:t>©</a:t>
            </a:r>
            <a:r>
              <a:rPr lang="en-GB" sz="1800" cap="small" dirty="0">
                <a:latin typeface="Algerian" panose="04020705040A02060702" pitchFamily="82" charset="0"/>
                <a:ea typeface="Tahoma" panose="020B0604030504040204" pitchFamily="34" charset="0"/>
                <a:cs typeface="Tahoma" panose="020B0604030504040204" pitchFamily="34" charset="0"/>
              </a:rPr>
              <a:t> O.D. Lecturing Legacy</a:t>
            </a:r>
          </a:p>
        </p:txBody>
      </p:sp>
      <p:sp>
        <p:nvSpPr>
          <p:cNvPr id="9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13</a:t>
            </a:r>
          </a:p>
        </p:txBody>
      </p:sp>
      <p:sp>
        <p:nvSpPr>
          <p:cNvPr id="10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Examples of financial futures</a:t>
            </a:r>
          </a:p>
        </p:txBody>
      </p:sp>
    </p:spTree>
    <p:extLst>
      <p:ext uri="{BB962C8B-B14F-4D97-AF65-F5344CB8AC3E}">
        <p14:creationId xmlns:p14="http://schemas.microsoft.com/office/powerpoint/2010/main" val="1058235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Examples of financial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2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298784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Introduction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864000" y="954000"/>
            <a:ext cx="514816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Broad categories of financial futures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8000" y="1271629"/>
            <a:ext cx="410408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Short-term interest rate futures</a:t>
            </a:r>
          </a:p>
        </p:txBody>
      </p:sp>
      <p:sp>
        <p:nvSpPr>
          <p:cNvPr id="32" name="TextovéPole 31"/>
          <p:cNvSpPr txBox="1"/>
          <p:nvPr/>
        </p:nvSpPr>
        <p:spPr>
          <a:xfrm>
            <a:off x="1188000" y="1546157"/>
            <a:ext cx="410408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Long-term interest rate futures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864000" y="2412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General remarks</a:t>
            </a:r>
          </a:p>
        </p:txBody>
      </p:sp>
      <p:sp>
        <p:nvSpPr>
          <p:cNvPr id="81" name="TextovéPole 80"/>
          <p:cNvSpPr txBox="1"/>
          <p:nvPr/>
        </p:nvSpPr>
        <p:spPr>
          <a:xfrm>
            <a:off x="1187624" y="3307682"/>
            <a:ext cx="770485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Futures exchanges are constantly introducing new contracts, deleting contracts or changing specifications of existing contracts</a:t>
            </a:r>
          </a:p>
        </p:txBody>
      </p:sp>
      <p:sp>
        <p:nvSpPr>
          <p:cNvPr id="82" name="TextovéPole 81"/>
          <p:cNvSpPr txBox="1"/>
          <p:nvPr/>
        </p:nvSpPr>
        <p:spPr>
          <a:xfrm>
            <a:off x="1187624" y="2752576"/>
            <a:ext cx="770485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Examples used are hypothetical and are for illustrative purpose only; they do not coincide with specifications of currently traded contracts</a:t>
            </a:r>
          </a:p>
        </p:txBody>
      </p:sp>
      <p:sp>
        <p:nvSpPr>
          <p:cNvPr id="71" name="TextovéPole 70"/>
          <p:cNvSpPr txBox="1"/>
          <p:nvPr/>
        </p:nvSpPr>
        <p:spPr>
          <a:xfrm>
            <a:off x="1187624" y="3862789"/>
            <a:ext cx="5544616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Some large exchanges trading futures contracts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1187624" y="1820685"/>
            <a:ext cx="410408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Currency futures</a:t>
            </a:r>
          </a:p>
        </p:txBody>
      </p:sp>
      <p:sp>
        <p:nvSpPr>
          <p:cNvPr id="59" name="TextovéPole 58"/>
          <p:cNvSpPr txBox="1"/>
          <p:nvPr/>
        </p:nvSpPr>
        <p:spPr>
          <a:xfrm>
            <a:off x="1188000" y="2095212"/>
            <a:ext cx="410408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Stock index futures</a:t>
            </a:r>
          </a:p>
        </p:txBody>
      </p:sp>
      <p:sp>
        <p:nvSpPr>
          <p:cNvPr id="73" name="TextovéPole 35"/>
          <p:cNvSpPr txBox="1"/>
          <p:nvPr/>
        </p:nvSpPr>
        <p:spPr>
          <a:xfrm>
            <a:off x="1512000" y="4129284"/>
            <a:ext cx="7416896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United States: Chicago Board Options Exchange (CBOE), Chicago Board of Trade (CBOT), New York Mercantile Exchange (NYMEX), New York Board of Trade (NYBOT) </a:t>
            </a:r>
          </a:p>
        </p:txBody>
      </p:sp>
      <p:sp>
        <p:nvSpPr>
          <p:cNvPr id="74" name="TextovéPole 35"/>
          <p:cNvSpPr txBox="1"/>
          <p:nvPr/>
        </p:nvSpPr>
        <p:spPr>
          <a:xfrm>
            <a:off x="1512000" y="4876470"/>
            <a:ext cx="7416896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United Kingdom: London International Financial Futures and Options Exchange (LIFFE), part of Intercontinental Exchange </a:t>
            </a:r>
          </a:p>
        </p:txBody>
      </p:sp>
      <p:sp>
        <p:nvSpPr>
          <p:cNvPr id="75" name="TextovéPole 35"/>
          <p:cNvSpPr txBox="1"/>
          <p:nvPr/>
        </p:nvSpPr>
        <p:spPr>
          <a:xfrm>
            <a:off x="1512000" y="5371593"/>
            <a:ext cx="741689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Continental Europe: </a:t>
            </a:r>
            <a:r>
              <a:rPr lang="en-GB" sz="16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Eurex</a:t>
            </a:r>
            <a:r>
              <a:rPr lang="en-GB" sz="1600" dirty="0">
                <a:latin typeface="Cambria Math" panose="02040503050406030204" pitchFamily="18" charset="0"/>
                <a:ea typeface="Cambria Math" panose="02040503050406030204" pitchFamily="18" charset="0"/>
              </a:rPr>
              <a:t> Exchange (Germany), Euronext (Netherlands) </a:t>
            </a:r>
          </a:p>
        </p:txBody>
      </p:sp>
    </p:spTree>
    <p:extLst>
      <p:ext uri="{BB962C8B-B14F-4D97-AF65-F5344CB8AC3E}">
        <p14:creationId xmlns:p14="http://schemas.microsoft.com/office/powerpoint/2010/main" val="3503728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Examples of financial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3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28000" cy="648072"/>
          </a:xfrm>
        </p:spPr>
        <p:txBody>
          <a:bodyPr/>
          <a:lstStyle/>
          <a:p>
            <a:r>
              <a:rPr lang="en-GB" dirty="0"/>
              <a:t>Stock index futures</a:t>
            </a:r>
            <a:r>
              <a:rPr lang="cs-CZ" dirty="0"/>
              <a:t> (1)</a:t>
            </a:r>
            <a:endParaRPr lang="en-GB" dirty="0"/>
          </a:p>
        </p:txBody>
      </p:sp>
      <p:sp>
        <p:nvSpPr>
          <p:cNvPr id="56" name="TextovéPole 55"/>
          <p:cNvSpPr txBox="1"/>
          <p:nvPr/>
        </p:nvSpPr>
        <p:spPr>
          <a:xfrm>
            <a:off x="864000" y="954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Specification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6444000" y="1332000"/>
            <a:ext cx="2377376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+mj-lt"/>
              <a:buAutoNum type="arabicParenR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Underlying index is composed of share prices of 500 largest companies by market capitalization</a:t>
            </a:r>
            <a:r>
              <a:rPr lang="cs-CZ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  <a:endParaRPr lang="en-GB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220208"/>
              </p:ext>
            </p:extLst>
          </p:nvPr>
        </p:nvGraphicFramePr>
        <p:xfrm>
          <a:off x="972048" y="1412776"/>
          <a:ext cx="5472192" cy="41544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Name of the contract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Stock Index Futures Tutorial 500 </a:t>
                      </a:r>
                      <a:r>
                        <a:rPr lang="cs-CZ" sz="1200" noProof="0" dirty="0"/>
                        <a:t>- </a:t>
                      </a:r>
                      <a:r>
                        <a:rPr lang="en-GB" sz="1200" noProof="0" dirty="0"/>
                        <a:t>S</a:t>
                      </a:r>
                      <a:r>
                        <a:rPr lang="cs-CZ" sz="1200" noProof="0" dirty="0"/>
                        <a:t>IFT</a:t>
                      </a:r>
                      <a:r>
                        <a:rPr lang="en-GB" sz="1200" noProof="0" dirty="0"/>
                        <a:t> 500</a:t>
                      </a:r>
                      <a:r>
                        <a:rPr lang="cs-CZ" sz="1200" baseline="30000" noProof="0" dirty="0"/>
                        <a:t>1)</a:t>
                      </a:r>
                      <a:endParaRPr lang="en-GB" sz="1200" baseline="300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Unit of trading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Value of 10 euros per one index point</a:t>
                      </a:r>
                      <a:r>
                        <a:rPr lang="cs-CZ" sz="1200" baseline="30000" noProof="0" dirty="0"/>
                        <a:t>2)</a:t>
                      </a:r>
                      <a:endParaRPr lang="en-GB" sz="1200" baseline="300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Quotation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Index points</a:t>
                      </a:r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Tick size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One half of index point</a:t>
                      </a:r>
                      <a:r>
                        <a:rPr lang="cs-CZ" sz="1200" baseline="30000" noProof="0" dirty="0"/>
                        <a:t>3)</a:t>
                      </a:r>
                      <a:endParaRPr lang="en-GB" sz="1200" baseline="300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Tick value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5</a:t>
                      </a:r>
                      <a:r>
                        <a:rPr lang="cs-CZ" sz="1200" noProof="0" dirty="0"/>
                        <a:t> </a:t>
                      </a:r>
                      <a:r>
                        <a:rPr lang="en-US" sz="1200" noProof="0" dirty="0"/>
                        <a:t>EUR</a:t>
                      </a:r>
                      <a:r>
                        <a:rPr lang="cs-CZ" sz="1200" baseline="30000" noProof="0" dirty="0"/>
                        <a:t>4)</a:t>
                      </a:r>
                      <a:endParaRPr lang="en-GB" sz="1200" baseline="300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Initial margin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1000</a:t>
                      </a:r>
                      <a:r>
                        <a:rPr lang="cs-CZ" sz="1200" noProof="0" dirty="0"/>
                        <a:t> </a:t>
                      </a:r>
                      <a:r>
                        <a:rPr lang="en-US" sz="1200" noProof="0" dirty="0"/>
                        <a:t>EUR</a:t>
                      </a:r>
                      <a:r>
                        <a:rPr lang="cs-CZ" sz="1200" baseline="30000" noProof="0" dirty="0"/>
                        <a:t>5)</a:t>
                      </a:r>
                      <a:endParaRPr lang="en-GB" sz="1200" baseline="300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Delivery months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March, June, September, December</a:t>
                      </a:r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Last trading day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Last business day of the delivery month, </a:t>
                      </a:r>
                      <a:r>
                        <a:rPr lang="cs-CZ" sz="1200" noProof="0" dirty="0"/>
                        <a:t>1</a:t>
                      </a:r>
                      <a:r>
                        <a:rPr lang="en-GB" sz="1200" noProof="0" dirty="0"/>
                        <a:t>0:30 a.m.</a:t>
                      </a:r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Delivery day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First business day after the last trading day</a:t>
                      </a:r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/>
                        <a:t>EDSP</a:t>
                      </a:r>
                      <a:endParaRPr lang="en-GB" sz="1200" noProof="0" dirty="0"/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Average of the values of the underlying stock index, measured every 15 seconds between 10:10 and 10:30 a.m. inclusively on the last trading day, of which the highest 12 and the lowest 12 values are discarded.</a:t>
                      </a:r>
                      <a:r>
                        <a:rPr lang="en-GB" sz="1200" baseline="30000" noProof="0" dirty="0"/>
                        <a:t>6)</a:t>
                      </a:r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4" name="TextovéPole 53"/>
          <p:cNvSpPr txBox="1"/>
          <p:nvPr/>
        </p:nvSpPr>
        <p:spPr>
          <a:xfrm>
            <a:off x="6444208" y="2081819"/>
            <a:ext cx="244827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+mj-lt"/>
              <a:buAutoNum type="arabicParenR" startAt="2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For example, an index value of 5,433 index points represents the contract value of 54,330 euros.</a:t>
            </a:r>
          </a:p>
        </p:txBody>
      </p:sp>
      <p:sp>
        <p:nvSpPr>
          <p:cNvPr id="55" name="TextovéPole 54"/>
          <p:cNvSpPr txBox="1"/>
          <p:nvPr/>
        </p:nvSpPr>
        <p:spPr>
          <a:xfrm>
            <a:off x="6444000" y="2833019"/>
            <a:ext cx="244827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+mj-lt"/>
              <a:buAutoNum type="arabicParenR" startAt="3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Two ticks are equivalent to one full index point.</a:t>
            </a:r>
          </a:p>
        </p:txBody>
      </p:sp>
      <p:sp>
        <p:nvSpPr>
          <p:cNvPr id="57" name="TextovéPole 56"/>
          <p:cNvSpPr txBox="1"/>
          <p:nvPr/>
        </p:nvSpPr>
        <p:spPr>
          <a:xfrm>
            <a:off x="6444000" y="3216889"/>
            <a:ext cx="244827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+mj-lt"/>
              <a:buAutoNum type="arabicParenR" startAt="4"/>
            </a:pPr>
            <a:r>
              <a:rPr lang="cs-CZ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5 EUR = </a:t>
            </a:r>
            <a:r>
              <a:rPr lang="cs-CZ" sz="1200" dirty="0">
                <a:latin typeface="Cambria Math"/>
                <a:ea typeface="Cambria Math"/>
              </a:rPr>
              <a:t>½ × 10 EUR.</a:t>
            </a:r>
            <a:endParaRPr lang="en-GB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6444000" y="3423444"/>
            <a:ext cx="2377376" cy="646331"/>
          </a:xfrm>
          <a:prstGeom prst="rect">
            <a:avLst/>
          </a:prstGeom>
          <a:noFill/>
          <a:ln>
            <a:noFill/>
          </a:ln>
        </p:spPr>
        <p:txBody>
          <a:bodyPr wrap="square" lIns="90000" rIns="0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+mj-lt"/>
              <a:buAutoNum type="arabicParenR" startAt="5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With an index value of 5</a:t>
            </a:r>
            <a:r>
              <a:rPr lang="cs-CZ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,</a:t>
            </a: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433, the initial margin is about 1.8% of the value of the contract</a:t>
            </a:r>
            <a:r>
              <a:rPr lang="cs-CZ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  <a:endParaRPr lang="en-GB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9" name="TextovéPole 58"/>
          <p:cNvSpPr txBox="1"/>
          <p:nvPr/>
        </p:nvSpPr>
        <p:spPr>
          <a:xfrm>
            <a:off x="6444000" y="3989491"/>
            <a:ext cx="244827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+mj-lt"/>
              <a:buAutoNum type="arabicParenR" startAt="6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The averaging procedure aims at smoothing out excessive price fluctuations shortly before maturity.</a:t>
            </a:r>
          </a:p>
        </p:txBody>
      </p:sp>
    </p:spTree>
    <p:extLst>
      <p:ext uri="{BB962C8B-B14F-4D97-AF65-F5344CB8AC3E}">
        <p14:creationId xmlns:p14="http://schemas.microsoft.com/office/powerpoint/2010/main" val="2500620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Examples of financial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2800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Stock index futures (2)</a:t>
            </a: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705946"/>
              </p:ext>
            </p:extLst>
          </p:nvPr>
        </p:nvGraphicFramePr>
        <p:xfrm>
          <a:off x="1748384" y="1609232"/>
          <a:ext cx="5928000" cy="1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ctr"/>
                      <a:endParaRPr lang="cs-CZ" sz="10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9" name="TextovéPole 28"/>
          <p:cNvSpPr txBox="1"/>
          <p:nvPr/>
        </p:nvSpPr>
        <p:spPr>
          <a:xfrm>
            <a:off x="864000" y="954000"/>
            <a:ext cx="298792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Closing out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188000" y="5049854"/>
            <a:ext cx="770448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final settlement takes into account the last marking to market based on the difference between EDSP and the closing price on the day before the last trading day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; 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the trader’s loss deepened by 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€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500  </a:t>
            </a:r>
          </a:p>
        </p:txBody>
      </p:sp>
      <p:sp>
        <p:nvSpPr>
          <p:cNvPr id="32" name="TextovéPole 31"/>
          <p:cNvSpPr txBox="1"/>
          <p:nvPr/>
        </p:nvSpPr>
        <p:spPr>
          <a:xfrm>
            <a:off x="1188000" y="3937040"/>
            <a:ext cx="748890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Stock index futures are settle</a:t>
            </a:r>
            <a:r>
              <a:rPr lang="cs-CZ" dirty="0">
                <a:latin typeface="Cambria Math" panose="02040503050406030204" pitchFamily="18" charset="0"/>
                <a:ea typeface="Cambria Math" panose="02040503050406030204" pitchFamily="18" charset="0"/>
              </a:rPr>
              <a:t>d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in cash because physical delivery of the underlying stock index would entail extremely high transaction costs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ovéPole 35"/>
              <p:cNvSpPr txBox="1"/>
              <p:nvPr/>
            </p:nvSpPr>
            <p:spPr>
              <a:xfrm>
                <a:off x="1512000" y="2364099"/>
                <a:ext cx="7596896" cy="5847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/>
                    <a:ea typeface="Cambria Math"/>
                  </a:rPr>
                  <a:t>The long</a:t>
                </a:r>
                <a:r>
                  <a:rPr lang="cs-CZ" sz="1600" dirty="0">
                    <a:latin typeface="Cambria Math"/>
                    <a:ea typeface="Cambria Math"/>
                  </a:rPr>
                  <a:t>,</a:t>
                </a:r>
                <a:r>
                  <a:rPr lang="en-GB" sz="1600" dirty="0">
                    <a:latin typeface="Cambria Math"/>
                    <a:ea typeface="Cambria Math"/>
                  </a:rPr>
                  <a:t> who purchased 20 contracts</a:t>
                </a:r>
                <a:r>
                  <a:rPr lang="cs-CZ" sz="1600" dirty="0">
                    <a:latin typeface="Cambria Math"/>
                    <a:ea typeface="Cambria Math"/>
                  </a:rPr>
                  <a:t>,</a:t>
                </a:r>
                <a:r>
                  <a:rPr lang="en-GB" sz="1600" dirty="0">
                    <a:latin typeface="Cambria Math"/>
                    <a:ea typeface="Cambria Math"/>
                  </a:rPr>
                  <a:t> incurred a net loss </a:t>
                </a:r>
              </a:p>
              <a:p>
                <a:pPr marL="446088">
                  <a:buClr>
                    <a:srgbClr val="7030A0"/>
                  </a:buClr>
                </a:pPr>
                <a:r>
                  <a:rPr lang="en-GB" sz="1600" dirty="0">
                    <a:latin typeface="Cambria Math"/>
                    <a:ea typeface="Cambria Math"/>
                  </a:rPr>
                  <a:t>number of contracts × tick change × value of tick =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/>
                        <a:ea typeface="Cambria Math"/>
                      </a:rPr>
                      <m:t>20×</m:t>
                    </m:r>
                    <m:d>
                      <m:d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−25</m:t>
                        </m:r>
                      </m:e>
                    </m:d>
                    <m:r>
                      <a:rPr lang="en-GB" sz="1600" b="0" i="1" smtClean="0">
                        <a:latin typeface="Cambria Math"/>
                        <a:ea typeface="Cambria Math"/>
                      </a:rPr>
                      <m:t>×5=−</m:t>
                    </m:r>
                    <m:r>
                      <a:rPr lang="cs-CZ" sz="1600" b="0" i="1" smtClean="0">
                        <a:latin typeface="Cambria Math"/>
                        <a:ea typeface="Cambria Math"/>
                      </a:rPr>
                      <m:t>€</m:t>
                    </m:r>
                    <m:r>
                      <a:rPr lang="en-GB" sz="1600" b="0" i="1" smtClean="0">
                        <a:latin typeface="Cambria Math"/>
                        <a:ea typeface="Cambria Math"/>
                      </a:rPr>
                      <m:t>2,500</m:t>
                    </m:r>
                  </m:oMath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5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2364099"/>
                <a:ext cx="7596896" cy="584775"/>
              </a:xfrm>
              <a:prstGeom prst="rect">
                <a:avLst/>
              </a:prstGeom>
              <a:blipFill>
                <a:blip r:embed="rId2"/>
                <a:stretch>
                  <a:fillRect l="-321" t="-4167" b="-1145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ovéPole 35"/>
              <p:cNvSpPr txBox="1"/>
              <p:nvPr/>
            </p:nvSpPr>
            <p:spPr>
              <a:xfrm>
                <a:off x="1512000" y="2108110"/>
                <a:ext cx="7596504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/>
                    <a:ea typeface="Cambria Math"/>
                  </a:rPr>
                  <a:t>The futures price decreased by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/>
                        <a:ea typeface="Cambria Math"/>
                      </a:rPr>
                      <m:t>2×</m:t>
                    </m:r>
                    <m:d>
                      <m:d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GB" sz="1600" i="1">
                            <a:latin typeface="Cambria Math"/>
                            <a:ea typeface="Cambria Math"/>
                          </a:rPr>
                          <m:t>5812.5−5825.0</m:t>
                        </m:r>
                      </m:e>
                    </m:d>
                    <m:r>
                      <a:rPr lang="en-GB" sz="1600" b="0" i="1" smtClean="0">
                        <a:latin typeface="Cambria Math"/>
                        <a:ea typeface="Cambria Math"/>
                      </a:rPr>
                      <m:t>=2×(−12.5)=−25</m:t>
                    </m:r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ticks</a:t>
                </a:r>
              </a:p>
            </p:txBody>
          </p:sp>
        </mc:Choice>
        <mc:Fallback xmlns="">
          <p:sp>
            <p:nvSpPr>
              <p:cNvPr id="77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2108110"/>
                <a:ext cx="7596504" cy="338554"/>
              </a:xfrm>
              <a:prstGeom prst="rect">
                <a:avLst/>
              </a:prstGeom>
              <a:blipFill>
                <a:blip r:embed="rId3"/>
                <a:stretch>
                  <a:fillRect l="-321" t="-7273" b="-2181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ovnoramenný trojúhelník 6"/>
          <p:cNvSpPr/>
          <p:nvPr/>
        </p:nvSpPr>
        <p:spPr>
          <a:xfrm rot="10800000">
            <a:off x="1698490" y="1456408"/>
            <a:ext cx="107447" cy="124593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4" name="Rovnoramenný trojúhelník 63"/>
          <p:cNvSpPr/>
          <p:nvPr/>
        </p:nvSpPr>
        <p:spPr>
          <a:xfrm rot="10800000">
            <a:off x="3789591" y="1456408"/>
            <a:ext cx="107447" cy="124593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Rovnoramenný trojúhelník 64"/>
          <p:cNvSpPr/>
          <p:nvPr/>
        </p:nvSpPr>
        <p:spPr>
          <a:xfrm rot="10800000">
            <a:off x="7625817" y="1456408"/>
            <a:ext cx="107447" cy="124593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6" name="TextovéPole 65"/>
          <p:cNvSpPr txBox="1"/>
          <p:nvPr/>
        </p:nvSpPr>
        <p:spPr>
          <a:xfrm>
            <a:off x="1461480" y="1240408"/>
            <a:ext cx="588944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Today</a:t>
            </a:r>
          </a:p>
        </p:txBody>
      </p:sp>
      <p:sp>
        <p:nvSpPr>
          <p:cNvPr id="67" name="TextovéPole 66"/>
          <p:cNvSpPr txBox="1"/>
          <p:nvPr/>
        </p:nvSpPr>
        <p:spPr>
          <a:xfrm>
            <a:off x="3337574" y="1240408"/>
            <a:ext cx="1020993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Five days later</a:t>
            </a:r>
          </a:p>
        </p:txBody>
      </p:sp>
      <p:sp>
        <p:nvSpPr>
          <p:cNvPr id="68" name="TextovéPole 67"/>
          <p:cNvSpPr txBox="1"/>
          <p:nvPr/>
        </p:nvSpPr>
        <p:spPr>
          <a:xfrm>
            <a:off x="7339472" y="1240408"/>
            <a:ext cx="688912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Maturity</a:t>
            </a:r>
            <a:endParaRPr lang="en-GB" sz="10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ovéPole 68"/>
              <p:cNvSpPr txBox="1"/>
              <p:nvPr/>
            </p:nvSpPr>
            <p:spPr>
              <a:xfrm>
                <a:off x="3264271" y="1780408"/>
                <a:ext cx="1163713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0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n-GB" sz="10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en-GB" sz="1000" b="0" i="1" smtClean="0">
                          <a:latin typeface="Cambria Math"/>
                          <a:ea typeface="Cambria Math" panose="02040503050406030204" pitchFamily="18" charset="0"/>
                        </a:rPr>
                        <m:t>=5812.5</m:t>
                      </m:r>
                    </m:oMath>
                  </m:oMathPara>
                </a14:m>
                <a:endParaRPr lang="en-GB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/>
                <a:r>
                  <a:rPr lang="en-GB" sz="1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Sell 20 contracts</a:t>
                </a:r>
              </a:p>
            </p:txBody>
          </p:sp>
        </mc:Choice>
        <mc:Fallback xmlns="">
          <p:sp>
            <p:nvSpPr>
              <p:cNvPr id="69" name="TextovéPole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4271" y="1780408"/>
                <a:ext cx="1163713" cy="400110"/>
              </a:xfrm>
              <a:prstGeom prst="rect">
                <a:avLst/>
              </a:prstGeom>
              <a:blipFill rotWithShape="1">
                <a:blip r:embed="rId18"/>
                <a:stretch>
                  <a:fillRect b="-606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ovéPole 69"/>
              <p:cNvSpPr txBox="1"/>
              <p:nvPr/>
            </p:nvSpPr>
            <p:spPr>
              <a:xfrm>
                <a:off x="1176039" y="1780408"/>
                <a:ext cx="1163713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0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0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GB" sz="10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cs-CZ" sz="1000" b="0" i="1" smtClean="0">
                          <a:latin typeface="Cambria Math"/>
                          <a:ea typeface="Cambria Math" panose="02040503050406030204" pitchFamily="18" charset="0"/>
                        </a:rPr>
                        <m:t>5825.0</m:t>
                      </m:r>
                    </m:oMath>
                  </m:oMathPara>
                </a14:m>
                <a:endParaRPr lang="en-GB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/>
                <a:r>
                  <a:rPr lang="cs-CZ" sz="1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Buy </a:t>
                </a:r>
                <a:r>
                  <a:rPr lang="en-GB" sz="1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20 contracts</a:t>
                </a:r>
              </a:p>
            </p:txBody>
          </p:sp>
        </mc:Choice>
        <mc:Fallback xmlns="">
          <p:sp>
            <p:nvSpPr>
              <p:cNvPr id="70" name="TextovéPole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6039" y="1780408"/>
                <a:ext cx="1163713" cy="400110"/>
              </a:xfrm>
              <a:prstGeom prst="rect">
                <a:avLst/>
              </a:prstGeom>
              <a:blipFill rotWithShape="1">
                <a:blip r:embed="rId19"/>
                <a:stretch>
                  <a:fillRect b="-606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TextovéPole 71"/>
          <p:cNvSpPr txBox="1"/>
          <p:nvPr/>
        </p:nvSpPr>
        <p:spPr>
          <a:xfrm>
            <a:off x="7092280" y="1780408"/>
            <a:ext cx="1163713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EDSP = 5810.0</a:t>
            </a:r>
          </a:p>
        </p:txBody>
      </p:sp>
      <p:sp>
        <p:nvSpPr>
          <p:cNvPr id="73" name="TextovéPole 35"/>
          <p:cNvSpPr txBox="1"/>
          <p:nvPr/>
        </p:nvSpPr>
        <p:spPr>
          <a:xfrm>
            <a:off x="1512000" y="2862913"/>
            <a:ext cx="305880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latin typeface="Cambria Math"/>
                <a:ea typeface="Cambria Math"/>
              </a:rPr>
              <a:t>R</a:t>
            </a:r>
            <a:r>
              <a:rPr lang="en-GB" sz="1600" dirty="0">
                <a:latin typeface="Cambria Math"/>
                <a:ea typeface="Cambria Math"/>
              </a:rPr>
              <a:t>ate of return</a:t>
            </a:r>
          </a:p>
        </p:txBody>
      </p:sp>
      <p:sp>
        <p:nvSpPr>
          <p:cNvPr id="78" name="TextovéPole 77"/>
          <p:cNvSpPr txBox="1"/>
          <p:nvPr/>
        </p:nvSpPr>
        <p:spPr>
          <a:xfrm>
            <a:off x="864000" y="3600000"/>
            <a:ext cx="298792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Cash settlement</a:t>
            </a:r>
          </a:p>
        </p:txBody>
      </p:sp>
      <p:sp>
        <p:nvSpPr>
          <p:cNvPr id="80" name="TextovéPole 79"/>
          <p:cNvSpPr txBox="1"/>
          <p:nvPr/>
        </p:nvSpPr>
        <p:spPr>
          <a:xfrm>
            <a:off x="1188000" y="4491176"/>
            <a:ext cx="78478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SzPct val="80000"/>
              <a:buFont typeface="Wingdings" panose="05000000000000000000" pitchFamily="2" charset="2"/>
              <a:buChar char="q"/>
            </a:pP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Physical delivery would require delivering all shares included in the index and in proportions corresponding to the shares</a:t>
            </a:r>
            <a:r>
              <a:rPr lang="en-US" dirty="0">
                <a:latin typeface="Cambria Math" panose="02040503050406030204" pitchFamily="18" charset="0"/>
                <a:ea typeface="Cambria Math" panose="02040503050406030204" pitchFamily="18" charset="0"/>
              </a:rPr>
              <a:t>’</a:t>
            </a:r>
            <a:r>
              <a:rPr lang="en-GB" dirty="0">
                <a:latin typeface="Cambria Math" panose="02040503050406030204" pitchFamily="18" charset="0"/>
                <a:ea typeface="Cambria Math" panose="02040503050406030204" pitchFamily="18" charset="0"/>
              </a:rPr>
              <a:t> weights in the index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ovéPole 35">
                <a:extLst>
                  <a:ext uri="{FF2B5EF4-FFF2-40B4-BE49-F238E27FC236}">
                    <a16:creationId xmlns:a16="http://schemas.microsoft.com/office/drawing/2014/main" id="{38201714-8DFD-4574-A754-01E89D3575C8}"/>
                  </a:ext>
                </a:extLst>
              </p:cNvPr>
              <p:cNvSpPr txBox="1"/>
              <p:nvPr/>
            </p:nvSpPr>
            <p:spPr>
              <a:xfrm>
                <a:off x="1800000" y="3132000"/>
                <a:ext cx="3889377" cy="52424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cs-CZ" sz="1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ROR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cs-CZ" sz="1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Periodic</m:t>
                          </m:r>
                        </m:sub>
                      </m:sSub>
                      <m: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−2,500</m:t>
                          </m:r>
                        </m:num>
                        <m:den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1,000</m:t>
                          </m:r>
                        </m:den>
                      </m:f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/>
                        </a:rPr>
                        <m:t>−0.125=−12.5%</m:t>
                      </m:r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2" name="TextovéPole 35">
                <a:extLst>
                  <a:ext uri="{FF2B5EF4-FFF2-40B4-BE49-F238E27FC236}">
                    <a16:creationId xmlns:a16="http://schemas.microsoft.com/office/drawing/2014/main" id="{38201714-8DFD-4574-A754-01E89D3575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000" y="3132000"/>
                <a:ext cx="3889377" cy="524246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ovéPole 35">
                <a:extLst>
                  <a:ext uri="{FF2B5EF4-FFF2-40B4-BE49-F238E27FC236}">
                    <a16:creationId xmlns:a16="http://schemas.microsoft.com/office/drawing/2014/main" id="{B94B53CB-6A2F-4B62-8654-079DA947BE82}"/>
                  </a:ext>
                </a:extLst>
              </p:cNvPr>
              <p:cNvSpPr txBox="1"/>
              <p:nvPr/>
            </p:nvSpPr>
            <p:spPr>
              <a:xfrm>
                <a:off x="5616000" y="3132000"/>
                <a:ext cx="3455440" cy="50141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cs-CZ" sz="1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ROR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Annuali</m:t>
                          </m:r>
                          <m:r>
                            <m:rPr>
                              <m:sty m:val="p"/>
                            </m:rPr>
                            <a:rPr lang="cs-CZ" sz="1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z</m:t>
                          </m:r>
                          <m:r>
                            <m:rPr>
                              <m:sty m:val="p"/>
                            </m:rPr>
                            <a:rPr lang="en-US" sz="1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ed</m:t>
                          </m:r>
                        </m:sub>
                      </m:sSub>
                      <m: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/>
                        </a:rPr>
                        <m:t>0.125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365</m:t>
                          </m:r>
                        </m:num>
                        <m:den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/>
                        </a:rPr>
                        <m:t>=−912%</m:t>
                      </m:r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3" name="TextovéPole 35">
                <a:extLst>
                  <a:ext uri="{FF2B5EF4-FFF2-40B4-BE49-F238E27FC236}">
                    <a16:creationId xmlns:a16="http://schemas.microsoft.com/office/drawing/2014/main" id="{B94B53CB-6A2F-4B62-8654-079DA947BE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6000" y="3132000"/>
                <a:ext cx="3455440" cy="501419"/>
              </a:xfrm>
              <a:prstGeom prst="rect">
                <a:avLst/>
              </a:prstGeom>
              <a:blipFill>
                <a:blip r:embed="rId21"/>
                <a:stretch>
                  <a:fillRect b="-243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743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Examples of financial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5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28000" cy="648072"/>
          </a:xfrm>
        </p:spPr>
        <p:txBody>
          <a:bodyPr/>
          <a:lstStyle/>
          <a:p>
            <a:r>
              <a:rPr lang="en-GB" dirty="0"/>
              <a:t>Currency futures (1)</a:t>
            </a:r>
          </a:p>
        </p:txBody>
      </p:sp>
      <p:sp>
        <p:nvSpPr>
          <p:cNvPr id="56" name="TextovéPole 55"/>
          <p:cNvSpPr txBox="1"/>
          <p:nvPr/>
        </p:nvSpPr>
        <p:spPr>
          <a:xfrm>
            <a:off x="864000" y="954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Specification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6444000" y="2078896"/>
            <a:ext cx="255600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+mj-lt"/>
              <a:buAutoNum type="arabicParenR" startAt="2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The long buys 25,000 EUR and pays in USD for this. The short buys USD worth 25,000 EUR.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934472"/>
              </p:ext>
            </p:extLst>
          </p:nvPr>
        </p:nvGraphicFramePr>
        <p:xfrm>
          <a:off x="972048" y="1412776"/>
          <a:ext cx="5472192" cy="38001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Name of the contract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Euro Currency Futures Tutorial </a:t>
                      </a:r>
                      <a:r>
                        <a:rPr lang="cs-CZ" sz="1200" noProof="0" dirty="0"/>
                        <a:t>– ECFT</a:t>
                      </a:r>
                      <a:r>
                        <a:rPr lang="cs-CZ" sz="1200" baseline="30000" noProof="0" dirty="0"/>
                        <a:t>1)</a:t>
                      </a:r>
                      <a:endParaRPr lang="en-GB" sz="1200" baseline="300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Unit of trading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/>
                        <a:t>25,000 EUR traded against the US dollar</a:t>
                      </a:r>
                      <a:r>
                        <a:rPr lang="cs-CZ" sz="1200" baseline="30000" noProof="0" dirty="0"/>
                        <a:t>2)</a:t>
                      </a:r>
                      <a:endParaRPr lang="en-GB" sz="1200" baseline="300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Quotation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USD/EUR exchange rate</a:t>
                      </a:r>
                      <a:r>
                        <a:rPr lang="cs-CZ" sz="1200" noProof="0" dirty="0"/>
                        <a:t>, </a:t>
                      </a:r>
                      <a:r>
                        <a:rPr lang="en-GB" sz="1200" noProof="0" dirty="0"/>
                        <a:t>quoted to four decimal places</a:t>
                      </a:r>
                      <a:r>
                        <a:rPr lang="cs-CZ" sz="1200" baseline="30000" noProof="0" dirty="0"/>
                        <a:t>3,4)</a:t>
                      </a:r>
                      <a:endParaRPr lang="en-GB" sz="12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Tick size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One hundredth of USD cent per one euro (0.0001 dollars per one euro)</a:t>
                      </a:r>
                      <a:endParaRPr lang="en-GB" sz="1200" baseline="300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Tick value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200" noProof="0" dirty="0"/>
                        <a:t>2.5 USD</a:t>
                      </a:r>
                      <a:r>
                        <a:rPr lang="cs-CZ" sz="1200" baseline="30000" noProof="0" dirty="0"/>
                        <a:t>5)</a:t>
                      </a:r>
                      <a:endParaRPr lang="en-GB" sz="1200" baseline="300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Initial margin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1000</a:t>
                      </a:r>
                      <a:r>
                        <a:rPr lang="cs-CZ" sz="1200" noProof="0" dirty="0"/>
                        <a:t> USD</a:t>
                      </a:r>
                      <a:r>
                        <a:rPr lang="cs-CZ" sz="1200" baseline="30000" noProof="0" dirty="0"/>
                        <a:t>6)</a:t>
                      </a:r>
                      <a:endParaRPr lang="en-GB" sz="1200" baseline="300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Delivery months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March, June, September, December</a:t>
                      </a:r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Last trading day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Third Wednesday</a:t>
                      </a:r>
                      <a:r>
                        <a:rPr lang="en-GB" sz="1200" baseline="0" noProof="0" dirty="0"/>
                        <a:t> </a:t>
                      </a:r>
                      <a:r>
                        <a:rPr lang="en-GB" sz="1200" noProof="0" dirty="0"/>
                        <a:t>in </a:t>
                      </a:r>
                      <a:r>
                        <a:rPr lang="cs-CZ" sz="1200" noProof="0" dirty="0"/>
                        <a:t>a </a:t>
                      </a:r>
                      <a:r>
                        <a:rPr lang="en-GB" sz="1200" noProof="0" dirty="0"/>
                        <a:t>delivery month, </a:t>
                      </a:r>
                      <a:r>
                        <a:rPr lang="en-US" sz="1200" noProof="0" dirty="0"/>
                        <a:t>@</a:t>
                      </a:r>
                      <a:r>
                        <a:rPr lang="en-GB" sz="1200" noProof="0" dirty="0"/>
                        <a:t>10:30 a.m. </a:t>
                      </a:r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Delivery day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First business day after the last trading day</a:t>
                      </a:r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EDSP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Average of spot exchange rates quoted at 10:30 a.m. by 15 </a:t>
                      </a:r>
                      <a:r>
                        <a:rPr lang="cs-CZ" sz="1200" noProof="0" dirty="0"/>
                        <a:t>reference </a:t>
                      </a:r>
                      <a:r>
                        <a:rPr lang="en-GB" sz="1200" noProof="0" dirty="0"/>
                        <a:t>banks, of which the highest 3 and the lowest 3 values are discarded.</a:t>
                      </a:r>
                      <a:endParaRPr lang="en-GB" sz="1200" baseline="300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4" name="TextovéPole 53"/>
          <p:cNvSpPr txBox="1"/>
          <p:nvPr/>
        </p:nvSpPr>
        <p:spPr>
          <a:xfrm>
            <a:off x="6444208" y="2640853"/>
            <a:ext cx="2448064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+mj-lt"/>
              <a:buAutoNum type="arabicParenR" startAt="3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The euro is the base currency as it is represented in an exchange rate by one unit</a:t>
            </a:r>
            <a:r>
              <a:rPr lang="cs-CZ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  <a:endParaRPr lang="en-GB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5" name="TextovéPole 54"/>
          <p:cNvSpPr txBox="1"/>
          <p:nvPr/>
        </p:nvSpPr>
        <p:spPr>
          <a:xfrm>
            <a:off x="6444000" y="3951104"/>
            <a:ext cx="244827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+mj-lt"/>
              <a:buAutoNum type="arabicParenR" startAt="5"/>
            </a:pPr>
            <a:r>
              <a:rPr lang="cs-CZ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2.5 USD = 25,000 EUR </a:t>
            </a:r>
            <a:r>
              <a:rPr lang="cs-CZ" sz="1200" dirty="0">
                <a:latin typeface="Cambria Math"/>
                <a:ea typeface="Cambria Math"/>
              </a:rPr>
              <a:t>× 0.0001 USD/EUR.</a:t>
            </a:r>
            <a:endParaRPr lang="en-GB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6444000" y="4331185"/>
            <a:ext cx="2556000" cy="830997"/>
          </a:xfrm>
          <a:prstGeom prst="rect">
            <a:avLst/>
          </a:prstGeom>
          <a:noFill/>
          <a:ln>
            <a:noFill/>
          </a:ln>
        </p:spPr>
        <p:txBody>
          <a:bodyPr wrap="square" lIns="90000" rIns="0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+mj-lt"/>
              <a:buAutoNum type="arabicParenR" startAt="6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With an exchange rate of 1.1345 USD/EUR, the initial margin is about 3.5% of the value of the contract</a:t>
            </a:r>
            <a:r>
              <a:rPr lang="cs-CZ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  <a:endParaRPr lang="en-GB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5" name="TextovéPole 44"/>
          <p:cNvSpPr txBox="1"/>
          <p:nvPr/>
        </p:nvSpPr>
        <p:spPr>
          <a:xfrm>
            <a:off x="6444000" y="1332000"/>
            <a:ext cx="255600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+mj-lt"/>
              <a:buAutoNum type="arabicParenR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The euro is the underlying asset, priced in terms of dollars. </a:t>
            </a:r>
            <a:r>
              <a:rPr lang="cs-CZ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So, t</a:t>
            </a: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he euro is the traded currency and the dollar is the invoice currency.</a:t>
            </a:r>
          </a:p>
        </p:txBody>
      </p:sp>
      <p:sp>
        <p:nvSpPr>
          <p:cNvPr id="76" name="TextovéPole 75">
            <a:extLst>
              <a:ext uri="{FF2B5EF4-FFF2-40B4-BE49-F238E27FC236}">
                <a16:creationId xmlns:a16="http://schemas.microsoft.com/office/drawing/2014/main" id="{6FE32C7F-DEAE-4D2E-9E93-2D512C88CDDF}"/>
              </a:ext>
            </a:extLst>
          </p:cNvPr>
          <p:cNvSpPr txBox="1"/>
          <p:nvPr/>
        </p:nvSpPr>
        <p:spPr>
          <a:xfrm>
            <a:off x="6444000" y="3209259"/>
            <a:ext cx="244806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+mj-lt"/>
              <a:buAutoNum type="arabicParenR" startAt="4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The dollar is the variable currency as it is represented in an exchange rate by a certain number of its units.</a:t>
            </a:r>
          </a:p>
        </p:txBody>
      </p:sp>
    </p:spTree>
    <p:extLst>
      <p:ext uri="{BB962C8B-B14F-4D97-AF65-F5344CB8AC3E}">
        <p14:creationId xmlns:p14="http://schemas.microsoft.com/office/powerpoint/2010/main" val="41686911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Examples of financial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6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4428000" cy="648072"/>
          </a:xfrm>
        </p:spPr>
        <p:txBody>
          <a:bodyPr/>
          <a:lstStyle/>
          <a:p>
            <a:r>
              <a:rPr lang="en-GB" dirty="0">
                <a:solidFill>
                  <a:srgbClr val="000000"/>
                </a:solidFill>
              </a:rPr>
              <a:t>Currency futures (2)</a:t>
            </a: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296143"/>
              </p:ext>
            </p:extLst>
          </p:nvPr>
        </p:nvGraphicFramePr>
        <p:xfrm>
          <a:off x="1748384" y="1609232"/>
          <a:ext cx="5928000" cy="1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ctr"/>
                      <a:endParaRPr lang="cs-CZ" sz="10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9" name="TextovéPole 28"/>
          <p:cNvSpPr txBox="1"/>
          <p:nvPr/>
        </p:nvSpPr>
        <p:spPr>
          <a:xfrm>
            <a:off x="864000" y="954000"/>
            <a:ext cx="298792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Closing out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1512000" y="5629222"/>
            <a:ext cx="6985573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8000" indent="-288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The long pays a known-in-advance opening futures price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ovéPole 31"/>
              <p:cNvSpPr txBox="1"/>
              <p:nvPr/>
            </p:nvSpPr>
            <p:spPr>
              <a:xfrm>
                <a:off x="1512000" y="3852816"/>
                <a:ext cx="7375581" cy="830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288000" indent="-288000">
                  <a:buClr>
                    <a:srgbClr val="7030A0"/>
                  </a:buClr>
                  <a:buSzPct val="100000"/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/>
                    <a:ea typeface="Cambria Math"/>
                  </a:rPr>
                  <a:t>The long receives </a:t>
                </a:r>
                <a14:m>
                  <m:oMath xmlns:m="http://schemas.openxmlformats.org/officeDocument/2006/math">
                    <m:r>
                      <a:rPr lang="en-GB" sz="1600">
                        <a:latin typeface="Cambria Math"/>
                        <a:ea typeface="Cambria Math"/>
                      </a:rPr>
                      <m:t>10×25,000</m:t>
                    </m:r>
                  </m:oMath>
                </a14:m>
                <a:r>
                  <a:rPr lang="en-GB" sz="1600" dirty="0">
                    <a:latin typeface="Cambria Math"/>
                    <a:ea typeface="Cambria Math"/>
                  </a:rPr>
                  <a:t> euros and is presented an invoice in an amount corresponding to the EDSP exchange rate</a:t>
                </a:r>
              </a:p>
              <a:p>
                <a:pPr marL="715963">
                  <a:buClr>
                    <a:srgbClr val="7030A0"/>
                  </a:buClr>
                  <a:buSzPct val="80000"/>
                </a:pPr>
                <a:r>
                  <a:rPr lang="en-GB" sz="1600" dirty="0">
                    <a:latin typeface="Cambria Math"/>
                    <a:ea typeface="Cambria Math"/>
                  </a:rPr>
                  <a:t>invoice </a:t>
                </a:r>
                <a14:m>
                  <m:oMath xmlns:m="http://schemas.openxmlformats.org/officeDocument/2006/math">
                    <m:r>
                      <a:rPr lang="en-GB" sz="1600">
                        <a:latin typeface="Cambria Math"/>
                        <a:ea typeface="Cambria Math"/>
                      </a:rPr>
                      <m:t>=10×</m:t>
                    </m:r>
                    <m:r>
                      <a:rPr lang="cs-CZ" sz="1600">
                        <a:latin typeface="Cambria Math"/>
                        <a:ea typeface="Cambria Math"/>
                      </a:rPr>
                      <m:t>25,000 </m:t>
                    </m:r>
                    <m:r>
                      <m:rPr>
                        <m:nor/>
                      </m:rPr>
                      <a:rPr lang="cs-CZ" sz="1600">
                        <a:latin typeface="Cambria Math"/>
                        <a:ea typeface="Cambria Math"/>
                      </a:rPr>
                      <m:t>EUR</m:t>
                    </m:r>
                    <m:r>
                      <a:rPr lang="cs-CZ" sz="1600">
                        <a:latin typeface="Cambria Math"/>
                        <a:ea typeface="Cambria Math"/>
                      </a:rPr>
                      <m:t> ×</m:t>
                    </m:r>
                    <m:r>
                      <a:rPr lang="en-GB" sz="1600">
                        <a:latin typeface="Cambria Math"/>
                        <a:ea typeface="Cambria Math"/>
                      </a:rPr>
                      <m:t>1.2401 </m:t>
                    </m:r>
                    <m:r>
                      <m:rPr>
                        <m:nor/>
                      </m:rPr>
                      <a:rPr lang="en-GB" sz="1600">
                        <a:latin typeface="Cambria Math"/>
                        <a:ea typeface="Cambria Math"/>
                      </a:rPr>
                      <m:t>USD</m:t>
                    </m:r>
                    <m:r>
                      <m:rPr>
                        <m:nor/>
                      </m:rPr>
                      <a:rPr lang="en-GB" sz="1600">
                        <a:latin typeface="Cambria Math"/>
                        <a:ea typeface="Cambria Math"/>
                      </a:rPr>
                      <m:t>/</m:t>
                    </m:r>
                    <m:r>
                      <m:rPr>
                        <m:nor/>
                      </m:rPr>
                      <a:rPr lang="en-GB" sz="1600">
                        <a:latin typeface="Cambria Math"/>
                        <a:ea typeface="Cambria Math"/>
                      </a:rPr>
                      <m:t>EUR</m:t>
                    </m:r>
                    <m:r>
                      <a:rPr lang="en-GB" sz="1600">
                        <a:latin typeface="Cambria Math"/>
                        <a:ea typeface="Cambria Math"/>
                      </a:rPr>
                      <m:t>=310,025</m:t>
                    </m:r>
                  </m:oMath>
                </a14:m>
                <a:r>
                  <a:rPr lang="en-GB" sz="1600" dirty="0">
                    <a:latin typeface="Cambria Math"/>
                    <a:ea typeface="Cambria Math"/>
                  </a:rPr>
                  <a:t> USD</a:t>
                </a:r>
              </a:p>
            </p:txBody>
          </p:sp>
        </mc:Choice>
        <mc:Fallback xmlns="">
          <p:sp>
            <p:nvSpPr>
              <p:cNvPr id="32" name="TextovéPole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3852816"/>
                <a:ext cx="7375581" cy="830997"/>
              </a:xfrm>
              <a:prstGeom prst="rect">
                <a:avLst/>
              </a:prstGeom>
              <a:blipFill>
                <a:blip r:embed="rId13"/>
                <a:stretch>
                  <a:fillRect l="-331" t="-2941" b="-808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ovéPole 35"/>
              <p:cNvSpPr txBox="1"/>
              <p:nvPr/>
            </p:nvSpPr>
            <p:spPr>
              <a:xfrm>
                <a:off x="1511609" y="2364099"/>
                <a:ext cx="7489448" cy="5539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/>
                    <a:ea typeface="Cambria Math"/>
                  </a:rPr>
                  <a:t>The long who purchased 10 contracts earned a net profit </a:t>
                </a:r>
              </a:p>
              <a:p>
                <a:pPr marL="534988">
                  <a:buClr>
                    <a:srgbClr val="7030A0"/>
                  </a:buClr>
                </a:pPr>
                <a:r>
                  <a:rPr lang="en-GB" sz="1400" dirty="0">
                    <a:latin typeface="Cambria Math"/>
                    <a:ea typeface="Cambria Math"/>
                  </a:rPr>
                  <a:t>number of contracts × tick change × value of tick =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/>
                        <a:ea typeface="Cambria Math"/>
                      </a:rPr>
                      <m:t>10×72×2.5=1</m:t>
                    </m:r>
                    <m:r>
                      <a:rPr lang="en-US" sz="1400" b="0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en-GB" sz="1400" b="0" i="1" smtClean="0">
                        <a:latin typeface="Cambria Math"/>
                        <a:ea typeface="Cambria Math"/>
                      </a:rPr>
                      <m:t>800</m:t>
                    </m:r>
                  </m:oMath>
                </a14:m>
                <a:r>
                  <a:rPr lang="en-GB" sz="1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USD</a:t>
                </a:r>
              </a:p>
            </p:txBody>
          </p:sp>
        </mc:Choice>
        <mc:Fallback xmlns="">
          <p:sp>
            <p:nvSpPr>
              <p:cNvPr id="75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1609" y="2364099"/>
                <a:ext cx="7489448" cy="553998"/>
              </a:xfrm>
              <a:prstGeom prst="rect">
                <a:avLst/>
              </a:prstGeom>
              <a:blipFill>
                <a:blip r:embed="rId15"/>
                <a:stretch>
                  <a:fillRect l="-325" t="-4396" b="-879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ovéPole 35"/>
              <p:cNvSpPr txBox="1"/>
              <p:nvPr/>
            </p:nvSpPr>
            <p:spPr>
              <a:xfrm>
                <a:off x="1512000" y="2108110"/>
                <a:ext cx="5940000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/>
                    <a:ea typeface="Cambria Math"/>
                  </a:rPr>
                  <a:t>The futures price increased by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2383</m:t>
                        </m:r>
                        <m:r>
                          <a:rPr lang="en-GB" sz="1600" i="1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GB" sz="1600" b="0" i="1" smtClean="0">
                            <a:latin typeface="Cambria Math"/>
                            <a:ea typeface="Cambria Math"/>
                          </a:rPr>
                          <m:t>2311</m:t>
                        </m:r>
                      </m:e>
                    </m:d>
                    <m:r>
                      <a:rPr lang="en-GB" sz="1600" b="0" i="1" smtClean="0">
                        <a:latin typeface="Cambria Math"/>
                        <a:ea typeface="Cambria Math"/>
                      </a:rPr>
                      <m:t>=72 </m:t>
                    </m:r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ticks</a:t>
                </a:r>
              </a:p>
            </p:txBody>
          </p:sp>
        </mc:Choice>
        <mc:Fallback xmlns="">
          <p:sp>
            <p:nvSpPr>
              <p:cNvPr id="77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2108110"/>
                <a:ext cx="5940000" cy="338554"/>
              </a:xfrm>
              <a:prstGeom prst="rect">
                <a:avLst/>
              </a:prstGeom>
              <a:blipFill rotWithShape="1">
                <a:blip r:embed="rId16"/>
                <a:stretch>
                  <a:fillRect l="-308" t="-7273" b="-2181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ovnoramenný trojúhelník 6"/>
          <p:cNvSpPr/>
          <p:nvPr/>
        </p:nvSpPr>
        <p:spPr>
          <a:xfrm rot="10800000">
            <a:off x="1698490" y="1456408"/>
            <a:ext cx="107447" cy="124593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4" name="Rovnoramenný trojúhelník 63"/>
          <p:cNvSpPr/>
          <p:nvPr/>
        </p:nvSpPr>
        <p:spPr>
          <a:xfrm rot="10800000">
            <a:off x="5796136" y="1456408"/>
            <a:ext cx="107447" cy="124593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Rovnoramenný trojúhelník 64"/>
          <p:cNvSpPr/>
          <p:nvPr/>
        </p:nvSpPr>
        <p:spPr>
          <a:xfrm rot="10800000">
            <a:off x="7625817" y="1456408"/>
            <a:ext cx="107447" cy="124593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6" name="TextovéPole 65"/>
          <p:cNvSpPr txBox="1"/>
          <p:nvPr/>
        </p:nvSpPr>
        <p:spPr>
          <a:xfrm>
            <a:off x="1461480" y="1240408"/>
            <a:ext cx="588944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Today</a:t>
            </a:r>
          </a:p>
        </p:txBody>
      </p:sp>
      <p:sp>
        <p:nvSpPr>
          <p:cNvPr id="67" name="TextovéPole 66"/>
          <p:cNvSpPr txBox="1"/>
          <p:nvPr/>
        </p:nvSpPr>
        <p:spPr>
          <a:xfrm>
            <a:off x="5344119" y="1240408"/>
            <a:ext cx="1020993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Ten</a:t>
            </a:r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 days later</a:t>
            </a:r>
          </a:p>
        </p:txBody>
      </p:sp>
      <p:sp>
        <p:nvSpPr>
          <p:cNvPr id="68" name="TextovéPole 67"/>
          <p:cNvSpPr txBox="1"/>
          <p:nvPr/>
        </p:nvSpPr>
        <p:spPr>
          <a:xfrm>
            <a:off x="7339472" y="1240408"/>
            <a:ext cx="688912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Delivery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ovéPole 68"/>
              <p:cNvSpPr txBox="1"/>
              <p:nvPr/>
            </p:nvSpPr>
            <p:spPr>
              <a:xfrm>
                <a:off x="5270816" y="1780408"/>
                <a:ext cx="1163713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0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0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10</m:t>
                          </m:r>
                        </m:sub>
                      </m:sSub>
                      <m:r>
                        <a:rPr lang="en-GB" sz="10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cs-CZ" sz="1000" b="0" i="1" smtClean="0">
                          <a:latin typeface="Cambria Math"/>
                          <a:ea typeface="Cambria Math" panose="02040503050406030204" pitchFamily="18" charset="0"/>
                        </a:rPr>
                        <m:t>1.2383</m:t>
                      </m:r>
                    </m:oMath>
                  </m:oMathPara>
                </a14:m>
                <a:endParaRPr lang="en-GB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/>
                <a:r>
                  <a:rPr lang="en-GB" sz="1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Sell </a:t>
                </a:r>
                <a:r>
                  <a:rPr lang="cs-CZ" sz="1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</a:t>
                </a:r>
                <a:r>
                  <a:rPr lang="en-GB" sz="1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0 contracts</a:t>
                </a:r>
              </a:p>
            </p:txBody>
          </p:sp>
        </mc:Choice>
        <mc:Fallback xmlns="">
          <p:sp>
            <p:nvSpPr>
              <p:cNvPr id="69" name="TextovéPole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0816" y="1780408"/>
                <a:ext cx="1163713" cy="400110"/>
              </a:xfrm>
              <a:prstGeom prst="rect">
                <a:avLst/>
              </a:prstGeom>
              <a:blipFill rotWithShape="1">
                <a:blip r:embed="rId17"/>
                <a:stretch>
                  <a:fillRect b="-606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ovéPole 69"/>
              <p:cNvSpPr txBox="1"/>
              <p:nvPr/>
            </p:nvSpPr>
            <p:spPr>
              <a:xfrm>
                <a:off x="1176039" y="1780408"/>
                <a:ext cx="1163713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0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0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GB" sz="10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cs-CZ" sz="1000" b="0" i="1" smtClean="0">
                          <a:latin typeface="Cambria Math"/>
                          <a:ea typeface="Cambria Math" panose="02040503050406030204" pitchFamily="18" charset="0"/>
                        </a:rPr>
                        <m:t>1.2311</m:t>
                      </m:r>
                    </m:oMath>
                  </m:oMathPara>
                </a14:m>
                <a:endParaRPr lang="en-GB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/>
                <a:r>
                  <a:rPr lang="cs-CZ" sz="1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Buy 1</a:t>
                </a:r>
                <a:r>
                  <a:rPr lang="en-GB" sz="1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0 contracts</a:t>
                </a:r>
              </a:p>
            </p:txBody>
          </p:sp>
        </mc:Choice>
        <mc:Fallback xmlns="">
          <p:sp>
            <p:nvSpPr>
              <p:cNvPr id="70" name="TextovéPole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6039" y="1780408"/>
                <a:ext cx="1163713" cy="400110"/>
              </a:xfrm>
              <a:prstGeom prst="rect">
                <a:avLst/>
              </a:prstGeom>
              <a:blipFill rotWithShape="1">
                <a:blip r:embed="rId18"/>
                <a:stretch>
                  <a:fillRect b="-606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TextovéPole 71"/>
          <p:cNvSpPr txBox="1"/>
          <p:nvPr/>
        </p:nvSpPr>
        <p:spPr>
          <a:xfrm>
            <a:off x="7092280" y="1780408"/>
            <a:ext cx="1163713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EDSP = 1.2401</a:t>
            </a:r>
          </a:p>
        </p:txBody>
      </p:sp>
      <p:sp>
        <p:nvSpPr>
          <p:cNvPr id="73" name="TextovéPole 35"/>
          <p:cNvSpPr txBox="1"/>
          <p:nvPr/>
        </p:nvSpPr>
        <p:spPr>
          <a:xfrm>
            <a:off x="1512001" y="2862913"/>
            <a:ext cx="233992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latin typeface="Cambria Math"/>
                <a:ea typeface="Cambria Math"/>
              </a:rPr>
              <a:t>R</a:t>
            </a:r>
            <a:r>
              <a:rPr lang="en-GB" sz="1600" dirty="0">
                <a:latin typeface="Cambria Math"/>
                <a:ea typeface="Cambria Math"/>
              </a:rPr>
              <a:t>ate of return</a:t>
            </a:r>
          </a:p>
        </p:txBody>
      </p:sp>
      <p:sp>
        <p:nvSpPr>
          <p:cNvPr id="78" name="TextovéPole 77"/>
          <p:cNvSpPr txBox="1"/>
          <p:nvPr/>
        </p:nvSpPr>
        <p:spPr>
          <a:xfrm>
            <a:off x="864000" y="3510000"/>
            <a:ext cx="298792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Physical delivery</a:t>
            </a:r>
          </a:p>
        </p:txBody>
      </p:sp>
      <p:sp>
        <p:nvSpPr>
          <p:cNvPr id="80" name="TextovéPole 79"/>
          <p:cNvSpPr txBox="1"/>
          <p:nvPr/>
        </p:nvSpPr>
        <p:spPr>
          <a:xfrm>
            <a:off x="1512000" y="4610077"/>
            <a:ext cx="7559997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288000" indent="-288000">
              <a:buClr>
                <a:srgbClr val="7030A0"/>
              </a:buClr>
              <a:buSzPct val="100000"/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The implied exchange rate at which the long purchases euros reflects the invoiced amount and the gain in futures trade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ovéPole 35">
                <a:extLst>
                  <a:ext uri="{FF2B5EF4-FFF2-40B4-BE49-F238E27FC236}">
                    <a16:creationId xmlns:a16="http://schemas.microsoft.com/office/drawing/2014/main" id="{70BAF237-51B6-4AC6-9C26-DAEE214D09E1}"/>
                  </a:ext>
                </a:extLst>
              </p:cNvPr>
              <p:cNvSpPr txBox="1"/>
              <p:nvPr/>
            </p:nvSpPr>
            <p:spPr>
              <a:xfrm>
                <a:off x="1547664" y="3060000"/>
                <a:ext cx="3672408" cy="519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60363" algn="just"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cs-CZ" sz="1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ROR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cs-CZ" sz="1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Periodic</m:t>
                          </m:r>
                        </m:sub>
                      </m:sSub>
                      <m: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1,800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10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1,000</m:t>
                          </m:r>
                        </m:den>
                      </m:f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/>
                        </a:rPr>
                        <m:t>0.18=18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/>
                        </a:rPr>
                        <m:t>%</m:t>
                      </m:r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1" name="TextovéPole 35">
                <a:extLst>
                  <a:ext uri="{FF2B5EF4-FFF2-40B4-BE49-F238E27FC236}">
                    <a16:creationId xmlns:a16="http://schemas.microsoft.com/office/drawing/2014/main" id="{70BAF237-51B6-4AC6-9C26-DAEE214D09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3060000"/>
                <a:ext cx="3672408" cy="519886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ovéPole 35">
                <a:extLst>
                  <a:ext uri="{FF2B5EF4-FFF2-40B4-BE49-F238E27FC236}">
                    <a16:creationId xmlns:a16="http://schemas.microsoft.com/office/drawing/2014/main" id="{52EF1376-A0E3-4DDD-8A01-671D7C297423}"/>
                  </a:ext>
                </a:extLst>
              </p:cNvPr>
              <p:cNvSpPr txBox="1"/>
              <p:nvPr/>
            </p:nvSpPr>
            <p:spPr>
              <a:xfrm>
                <a:off x="4860032" y="3060000"/>
                <a:ext cx="4139968" cy="50141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60363" algn="just"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cs-CZ" sz="1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ROR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Annuali</m:t>
                          </m:r>
                          <m:r>
                            <m:rPr>
                              <m:sty m:val="p"/>
                            </m:rPr>
                            <a:rPr lang="cs-CZ" sz="1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z</m:t>
                          </m:r>
                          <m:r>
                            <m:rPr>
                              <m:sty m:val="p"/>
                            </m:rPr>
                            <a:rPr lang="en-US" sz="1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ed</m:t>
                          </m:r>
                        </m:sub>
                      </m:sSub>
                      <m:r>
                        <a:rPr lang="cs-CZ" sz="1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/>
                        </a:rPr>
                        <m:t>0.18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365</m:t>
                          </m:r>
                        </m:num>
                        <m:den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/>
                        </a:rPr>
                        <m:t>=6.57=657</m:t>
                      </m:r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/>
                        </a:rPr>
                        <m:t>%</m:t>
                      </m:r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2" name="TextovéPole 35">
                <a:extLst>
                  <a:ext uri="{FF2B5EF4-FFF2-40B4-BE49-F238E27FC236}">
                    <a16:creationId xmlns:a16="http://schemas.microsoft.com/office/drawing/2014/main" id="{52EF1376-A0E3-4DDD-8A01-671D7C2974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3060000"/>
                <a:ext cx="4139968" cy="501419"/>
              </a:xfrm>
              <a:prstGeom prst="rect">
                <a:avLst/>
              </a:prstGeom>
              <a:blipFill>
                <a:blip r:embed="rId20"/>
                <a:stretch>
                  <a:fillRect b="-122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ovéPole 62">
                <a:extLst>
                  <a:ext uri="{FF2B5EF4-FFF2-40B4-BE49-F238E27FC236}">
                    <a16:creationId xmlns:a16="http://schemas.microsoft.com/office/drawing/2014/main" id="{89CF1B17-9B07-411E-9902-BF914B002BAA}"/>
                  </a:ext>
                </a:extLst>
              </p:cNvPr>
              <p:cNvSpPr txBox="1"/>
              <p:nvPr/>
            </p:nvSpPr>
            <p:spPr>
              <a:xfrm>
                <a:off x="1763688" y="5153768"/>
                <a:ext cx="7284393" cy="5255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lIns="0" rtlCol="0">
                <a:spAutoFit/>
              </a:bodyPr>
              <a:lstStyle/>
              <a:p>
                <a:pPr>
                  <a:buClr>
                    <a:srgbClr val="7030A0"/>
                  </a:buClr>
                  <a:buSzPct val="100000"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1400">
                              <a:latin typeface="Cambria Math"/>
                              <a:ea typeface="Cambria Math"/>
                            </a:rPr>
                            <m:t>dollars</m:t>
                          </m:r>
                          <m:r>
                            <m:rPr>
                              <m:nor/>
                            </m:rPr>
                            <a:rPr lang="en-GB" sz="140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sz="1400">
                              <a:latin typeface="Cambria Math"/>
                              <a:ea typeface="Cambria Math"/>
                            </a:rPr>
                            <m:t>paid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1400">
                              <a:latin typeface="Cambria Math"/>
                              <a:ea typeface="Cambria Math"/>
                            </a:rPr>
                            <m:t>euros</m:t>
                          </m:r>
                          <m:r>
                            <m:rPr>
                              <m:nor/>
                            </m:rPr>
                            <a:rPr lang="en-GB" sz="1400">
                              <a:latin typeface="Cambria Math"/>
                              <a:ea typeface="Cambria Math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GB" sz="1400">
                              <a:latin typeface="Cambria Math"/>
                              <a:ea typeface="Cambria Math"/>
                            </a:rPr>
                            <m:t>received</m:t>
                          </m:r>
                        </m:den>
                      </m:f>
                      <m:r>
                        <a:rPr lang="en-GB" sz="140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400">
                              <a:latin typeface="Cambria Math"/>
                              <a:ea typeface="Cambria Math"/>
                            </a:rPr>
                            <m:t>310,025−10×(2401−2311)×2.5</m:t>
                          </m:r>
                        </m:num>
                        <m:den>
                          <m:r>
                            <a:rPr lang="en-GB" sz="1400">
                              <a:latin typeface="Cambria Math"/>
                              <a:ea typeface="Cambria Math"/>
                            </a:rPr>
                            <m:t>10×25,000</m:t>
                          </m:r>
                        </m:den>
                      </m:f>
                      <m:r>
                        <a:rPr lang="en-GB" sz="140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400">
                              <a:latin typeface="Cambria Math"/>
                              <a:ea typeface="Cambria Math"/>
                            </a:rPr>
                            <m:t>310,025−</m:t>
                          </m:r>
                          <m:r>
                            <a:rPr lang="cs-CZ" sz="1400" b="0" i="0" smtClean="0">
                              <a:latin typeface="Cambria Math" panose="02040503050406030204" pitchFamily="18" charset="0"/>
                              <a:ea typeface="Cambria Math"/>
                            </a:rPr>
                            <m:t>2250</m:t>
                          </m:r>
                        </m:num>
                        <m:den>
                          <m:r>
                            <a:rPr lang="en-GB" sz="1400">
                              <a:latin typeface="Cambria Math"/>
                              <a:ea typeface="Cambria Math"/>
                            </a:rPr>
                            <m:t>25</m:t>
                          </m:r>
                          <m:r>
                            <a:rPr lang="cs-CZ" sz="1400" b="0" i="0" smtClean="0">
                              <a:latin typeface="Cambria Math" panose="02040503050406030204" pitchFamily="18" charset="0"/>
                              <a:ea typeface="Cambria Math"/>
                            </a:rPr>
                            <m:t>0</m:t>
                          </m:r>
                          <m:r>
                            <a:rPr lang="en-GB" sz="1400">
                              <a:latin typeface="Cambria Math"/>
                              <a:ea typeface="Cambria Math"/>
                            </a:rPr>
                            <m:t>,000</m:t>
                          </m:r>
                        </m:den>
                      </m:f>
                      <m:r>
                        <a:rPr lang="cs-CZ" sz="1400" b="0" i="0" smtClean="0"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r>
                        <a:rPr lang="en-GB" sz="1400">
                          <a:latin typeface="Cambria Math"/>
                          <a:ea typeface="Cambria Math"/>
                        </a:rPr>
                        <m:t>1.2311 </m:t>
                      </m:r>
                      <m:r>
                        <m:rPr>
                          <m:nor/>
                        </m:rPr>
                        <a:rPr lang="en-GB" sz="1400">
                          <a:latin typeface="Cambria Math"/>
                          <a:ea typeface="Cambria Math"/>
                        </a:rPr>
                        <m:t>USD</m:t>
                      </m:r>
                      <m:r>
                        <m:rPr>
                          <m:nor/>
                        </m:rPr>
                        <a:rPr lang="en-GB" sz="1400">
                          <a:latin typeface="Cambria Math"/>
                          <a:ea typeface="Cambria Math"/>
                        </a:rPr>
                        <m:t>/</m:t>
                      </m:r>
                      <m:r>
                        <m:rPr>
                          <m:nor/>
                        </m:rPr>
                        <a:rPr lang="en-GB" sz="1400">
                          <a:latin typeface="Cambria Math"/>
                          <a:ea typeface="Cambria Math"/>
                        </a:rPr>
                        <m:t>EUR</m:t>
                      </m:r>
                    </m:oMath>
                  </m:oMathPara>
                </a14:m>
                <a:endParaRPr lang="en-GB" sz="1400" dirty="0"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63" name="TextovéPole 62">
                <a:extLst>
                  <a:ext uri="{FF2B5EF4-FFF2-40B4-BE49-F238E27FC236}">
                    <a16:creationId xmlns:a16="http://schemas.microsoft.com/office/drawing/2014/main" id="{89CF1B17-9B07-411E-9902-BF914B002B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688" y="5153768"/>
                <a:ext cx="7284393" cy="525528"/>
              </a:xfrm>
              <a:prstGeom prst="rect">
                <a:avLst/>
              </a:prstGeom>
              <a:blipFill>
                <a:blip r:embed="rId21"/>
                <a:stretch>
                  <a:fillRect l="-58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18855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Examples of financial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7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6588240" cy="648072"/>
          </a:xfrm>
        </p:spPr>
        <p:txBody>
          <a:bodyPr/>
          <a:lstStyle/>
          <a:p>
            <a:r>
              <a:rPr lang="en-GB" dirty="0"/>
              <a:t>Short-term interest rate futures (1)</a:t>
            </a:r>
          </a:p>
        </p:txBody>
      </p:sp>
      <p:sp>
        <p:nvSpPr>
          <p:cNvPr id="56" name="TextovéPole 55"/>
          <p:cNvSpPr txBox="1"/>
          <p:nvPr/>
        </p:nvSpPr>
        <p:spPr>
          <a:xfrm>
            <a:off x="864000" y="954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Specification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6444000" y="1331416"/>
            <a:ext cx="244848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+mj-lt"/>
              <a:buAutoNum type="arabicParenR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In the case of physical delivery, the long places 500,000 euros in a three-month deposit account at an eligible bank, arranged by the short.</a:t>
            </a: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9412790"/>
              </p:ext>
            </p:extLst>
          </p:nvPr>
        </p:nvGraphicFramePr>
        <p:xfrm>
          <a:off x="972048" y="1412776"/>
          <a:ext cx="5472192" cy="36057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Name of the contract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Three-Month Euro Interest Rate Futures Tutorial – </a:t>
                      </a:r>
                      <a:r>
                        <a:rPr lang="cs-CZ" sz="1200" noProof="0" dirty="0"/>
                        <a:t>IRF3T</a:t>
                      </a:r>
                      <a:endParaRPr lang="en-GB" sz="1200" baseline="300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Unit of trading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noProof="0" dirty="0"/>
                        <a:t>500</a:t>
                      </a:r>
                      <a:r>
                        <a:rPr lang="en-GB" sz="1200" noProof="0" dirty="0"/>
                        <a:t>,000 EUR</a:t>
                      </a:r>
                      <a:r>
                        <a:rPr lang="cs-CZ" sz="1200" baseline="30000" noProof="0" dirty="0"/>
                        <a:t>1)</a:t>
                      </a:r>
                      <a:endParaRPr lang="en-GB" sz="1200" baseline="300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Quotation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100.00 minus futures rate of interest</a:t>
                      </a:r>
                      <a:r>
                        <a:rPr lang="en-GB" sz="1200" baseline="30000" noProof="0" dirty="0"/>
                        <a:t>2)</a:t>
                      </a:r>
                      <a:r>
                        <a:rPr lang="en-GB" sz="1200" noProof="0" dirty="0"/>
                        <a:t> </a:t>
                      </a:r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Tick size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One basis point (0.01% on annual basis)</a:t>
                      </a:r>
                      <a:endParaRPr lang="en-GB" sz="1200" baseline="300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Tick value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200" noProof="0" dirty="0"/>
                        <a:t>12.5 EUR</a:t>
                      </a:r>
                      <a:r>
                        <a:rPr lang="cs-CZ" sz="1200" baseline="30000" noProof="0" dirty="0"/>
                        <a:t>3)</a:t>
                      </a:r>
                      <a:endParaRPr lang="en-GB" sz="1200" baseline="300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Initial margin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noProof="0" dirty="0"/>
                        <a:t>50</a:t>
                      </a:r>
                      <a:r>
                        <a:rPr lang="en-GB" sz="1200" noProof="0" dirty="0"/>
                        <a:t>0</a:t>
                      </a:r>
                      <a:r>
                        <a:rPr lang="cs-CZ" sz="1200" baseline="30000" noProof="0" dirty="0"/>
                        <a:t>4)</a:t>
                      </a:r>
                      <a:endParaRPr lang="en-GB" sz="1200" baseline="300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Delivery months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March, June, September, December</a:t>
                      </a:r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Last trading day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Third Wednesday</a:t>
                      </a:r>
                      <a:r>
                        <a:rPr lang="en-GB" sz="1200" baseline="0" noProof="0" dirty="0"/>
                        <a:t> </a:t>
                      </a:r>
                      <a:r>
                        <a:rPr lang="en-GB" sz="1200" noProof="0" dirty="0"/>
                        <a:t>in </a:t>
                      </a:r>
                      <a:r>
                        <a:rPr lang="cs-CZ" sz="1200" noProof="0" dirty="0"/>
                        <a:t>a </a:t>
                      </a:r>
                      <a:r>
                        <a:rPr lang="en-GB" sz="1200" noProof="0" dirty="0"/>
                        <a:t>delivery month, </a:t>
                      </a:r>
                      <a:r>
                        <a:rPr lang="en-US" sz="1200" noProof="0" dirty="0"/>
                        <a:t>@</a:t>
                      </a:r>
                      <a:r>
                        <a:rPr lang="en-GB" sz="1200" noProof="0" dirty="0"/>
                        <a:t>1</a:t>
                      </a:r>
                      <a:r>
                        <a:rPr lang="cs-CZ" sz="1200" noProof="0" dirty="0"/>
                        <a:t>1</a:t>
                      </a:r>
                      <a:r>
                        <a:rPr lang="en-GB" sz="1200" noProof="0" dirty="0"/>
                        <a:t>:</a:t>
                      </a:r>
                      <a:r>
                        <a:rPr lang="cs-CZ" sz="1200" noProof="0" dirty="0"/>
                        <a:t>0</a:t>
                      </a:r>
                      <a:r>
                        <a:rPr lang="en-GB" sz="1200" noProof="0" dirty="0"/>
                        <a:t>0 a.m. </a:t>
                      </a:r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Delivery day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First business day after the last trading day</a:t>
                      </a:r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EDSP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Three-month</a:t>
                      </a:r>
                      <a:r>
                        <a:rPr lang="en-GB" sz="1200" baseline="0" noProof="0" dirty="0"/>
                        <a:t> spot rate on the last trading day</a:t>
                      </a:r>
                      <a:r>
                        <a:rPr lang="en-GB" sz="1200" baseline="30000" noProof="0" dirty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cs-CZ" sz="1200" baseline="30000" noProof="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GB" sz="1200" baseline="300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4" name="TextovéPole 53"/>
          <p:cNvSpPr txBox="1"/>
          <p:nvPr/>
        </p:nvSpPr>
        <p:spPr>
          <a:xfrm>
            <a:off x="6444208" y="2263241"/>
            <a:ext cx="244827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+mj-lt"/>
              <a:buAutoNum type="arabicParenR" startAt="2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For example, a futures price of 90.50 implies a three-month interest rate of 9.5%.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ovéPole 54"/>
              <p:cNvSpPr txBox="1"/>
              <p:nvPr/>
            </p:nvSpPr>
            <p:spPr>
              <a:xfrm>
                <a:off x="6444000" y="2832487"/>
                <a:ext cx="2448272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180000" lvl="2" indent="-180000">
                  <a:buClr>
                    <a:srgbClr val="7030A0"/>
                  </a:buClr>
                  <a:buSzPct val="80000"/>
                  <a:buFont typeface="+mj-lt"/>
                  <a:buAutoNum type="arabicParenR" startAt="3"/>
                </a:pPr>
                <a:r>
                  <a:rPr lang="cs-CZ" sz="12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12.5 = 500,000 </a:t>
                </a:r>
                <a:r>
                  <a:rPr lang="cs-CZ" sz="1200" dirty="0">
                    <a:latin typeface="Cambria Math"/>
                    <a:ea typeface="Cambria Math"/>
                  </a:rPr>
                  <a:t>× 0.0001 ×</a:t>
                </a:r>
                <a14:m>
                  <m:oMath xmlns:m="http://schemas.openxmlformats.org/officeDocument/2006/math">
                    <m:f>
                      <m:fPr>
                        <m:type m:val="skw"/>
                        <m:ctrlPr>
                          <a:rPr lang="cs-CZ" sz="12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cs-CZ" sz="1200" b="0" i="1" smtClean="0">
                            <a:latin typeface="Cambria Math" panose="02040503050406030204" pitchFamily="18" charset="0"/>
                            <a:ea typeface="Cambria Math"/>
                          </a:rPr>
                          <m:t>3</m:t>
                        </m:r>
                      </m:num>
                      <m:den>
                        <m:r>
                          <a:rPr lang="cs-CZ" sz="1200" b="0" i="1" smtClean="0">
                            <a:latin typeface="Cambria Math" panose="02040503050406030204" pitchFamily="18" charset="0"/>
                            <a:ea typeface="Cambria Math"/>
                          </a:rPr>
                          <m:t>12</m:t>
                        </m:r>
                      </m:den>
                    </m:f>
                  </m:oMath>
                </a14:m>
                <a:r>
                  <a:rPr lang="cs-CZ" sz="1200" dirty="0">
                    <a:latin typeface="Cambria Math"/>
                    <a:ea typeface="Cambria Math"/>
                  </a:rPr>
                  <a:t> </a:t>
                </a:r>
              </a:p>
              <a:p>
                <a:pPr marL="444500" lvl="2">
                  <a:buClr>
                    <a:srgbClr val="7030A0"/>
                  </a:buClr>
                  <a:buSzPct val="80000"/>
                </a:pPr>
                <a:r>
                  <a:rPr lang="cs-CZ" sz="1200" dirty="0">
                    <a:latin typeface="Cambria Math"/>
                    <a:ea typeface="Cambria Math"/>
                  </a:rPr>
                  <a:t>  = 50 × ¼.</a:t>
                </a:r>
                <a:endParaRPr lang="en-GB" sz="12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5" name="TextovéPole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4000" y="2832487"/>
                <a:ext cx="2448272" cy="461665"/>
              </a:xfrm>
              <a:prstGeom prst="rect">
                <a:avLst/>
              </a:prstGeom>
              <a:blipFill>
                <a:blip r:embed="rId17"/>
                <a:stretch>
                  <a:fillRect t="-56000" r="-8706" b="-5066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ovéPole 44"/>
          <p:cNvSpPr txBox="1"/>
          <p:nvPr/>
        </p:nvSpPr>
        <p:spPr>
          <a:xfrm>
            <a:off x="6444208" y="3218992"/>
            <a:ext cx="244827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+mj-lt"/>
              <a:buAutoNum type="arabicParenR" startAt="4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Initial margin represents 0.1% of the contract value. </a:t>
            </a:r>
          </a:p>
        </p:txBody>
      </p:sp>
      <p:sp>
        <p:nvSpPr>
          <p:cNvPr id="46" name="TextovéPole 45"/>
          <p:cNvSpPr txBox="1"/>
          <p:nvPr/>
        </p:nvSpPr>
        <p:spPr>
          <a:xfrm>
            <a:off x="6444208" y="3603302"/>
            <a:ext cx="2448272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+mj-lt"/>
              <a:buAutoNum type="arabicParenR" startAt="5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The exchange contacts a sample of 16 banks offering </a:t>
            </a:r>
            <a:r>
              <a:rPr lang="cs-CZ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a </a:t>
            </a: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3M euro deposit, eliminates the three top and bottom quotes and calculates the average </a:t>
            </a:r>
            <a:r>
              <a:rPr lang="cs-CZ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o</a:t>
            </a: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 the remaining interest rates.</a:t>
            </a:r>
          </a:p>
        </p:txBody>
      </p: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70321ADD-5A68-4E6A-B04A-510BD4091210}"/>
              </a:ext>
            </a:extLst>
          </p:cNvPr>
          <p:cNvSpPr/>
          <p:nvPr/>
        </p:nvSpPr>
        <p:spPr>
          <a:xfrm>
            <a:off x="6732000" y="700055"/>
            <a:ext cx="1800000" cy="28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900" dirty="0"/>
              <a:t>Long = Buyer of CD = Lender</a:t>
            </a:r>
          </a:p>
        </p:txBody>
      </p:sp>
      <p:sp>
        <p:nvSpPr>
          <p:cNvPr id="60" name="Obdélník: se zakulacenými rohy 59">
            <a:extLst>
              <a:ext uri="{FF2B5EF4-FFF2-40B4-BE49-F238E27FC236}">
                <a16:creationId xmlns:a16="http://schemas.microsoft.com/office/drawing/2014/main" id="{004F438A-A037-4FD3-B787-4D746502803E}"/>
              </a:ext>
            </a:extLst>
          </p:cNvPr>
          <p:cNvSpPr/>
          <p:nvPr/>
        </p:nvSpPr>
        <p:spPr>
          <a:xfrm>
            <a:off x="6732000" y="1032760"/>
            <a:ext cx="1800000" cy="288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900" dirty="0"/>
              <a:t>Short = Seller of CD = Borrower</a:t>
            </a:r>
          </a:p>
        </p:txBody>
      </p:sp>
    </p:spTree>
    <p:extLst>
      <p:ext uri="{BB962C8B-B14F-4D97-AF65-F5344CB8AC3E}">
        <p14:creationId xmlns:p14="http://schemas.microsoft.com/office/powerpoint/2010/main" val="3006721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Examples of financial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fld id="{DFE5482F-2F05-49C5-9E15-73F945A41231}" type="slidenum">
              <a:rPr lang="cs-CZ" smtClean="0"/>
              <a:pPr algn="r"/>
              <a:t>8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6588240" cy="648072"/>
          </a:xfrm>
        </p:spPr>
        <p:txBody>
          <a:bodyPr/>
          <a:lstStyle/>
          <a:p>
            <a:r>
              <a:rPr lang="en-GB" dirty="0"/>
              <a:t>Short-term interest rate futures (</a:t>
            </a:r>
            <a:r>
              <a:rPr lang="cs-CZ" dirty="0"/>
              <a:t>2</a:t>
            </a:r>
            <a:r>
              <a:rPr lang="en-GB" dirty="0"/>
              <a:t>)</a:t>
            </a:r>
            <a:endParaRPr lang="en-GB" dirty="0">
              <a:solidFill>
                <a:srgbClr val="000000"/>
              </a:solidFill>
            </a:endParaRPr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804032"/>
              </p:ext>
            </p:extLst>
          </p:nvPr>
        </p:nvGraphicFramePr>
        <p:xfrm>
          <a:off x="1748384" y="1600408"/>
          <a:ext cx="5703616" cy="1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34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algn="ctr"/>
                      <a:endParaRPr lang="cs-CZ" sz="10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000" dirty="0"/>
                    </a:p>
                  </a:txBody>
                  <a:tcPr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9" name="TextovéPole 28"/>
          <p:cNvSpPr txBox="1"/>
          <p:nvPr/>
        </p:nvSpPr>
        <p:spPr>
          <a:xfrm>
            <a:off x="864000" y="954000"/>
            <a:ext cx="298792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Closing out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ovéPole 35"/>
              <p:cNvSpPr txBox="1"/>
              <p:nvPr/>
            </p:nvSpPr>
            <p:spPr>
              <a:xfrm>
                <a:off x="1511609" y="2370144"/>
                <a:ext cx="5940391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/>
                    <a:ea typeface="Cambria Math"/>
                  </a:rPr>
                  <a:t>The long earned a net profit</a:t>
                </a:r>
                <a:r>
                  <a:rPr lang="cs-CZ" sz="1600" dirty="0">
                    <a:latin typeface="Cambria Math"/>
                    <a:ea typeface="Cambria Math"/>
                  </a:rPr>
                  <a:t> =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/>
                        <a:ea typeface="Cambria Math"/>
                      </a:rPr>
                      <m:t>1×</m:t>
                    </m:r>
                    <m:r>
                      <a:rPr lang="cs-CZ" sz="1600" b="0" i="1" smtClean="0">
                        <a:latin typeface="Cambria Math"/>
                        <a:ea typeface="Cambria Math"/>
                      </a:rPr>
                      <m:t>5</m:t>
                    </m:r>
                    <m:r>
                      <a:rPr lang="en-GB" sz="1600" i="1">
                        <a:latin typeface="Cambria Math"/>
                        <a:ea typeface="Cambria Math"/>
                      </a:rPr>
                      <m:t>×</m:t>
                    </m:r>
                    <m:r>
                      <a:rPr lang="cs-CZ" sz="1600" b="0" i="1" smtClean="0">
                        <a:latin typeface="Cambria Math"/>
                        <a:ea typeface="Cambria Math"/>
                      </a:rPr>
                      <m:t>1</m:t>
                    </m:r>
                    <m:r>
                      <a:rPr lang="en-GB" sz="1600" i="1">
                        <a:latin typeface="Cambria Math"/>
                        <a:ea typeface="Cambria Math"/>
                      </a:rPr>
                      <m:t>2.5=</m:t>
                    </m:r>
                    <m:r>
                      <a:rPr lang="cs-CZ" sz="1600" b="0" i="1" smtClean="0">
                        <a:latin typeface="Cambria Math"/>
                        <a:ea typeface="Cambria Math"/>
                      </a:rPr>
                      <m:t>62.5 </m:t>
                    </m:r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cs-CZ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EUR</a:t>
                </a:r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5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1609" y="2370144"/>
                <a:ext cx="5940391" cy="338554"/>
              </a:xfrm>
              <a:prstGeom prst="rect">
                <a:avLst/>
              </a:prstGeom>
              <a:blipFill rotWithShape="1">
                <a:blip r:embed="rId17"/>
                <a:stretch>
                  <a:fillRect l="-411" t="-7273" b="-2181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ovéPole 35"/>
              <p:cNvSpPr txBox="1"/>
              <p:nvPr/>
            </p:nvSpPr>
            <p:spPr>
              <a:xfrm>
                <a:off x="1512000" y="2111592"/>
                <a:ext cx="5940000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/>
                    <a:ea typeface="Cambria Math"/>
                  </a:rPr>
                  <a:t>The futures price increased by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cs-CZ" sz="1600" b="0" i="1" smtClean="0">
                            <a:latin typeface="Cambria Math"/>
                            <a:ea typeface="Cambria Math"/>
                          </a:rPr>
                          <m:t>9055</m:t>
                        </m:r>
                        <m:r>
                          <a:rPr lang="en-GB" sz="1600" i="1"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cs-CZ" sz="1600" b="0" i="1" smtClean="0">
                            <a:latin typeface="Cambria Math"/>
                            <a:ea typeface="Cambria Math"/>
                          </a:rPr>
                          <m:t>9050</m:t>
                        </m:r>
                      </m:e>
                    </m:d>
                    <m:r>
                      <a:rPr lang="en-GB" sz="16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cs-CZ" sz="1600" b="0" i="1" smtClean="0">
                        <a:latin typeface="Cambria Math"/>
                        <a:ea typeface="Cambria Math"/>
                      </a:rPr>
                      <m:t>5</m:t>
                    </m:r>
                    <m:r>
                      <a:rPr lang="en-GB" sz="1600" b="0" i="1" smtClean="0"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ticks</a:t>
                </a:r>
              </a:p>
            </p:txBody>
          </p:sp>
        </mc:Choice>
        <mc:Fallback xmlns="">
          <p:sp>
            <p:nvSpPr>
              <p:cNvPr id="77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000" y="2111592"/>
                <a:ext cx="5940000" cy="338554"/>
              </a:xfrm>
              <a:prstGeom prst="rect">
                <a:avLst/>
              </a:prstGeom>
              <a:blipFill rotWithShape="1">
                <a:blip r:embed="rId18"/>
                <a:stretch>
                  <a:fillRect l="-308" t="-7143" b="-196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ovnoramenný trojúhelník 6"/>
          <p:cNvSpPr/>
          <p:nvPr/>
        </p:nvSpPr>
        <p:spPr>
          <a:xfrm rot="10800000">
            <a:off x="1698490" y="1455710"/>
            <a:ext cx="107447" cy="124593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4" name="Rovnoramenný trojúhelník 63"/>
          <p:cNvSpPr/>
          <p:nvPr/>
        </p:nvSpPr>
        <p:spPr>
          <a:xfrm rot="10800000">
            <a:off x="2344536" y="1455710"/>
            <a:ext cx="118192" cy="124593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Rovnoramenný trojúhelník 64"/>
          <p:cNvSpPr/>
          <p:nvPr/>
        </p:nvSpPr>
        <p:spPr>
          <a:xfrm rot="10800000">
            <a:off x="3082225" y="1455710"/>
            <a:ext cx="107447" cy="124593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TextovéPole 67"/>
          <p:cNvSpPr txBox="1"/>
          <p:nvPr/>
        </p:nvSpPr>
        <p:spPr>
          <a:xfrm>
            <a:off x="2975336" y="1260000"/>
            <a:ext cx="688912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Delivery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ovéPole 68"/>
              <p:cNvSpPr txBox="1"/>
              <p:nvPr/>
            </p:nvSpPr>
            <p:spPr>
              <a:xfrm>
                <a:off x="1914792" y="1780408"/>
                <a:ext cx="976041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0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0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14</m:t>
                          </m:r>
                        </m:sub>
                      </m:sSub>
                      <m:r>
                        <a:rPr lang="en-GB" sz="10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cs-CZ" sz="1000" b="0" i="1" smtClean="0">
                          <a:latin typeface="Cambria Math"/>
                          <a:ea typeface="Cambria Math" panose="02040503050406030204" pitchFamily="18" charset="0"/>
                        </a:rPr>
                        <m:t>90.55</m:t>
                      </m:r>
                    </m:oMath>
                  </m:oMathPara>
                </a14:m>
                <a:endParaRPr lang="en-GB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/>
                <a:r>
                  <a:rPr lang="en-GB" sz="1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Sell </a:t>
                </a:r>
                <a:r>
                  <a:rPr lang="cs-CZ" sz="1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</a:t>
                </a:r>
                <a:r>
                  <a:rPr lang="en-GB" sz="1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contract</a:t>
                </a:r>
              </a:p>
            </p:txBody>
          </p:sp>
        </mc:Choice>
        <mc:Fallback xmlns="">
          <p:sp>
            <p:nvSpPr>
              <p:cNvPr id="69" name="TextovéPole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4792" y="1780408"/>
                <a:ext cx="976041" cy="400110"/>
              </a:xfrm>
              <a:prstGeom prst="rect">
                <a:avLst/>
              </a:prstGeom>
              <a:blipFill rotWithShape="1">
                <a:blip r:embed="rId19"/>
                <a:stretch>
                  <a:fillRect b="-606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ovéPole 69"/>
              <p:cNvSpPr txBox="1"/>
              <p:nvPr/>
            </p:nvSpPr>
            <p:spPr>
              <a:xfrm>
                <a:off x="943248" y="1780408"/>
                <a:ext cx="1019697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sz="10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cs-CZ" sz="10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GB" sz="10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cs-CZ" sz="1000" b="0" i="1" smtClean="0">
                          <a:latin typeface="Cambria Math"/>
                          <a:ea typeface="Cambria Math" panose="02040503050406030204" pitchFamily="18" charset="0"/>
                        </a:rPr>
                        <m:t>90.50</m:t>
                      </m:r>
                    </m:oMath>
                  </m:oMathPara>
                </a14:m>
                <a:endParaRPr lang="cs-CZ" sz="1000" b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algn="ctr"/>
                <a:r>
                  <a:rPr lang="cs-CZ" sz="1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Buy 1</a:t>
                </a:r>
                <a:r>
                  <a:rPr lang="en-GB" sz="10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contract</a:t>
                </a:r>
              </a:p>
            </p:txBody>
          </p:sp>
        </mc:Choice>
        <mc:Fallback xmlns="">
          <p:sp>
            <p:nvSpPr>
              <p:cNvPr id="70" name="TextovéPole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3248" y="1780408"/>
                <a:ext cx="1019697" cy="400110"/>
              </a:xfrm>
              <a:prstGeom prst="rect">
                <a:avLst/>
              </a:prstGeom>
              <a:blipFill rotWithShape="1">
                <a:blip r:embed="rId20"/>
                <a:stretch>
                  <a:fillRect b="-606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TextovéPole 35"/>
          <p:cNvSpPr txBox="1"/>
          <p:nvPr/>
        </p:nvSpPr>
        <p:spPr>
          <a:xfrm>
            <a:off x="1513197" y="2629824"/>
            <a:ext cx="190667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cs-CZ" sz="1600" dirty="0">
                <a:latin typeface="Cambria Math"/>
                <a:ea typeface="Cambria Math"/>
              </a:rPr>
              <a:t>R</a:t>
            </a:r>
            <a:r>
              <a:rPr lang="en-GB" sz="1600" dirty="0">
                <a:latin typeface="Cambria Math"/>
                <a:ea typeface="Cambria Math"/>
              </a:rPr>
              <a:t>ate of return</a:t>
            </a:r>
          </a:p>
        </p:txBody>
      </p:sp>
      <p:sp>
        <p:nvSpPr>
          <p:cNvPr id="78" name="TextovéPole 77"/>
          <p:cNvSpPr txBox="1"/>
          <p:nvPr/>
        </p:nvSpPr>
        <p:spPr>
          <a:xfrm>
            <a:off x="864000" y="3312000"/>
            <a:ext cx="298792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cs-CZ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Cash settlement</a:t>
            </a:r>
            <a:endParaRPr lang="en-GB" sz="2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7" name="TextovéPole 56"/>
          <p:cNvSpPr txBox="1"/>
          <p:nvPr/>
        </p:nvSpPr>
        <p:spPr>
          <a:xfrm>
            <a:off x="1367346" y="1260000"/>
            <a:ext cx="534342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Today</a:t>
            </a:r>
          </a:p>
        </p:txBody>
      </p:sp>
      <p:sp>
        <p:nvSpPr>
          <p:cNvPr id="59" name="TextovéPole 58"/>
          <p:cNvSpPr txBox="1"/>
          <p:nvPr/>
        </p:nvSpPr>
        <p:spPr>
          <a:xfrm>
            <a:off x="1868183" y="1260000"/>
            <a:ext cx="107752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Two weeks later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ovéPole 59"/>
              <p:cNvSpPr txBox="1"/>
              <p:nvPr/>
            </p:nvSpPr>
            <p:spPr>
              <a:xfrm>
                <a:off x="2962063" y="1789240"/>
                <a:ext cx="97604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sz="1000" i="0" smtClean="0">
                          <a:latin typeface="Cambria Math"/>
                          <a:ea typeface="Cambria Math" panose="02040503050406030204" pitchFamily="18" charset="0"/>
                        </a:rPr>
                        <m:t>E</m:t>
                      </m:r>
                      <m:r>
                        <m:rPr>
                          <m:sty m:val="p"/>
                        </m:rPr>
                        <a:rPr lang="cs-CZ" sz="1000" b="0" i="0" smtClean="0">
                          <a:latin typeface="Cambria Math"/>
                          <a:ea typeface="Cambria Math" panose="02040503050406030204" pitchFamily="18" charset="0"/>
                        </a:rPr>
                        <m:t>DSP</m:t>
                      </m:r>
                      <m:r>
                        <a:rPr lang="en-GB" sz="1000" b="0" i="1" smtClean="0">
                          <a:latin typeface="Cambria Math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cs-CZ" sz="1000" b="0" i="1" smtClean="0">
                          <a:latin typeface="Cambria Math"/>
                          <a:ea typeface="Cambria Math" panose="02040503050406030204" pitchFamily="18" charset="0"/>
                        </a:rPr>
                        <m:t>91.25</m:t>
                      </m:r>
                    </m:oMath>
                  </m:oMathPara>
                </a14:m>
                <a:endParaRPr lang="en-GB" sz="10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0" name="TextovéPole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2063" y="1789240"/>
                <a:ext cx="976041" cy="246221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Rovnoramenný trojúhelník 60"/>
          <p:cNvSpPr/>
          <p:nvPr/>
        </p:nvSpPr>
        <p:spPr>
          <a:xfrm rot="10800000">
            <a:off x="7390802" y="1456408"/>
            <a:ext cx="107447" cy="124593"/>
          </a:xfrm>
          <a:prstGeom prst="triangl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2" name="TextovéPole 61"/>
          <p:cNvSpPr txBox="1"/>
          <p:nvPr/>
        </p:nvSpPr>
        <p:spPr>
          <a:xfrm>
            <a:off x="6918184" y="1260000"/>
            <a:ext cx="1073224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End of deposit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ovéPole 35"/>
              <p:cNvSpPr txBox="1"/>
              <p:nvPr/>
            </p:nvSpPr>
            <p:spPr>
              <a:xfrm>
                <a:off x="1512224" y="3641368"/>
                <a:ext cx="6695955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288000" indent="-288000">
                  <a:buClr>
                    <a:srgbClr val="7030A0"/>
                  </a:buClr>
                  <a:buFont typeface="Wingdings" panose="05000000000000000000" pitchFamily="2" charset="2"/>
                  <a:buChar char="§"/>
                </a:pPr>
                <a:r>
                  <a:rPr lang="en-GB" sz="1600" dirty="0">
                    <a:latin typeface="Cambria Math"/>
                    <a:ea typeface="Cambria Math"/>
                  </a:rPr>
                  <a:t>The long earned a net profit</a:t>
                </a:r>
                <a:r>
                  <a:rPr lang="cs-CZ" sz="1600" dirty="0">
                    <a:latin typeface="Cambria Math"/>
                    <a:ea typeface="Cambria Math"/>
                  </a:rPr>
                  <a:t> = </a:t>
                </a:r>
                <a14:m>
                  <m:oMath xmlns:m="http://schemas.openxmlformats.org/officeDocument/2006/math">
                    <m:r>
                      <a:rPr lang="en-GB" sz="1600" i="1">
                        <a:latin typeface="Cambria Math"/>
                        <a:ea typeface="Cambria Math"/>
                      </a:rPr>
                      <m:t>1×</m:t>
                    </m:r>
                    <m:r>
                      <a:rPr lang="cs-CZ" sz="1600" b="0" i="1" smtClean="0">
                        <a:latin typeface="Cambria Math"/>
                        <a:ea typeface="Cambria Math"/>
                      </a:rPr>
                      <m:t>(9125−9050)</m:t>
                    </m:r>
                    <m:r>
                      <a:rPr lang="en-GB" sz="1600" i="1">
                        <a:latin typeface="Cambria Math"/>
                        <a:ea typeface="Cambria Math"/>
                      </a:rPr>
                      <m:t>×</m:t>
                    </m:r>
                    <m:r>
                      <a:rPr lang="cs-CZ" sz="1600" b="0" i="1" smtClean="0">
                        <a:latin typeface="Cambria Math"/>
                        <a:ea typeface="Cambria Math"/>
                      </a:rPr>
                      <m:t>1</m:t>
                    </m:r>
                    <m:r>
                      <a:rPr lang="en-GB" sz="1600" i="1">
                        <a:latin typeface="Cambria Math"/>
                        <a:ea typeface="Cambria Math"/>
                      </a:rPr>
                      <m:t>2.5=</m:t>
                    </m:r>
                    <m:r>
                      <a:rPr lang="cs-CZ" sz="1600" b="0" i="1" smtClean="0">
                        <a:latin typeface="Cambria Math"/>
                        <a:ea typeface="Cambria Math"/>
                      </a:rPr>
                      <m:t>937.5 </m:t>
                    </m:r>
                  </m:oMath>
                </a14:m>
                <a:r>
                  <a:rPr lang="en-GB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cs-CZ" sz="16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EUR</a:t>
                </a:r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3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2224" y="3641368"/>
                <a:ext cx="6695955" cy="338554"/>
              </a:xfrm>
              <a:prstGeom prst="rect">
                <a:avLst/>
              </a:prstGeom>
              <a:blipFill>
                <a:blip r:embed="rId22"/>
                <a:stretch>
                  <a:fillRect l="-364" t="-7143" b="-1964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extovéPole 35"/>
          <p:cNvSpPr txBox="1"/>
          <p:nvPr/>
        </p:nvSpPr>
        <p:spPr>
          <a:xfrm>
            <a:off x="1513197" y="3896138"/>
            <a:ext cx="2424907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Implied deposit rate</a:t>
            </a:r>
          </a:p>
        </p:txBody>
      </p:sp>
      <p:sp>
        <p:nvSpPr>
          <p:cNvPr id="81" name="TextovéPole 80"/>
          <p:cNvSpPr txBox="1"/>
          <p:nvPr/>
        </p:nvSpPr>
        <p:spPr>
          <a:xfrm>
            <a:off x="864000" y="4536000"/>
            <a:ext cx="298792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Physical delivery</a:t>
            </a:r>
          </a:p>
        </p:txBody>
      </p:sp>
      <p:sp>
        <p:nvSpPr>
          <p:cNvPr id="82" name="TextovéPole 35"/>
          <p:cNvSpPr txBox="1"/>
          <p:nvPr/>
        </p:nvSpPr>
        <p:spPr>
          <a:xfrm>
            <a:off x="1511096" y="4858895"/>
            <a:ext cx="738138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The short arranges three-month deposit bearing an interest rate of 8.7%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3" name="TextovéPole 35"/>
          <p:cNvSpPr txBox="1"/>
          <p:nvPr/>
        </p:nvSpPr>
        <p:spPr>
          <a:xfrm>
            <a:off x="1512500" y="5104065"/>
            <a:ext cx="737998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8000" indent="-28800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The short compensates the long for the difference of 5 </a:t>
            </a:r>
            <a:r>
              <a:rPr lang="en-GB" sz="1600" dirty="0" err="1">
                <a:latin typeface="Cambria Math"/>
                <a:ea typeface="Cambria Math"/>
              </a:rPr>
              <a:t>bp</a:t>
            </a:r>
            <a:r>
              <a:rPr lang="en-GB" sz="1600" dirty="0">
                <a:latin typeface="Cambria Math"/>
                <a:ea typeface="Cambria Math"/>
              </a:rPr>
              <a:t> between the arranged deposit rate 8.70% and EDSP rate 8.75%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84" name="TextovéPole 35"/>
          <p:cNvSpPr txBox="1"/>
          <p:nvPr/>
        </p:nvSpPr>
        <p:spPr>
          <a:xfrm>
            <a:off x="1511096" y="5825984"/>
            <a:ext cx="7488904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Clr>
                <a:srgbClr val="7030A0"/>
              </a:buClr>
              <a:buFont typeface="Wingdings" panose="05000000000000000000" pitchFamily="2" charset="2"/>
              <a:buChar char="§"/>
            </a:pPr>
            <a:r>
              <a:rPr lang="en-GB" sz="1600" dirty="0">
                <a:latin typeface="Cambria Math"/>
                <a:ea typeface="Cambria Math"/>
              </a:rPr>
              <a:t>The compensation allows the long to make a deposit at the opening rate 9.5% </a:t>
            </a:r>
            <a:endParaRPr lang="en-GB" sz="16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cxnSp>
        <p:nvCxnSpPr>
          <p:cNvPr id="10" name="Přímá spojnice se šipkou 9"/>
          <p:cNvCxnSpPr/>
          <p:nvPr/>
        </p:nvCxnSpPr>
        <p:spPr>
          <a:xfrm>
            <a:off x="3196760" y="1477696"/>
            <a:ext cx="4176464" cy="0"/>
          </a:xfrm>
          <a:prstGeom prst="straightConnector1">
            <a:avLst/>
          </a:prstGeom>
          <a:ln w="15875">
            <a:solidFill>
              <a:schemeClr val="accent5"/>
            </a:solidFill>
            <a:headEnd type="triangle" w="sm" len="med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ovéPole 65"/>
          <p:cNvSpPr txBox="1"/>
          <p:nvPr/>
        </p:nvSpPr>
        <p:spPr>
          <a:xfrm>
            <a:off x="4211960" y="1260000"/>
            <a:ext cx="1915864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latin typeface="Cambria Math" panose="02040503050406030204" pitchFamily="18" charset="0"/>
                <a:ea typeface="Cambria Math" panose="02040503050406030204" pitchFamily="18" charset="0"/>
              </a:rPr>
              <a:t>Three-month deposit period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ovéPole 35"/>
              <p:cNvSpPr txBox="1"/>
              <p:nvPr/>
            </p:nvSpPr>
            <p:spPr>
              <a:xfrm>
                <a:off x="2124000" y="5599600"/>
                <a:ext cx="5066371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:r>
                  <a:rPr lang="en-GB" sz="1600" dirty="0">
                    <a:latin typeface="Cambria Math"/>
                    <a:ea typeface="Cambria Math"/>
                  </a:rPr>
                  <a:t>invoice =</a:t>
                </a:r>
                <a:r>
                  <a:rPr lang="en-GB" sz="16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1600">
                        <a:latin typeface="Cambria Math"/>
                        <a:ea typeface="Cambria Math" panose="02040503050406030204" pitchFamily="18" charset="0"/>
                      </a:rPr>
                      <m:t>0.0005</m:t>
                    </m:r>
                    <m:r>
                      <a:rPr lang="en-GB" sz="1600" i="1">
                        <a:latin typeface="Cambria Math"/>
                        <a:ea typeface="Cambria Math"/>
                      </a:rPr>
                      <m:t>×500,000×(91/365)</m:t>
                    </m:r>
                    <m:r>
                      <m:rPr>
                        <m:nor/>
                      </m:rPr>
                      <a:rPr lang="en-GB" sz="16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= 62.33 </m:t>
                    </m:r>
                    <m:r>
                      <m:rPr>
                        <m:nor/>
                      </m:rPr>
                      <a:rPr lang="en-GB" sz="16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EUR</m:t>
                    </m:r>
                  </m:oMath>
                </a14:m>
                <a:endParaRPr lang="en-GB" sz="16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67" name="TextovéPole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4000" y="5599600"/>
                <a:ext cx="5066371" cy="338554"/>
              </a:xfrm>
              <a:prstGeom prst="rect">
                <a:avLst/>
              </a:prstGeom>
              <a:blipFill>
                <a:blip r:embed="rId23"/>
                <a:stretch>
                  <a:fillRect l="-601" t="-7273" b="-2181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ovéPole 8"/>
              <p:cNvSpPr txBox="1"/>
              <p:nvPr/>
            </p:nvSpPr>
            <p:spPr>
              <a:xfrm>
                <a:off x="7524198" y="3938064"/>
                <a:ext cx="1517723" cy="3933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900" b="0" i="1" smtClean="0">
                          <a:latin typeface="Cambria Math"/>
                          <a:ea typeface="Cambria Math" panose="02040503050406030204" pitchFamily="18" charset="0"/>
                        </a:rPr>
                        <m:t>500,000</m:t>
                      </m:r>
                      <m:r>
                        <a:rPr lang="cs-CZ" sz="9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cs-CZ" sz="900" b="0" i="1" smtClean="0">
                          <a:latin typeface="Cambria Math"/>
                          <a:ea typeface="Cambria Math"/>
                        </a:rPr>
                        <m:t>𝑟</m:t>
                      </m:r>
                      <m:r>
                        <a:rPr lang="cs-CZ" sz="900" b="0" i="1" smtClean="0">
                          <a:latin typeface="Cambria Math"/>
                          <a:ea typeface="Cambria Math"/>
                        </a:rPr>
                        <m:t>×</m:t>
                      </m:r>
                      <m:box>
                        <m:boxPr>
                          <m:ctrlPr>
                            <a:rPr lang="cs-CZ" sz="9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cs-CZ" sz="9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cs-CZ" sz="900" b="0" i="1" smtClean="0">
                                  <a:latin typeface="Cambria Math"/>
                                  <a:ea typeface="Cambria Math"/>
                                </a:rPr>
                                <m:t>91</m:t>
                              </m:r>
                            </m:num>
                            <m:den>
                              <m:r>
                                <a:rPr lang="cs-CZ" sz="900" b="0" i="1" smtClean="0">
                                  <a:latin typeface="Cambria Math"/>
                                  <a:ea typeface="Cambria Math"/>
                                </a:rPr>
                                <m:t>365</m:t>
                              </m:r>
                            </m:den>
                          </m:f>
                        </m:e>
                      </m:box>
                      <m:r>
                        <a:rPr lang="cs-CZ" sz="900" b="0" i="1" smtClean="0">
                          <a:latin typeface="Cambria Math"/>
                          <a:ea typeface="Cambria Math"/>
                        </a:rPr>
                        <m:t>=937.5</m:t>
                      </m:r>
                    </m:oMath>
                  </m:oMathPara>
                </a14:m>
                <a:endParaRPr lang="cs-CZ" sz="900" b="0" i="1" dirty="0">
                  <a:latin typeface="Cambria Math"/>
                  <a:ea typeface="Cambria Math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9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cs-CZ" sz="900" b="0" i="1" smtClean="0">
                          <a:latin typeface="Cambria Math" panose="02040503050406030204" pitchFamily="18" charset="0"/>
                          <a:ea typeface="Cambria Math"/>
                        </a:rPr>
                        <m:t>𝑟</m:t>
                      </m:r>
                      <m:r>
                        <a:rPr lang="cs-CZ" sz="900" b="0" i="1" smtClean="0">
                          <a:latin typeface="Cambria Math" panose="02040503050406030204" pitchFamily="18" charset="0"/>
                          <a:ea typeface="Cambria Math"/>
                        </a:rPr>
                        <m:t>=0.00752</m:t>
                      </m:r>
                    </m:oMath>
                  </m:oMathPara>
                </a14:m>
                <a:endParaRPr lang="cs-CZ" sz="900" b="0" i="1" dirty="0">
                  <a:latin typeface="Cambria Math"/>
                  <a:ea typeface="Cambria Math"/>
                </a:endParaRPr>
              </a:p>
            </p:txBody>
          </p:sp>
        </mc:Choice>
        <mc:Fallback xmlns="">
          <p:sp>
            <p:nvSpPr>
              <p:cNvPr id="9" name="TextovéPole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4198" y="3938064"/>
                <a:ext cx="1517723" cy="393377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ovéPole 71"/>
              <p:cNvSpPr txBox="1"/>
              <p:nvPr/>
            </p:nvSpPr>
            <p:spPr>
              <a:xfrm>
                <a:off x="7523878" y="4275091"/>
                <a:ext cx="1517723" cy="57586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sz="9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900" i="1">
                              <a:latin typeface="Cambria Math"/>
                              <a:ea typeface="Cambria Math" panose="02040503050406030204" pitchFamily="18" charset="0"/>
                            </a:rPr>
                            <m:t>500,000</m:t>
                          </m:r>
                          <m:r>
                            <a:rPr lang="cs-CZ" sz="900" i="1"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cs-CZ" sz="900" i="1">
                              <a:latin typeface="Cambria Math"/>
                              <a:ea typeface="Cambria Math"/>
                            </a:rPr>
                            <m:t>𝑟</m:t>
                          </m:r>
                          <m:r>
                            <a:rPr lang="cs-CZ" sz="900" i="1">
                              <a:latin typeface="Cambria Math"/>
                              <a:ea typeface="Cambria Math"/>
                            </a:rPr>
                            <m:t>×</m:t>
                          </m:r>
                          <m:box>
                            <m:boxPr>
                              <m:ctrlPr>
                                <a:rPr lang="cs-CZ" sz="9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cs-CZ" sz="9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900" i="1">
                                      <a:latin typeface="Cambria Math"/>
                                      <a:ea typeface="Cambria Math"/>
                                    </a:rPr>
                                    <m:t>91</m:t>
                                  </m:r>
                                </m:num>
                                <m:den>
                                  <m:r>
                                    <a:rPr lang="cs-CZ" sz="900" i="1">
                                      <a:latin typeface="Cambria Math"/>
                                      <a:ea typeface="Cambria Math"/>
                                    </a:rPr>
                                    <m:t>365</m:t>
                                  </m:r>
                                </m:den>
                              </m:f>
                            </m:e>
                          </m:box>
                        </m:num>
                        <m:den>
                          <m:r>
                            <a:rPr lang="cs-CZ" sz="9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1+</m:t>
                          </m:r>
                          <m:r>
                            <a:rPr lang="cs-CZ" sz="900" i="1">
                              <a:latin typeface="Cambria Math"/>
                              <a:ea typeface="Cambria Math"/>
                            </a:rPr>
                            <m:t>𝑟</m:t>
                          </m:r>
                          <m:r>
                            <a:rPr lang="cs-CZ" sz="900" i="1">
                              <a:latin typeface="Cambria Math"/>
                              <a:ea typeface="Cambria Math"/>
                            </a:rPr>
                            <m:t>×</m:t>
                          </m:r>
                          <m:box>
                            <m:boxPr>
                              <m:ctrlPr>
                                <a:rPr lang="cs-CZ" sz="900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cs-CZ" sz="900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cs-CZ" sz="900" i="1">
                                      <a:latin typeface="Cambria Math"/>
                                      <a:ea typeface="Cambria Math"/>
                                    </a:rPr>
                                    <m:t>91</m:t>
                                  </m:r>
                                </m:num>
                                <m:den>
                                  <m:r>
                                    <a:rPr lang="cs-CZ" sz="900" i="1">
                                      <a:latin typeface="Cambria Math"/>
                                      <a:ea typeface="Cambria Math"/>
                                    </a:rPr>
                                    <m:t>365</m:t>
                                  </m:r>
                                </m:den>
                              </m:f>
                            </m:e>
                          </m:box>
                        </m:den>
                      </m:f>
                      <m:r>
                        <a:rPr lang="cs-CZ" sz="900" b="0" i="1" smtClean="0">
                          <a:latin typeface="Cambria Math"/>
                          <a:ea typeface="Cambria Math"/>
                        </a:rPr>
                        <m:t>=937.5</m:t>
                      </m:r>
                    </m:oMath>
                  </m:oMathPara>
                </a14:m>
                <a:endParaRPr lang="cs-CZ" sz="900" b="0" i="1" dirty="0">
                  <a:latin typeface="Cambria Math"/>
                  <a:ea typeface="Cambria Math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9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cs-CZ" sz="900" b="0" i="1" smtClean="0">
                          <a:latin typeface="Cambria Math" panose="02040503050406030204" pitchFamily="18" charset="0"/>
                          <a:ea typeface="Cambria Math"/>
                        </a:rPr>
                        <m:t>𝑟</m:t>
                      </m:r>
                      <m:r>
                        <a:rPr lang="cs-CZ" sz="900" b="0" i="1" smtClean="0">
                          <a:latin typeface="Cambria Math" panose="02040503050406030204" pitchFamily="18" charset="0"/>
                          <a:ea typeface="Cambria Math"/>
                        </a:rPr>
                        <m:t>=0.00753</m:t>
                      </m:r>
                    </m:oMath>
                  </m:oMathPara>
                </a14:m>
                <a:endParaRPr lang="cs-CZ" sz="900" i="1" dirty="0">
                  <a:latin typeface="Cambria Math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2" name="TextovéPole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3878" y="4275091"/>
                <a:ext cx="1517723" cy="575863"/>
              </a:xfrm>
              <a:prstGeom prst="rect">
                <a:avLst/>
              </a:prstGeom>
              <a:blipFill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ovéPole 35">
                <a:extLst>
                  <a:ext uri="{FF2B5EF4-FFF2-40B4-BE49-F238E27FC236}">
                    <a16:creationId xmlns:a16="http://schemas.microsoft.com/office/drawing/2014/main" id="{C416DCEF-60F0-44D2-A927-85152647CCF9}"/>
                  </a:ext>
                </a:extLst>
              </p:cNvPr>
              <p:cNvSpPr txBox="1"/>
              <p:nvPr/>
            </p:nvSpPr>
            <p:spPr>
              <a:xfrm>
                <a:off x="1800000" y="2880000"/>
                <a:ext cx="3462216" cy="50141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cs-CZ" sz="1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ROR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cs-CZ" sz="1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Periodic</m:t>
                          </m:r>
                        </m:sub>
                      </m:sSub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62.5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×</m:t>
                          </m:r>
                          <m:r>
                            <a:rPr lang="cs-CZ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500</m:t>
                          </m:r>
                        </m:den>
                      </m:f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/>
                        </a:rPr>
                        <m:t>0.125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/>
                        </a:rPr>
                        <m:t>12.5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%</m:t>
                      </m:r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0" name="TextovéPole 35">
                <a:extLst>
                  <a:ext uri="{FF2B5EF4-FFF2-40B4-BE49-F238E27FC236}">
                    <a16:creationId xmlns:a16="http://schemas.microsoft.com/office/drawing/2014/main" id="{C416DCEF-60F0-44D2-A927-85152647CC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000" y="2880000"/>
                <a:ext cx="3462216" cy="501419"/>
              </a:xfrm>
              <a:prstGeom prst="rect">
                <a:avLst/>
              </a:prstGeom>
              <a:blipFill>
                <a:blip r:embed="rId26"/>
                <a:stretch>
                  <a:fillRect b="-120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ovéPole 35">
                <a:extLst>
                  <a:ext uri="{FF2B5EF4-FFF2-40B4-BE49-F238E27FC236}">
                    <a16:creationId xmlns:a16="http://schemas.microsoft.com/office/drawing/2014/main" id="{2A88795B-EDA4-4D46-9223-804366D6A965}"/>
                  </a:ext>
                </a:extLst>
              </p:cNvPr>
              <p:cNvSpPr txBox="1"/>
              <p:nvPr/>
            </p:nvSpPr>
            <p:spPr>
              <a:xfrm>
                <a:off x="5220000" y="2880000"/>
                <a:ext cx="3900046" cy="50000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cs-CZ" sz="1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ROR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cs-CZ" sz="1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Annualized</m:t>
                          </m:r>
                        </m:sub>
                      </m:sSub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=0.125×</m:t>
                      </m:r>
                      <m:f>
                        <m:fPr>
                          <m:ctrlP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365</m:t>
                          </m:r>
                        </m:num>
                        <m:den>
                          <m:r>
                            <a:rPr lang="cs-CZ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14</m:t>
                          </m:r>
                        </m:den>
                      </m:f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cs-CZ" sz="1400" b="0" i="1" smtClean="0">
                          <a:latin typeface="Cambria Math" panose="02040503050406030204" pitchFamily="18" charset="0"/>
                          <a:ea typeface="Cambria Math"/>
                        </a:rPr>
                        <m:t>3.26=326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%</m:t>
                      </m:r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5" name="TextovéPole 35">
                <a:extLst>
                  <a:ext uri="{FF2B5EF4-FFF2-40B4-BE49-F238E27FC236}">
                    <a16:creationId xmlns:a16="http://schemas.microsoft.com/office/drawing/2014/main" id="{2A88795B-EDA4-4D46-9223-804366D6A9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00" y="2880000"/>
                <a:ext cx="3900046" cy="500009"/>
              </a:xfrm>
              <a:prstGeom prst="rect">
                <a:avLst/>
              </a:prstGeom>
              <a:blipFill>
                <a:blip r:embed="rId27"/>
                <a:stretch>
                  <a:fillRect b="-243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ovéPole 35">
                <a:extLst>
                  <a:ext uri="{FF2B5EF4-FFF2-40B4-BE49-F238E27FC236}">
                    <a16:creationId xmlns:a16="http://schemas.microsoft.com/office/drawing/2014/main" id="{8B0A9977-3DD1-45C3-A76E-7AB4146D34F5}"/>
                  </a:ext>
                </a:extLst>
              </p:cNvPr>
              <p:cNvSpPr txBox="1"/>
              <p:nvPr/>
            </p:nvSpPr>
            <p:spPr>
              <a:xfrm>
                <a:off x="1800000" y="4140000"/>
                <a:ext cx="5724264" cy="52424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>
                <a:defPPr>
                  <a:defRPr lang="cs-CZ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Clr>
                    <a:srgbClr val="7030A0"/>
                  </a:buClr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100−</m:t>
                          </m:r>
                          <m:r>
                            <m:rPr>
                              <m:sty m:val="p"/>
                            </m:rPr>
                            <a:rPr lang="en-GB" sz="1400" b="0" i="0" smtClean="0">
                              <a:latin typeface="Cambria Math"/>
                              <a:ea typeface="Cambria Math" panose="02040503050406030204" pitchFamily="18" charset="0"/>
                            </a:rPr>
                            <m:t>EDSP</m:t>
                          </m:r>
                        </m:e>
                      </m:d>
                      <m:r>
                        <a:rPr lang="en-GB" sz="1400" b="0" i="1" smtClean="0">
                          <a:latin typeface="Cambria Math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937.5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  <a:ea typeface="Cambria Math" panose="02040503050406030204" pitchFamily="18" charset="0"/>
                            </a:rPr>
                            <m:t>500,000</m:t>
                          </m:r>
                        </m:den>
                      </m:f>
                      <m:r>
                        <a:rPr lang="en-GB" sz="1400" i="1" smtClean="0">
                          <a:latin typeface="Cambria Math"/>
                          <a:ea typeface="Cambria Math"/>
                        </a:rPr>
                        <m:t>×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365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91</m:t>
                          </m:r>
                        </m:den>
                      </m:f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=8.75%+0.75%=9.5%=100−</m:t>
                      </m:r>
                      <m:sSub>
                        <m:sSubPr>
                          <m:ctrlPr>
                            <a:rPr lang="en-GB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bPr>
                        <m:e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𝐹</m:t>
                          </m:r>
                        </m:e>
                        <m:sub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GB" sz="140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86" name="TextovéPole 35">
                <a:extLst>
                  <a:ext uri="{FF2B5EF4-FFF2-40B4-BE49-F238E27FC236}">
                    <a16:creationId xmlns:a16="http://schemas.microsoft.com/office/drawing/2014/main" id="{8B0A9977-3DD1-45C3-A76E-7AB4146D34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000" y="4140000"/>
                <a:ext cx="5724264" cy="524246"/>
              </a:xfrm>
              <a:prstGeom prst="rect">
                <a:avLst/>
              </a:prstGeom>
              <a:blipFill>
                <a:blip r:embed="rId28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8845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180000" y="6336000"/>
            <a:ext cx="3312000" cy="360000"/>
          </a:xfrm>
        </p:spPr>
        <p:txBody>
          <a:bodyPr/>
          <a:lstStyle/>
          <a:p>
            <a:r>
              <a:rPr lang="en-GB" dirty="0"/>
              <a:t>Examples of financial futures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7164000" y="6336000"/>
            <a:ext cx="1800000" cy="360000"/>
          </a:xfrm>
        </p:spPr>
        <p:txBody>
          <a:bodyPr/>
          <a:lstStyle/>
          <a:p>
            <a:pPr algn="r"/>
            <a:r>
              <a:rPr lang="cs-CZ" dirty="0"/>
              <a:t>9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44000" y="144000"/>
            <a:ext cx="6588240" cy="648072"/>
          </a:xfrm>
        </p:spPr>
        <p:txBody>
          <a:bodyPr/>
          <a:lstStyle/>
          <a:p>
            <a:r>
              <a:rPr lang="cs-CZ" dirty="0"/>
              <a:t>Long</a:t>
            </a:r>
            <a:r>
              <a:rPr lang="en-GB" dirty="0"/>
              <a:t>-term interest rate futures</a:t>
            </a:r>
          </a:p>
        </p:txBody>
      </p:sp>
      <p:sp>
        <p:nvSpPr>
          <p:cNvPr id="56" name="TextovéPole 55"/>
          <p:cNvSpPr txBox="1"/>
          <p:nvPr/>
        </p:nvSpPr>
        <p:spPr>
          <a:xfrm>
            <a:off x="864000" y="954000"/>
            <a:ext cx="370800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24000" indent="-324000">
              <a:buClr>
                <a:srgbClr val="7030A0"/>
              </a:buClr>
              <a:buFont typeface="Wingdings" panose="05000000000000000000" pitchFamily="2" charset="2"/>
              <a:buChar char="Ø"/>
            </a:pPr>
            <a:r>
              <a:rPr lang="en-GB" sz="2200" dirty="0">
                <a:latin typeface="Cambria Math" panose="02040503050406030204" pitchFamily="18" charset="0"/>
                <a:ea typeface="Cambria Math" panose="02040503050406030204" pitchFamily="18" charset="0"/>
              </a:rPr>
              <a:t>Specification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6444000" y="2291739"/>
            <a:ext cx="2664504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+mj-lt"/>
              <a:buAutoNum type="arabicParenR" startAt="3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CV</a:t>
            </a:r>
            <a:r>
              <a:rPr lang="cs-CZ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= QP</a:t>
            </a:r>
            <a:r>
              <a:rPr lang="cs-CZ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sz="1200" dirty="0">
                <a:latin typeface="Cambria Math"/>
                <a:ea typeface="Cambria Math"/>
              </a:rPr>
              <a:t>×</a:t>
            </a:r>
            <a:r>
              <a:rPr lang="cs-CZ" sz="1200" dirty="0">
                <a:latin typeface="Cambria Math"/>
                <a:ea typeface="Cambria Math"/>
              </a:rPr>
              <a:t> </a:t>
            </a:r>
            <a:r>
              <a:rPr lang="en-GB" sz="1200" dirty="0">
                <a:latin typeface="Cambria Math"/>
                <a:ea typeface="Cambria Math"/>
              </a:rPr>
              <a:t>1,000</a:t>
            </a:r>
          </a:p>
          <a:p>
            <a:pPr marL="180000" lvl="2">
              <a:buClr>
                <a:srgbClr val="7030A0"/>
              </a:buClr>
              <a:buSzPct val="80000"/>
            </a:pPr>
            <a:r>
              <a:rPr lang="en-GB" sz="1200" dirty="0">
                <a:latin typeface="Cambria Math"/>
                <a:ea typeface="Cambria Math"/>
              </a:rPr>
              <a:t>CV</a:t>
            </a:r>
            <a:r>
              <a:rPr lang="cs-CZ" sz="1200" dirty="0">
                <a:latin typeface="Cambria Math"/>
                <a:ea typeface="Cambria Math"/>
              </a:rPr>
              <a:t> </a:t>
            </a:r>
            <a:r>
              <a:rPr lang="en-GB" sz="1200" dirty="0">
                <a:latin typeface="Cambria Math"/>
                <a:ea typeface="Cambria Math"/>
              </a:rPr>
              <a:t>+</a:t>
            </a:r>
            <a:r>
              <a:rPr lang="cs-CZ" sz="1200" dirty="0">
                <a:latin typeface="Cambria Math"/>
                <a:ea typeface="Cambria Math"/>
              </a:rPr>
              <a:t> </a:t>
            </a:r>
            <a:r>
              <a:rPr lang="en-GB" sz="1200" dirty="0">
                <a:latin typeface="Cambria Math"/>
                <a:ea typeface="Cambria Math"/>
              </a:rPr>
              <a:t>tick value (TV) = (QP</a:t>
            </a:r>
            <a:r>
              <a:rPr lang="cs-CZ" sz="1200" dirty="0">
                <a:latin typeface="Cambria Math"/>
                <a:ea typeface="Cambria Math"/>
              </a:rPr>
              <a:t> </a:t>
            </a:r>
            <a:r>
              <a:rPr lang="en-GB" sz="1200" dirty="0">
                <a:latin typeface="Cambria Math"/>
                <a:ea typeface="Cambria Math"/>
              </a:rPr>
              <a:t>+</a:t>
            </a:r>
            <a:r>
              <a:rPr lang="cs-CZ" sz="1200" dirty="0">
                <a:latin typeface="Cambria Math"/>
                <a:ea typeface="Cambria Math"/>
              </a:rPr>
              <a:t> </a:t>
            </a:r>
            <a:r>
              <a:rPr lang="en-GB" sz="1200" dirty="0">
                <a:latin typeface="Cambria Math"/>
                <a:ea typeface="Cambria Math"/>
              </a:rPr>
              <a:t>0.01)</a:t>
            </a:r>
            <a:r>
              <a:rPr lang="cs-CZ" sz="1200" dirty="0">
                <a:latin typeface="Cambria Math"/>
                <a:ea typeface="Cambria Math"/>
              </a:rPr>
              <a:t> </a:t>
            </a:r>
            <a:r>
              <a:rPr lang="en-GB" sz="1200" dirty="0">
                <a:latin typeface="Cambria Math"/>
                <a:ea typeface="Cambria Math"/>
              </a:rPr>
              <a:t>× 1,000</a:t>
            </a:r>
          </a:p>
          <a:p>
            <a:pPr marL="180000" lvl="2">
              <a:buClr>
                <a:srgbClr val="7030A0"/>
              </a:buClr>
              <a:buSzPct val="80000"/>
            </a:pPr>
            <a:r>
              <a:rPr lang="en-GB" sz="1200" dirty="0">
                <a:latin typeface="Cambria Math"/>
                <a:ea typeface="Cambria Math"/>
              </a:rPr>
              <a:t>⇨</a:t>
            </a:r>
            <a:r>
              <a:rPr lang="cs-CZ" sz="1200" dirty="0">
                <a:latin typeface="Cambria Math"/>
                <a:ea typeface="Cambria Math"/>
              </a:rPr>
              <a:t> </a:t>
            </a:r>
            <a:r>
              <a:rPr lang="en-GB" sz="1200" dirty="0">
                <a:latin typeface="Cambria Math"/>
                <a:ea typeface="Cambria Math"/>
              </a:rPr>
              <a:t>TV = 10 USD</a:t>
            </a:r>
            <a:endParaRPr lang="en-GB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1835911"/>
              </p:ext>
            </p:extLst>
          </p:nvPr>
        </p:nvGraphicFramePr>
        <p:xfrm>
          <a:off x="972048" y="1412776"/>
          <a:ext cx="5472192" cy="36172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4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Name of the contract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Long</a:t>
                      </a:r>
                      <a:r>
                        <a:rPr lang="cs-CZ" sz="1200" noProof="0" dirty="0"/>
                        <a:t>-term </a:t>
                      </a:r>
                      <a:r>
                        <a:rPr lang="en-GB" sz="1200" noProof="0" dirty="0"/>
                        <a:t>Treasury </a:t>
                      </a:r>
                      <a:r>
                        <a:rPr lang="cs-CZ" sz="1200" noProof="0" dirty="0"/>
                        <a:t>Bond </a:t>
                      </a:r>
                      <a:r>
                        <a:rPr lang="en-GB" sz="1200" noProof="0" dirty="0"/>
                        <a:t>Futures Tutorial</a:t>
                      </a:r>
                      <a:endParaRPr lang="en-GB" sz="1200" baseline="300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Unit of trading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noProof="0" dirty="0"/>
                        <a:t>Notional </a:t>
                      </a:r>
                      <a:r>
                        <a:rPr lang="en-GB" sz="1200" baseline="0" noProof="0" dirty="0"/>
                        <a:t>20-year Treasury bond with a nominal value of 100,000 USD and a yield to maturity of 7%</a:t>
                      </a:r>
                      <a:endParaRPr lang="en-GB" sz="1200" baseline="300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Quotation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Price per 100 </a:t>
                      </a:r>
                      <a:r>
                        <a:rPr lang="cs-CZ" sz="1200" noProof="0" dirty="0"/>
                        <a:t>USD </a:t>
                      </a:r>
                      <a:r>
                        <a:rPr lang="en-GB" sz="1200" noProof="0" dirty="0"/>
                        <a:t>nominal value</a:t>
                      </a:r>
                      <a:r>
                        <a:rPr lang="cs-CZ" sz="1200" baseline="30000" noProof="0" dirty="0"/>
                        <a:t>1,2)</a:t>
                      </a:r>
                      <a:endParaRPr lang="en-GB" sz="1200" baseline="300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Tick size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One cent </a:t>
                      </a:r>
                      <a:r>
                        <a:rPr lang="cs-CZ" sz="1200" noProof="0" dirty="0"/>
                        <a:t>(</a:t>
                      </a:r>
                      <a:r>
                        <a:rPr lang="en-GB" sz="1200" noProof="0" dirty="0"/>
                        <a:t>0.01 USD)</a:t>
                      </a:r>
                      <a:endParaRPr lang="en-GB" sz="1200" baseline="300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Tick value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cs-CZ" sz="1200" noProof="0" dirty="0"/>
                        <a:t>10 USD</a:t>
                      </a:r>
                      <a:r>
                        <a:rPr lang="cs-CZ" sz="1200" baseline="30000" noProof="0" dirty="0"/>
                        <a:t>3)</a:t>
                      </a:r>
                      <a:endParaRPr lang="en-GB" sz="1200" baseline="300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Initial margin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cs-CZ" sz="1200" noProof="0" dirty="0"/>
                        <a:t>2,000 USD</a:t>
                      </a:r>
                      <a:r>
                        <a:rPr lang="cs-CZ" sz="1200" baseline="30000" noProof="0" dirty="0"/>
                        <a:t>4)</a:t>
                      </a:r>
                      <a:endParaRPr lang="en-GB" sz="1200" baseline="300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Delivery months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March, June, September, December</a:t>
                      </a:r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Last trading day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Two business days </a:t>
                      </a:r>
                      <a:r>
                        <a:rPr lang="cs-CZ" sz="1200" noProof="0" dirty="0"/>
                        <a:t>prior to </a:t>
                      </a:r>
                      <a:r>
                        <a:rPr lang="en-GB" sz="1200" noProof="0" dirty="0"/>
                        <a:t>the last business</a:t>
                      </a:r>
                      <a:r>
                        <a:rPr lang="cs-CZ" sz="1200" noProof="0" dirty="0"/>
                        <a:t> </a:t>
                      </a:r>
                      <a:r>
                        <a:rPr lang="en-GB" sz="1200" noProof="0" dirty="0"/>
                        <a:t>day in the delivery month</a:t>
                      </a:r>
                      <a:endParaRPr lang="en-GB" sz="1200" baseline="30000" noProof="0" dirty="0"/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Delivery day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Any business day in the delivery month</a:t>
                      </a:r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EDSP</a:t>
                      </a:r>
                    </a:p>
                  </a:txBody>
                  <a:tcPr marL="90000" marR="90000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noProof="0" dirty="0"/>
                        <a:t>Contract‘s futures price at 11:00 a.m.</a:t>
                      </a:r>
                      <a:r>
                        <a:rPr lang="en-GB" sz="1200" baseline="0" noProof="0" dirty="0"/>
                        <a:t> on the second business day prior to the last trading date</a:t>
                      </a:r>
                      <a:r>
                        <a:rPr lang="cs-CZ" sz="1200" baseline="30000" noProof="0" dirty="0">
                          <a:solidFill>
                            <a:schemeClr val="tx1"/>
                          </a:solidFill>
                        </a:rPr>
                        <a:t>5)</a:t>
                      </a:r>
                      <a:endParaRPr lang="en-GB" sz="1200" baseline="30000" noProof="0" dirty="0">
                        <a:solidFill>
                          <a:schemeClr val="tx1"/>
                        </a:solidFill>
                      </a:endParaRPr>
                    </a:p>
                  </a:txBody>
                  <a:tcPr marL="90000" marR="9000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4" name="TextovéPole 53"/>
          <p:cNvSpPr txBox="1"/>
          <p:nvPr/>
        </p:nvSpPr>
        <p:spPr>
          <a:xfrm>
            <a:off x="6444208" y="3038696"/>
            <a:ext cx="2448272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+mj-lt"/>
              <a:buAutoNum type="arabicParenR" startAt="4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Initial margin is equal to 2% of the contract value</a:t>
            </a:r>
            <a:r>
              <a:rPr lang="cs-CZ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.</a:t>
            </a:r>
            <a:endParaRPr lang="en-GB" sz="12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7" name="TextovéPole 46"/>
          <p:cNvSpPr txBox="1"/>
          <p:nvPr/>
        </p:nvSpPr>
        <p:spPr>
          <a:xfrm>
            <a:off x="6444000" y="1332000"/>
            <a:ext cx="244848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+mj-lt"/>
              <a:buAutoNum type="arabicParenR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Quoted price (QP) = contract value (CV)/1,000</a:t>
            </a:r>
          </a:p>
        </p:txBody>
      </p:sp>
      <p:sp>
        <p:nvSpPr>
          <p:cNvPr id="71" name="TextovéPole 70">
            <a:extLst>
              <a:ext uri="{FF2B5EF4-FFF2-40B4-BE49-F238E27FC236}">
                <a16:creationId xmlns:a16="http://schemas.microsoft.com/office/drawing/2014/main" id="{0973E691-4DFE-4A03-B200-B53F65FC6269}"/>
              </a:ext>
            </a:extLst>
          </p:cNvPr>
          <p:cNvSpPr txBox="1"/>
          <p:nvPr/>
        </p:nvSpPr>
        <p:spPr>
          <a:xfrm>
            <a:off x="6444000" y="1724104"/>
            <a:ext cx="244848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+mj-lt"/>
              <a:buAutoNum type="arabicParenR" startAt="2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Futures prices are quoted clean (no allowance for accrued coupon).</a:t>
            </a:r>
          </a:p>
        </p:txBody>
      </p:sp>
      <p:sp>
        <p:nvSpPr>
          <p:cNvPr id="75" name="TextovéPole 74">
            <a:extLst>
              <a:ext uri="{FF2B5EF4-FFF2-40B4-BE49-F238E27FC236}">
                <a16:creationId xmlns:a16="http://schemas.microsoft.com/office/drawing/2014/main" id="{DB185810-D604-4CD4-A838-C2F4BFED8030}"/>
              </a:ext>
            </a:extLst>
          </p:cNvPr>
          <p:cNvSpPr txBox="1"/>
          <p:nvPr/>
        </p:nvSpPr>
        <p:spPr>
          <a:xfrm>
            <a:off x="6444000" y="3431835"/>
            <a:ext cx="2448272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180000" lvl="2" indent="-180000">
              <a:buClr>
                <a:srgbClr val="7030A0"/>
              </a:buClr>
              <a:buSzPct val="80000"/>
              <a:buFont typeface="+mj-lt"/>
              <a:buAutoNum type="arabicParenR" startAt="5"/>
            </a:pPr>
            <a:r>
              <a:rPr lang="en-GB" sz="1200" dirty="0">
                <a:latin typeface="Cambria Math" panose="02040503050406030204" pitchFamily="18" charset="0"/>
                <a:ea typeface="Cambria Math" panose="02040503050406030204" pitchFamily="18" charset="0"/>
              </a:rPr>
              <a:t>Due to the notional nature of the underlying asset, the rule of zero base at maturity is theoretically applicable for the CTD bond.</a:t>
            </a:r>
          </a:p>
        </p:txBody>
      </p:sp>
    </p:spTree>
    <p:extLst>
      <p:ext uri="{BB962C8B-B14F-4D97-AF65-F5344CB8AC3E}">
        <p14:creationId xmlns:p14="http://schemas.microsoft.com/office/powerpoint/2010/main" val="19311047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PERSISTENCEDATA" val="MMPROD_UIPERSISTENCEDATA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Essentials of bond pricing&amp;quot;&quot;/&gt;&lt;property id=&quot;20307&quot; value=&quot;256&quot;/&gt;&lt;/object&gt;&lt;object type=&quot;3&quot; unique_id=&quot;10004&quot;&gt;&lt;property id=&quot;20148&quot; value=&quot;5&quot;/&gt;&lt;property id=&quot;20300&quot; value=&quot;Slide 2 - &amp;quot;Straight bond&amp;quot;&quot;/&gt;&lt;property id=&quot;20307&quot; value=&quot;260&quot;/&gt;&lt;/object&gt;&lt;object type=&quot;3&quot; unique_id=&quot;10005&quot;&gt;&lt;property id=&quot;20148&quot; value=&quot;5&quot;/&gt;&lt;property id=&quot;20300&quot; value=&quot;Slide 3 - &amp;quot;Diversities in bond contracts (1)&amp;quot;&quot;/&gt;&lt;property id=&quot;20307&quot; value=&quot;262&quot;/&gt;&lt;/object&gt;&lt;object type=&quot;3&quot; unique_id=&quot;10006&quot;&gt;&lt;property id=&quot;20148&quot; value=&quot;5&quot;/&gt;&lt;property id=&quot;20300&quot; value=&quot;Slide 4 - &amp;quot;Diversities in bond contracts (2)&amp;quot;&quot;/&gt;&lt;property id=&quot;20307&quot; value=&quot;263&quot;/&gt;&lt;/object&gt;&lt;object type=&quot;3&quot; unique_id=&quot;10007&quot;&gt;&lt;property id=&quot;20148&quot; value=&quot;5&quot;/&gt;&lt;property id=&quot;20300&quot; value=&quot;Slide 5 - &amp;quot;Underlying principles of pricing&amp;quot;&quot;/&gt;&lt;property id=&quot;20307&quot; value=&quot;270&quot;/&gt;&lt;/object&gt;&lt;object type=&quot;3&quot; unique_id=&quot;10008&quot;&gt;&lt;property id=&quot;20148&quot; value=&quot;5&quot;/&gt;&lt;property id=&quot;20300&quot; value=&quot;Slide 6 - &amp;quot;Discounting conventions (1)&amp;quot;&quot;/&gt;&lt;property id=&quot;20307&quot; value=&quot;265&quot;/&gt;&lt;/object&gt;&lt;object type=&quot;3&quot; unique_id=&quot;10009&quot;&gt;&lt;property id=&quot;20148&quot; value=&quot;5&quot;/&gt;&lt;property id=&quot;20300&quot; value=&quot;Slide 7 - &amp;quot;Discounting conventions (2)&amp;quot;&quot;/&gt;&lt;property id=&quot;20307&quot; value=&quot;266&quot;/&gt;&lt;/object&gt;&lt;object type=&quot;3&quot; unique_id=&quot;10010&quot;&gt;&lt;property id=&quot;20148&quot; value=&quot;5&quot;/&gt;&lt;property id=&quot;20300&quot; value=&quot;Slide 8 - &amp;quot;Clean and full price&amp;quot;&quot;/&gt;&lt;property id=&quot;20307&quot; value=&quot;267&quot;/&gt;&lt;/object&gt;&lt;object type=&quot;3&quot; unique_id=&quot;10011&quot;&gt;&lt;property id=&quot;20148&quot; value=&quot;5&quot;/&gt;&lt;property id=&quot;20300&quot; value=&quot;Slide 9 - &amp;quot;Price-yield relationship&amp;quot;&quot;/&gt;&lt;property id=&quot;20307&quot; value=&quot;261&quot;/&gt;&lt;/object&gt;&lt;object type=&quot;3&quot; unique_id=&quot;10012&quot;&gt;&lt;property id=&quot;20148&quot; value=&quot;5&quot;/&gt;&lt;property id=&quot;20300&quot; value=&quot;Slide 10 - &amp;quot;Price–maturity relationship&amp;quot;&quot;/&gt;&lt;property id=&quot;20307&quot; value=&quot;269&quot;/&gt;&lt;/object&gt;&lt;object type=&quot;3&quot; unique_id=&quot;10013&quot;&gt;&lt;property id=&quot;20148&quot; value=&quot;5&quot;/&gt;&lt;property id=&quot;20300&quot; value=&quot;Slide 11 - &amp;quot;Yield to maturity&amp;quot;&quot;/&gt;&lt;property id=&quot;20307&quot; value=&quot;268&quot;/&gt;&lt;/object&gt;&lt;object type=&quot;3&quot; unique_id=&quot;10014&quot;&gt;&lt;property id=&quot;20148&quot; value=&quot;5&quot;/&gt;&lt;property id=&quot;20300&quot; value=&quot;Slide 12 - &amp;quot;Other yield measures&amp;quot;&quot;/&gt;&lt;property id=&quot;20307&quot; value=&quot;271&quot;/&gt;&lt;/object&gt;&lt;object type=&quot;3&quot; unique_id=&quot;10015&quot;&gt;&lt;property id=&quot;20148&quot; value=&quot;5&quot;/&gt;&lt;property id=&quot;20300&quot; value=&quot;Slide 13 - &amp;quot;See you  in the next lecture&amp;quot;&quot;/&gt;&lt;property id=&quot;20307&quot; value=&quot;272&quot;/&gt;&lt;/object&gt;&lt;/object&gt;&lt;object type=&quot;8&quot; unique_id=&quot;1003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FMI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>
    <a:lnDef>
      <a:spPr>
        <a:ln w="25400">
          <a:headEnd type="none" w="lg" len="med"/>
          <a:tailEnd type="triangl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sz="1600" i="1" smtClean="0">
            <a:latin typeface="Cambria Math"/>
            <a:ea typeface="Cambria Math" panose="020405030504060302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19469</TotalTime>
  <Words>2784</Words>
  <Application>Microsoft Office PowerPoint</Application>
  <PresentationFormat>Předvádění na obrazovce (4:3)</PresentationFormat>
  <Paragraphs>460</Paragraphs>
  <Slides>16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3" baseType="lpstr">
      <vt:lpstr>Algerian</vt:lpstr>
      <vt:lpstr>Calibri</vt:lpstr>
      <vt:lpstr>Cambria Math</vt:lpstr>
      <vt:lpstr>Georgia</vt:lpstr>
      <vt:lpstr>Trebuchet MS</vt:lpstr>
      <vt:lpstr>Wingdings</vt:lpstr>
      <vt:lpstr>FMI</vt:lpstr>
      <vt:lpstr>Examples of financial futures</vt:lpstr>
      <vt:lpstr>Introduction</vt:lpstr>
      <vt:lpstr>Stock index futures (1)</vt:lpstr>
      <vt:lpstr>Stock index futures (2)</vt:lpstr>
      <vt:lpstr>Currency futures (1)</vt:lpstr>
      <vt:lpstr>Currency futures (2)</vt:lpstr>
      <vt:lpstr>Short-term interest rate futures (1)</vt:lpstr>
      <vt:lpstr>Short-term interest rate futures (2)</vt:lpstr>
      <vt:lpstr>Long-term interest rate futures</vt:lpstr>
      <vt:lpstr>LTIRF – delivery options</vt:lpstr>
      <vt:lpstr>LTIRF – price factor</vt:lpstr>
      <vt:lpstr>LTIRF – cost-of-carry transaction</vt:lpstr>
      <vt:lpstr>LTIRF – delivery date</vt:lpstr>
      <vt:lpstr>LTIRF – CTD bond</vt:lpstr>
      <vt:lpstr>LTIRF – calculation of implied repo rate</vt:lpstr>
      <vt:lpstr>See you  in the next lecture</vt:lpstr>
    </vt:vector>
  </TitlesOfParts>
  <Company>Institute of Economic Studies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Examples of financial futures</dc:title>
  <dc:subject>FI - TALKING SLIDES</dc:subject>
  <dc:creator>Oldřich DĚDEK</dc:creator>
  <cp:keywords>pptxFI_TSL11</cp:keywords>
  <dc:description>Financial markets instruments</dc:description>
  <cp:lastModifiedBy>Oldrich DEDEK</cp:lastModifiedBy>
  <cp:revision>2324</cp:revision>
  <dcterms:created xsi:type="dcterms:W3CDTF">2014-05-11T12:40:16Z</dcterms:created>
  <dcterms:modified xsi:type="dcterms:W3CDTF">2021-09-28T08:36:46Z</dcterms:modified>
  <cp:category>O.D. Lecturing Legacy</cp:category>
  <cp:contentStatus>OD Web</cp:contentStatus>
</cp:coreProperties>
</file>