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3"/>
  </p:notesMasterIdLst>
  <p:sldIdLst>
    <p:sldId id="256" r:id="rId2"/>
    <p:sldId id="260" r:id="rId3"/>
    <p:sldId id="273" r:id="rId4"/>
    <p:sldId id="291" r:id="rId5"/>
    <p:sldId id="293" r:id="rId6"/>
    <p:sldId id="294" r:id="rId7"/>
    <p:sldId id="280" r:id="rId8"/>
    <p:sldId id="299" r:id="rId9"/>
    <p:sldId id="296" r:id="rId10"/>
    <p:sldId id="297" r:id="rId11"/>
    <p:sldId id="272" r:id="rId12"/>
  </p:sldIdLst>
  <p:sldSz cx="9144000" cy="6858000" type="screen4x3"/>
  <p:notesSz cx="6858000" cy="9144000"/>
  <p:custDataLst>
    <p:tags r:id="rId14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0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127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11.10.2020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11.10.2020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11.10.2020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11.10.2020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72.png"/><Relationship Id="rId26" Type="http://schemas.openxmlformats.org/officeDocument/2006/relationships/image" Target="../media/image80.png"/><Relationship Id="rId21" Type="http://schemas.openxmlformats.org/officeDocument/2006/relationships/image" Target="../media/image76.png"/><Relationship Id="rId17" Type="http://schemas.openxmlformats.org/officeDocument/2006/relationships/image" Target="../media/image71.png"/><Relationship Id="rId25" Type="http://schemas.openxmlformats.org/officeDocument/2006/relationships/image" Target="../media/image740.png"/><Relationship Id="rId16" Type="http://schemas.openxmlformats.org/officeDocument/2006/relationships/image" Target="../media/image70.png"/><Relationship Id="rId20" Type="http://schemas.openxmlformats.org/officeDocument/2006/relationships/image" Target="../media/image74.png"/><Relationship Id="rId29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79.png"/><Relationship Id="rId15" Type="http://schemas.openxmlformats.org/officeDocument/2006/relationships/image" Target="../media/image69.png"/><Relationship Id="rId23" Type="http://schemas.openxmlformats.org/officeDocument/2006/relationships/image" Target="../media/image78.png"/><Relationship Id="rId28" Type="http://schemas.openxmlformats.org/officeDocument/2006/relationships/image" Target="../media/image82.png"/><Relationship Id="rId19" Type="http://schemas.openxmlformats.org/officeDocument/2006/relationships/image" Target="../media/image73.png"/><Relationship Id="rId22" Type="http://schemas.openxmlformats.org/officeDocument/2006/relationships/image" Target="../media/image77.png"/><Relationship Id="rId27" Type="http://schemas.openxmlformats.org/officeDocument/2006/relationships/image" Target="../media/image8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2.png"/><Relationship Id="rId26" Type="http://schemas.openxmlformats.org/officeDocument/2006/relationships/image" Target="../media/image19.png"/><Relationship Id="rId17" Type="http://schemas.openxmlformats.org/officeDocument/2006/relationships/image" Target="../media/image11.png"/><Relationship Id="rId25" Type="http://schemas.openxmlformats.org/officeDocument/2006/relationships/image" Target="../media/image18.pn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7.png"/><Relationship Id="rId15" Type="http://schemas.openxmlformats.org/officeDocument/2006/relationships/image" Target="../media/image9.png"/><Relationship Id="rId23" Type="http://schemas.openxmlformats.org/officeDocument/2006/relationships/image" Target="../media/image16.png"/><Relationship Id="rId19" Type="http://schemas.openxmlformats.org/officeDocument/2006/relationships/image" Target="../media/image13.png"/><Relationship Id="rId14" Type="http://schemas.openxmlformats.org/officeDocument/2006/relationships/image" Target="../media/image8.png"/><Relationship Id="rId22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4.png"/><Relationship Id="rId21" Type="http://schemas.openxmlformats.org/officeDocument/2006/relationships/image" Target="../media/image260.png"/><Relationship Id="rId17" Type="http://schemas.openxmlformats.org/officeDocument/2006/relationships/image" Target="../media/image23.png"/><Relationship Id="rId25" Type="http://schemas.openxmlformats.org/officeDocument/2006/relationships/image" Target="../media/image281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28.png"/><Relationship Id="rId15" Type="http://schemas.openxmlformats.org/officeDocument/2006/relationships/image" Target="../media/image21.png"/><Relationship Id="rId23" Type="http://schemas.openxmlformats.org/officeDocument/2006/relationships/image" Target="../media/image27.png"/><Relationship Id="rId19" Type="http://schemas.openxmlformats.org/officeDocument/2006/relationships/image" Target="../media/image25.png"/><Relationship Id="rId14" Type="http://schemas.openxmlformats.org/officeDocument/2006/relationships/image" Target="../media/image20.png"/><Relationship Id="rId22" Type="http://schemas.openxmlformats.org/officeDocument/2006/relationships/image" Target="../media/image161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0.png"/><Relationship Id="rId18" Type="http://schemas.openxmlformats.org/officeDocument/2006/relationships/image" Target="../media/image32.png"/><Relationship Id="rId26" Type="http://schemas.openxmlformats.org/officeDocument/2006/relationships/image" Target="../media/image40.png"/><Relationship Id="rId21" Type="http://schemas.openxmlformats.org/officeDocument/2006/relationships/image" Target="../media/image35.png"/><Relationship Id="rId17" Type="http://schemas.openxmlformats.org/officeDocument/2006/relationships/image" Target="../media/image31.png"/><Relationship Id="rId25" Type="http://schemas.openxmlformats.org/officeDocument/2006/relationships/image" Target="../media/image39.png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29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8.png"/><Relationship Id="rId15" Type="http://schemas.openxmlformats.org/officeDocument/2006/relationships/image" Target="../media/image291.png"/><Relationship Id="rId23" Type="http://schemas.openxmlformats.org/officeDocument/2006/relationships/image" Target="../media/image37.png"/><Relationship Id="rId28" Type="http://schemas.openxmlformats.org/officeDocument/2006/relationships/image" Target="../media/image42.png"/><Relationship Id="rId19" Type="http://schemas.openxmlformats.org/officeDocument/2006/relationships/image" Target="../media/image33.png"/><Relationship Id="rId14" Type="http://schemas.openxmlformats.org/officeDocument/2006/relationships/image" Target="../media/image29.png"/><Relationship Id="rId22" Type="http://schemas.openxmlformats.org/officeDocument/2006/relationships/image" Target="../media/image36.png"/><Relationship Id="rId27" Type="http://schemas.openxmlformats.org/officeDocument/2006/relationships/image" Target="../media/image41.png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8.png"/><Relationship Id="rId21" Type="http://schemas.openxmlformats.org/officeDocument/2006/relationships/image" Target="../media/image51.png"/><Relationship Id="rId17" Type="http://schemas.openxmlformats.org/officeDocument/2006/relationships/image" Target="../media/image47.png"/><Relationship Id="rId25" Type="http://schemas.openxmlformats.org/officeDocument/2006/relationships/image" Target="../media/image55.png"/><Relationship Id="rId16" Type="http://schemas.openxmlformats.org/officeDocument/2006/relationships/image" Target="../media/image46.png"/><Relationship Id="rId20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54.png"/><Relationship Id="rId15" Type="http://schemas.openxmlformats.org/officeDocument/2006/relationships/image" Target="../media/image45.png"/><Relationship Id="rId23" Type="http://schemas.openxmlformats.org/officeDocument/2006/relationships/image" Target="../media/image53.png"/><Relationship Id="rId19" Type="http://schemas.openxmlformats.org/officeDocument/2006/relationships/image" Target="../media/image49.png"/><Relationship Id="rId14" Type="http://schemas.openxmlformats.org/officeDocument/2006/relationships/image" Target="../media/image44.png"/><Relationship Id="rId22" Type="http://schemas.openxmlformats.org/officeDocument/2006/relationships/image" Target="../media/image52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7.png"/><Relationship Id="rId1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9.png"/><Relationship Id="rId14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.png"/><Relationship Id="rId21" Type="http://schemas.openxmlformats.org/officeDocument/2006/relationships/image" Target="../media/image64.png"/><Relationship Id="rId17" Type="http://schemas.openxmlformats.org/officeDocument/2006/relationships/image" Target="NULL"/><Relationship Id="rId16" Type="http://schemas.openxmlformats.org/officeDocument/2006/relationships/image" Target="../media/image62.png"/><Relationship Id="rId20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1.png"/><Relationship Id="rId19" Type="http://schemas.openxmlformats.org/officeDocument/2006/relationships/image" Target="../media/image612.png"/><Relationship Id="rId1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00.png"/><Relationship Id="rId18" Type="http://schemas.openxmlformats.org/officeDocument/2006/relationships/image" Target="../media/image650.png"/><Relationship Id="rId26" Type="http://schemas.openxmlformats.org/officeDocument/2006/relationships/image" Target="../media/image210.png"/><Relationship Id="rId21" Type="http://schemas.openxmlformats.org/officeDocument/2006/relationships/image" Target="../media/image630.png"/><Relationship Id="rId17" Type="http://schemas.openxmlformats.org/officeDocument/2006/relationships/image" Target="../media/image640.png"/><Relationship Id="rId25" Type="http://schemas.openxmlformats.org/officeDocument/2006/relationships/image" Target="../media/image660.png"/><Relationship Id="rId16" Type="http://schemas.openxmlformats.org/officeDocument/2006/relationships/image" Target="../media/image601.png"/><Relationship Id="rId20" Type="http://schemas.openxmlformats.org/officeDocument/2006/relationships/image" Target="../media/image621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66.png"/><Relationship Id="rId15" Type="http://schemas.openxmlformats.org/officeDocument/2006/relationships/image" Target="../media/image620.png"/><Relationship Id="rId23" Type="http://schemas.openxmlformats.org/officeDocument/2006/relationships/image" Target="../media/image65.png"/><Relationship Id="rId28" Type="http://schemas.openxmlformats.org/officeDocument/2006/relationships/image" Target="../media/image75.png"/><Relationship Id="rId19" Type="http://schemas.openxmlformats.org/officeDocument/2006/relationships/image" Target="../media/image611.png"/><Relationship Id="rId14" Type="http://schemas.openxmlformats.org/officeDocument/2006/relationships/image" Target="../media/image610.png"/><Relationship Id="rId22" Type="http://schemas.openxmlformats.org/officeDocument/2006/relationships/image" Target="../media/image641.png"/><Relationship Id="rId27" Type="http://schemas.openxmlformats.org/officeDocument/2006/relationships/image" Target="../media/image6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2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Cost-of-carry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model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00" y="540109"/>
            <a:ext cx="1278000" cy="128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Cost-of-carry model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Fair price of stock-index futures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512000" y="1254686"/>
                <a:ext cx="450016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. . current market price of stock portfolio</a:t>
                </a: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254686"/>
                <a:ext cx="4500160" cy="307777"/>
              </a:xfrm>
              <a:prstGeom prst="rect">
                <a:avLst/>
              </a:prstGeom>
              <a:blipFill>
                <a:blip r:embed="rId15"/>
                <a:stretch>
                  <a:fillRect l="-136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/>
              <p:cNvSpPr txBox="1"/>
              <p:nvPr/>
            </p:nvSpPr>
            <p:spPr>
              <a:xfrm>
                <a:off x="1512000" y="2378207"/>
                <a:ext cx="519846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i="1" smtClean="0">
                        <a:latin typeface="Cambria Math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. . . current money market borrowing rate</a:t>
                </a:r>
              </a:p>
            </p:txBody>
          </p:sp>
        </mc:Choice>
        <mc:Fallback xmlns="">
          <p:sp>
            <p:nvSpPr>
              <p:cNvPr id="7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378207"/>
                <a:ext cx="5198464" cy="307777"/>
              </a:xfrm>
              <a:prstGeom prst="rect">
                <a:avLst/>
              </a:prstGeom>
              <a:blipFill>
                <a:blip r:embed="rId16"/>
                <a:stretch>
                  <a:fillRect l="-117" t="-588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1706930"/>
                <a:ext cx="450016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. . . current price of stock-index futures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706930"/>
                <a:ext cx="4500160" cy="307777"/>
              </a:xfrm>
              <a:prstGeom prst="rect">
                <a:avLst/>
              </a:prstGeom>
              <a:blipFill>
                <a:blip r:embed="rId17"/>
                <a:stretch>
                  <a:fillRect l="-136" t="-6000" b="-2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/>
              <p:cNvSpPr txBox="1"/>
              <p:nvPr/>
            </p:nvSpPr>
            <p:spPr>
              <a:xfrm>
                <a:off x="1512000" y="1933052"/>
                <a:ext cx="522024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i="1" smtClean="0">
                        <a:latin typeface="Cambria Math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. . . time to maturity of stock-index futures contract</a:t>
                </a:r>
              </a:p>
            </p:txBody>
          </p:sp>
        </mc:Choice>
        <mc:Fallback xmlns="">
          <p:sp>
            <p:nvSpPr>
              <p:cNvPr id="4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933052"/>
                <a:ext cx="5220240" cy="307777"/>
              </a:xfrm>
              <a:prstGeom prst="rect">
                <a:avLst/>
              </a:prstGeom>
              <a:blipFill>
                <a:blip r:embed="rId18"/>
                <a:stretch>
                  <a:fillRect l="-117" t="-588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/>
          <p:cNvSpPr txBox="1"/>
          <p:nvPr/>
        </p:nvSpPr>
        <p:spPr>
          <a:xfrm>
            <a:off x="864000" y="4428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Stock-index parity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512224" y="2159174"/>
                <a:ext cx="519824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	. . . dividend yield of stock portfolio</a:t>
                </a: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24" y="2159174"/>
                <a:ext cx="5198240" cy="307777"/>
              </a:xfrm>
              <a:prstGeom prst="rect">
                <a:avLst/>
              </a:prstGeom>
              <a:blipFill>
                <a:blip r:embed="rId19"/>
                <a:stretch>
                  <a:fillRect l="-117" t="-588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5" name="Tabulka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080259"/>
              </p:ext>
            </p:extLst>
          </p:nvPr>
        </p:nvGraphicFramePr>
        <p:xfrm>
          <a:off x="1620000" y="2987532"/>
          <a:ext cx="90388" cy="1429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9204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7" name="TextovéPole 66"/>
          <p:cNvSpPr txBox="1"/>
          <p:nvPr/>
        </p:nvSpPr>
        <p:spPr>
          <a:xfrm>
            <a:off x="864000" y="2592000"/>
            <a:ext cx="58464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cost-of-carry strategy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/>
              <p:cNvSpPr txBox="1"/>
              <p:nvPr/>
            </p:nvSpPr>
            <p:spPr>
              <a:xfrm>
                <a:off x="1728000" y="3151539"/>
                <a:ext cx="6300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purchasing shares at quantities corresponding </a:t>
                </a:r>
                <a:r>
                  <a:rPr lang="cs-CZ" sz="1200" dirty="0">
                    <a:latin typeface="Cambria Math"/>
                    <a:ea typeface="Cambria Math"/>
                  </a:rPr>
                  <a:t>to</a:t>
                </a:r>
                <a:r>
                  <a:rPr lang="en-GB" sz="1200" dirty="0">
                    <a:latin typeface="Cambria Math"/>
                    <a:ea typeface="Cambria Math"/>
                  </a:rPr>
                  <a:t> the index's composition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151539"/>
                <a:ext cx="6300000" cy="276999"/>
              </a:xfrm>
              <a:prstGeom prst="rect">
                <a:avLst/>
              </a:prstGeom>
              <a:blipFill>
                <a:blip r:embed="rId20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ovéPole 68"/>
          <p:cNvSpPr txBox="1"/>
          <p:nvPr/>
        </p:nvSpPr>
        <p:spPr>
          <a:xfrm rot="-5400000">
            <a:off x="1100764" y="3190656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35"/>
              <p:cNvSpPr txBox="1"/>
              <p:nvPr/>
            </p:nvSpPr>
            <p:spPr>
              <a:xfrm>
                <a:off x="1728000" y="3348463"/>
                <a:ext cx="475218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200" b="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opening short position in the stock-index futures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348463"/>
                <a:ext cx="4752184" cy="276999"/>
              </a:xfrm>
              <a:prstGeom prst="rect">
                <a:avLst/>
              </a:prstGeom>
              <a:blipFill>
                <a:blip r:embed="rId21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Přímá spojnice 70"/>
          <p:cNvCxnSpPr/>
          <p:nvPr/>
        </p:nvCxnSpPr>
        <p:spPr>
          <a:xfrm>
            <a:off x="1728000" y="2991984"/>
            <a:ext cx="615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71"/>
          <p:cNvCxnSpPr>
            <a:cxnSpLocks/>
          </p:cNvCxnSpPr>
          <p:nvPr/>
        </p:nvCxnSpPr>
        <p:spPr>
          <a:xfrm>
            <a:off x="1728000" y="3609507"/>
            <a:ext cx="615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vá složená závorka 75"/>
          <p:cNvSpPr/>
          <p:nvPr/>
        </p:nvSpPr>
        <p:spPr>
          <a:xfrm>
            <a:off x="1440000" y="2998515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ovéPole 35"/>
              <p:cNvSpPr txBox="1"/>
              <p:nvPr/>
            </p:nvSpPr>
            <p:spPr>
              <a:xfrm>
                <a:off x="1728000" y="3774729"/>
                <a:ext cx="453616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1+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𝑟𝑇</m:t>
                        </m:r>
                      </m:e>
                    </m:d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		repaying the loan with an interest</a:t>
                </a:r>
              </a:p>
            </p:txBody>
          </p:sp>
        </mc:Choice>
        <mc:Fallback xmlns="">
          <p:sp>
            <p:nvSpPr>
              <p:cNvPr id="7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774729"/>
                <a:ext cx="4536160" cy="276999"/>
              </a:xfrm>
              <a:prstGeom prst="rect">
                <a:avLst/>
              </a:prstGeom>
              <a:blipFill>
                <a:blip r:embed="rId22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ovéPole 79"/>
          <p:cNvSpPr txBox="1"/>
          <p:nvPr/>
        </p:nvSpPr>
        <p:spPr>
          <a:xfrm rot="-5400000">
            <a:off x="1039856" y="3887376"/>
            <a:ext cx="580607" cy="2308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</a:t>
            </a:r>
          </a:p>
        </p:txBody>
      </p:sp>
      <p:sp>
        <p:nvSpPr>
          <p:cNvPr id="81" name="Levá složená závorka 80"/>
          <p:cNvSpPr/>
          <p:nvPr/>
        </p:nvSpPr>
        <p:spPr>
          <a:xfrm>
            <a:off x="1440000" y="3617560"/>
            <a:ext cx="154159" cy="774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35"/>
              <p:cNvSpPr txBox="1"/>
              <p:nvPr/>
            </p:nvSpPr>
            <p:spPr>
              <a:xfrm>
                <a:off x="1728000" y="4168489"/>
                <a:ext cx="453616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balance on the margin account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168489"/>
                <a:ext cx="4536160" cy="276999"/>
              </a:xfrm>
              <a:prstGeom prst="rect">
                <a:avLst/>
              </a:prstGeom>
              <a:blipFill>
                <a:blip r:embed="rId23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ovéPole 35"/>
              <p:cNvSpPr txBox="1"/>
              <p:nvPr/>
            </p:nvSpPr>
            <p:spPr>
              <a:xfrm>
                <a:off x="1728000" y="2961435"/>
                <a:ext cx="5400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taking a loan to purchase shares included in the stock index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961435"/>
                <a:ext cx="5400000" cy="276999"/>
              </a:xfrm>
              <a:prstGeom prst="rect">
                <a:avLst/>
              </a:prstGeom>
              <a:blipFill>
                <a:blip r:embed="rId24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Přímá spojnice 91"/>
          <p:cNvCxnSpPr/>
          <p:nvPr/>
        </p:nvCxnSpPr>
        <p:spPr>
          <a:xfrm>
            <a:off x="1728000" y="4416736"/>
            <a:ext cx="615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ovéPole 94"/>
              <p:cNvSpPr txBox="1"/>
              <p:nvPr/>
            </p:nvSpPr>
            <p:spPr>
              <a:xfrm>
                <a:off x="1984648" y="4748424"/>
                <a:ext cx="37332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𝑟𝑇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𝑑𝑇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TextovéPole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4648" y="4748424"/>
                <a:ext cx="3733201" cy="338554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35"/>
              <p:cNvSpPr txBox="1"/>
              <p:nvPr/>
            </p:nvSpPr>
            <p:spPr>
              <a:xfrm>
                <a:off x="1512000" y="1480808"/>
                <a:ext cx="5724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. . . market price of stock portfolio at delivery of futures contract </a:t>
                </a:r>
              </a:p>
            </p:txBody>
          </p:sp>
        </mc:Choice>
        <mc:Fallback xmlns="">
          <p:sp>
            <p:nvSpPr>
              <p:cNvPr id="6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480808"/>
                <a:ext cx="5724000" cy="307777"/>
              </a:xfrm>
              <a:prstGeom prst="rect">
                <a:avLst/>
              </a:prstGeom>
              <a:blipFill>
                <a:blip r:embed="rId26"/>
                <a:stretch>
                  <a:fillRect l="-106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/>
              <p:cNvSpPr txBox="1"/>
              <p:nvPr/>
            </p:nvSpPr>
            <p:spPr>
              <a:xfrm>
                <a:off x="1728000" y="3971609"/>
                <a:ext cx="453616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cs-CZ" sz="1200" b="0" i="1" smtClean="0">
                            <a:latin typeface="Cambria Math"/>
                            <a:ea typeface="Cambria Math"/>
                          </a:rPr>
                          <m:t>𝑑𝑇𝑆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				dividends from stock portfolio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971609"/>
                <a:ext cx="4536160" cy="276999"/>
              </a:xfrm>
              <a:prstGeom prst="rect">
                <a:avLst/>
              </a:prstGeom>
              <a:blipFill>
                <a:blip r:embed="rId27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728000" y="3577849"/>
                <a:ext cx="453616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					selling shares at market price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577849"/>
                <a:ext cx="4536160" cy="276999"/>
              </a:xfrm>
              <a:prstGeom prst="rect">
                <a:avLst/>
              </a:prstGeom>
              <a:blipFill>
                <a:blip r:embed="rId28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ovéPole 78"/>
          <p:cNvSpPr txBox="1"/>
          <p:nvPr/>
        </p:nvSpPr>
        <p:spPr>
          <a:xfrm>
            <a:off x="1187624" y="4992014"/>
            <a:ext cx="79208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Sources of market imperfections: costs of forming and maintaining tracking portfolio, taxation of dividends, uncertain timing of dividends, etc.</a:t>
            </a:r>
          </a:p>
        </p:txBody>
      </p:sp>
      <p:sp>
        <p:nvSpPr>
          <p:cNvPr id="87" name="TextovéPole 86"/>
          <p:cNvSpPr txBox="1"/>
          <p:nvPr/>
        </p:nvSpPr>
        <p:spPr>
          <a:xfrm>
            <a:off x="1188000" y="5526336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Transaction costs can be lowered by investing in Exchange Traded Funds (ETF) which copy the composition of an underlying stock index</a:t>
            </a:r>
            <a:endParaRPr lang="en-GB" sz="1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ovéPole 83"/>
              <p:cNvSpPr txBox="1"/>
              <p:nvPr/>
            </p:nvSpPr>
            <p:spPr>
              <a:xfrm>
                <a:off x="5684958" y="4747518"/>
                <a:ext cx="24225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i="1" smtClean="0">
                          <a:latin typeface="Cambria Math"/>
                          <a:ea typeface="Cambria Math"/>
                        </a:rPr>
                        <m:t>⇨</m:t>
                      </m:r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  </m:t>
                      </m:r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𝑇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4" name="TextovéPole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958" y="4747518"/>
                <a:ext cx="2422522" cy="338554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0135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792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371517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Motivation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1629"/>
            <a:ext cx="745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Cost-of-carry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(also called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cash-and-carry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) is a model that determines the fair futures price of an underlying asset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1821356"/>
            <a:ext cx="626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Fairness is associated with no-arbitrage condition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s 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628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Variables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1187624" y="5390261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Carry helps explain why some futures markets are in contango while others are in backwardation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5099412"/>
            <a:ext cx="75960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Carry is the net cash flow associated with holding the asset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512000" y="2982738"/>
                <a:ext cx="522024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current spot price of the underlying asset</a:t>
                </a: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982738"/>
                <a:ext cx="5220240" cy="338554"/>
              </a:xfrm>
              <a:prstGeom prst="rect">
                <a:avLst/>
              </a:prstGeom>
              <a:blipFill rotWithShape="1">
                <a:blip r:embed="rId16"/>
                <a:stretch>
                  <a:fillRect l="-350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/>
              <p:cNvSpPr txBox="1"/>
              <p:nvPr/>
            </p:nvSpPr>
            <p:spPr>
              <a:xfrm>
                <a:off x="1512000" y="3244759"/>
                <a:ext cx="522024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current futures price of the underlying asset</a:t>
                </a:r>
              </a:p>
            </p:txBody>
          </p:sp>
        </mc:Choice>
        <mc:Fallback xmlns="">
          <p:sp>
            <p:nvSpPr>
              <p:cNvPr id="7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244759"/>
                <a:ext cx="5220240" cy="338554"/>
              </a:xfrm>
              <a:prstGeom prst="rect">
                <a:avLst/>
              </a:prstGeom>
              <a:blipFill rotWithShape="1">
                <a:blip r:embed="rId17"/>
                <a:stretch>
                  <a:fillRect l="-350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3504661"/>
                <a:ext cx="521966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. . .  time to maturity of the futures contract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504661"/>
                <a:ext cx="5219668" cy="338554"/>
              </a:xfrm>
              <a:prstGeom prst="rect">
                <a:avLst/>
              </a:prstGeom>
              <a:blipFill>
                <a:blip r:embed="rId18"/>
                <a:stretch>
                  <a:fillRect l="-467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/>
              <p:cNvSpPr txBox="1"/>
              <p:nvPr/>
            </p:nvSpPr>
            <p:spPr>
              <a:xfrm>
                <a:off x="1512000" y="3757253"/>
                <a:ext cx="7596504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. . .  annual rate of return from holding the underlying asset (coupons, dividends,</a:t>
                </a:r>
              </a:p>
              <a:p>
                <a:pPr marL="808038">
                  <a:buClr>
                    <a:srgbClr val="7030A0"/>
                  </a:buClr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convenience yield, etc.)</a:t>
                </a:r>
              </a:p>
            </p:txBody>
          </p:sp>
        </mc:Choice>
        <mc:Fallback xmlns="">
          <p:sp>
            <p:nvSpPr>
              <p:cNvPr id="4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757253"/>
                <a:ext cx="7596504" cy="584775"/>
              </a:xfrm>
              <a:prstGeom prst="rect">
                <a:avLst/>
              </a:prstGeom>
              <a:blipFill rotWithShape="1">
                <a:blip r:embed="rId19"/>
                <a:stretch>
                  <a:fillRect l="-241" t="-4167" r="-80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512000" y="4253093"/>
                <a:ext cx="738048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. . .  annual rate of cost incurred by holding the underlying asset (interest,</a:t>
                </a:r>
              </a:p>
              <a:p>
                <a:pPr marL="808038">
                  <a:buClr>
                    <a:srgbClr val="7030A0"/>
                  </a:buClr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insurance, storage, quality deterioration, etc.)</a:t>
                </a: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253093"/>
                <a:ext cx="7380480" cy="584775"/>
              </a:xfrm>
              <a:prstGeom prst="rect">
                <a:avLst/>
              </a:prstGeom>
              <a:blipFill rotWithShape="1">
                <a:blip r:embed="rId20"/>
                <a:stretch>
                  <a:fillRect l="-248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/>
          <p:cNvSpPr txBox="1"/>
          <p:nvPr/>
        </p:nvSpPr>
        <p:spPr>
          <a:xfrm>
            <a:off x="864000" y="4752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TextovéPole 35"/>
          <p:cNvSpPr txBox="1"/>
          <p:nvPr/>
        </p:nvSpPr>
        <p:spPr>
          <a:xfrm>
            <a:off x="1512000" y="2111814"/>
            <a:ext cx="727164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risk-free investment strategy must yield at most a risk-free rate of return</a:t>
            </a:r>
          </a:p>
        </p:txBody>
      </p:sp>
      <p:sp>
        <p:nvSpPr>
          <p:cNvPr id="64" name="TextovéPole 35"/>
          <p:cNvSpPr txBox="1"/>
          <p:nvPr/>
        </p:nvSpPr>
        <p:spPr>
          <a:xfrm>
            <a:off x="1512000" y="2370366"/>
            <a:ext cx="669556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zero-investment risk-free strategy must yield a zero return</a:t>
            </a:r>
          </a:p>
        </p:txBody>
      </p:sp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Borrowing-cash strategy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517420"/>
              </p:ext>
            </p:extLst>
          </p:nvPr>
        </p:nvGraphicFramePr>
        <p:xfrm>
          <a:off x="1620000" y="1405689"/>
          <a:ext cx="90388" cy="1454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54335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58682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borrowing-cash strategy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728000" y="1573065"/>
                <a:ext cx="4032104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purchasing the asset on the spot market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573065"/>
                <a:ext cx="4032104" cy="277200"/>
              </a:xfrm>
              <a:prstGeom prst="rect">
                <a:avLst/>
              </a:prstGeom>
              <a:blipFill>
                <a:blip r:embed="rId14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728000" y="1380660"/>
                <a:ext cx="4032104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taking the loan to buy the asset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380660"/>
                <a:ext cx="4032104" cy="277200"/>
              </a:xfrm>
              <a:prstGeom prst="rect">
                <a:avLst/>
              </a:prstGeom>
              <a:blipFill>
                <a:blip r:embed="rId15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ovéPole 65"/>
          <p:cNvSpPr txBox="1"/>
          <p:nvPr/>
        </p:nvSpPr>
        <p:spPr>
          <a:xfrm rot="-5400000">
            <a:off x="1093348" y="1616229"/>
            <a:ext cx="464713" cy="216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728000" y="1773708"/>
                <a:ext cx="4032104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cs-CZ" sz="12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opening short futures position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773708"/>
                <a:ext cx="4032104" cy="277200"/>
              </a:xfrm>
              <a:prstGeom prst="rect">
                <a:avLst/>
              </a:prstGeom>
              <a:blipFill>
                <a:blip r:embed="rId16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ovéPole 77"/>
          <p:cNvSpPr txBox="1"/>
          <p:nvPr/>
        </p:nvSpPr>
        <p:spPr>
          <a:xfrm>
            <a:off x="864000" y="3096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formula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1728000" y="1410141"/>
            <a:ext cx="399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/>
          <p:nvPr/>
        </p:nvCxnSpPr>
        <p:spPr>
          <a:xfrm>
            <a:off x="1728000" y="2027664"/>
            <a:ext cx="399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vá složená závorka 11"/>
          <p:cNvSpPr/>
          <p:nvPr/>
        </p:nvSpPr>
        <p:spPr>
          <a:xfrm>
            <a:off x="1440000" y="1416672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728000" y="2605417"/>
                <a:ext cx="403154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𝑟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negative carry</a:t>
                </a:r>
                <a:r>
                  <a:rPr lang="cs-CZ" sz="1200" dirty="0">
                    <a:latin typeface="Cambria Math"/>
                    <a:ea typeface="Cambria Math"/>
                  </a:rPr>
                  <a:t>: </a:t>
                </a:r>
                <a:r>
                  <a:rPr lang="en-GB" sz="1200" dirty="0">
                    <a:latin typeface="Cambria Math"/>
                    <a:ea typeface="Cambria Math"/>
                  </a:rPr>
                  <a:t>paying interest on the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605417"/>
                <a:ext cx="4031544" cy="276999"/>
              </a:xfrm>
              <a:prstGeom prst="rect">
                <a:avLst/>
              </a:prstGeom>
              <a:blipFill>
                <a:blip r:embed="rId17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728000" y="2408401"/>
                <a:ext cx="403154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𝑑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positive carry</a:t>
                </a:r>
                <a:r>
                  <a:rPr lang="cs-CZ" sz="1200" dirty="0">
                    <a:latin typeface="Cambria Math"/>
                    <a:ea typeface="Cambria Math"/>
                  </a:rPr>
                  <a:t>: </a:t>
                </a:r>
                <a:r>
                  <a:rPr lang="en-GB" sz="1200" dirty="0">
                    <a:latin typeface="Cambria Math"/>
                    <a:ea typeface="Cambria Math"/>
                  </a:rPr>
                  <a:t>receiving the asset</a:t>
                </a:r>
                <a:r>
                  <a:rPr lang="en-US" sz="1200" dirty="0">
                    <a:latin typeface="Cambria Math"/>
                    <a:ea typeface="Cambria Math"/>
                  </a:rPr>
                  <a:t>’</a:t>
                </a:r>
                <a:r>
                  <a:rPr lang="en-GB" sz="1200" dirty="0">
                    <a:latin typeface="Cambria Math"/>
                    <a:ea typeface="Cambria Math"/>
                  </a:rPr>
                  <a:t>s income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408401"/>
                <a:ext cx="4031544" cy="276999"/>
              </a:xfrm>
              <a:prstGeom prst="rect">
                <a:avLst/>
              </a:prstGeom>
              <a:blipFill>
                <a:blip r:embed="rId18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Levá složená závorka 62"/>
          <p:cNvSpPr/>
          <p:nvPr/>
        </p:nvSpPr>
        <p:spPr>
          <a:xfrm>
            <a:off x="1440000" y="2043752"/>
            <a:ext cx="154159" cy="79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TextovéPole 70"/>
          <p:cNvSpPr txBox="1"/>
          <p:nvPr/>
        </p:nvSpPr>
        <p:spPr>
          <a:xfrm rot="-5400000">
            <a:off x="1019388" y="2340000"/>
            <a:ext cx="612632" cy="216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</a:p>
        </p:txBody>
      </p:sp>
      <p:cxnSp>
        <p:nvCxnSpPr>
          <p:cNvPr id="74" name="Přímá spojnice 73"/>
          <p:cNvCxnSpPr/>
          <p:nvPr/>
        </p:nvCxnSpPr>
        <p:spPr>
          <a:xfrm>
            <a:off x="1728000" y="2845848"/>
            <a:ext cx="399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ovéPole 35"/>
              <p:cNvSpPr txBox="1"/>
              <p:nvPr/>
            </p:nvSpPr>
            <p:spPr>
              <a:xfrm>
                <a:off x="1728000" y="2212585"/>
                <a:ext cx="4031544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repaying the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212585"/>
                <a:ext cx="4031544" cy="277200"/>
              </a:xfrm>
              <a:prstGeom prst="rect">
                <a:avLst/>
              </a:prstGeom>
              <a:blipFill>
                <a:blip r:embed="rId19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ovéPole 35"/>
              <p:cNvSpPr txBox="1"/>
              <p:nvPr/>
            </p:nvSpPr>
            <p:spPr>
              <a:xfrm>
                <a:off x="1728000" y="2011232"/>
                <a:ext cx="4031544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making delivery to futures position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011232"/>
                <a:ext cx="4031544" cy="277200"/>
              </a:xfrm>
              <a:prstGeom prst="rect">
                <a:avLst/>
              </a:prstGeom>
              <a:blipFill>
                <a:blip r:embed="rId20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ovéPole 83"/>
          <p:cNvSpPr txBox="1"/>
          <p:nvPr/>
        </p:nvSpPr>
        <p:spPr>
          <a:xfrm>
            <a:off x="1188000" y="3432111"/>
            <a:ext cx="745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This strategy involves no initial investment and is completely risk-free, so its net gain must be zero, based on no-arbitrage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137904" y="4029048"/>
                <a:ext cx="299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7904" y="4029048"/>
                <a:ext cx="2994858" cy="33855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ovéPole 84"/>
          <p:cNvSpPr txBox="1"/>
          <p:nvPr/>
        </p:nvSpPr>
        <p:spPr>
          <a:xfrm>
            <a:off x="1188000" y="4595976"/>
            <a:ext cx="39516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Alternative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/>
              <p:cNvSpPr txBox="1"/>
              <p:nvPr/>
            </p:nvSpPr>
            <p:spPr>
              <a:xfrm>
                <a:off x="3500730" y="4875401"/>
                <a:ext cx="21443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730" y="4875401"/>
                <a:ext cx="2144305" cy="338554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Levá složená závorka 86"/>
          <p:cNvSpPr/>
          <p:nvPr/>
        </p:nvSpPr>
        <p:spPr>
          <a:xfrm rot="-5400000">
            <a:off x="3844744" y="4943959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Levá složená závorka 87"/>
          <p:cNvSpPr/>
          <p:nvPr/>
        </p:nvSpPr>
        <p:spPr>
          <a:xfrm rot="-5400000">
            <a:off x="4884456" y="4815379"/>
            <a:ext cx="154159" cy="864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TextovéPole 88"/>
          <p:cNvSpPr txBox="1"/>
          <p:nvPr/>
        </p:nvSpPr>
        <p:spPr>
          <a:xfrm>
            <a:off x="3483664" y="5305075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basis</a:t>
            </a:r>
          </a:p>
        </p:txBody>
      </p:sp>
      <p:sp>
        <p:nvSpPr>
          <p:cNvPr id="90" name="TextovéPole 89"/>
          <p:cNvSpPr txBox="1"/>
          <p:nvPr/>
        </p:nvSpPr>
        <p:spPr>
          <a:xfrm>
            <a:off x="4596154" y="5305075"/>
            <a:ext cx="73958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ovéPole 35"/>
              <p:cNvSpPr txBox="1"/>
              <p:nvPr/>
            </p:nvSpPr>
            <p:spPr>
              <a:xfrm>
                <a:off x="1512000" y="5469872"/>
                <a:ext cx="738734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positive carry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implies a positive basis</a:t>
                </a:r>
                <a:r>
                  <a:rPr lang="en-GB" sz="1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so the market is in backwardation</a:t>
                </a:r>
              </a:p>
            </p:txBody>
          </p:sp>
        </mc:Choice>
        <mc:Fallback xmlns="">
          <p:sp>
            <p:nvSpPr>
              <p:cNvPr id="9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469872"/>
                <a:ext cx="7387344" cy="307777"/>
              </a:xfrm>
              <a:prstGeom prst="rect">
                <a:avLst/>
              </a:prstGeom>
              <a:blipFill>
                <a:blip r:embed="rId24"/>
                <a:stretch>
                  <a:fillRect l="-83" t="-392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/>
              <p:cNvSpPr txBox="1"/>
              <p:nvPr/>
            </p:nvSpPr>
            <p:spPr>
              <a:xfrm>
                <a:off x="1512000" y="5700463"/>
                <a:ext cx="738734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negative carry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implies a negative basis</a:t>
                </a:r>
                <a:r>
                  <a:rPr lang="en-GB" sz="1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so the market is in contango</a:t>
                </a:r>
              </a:p>
            </p:txBody>
          </p:sp>
        </mc:Choice>
        <mc:Fallback xmlns="">
          <p:sp>
            <p:nvSpPr>
              <p:cNvPr id="6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700463"/>
                <a:ext cx="7387344" cy="307777"/>
              </a:xfrm>
              <a:prstGeom prst="rect">
                <a:avLst/>
              </a:prstGeom>
              <a:blipFill>
                <a:blip r:embed="rId25"/>
                <a:stretch>
                  <a:fillRect l="-83" t="-588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Levá složená závorka 64"/>
          <p:cNvSpPr/>
          <p:nvPr/>
        </p:nvSpPr>
        <p:spPr>
          <a:xfrm rot="-5400000">
            <a:off x="3044736" y="3895088"/>
            <a:ext cx="154160" cy="985632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Levá složená závorka 66"/>
          <p:cNvSpPr/>
          <p:nvPr/>
        </p:nvSpPr>
        <p:spPr>
          <a:xfrm rot="-5400000">
            <a:off x="4355056" y="3895088"/>
            <a:ext cx="154160" cy="985632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>
            <a:off x="2677400" y="4435088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inflow</a:t>
            </a:r>
          </a:p>
        </p:txBody>
      </p:sp>
      <p:sp>
        <p:nvSpPr>
          <p:cNvPr id="69" name="TextovéPole 68"/>
          <p:cNvSpPr txBox="1"/>
          <p:nvPr/>
        </p:nvSpPr>
        <p:spPr>
          <a:xfrm>
            <a:off x="3993273" y="4435088"/>
            <a:ext cx="896239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outflow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5163840" y="4027456"/>
                <a:ext cx="23534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⇨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840" y="4027456"/>
                <a:ext cx="2353400" cy="338554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4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91736" cy="648072"/>
          </a:xfrm>
        </p:spPr>
        <p:txBody>
          <a:bodyPr/>
          <a:lstStyle/>
          <a:p>
            <a:r>
              <a:rPr lang="en-GB">
                <a:solidFill>
                  <a:srgbClr val="000000"/>
                </a:solidFill>
              </a:rPr>
              <a:t>Borrowing-asset strategy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671909"/>
              </p:ext>
            </p:extLst>
          </p:nvPr>
        </p:nvGraphicFramePr>
        <p:xfrm>
          <a:off x="1620000" y="1405689"/>
          <a:ext cx="90388" cy="1454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54335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73435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borrowing-asset strategy (short selling)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728000" y="1573065"/>
                <a:ext cx="453616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en-US" sz="1200" dirty="0">
                    <a:latin typeface="Cambria Math"/>
                    <a:ea typeface="Cambria Math"/>
                  </a:rPr>
                  <a:t>putting the revenue </a:t>
                </a:r>
                <a:r>
                  <a:rPr lang="cs-CZ" sz="1200" dirty="0">
                    <a:latin typeface="Cambria Math"/>
                    <a:ea typeface="Cambria Math"/>
                  </a:rPr>
                  <a:t>i</a:t>
                </a:r>
                <a:r>
                  <a:rPr lang="en-US" sz="1200" dirty="0">
                    <a:latin typeface="Cambria Math"/>
                    <a:ea typeface="Cambria Math"/>
                  </a:rPr>
                  <a:t>n a time deposit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573065"/>
                <a:ext cx="4536160" cy="277200"/>
              </a:xfrm>
              <a:prstGeom prst="rect">
                <a:avLst/>
              </a:prstGeom>
              <a:blipFill>
                <a:blip r:embed="rId14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728000" y="1380660"/>
                <a:ext cx="453616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</a:t>
                </a:r>
                <a:r>
                  <a:rPr lang="en-US" sz="1200" dirty="0">
                    <a:latin typeface="Cambria Math"/>
                    <a:ea typeface="Cambria Math"/>
                  </a:rPr>
                  <a:t>borrowing the asset and selling it on the spot market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380660"/>
                <a:ext cx="4536160" cy="277200"/>
              </a:xfrm>
              <a:prstGeom prst="rect">
                <a:avLst/>
              </a:prstGeom>
              <a:blipFill>
                <a:blip r:embed="rId15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ovéPole 65"/>
          <p:cNvSpPr txBox="1"/>
          <p:nvPr/>
        </p:nvSpPr>
        <p:spPr>
          <a:xfrm rot="-5400000">
            <a:off x="1100764" y="1608813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728000" y="1773708"/>
                <a:ext cx="4498963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cs-CZ" sz="12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opening </a:t>
                </a:r>
                <a:r>
                  <a:rPr lang="cs-CZ" sz="1200" dirty="0">
                    <a:latin typeface="Cambria Math"/>
                    <a:ea typeface="Cambria Math"/>
                  </a:rPr>
                  <a:t>long </a:t>
                </a:r>
                <a:r>
                  <a:rPr lang="en-GB" sz="1200" dirty="0">
                    <a:latin typeface="Cambria Math"/>
                    <a:ea typeface="Cambria Math"/>
                  </a:rPr>
                  <a:t>futures position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773708"/>
                <a:ext cx="4498963" cy="277200"/>
              </a:xfrm>
              <a:prstGeom prst="rect">
                <a:avLst/>
              </a:prstGeom>
              <a:blipFill>
                <a:blip r:embed="rId16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ovéPole 77"/>
          <p:cNvSpPr txBox="1"/>
          <p:nvPr/>
        </p:nvSpPr>
        <p:spPr>
          <a:xfrm>
            <a:off x="864000" y="3096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formula</a:t>
            </a:r>
          </a:p>
        </p:txBody>
      </p:sp>
      <p:cxnSp>
        <p:nvCxnSpPr>
          <p:cNvPr id="10" name="Přímá spojnice 9"/>
          <p:cNvCxnSpPr>
            <a:cxnSpLocks/>
          </p:cNvCxnSpPr>
          <p:nvPr/>
        </p:nvCxnSpPr>
        <p:spPr>
          <a:xfrm>
            <a:off x="1728000" y="1410141"/>
            <a:ext cx="543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>
            <a:cxnSpLocks/>
          </p:cNvCxnSpPr>
          <p:nvPr/>
        </p:nvCxnSpPr>
        <p:spPr>
          <a:xfrm>
            <a:off x="1728000" y="2027664"/>
            <a:ext cx="543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vá složená závorka 11"/>
          <p:cNvSpPr/>
          <p:nvPr/>
        </p:nvSpPr>
        <p:spPr>
          <a:xfrm>
            <a:off x="1440000" y="1416672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728000" y="2598329"/>
                <a:ext cx="5472264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1200" b="0" i="1" smtClean="0">
                        <a:latin typeface="Cambria Math"/>
                        <a:ea typeface="Cambria Math"/>
                      </a:rPr>
                      <m:t>𝑑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en-US" sz="1200" dirty="0">
                    <a:latin typeface="Cambria Math"/>
                    <a:ea typeface="Cambria Math"/>
                  </a:rPr>
                  <a:t>negative carry</a:t>
                </a:r>
                <a:r>
                  <a:rPr lang="cs-CZ" sz="1200" dirty="0">
                    <a:latin typeface="Cambria Math"/>
                    <a:ea typeface="Cambria Math"/>
                  </a:rPr>
                  <a:t>: </a:t>
                </a:r>
                <a:r>
                  <a:rPr lang="en-US" sz="1200" dirty="0">
                    <a:latin typeface="Cambria Math"/>
                    <a:ea typeface="Cambria Math"/>
                  </a:rPr>
                  <a:t>transferring the asset’s income to the asset’s owner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598329"/>
                <a:ext cx="5472264" cy="276999"/>
              </a:xfrm>
              <a:prstGeom prst="rect">
                <a:avLst/>
              </a:prstGeom>
              <a:blipFill>
                <a:blip r:embed="rId17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728000" y="2401313"/>
                <a:ext cx="5688288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216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cs-CZ" sz="1200" b="0" i="1" smtClean="0">
                        <a:latin typeface="Cambria Math"/>
                        <a:ea typeface="Cambria Math"/>
                      </a:rPr>
                      <m:t>𝑟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</a:t>
                </a:r>
                <a:r>
                  <a:rPr lang="en-US" sz="1200" dirty="0">
                    <a:latin typeface="Cambria Math"/>
                    <a:ea typeface="Cambria Math"/>
                  </a:rPr>
                  <a:t>positive carry</a:t>
                </a:r>
                <a:r>
                  <a:rPr lang="cs-CZ" sz="1200" dirty="0">
                    <a:latin typeface="Cambria Math"/>
                    <a:ea typeface="Cambria Math"/>
                  </a:rPr>
                  <a:t>: </a:t>
                </a:r>
                <a:r>
                  <a:rPr lang="en-US" sz="1200" dirty="0">
                    <a:latin typeface="Cambria Math"/>
                    <a:ea typeface="Cambria Math"/>
                  </a:rPr>
                  <a:t>earning interest on time deposit</a:t>
                </a: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401313"/>
                <a:ext cx="5688288" cy="276999"/>
              </a:xfrm>
              <a:prstGeom prst="rect">
                <a:avLst/>
              </a:prstGeom>
              <a:blipFill>
                <a:blip r:embed="rId18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Levá složená závorka 62"/>
          <p:cNvSpPr/>
          <p:nvPr/>
        </p:nvSpPr>
        <p:spPr>
          <a:xfrm>
            <a:off x="1440000" y="2039094"/>
            <a:ext cx="154159" cy="810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TextovéPole 70"/>
          <p:cNvSpPr txBox="1"/>
          <p:nvPr/>
        </p:nvSpPr>
        <p:spPr>
          <a:xfrm rot="-5400000">
            <a:off x="1020788" y="2335132"/>
            <a:ext cx="6126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</a:p>
        </p:txBody>
      </p:sp>
      <p:cxnSp>
        <p:nvCxnSpPr>
          <p:cNvPr id="74" name="Přímá spojnice 73"/>
          <p:cNvCxnSpPr>
            <a:cxnSpLocks/>
          </p:cNvCxnSpPr>
          <p:nvPr/>
        </p:nvCxnSpPr>
        <p:spPr>
          <a:xfrm>
            <a:off x="1728000" y="2852936"/>
            <a:ext cx="543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ovéPole 35"/>
              <p:cNvSpPr txBox="1"/>
              <p:nvPr/>
            </p:nvSpPr>
            <p:spPr>
              <a:xfrm>
                <a:off x="1728000" y="2201520"/>
                <a:ext cx="4535992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cs-CZ" sz="1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cs-CZ" sz="1200" i="1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terminating the time deposit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201520"/>
                <a:ext cx="4535992" cy="277200"/>
              </a:xfrm>
              <a:prstGeom prst="rect">
                <a:avLst/>
              </a:prstGeom>
              <a:blipFill>
                <a:blip r:embed="rId19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ovéPole 35"/>
              <p:cNvSpPr txBox="1"/>
              <p:nvPr/>
            </p:nvSpPr>
            <p:spPr>
              <a:xfrm>
                <a:off x="1728000" y="1999079"/>
                <a:ext cx="45356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216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</a:t>
                </a:r>
                <a:r>
                  <a:rPr lang="en-US" sz="1200" dirty="0">
                    <a:latin typeface="Cambria Math"/>
                    <a:ea typeface="Cambria Math"/>
                  </a:rPr>
                  <a:t>taking delivery from futures contract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999079"/>
                <a:ext cx="4535600" cy="277200"/>
              </a:xfrm>
              <a:prstGeom prst="rect">
                <a:avLst/>
              </a:prstGeom>
              <a:blipFill>
                <a:blip r:embed="rId20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ovéPole 83"/>
          <p:cNvSpPr txBox="1"/>
          <p:nvPr/>
        </p:nvSpPr>
        <p:spPr>
          <a:xfrm>
            <a:off x="1188000" y="3425023"/>
            <a:ext cx="745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strategy involves no initial investment and is completely risk-free, so its net gain must be zero based on no-arbitrage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2139030" y="4021960"/>
                <a:ext cx="2994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9030" y="4021960"/>
                <a:ext cx="2994858" cy="338554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TextovéPole 84"/>
          <p:cNvSpPr txBox="1"/>
          <p:nvPr/>
        </p:nvSpPr>
        <p:spPr>
          <a:xfrm>
            <a:off x="1188000" y="4588888"/>
            <a:ext cx="39516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Alternative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/>
              <p:cNvSpPr txBox="1"/>
              <p:nvPr/>
            </p:nvSpPr>
            <p:spPr>
              <a:xfrm>
                <a:off x="3500730" y="4868313"/>
                <a:ext cx="21443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730" y="4868313"/>
                <a:ext cx="2144305" cy="33855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Levá složená závorka 86"/>
          <p:cNvSpPr/>
          <p:nvPr/>
        </p:nvSpPr>
        <p:spPr>
          <a:xfrm rot="-5400000">
            <a:off x="3844744" y="4936871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Levá složená závorka 87"/>
          <p:cNvSpPr/>
          <p:nvPr/>
        </p:nvSpPr>
        <p:spPr>
          <a:xfrm rot="-5400000">
            <a:off x="4884456" y="4808291"/>
            <a:ext cx="154159" cy="864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TextovéPole 88"/>
          <p:cNvSpPr txBox="1"/>
          <p:nvPr/>
        </p:nvSpPr>
        <p:spPr>
          <a:xfrm>
            <a:off x="3483664" y="5292000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basis</a:t>
            </a:r>
          </a:p>
        </p:txBody>
      </p:sp>
      <p:sp>
        <p:nvSpPr>
          <p:cNvPr id="90" name="TextovéPole 89"/>
          <p:cNvSpPr txBox="1"/>
          <p:nvPr/>
        </p:nvSpPr>
        <p:spPr>
          <a:xfrm>
            <a:off x="4596154" y="5292000"/>
            <a:ext cx="73958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ovéPole 35"/>
              <p:cNvSpPr txBox="1"/>
              <p:nvPr/>
            </p:nvSpPr>
            <p:spPr>
              <a:xfrm>
                <a:off x="1512000" y="5491136"/>
                <a:ext cx="738734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positive carry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implies a positive basis</a:t>
                </a:r>
                <a:r>
                  <a:rPr lang="en-GB" sz="1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&gt;</m:t>
                        </m:r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so the market is in backwardation</a:t>
                </a:r>
              </a:p>
            </p:txBody>
          </p:sp>
        </mc:Choice>
        <mc:Fallback xmlns="">
          <p:sp>
            <p:nvSpPr>
              <p:cNvPr id="9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491136"/>
                <a:ext cx="7387344" cy="307777"/>
              </a:xfrm>
              <a:prstGeom prst="rect">
                <a:avLst/>
              </a:prstGeom>
              <a:blipFill>
                <a:blip r:embed="rId23"/>
                <a:stretch>
                  <a:fillRect l="-83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/>
              <p:cNvSpPr txBox="1"/>
              <p:nvPr/>
            </p:nvSpPr>
            <p:spPr>
              <a:xfrm>
                <a:off x="1512000" y="5721727"/>
                <a:ext cx="738734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negative carry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implies a negative basis</a:t>
                </a:r>
                <a:r>
                  <a:rPr lang="en-GB" sz="1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so the market is in contango</a:t>
                </a:r>
              </a:p>
            </p:txBody>
          </p:sp>
        </mc:Choice>
        <mc:Fallback xmlns="">
          <p:sp>
            <p:nvSpPr>
              <p:cNvPr id="6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721727"/>
                <a:ext cx="7387344" cy="307777"/>
              </a:xfrm>
              <a:prstGeom prst="rect">
                <a:avLst/>
              </a:prstGeom>
              <a:blipFill>
                <a:blip r:embed="rId24"/>
                <a:stretch>
                  <a:fillRect l="-83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Levá složená závorka 64"/>
          <p:cNvSpPr/>
          <p:nvPr/>
        </p:nvSpPr>
        <p:spPr>
          <a:xfrm rot="-5400000">
            <a:off x="3044736" y="3888000"/>
            <a:ext cx="154160" cy="985632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Levá složená závorka 66"/>
          <p:cNvSpPr/>
          <p:nvPr/>
        </p:nvSpPr>
        <p:spPr>
          <a:xfrm rot="-5400000">
            <a:off x="4355056" y="3888000"/>
            <a:ext cx="154160" cy="985632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>
            <a:off x="2683416" y="4428000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inflow</a:t>
            </a:r>
          </a:p>
        </p:txBody>
      </p:sp>
      <p:sp>
        <p:nvSpPr>
          <p:cNvPr id="69" name="TextovéPole 68"/>
          <p:cNvSpPr txBox="1"/>
          <p:nvPr/>
        </p:nvSpPr>
        <p:spPr>
          <a:xfrm>
            <a:off x="3993273" y="4428000"/>
            <a:ext cx="896239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outflow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5163840" y="4027456"/>
                <a:ext cx="23534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⇨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840" y="4027456"/>
                <a:ext cx="2353400" cy="338554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67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Cost-of-carry model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58824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Carry with two futures contracts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512000" y="1257486"/>
                <a:ext cx="5940000" cy="31149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current price of an earlier maturing futures contract</a:t>
                </a: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257486"/>
                <a:ext cx="5940000" cy="311496"/>
              </a:xfrm>
              <a:prstGeom prst="rect">
                <a:avLst/>
              </a:prstGeom>
              <a:blipFill rotWithShape="1">
                <a:blip r:embed="rId13"/>
                <a:stretch>
                  <a:fillRect l="-103" t="-1961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/>
              <p:cNvSpPr txBox="1"/>
              <p:nvPr/>
            </p:nvSpPr>
            <p:spPr>
              <a:xfrm>
                <a:off x="1512000" y="1491155"/>
                <a:ext cx="5940000" cy="31194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current price of 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later maturing futures contract</a:t>
                </a:r>
              </a:p>
            </p:txBody>
          </p:sp>
        </mc:Choice>
        <mc:Fallback xmlns="">
          <p:sp>
            <p:nvSpPr>
              <p:cNvPr id="7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491155"/>
                <a:ext cx="5940000" cy="311945"/>
              </a:xfrm>
              <a:prstGeom prst="rect">
                <a:avLst/>
              </a:prstGeom>
              <a:blipFill rotWithShape="1">
                <a:blip r:embed="rId14"/>
                <a:stretch>
                  <a:fillRect l="-103" t="-1961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1722705"/>
                <a:ext cx="594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delivery of the earlier maturing futures contract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722705"/>
                <a:ext cx="5940000" cy="307777"/>
              </a:xfrm>
              <a:prstGeom prst="rect">
                <a:avLst/>
              </a:prstGeom>
              <a:blipFill rotWithShape="1">
                <a:blip r:embed="rId15"/>
                <a:stretch>
                  <a:fillRect l="-103" t="-4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/>
              <p:cNvSpPr txBox="1"/>
              <p:nvPr/>
            </p:nvSpPr>
            <p:spPr>
              <a:xfrm>
                <a:off x="1512000" y="2171185"/>
                <a:ext cx="594022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. . .  annual rate of return from holding the underlying asset</a:t>
                </a:r>
              </a:p>
            </p:txBody>
          </p:sp>
        </mc:Choice>
        <mc:Fallback xmlns="">
          <p:sp>
            <p:nvSpPr>
              <p:cNvPr id="4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71185"/>
                <a:ext cx="5940224" cy="307777"/>
              </a:xfrm>
              <a:prstGeom prst="rect">
                <a:avLst/>
              </a:prstGeom>
              <a:blipFill rotWithShape="1">
                <a:blip r:embed="rId16"/>
                <a:stretch>
                  <a:fillRect l="-103"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512000" y="2395183"/>
                <a:ext cx="594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. . .  annual rate of cost incurred from holding the underlying asset</a:t>
                </a: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395183"/>
                <a:ext cx="5940000" cy="307777"/>
              </a:xfrm>
              <a:prstGeom prst="rect">
                <a:avLst/>
              </a:prstGeom>
              <a:blipFill>
                <a:blip r:embed="rId17"/>
                <a:stretch>
                  <a:fillRect l="-103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/>
          <p:cNvSpPr txBox="1"/>
          <p:nvPr/>
        </p:nvSpPr>
        <p:spPr>
          <a:xfrm>
            <a:off x="864000" y="5040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512224" y="1947662"/>
                <a:ext cx="594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. . . delivery of the later maturing futures contract</a:t>
                </a: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24" y="1947662"/>
                <a:ext cx="5940000" cy="307777"/>
              </a:xfrm>
              <a:prstGeom prst="rect">
                <a:avLst/>
              </a:prstGeom>
              <a:blipFill rotWithShape="1">
                <a:blip r:embed="rId18"/>
                <a:stretch>
                  <a:fillRect l="-103"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5" name="Tabulka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129523"/>
              </p:ext>
            </p:extLst>
          </p:nvPr>
        </p:nvGraphicFramePr>
        <p:xfrm>
          <a:off x="1620000" y="3088132"/>
          <a:ext cx="90388" cy="1925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25044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7" name="TextovéPole 66"/>
          <p:cNvSpPr txBox="1"/>
          <p:nvPr/>
        </p:nvSpPr>
        <p:spPr>
          <a:xfrm>
            <a:off x="864000" y="2664000"/>
            <a:ext cx="58464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cost-of-carry strategy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/>
              <p:cNvSpPr txBox="1"/>
              <p:nvPr/>
            </p:nvSpPr>
            <p:spPr>
              <a:xfrm>
                <a:off x="1728000" y="3241332"/>
                <a:ext cx="510556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200" b="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opening short position in the later delivery contract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241332"/>
                <a:ext cx="5105562" cy="276999"/>
              </a:xfrm>
              <a:prstGeom prst="rect">
                <a:avLst/>
              </a:prstGeom>
              <a:blipFill>
                <a:blip r:embed="rId19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ovéPole 68"/>
          <p:cNvSpPr txBox="1"/>
          <p:nvPr/>
        </p:nvSpPr>
        <p:spPr>
          <a:xfrm rot="-5400000">
            <a:off x="1100764" y="3291256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35"/>
              <p:cNvSpPr txBox="1"/>
              <p:nvPr/>
            </p:nvSpPr>
            <p:spPr>
              <a:xfrm>
                <a:off x="1728000" y="3441975"/>
                <a:ext cx="510556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200" b="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arranging forward loan for the period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[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sz="1200" b="0" i="1" smtClean="0">
                        <a:latin typeface="Cambria Math"/>
                        <a:ea typeface="Cambria Math"/>
                      </a:rPr>
                      <m:t>,</m:t>
                    </m:r>
                    <m:sSup>
                      <m:s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sz="12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441975"/>
                <a:ext cx="5105562" cy="276999"/>
              </a:xfrm>
              <a:prstGeom prst="rect">
                <a:avLst/>
              </a:prstGeom>
              <a:blipFill>
                <a:blip r:embed="rId20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Přímá spojnice 70"/>
          <p:cNvCxnSpPr/>
          <p:nvPr/>
        </p:nvCxnSpPr>
        <p:spPr>
          <a:xfrm>
            <a:off x="1728000" y="3092584"/>
            <a:ext cx="507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71"/>
          <p:cNvCxnSpPr/>
          <p:nvPr/>
        </p:nvCxnSpPr>
        <p:spPr>
          <a:xfrm>
            <a:off x="1728000" y="3710107"/>
            <a:ext cx="507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vá složená závorka 75"/>
          <p:cNvSpPr/>
          <p:nvPr/>
        </p:nvSpPr>
        <p:spPr>
          <a:xfrm>
            <a:off x="1440000" y="3099115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728000" y="4516208"/>
                <a:ext cx="5000781" cy="280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GB" sz="1200" i="1" smtClean="0">
                        <a:latin typeface="Cambria Math"/>
                        <a:ea typeface="Cambria Math"/>
                      </a:rPr>
                      <m:t>𝑑</m:t>
                    </m:r>
                    <m:sSubSup>
                      <m:sSubSup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bSup>
                    <m:r>
                      <a:rPr lang="en-GB" sz="1200" b="0" i="1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 </m:t>
                    </m:r>
                    <m:sSup>
                      <m:s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sz="12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	positive carry: receiving the asset’s income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516208"/>
                <a:ext cx="5000781" cy="280333"/>
              </a:xfrm>
              <a:prstGeom prst="rect">
                <a:avLst/>
              </a:prstGeom>
              <a:blipFill>
                <a:blip r:embed="rId21"/>
                <a:stretch>
                  <a:fillRect b="-173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ovéPole 35"/>
              <p:cNvSpPr txBox="1"/>
              <p:nvPr/>
            </p:nvSpPr>
            <p:spPr>
              <a:xfrm>
                <a:off x="1728000" y="3673539"/>
                <a:ext cx="3776917" cy="280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Sup>
                      <m:sSub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taking the loan to buy the asset</a:t>
                </a:r>
              </a:p>
            </p:txBody>
          </p:sp>
        </mc:Choice>
        <mc:Fallback xmlns="">
          <p:sp>
            <p:nvSpPr>
              <p:cNvPr id="7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673539"/>
                <a:ext cx="3776917" cy="280333"/>
              </a:xfrm>
              <a:prstGeom prst="rect">
                <a:avLst/>
              </a:prstGeom>
              <a:blipFill>
                <a:blip r:embed="rId22"/>
                <a:stretch>
                  <a:fillRect b="-173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Přímá spojnice 78"/>
          <p:cNvCxnSpPr/>
          <p:nvPr/>
        </p:nvCxnSpPr>
        <p:spPr>
          <a:xfrm>
            <a:off x="1728000" y="4150208"/>
            <a:ext cx="507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ovéPole 79"/>
          <p:cNvSpPr txBox="1"/>
          <p:nvPr/>
        </p:nvSpPr>
        <p:spPr>
          <a:xfrm rot="-5400000">
            <a:off x="979898" y="3752134"/>
            <a:ext cx="58060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earlier </a:t>
            </a:r>
          </a:p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</a:t>
            </a:r>
          </a:p>
        </p:txBody>
      </p:sp>
      <p:sp>
        <p:nvSpPr>
          <p:cNvPr id="81" name="Levá složená závorka 80"/>
          <p:cNvSpPr/>
          <p:nvPr/>
        </p:nvSpPr>
        <p:spPr>
          <a:xfrm>
            <a:off x="1440000" y="3722027"/>
            <a:ext cx="154159" cy="414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ovéPole 35"/>
              <p:cNvSpPr txBox="1"/>
              <p:nvPr/>
            </p:nvSpPr>
            <p:spPr>
              <a:xfrm>
                <a:off x="1728000" y="4718056"/>
                <a:ext cx="5021585" cy="280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sz="1200" b="0" i="1" smtClean="0">
                        <a:latin typeface="Cambria Math" panose="02040503050406030204" pitchFamily="18" charset="0"/>
                        <a:ea typeface="Cambria Math"/>
                      </a:rPr>
                      <m:t>𝑟</m:t>
                    </m:r>
                    <m:sSubSup>
                      <m:sSubSup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  <m:sup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bSup>
                    <m:r>
                      <a:rPr lang="en-GB" sz="1200" i="1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sz="1200" i="1">
                        <a:latin typeface="Cambria Math"/>
                        <a:ea typeface="Cambria Math"/>
                      </a:rPr>
                      <m:t>−</m:t>
                    </m:r>
                    <m:sSup>
                      <m:sSup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p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p>
                    <m:r>
                      <a:rPr lang="en-GB" sz="1200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	negative carry: paying interest on the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718056"/>
                <a:ext cx="5021585" cy="280333"/>
              </a:xfrm>
              <a:prstGeom prst="rect">
                <a:avLst/>
              </a:prstGeom>
              <a:blipFill>
                <a:blip r:embed="rId23"/>
                <a:stretch>
                  <a:fillRect b="-173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35"/>
              <p:cNvSpPr txBox="1"/>
              <p:nvPr/>
            </p:nvSpPr>
            <p:spPr>
              <a:xfrm>
                <a:off x="1728000" y="3875224"/>
                <a:ext cx="5144781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taking delivery from earlier maturing futures contract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875224"/>
                <a:ext cx="5144781" cy="276999"/>
              </a:xfrm>
              <a:prstGeom prst="rect">
                <a:avLst/>
              </a:prstGeom>
              <a:blipFill>
                <a:blip r:embed="rId24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Levá složená závorka 86"/>
          <p:cNvSpPr/>
          <p:nvPr/>
        </p:nvSpPr>
        <p:spPr>
          <a:xfrm>
            <a:off x="1440000" y="4141502"/>
            <a:ext cx="154159" cy="843322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ovéPole 35"/>
              <p:cNvSpPr txBox="1"/>
              <p:nvPr/>
            </p:nvSpPr>
            <p:spPr>
              <a:xfrm>
                <a:off x="1728000" y="3062035"/>
                <a:ext cx="510556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200" b="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opening long position in the earlier delivery contract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062035"/>
                <a:ext cx="5105562" cy="276999"/>
              </a:xfrm>
              <a:prstGeom prst="rect">
                <a:avLst/>
              </a:prstGeom>
              <a:blipFill>
                <a:blip r:embed="rId25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35"/>
              <p:cNvSpPr txBox="1"/>
              <p:nvPr/>
            </p:nvSpPr>
            <p:spPr>
              <a:xfrm>
                <a:off x="1728000" y="4115055"/>
                <a:ext cx="5105562" cy="2807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Sup>
                      <m:sSub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making delivery to later maturing futures contract</a:t>
                </a:r>
              </a:p>
            </p:txBody>
          </p:sp>
        </mc:Choice>
        <mc:Fallback xmlns="">
          <p:sp>
            <p:nvSpPr>
              <p:cNvPr id="9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115055"/>
                <a:ext cx="5105562" cy="280718"/>
              </a:xfrm>
              <a:prstGeom prst="rect">
                <a:avLst/>
              </a:prstGeom>
              <a:blipFill>
                <a:blip r:embed="rId26"/>
                <a:stretch>
                  <a:fillRect b="-173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ovéPole 35"/>
              <p:cNvSpPr txBox="1"/>
              <p:nvPr/>
            </p:nvSpPr>
            <p:spPr>
              <a:xfrm>
                <a:off x="1728000" y="4316739"/>
                <a:ext cx="5000781" cy="280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Sup>
                      <m:sSubSup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  <m:sup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			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repaying the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316739"/>
                <a:ext cx="5000781" cy="280333"/>
              </a:xfrm>
              <a:prstGeom prst="rect">
                <a:avLst/>
              </a:prstGeom>
              <a:blipFill>
                <a:blip r:embed="rId27"/>
                <a:stretch>
                  <a:fillRect b="-173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Přímá spojnice 91"/>
          <p:cNvCxnSpPr/>
          <p:nvPr/>
        </p:nvCxnSpPr>
        <p:spPr>
          <a:xfrm>
            <a:off x="1728000" y="4999000"/>
            <a:ext cx="5076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ovéPole 92"/>
          <p:cNvSpPr txBox="1"/>
          <p:nvPr/>
        </p:nvSpPr>
        <p:spPr>
          <a:xfrm rot="-5400000">
            <a:off x="971082" y="4391389"/>
            <a:ext cx="5982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later </a:t>
            </a:r>
          </a:p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ovéPole 94"/>
              <p:cNvSpPr txBox="1"/>
              <p:nvPr/>
            </p:nvSpPr>
            <p:spPr>
              <a:xfrm>
                <a:off x="1188752" y="5425111"/>
                <a:ext cx="4494435" cy="34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𝑑</m:t>
                          </m:r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d>
                            <m:dPr>
                              <m:ctrlPr>
                                <a:rPr lang="cs-CZ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p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p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d>
                            <m:d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p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p>
                                  <m:r>
                                    <a:rPr lang="cs-CZ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TextovéPole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52" y="5425111"/>
                <a:ext cx="4494435" cy="343427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" name="Levá složená závorka 95"/>
          <p:cNvSpPr/>
          <p:nvPr/>
        </p:nvSpPr>
        <p:spPr>
          <a:xfrm rot="-5400000">
            <a:off x="2505556" y="4957111"/>
            <a:ext cx="154160" cy="1746109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Levá složená závorka 96"/>
          <p:cNvSpPr/>
          <p:nvPr/>
        </p:nvSpPr>
        <p:spPr>
          <a:xfrm rot="-5400000">
            <a:off x="4552640" y="4957111"/>
            <a:ext cx="154160" cy="1728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TextovéPole 97"/>
          <p:cNvSpPr txBox="1"/>
          <p:nvPr/>
        </p:nvSpPr>
        <p:spPr>
          <a:xfrm>
            <a:off x="2145591" y="5859823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inflow</a:t>
            </a:r>
          </a:p>
        </p:txBody>
      </p:sp>
      <p:sp>
        <p:nvSpPr>
          <p:cNvPr id="99" name="TextovéPole 98"/>
          <p:cNvSpPr txBox="1"/>
          <p:nvPr/>
        </p:nvSpPr>
        <p:spPr>
          <a:xfrm>
            <a:off x="4189558" y="5859408"/>
            <a:ext cx="896239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cash outflow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ovéPole 99"/>
              <p:cNvSpPr txBox="1"/>
              <p:nvPr/>
            </p:nvSpPr>
            <p:spPr>
              <a:xfrm>
                <a:off x="5682200" y="5425111"/>
                <a:ext cx="3126690" cy="34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⇨</m:t>
                          </m:r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)</m:t>
                      </m:r>
                      <m:d>
                        <m:d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TextovéPole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2200" y="5425111"/>
                <a:ext cx="3126690" cy="343427"/>
              </a:xfrm>
              <a:prstGeom prst="rect">
                <a:avLst/>
              </a:prstGeom>
              <a:blipFill>
                <a:blip r:embed="rId29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Levá složená závorka 100"/>
          <p:cNvSpPr/>
          <p:nvPr/>
        </p:nvSpPr>
        <p:spPr>
          <a:xfrm rot="-5400000">
            <a:off x="6265120" y="5513287"/>
            <a:ext cx="154160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" name="Levá složená závorka 101"/>
          <p:cNvSpPr/>
          <p:nvPr/>
        </p:nvSpPr>
        <p:spPr>
          <a:xfrm rot="-5400000">
            <a:off x="7728096" y="4957111"/>
            <a:ext cx="154160" cy="1728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3" name="TextovéPole 102"/>
          <p:cNvSpPr txBox="1"/>
          <p:nvPr/>
        </p:nvSpPr>
        <p:spPr>
          <a:xfrm>
            <a:off x="5900368" y="5856864"/>
            <a:ext cx="88359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spread</a:t>
            </a:r>
          </a:p>
        </p:txBody>
      </p:sp>
      <p:sp>
        <p:nvSpPr>
          <p:cNvPr id="104" name="TextovéPole 103"/>
          <p:cNvSpPr txBox="1"/>
          <p:nvPr/>
        </p:nvSpPr>
        <p:spPr>
          <a:xfrm>
            <a:off x="7531225" y="5862880"/>
            <a:ext cx="560951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242032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51623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Application for currency forwards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267795"/>
              </p:ext>
            </p:extLst>
          </p:nvPr>
        </p:nvGraphicFramePr>
        <p:xfrm>
          <a:off x="1620000" y="1405689"/>
          <a:ext cx="90388" cy="1454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54335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58682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cost-of-carry strategy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728000" y="1573065"/>
                <a:ext cx="6372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cs-CZ" sz="1200" dirty="0">
                    <a:latin typeface="Cambria Math"/>
                    <a:ea typeface="Cambria Math"/>
                  </a:rPr>
                  <a:t>				</a:t>
                </a:r>
                <a:r>
                  <a:rPr lang="en-GB" sz="1200" dirty="0">
                    <a:latin typeface="Cambria Math"/>
                    <a:ea typeface="Cambria Math"/>
                  </a:rPr>
                  <a:t>putting dollars </a:t>
                </a:r>
                <a:r>
                  <a:rPr lang="cs-CZ" sz="1200" dirty="0">
                    <a:latin typeface="Cambria Math"/>
                    <a:ea typeface="Cambria Math"/>
                  </a:rPr>
                  <a:t>i</a:t>
                </a:r>
                <a:r>
                  <a:rPr lang="en-GB" sz="1200" dirty="0">
                    <a:latin typeface="Cambria Math"/>
                    <a:ea typeface="Cambria Math"/>
                  </a:rPr>
                  <a:t>n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-month dollar time deposit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573065"/>
                <a:ext cx="6372000" cy="276999"/>
              </a:xfrm>
              <a:prstGeom prst="rect">
                <a:avLst/>
              </a:prstGeom>
              <a:blipFill>
                <a:blip r:embed="rId14"/>
                <a:stretch>
                  <a:fillRect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728000" y="1379952"/>
                <a:ext cx="633556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cs-CZ" sz="1200" dirty="0">
                    <a:latin typeface="Cambria Math"/>
                    <a:ea typeface="Cambria Math"/>
                  </a:rPr>
                  <a:t>				</a:t>
                </a:r>
                <a:r>
                  <a:rPr lang="en-GB" sz="1200" dirty="0">
                    <a:latin typeface="Cambria Math"/>
                    <a:ea typeface="Cambria Math"/>
                  </a:rPr>
                  <a:t>borrowing one euro and selling it for dollars at spot exchange rate</a:t>
                </a:r>
                <a:r>
                  <a:rPr lang="en-GB" sz="1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379952"/>
                <a:ext cx="6335560" cy="277200"/>
              </a:xfrm>
              <a:prstGeom prst="rect">
                <a:avLst/>
              </a:prstGeom>
              <a:blipFill>
                <a:blip r:embed="rId15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ovéPole 65"/>
          <p:cNvSpPr txBox="1"/>
          <p:nvPr/>
        </p:nvSpPr>
        <p:spPr>
          <a:xfrm rot="-5400000">
            <a:off x="1100764" y="1608813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728000" y="1773708"/>
                <a:ext cx="6372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    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cs-CZ" sz="1200" dirty="0">
                    <a:latin typeface="Cambria Math"/>
                    <a:ea typeface="Cambria Math"/>
                  </a:rPr>
                  <a:t>				</a:t>
                </a:r>
                <a:r>
                  <a:rPr lang="en-GB" sz="1200" dirty="0">
                    <a:latin typeface="Cambria Math"/>
                    <a:ea typeface="Cambria Math"/>
                  </a:rPr>
                  <a:t>arranging a forward sale of time deposit balance </a:t>
                </a: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current forward rate</a:t>
                </a:r>
                <a:r>
                  <a:rPr lang="en-GB" sz="1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1773708"/>
                <a:ext cx="6372000" cy="276999"/>
              </a:xfrm>
              <a:prstGeom prst="rect">
                <a:avLst/>
              </a:prstGeom>
              <a:blipFill>
                <a:blip r:embed="rId16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ovéPole 77"/>
          <p:cNvSpPr txBox="1"/>
          <p:nvPr/>
        </p:nvSpPr>
        <p:spPr>
          <a:xfrm>
            <a:off x="864000" y="2988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Covered interest rate parity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1728000" y="1410141"/>
            <a:ext cx="6228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56"/>
          <p:cNvCxnSpPr/>
          <p:nvPr/>
        </p:nvCxnSpPr>
        <p:spPr>
          <a:xfrm>
            <a:off x="1728000" y="2027664"/>
            <a:ext cx="6228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vá složená závorka 11"/>
          <p:cNvSpPr/>
          <p:nvPr/>
        </p:nvSpPr>
        <p:spPr>
          <a:xfrm>
            <a:off x="1440000" y="1416672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728000" y="2593256"/>
                <a:ext cx="5976000" cy="2986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−(1×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€</m:t>
                        </m:r>
                      </m:sub>
                    </m:sSub>
                    <m:box>
                      <m:box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12</m:t>
                            </m:r>
                          </m:den>
                        </m:f>
                      </m:e>
                    </m:box>
                    <m:r>
                      <a:rPr lang="en-GB" sz="1200" b="0" i="1" smtClean="0">
                        <a:latin typeface="Cambria Math"/>
                        <a:ea typeface="Cambria Math"/>
                      </a:rPr>
                      <m:t>)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</a:t>
                </a:r>
                <a:r>
                  <a:rPr lang="cs-CZ" sz="1200" dirty="0">
                    <a:latin typeface="Cambria Math"/>
                    <a:ea typeface="Cambria Math"/>
                  </a:rPr>
                  <a:t>	</a:t>
                </a:r>
                <a:r>
                  <a:rPr lang="en-GB" sz="1200" dirty="0">
                    <a:latin typeface="Cambria Math"/>
                    <a:ea typeface="Cambria Math"/>
                  </a:rPr>
                  <a:t>negative carry: converting dollars to pay interest on the euro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593256"/>
                <a:ext cx="5976000" cy="298608"/>
              </a:xfrm>
              <a:prstGeom prst="rect">
                <a:avLst/>
              </a:prstGeom>
              <a:blipFill>
                <a:blip r:embed="rId17"/>
                <a:stretch>
                  <a:fillRect b="-816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728000" y="2398950"/>
                <a:ext cx="5976000" cy="3088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$</m:t>
                        </m:r>
                      </m:sub>
                    </m:sSub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box>
                      <m:box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2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</m:num>
                          <m:den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</a:t>
                </a:r>
                <a:r>
                  <a:rPr lang="cs-CZ" sz="1200" dirty="0">
                    <a:latin typeface="Cambria Math"/>
                    <a:ea typeface="Cambria Math"/>
                  </a:rPr>
                  <a:t>		</a:t>
                </a:r>
                <a:r>
                  <a:rPr lang="en-GB" sz="1200" dirty="0">
                    <a:latin typeface="Cambria Math"/>
                    <a:ea typeface="Cambria Math"/>
                  </a:rPr>
                  <a:t>positive carry: receiving interest on the dollar time deposit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398950"/>
                <a:ext cx="5976000" cy="308867"/>
              </a:xfrm>
              <a:prstGeom prst="rect">
                <a:avLst/>
              </a:prstGeom>
              <a:blipFill>
                <a:blip r:embed="rId18"/>
                <a:stretch>
                  <a:fillRect t="-2000" b="-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Levá složená závorka 62"/>
          <p:cNvSpPr/>
          <p:nvPr/>
        </p:nvSpPr>
        <p:spPr>
          <a:xfrm>
            <a:off x="1440000" y="2043752"/>
            <a:ext cx="154159" cy="79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" name="TextovéPole 70"/>
          <p:cNvSpPr txBox="1"/>
          <p:nvPr/>
        </p:nvSpPr>
        <p:spPr>
          <a:xfrm rot="-5400000">
            <a:off x="1033016" y="2329116"/>
            <a:ext cx="612632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</a:p>
        </p:txBody>
      </p:sp>
      <p:cxnSp>
        <p:nvCxnSpPr>
          <p:cNvPr id="74" name="Přímá spojnice 73"/>
          <p:cNvCxnSpPr/>
          <p:nvPr/>
        </p:nvCxnSpPr>
        <p:spPr>
          <a:xfrm>
            <a:off x="1728000" y="2854064"/>
            <a:ext cx="6228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ovéPole 35"/>
              <p:cNvSpPr txBox="1"/>
              <p:nvPr/>
            </p:nvSpPr>
            <p:spPr>
              <a:xfrm>
                <a:off x="1728000" y="2192944"/>
                <a:ext cx="5976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−1×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converting dollars to repay the principal of the one-euro loan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192944"/>
                <a:ext cx="5976000" cy="276999"/>
              </a:xfrm>
              <a:prstGeom prst="rect">
                <a:avLst/>
              </a:prstGeom>
              <a:blipFill>
                <a:blip r:embed="rId19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ovéPole 83"/>
          <p:cNvSpPr txBox="1"/>
          <p:nvPr/>
        </p:nvSpPr>
        <p:spPr>
          <a:xfrm>
            <a:off x="1188000" y="4134904"/>
            <a:ext cx="7711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CIRP states that the percentage size of forward discount or premium is related to the size of the interest rate differential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1496921" y="3394760"/>
                <a:ext cx="3182300" cy="380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$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box>
                            <m:box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€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box>
                            <m:box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e>
                      </m:d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921" y="3394760"/>
                <a:ext cx="3182300" cy="38010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/>
              <p:cNvSpPr txBox="1"/>
              <p:nvPr/>
            </p:nvSpPr>
            <p:spPr>
              <a:xfrm>
                <a:off x="3705584" y="5129409"/>
                <a:ext cx="1853264" cy="340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€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$</m:t>
                          </m:r>
                        </m:sub>
                      </m:sSub>
                      <m:r>
                        <a:rPr lang="cs-CZ" sz="1600" i="1" smtClean="0">
                          <a:latin typeface="Cambria Math"/>
                          <a:ea typeface="Cambria Math"/>
                        </a:rPr>
                        <m:t>⇨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584" y="5129409"/>
                <a:ext cx="1853264" cy="340606"/>
              </a:xfrm>
              <a:prstGeom prst="rect">
                <a:avLst/>
              </a:prstGeom>
              <a:blipFill>
                <a:blip r:embed="rId21"/>
                <a:stretch>
                  <a:fillRect b="-53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TextovéPole 35"/>
          <p:cNvSpPr txBox="1"/>
          <p:nvPr/>
        </p:nvSpPr>
        <p:spPr>
          <a:xfrm>
            <a:off x="1512000" y="4691792"/>
            <a:ext cx="738734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higher euro interest rate must be offset by weaker forward euro exchange rate (forward discount of euro against dollar or forward premium of dollar against euro)</a:t>
            </a:r>
          </a:p>
        </p:txBody>
      </p:sp>
      <p:grpSp>
        <p:nvGrpSpPr>
          <p:cNvPr id="14" name="Skupina 13"/>
          <p:cNvGrpSpPr/>
          <p:nvPr/>
        </p:nvGrpSpPr>
        <p:grpSpPr>
          <a:xfrm>
            <a:off x="1998136" y="3761896"/>
            <a:ext cx="1080000" cy="339432"/>
            <a:chOff x="1934344" y="4494920"/>
            <a:chExt cx="1080000" cy="339432"/>
          </a:xfrm>
        </p:grpSpPr>
        <p:sp>
          <p:nvSpPr>
            <p:cNvPr id="65" name="Levá složená závorka 64"/>
            <p:cNvSpPr/>
            <p:nvPr/>
          </p:nvSpPr>
          <p:spPr>
            <a:xfrm rot="-5400000">
              <a:off x="2397264" y="4032000"/>
              <a:ext cx="154160" cy="1080000"/>
            </a:xfrm>
            <a:prstGeom prst="leftBrace">
              <a:avLst/>
            </a:prstGeom>
            <a:ln w="190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8" name="TextovéPole 67"/>
            <p:cNvSpPr txBox="1"/>
            <p:nvPr/>
          </p:nvSpPr>
          <p:spPr>
            <a:xfrm>
              <a:off x="2030456" y="4603520"/>
              <a:ext cx="883598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cash inflow</a:t>
              </a:r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3411656" y="3761896"/>
            <a:ext cx="1080000" cy="339432"/>
            <a:chOff x="3347864" y="4494920"/>
            <a:chExt cx="1080000" cy="339432"/>
          </a:xfrm>
        </p:grpSpPr>
        <p:sp>
          <p:nvSpPr>
            <p:cNvPr id="67" name="Levá složená závorka 66"/>
            <p:cNvSpPr/>
            <p:nvPr/>
          </p:nvSpPr>
          <p:spPr>
            <a:xfrm rot="-5400000">
              <a:off x="3810784" y="4032000"/>
              <a:ext cx="154160" cy="1080000"/>
            </a:xfrm>
            <a:prstGeom prst="leftBrace">
              <a:avLst/>
            </a:prstGeom>
            <a:ln w="190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9" name="TextovéPole 68"/>
            <p:cNvSpPr txBox="1"/>
            <p:nvPr/>
          </p:nvSpPr>
          <p:spPr>
            <a:xfrm>
              <a:off x="3445561" y="4603520"/>
              <a:ext cx="896239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cash outflow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/>
              <p:cNvSpPr txBox="1"/>
              <p:nvPr/>
            </p:nvSpPr>
            <p:spPr>
              <a:xfrm>
                <a:off x="8055549" y="1396866"/>
                <a:ext cx="1052955" cy="1015663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Clr>
                    <a:srgbClr val="7030A0"/>
                  </a:buClr>
                </a:pPr>
                <a:r>
                  <a:rPr lang="en-GB" sz="1000" b="1" dirty="0">
                    <a:latin typeface="Cambria Math"/>
                    <a:ea typeface="Cambria Math"/>
                  </a:rPr>
                  <a:t>Memo</a:t>
                </a:r>
              </a:p>
              <a:p>
                <a:pPr>
                  <a:buClr>
                    <a:srgbClr val="7030A0"/>
                  </a:buClr>
                </a:pPr>
                <a:r>
                  <a:rPr lang="en-GB" sz="1000" dirty="0">
                    <a:latin typeface="Cambria Math"/>
                    <a:ea typeface="Cambria Math"/>
                  </a:rPr>
                  <a:t>exchange rates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00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00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sz="1000" dirty="0">
                    <a:latin typeface="Cambria Math"/>
                    <a:ea typeface="Cambria Math"/>
                  </a:rPr>
                  <a:t>,</a:t>
                </a:r>
                <a:r>
                  <a:rPr lang="en-GB" sz="1000" dirty="0">
                    <a:latin typeface="Cambria Math"/>
                    <a:ea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000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en-GB" sz="1000" i="1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  <m:r>
                      <a:rPr lang="en-GB" sz="1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1000" dirty="0">
                    <a:latin typeface="Cambria Math"/>
                    <a:ea typeface="Cambria Math"/>
                  </a:rPr>
                  <a:t>denote a number of dollars per one euro</a:t>
                </a:r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5549" y="1396866"/>
                <a:ext cx="1052955" cy="1015663"/>
              </a:xfrm>
              <a:prstGeom prst="rect">
                <a:avLst/>
              </a:prstGeom>
              <a:blipFill>
                <a:blip r:embed="rId22"/>
                <a:stretch>
                  <a:fillRect b="-1775"/>
                </a:stretch>
              </a:blipFill>
              <a:ln w="127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35"/>
              <p:cNvSpPr txBox="1"/>
              <p:nvPr/>
            </p:nvSpPr>
            <p:spPr>
              <a:xfrm>
                <a:off x="1728000" y="2003016"/>
                <a:ext cx="5976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getting back the principal of the dollar time deposit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2003016"/>
                <a:ext cx="5976000" cy="276999"/>
              </a:xfrm>
              <a:prstGeom prst="rect">
                <a:avLst/>
              </a:prstGeom>
              <a:blipFill>
                <a:blip r:embed="rId23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Skupina 8"/>
          <p:cNvGrpSpPr/>
          <p:nvPr/>
        </p:nvGrpSpPr>
        <p:grpSpPr>
          <a:xfrm>
            <a:off x="7055712" y="3761896"/>
            <a:ext cx="950400" cy="477932"/>
            <a:chOff x="6991920" y="4494944"/>
            <a:chExt cx="950400" cy="477932"/>
          </a:xfrm>
        </p:grpSpPr>
        <p:sp>
          <p:nvSpPr>
            <p:cNvPr id="72" name="Levá složená závorka 71"/>
            <p:cNvSpPr/>
            <p:nvPr/>
          </p:nvSpPr>
          <p:spPr>
            <a:xfrm rot="16200000">
              <a:off x="7361121" y="4125743"/>
              <a:ext cx="154160" cy="892562"/>
            </a:xfrm>
            <a:prstGeom prst="leftBrace">
              <a:avLst/>
            </a:prstGeom>
            <a:ln w="190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" name="TextovéPole 79"/>
            <p:cNvSpPr txBox="1"/>
            <p:nvPr/>
          </p:nvSpPr>
          <p:spPr>
            <a:xfrm>
              <a:off x="7046081" y="4603544"/>
              <a:ext cx="89623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interest rate differential</a:t>
              </a:r>
            </a:p>
          </p:txBody>
        </p:sp>
      </p:grpSp>
      <p:grpSp>
        <p:nvGrpSpPr>
          <p:cNvPr id="93" name="Skupina 92"/>
          <p:cNvGrpSpPr/>
          <p:nvPr/>
        </p:nvGrpSpPr>
        <p:grpSpPr>
          <a:xfrm>
            <a:off x="4714887" y="3761988"/>
            <a:ext cx="1066345" cy="477840"/>
            <a:chOff x="6838082" y="4495036"/>
            <a:chExt cx="705636" cy="477840"/>
          </a:xfrm>
        </p:grpSpPr>
        <p:sp>
          <p:nvSpPr>
            <p:cNvPr id="94" name="Levá složená závorka 93"/>
            <p:cNvSpPr/>
            <p:nvPr/>
          </p:nvSpPr>
          <p:spPr>
            <a:xfrm rot="16200000">
              <a:off x="7101930" y="4358034"/>
              <a:ext cx="154800" cy="428803"/>
            </a:xfrm>
            <a:prstGeom prst="leftBrace">
              <a:avLst/>
            </a:prstGeom>
            <a:ln w="190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" name="TextovéPole 94"/>
            <p:cNvSpPr txBox="1"/>
            <p:nvPr/>
          </p:nvSpPr>
          <p:spPr>
            <a:xfrm>
              <a:off x="6838082" y="4603544"/>
              <a:ext cx="70563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forward discount or premium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ovéPole 95"/>
              <p:cNvSpPr txBox="1"/>
              <p:nvPr/>
            </p:nvSpPr>
            <p:spPr>
              <a:xfrm>
                <a:off x="3705584" y="5806650"/>
                <a:ext cx="1853264" cy="340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€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$</m:t>
                          </m:r>
                        </m:sub>
                      </m:sSub>
                      <m:r>
                        <a:rPr lang="cs-CZ" sz="1600" i="1" smtClean="0">
                          <a:latin typeface="Cambria Math"/>
                          <a:ea typeface="Cambria Math"/>
                        </a:rPr>
                        <m:t>⇨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600" b="0" i="1" smtClean="0">
                          <a:latin typeface="Cambria Math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ovéPole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584" y="5806650"/>
                <a:ext cx="1853264" cy="340606"/>
              </a:xfrm>
              <a:prstGeom prst="rect">
                <a:avLst/>
              </a:prstGeom>
              <a:blipFill>
                <a:blip r:embed="rId24"/>
                <a:stretch>
                  <a:fillRect b="-72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TextovéPole 35"/>
          <p:cNvSpPr txBox="1"/>
          <p:nvPr/>
        </p:nvSpPr>
        <p:spPr>
          <a:xfrm>
            <a:off x="1512000" y="5373474"/>
            <a:ext cx="738734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lower euro interest rate must be offset by stronger forward euro exchange rate (forward premium of euro against dollar or forward discount of dollar against euro)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ovéPole 81"/>
              <p:cNvSpPr txBox="1"/>
              <p:nvPr/>
            </p:nvSpPr>
            <p:spPr>
              <a:xfrm>
                <a:off x="4537509" y="3224275"/>
                <a:ext cx="3533403" cy="7028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/>
                          <a:ea typeface="Cambria Math"/>
                        </a:rPr>
                        <m:t>⇨</m:t>
                      </m:r>
                      <m:f>
                        <m:f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€</m:t>
                                  </m:r>
                                </m:sub>
                              </m:sSub>
                              <m:r>
                                <a:rPr lang="cs-CZ" sz="16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0" i="1" smtClean="0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1600" b="0" i="1" smtClean="0">
                                      <a:latin typeface="Cambria Math"/>
                                      <a:ea typeface="Cambria Math"/>
                                    </a:rPr>
                                    <m:t>$</m:t>
                                  </m:r>
                                </m:sub>
                              </m:sSub>
                            </m:e>
                          </m:d>
                          <m:box>
                            <m:box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num>
                        <m:den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/>
                                  <a:ea typeface="Cambria Math"/>
                                </a:rPr>
                                <m:t>€</m:t>
                              </m:r>
                            </m:sub>
                          </m:sSub>
                          <m:box>
                            <m:box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den>
                      </m:f>
                      <m:acc>
                        <m:accPr>
                          <m:chr m:val="̇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d>
                        <m:d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/>
                                  <a:ea typeface="Cambria Math"/>
                                </a:rPr>
                                <m:t>€</m:t>
                              </m:r>
                            </m:sub>
                          </m:sSub>
                          <m:r>
                            <a:rPr lang="cs-CZ" sz="16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/>
                                  <a:ea typeface="Cambria Math"/>
                                </a:rPr>
                                <m:t>$</m:t>
                              </m:r>
                            </m:sub>
                          </m:sSub>
                        </m:e>
                      </m:d>
                      <m:box>
                        <m:box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16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cs-CZ" sz="16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TextovéPole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7509" y="3224275"/>
                <a:ext cx="3533403" cy="70282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4169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940168" cy="648072"/>
          </a:xfrm>
        </p:spPr>
        <p:txBody>
          <a:bodyPr/>
          <a:lstStyle/>
          <a:p>
            <a:r>
              <a:rPr lang="en-GB">
                <a:solidFill>
                  <a:srgbClr val="000000"/>
                </a:solidFill>
              </a:rPr>
              <a:t>Uncovered interest rate parity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2821780" y="3980816"/>
                <a:ext cx="3492588" cy="3606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𝐷𝐸𝑀</m:t>
                        </m:r>
                      </m:sub>
                    </m:sSub>
                    <m:r>
                      <a:rPr lang="en-GB" sz="1600" b="0" i="1" smtClean="0">
                        <a:latin typeface="Cambria Math"/>
                        <a:ea typeface="Cambria Math"/>
                      </a:rPr>
                      <m:t>&lt;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𝐶𝑆𝐾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𝐶𝑆𝐾</m:t>
                        </m:r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𝐷𝐸𝑀</m:t>
                        </m:r>
                      </m:sub>
                    </m:sSub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𝐶𝑆𝐾</m:t>
                        </m:r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en-GB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𝐷𝐸𝑀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780" y="3980816"/>
                <a:ext cx="3492588" cy="360676"/>
              </a:xfrm>
              <a:prstGeom prst="rect">
                <a:avLst/>
              </a:prstGeom>
              <a:blipFill>
                <a:blip r:embed="rId12"/>
                <a:stretch>
                  <a:fillRect t="-6780" b="-1355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ovéPole 35"/>
          <p:cNvSpPr txBox="1"/>
          <p:nvPr/>
        </p:nvSpPr>
        <p:spPr>
          <a:xfrm>
            <a:off x="1511609" y="5114461"/>
            <a:ext cx="450055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today: arranging forward sale of 1 DEM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TextovéPole 35"/>
          <p:cNvSpPr txBox="1"/>
          <p:nvPr/>
        </p:nvSpPr>
        <p:spPr>
          <a:xfrm>
            <a:off x="1512000" y="3509040"/>
            <a:ext cx="73804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CIRP: higher interest rates in former Czechoslovakia than in Germany implied weaker forward exchange rate of Czech koruna against German mark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863999" y="2664000"/>
            <a:ext cx="442197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Non-deliverable forward</a:t>
            </a:r>
          </a:p>
        </p:txBody>
      </p:sp>
      <p:sp>
        <p:nvSpPr>
          <p:cNvPr id="80" name="TextovéPole 79"/>
          <p:cNvSpPr txBox="1"/>
          <p:nvPr/>
        </p:nvSpPr>
        <p:spPr>
          <a:xfrm>
            <a:off x="1512000" y="4256073"/>
            <a:ext cx="749507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8000" indent="-288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fixed exchange rate implied equality between the current and the expected spot exchange rates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2369613"/>
            <a:ext cx="7812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Expected exchange rate changes are linked to interest rate differentials</a:t>
            </a:r>
          </a:p>
        </p:txBody>
      </p:sp>
      <p:sp>
        <p:nvSpPr>
          <p:cNvPr id="60" name="TextovéPole 59"/>
          <p:cNvSpPr txBox="1"/>
          <p:nvPr/>
        </p:nvSpPr>
        <p:spPr>
          <a:xfrm>
            <a:off x="1188000" y="1274776"/>
            <a:ext cx="771096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UIRP is a speculative strategy similar to CIRP, in which the forward exchange rate is replaced by the anticipated spot exchange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/>
              <p:cNvSpPr txBox="1"/>
              <p:nvPr/>
            </p:nvSpPr>
            <p:spPr>
              <a:xfrm>
                <a:off x="2757624" y="1829576"/>
                <a:ext cx="3614323" cy="7028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600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GB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n-GB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GB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€</m:t>
                                  </m:r>
                                </m:sub>
                              </m:sSub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$</m:t>
                                  </m:r>
                                </m:sub>
                              </m:sSub>
                            </m:e>
                          </m:d>
                          <m:box>
                            <m:box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num>
                        <m:den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€</m:t>
                              </m:r>
                            </m:sub>
                          </m:sSub>
                          <m:box>
                            <m:box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𝑇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</m:den>
                      </m:f>
                      <m:acc>
                        <m:accPr>
                          <m:chr m:val="̇"/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</m:e>
                      </m:acc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€</m:t>
                              </m:r>
                            </m:sub>
                          </m:sSub>
                          <m:r>
                            <a:rPr lang="en-GB" sz="1600" i="1">
                              <a:latin typeface="Cambria Math"/>
                              <a:ea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$</m:t>
                              </m:r>
                            </m:sub>
                          </m:sSub>
                        </m:e>
                      </m:d>
                      <m:box>
                        <m:box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GB" sz="1600" i="1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7624" y="1829576"/>
                <a:ext cx="3614323" cy="70282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ovéPole 45"/>
          <p:cNvSpPr txBox="1"/>
          <p:nvPr/>
        </p:nvSpPr>
        <p:spPr>
          <a:xfrm>
            <a:off x="1187624" y="2978304"/>
            <a:ext cx="7711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NDF is financial instrument which benefits from inconsistency between interest rate differential and fixed exchange rate regime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63"/>
              <p:cNvSpPr txBox="1"/>
              <p:nvPr/>
            </p:nvSpPr>
            <p:spPr>
              <a:xfrm>
                <a:off x="3764174" y="4595862"/>
                <a:ext cx="160593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𝑇</m:t>
                          </m:r>
                        </m:sub>
                      </m:sSub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GB" sz="16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64" name="TextovéPole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174" y="4595862"/>
                <a:ext cx="160593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ovéPole 64"/>
          <p:cNvSpPr txBox="1"/>
          <p:nvPr/>
        </p:nvSpPr>
        <p:spPr>
          <a:xfrm>
            <a:off x="1187624" y="4838896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Trading strategy offered by banks as one deal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/>
              <p:cNvSpPr txBox="1"/>
              <p:nvPr/>
            </p:nvSpPr>
            <p:spPr>
              <a:xfrm>
                <a:off x="1511609" y="5364386"/>
                <a:ext cx="7380871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later: purchase of 1 DEM spot and sale of 1 DEM forward generates  a risk-free positive income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sub>
                    </m:sSub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𝐹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=−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𝑆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𝐹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09" y="5364386"/>
                <a:ext cx="7380871" cy="584775"/>
              </a:xfrm>
              <a:prstGeom prst="rect">
                <a:avLst/>
              </a:prstGeom>
              <a:blipFill>
                <a:blip r:embed="rId15"/>
                <a:stretch>
                  <a:fillRect l="-330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ovéPole 35"/>
          <p:cNvSpPr txBox="1"/>
          <p:nvPr/>
        </p:nvSpPr>
        <p:spPr>
          <a:xfrm>
            <a:off x="1512000" y="5852428"/>
            <a:ext cx="669648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practical complications: fluctuation bands, peg to a currency basket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85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Cost-of-carry model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98784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Carry trade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3999" y="4140000"/>
            <a:ext cx="226784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Remarks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2096760"/>
            <a:ext cx="73444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Profit/loss from carry trade (yen is the funding currency and dollar is the investment currency)</a:t>
            </a:r>
          </a:p>
        </p:txBody>
      </p:sp>
      <p:sp>
        <p:nvSpPr>
          <p:cNvPr id="60" name="TextovéPole 59"/>
          <p:cNvSpPr txBox="1"/>
          <p:nvPr/>
        </p:nvSpPr>
        <p:spPr>
          <a:xfrm>
            <a:off x="1188000" y="1268760"/>
            <a:ext cx="792050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Currency carry trade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borrowing a low-yield currency (funding currency) to buy a high-yield currency (investment currency) in an attempt to capture the difference between the two yields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/>
              <p:cNvSpPr txBox="1"/>
              <p:nvPr/>
            </p:nvSpPr>
            <p:spPr>
              <a:xfrm>
                <a:off x="1763688" y="3709504"/>
                <a:ext cx="6768752" cy="601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</m:t>
                      </m:r>
                      <m:r>
                        <m:rPr>
                          <m:nor/>
                        </m:rPr>
                        <a:rPr lang="cs-CZ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m:rPr>
                          <m:nor/>
                        </m:rPr>
                        <a:rPr lang="cs-CZ" sz="16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type m:val="lin"/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cs-CZ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)×(1+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$</m:t>
                              </m:r>
                            </m:sub>
                          </m:s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¥</m:t>
                              </m:r>
                            </m:sub>
                          </m:sSub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$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¥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b="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3709504"/>
                <a:ext cx="6768752" cy="60164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1187624" y="4468749"/>
                <a:ext cx="7596024" cy="6486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gamble on yen/dollar exchange rate stability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promises to earn a positive interest rate differential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GB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GB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en-GB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</m:t>
                        </m:r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$</m:t>
                            </m:r>
                          </m:sub>
                        </m:s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¥</m:t>
                            </m:r>
                          </m:sub>
                        </m:s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</m:t>
                        </m:r>
                      </m:e>
                    </m:d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4468749"/>
                <a:ext cx="7596024" cy="648639"/>
              </a:xfrm>
              <a:prstGeom prst="rect">
                <a:avLst/>
              </a:prstGeom>
              <a:blipFill>
                <a:blip r:embed="rId15"/>
                <a:stretch>
                  <a:fillRect l="-161" t="-5660" r="-562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64"/>
              <p:cNvSpPr txBox="1"/>
              <p:nvPr/>
            </p:nvSpPr>
            <p:spPr>
              <a:xfrm>
                <a:off x="1187624" y="5009716"/>
                <a:ext cx="7920880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Carry trade strategy is exposed to the risk of a sharp appreciation of funding currency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5009716"/>
                <a:ext cx="7920880" cy="646331"/>
              </a:xfrm>
              <a:prstGeom prst="rect">
                <a:avLst/>
              </a:prstGeom>
              <a:blipFill>
                <a:blip r:embed="rId16"/>
                <a:stretch>
                  <a:fillRect l="-154" t="-6604" r="-1078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0C7199B0-1F83-4C47-B5BE-2BB8CC075F03}"/>
                  </a:ext>
                </a:extLst>
              </p:cNvPr>
              <p:cNvSpPr txBox="1"/>
              <p:nvPr/>
            </p:nvSpPr>
            <p:spPr>
              <a:xfrm>
                <a:off x="1512000" y="2666808"/>
                <a:ext cx="480236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. . current yen/dollar spot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exchange rate</a:t>
                </a:r>
              </a:p>
            </p:txBody>
          </p:sp>
        </mc:Choice>
        <mc:Fallback xmlns="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0C7199B0-1F83-4C47-B5BE-2BB8CC075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666808"/>
                <a:ext cx="4802368" cy="338554"/>
              </a:xfrm>
              <a:prstGeom prst="rect">
                <a:avLst/>
              </a:prstGeom>
              <a:blipFill>
                <a:blip r:embed="rId17"/>
                <a:stretch>
                  <a:fillRect l="-508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ovéPole 35">
                <a:extLst>
                  <a:ext uri="{FF2B5EF4-FFF2-40B4-BE49-F238E27FC236}">
                    <a16:creationId xmlns:a16="http://schemas.microsoft.com/office/drawing/2014/main" id="{AF9E4DBF-C84C-4E62-B694-7E598615EE26}"/>
                  </a:ext>
                </a:extLst>
              </p:cNvPr>
              <p:cNvSpPr txBox="1"/>
              <p:nvPr/>
            </p:nvSpPr>
            <p:spPr>
              <a:xfrm>
                <a:off x="1512000" y="2927496"/>
                <a:ext cx="481464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. . expected yen/dollar spot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exchange rate</a:t>
                </a:r>
              </a:p>
            </p:txBody>
          </p:sp>
        </mc:Choice>
        <mc:Fallback>
          <p:sp>
            <p:nvSpPr>
              <p:cNvPr id="66" name="TextovéPole 35">
                <a:extLst>
                  <a:ext uri="{FF2B5EF4-FFF2-40B4-BE49-F238E27FC236}">
                    <a16:creationId xmlns:a16="http://schemas.microsoft.com/office/drawing/2014/main" id="{AF9E4DBF-C84C-4E62-B694-7E598615EE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927496"/>
                <a:ext cx="4814648" cy="338554"/>
              </a:xfrm>
              <a:prstGeom prst="rect">
                <a:avLst/>
              </a:prstGeom>
              <a:blipFill>
                <a:blip r:embed="rId18"/>
                <a:stretch>
                  <a:fillRect l="-506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35">
                <a:extLst>
                  <a:ext uri="{FF2B5EF4-FFF2-40B4-BE49-F238E27FC236}">
                    <a16:creationId xmlns:a16="http://schemas.microsoft.com/office/drawing/2014/main" id="{BD359E3E-003E-44BA-805D-6585C33E877C}"/>
                  </a:ext>
                </a:extLst>
              </p:cNvPr>
              <p:cNvSpPr txBox="1"/>
              <p:nvPr/>
            </p:nvSpPr>
            <p:spPr>
              <a:xfrm>
                <a:off x="6660232" y="2804808"/>
                <a:ext cx="2123416" cy="707886"/>
              </a:xfrm>
              <a:prstGeom prst="rect">
                <a:avLst/>
              </a:prstGeom>
              <a:solidFill>
                <a:srgbClr val="FFC000"/>
              </a:solidFill>
              <a:ln w="12700"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buClr>
                    <a:srgbClr val="7030A0"/>
                  </a:buClr>
                </a:pPr>
                <a:r>
                  <a:rPr lang="en-GB" sz="1000" b="1" dirty="0">
                    <a:latin typeface="Cambria Math"/>
                    <a:ea typeface="Cambria Math"/>
                  </a:rPr>
                  <a:t>Memo</a:t>
                </a:r>
              </a:p>
              <a:p>
                <a:pPr marL="90488" indent="-90488">
                  <a:buClr>
                    <a:srgbClr val="7030A0"/>
                  </a:buClr>
                </a:pPr>
                <a:r>
                  <a:rPr lang="en-GB" sz="1000" dirty="0">
                    <a:latin typeface="Cambria Math"/>
                    <a:ea typeface="Cambria Math"/>
                  </a:rPr>
                  <a:t>Exchange rates 𝑆</a:t>
                </a:r>
                <a:r>
                  <a:rPr lang="en-GB" sz="1000" baseline="-25000" dirty="0">
                    <a:latin typeface="Cambria Math"/>
                    <a:ea typeface="Cambria Math"/>
                  </a:rPr>
                  <a:t>0 </a:t>
                </a:r>
                <a:r>
                  <a:rPr lang="en-GB" sz="1000" dirty="0">
                    <a:latin typeface="Cambria Math"/>
                    <a:ea typeface="Cambria Math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cs-CZ" sz="1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cs-CZ" sz="10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𝑇</m:t>
                        </m:r>
                      </m:sub>
                    </m:sSub>
                    <m:r>
                      <a:rPr lang="cs-CZ" sz="1000" b="0" i="1" smtClean="0">
                        <a:latin typeface="Cambria Math" panose="02040503050406030204" pitchFamily="18" charset="0"/>
                        <a:ea typeface="Cambria Math"/>
                      </a:rPr>
                      <m:t>(</m:t>
                    </m:r>
                    <m:r>
                      <a:rPr lang="cs-CZ" sz="1000" b="0" i="1" smtClean="0">
                        <a:latin typeface="Cambria Math" panose="02040503050406030204" pitchFamily="18" charset="0"/>
                        <a:ea typeface="Cambria Math"/>
                      </a:rPr>
                      <m:t>𝑆</m:t>
                    </m:r>
                    <m:r>
                      <a:rPr lang="cs-CZ" sz="1000" b="0" i="1" smtClean="0">
                        <a:latin typeface="Cambria Math" panose="02040503050406030204" pitchFamily="18" charset="0"/>
                        <a:ea typeface="Cambria Math"/>
                      </a:rPr>
                      <m:t>)</m:t>
                    </m:r>
                  </m:oMath>
                </a14:m>
                <a:r>
                  <a:rPr lang="en-GB" sz="1000" dirty="0">
                    <a:latin typeface="Cambria Math"/>
                    <a:ea typeface="Cambria Math"/>
                  </a:rPr>
                  <a:t> denote number of yens per one dollar</a:t>
                </a:r>
                <a:r>
                  <a:rPr lang="cs-CZ" sz="1000" dirty="0">
                    <a:latin typeface="Cambria Math"/>
                    <a:ea typeface="Cambria Math"/>
                  </a:rPr>
                  <a:t>.</a:t>
                </a:r>
                <a:endParaRPr lang="en-GB" sz="1000" dirty="0">
                  <a:latin typeface="Cambria Math"/>
                  <a:ea typeface="Cambria Math"/>
                </a:endParaRPr>
              </a:p>
              <a:p>
                <a:pPr>
                  <a:buClr>
                    <a:srgbClr val="7030A0"/>
                  </a:buClr>
                </a:pPr>
                <a:r>
                  <a:rPr lang="en-GB" sz="1000" dirty="0">
                    <a:latin typeface="Cambria Math"/>
                    <a:ea typeface="Cambria Math"/>
                  </a:rPr>
                  <a:t>Investment horizon is one year</a:t>
                </a:r>
                <a:r>
                  <a:rPr lang="cs-CZ" sz="1000" dirty="0">
                    <a:latin typeface="Cambria Math"/>
                    <a:ea typeface="Cambria Math"/>
                  </a:rPr>
                  <a:t>.</a:t>
                </a:r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ovéPole 35">
                <a:extLst>
                  <a:ext uri="{FF2B5EF4-FFF2-40B4-BE49-F238E27FC236}">
                    <a16:creationId xmlns:a16="http://schemas.microsoft.com/office/drawing/2014/main" id="{BD359E3E-003E-44BA-805D-6585C33E87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2804808"/>
                <a:ext cx="2123416" cy="707886"/>
              </a:xfrm>
              <a:prstGeom prst="rect">
                <a:avLst/>
              </a:prstGeom>
              <a:blipFill>
                <a:blip r:embed="rId19"/>
                <a:stretch>
                  <a:fillRect r="-286" b="-3390"/>
                </a:stretch>
              </a:blipFill>
              <a:ln w="12700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8BF3D46F-1555-4343-8A3B-8BDDBDC53A31}"/>
                  </a:ext>
                </a:extLst>
              </p:cNvPr>
              <p:cNvSpPr txBox="1"/>
              <p:nvPr/>
            </p:nvSpPr>
            <p:spPr>
              <a:xfrm>
                <a:off x="1512000" y="3186518"/>
                <a:ext cx="481464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¥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. . yield of a yen-denominated asset</a:t>
                </a:r>
              </a:p>
            </p:txBody>
          </p:sp>
        </mc:Choice>
        <mc:Fallback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8BF3D46F-1555-4343-8A3B-8BDDBDC53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186518"/>
                <a:ext cx="4814648" cy="338554"/>
              </a:xfrm>
              <a:prstGeom prst="rect">
                <a:avLst/>
              </a:prstGeom>
              <a:blipFill>
                <a:blip r:embed="rId20"/>
                <a:stretch>
                  <a:fillRect l="-506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ovéPole 35">
                <a:extLst>
                  <a:ext uri="{FF2B5EF4-FFF2-40B4-BE49-F238E27FC236}">
                    <a16:creationId xmlns:a16="http://schemas.microsoft.com/office/drawing/2014/main" id="{AE0838D2-AFC0-4632-85C0-5A01901C682A}"/>
                  </a:ext>
                </a:extLst>
              </p:cNvPr>
              <p:cNvSpPr txBox="1"/>
              <p:nvPr/>
            </p:nvSpPr>
            <p:spPr>
              <a:xfrm>
                <a:off x="1512000" y="3450486"/>
                <a:ext cx="481464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$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 . . yield of a dollar-denominated asset</a:t>
                </a:r>
              </a:p>
            </p:txBody>
          </p:sp>
        </mc:Choice>
        <mc:Fallback>
          <p:sp>
            <p:nvSpPr>
              <p:cNvPr id="69" name="TextovéPole 35">
                <a:extLst>
                  <a:ext uri="{FF2B5EF4-FFF2-40B4-BE49-F238E27FC236}">
                    <a16:creationId xmlns:a16="http://schemas.microsoft.com/office/drawing/2014/main" id="{AE0838D2-AFC0-4632-85C0-5A01901C68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450486"/>
                <a:ext cx="4814648" cy="338554"/>
              </a:xfrm>
              <a:prstGeom prst="rect">
                <a:avLst/>
              </a:prstGeom>
              <a:blipFill>
                <a:blip r:embed="rId21"/>
                <a:stretch>
                  <a:fillRect l="-506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>
            <a:extLst>
              <a:ext uri="{FF2B5EF4-FFF2-40B4-BE49-F238E27FC236}">
                <a16:creationId xmlns:a16="http://schemas.microsoft.com/office/drawing/2014/main" id="{D87BFF94-820E-4494-A26B-93D8FD7EEC2C}"/>
              </a:ext>
            </a:extLst>
          </p:cNvPr>
          <p:cNvSpPr txBox="1"/>
          <p:nvPr/>
        </p:nvSpPr>
        <p:spPr>
          <a:xfrm>
            <a:off x="1187624" y="5554885"/>
            <a:ext cx="771134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No profit/loss condition in the carry trade payoff [P/L = 0] is equivalent to the equation of uncovered interest rate parity</a:t>
            </a:r>
          </a:p>
        </p:txBody>
      </p:sp>
    </p:spTree>
    <p:extLst>
      <p:ext uri="{BB962C8B-B14F-4D97-AF65-F5344CB8AC3E}">
        <p14:creationId xmlns:p14="http://schemas.microsoft.com/office/powerpoint/2010/main" val="3472051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Cost-of-carry model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2282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Application for zero-coupon bonds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Variables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512000" y="1475990"/>
                <a:ext cx="66604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. . . current prices of earlier and later maturing zero-coupon bonds</a:t>
                </a: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475990"/>
                <a:ext cx="6660400" cy="307777"/>
              </a:xfrm>
              <a:prstGeom prst="rect">
                <a:avLst/>
              </a:prstGeom>
              <a:blipFill rotWithShape="1">
                <a:blip r:embed="rId13"/>
                <a:stretch>
                  <a:fillRect l="-91"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/>
              <p:cNvSpPr txBox="1"/>
              <p:nvPr/>
            </p:nvSpPr>
            <p:spPr>
              <a:xfrm>
                <a:off x="1512000" y="1269907"/>
                <a:ext cx="5940000" cy="2797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. . . times to maturity of earlier and later maturing bonds</a:t>
                </a:r>
              </a:p>
            </p:txBody>
          </p:sp>
        </mc:Choice>
        <mc:Fallback xmlns="">
          <p:sp>
            <p:nvSpPr>
              <p:cNvPr id="7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269907"/>
                <a:ext cx="5940000" cy="279797"/>
              </a:xfrm>
              <a:prstGeom prst="rect">
                <a:avLst/>
              </a:prstGeom>
              <a:blipFill rotWithShape="1">
                <a:blip r:embed="rId14"/>
                <a:stretch>
                  <a:fillRect l="-103" t="-4348" b="-282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1947193"/>
                <a:ext cx="629956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. . . current yields to maturity of earlier and later maturing bonds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947193"/>
                <a:ext cx="6299560" cy="307777"/>
              </a:xfrm>
              <a:prstGeom prst="rect">
                <a:avLst/>
              </a:prstGeom>
              <a:blipFill rotWithShape="1">
                <a:blip r:embed="rId15"/>
                <a:stretch>
                  <a:fillRect l="-97"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/>
              <p:cNvSpPr txBox="1"/>
              <p:nvPr/>
            </p:nvSpPr>
            <p:spPr>
              <a:xfrm>
                <a:off x="1512000" y="2181256"/>
                <a:ext cx="66604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en-GB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GB" sz="14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sPre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. . . yield to maturity of the later maturing bond over the period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]</m:t>
                    </m:r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81256"/>
                <a:ext cx="6660400" cy="307777"/>
              </a:xfrm>
              <a:prstGeom prst="rect">
                <a:avLst/>
              </a:prstGeom>
              <a:blipFill>
                <a:blip r:embed="rId16"/>
                <a:stretch>
                  <a:fillRect l="-91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512000" y="2415319"/>
                <a:ext cx="594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. . . nominal value of earlier and later maturing bonds</a:t>
                </a: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415319"/>
                <a:ext cx="5940000" cy="307777"/>
              </a:xfrm>
              <a:prstGeom prst="rect">
                <a:avLst/>
              </a:prstGeom>
              <a:blipFill rotWithShape="1">
                <a:blip r:embed="rId17"/>
                <a:stretch>
                  <a:fillRect l="-103"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/>
          <p:cNvSpPr txBox="1"/>
          <p:nvPr/>
        </p:nvSpPr>
        <p:spPr>
          <a:xfrm>
            <a:off x="864000" y="4608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Interest rate parity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512224" y="1710053"/>
                <a:ext cx="6660176" cy="3108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	. . . 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forward 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price of the later maturing bond at time of earlier maturity </a:t>
                </a: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24" y="1710053"/>
                <a:ext cx="6660176" cy="310854"/>
              </a:xfrm>
              <a:prstGeom prst="rect">
                <a:avLst/>
              </a:prstGeom>
              <a:blipFill rotWithShape="1">
                <a:blip r:embed="rId18"/>
                <a:stretch>
                  <a:fillRect l="-91" t="-1961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ovéPole 66"/>
          <p:cNvSpPr txBox="1"/>
          <p:nvPr/>
        </p:nvSpPr>
        <p:spPr>
          <a:xfrm>
            <a:off x="864000" y="3096000"/>
            <a:ext cx="584646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flows of cost-of-carry strategy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/>
              <p:cNvSpPr txBox="1"/>
              <p:nvPr/>
            </p:nvSpPr>
            <p:spPr>
              <a:xfrm>
                <a:off x="1728000" y="3669559"/>
                <a:ext cx="525624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b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a:rPr lang="en-GB" sz="1200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buying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12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12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pieces of later maturing bond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669559"/>
                <a:ext cx="5256240" cy="276999"/>
              </a:xfrm>
              <a:prstGeom prst="rect">
                <a:avLst/>
              </a:prstGeom>
              <a:blipFill>
                <a:blip r:embed="rId19"/>
                <a:stretch>
                  <a:fillRect t="-93333" b="-15111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ovéPole 68"/>
          <p:cNvSpPr txBox="1"/>
          <p:nvPr/>
        </p:nvSpPr>
        <p:spPr>
          <a:xfrm rot="-5400000">
            <a:off x="1100764" y="3719483"/>
            <a:ext cx="4647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35"/>
              <p:cNvSpPr txBox="1"/>
              <p:nvPr/>
            </p:nvSpPr>
            <p:spPr>
              <a:xfrm>
                <a:off x="1728000" y="3870202"/>
                <a:ext cx="554400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200" b="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	selling forward later maturing bonds with delivery time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870202"/>
                <a:ext cx="5544000" cy="276999"/>
              </a:xfrm>
              <a:prstGeom prst="rect">
                <a:avLst/>
              </a:prstGeom>
              <a:blipFill>
                <a:blip r:embed="rId20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1" name="Přímá spojnice 70"/>
          <p:cNvCxnSpPr/>
          <p:nvPr/>
        </p:nvCxnSpPr>
        <p:spPr>
          <a:xfrm>
            <a:off x="1728000" y="3520811"/>
            <a:ext cx="536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Přímá spojnice 71"/>
          <p:cNvCxnSpPr/>
          <p:nvPr/>
        </p:nvCxnSpPr>
        <p:spPr>
          <a:xfrm>
            <a:off x="1728000" y="4138334"/>
            <a:ext cx="536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vá složená závorka 75"/>
          <p:cNvSpPr/>
          <p:nvPr/>
        </p:nvSpPr>
        <p:spPr>
          <a:xfrm>
            <a:off x="1440000" y="3527342"/>
            <a:ext cx="154159" cy="612000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ovéPole 35"/>
              <p:cNvSpPr txBox="1"/>
              <p:nvPr/>
            </p:nvSpPr>
            <p:spPr>
              <a:xfrm>
                <a:off x="1728000" y="4101766"/>
                <a:ext cx="417612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GB" sz="1200" b="0" i="1" smtClean="0"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  						repaying the earlier maturing bond</a:t>
                </a:r>
              </a:p>
            </p:txBody>
          </p:sp>
        </mc:Choice>
        <mc:Fallback xmlns="">
          <p:sp>
            <p:nvSpPr>
              <p:cNvPr id="7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101766"/>
                <a:ext cx="4176120" cy="276999"/>
              </a:xfrm>
              <a:prstGeom prst="rect">
                <a:avLst/>
              </a:prstGeom>
              <a:blipFill>
                <a:blip r:embed="rId21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ovéPole 79"/>
          <p:cNvSpPr txBox="1"/>
          <p:nvPr/>
        </p:nvSpPr>
        <p:spPr>
          <a:xfrm rot="-5400000">
            <a:off x="953623" y="4178068"/>
            <a:ext cx="60946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earlier </a:t>
            </a:r>
          </a:p>
          <a:p>
            <a:pPr algn="ctr"/>
            <a:r>
              <a:rPr lang="cs-CZ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maturit</a:t>
            </a:r>
            <a:r>
              <a:rPr lang="en-GB" sz="9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y</a:t>
            </a:r>
          </a:p>
        </p:txBody>
      </p:sp>
      <p:sp>
        <p:nvSpPr>
          <p:cNvPr id="81" name="Levá složená závorka 80"/>
          <p:cNvSpPr/>
          <p:nvPr/>
        </p:nvSpPr>
        <p:spPr>
          <a:xfrm>
            <a:off x="1440000" y="4150254"/>
            <a:ext cx="154159" cy="404673"/>
          </a:xfrm>
          <a:prstGeom prst="leftBrace">
            <a:avLst/>
          </a:prstGeom>
          <a:ln w="1905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ovéPole 35"/>
              <p:cNvSpPr txBox="1"/>
              <p:nvPr/>
            </p:nvSpPr>
            <p:spPr>
              <a:xfrm>
                <a:off x="1512000" y="5833544"/>
                <a:ext cx="7128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975" indent="-180975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/>
                    <a:ea typeface="Cambria Math"/>
                  </a:rPr>
                  <a:t>right hand side: outcome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/>
                    <a:ea typeface="Cambria Math"/>
                  </a:rPr>
                  <a:t>–year investment rolled over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GB" sz="14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sz="1400" dirty="0">
                    <a:latin typeface="Cambria Math"/>
                    <a:ea typeface="Cambria Math"/>
                  </a:rPr>
                  <a:t>–year period</a:t>
                </a:r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833544"/>
                <a:ext cx="7128000" cy="307777"/>
              </a:xfrm>
              <a:prstGeom prst="rect">
                <a:avLst/>
              </a:prstGeom>
              <a:blipFill>
                <a:blip r:embed="rId22"/>
                <a:stretch>
                  <a:fillRect l="-86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35"/>
              <p:cNvSpPr txBox="1"/>
              <p:nvPr/>
            </p:nvSpPr>
            <p:spPr>
              <a:xfrm>
                <a:off x="1728000" y="4303451"/>
                <a:ext cx="4176120" cy="2798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type m:val="lin"/>
                        <m:ctrlPr>
                          <a:rPr lang="en-GB" sz="1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1200" b="0" i="1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𝑇</m:t>
                            </m:r>
                            <m:r>
                              <a:rPr lang="en-GB" sz="12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  <m:sSubSup>
                          <m:sSubSup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GB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GB" sz="1200" i="1"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selling later maturing bonds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4303451"/>
                <a:ext cx="4176120" cy="279820"/>
              </a:xfrm>
              <a:prstGeom prst="rect">
                <a:avLst/>
              </a:prstGeom>
              <a:blipFill>
                <a:blip r:embed="rId23"/>
                <a:stretch>
                  <a:fillRect t="-89130" b="-14782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ovéPole 35"/>
              <p:cNvSpPr txBox="1"/>
              <p:nvPr/>
            </p:nvSpPr>
            <p:spPr>
              <a:xfrm>
                <a:off x="1728000" y="3490262"/>
                <a:ext cx="504021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𝑃</m:t>
                        </m:r>
                      </m:e>
                      <m:sub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  <m:r>
                          <a:rPr lang="en-GB" sz="12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200" dirty="0">
                    <a:latin typeface="Cambria Math"/>
                    <a:ea typeface="Cambria Math"/>
                  </a:rPr>
                  <a:t>						issuing one piece of earlier maturing bond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000" y="3490262"/>
                <a:ext cx="5040216" cy="276999"/>
              </a:xfrm>
              <a:prstGeom prst="rect">
                <a:avLst/>
              </a:prstGeom>
              <a:blipFill>
                <a:blip r:embed="rId24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35"/>
              <p:cNvSpPr txBox="1"/>
              <p:nvPr/>
            </p:nvSpPr>
            <p:spPr>
              <a:xfrm>
                <a:off x="1512000" y="5605488"/>
                <a:ext cx="4473361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975" indent="-180975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/>
                    <a:ea typeface="Cambria Math"/>
                  </a:rPr>
                  <a:t>left hand side: outcome of </a:t>
                </a:r>
                <a14:m>
                  <m:oMath xmlns:m="http://schemas.openxmlformats.org/officeDocument/2006/math">
                    <m:r>
                      <a:rPr lang="en-GB" sz="1400" b="0" i="0" smtClean="0">
                        <a:latin typeface="Cambria Math"/>
                        <a:ea typeface="Cambria Math"/>
                      </a:rPr>
                      <m:t> </m:t>
                    </m:r>
                    <m:sSub>
                      <m:sSub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𝑇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/>
                    <a:ea typeface="Cambria Math"/>
                  </a:rPr>
                  <a:t>–year investment</a:t>
                </a:r>
              </a:p>
            </p:txBody>
          </p:sp>
        </mc:Choice>
        <mc:Fallback xmlns="">
          <p:sp>
            <p:nvSpPr>
              <p:cNvPr id="9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605488"/>
                <a:ext cx="4473361" cy="307777"/>
              </a:xfrm>
              <a:prstGeom prst="rect">
                <a:avLst/>
              </a:prstGeom>
              <a:blipFill>
                <a:blip r:embed="rId25"/>
                <a:stretch>
                  <a:fillRect l="-136" t="-6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2" name="Přímá spojnice 91"/>
          <p:cNvCxnSpPr/>
          <p:nvPr/>
        </p:nvCxnSpPr>
        <p:spPr>
          <a:xfrm>
            <a:off x="1728000" y="4559864"/>
            <a:ext cx="5364000" cy="0"/>
          </a:xfrm>
          <a:prstGeom prst="line">
            <a:avLst/>
          </a:prstGeom>
          <a:ln w="12700">
            <a:prstDash val="sysDash"/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ovéPole 94"/>
              <p:cNvSpPr txBox="1"/>
              <p:nvPr/>
            </p:nvSpPr>
            <p:spPr>
              <a:xfrm>
                <a:off x="1518361" y="4868976"/>
                <a:ext cx="6131935" cy="576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0=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/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sSub>
                                        <m:sSubPr>
                                          <m:ctrlPr>
                                            <a:rPr lang="cs-CZ" sz="14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4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cs-CZ" sz="14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  <m:r>
                                            <a:rPr lang="cs-CZ" sz="14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sSub>
                                    <m:sSubPr>
                                      <m:ctrlP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p>
                              </m:sSup>
                            </m:den>
                          </m:f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:</m:t>
                          </m:r>
                          <m:f>
                            <m:f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sSub>
                                        <m:sSubPr>
                                          <m:ctrlPr>
                                            <a:rPr lang="cs-CZ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cs-CZ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  <m:r>
                                            <a:rPr lang="cs-CZ" sz="14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sSub>
                                    <m:sSub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</m:sSup>
                            </m:den>
                          </m:f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Pre>
                                    <m:sPrePr>
                                      <m:ctrlPr>
                                        <a:rPr lang="en-GB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PrePr>
                                    <m:sub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GB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sPre>
                                </m:e>
                              </m:d>
                            </m:e>
                            <m:sup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5" name="TextovéPole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361" y="4868976"/>
                <a:ext cx="6131935" cy="576376"/>
              </a:xfrm>
              <a:prstGeom prst="rect">
                <a:avLst/>
              </a:prstGeom>
              <a:blipFill>
                <a:blip r:embed="rId26"/>
                <a:stretch>
                  <a:fillRect b="-21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ovéPole 99"/>
              <p:cNvSpPr txBox="1"/>
              <p:nvPr/>
            </p:nvSpPr>
            <p:spPr>
              <a:xfrm>
                <a:off x="2561976" y="5371335"/>
                <a:ext cx="35700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p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  <m:r>
                        <a:rPr lang="cs-CZ" sz="14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sPre>
                                <m:sPre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PrePr>
                                <m:sub>
                                  <m:r>
                                    <a:rPr lang="en-GB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GB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GB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sPre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0" name="TextovéPole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976" y="5371335"/>
                <a:ext cx="3570015" cy="307777"/>
              </a:xfrm>
              <a:prstGeom prst="rect">
                <a:avLst/>
              </a:prstGeom>
              <a:blipFill>
                <a:blip r:embed="rId27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ovéPole 35"/>
              <p:cNvSpPr txBox="1"/>
              <p:nvPr/>
            </p:nvSpPr>
            <p:spPr>
              <a:xfrm>
                <a:off x="2059529" y="2607780"/>
                <a:ext cx="5208407" cy="5402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Sub>
                                    <m:sSubPr>
                                      <m:ctrlP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  </m:t>
                          </m:r>
                          <m:r>
                            <a:rPr lang="en-GB" sz="1400" i="1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1400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sz="1400" i="1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Sub>
                                    <m:sSubPr>
                                      <m:ctrlPr>
                                        <a:rPr lang="cs-CZ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cs-CZ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cs-CZ" sz="14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, </m:t>
                      </m:r>
                      <m:sSubSup>
                        <m:sSubSup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   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cs-CZ" sz="1400" i="1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i="1">
                              <a:latin typeface="Cambria Math"/>
                              <a:ea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sPre>
                                    <m:sPrePr>
                                      <m:ctrlPr>
                                        <a:rPr lang="en-GB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PrePr>
                                    <m:sub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  <m:r>
                                        <a:rPr lang="en-GB" sz="14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cs-CZ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GB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  <m:r>
                                            <a:rPr lang="en-GB" sz="1400" i="1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sPre>
                                </m:e>
                              </m:d>
                            </m:e>
                            <m:sup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529" y="2607780"/>
                <a:ext cx="5208407" cy="540276"/>
              </a:xfrm>
              <a:prstGeom prst="rect">
                <a:avLst/>
              </a:prstGeom>
              <a:blipFill>
                <a:blip r:embed="rId28"/>
                <a:stretch>
                  <a:fillRect b="-454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1" name="Tabulka 100">
            <a:extLst>
              <a:ext uri="{FF2B5EF4-FFF2-40B4-BE49-F238E27FC236}">
                <a16:creationId xmlns:a16="http://schemas.microsoft.com/office/drawing/2014/main" id="{CD00B9E3-9160-4DA6-A6D6-BFA2FE7AB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927983"/>
              </p:ext>
            </p:extLst>
          </p:nvPr>
        </p:nvGraphicFramePr>
        <p:xfrm>
          <a:off x="1620000" y="3519056"/>
          <a:ext cx="90388" cy="1049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49425">
                <a:tc>
                  <a:txBody>
                    <a:bodyPr/>
                    <a:lstStyle/>
                    <a:p>
                      <a:pPr algn="ctr"/>
                      <a:endParaRPr lang="cs-CZ" sz="8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4094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cap="small" dirty="0">
            <a:solidFill>
              <a:schemeClr val="accent4">
                <a:lumMod val="50000"/>
              </a:schemeClr>
            </a:solidFill>
            <a:effectLst>
              <a:innerShdw blurRad="63500" dist="50800" dir="10800000">
                <a:prstClr val="black">
                  <a:alpha val="50000"/>
                </a:prstClr>
              </a:innerShdw>
            </a:effectLst>
            <a:latin typeface="Algerian" panose="04020705040A02060702" pitchFamily="82" charset="0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20298</TotalTime>
  <Words>1965</Words>
  <Application>Microsoft Office PowerPoint</Application>
  <PresentationFormat>Předvádění na obrazovce (4:3)</PresentationFormat>
  <Paragraphs>227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Cost-of-carry model</vt:lpstr>
      <vt:lpstr>Introduction</vt:lpstr>
      <vt:lpstr>Borrowing-cash strategy</vt:lpstr>
      <vt:lpstr>Borrowing-asset strategy</vt:lpstr>
      <vt:lpstr>Carry with two futures contracts</vt:lpstr>
      <vt:lpstr>Application for currency forwards</vt:lpstr>
      <vt:lpstr>Uncovered interest rate parity</vt:lpstr>
      <vt:lpstr>Carry trade</vt:lpstr>
      <vt:lpstr>Application for zero-coupon bonds</vt:lpstr>
      <vt:lpstr>Fair price of stock-index futures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Cost-of-carry model</dc:title>
  <dc:subject>FI - TALKING SLIDES</dc:subject>
  <dc:creator>Oldřich DĚDEK</dc:creator>
  <cp:keywords>pptxFI_L12</cp:keywords>
  <dc:description>Financial markets instruments</dc:description>
  <cp:lastModifiedBy>Oldrich DEDEK</cp:lastModifiedBy>
  <cp:revision>2206</cp:revision>
  <dcterms:created xsi:type="dcterms:W3CDTF">2014-05-11T12:40:16Z</dcterms:created>
  <dcterms:modified xsi:type="dcterms:W3CDTF">2020-10-11T08:06:53Z</dcterms:modified>
  <cp:category>O.D. Lecturing Legacy</cp:category>
  <cp:contentStatus>OD Web</cp:contentStatus>
</cp:coreProperties>
</file>