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8"/>
  </p:notesMasterIdLst>
  <p:sldIdLst>
    <p:sldId id="256" r:id="rId2"/>
    <p:sldId id="260" r:id="rId3"/>
    <p:sldId id="273" r:id="rId4"/>
    <p:sldId id="291" r:id="rId5"/>
    <p:sldId id="300" r:id="rId6"/>
    <p:sldId id="272" r:id="rId7"/>
  </p:sldIdLst>
  <p:sldSz cx="9144000" cy="6858000" type="screen4x3"/>
  <p:notesSz cx="6858000" cy="9144000"/>
  <p:custDataLst>
    <p:tags r:id="rId9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46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120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07.10.2020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07.10.2020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07.10.2020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7.png"/><Relationship Id="rId17" Type="http://schemas.openxmlformats.org/officeDocument/2006/relationships/image" Target="../media/image6.png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4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Arbitrage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with futures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Arbitrage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792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an arbitrage trade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1629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Arbitrage trade aims at exploiting pricing anomalies that may persist for some time, making profit with minimal risk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1828333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 of an arbitrage opportunity: no initial net wealth, risk-free execution, return in excess of the riskless rate of return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988000"/>
            <a:ext cx="57962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Practical obstacles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to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arbitrage trades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1187624" y="3292557"/>
            <a:ext cx="795637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Arbitrage trades are not entirely risk-free because of the short time delays between the individual operations of an arbitrage strategy; price anomalies can last only a matter of seconds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2398565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Pricing formulas are based on the condition that arbitrage opportunities cannot exist on efficient financial markets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000" y="4881192"/>
            <a:ext cx="74870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only whole numbers of futures contracts can be involved in arbitrage trades wiping out slim arbitrage profits</a:t>
            </a:r>
          </a:p>
        </p:txBody>
      </p:sp>
      <p:sp>
        <p:nvSpPr>
          <p:cNvPr id="65" name="TextovéPole 35"/>
          <p:cNvSpPr txBox="1"/>
          <p:nvPr/>
        </p:nvSpPr>
        <p:spPr>
          <a:xfrm>
            <a:off x="1511096" y="4380273"/>
            <a:ext cx="72725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unexpected variation margins resulting from marking to market can happen any time before delivery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E7F1D1FF-9CA1-4CFE-BFE2-EB5549BFA0A1}"/>
              </a:ext>
            </a:extLst>
          </p:cNvPr>
          <p:cNvSpPr txBox="1"/>
          <p:nvPr/>
        </p:nvSpPr>
        <p:spPr>
          <a:xfrm>
            <a:off x="1187624" y="4101136"/>
            <a:ext cx="77048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Arbitrage trades can be hampered by technicalities of futures trading</a:t>
            </a:r>
          </a:p>
        </p:txBody>
      </p:sp>
      <p:sp>
        <p:nvSpPr>
          <p:cNvPr id="61" name="TextovéPole 60">
            <a:extLst>
              <a:ext uri="{FF2B5EF4-FFF2-40B4-BE49-F238E27FC236}">
                <a16:creationId xmlns:a16="http://schemas.microsoft.com/office/drawing/2014/main" id="{7A52BA16-3E47-49D5-947A-4A2539D71476}"/>
              </a:ext>
            </a:extLst>
          </p:cNvPr>
          <p:cNvSpPr txBox="1"/>
          <p:nvPr/>
        </p:nvSpPr>
        <p:spPr>
          <a:xfrm>
            <a:off x="1187624" y="537577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Transaction costs in terms of bid-ask spreads can substantially reduce or even eliminate arbitrage profits</a:t>
            </a:r>
          </a:p>
        </p:txBody>
      </p:sp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Arbitrage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792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Bid-ask spread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30060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Definition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2880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1188000" y="2303492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Bid-ask spread is the source of the dealer’s profit and is an important part of the transaction cost of trading (along with commissions)</a:t>
            </a:r>
          </a:p>
        </p:txBody>
      </p:sp>
      <p:sp>
        <p:nvSpPr>
          <p:cNvPr id="85" name="TextovéPole 84"/>
          <p:cNvSpPr txBox="1"/>
          <p:nvPr/>
        </p:nvSpPr>
        <p:spPr>
          <a:xfrm>
            <a:off x="1188000" y="3206960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No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bid-ask spread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1188000" y="1203840"/>
            <a:ext cx="794928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Bid-ask spread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the difference between the quoted prices at which a dealer is willing to buy an asset (bid price) and to sell the asset (ask price); an individual looking to sell will receive the bid price while one looking to buy will pay the ask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7" name="Tabulka 5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8551229"/>
                  </p:ext>
                </p:extLst>
              </p:nvPr>
            </p:nvGraphicFramePr>
            <p:xfrm>
              <a:off x="1620000" y="4732176"/>
              <a:ext cx="3456000" cy="702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57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 gridSpan="3"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NEW</m:t>
                                </m:r>
                                <m: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YORK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cs-CZ" sz="1100" b="0" i="0" kern="1200" noProof="0" smtClean="0">
                                    <a:solidFill>
                                      <a:schemeClr val="lt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FRANKFURT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Bid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Midpoint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Ask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Bid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Midpoint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Ask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7" name="Tabulka 5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8551229"/>
                  </p:ext>
                </p:extLst>
              </p:nvPr>
            </p:nvGraphicFramePr>
            <p:xfrm>
              <a:off x="1620000" y="4732176"/>
              <a:ext cx="3456000" cy="702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57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7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 gridSpan="3"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56" t="-6667" r="-102113" b="-17333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056" t="-6667" r="-2113" b="-17333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Bid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Midpoint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Ask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Bid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Midpoint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Ask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0" name="Tabulka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8121841"/>
                  </p:ext>
                </p:extLst>
              </p:nvPr>
            </p:nvGraphicFramePr>
            <p:xfrm>
              <a:off x="1619672" y="3569588"/>
              <a:ext cx="1872000" cy="486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93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3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NEW</m:t>
                                </m:r>
                                <m: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cs-CZ" sz="1100" b="0" i="0" noProof="0" smtClean="0">
                                    <a:latin typeface="Cambria Math" panose="02040503050406030204" pitchFamily="18" charset="0"/>
                                  </a:rPr>
                                  <m:t>YORK</m:t>
                                </m:r>
                              </m:oMath>
                            </m:oMathPara>
                          </a14:m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FRANKFURT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 USD/EUR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 USD/EUR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0" name="Tabulka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8121841"/>
                  </p:ext>
                </p:extLst>
              </p:nvPr>
            </p:nvGraphicFramePr>
            <p:xfrm>
              <a:off x="1619672" y="3569588"/>
              <a:ext cx="1872000" cy="486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93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3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4"/>
                          <a:stretch>
                            <a:fillRect l="-1948" t="-6667" r="-104545" b="-9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100" b="0" i="0" kern="1200" noProof="0" dirty="0" smtClean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FRANKFURT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 </a:t>
                          </a:r>
                          <a:r>
                            <a:rPr lang="cs-CZ" sz="100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USD/EUR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1.2 </a:t>
                          </a:r>
                          <a:r>
                            <a:rPr lang="cs-CZ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USD/EUR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6" name="TextovéPole 35"/>
          <p:cNvSpPr txBox="1"/>
          <p:nvPr/>
        </p:nvSpPr>
        <p:spPr>
          <a:xfrm>
            <a:off x="3600000" y="3472626"/>
            <a:ext cx="3708304" cy="2590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1. Borrow and sell 1 euro in 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New York 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for 1.3 dollars</a:t>
            </a:r>
          </a:p>
        </p:txBody>
      </p:sp>
      <p:sp>
        <p:nvSpPr>
          <p:cNvPr id="67" name="TextovéPole 35"/>
          <p:cNvSpPr txBox="1"/>
          <p:nvPr/>
        </p:nvSpPr>
        <p:spPr>
          <a:xfrm>
            <a:off x="3600000" y="3667495"/>
            <a:ext cx="4932440" cy="2590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2. Transfer 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1.3 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dollars to 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Frankfurt 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and sell them for 1.3/1.2 = 1.0833 euros</a:t>
            </a:r>
          </a:p>
        </p:txBody>
      </p:sp>
      <p:sp>
        <p:nvSpPr>
          <p:cNvPr id="68" name="TextovéPole 35"/>
          <p:cNvSpPr txBox="1"/>
          <p:nvPr/>
        </p:nvSpPr>
        <p:spPr>
          <a:xfrm>
            <a:off x="3600000" y="3856356"/>
            <a:ext cx="5292480" cy="425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3. Transfer 1.0833 euros back to 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New York 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and repay the 1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 euro loan. Arbitrage profit per 1 euro is 1.0833 - 1= 0.0833 euros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1187624" y="4355812"/>
            <a:ext cx="33843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20 p.p. bid-ask spread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5256000" y="4625452"/>
            <a:ext cx="3456384" cy="425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1. Borrow and sell 1 euro in New York for 1.2 dollars (NY dealer buys euros at quoted bid price)</a:t>
            </a:r>
          </a:p>
        </p:txBody>
      </p:sp>
      <p:sp>
        <p:nvSpPr>
          <p:cNvPr id="74" name="TextovéPole 35"/>
          <p:cNvSpPr txBox="1"/>
          <p:nvPr/>
        </p:nvSpPr>
        <p:spPr>
          <a:xfrm>
            <a:off x="5256000" y="4978504"/>
            <a:ext cx="3456384" cy="5924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2. Transfer 1.2 dollars to Frankfurt and sell them for 1.2/1.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 = 0.9231 euros (FR dealer sells euros at quoted ask price)</a:t>
            </a:r>
          </a:p>
        </p:txBody>
      </p:sp>
      <p:sp>
        <p:nvSpPr>
          <p:cNvPr id="75" name="TextovéPole 35"/>
          <p:cNvSpPr txBox="1"/>
          <p:nvPr/>
        </p:nvSpPr>
        <p:spPr>
          <a:xfrm>
            <a:off x="5256000" y="5490430"/>
            <a:ext cx="3520772" cy="5924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3. Transfer 0.9231 euros back to New York and repay the 1</a:t>
            </a:r>
            <a:r>
              <a:rPr lang="cs-CZ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euro loan. Arbitrage loss per 1 euro is</a:t>
            </a:r>
          </a:p>
          <a:p>
            <a:pPr marL="177800" indent="4763">
              <a:lnSpc>
                <a:spcPts val="1320"/>
              </a:lnSpc>
              <a:buClr>
                <a:srgbClr val="7030A0"/>
              </a:buClr>
            </a:pPr>
            <a:r>
              <a:rPr lang="en-GB" sz="1100" dirty="0">
                <a:latin typeface="Cambria Math" panose="02040503050406030204" pitchFamily="18" charset="0"/>
                <a:ea typeface="Cambria Math" panose="02040503050406030204" pitchFamily="18" charset="0"/>
              </a:rPr>
              <a:t>0.9231 - 1= -0.0769 euros</a:t>
            </a:r>
          </a:p>
        </p:txBody>
      </p: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8E709C2E-9040-48BB-8A85-4CDCBB960B4E}"/>
              </a:ext>
            </a:extLst>
          </p:cNvPr>
          <p:cNvGrpSpPr/>
          <p:nvPr/>
        </p:nvGrpSpPr>
        <p:grpSpPr>
          <a:xfrm>
            <a:off x="4326320" y="692696"/>
            <a:ext cx="3198008" cy="579480"/>
            <a:chOff x="3707904" y="306000"/>
            <a:chExt cx="3198008" cy="579480"/>
          </a:xfrm>
        </p:grpSpPr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3E477626-1846-4BB8-A5CB-323E4F7D9AD4}"/>
                </a:ext>
              </a:extLst>
            </p:cNvPr>
            <p:cNvSpPr/>
            <p:nvPr/>
          </p:nvSpPr>
          <p:spPr>
            <a:xfrm>
              <a:off x="5015668" y="476672"/>
              <a:ext cx="576064" cy="247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Dealer</a:t>
              </a:r>
            </a:p>
          </p:txBody>
        </p:sp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72FA7B46-8C86-4C65-9E72-F04B676C4AAD}"/>
                </a:ext>
              </a:extLst>
            </p:cNvPr>
            <p:cNvSpPr/>
            <p:nvPr/>
          </p:nvSpPr>
          <p:spPr>
            <a:xfrm>
              <a:off x="6329848" y="476672"/>
              <a:ext cx="576064" cy="247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Buyer</a:t>
              </a:r>
            </a:p>
          </p:txBody>
        </p:sp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B4C736C9-2224-4CCD-9B9B-C63893C02B19}"/>
                </a:ext>
              </a:extLst>
            </p:cNvPr>
            <p:cNvSpPr/>
            <p:nvPr/>
          </p:nvSpPr>
          <p:spPr>
            <a:xfrm>
              <a:off x="3707904" y="476672"/>
              <a:ext cx="576064" cy="247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/>
                <a:t>Seller</a:t>
              </a:r>
            </a:p>
          </p:txBody>
        </p:sp>
        <p:sp>
          <p:nvSpPr>
            <p:cNvPr id="72" name="TextovéPole 35">
              <a:extLst>
                <a:ext uri="{FF2B5EF4-FFF2-40B4-BE49-F238E27FC236}">
                  <a16:creationId xmlns:a16="http://schemas.microsoft.com/office/drawing/2014/main" id="{FBFC526D-C7FD-4EF0-995E-9FBFE7BE19A6}"/>
                </a:ext>
              </a:extLst>
            </p:cNvPr>
            <p:cNvSpPr txBox="1"/>
            <p:nvPr/>
          </p:nvSpPr>
          <p:spPr>
            <a:xfrm>
              <a:off x="4380640" y="306519"/>
              <a:ext cx="531568" cy="2590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cs-CZ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ts val="1320"/>
                </a:lnSpc>
                <a:buClr>
                  <a:srgbClr val="7030A0"/>
                </a:buClr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Asset</a:t>
              </a:r>
            </a:p>
          </p:txBody>
        </p:sp>
        <p:cxnSp>
          <p:nvCxnSpPr>
            <p:cNvPr id="11" name="Přímá spojnice se šipkou 10">
              <a:extLst>
                <a:ext uri="{FF2B5EF4-FFF2-40B4-BE49-F238E27FC236}">
                  <a16:creationId xmlns:a16="http://schemas.microsoft.com/office/drawing/2014/main" id="{C338F821-626B-4F52-8E7A-34DC21C36C66}"/>
                </a:ext>
              </a:extLst>
            </p:cNvPr>
            <p:cNvCxnSpPr>
              <a:cxnSpLocks/>
            </p:cNvCxnSpPr>
            <p:nvPr/>
          </p:nvCxnSpPr>
          <p:spPr>
            <a:xfrm>
              <a:off x="4316432" y="524800"/>
              <a:ext cx="675584" cy="0"/>
            </a:xfrm>
            <a:prstGeom prst="straightConnector1">
              <a:avLst/>
            </a:prstGeom>
            <a:ln w="25400">
              <a:headEnd type="none" w="lg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se šipkou 76">
              <a:extLst>
                <a:ext uri="{FF2B5EF4-FFF2-40B4-BE49-F238E27FC236}">
                  <a16:creationId xmlns:a16="http://schemas.microsoft.com/office/drawing/2014/main" id="{6AC9E0B2-DBEC-4E63-9525-F34C4228B088}"/>
                </a:ext>
              </a:extLst>
            </p:cNvPr>
            <p:cNvCxnSpPr>
              <a:cxnSpLocks/>
            </p:cNvCxnSpPr>
            <p:nvPr/>
          </p:nvCxnSpPr>
          <p:spPr>
            <a:xfrm>
              <a:off x="5626800" y="525600"/>
              <a:ext cx="675584" cy="0"/>
            </a:xfrm>
            <a:prstGeom prst="straightConnector1">
              <a:avLst/>
            </a:prstGeom>
            <a:ln w="25400">
              <a:headEnd type="none" w="lg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se šipkou 78">
              <a:extLst>
                <a:ext uri="{FF2B5EF4-FFF2-40B4-BE49-F238E27FC236}">
                  <a16:creationId xmlns:a16="http://schemas.microsoft.com/office/drawing/2014/main" id="{0CE3DEDF-1F73-4AA9-AE8E-1ABCB366A4D6}"/>
                </a:ext>
              </a:extLst>
            </p:cNvPr>
            <p:cNvCxnSpPr>
              <a:cxnSpLocks/>
            </p:cNvCxnSpPr>
            <p:nvPr/>
          </p:nvCxnSpPr>
          <p:spPr>
            <a:xfrm>
              <a:off x="4316432" y="674648"/>
              <a:ext cx="675584" cy="0"/>
            </a:xfrm>
            <a:prstGeom prst="straightConnector1">
              <a:avLst/>
            </a:prstGeom>
            <a:ln w="25400"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Přímá spojnice se šipkou 79">
              <a:extLst>
                <a:ext uri="{FF2B5EF4-FFF2-40B4-BE49-F238E27FC236}">
                  <a16:creationId xmlns:a16="http://schemas.microsoft.com/office/drawing/2014/main" id="{7B23B9F3-4179-4260-9E2E-809D5B7897AA}"/>
                </a:ext>
              </a:extLst>
            </p:cNvPr>
            <p:cNvCxnSpPr>
              <a:cxnSpLocks/>
            </p:cNvCxnSpPr>
            <p:nvPr/>
          </p:nvCxnSpPr>
          <p:spPr>
            <a:xfrm>
              <a:off x="5628308" y="673200"/>
              <a:ext cx="675584" cy="0"/>
            </a:xfrm>
            <a:prstGeom prst="straightConnector1">
              <a:avLst/>
            </a:prstGeom>
            <a:ln w="25400">
              <a:headEnd type="triangl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ovéPole 35">
              <a:extLst>
                <a:ext uri="{FF2B5EF4-FFF2-40B4-BE49-F238E27FC236}">
                  <a16:creationId xmlns:a16="http://schemas.microsoft.com/office/drawing/2014/main" id="{AFAF8C55-4F5B-47C5-9ECE-5D9889EAE85E}"/>
                </a:ext>
              </a:extLst>
            </p:cNvPr>
            <p:cNvSpPr txBox="1"/>
            <p:nvPr/>
          </p:nvSpPr>
          <p:spPr>
            <a:xfrm>
              <a:off x="5678732" y="306000"/>
              <a:ext cx="531568" cy="2590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cs-CZ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ts val="1320"/>
                </a:lnSpc>
                <a:buClr>
                  <a:srgbClr val="7030A0"/>
                </a:buClr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Asset</a:t>
              </a:r>
            </a:p>
          </p:txBody>
        </p:sp>
        <p:sp>
          <p:nvSpPr>
            <p:cNvPr id="82" name="TextovéPole 35">
              <a:extLst>
                <a:ext uri="{FF2B5EF4-FFF2-40B4-BE49-F238E27FC236}">
                  <a16:creationId xmlns:a16="http://schemas.microsoft.com/office/drawing/2014/main" id="{0C48D65A-E13C-4A6B-8644-D0515C4616DD}"/>
                </a:ext>
              </a:extLst>
            </p:cNvPr>
            <p:cNvSpPr txBox="1"/>
            <p:nvPr/>
          </p:nvSpPr>
          <p:spPr>
            <a:xfrm>
              <a:off x="4266423" y="626435"/>
              <a:ext cx="824145" cy="2590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cs-CZ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ts val="1320"/>
                </a:lnSpc>
                <a:buClr>
                  <a:srgbClr val="7030A0"/>
                </a:buClr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Bid price</a:t>
              </a:r>
            </a:p>
          </p:txBody>
        </p:sp>
        <p:sp>
          <p:nvSpPr>
            <p:cNvPr id="83" name="TextovéPole 35">
              <a:extLst>
                <a:ext uri="{FF2B5EF4-FFF2-40B4-BE49-F238E27FC236}">
                  <a16:creationId xmlns:a16="http://schemas.microsoft.com/office/drawing/2014/main" id="{3027CF7F-BFCD-4EA5-B501-224A36CA838A}"/>
                </a:ext>
              </a:extLst>
            </p:cNvPr>
            <p:cNvSpPr txBox="1"/>
            <p:nvPr/>
          </p:nvSpPr>
          <p:spPr>
            <a:xfrm>
              <a:off x="5580112" y="626400"/>
              <a:ext cx="819600" cy="2590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cs-CZ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ts val="1320"/>
                </a:lnSpc>
                <a:buClr>
                  <a:srgbClr val="7030A0"/>
                </a:buClr>
              </a:pPr>
              <a:r>
                <a:rPr lang="en-GB" sz="11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Ask price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74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Arbitrage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792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Box arbitrage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1188000" y="1256325"/>
            <a:ext cx="7711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Box arbitrage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follows the pattern of covered interest rate parity by using only futures contracts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864000" y="3132000"/>
            <a:ext cx="407085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analogy of CIRP</a:t>
            </a:r>
          </a:p>
        </p:txBody>
      </p:sp>
      <p:sp>
        <p:nvSpPr>
          <p:cNvPr id="102" name="TextovéPole 101"/>
          <p:cNvSpPr txBox="1"/>
          <p:nvPr/>
        </p:nvSpPr>
        <p:spPr>
          <a:xfrm>
            <a:off x="1187624" y="1809090"/>
            <a:ext cx="26642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Repetition of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CIPR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3708000" y="1983100"/>
            <a:ext cx="5256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①</a:t>
            </a:r>
            <a:r>
              <a:rPr lang="en-GB" sz="12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 Borrow one euro for 3 months at a euro interest rate </a:t>
            </a:r>
          </a:p>
        </p:txBody>
      </p:sp>
      <p:sp>
        <p:nvSpPr>
          <p:cNvPr id="65" name="TextovéPole 64"/>
          <p:cNvSpPr txBox="1"/>
          <p:nvPr/>
        </p:nvSpPr>
        <p:spPr>
          <a:xfrm>
            <a:off x="3708000" y="2177071"/>
            <a:ext cx="5256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②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  Convert euro to dollars at a spot USD/EUR exchange rate and arrange forward conversion of dollars back to euros at a forward rate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3708000" y="2549901"/>
            <a:ext cx="5256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③</a:t>
            </a:r>
            <a:r>
              <a:rPr lang="en-GB" sz="12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  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Deposit dollars at a dollar interest rate 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3688080" y="2746251"/>
            <a:ext cx="52516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52000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④  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Convert the dollar deposit balance back to euros at a given forward rate</a:t>
            </a:r>
          </a:p>
        </p:txBody>
      </p:sp>
      <p:sp>
        <p:nvSpPr>
          <p:cNvPr id="68" name="TextovéPole 67"/>
          <p:cNvSpPr txBox="1"/>
          <p:nvPr/>
        </p:nvSpPr>
        <p:spPr>
          <a:xfrm>
            <a:off x="3708000" y="2936295"/>
            <a:ext cx="5262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⑤</a:t>
            </a:r>
            <a:r>
              <a:rPr lang="en-GB" sz="12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  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Repay the euro loan together with </a:t>
            </a:r>
            <a:r>
              <a:rPr lang="en-US" sz="1200" dirty="0">
                <a:latin typeface="Cambria Math"/>
                <a:ea typeface="Cambria Math" panose="02040503050406030204" pitchFamily="18" charset="0"/>
              </a:rPr>
              <a:t>with the interest at the euro rate</a:t>
            </a:r>
          </a:p>
        </p:txBody>
      </p:sp>
      <p:grpSp>
        <p:nvGrpSpPr>
          <p:cNvPr id="69" name="Skupina 68"/>
          <p:cNvGrpSpPr/>
          <p:nvPr/>
        </p:nvGrpSpPr>
        <p:grpSpPr>
          <a:xfrm>
            <a:off x="994414" y="2132851"/>
            <a:ext cx="2353450" cy="886198"/>
            <a:chOff x="778390" y="3356992"/>
            <a:chExt cx="2353450" cy="886198"/>
          </a:xfrm>
        </p:grpSpPr>
        <p:grpSp>
          <p:nvGrpSpPr>
            <p:cNvPr id="70" name="Skupina 69"/>
            <p:cNvGrpSpPr/>
            <p:nvPr/>
          </p:nvGrpSpPr>
          <p:grpSpPr>
            <a:xfrm>
              <a:off x="778390" y="3356992"/>
              <a:ext cx="2323620" cy="886198"/>
              <a:chOff x="778390" y="3415454"/>
              <a:chExt cx="2323620" cy="886198"/>
            </a:xfrm>
          </p:grpSpPr>
          <p:grpSp>
            <p:nvGrpSpPr>
              <p:cNvPr id="77" name="Skupina 76"/>
              <p:cNvGrpSpPr/>
              <p:nvPr/>
            </p:nvGrpSpPr>
            <p:grpSpPr>
              <a:xfrm>
                <a:off x="1279951" y="3501008"/>
                <a:ext cx="1822059" cy="590445"/>
                <a:chOff x="1279951" y="3573016"/>
                <a:chExt cx="1822059" cy="590445"/>
              </a:xfrm>
            </p:grpSpPr>
            <p:cxnSp>
              <p:nvCxnSpPr>
                <p:cNvPr id="88" name="Přímá spojnice se šipkou 87"/>
                <p:cNvCxnSpPr/>
                <p:nvPr/>
              </p:nvCxnSpPr>
              <p:spPr>
                <a:xfrm>
                  <a:off x="1297775" y="3577294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Přímá spojnice se šipkou 88"/>
                <p:cNvCxnSpPr/>
                <p:nvPr/>
              </p:nvCxnSpPr>
              <p:spPr>
                <a:xfrm>
                  <a:off x="3086924" y="3587461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Přímá spojnice se šipkou 89"/>
                <p:cNvCxnSpPr/>
                <p:nvPr/>
              </p:nvCxnSpPr>
              <p:spPr>
                <a:xfrm>
                  <a:off x="1302010" y="3573016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Přímá spojnice se šipkou 102"/>
                <p:cNvCxnSpPr/>
                <p:nvPr/>
              </p:nvCxnSpPr>
              <p:spPr>
                <a:xfrm>
                  <a:off x="1279951" y="4155853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Skupina 77"/>
              <p:cNvGrpSpPr/>
              <p:nvPr/>
            </p:nvGrpSpPr>
            <p:grpSpPr>
              <a:xfrm>
                <a:off x="778390" y="3415454"/>
                <a:ext cx="544060" cy="886198"/>
                <a:chOff x="778390" y="3415454"/>
                <a:chExt cx="544060" cy="886198"/>
              </a:xfrm>
            </p:grpSpPr>
            <p:sp>
              <p:nvSpPr>
                <p:cNvPr id="80" name="TextovéPole 79"/>
                <p:cNvSpPr txBox="1"/>
                <p:nvPr/>
              </p:nvSpPr>
              <p:spPr>
                <a:xfrm>
                  <a:off x="879273" y="3415454"/>
                  <a:ext cx="41657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USD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cxnSp>
              <p:nvCxnSpPr>
                <p:cNvPr id="83" name="Přímá spojnice se šipkou 82"/>
                <p:cNvCxnSpPr/>
                <p:nvPr/>
              </p:nvCxnSpPr>
              <p:spPr>
                <a:xfrm>
                  <a:off x="778390" y="4083845"/>
                  <a:ext cx="521395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ovéPole 85"/>
                <p:cNvSpPr txBox="1"/>
                <p:nvPr/>
              </p:nvSpPr>
              <p:spPr>
                <a:xfrm>
                  <a:off x="859020" y="3877270"/>
                  <a:ext cx="46343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EUR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sp>
              <p:nvSpPr>
                <p:cNvPr id="87" name="TextovéPole 86"/>
                <p:cNvSpPr txBox="1"/>
                <p:nvPr/>
              </p:nvSpPr>
              <p:spPr>
                <a:xfrm>
                  <a:off x="902196" y="4055431"/>
                  <a:ext cx="312979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b="1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①</a:t>
                  </a:r>
                  <a:endPara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</p:grpSp>
        <p:sp>
          <p:nvSpPr>
            <p:cNvPr id="71" name="TextovéPole 70"/>
            <p:cNvSpPr txBox="1"/>
            <p:nvPr/>
          </p:nvSpPr>
          <p:spPr>
            <a:xfrm>
              <a:off x="1245058" y="36152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②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4" name="TextovéPole 73"/>
            <p:cNvSpPr txBox="1"/>
            <p:nvPr/>
          </p:nvSpPr>
          <p:spPr>
            <a:xfrm>
              <a:off x="2026773" y="3422227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③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2024278" y="38078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⑤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76" name="TextovéPole 75"/>
            <p:cNvSpPr txBox="1"/>
            <p:nvPr/>
          </p:nvSpPr>
          <p:spPr>
            <a:xfrm>
              <a:off x="2818861" y="3616423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④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2" name="Tabulka 1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2920314"/>
                  </p:ext>
                </p:extLst>
              </p:nvPr>
            </p:nvGraphicFramePr>
            <p:xfrm>
              <a:off x="1548136" y="3592263"/>
              <a:ext cx="3708000" cy="702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9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GB" sz="1100" b="0" i="0" noProof="0" smtClean="0">
                                    <a:latin typeface="Cambria Math" panose="02040503050406030204" pitchFamily="18" charset="0"/>
                                  </a:rPr>
                                  <m:t>Maturity</m:t>
                                </m:r>
                              </m:oMath>
                            </m:oMathPara>
                          </a14:m>
                          <a:endParaRPr lang="en-GB" sz="1100" b="0" i="0" noProof="0" dirty="0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Euro CF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3M D</a:t>
                          </a:r>
                          <a:r>
                            <a:rPr lang="en-GB" sz="1100" b="0" i="0" kern="1200" baseline="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ollar IRF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3M Euro IRF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June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1.3365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1.3021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2" name="Tabulka 1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2920314"/>
                  </p:ext>
                </p:extLst>
              </p:nvPr>
            </p:nvGraphicFramePr>
            <p:xfrm>
              <a:off x="1548136" y="3592263"/>
              <a:ext cx="3708000" cy="702000"/>
            </p:xfrm>
            <a:graphic>
              <a:graphicData uri="http://schemas.openxmlformats.org/drawingml/2006/table">
                <a:tbl>
                  <a:tblPr firstRow="1">
                    <a:tableStyleId>{5C22544A-7EE6-4342-B048-85BDC9FD1C3A}</a:tableStyleId>
                  </a:tblPr>
                  <a:tblGrid>
                    <a:gridCol w="79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72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27000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6"/>
                          <a:stretch>
                            <a:fillRect l="-2308" t="-6667" r="-373846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Euro CF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3M D</a:t>
                          </a:r>
                          <a:r>
                            <a:rPr lang="en-GB" sz="1100" b="0" i="0" kern="1200" baseline="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ollar IRF</a:t>
                          </a:r>
                          <a:endParaRPr lang="en-GB" sz="1100" b="0" i="0" kern="1200" noProof="0" dirty="0">
                            <a:solidFill>
                              <a:schemeClr val="lt1"/>
                            </a:solidFill>
                            <a:latin typeface="Cambria Math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0" i="0" kern="1200" noProof="0" dirty="0">
                              <a:solidFill>
                                <a:schemeClr val="lt1"/>
                              </a:solidFill>
                              <a:latin typeface="Cambria Math"/>
                              <a:ea typeface="+mn-ea"/>
                              <a:cs typeface="+mn-cs"/>
                            </a:rPr>
                            <a:t>3M Euro IRF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June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1.3365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88.25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6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i="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September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1.3021</a:t>
                          </a:r>
                          <a:endParaRPr lang="en-GB" sz="1000" noProof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89.</a:t>
                          </a:r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75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88.50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3" name="TextovéPole 112"/>
          <p:cNvSpPr txBox="1"/>
          <p:nvPr/>
        </p:nvSpPr>
        <p:spPr>
          <a:xfrm>
            <a:off x="1440000" y="4530029"/>
            <a:ext cx="7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②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  Sell one June Euro CF [in June the trader will convert 1 euro to dollars at an exchange rate of 1.3365</a:t>
            </a:r>
            <a:r>
              <a:rPr lang="cs-CZ" sz="1200" dirty="0">
                <a:latin typeface="Cambria Math"/>
                <a:ea typeface="Cambria Math" panose="02040503050406030204" pitchFamily="18" charset="0"/>
              </a:rPr>
              <a:t>;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available dollar amount will be 1.3365]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ovéPole 113"/>
              <p:cNvSpPr txBox="1"/>
              <p:nvPr/>
            </p:nvSpPr>
            <p:spPr>
              <a:xfrm>
                <a:off x="1440000" y="4912554"/>
                <a:ext cx="7452480" cy="479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71463" indent="-271463"/>
                <a:r>
                  <a: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③</a:t>
                </a:r>
                <a:r>
                  <a:rPr lang="en-GB" sz="12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Buy 1.3365 June 3M Dollar IRF [in June the trader will deposit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,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for 3 month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,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1.3365 dollars at (100-89.50) = 10.5%</a:t>
                </a:r>
                <a:r>
                  <a:rPr lang="cs-CZ" sz="1200" dirty="0">
                    <a:latin typeface="Cambria Math"/>
                    <a:ea typeface="Cambria Math" panose="02040503050406030204" pitchFamily="18" charset="0"/>
                  </a:rPr>
                  <a:t>;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 available dollar amount in September will be 1.3365×(1+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0.105) = 1.3716]</a:t>
                </a:r>
              </a:p>
            </p:txBody>
          </p:sp>
        </mc:Choice>
        <mc:Fallback xmlns="">
          <p:sp>
            <p:nvSpPr>
              <p:cNvPr id="114" name="TextovéPole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000" y="4912554"/>
                <a:ext cx="7452480" cy="479683"/>
              </a:xfrm>
              <a:prstGeom prst="rect">
                <a:avLst/>
              </a:prstGeom>
              <a:blipFill>
                <a:blip r:embed="rId17"/>
                <a:stretch>
                  <a:fillRect t="-1266" r="-82" b="-50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ovéPole 114"/>
          <p:cNvSpPr txBox="1"/>
          <p:nvPr/>
        </p:nvSpPr>
        <p:spPr>
          <a:xfrm>
            <a:off x="1440000" y="5302574"/>
            <a:ext cx="749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52000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④  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Buy 1.3716/1.3021 = 1.0534 September Euro CF [in September the trader will convert 1.3716 dollars to </a:t>
            </a:r>
            <a:r>
              <a:rPr lang="cs-CZ" sz="1200" dirty="0">
                <a:latin typeface="Cambria Math"/>
                <a:ea typeface="Cambria Math" panose="02040503050406030204" pitchFamily="18" charset="0"/>
              </a:rPr>
              <a:t>1.0534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euros at an exchange rate of 1.3021, available euro amount will be 1.0534]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ovéPole 115"/>
              <p:cNvSpPr txBox="1"/>
              <p:nvPr/>
            </p:nvSpPr>
            <p:spPr>
              <a:xfrm>
                <a:off x="1440000" y="5683359"/>
                <a:ext cx="7200000" cy="479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69875" indent="-269875"/>
                <a:r>
                  <a: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⑤</a:t>
                </a:r>
                <a:r>
                  <a:rPr lang="en-GB" sz="12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rPr>
                  <a:t>   </a:t>
                </a:r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Deliver 1×(1+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1200" dirty="0">
                    <a:latin typeface="Cambria Math"/>
                    <a:ea typeface="Cambria Math" panose="02040503050406030204" pitchFamily="18" charset="0"/>
                  </a:rPr>
                  <a:t>0.1175) = 1.0294 euros into one June 3M Euro IRF [in September the trader will collect a guaranteed profit of (1.0534-1.0294) = 0.024 euros per one euro borrowed]</a:t>
                </a:r>
              </a:p>
            </p:txBody>
          </p:sp>
        </mc:Choice>
        <mc:Fallback xmlns="">
          <p:sp>
            <p:nvSpPr>
              <p:cNvPr id="116" name="TextovéPole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000" y="5683359"/>
                <a:ext cx="7200000" cy="479683"/>
              </a:xfrm>
              <a:prstGeom prst="rect">
                <a:avLst/>
              </a:prstGeom>
              <a:blipFill>
                <a:blip r:embed="rId18"/>
                <a:stretch>
                  <a:fillRect b="-88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7" name="Skupina 116"/>
          <p:cNvGrpSpPr/>
          <p:nvPr/>
        </p:nvGrpSpPr>
        <p:grpSpPr>
          <a:xfrm>
            <a:off x="5768292" y="3471112"/>
            <a:ext cx="2353450" cy="886198"/>
            <a:chOff x="778390" y="3356992"/>
            <a:chExt cx="2353450" cy="886198"/>
          </a:xfrm>
        </p:grpSpPr>
        <p:grpSp>
          <p:nvGrpSpPr>
            <p:cNvPr id="118" name="Skupina 117"/>
            <p:cNvGrpSpPr/>
            <p:nvPr/>
          </p:nvGrpSpPr>
          <p:grpSpPr>
            <a:xfrm>
              <a:off x="778390" y="3356992"/>
              <a:ext cx="2323620" cy="886198"/>
              <a:chOff x="778390" y="3415454"/>
              <a:chExt cx="2323620" cy="886198"/>
            </a:xfrm>
          </p:grpSpPr>
          <p:grpSp>
            <p:nvGrpSpPr>
              <p:cNvPr id="123" name="Skupina 122"/>
              <p:cNvGrpSpPr/>
              <p:nvPr/>
            </p:nvGrpSpPr>
            <p:grpSpPr>
              <a:xfrm>
                <a:off x="1279951" y="3501008"/>
                <a:ext cx="1822059" cy="590445"/>
                <a:chOff x="1279951" y="3573016"/>
                <a:chExt cx="1822059" cy="590445"/>
              </a:xfrm>
            </p:grpSpPr>
            <p:cxnSp>
              <p:nvCxnSpPr>
                <p:cNvPr id="129" name="Přímá spojnice se šipkou 128"/>
                <p:cNvCxnSpPr/>
                <p:nvPr/>
              </p:nvCxnSpPr>
              <p:spPr>
                <a:xfrm>
                  <a:off x="1297775" y="3577294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Přímá spojnice se šipkou 129"/>
                <p:cNvCxnSpPr/>
                <p:nvPr/>
              </p:nvCxnSpPr>
              <p:spPr>
                <a:xfrm>
                  <a:off x="3086924" y="3587461"/>
                  <a:ext cx="0" cy="57600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Přímá spojnice se šipkou 130"/>
                <p:cNvCxnSpPr/>
                <p:nvPr/>
              </p:nvCxnSpPr>
              <p:spPr>
                <a:xfrm>
                  <a:off x="1302010" y="3573016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Přímá spojnice se šipkou 131"/>
                <p:cNvCxnSpPr/>
                <p:nvPr/>
              </p:nvCxnSpPr>
              <p:spPr>
                <a:xfrm>
                  <a:off x="1279951" y="4155853"/>
                  <a:ext cx="1800000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4" name="Skupina 123"/>
              <p:cNvGrpSpPr/>
              <p:nvPr/>
            </p:nvGrpSpPr>
            <p:grpSpPr>
              <a:xfrm>
                <a:off x="778390" y="3415454"/>
                <a:ext cx="544060" cy="886198"/>
                <a:chOff x="778390" y="3415454"/>
                <a:chExt cx="544060" cy="886198"/>
              </a:xfrm>
            </p:grpSpPr>
            <p:sp>
              <p:nvSpPr>
                <p:cNvPr id="125" name="TextovéPole 124"/>
                <p:cNvSpPr txBox="1"/>
                <p:nvPr/>
              </p:nvSpPr>
              <p:spPr>
                <a:xfrm>
                  <a:off x="879273" y="3415454"/>
                  <a:ext cx="41657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USD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cxnSp>
              <p:nvCxnSpPr>
                <p:cNvPr id="126" name="Přímá spojnice se šipkou 125"/>
                <p:cNvCxnSpPr/>
                <p:nvPr/>
              </p:nvCxnSpPr>
              <p:spPr>
                <a:xfrm>
                  <a:off x="778390" y="4083845"/>
                  <a:ext cx="521395" cy="0"/>
                </a:xfrm>
                <a:prstGeom prst="straightConnector1">
                  <a:avLst/>
                </a:prstGeom>
                <a:ln w="25400">
                  <a:solidFill>
                    <a:schemeClr val="accent1"/>
                  </a:solidFill>
                  <a:headEnd type="none" w="lg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7" name="TextovéPole 126"/>
                <p:cNvSpPr txBox="1"/>
                <p:nvPr/>
              </p:nvSpPr>
              <p:spPr>
                <a:xfrm>
                  <a:off x="859020" y="3877270"/>
                  <a:ext cx="46343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EUR</a:t>
                  </a:r>
                  <a:endParaRPr lang="en-GB" sz="1000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  <p:sp>
              <p:nvSpPr>
                <p:cNvPr id="128" name="TextovéPole 127"/>
                <p:cNvSpPr txBox="1"/>
                <p:nvPr/>
              </p:nvSpPr>
              <p:spPr>
                <a:xfrm>
                  <a:off x="902196" y="4055431"/>
                  <a:ext cx="312979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b="1" dirty="0">
                      <a:solidFill>
                        <a:prstClr val="black"/>
                      </a:solidFill>
                      <a:latin typeface="Cambria Math"/>
                      <a:ea typeface="Cambria Math" panose="02040503050406030204" pitchFamily="18" charset="0"/>
                    </a:rPr>
                    <a:t>①</a:t>
                  </a:r>
                  <a:endParaRPr lang="en-GB" sz="1000" b="1" dirty="0">
                    <a:solidFill>
                      <a:prstClr val="black"/>
                    </a:solidFill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p:grpSp>
        </p:grpSp>
        <p:sp>
          <p:nvSpPr>
            <p:cNvPr id="119" name="TextovéPole 118"/>
            <p:cNvSpPr txBox="1"/>
            <p:nvPr/>
          </p:nvSpPr>
          <p:spPr>
            <a:xfrm>
              <a:off x="1245058" y="36152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②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120" name="TextovéPole 119"/>
            <p:cNvSpPr txBox="1"/>
            <p:nvPr/>
          </p:nvSpPr>
          <p:spPr>
            <a:xfrm>
              <a:off x="2026773" y="3422227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③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121" name="TextovéPole 120"/>
            <p:cNvSpPr txBox="1"/>
            <p:nvPr/>
          </p:nvSpPr>
          <p:spPr>
            <a:xfrm>
              <a:off x="2024278" y="3807850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⑤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122" name="TextovéPole 121"/>
            <p:cNvSpPr txBox="1"/>
            <p:nvPr/>
          </p:nvSpPr>
          <p:spPr>
            <a:xfrm>
              <a:off x="2818861" y="3616423"/>
              <a:ext cx="3129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rPr>
                <a:t>④</a:t>
              </a:r>
              <a:endPara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endParaRPr>
            </a:p>
          </p:txBody>
        </p:sp>
      </p:grpSp>
      <p:sp>
        <p:nvSpPr>
          <p:cNvPr id="139" name="TextovéPole 138"/>
          <p:cNvSpPr txBox="1"/>
          <p:nvPr/>
        </p:nvSpPr>
        <p:spPr>
          <a:xfrm>
            <a:off x="1440000" y="4328995"/>
            <a:ext cx="7416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/>
            <a:r>
              <a:rPr lang="en-GB" sz="10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①</a:t>
            </a:r>
            <a:r>
              <a:rPr lang="en-GB" sz="1200" b="1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/>
                <a:ea typeface="Cambria Math" panose="02040503050406030204" pitchFamily="18" charset="0"/>
              </a:rPr>
              <a:t>  Sell one June 3M Euro IRF [in June the trader will borrow 1 euro for 3 months at (100-88.25) = 11.75%]   </a:t>
            </a:r>
          </a:p>
        </p:txBody>
      </p:sp>
      <p:sp>
        <p:nvSpPr>
          <p:cNvPr id="141" name="TextovéPole 35"/>
          <p:cNvSpPr txBox="1"/>
          <p:nvPr/>
        </p:nvSpPr>
        <p:spPr>
          <a:xfrm>
            <a:off x="143999" y="3591271"/>
            <a:ext cx="1287199" cy="15802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20"/>
              </a:lnSpc>
              <a:buClr>
                <a:srgbClr val="7030A0"/>
              </a:buClr>
            </a:pPr>
            <a:r>
              <a:rPr lang="en-GB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Memo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IRF … interest rate futures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CF … currency futures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Today is April 1</a:t>
            </a:r>
          </a:p>
          <a:p>
            <a:pPr>
              <a:lnSpc>
                <a:spcPts val="1320"/>
              </a:lnSpc>
              <a:buClr>
                <a:srgbClr val="7030A0"/>
              </a:buClr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The size of futures contracts is one unit of each currency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7D300D6-76D9-4B91-A609-A22BC1E67345}"/>
              </a:ext>
            </a:extLst>
          </p:cNvPr>
          <p:cNvSpPr txBox="1"/>
          <p:nvPr/>
        </p:nvSpPr>
        <p:spPr>
          <a:xfrm>
            <a:off x="6081593" y="4118883"/>
            <a:ext cx="4165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Jun</a:t>
            </a:r>
            <a:endParaRPr lang="en-GB" sz="1000" dirty="0">
              <a:solidFill>
                <a:prstClr val="black"/>
              </a:solidFill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66A215F-4CEA-4798-A8EA-1BD4FEFD57E3}"/>
              </a:ext>
            </a:extLst>
          </p:cNvPr>
          <p:cNvSpPr txBox="1"/>
          <p:nvPr/>
        </p:nvSpPr>
        <p:spPr>
          <a:xfrm>
            <a:off x="7875777" y="4118400"/>
            <a:ext cx="4165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dirty="0" err="1">
                <a:solidFill>
                  <a:prstClr val="black"/>
                </a:solidFill>
                <a:latin typeface="Cambria Math"/>
                <a:ea typeface="Cambria Math" panose="02040503050406030204" pitchFamily="18" charset="0"/>
              </a:rPr>
              <a:t>Sep</a:t>
            </a:r>
            <a:endParaRPr lang="en-GB" sz="1000" dirty="0">
              <a:solidFill>
                <a:prstClr val="black"/>
              </a:solidFill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67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Arbitrage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Conversion arbitrage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1188000" y="1256325"/>
            <a:ext cx="7711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Conversion arbitrage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ties up transactions on spot and futures markets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2111532"/>
            <a:ext cx="44074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 cost-of-carry arbitrage</a:t>
            </a:r>
          </a:p>
        </p:txBody>
      </p:sp>
      <p:sp>
        <p:nvSpPr>
          <p:cNvPr id="102" name="TextovéPole 101"/>
          <p:cNvSpPr txBox="1"/>
          <p:nvPr/>
        </p:nvSpPr>
        <p:spPr>
          <a:xfrm>
            <a:off x="1187623" y="1552053"/>
            <a:ext cx="769769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widely used example is the cost-of-carry strategy playing  a role in determining the fair price of futures contracts</a:t>
            </a:r>
          </a:p>
        </p:txBody>
      </p:sp>
      <p:graphicFrame>
        <p:nvGraphicFramePr>
          <p:cNvPr id="92" name="Tabulka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353465"/>
              </p:ext>
            </p:extLst>
          </p:nvPr>
        </p:nvGraphicFramePr>
        <p:xfrm>
          <a:off x="1634444" y="2536717"/>
          <a:ext cx="90388" cy="1244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44828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3" name="TextovéPole 35"/>
          <p:cNvSpPr txBox="1"/>
          <p:nvPr/>
        </p:nvSpPr>
        <p:spPr>
          <a:xfrm>
            <a:off x="1764000" y="2695713"/>
            <a:ext cx="452232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using the loan for buying an underlying asset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4" name="TextovéPole 35"/>
          <p:cNvSpPr txBox="1"/>
          <p:nvPr/>
        </p:nvSpPr>
        <p:spPr>
          <a:xfrm>
            <a:off x="1764000" y="2503308"/>
            <a:ext cx="4500160" cy="277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taking the loan on the money market 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5" name="TextovéPole 94"/>
          <p:cNvSpPr txBox="1"/>
          <p:nvPr/>
        </p:nvSpPr>
        <p:spPr>
          <a:xfrm rot="-5400000">
            <a:off x="1088249" y="2731461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96" name="TextovéPole 35"/>
          <p:cNvSpPr txBox="1"/>
          <p:nvPr/>
        </p:nvSpPr>
        <p:spPr>
          <a:xfrm>
            <a:off x="1764000" y="2896356"/>
            <a:ext cx="712131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selling the futures contract to lock in the price at which the asset will be sold at the contract's maturity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97" name="Přímá spojnice 96"/>
          <p:cNvCxnSpPr/>
          <p:nvPr/>
        </p:nvCxnSpPr>
        <p:spPr>
          <a:xfrm>
            <a:off x="1728856" y="2532789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97"/>
          <p:cNvCxnSpPr/>
          <p:nvPr/>
        </p:nvCxnSpPr>
        <p:spPr>
          <a:xfrm>
            <a:off x="1728856" y="3150312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Levá složená závorka 98"/>
          <p:cNvSpPr/>
          <p:nvPr/>
        </p:nvSpPr>
        <p:spPr>
          <a:xfrm>
            <a:off x="1444117" y="2539320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1" name="TextovéPole 35"/>
          <p:cNvSpPr txBox="1"/>
          <p:nvPr/>
        </p:nvSpPr>
        <p:spPr>
          <a:xfrm>
            <a:off x="1764000" y="3531049"/>
            <a:ext cx="42580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repaying the loan with interest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9" name="Levá složená závorka 108"/>
          <p:cNvSpPr/>
          <p:nvPr/>
        </p:nvSpPr>
        <p:spPr>
          <a:xfrm>
            <a:off x="1444117" y="3166400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1" name="TextovéPole 110"/>
          <p:cNvSpPr txBox="1"/>
          <p:nvPr/>
        </p:nvSpPr>
        <p:spPr>
          <a:xfrm rot="-5400000">
            <a:off x="1026517" y="3356116"/>
            <a:ext cx="6126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</a:p>
        </p:txBody>
      </p:sp>
      <p:cxnSp>
        <p:nvCxnSpPr>
          <p:cNvPr id="140" name="Přímá spojnice 139"/>
          <p:cNvCxnSpPr/>
          <p:nvPr/>
        </p:nvCxnSpPr>
        <p:spPr>
          <a:xfrm>
            <a:off x="1728856" y="3781545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ovéPole 35"/>
          <p:cNvSpPr txBox="1"/>
          <p:nvPr/>
        </p:nvSpPr>
        <p:spPr>
          <a:xfrm>
            <a:off x="1764000" y="3335233"/>
            <a:ext cx="59760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delivering the asset at the contract’s maturity and receiving the selling price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3" name="TextovéPole 35"/>
          <p:cNvSpPr txBox="1"/>
          <p:nvPr/>
        </p:nvSpPr>
        <p:spPr>
          <a:xfrm>
            <a:off x="1764000" y="3121425"/>
            <a:ext cx="4535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receiving the asset</a:t>
            </a:r>
            <a:r>
              <a:rPr lang="en-US" sz="1200" dirty="0">
                <a:latin typeface="Cambria Math"/>
                <a:ea typeface="Cambria Math"/>
              </a:rPr>
              <a:t>’</a:t>
            </a:r>
            <a:r>
              <a:rPr lang="en-GB" sz="1200" dirty="0">
                <a:latin typeface="Cambria Math"/>
                <a:ea typeface="Cambria Math"/>
              </a:rPr>
              <a:t>s income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4" name="TextovéPole 143"/>
          <p:cNvSpPr txBox="1"/>
          <p:nvPr/>
        </p:nvSpPr>
        <p:spPr>
          <a:xfrm>
            <a:off x="1188000" y="3855528"/>
            <a:ext cx="44074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Short cost-of-carry arbitrage</a:t>
            </a:r>
          </a:p>
        </p:txBody>
      </p:sp>
      <p:graphicFrame>
        <p:nvGraphicFramePr>
          <p:cNvPr id="145" name="Tabulka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098299"/>
              </p:ext>
            </p:extLst>
          </p:nvPr>
        </p:nvGraphicFramePr>
        <p:xfrm>
          <a:off x="1639316" y="4227681"/>
          <a:ext cx="90388" cy="1244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44828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6" name="TextovéPole 35"/>
          <p:cNvSpPr txBox="1"/>
          <p:nvPr/>
        </p:nvSpPr>
        <p:spPr>
          <a:xfrm>
            <a:off x="1764000" y="4386677"/>
            <a:ext cx="452232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depositing the proceeds from the sale on the money market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7" name="TextovéPole 35"/>
          <p:cNvSpPr txBox="1"/>
          <p:nvPr/>
        </p:nvSpPr>
        <p:spPr>
          <a:xfrm>
            <a:off x="1764000" y="4194272"/>
            <a:ext cx="450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shorting (borrowing and selling) the underlying asset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8" name="TextovéPole 147"/>
          <p:cNvSpPr txBox="1"/>
          <p:nvPr/>
        </p:nvSpPr>
        <p:spPr>
          <a:xfrm rot="-5400000">
            <a:off x="1093121" y="4422425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149" name="TextovéPole 35"/>
          <p:cNvSpPr txBox="1"/>
          <p:nvPr/>
        </p:nvSpPr>
        <p:spPr>
          <a:xfrm>
            <a:off x="1764000" y="4587320"/>
            <a:ext cx="72360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buying the futures contract to lock in the price at which the asset will be bought at the contract's maturity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50" name="Přímá spojnice 149"/>
          <p:cNvCxnSpPr/>
          <p:nvPr/>
        </p:nvCxnSpPr>
        <p:spPr>
          <a:xfrm>
            <a:off x="1733728" y="4223753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Přímá spojnice 150"/>
          <p:cNvCxnSpPr/>
          <p:nvPr/>
        </p:nvCxnSpPr>
        <p:spPr>
          <a:xfrm>
            <a:off x="1733728" y="4841276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Levá složená závorka 151"/>
          <p:cNvSpPr/>
          <p:nvPr/>
        </p:nvSpPr>
        <p:spPr>
          <a:xfrm>
            <a:off x="1448989" y="4230284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3" name="TextovéPole 35"/>
          <p:cNvSpPr txBox="1"/>
          <p:nvPr/>
        </p:nvSpPr>
        <p:spPr>
          <a:xfrm>
            <a:off x="1764000" y="5222013"/>
            <a:ext cx="425802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returning the asset back to its owner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4" name="Levá složená závorka 153"/>
          <p:cNvSpPr/>
          <p:nvPr/>
        </p:nvSpPr>
        <p:spPr>
          <a:xfrm>
            <a:off x="1448989" y="4857364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5" name="TextovéPole 154"/>
          <p:cNvSpPr txBox="1"/>
          <p:nvPr/>
        </p:nvSpPr>
        <p:spPr>
          <a:xfrm rot="-5400000">
            <a:off x="1031389" y="5054044"/>
            <a:ext cx="6126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</a:p>
        </p:txBody>
      </p:sp>
      <p:cxnSp>
        <p:nvCxnSpPr>
          <p:cNvPr id="156" name="Přímá spojnice 155"/>
          <p:cNvCxnSpPr/>
          <p:nvPr/>
        </p:nvCxnSpPr>
        <p:spPr>
          <a:xfrm>
            <a:off x="1733728" y="5472509"/>
            <a:ext cx="698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ovéPole 35"/>
          <p:cNvSpPr txBox="1"/>
          <p:nvPr/>
        </p:nvSpPr>
        <p:spPr>
          <a:xfrm>
            <a:off x="1764000" y="5026197"/>
            <a:ext cx="714756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terminating the money market investment and paying for the asset at the contract’s maturity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8" name="TextovéPole 35"/>
          <p:cNvSpPr txBox="1"/>
          <p:nvPr/>
        </p:nvSpPr>
        <p:spPr>
          <a:xfrm>
            <a:off x="1764000" y="4812389"/>
            <a:ext cx="4535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200" dirty="0">
                <a:latin typeface="Cambria Math"/>
                <a:ea typeface="Cambria Math"/>
              </a:rPr>
              <a:t>transferring the asset’s cash to the asset’s owner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9" name="TextovéPole 158"/>
          <p:cNvSpPr txBox="1"/>
          <p:nvPr/>
        </p:nvSpPr>
        <p:spPr>
          <a:xfrm>
            <a:off x="1512000" y="5478541"/>
            <a:ext cx="737331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8000" indent="-288000">
              <a:buClr>
                <a:srgbClr val="7030A0"/>
              </a:buClr>
              <a:buSzPct val="8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Switch ratio risk: an arbitrageur will receive the cheapest-to-delivery asset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which need not be the same as the asset that must be returned</a:t>
            </a:r>
          </a:p>
        </p:txBody>
      </p:sp>
    </p:spTree>
    <p:extLst>
      <p:ext uri="{BB962C8B-B14F-4D97-AF65-F5344CB8AC3E}">
        <p14:creationId xmlns:p14="http://schemas.microsoft.com/office/powerpoint/2010/main" val="1393843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6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Arbitrage with futures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21220</TotalTime>
  <Words>1016</Words>
  <Application>Microsoft Office PowerPoint</Application>
  <PresentationFormat>Předvádění na obrazovce (4:3)</PresentationFormat>
  <Paragraphs>143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Arbitrage with futures</vt:lpstr>
      <vt:lpstr>Introduction</vt:lpstr>
      <vt:lpstr>Bid-ask spread</vt:lpstr>
      <vt:lpstr>Box arbitrage</vt:lpstr>
      <vt:lpstr>Conversion arbitrage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Arbitrage with futures</dc:title>
  <dc:subject>FI - TALKING SLIDES</dc:subject>
  <dc:creator>Oldřich DĚDEK</dc:creator>
  <cp:keywords>pptxFI_TSL14</cp:keywords>
  <dc:description>Financial markets instruments</dc:description>
  <cp:lastModifiedBy>Oldrich DEDEK</cp:lastModifiedBy>
  <cp:revision>2230</cp:revision>
  <dcterms:created xsi:type="dcterms:W3CDTF">2014-05-11T12:40:16Z</dcterms:created>
  <dcterms:modified xsi:type="dcterms:W3CDTF">2020-10-07T19:01:32Z</dcterms:modified>
  <cp:category>O.D. Lecturing Legacy</cp:category>
  <cp:contentStatus>OD Web</cp:contentStatus>
</cp:coreProperties>
</file>