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13"/>
  </p:notesMasterIdLst>
  <p:sldIdLst>
    <p:sldId id="256" r:id="rId2"/>
    <p:sldId id="299" r:id="rId3"/>
    <p:sldId id="260" r:id="rId4"/>
    <p:sldId id="301" r:id="rId5"/>
    <p:sldId id="302" r:id="rId6"/>
    <p:sldId id="296" r:id="rId7"/>
    <p:sldId id="300" r:id="rId8"/>
    <p:sldId id="305" r:id="rId9"/>
    <p:sldId id="307" r:id="rId10"/>
    <p:sldId id="306" r:id="rId11"/>
    <p:sldId id="272" r:id="rId12"/>
  </p:sldIdLst>
  <p:sldSz cx="9144000" cy="6858000" type="screen4x3"/>
  <p:notesSz cx="6797675" cy="9926638"/>
  <p:custDataLst>
    <p:tags r:id="rId14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aio" initials="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64" autoAdjust="0"/>
    <p:restoredTop sz="94400" autoAdjust="0"/>
  </p:normalViewPr>
  <p:slideViewPr>
    <p:cSldViewPr>
      <p:cViewPr varScale="1">
        <p:scale>
          <a:sx n="159" d="100"/>
          <a:sy n="159" d="100"/>
        </p:scale>
        <p:origin x="1362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786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68C38-A214-4E80-B1E3-D2FE07F8DD81}" type="datetimeFigureOut">
              <a:rPr lang="cs-CZ" smtClean="0"/>
              <a:t>20.03.2021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0B50C-4808-4AAD-8732-12ADE8A5B2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38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Ztlumené efekty: 2,3,4</a:t>
            </a:r>
          </a:p>
          <a:p>
            <a:r>
              <a:rPr lang="cs-CZ" dirty="0"/>
              <a:t>Odstranit srážku kamionu: snímek 8, 1:33 – 1:45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8757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964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B824-5E93-4F37-9F9C-7C4FB11BB412}" type="datetime1">
              <a:rPr lang="cs-CZ" smtClean="0"/>
              <a:t>20.03.2021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Obligace - </a:t>
            </a:r>
            <a:r>
              <a:rPr lang="cs-CZ" dirty="0" err="1"/>
              <a:t>kkůlkůlkZáklady</a:t>
            </a:r>
            <a:r>
              <a:rPr lang="cs-CZ" dirty="0"/>
              <a:t>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Bonds – Analysis of the yield curve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08304" y="6172200"/>
            <a:ext cx="1828800" cy="365125"/>
          </a:xfrm>
        </p:spPr>
        <p:txBody>
          <a:bodyPr/>
          <a:lstStyle>
            <a:lvl1pPr>
              <a:defRPr sz="1200" b="1"/>
            </a:lvl1pPr>
          </a:lstStyle>
          <a:p>
            <a:fld id="{DFE5482F-2F05-49C5-9E15-73F945A4123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251520" y="210314"/>
            <a:ext cx="6512511" cy="648072"/>
          </a:xfrm>
        </p:spPr>
        <p:txBody>
          <a:bodyPr/>
          <a:lstStyle>
            <a:lvl1pPr marL="0" indent="0" algn="l">
              <a:buFontTx/>
              <a:buNone/>
              <a:defRPr sz="2800"/>
            </a:lvl1pPr>
          </a:lstStyle>
          <a:p>
            <a:r>
              <a:rPr lang="cs-CZ" dirty="0" err="1"/>
              <a:t>vostní</a:t>
            </a:r>
            <a:r>
              <a:rPr lang="cs-CZ" dirty="0"/>
              <a:t> tok 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2042512"/>
            <a:ext cx="6400800" cy="3474720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A06A-B118-4854-A6B1-AD8434D8C8A2}" type="datetime1">
              <a:rPr lang="cs-CZ" smtClean="0"/>
              <a:t>20.03.2021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C4245-3440-4804-8040-B2F6C9563C64}" type="datetime1">
              <a:rPr lang="cs-CZ" smtClean="0"/>
              <a:t>20.03.2021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E6B96-06F8-4545-9182-889597D673BE}" type="datetime1">
              <a:rPr lang="cs-CZ" smtClean="0"/>
              <a:t>20.03.2021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0EDE7-1677-48D5-AEC1-00727E1AD5C8}" type="datetime1">
              <a:rPr lang="cs-CZ" smtClean="0"/>
              <a:t>20.03.2021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CB76-1543-48ED-85A0-8667F9791FC8}" type="datetime1">
              <a:rPr lang="cs-CZ" smtClean="0"/>
              <a:t>20.03.2021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E541-6BD5-44E0-A709-E50ED9825230}" type="datetime1">
              <a:rPr lang="cs-CZ" smtClean="0"/>
              <a:t>20.03.2021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67B65-9542-4BD1-9D5B-317E40607F34}" type="datetime1">
              <a:rPr lang="cs-CZ" smtClean="0"/>
              <a:t>20.03.2021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u="none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7682813-8C86-44C6-B6BD-1FCF6C787374}" type="datetime1">
              <a:rPr lang="cs-CZ" smtClean="0"/>
              <a:t>20.03.2021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cs-CZ" dirty="0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</p:sldLayoutIdLst>
  <p:hf hd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u="none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40.png"/><Relationship Id="rId18" Type="http://schemas.openxmlformats.org/officeDocument/2006/relationships/image" Target="../media/image59.png"/><Relationship Id="rId21" Type="http://schemas.openxmlformats.org/officeDocument/2006/relationships/image" Target="../media/image58.png"/><Relationship Id="rId17" Type="http://schemas.openxmlformats.org/officeDocument/2006/relationships/image" Target="../media/image540.png"/><Relationship Id="rId16" Type="http://schemas.openxmlformats.org/officeDocument/2006/relationships/image" Target="../media/image530.png"/><Relationship Id="rId20" Type="http://schemas.openxmlformats.org/officeDocument/2006/relationships/image" Target="../media/image570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571.png"/><Relationship Id="rId19" Type="http://schemas.openxmlformats.org/officeDocument/2006/relationships/image" Target="../media/image550.png"/><Relationship Id="rId14" Type="http://schemas.openxmlformats.org/officeDocument/2006/relationships/image" Target="../media/image56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8" Type="http://schemas.openxmlformats.org/officeDocument/2006/relationships/image" Target="../media/image310.png"/><Relationship Id="rId17" Type="http://schemas.openxmlformats.org/officeDocument/2006/relationships/image" Target="../media/image7.pn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.png"/><Relationship Id="rId26" Type="http://schemas.openxmlformats.org/officeDocument/2006/relationships/image" Target="../media/image13.png"/><Relationship Id="rId25" Type="http://schemas.openxmlformats.org/officeDocument/2006/relationships/image" Target="../media/image12.png"/><Relationship Id="rId16" Type="http://schemas.openxmlformats.org/officeDocument/2006/relationships/image" Target="../media/image6.png"/><Relationship Id="rId29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11.png"/><Relationship Id="rId15" Type="http://schemas.openxmlformats.org/officeDocument/2006/relationships/image" Target="../media/image9.png"/><Relationship Id="rId23" Type="http://schemas.openxmlformats.org/officeDocument/2006/relationships/image" Target="../media/image10.png"/><Relationship Id="rId28" Type="http://schemas.openxmlformats.org/officeDocument/2006/relationships/image" Target="../media/image15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Relationship Id="rId27" Type="http://schemas.openxmlformats.org/officeDocument/2006/relationships/image" Target="../media/image14.png"/><Relationship Id="rId30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9.png"/><Relationship Id="rId18" Type="http://schemas.openxmlformats.org/officeDocument/2006/relationships/image" Target="../media/image20.png"/><Relationship Id="rId26" Type="http://schemas.openxmlformats.org/officeDocument/2006/relationships/image" Target="../media/image28.png"/><Relationship Id="rId21" Type="http://schemas.openxmlformats.org/officeDocument/2006/relationships/image" Target="../media/image210.png"/><Relationship Id="rId17" Type="http://schemas.openxmlformats.org/officeDocument/2006/relationships/image" Target="../media/image27.png"/><Relationship Id="rId25" Type="http://schemas.openxmlformats.org/officeDocument/2006/relationships/image" Target="../media/image25.png"/><Relationship Id="rId16" Type="http://schemas.openxmlformats.org/officeDocument/2006/relationships/image" Target="../media/image26.png"/><Relationship Id="rId20" Type="http://schemas.openxmlformats.org/officeDocument/2006/relationships/image" Target="../media/image200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24.png"/><Relationship Id="rId23" Type="http://schemas.openxmlformats.org/officeDocument/2006/relationships/image" Target="../media/image23.png"/><Relationship Id="rId19" Type="http://schemas.openxmlformats.org/officeDocument/2006/relationships/image" Target="../media/image21.png"/><Relationship Id="rId22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9.png"/><Relationship Id="rId18" Type="http://schemas.openxmlformats.org/officeDocument/2006/relationships/image" Target="../media/image32.png"/><Relationship Id="rId12" Type="http://schemas.openxmlformats.org/officeDocument/2006/relationships/image" Target="../media/image31.png"/><Relationship Id="rId17" Type="http://schemas.openxmlformats.org/officeDocument/2006/relationships/image" Target="../media/image36.png"/><Relationship Id="rId16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30.png"/><Relationship Id="rId14" Type="http://schemas.openxmlformats.org/officeDocument/2006/relationships/image" Target="../media/image33.png"/></Relationships>
</file>

<file path=ppt/slides/_rels/slide7.xml.rels><?xml version="1.0" encoding="UTF-8" standalone="yes"?>
<Relationships xmlns="http://schemas.openxmlformats.org/package/2006/relationships"><Relationship Id="rId18" Type="http://schemas.openxmlformats.org/officeDocument/2006/relationships/image" Target="../media/image34.png"/><Relationship Id="rId21" Type="http://schemas.openxmlformats.org/officeDocument/2006/relationships/image" Target="../media/image43.png"/><Relationship Id="rId17" Type="http://schemas.openxmlformats.org/officeDocument/2006/relationships/image" Target="../media/image42.png"/><Relationship Id="rId16" Type="http://schemas.openxmlformats.org/officeDocument/2006/relationships/image" Target="../media/image39.png"/><Relationship Id="rId20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38.png"/><Relationship Id="rId19" Type="http://schemas.openxmlformats.org/officeDocument/2006/relationships/image" Target="../media/image40.png"/><Relationship Id="rId14" Type="http://schemas.openxmlformats.org/officeDocument/2006/relationships/image" Target="../media/image37.png"/><Relationship Id="rId22" Type="http://schemas.openxmlformats.org/officeDocument/2006/relationships/image" Target="../media/image44.png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8.png"/><Relationship Id="rId1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46.png"/><Relationship Id="rId15" Type="http://schemas.openxmlformats.org/officeDocument/2006/relationships/image" Target="../media/image50.png"/><Relationship Id="rId10" Type="http://schemas.openxmlformats.org/officeDocument/2006/relationships/image" Target="../media/image45.png"/><Relationship Id="rId14" Type="http://schemas.openxmlformats.org/officeDocument/2006/relationships/image" Target="../media/image49.png"/></Relationships>
</file>

<file path=ppt/slides/_rels/slide9.xml.rels><?xml version="1.0" encoding="UTF-8" standalone="yes"?>
<Relationships xmlns="http://schemas.openxmlformats.org/package/2006/relationships"><Relationship Id="rId18" Type="http://schemas.openxmlformats.org/officeDocument/2006/relationships/image" Target="../media/image54.png"/><Relationship Id="rId21" Type="http://schemas.openxmlformats.org/officeDocument/2006/relationships/image" Target="../media/image57.png"/><Relationship Id="rId17" Type="http://schemas.openxmlformats.org/officeDocument/2006/relationships/image" Target="../media/image53.png"/><Relationship Id="rId16" Type="http://schemas.openxmlformats.org/officeDocument/2006/relationships/image" Target="../media/image52.png"/><Relationship Id="rId20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51.png"/><Relationship Id="rId19" Type="http://schemas.openxmlformats.org/officeDocument/2006/relationships/image" Target="../media/image55.png"/><Relationship Id="rId1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864000" y="2448000"/>
            <a:ext cx="1440000" cy="360000"/>
          </a:xfrm>
        </p:spPr>
        <p:txBody>
          <a:bodyPr/>
          <a:lstStyle/>
          <a:p>
            <a:pPr algn="l"/>
            <a:r>
              <a:rPr lang="en-GB" sz="1800" dirty="0">
                <a:solidFill>
                  <a:srgbClr val="7030A0"/>
                </a:solidFill>
              </a:rPr>
              <a:t>Lesson 1</a:t>
            </a:r>
            <a:r>
              <a:rPr lang="cs-CZ" sz="1800" dirty="0">
                <a:solidFill>
                  <a:srgbClr val="7030A0"/>
                </a:solidFill>
              </a:rPr>
              <a:t>5</a:t>
            </a:r>
            <a:endParaRPr lang="en-GB" sz="1800" dirty="0">
              <a:solidFill>
                <a:srgbClr val="7030A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16000" y="2700000"/>
            <a:ext cx="6121316" cy="1800000"/>
          </a:xfrm>
        </p:spPr>
        <p:txBody>
          <a:bodyPr/>
          <a:lstStyle/>
          <a:p>
            <a:pPr marL="182880" indent="0" algn="l">
              <a:buNone/>
            </a:pPr>
            <a:r>
              <a:rPr lang="en-GB" dirty="0">
                <a:solidFill>
                  <a:srgbClr val="7030A0"/>
                </a:solidFill>
              </a:rPr>
              <a:t>Hedging</a:t>
            </a:r>
            <a:br>
              <a:rPr lang="en-GB" dirty="0">
                <a:solidFill>
                  <a:srgbClr val="7030A0"/>
                </a:solidFill>
              </a:rPr>
            </a:br>
            <a:r>
              <a:rPr lang="en-GB" dirty="0">
                <a:solidFill>
                  <a:srgbClr val="7030A0"/>
                </a:solidFill>
              </a:rPr>
              <a:t>with futures</a:t>
            </a: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864000" y="468000"/>
            <a:ext cx="3600000" cy="864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800" b="1" dirty="0"/>
              <a:t>Institute of Economic Studies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400" b="1" dirty="0"/>
              <a:t>Faculty of Social Sciences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400" b="1" dirty="0"/>
              <a:t>Charles University in Prague</a:t>
            </a:r>
          </a:p>
        </p:txBody>
      </p:sp>
      <p:sp>
        <p:nvSpPr>
          <p:cNvPr id="12" name="Podnadpis 2"/>
          <p:cNvSpPr>
            <a:spLocks noGrp="1"/>
          </p:cNvSpPr>
          <p:nvPr/>
        </p:nvSpPr>
        <p:spPr>
          <a:xfrm>
            <a:off x="5544720" y="5292000"/>
            <a:ext cx="3419768" cy="396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b="1" dirty="0"/>
              <a:t>Financial markets instruments </a:t>
            </a:r>
            <a:endParaRPr lang="en-GB" sz="1800" b="1" dirty="0">
              <a:solidFill>
                <a:srgbClr val="C00000"/>
              </a:solidFill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3241" y="566816"/>
            <a:ext cx="1296000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530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2800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Hedging bond</a:t>
            </a:r>
            <a:r>
              <a:rPr lang="cs-CZ" dirty="0">
                <a:solidFill>
                  <a:srgbClr val="000000"/>
                </a:solidFill>
              </a:rPr>
              <a:t> portfolio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864000" y="954000"/>
            <a:ext cx="442808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Adaptations to MVHR model</a:t>
            </a:r>
          </a:p>
        </p:txBody>
      </p:sp>
      <p:sp>
        <p:nvSpPr>
          <p:cNvPr id="67" name="TextovéPole 66"/>
          <p:cNvSpPr txBox="1"/>
          <p:nvPr/>
        </p:nvSpPr>
        <p:spPr>
          <a:xfrm>
            <a:off x="864000" y="4572000"/>
            <a:ext cx="579623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Optimal number of futures contracts</a:t>
            </a:r>
          </a:p>
        </p:txBody>
      </p:sp>
      <p:sp>
        <p:nvSpPr>
          <p:cNvPr id="90" name="TextovéPole 35"/>
          <p:cNvSpPr txBox="1"/>
          <p:nvPr/>
        </p:nvSpPr>
        <p:spPr>
          <a:xfrm>
            <a:off x="1188000" y="2726784"/>
            <a:ext cx="41040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Change in the short futures exposure</a:t>
            </a:r>
          </a:p>
        </p:txBody>
      </p:sp>
      <p:sp>
        <p:nvSpPr>
          <p:cNvPr id="82" name="Zástupný symbol pro zápatí 1"/>
          <p:cNvSpPr txBox="1">
            <a:spLocks/>
          </p:cNvSpPr>
          <p:nvPr/>
        </p:nvSpPr>
        <p:spPr>
          <a:xfrm>
            <a:off x="180000" y="6336000"/>
            <a:ext cx="3312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Hedging with futures</a:t>
            </a:r>
          </a:p>
        </p:txBody>
      </p:sp>
      <p:sp>
        <p:nvSpPr>
          <p:cNvPr id="83" name="Zástupný symbol pro číslo snímku 2"/>
          <p:cNvSpPr txBox="1">
            <a:spLocks/>
          </p:cNvSpPr>
          <p:nvPr/>
        </p:nvSpPr>
        <p:spPr>
          <a:xfrm>
            <a:off x="7164000" y="6336000"/>
            <a:ext cx="18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FE5482F-2F05-49C5-9E15-73F945A41231}" type="slidenum">
              <a:rPr lang="cs-CZ" smtClean="0"/>
              <a:pPr algn="r"/>
              <a:t>10</a:t>
            </a:fld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/>
              <p:nvPr/>
            </p:nvSpPr>
            <p:spPr>
              <a:xfrm>
                <a:off x="827584" y="5160003"/>
                <a:ext cx="8172416" cy="998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</m:t>
                      </m:r>
                      <m:sSup>
                        <m:sSup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</m:den>
                      </m:f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𝑃𝐹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𝐶𝑇𝐷</m:t>
                          </m:r>
                        </m:sub>
                      </m:sSub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sub>
                          </m:sSub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b>
                            <m:sSub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sub>
                          </m:sSub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f>
                            <m:f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sSub>
                                <m:sSubPr>
                                  <m:ctrlP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𝐻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1+</m:t>
                              </m:r>
                              <m:sSub>
                                <m:sSubPr>
                                  <m:ctrlP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𝐻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𝐶𝑇𝐷</m:t>
                                  </m:r>
                                </m:e>
                                <m:sub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sub>
                          </m:sSub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𝐶𝑇𝐷</m:t>
                              </m:r>
                            </m:sub>
                          </m:sSub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f>
                            <m:f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sSub>
                                <m:sSub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𝐶𝑇𝐷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1+</m:t>
                              </m:r>
                              <m:sSub>
                                <m:sSub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𝐶𝑇𝐷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  <m:acc>
                        <m:accPr>
                          <m:chr m:val="̇"/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</m:e>
                      </m:acc>
                      <m:f>
                        <m:f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𝑃𝐹</m:t>
                          </m:r>
                        </m:e>
                        <m:sub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𝐶𝑇𝐷</m:t>
                          </m:r>
                        </m:sub>
                      </m:sSub>
                      <m:r>
                        <a:rPr lang="cs-CZ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sub>
                          </m:sSub>
                          <m:sSub>
                            <m:sSub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𝐶𝑇𝐷</m:t>
                                  </m:r>
                                </m:e>
                                <m:sub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sub>
                          </m:sSub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𝐶𝑇𝐷</m:t>
                              </m:r>
                            </m:sub>
                          </m:sSub>
                        </m:den>
                      </m:f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𝑃𝐹</m:t>
                          </m:r>
                        </m:e>
                        <m:sub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𝐶𝑇𝐷</m:t>
                          </m:r>
                        </m:sub>
                      </m:sSub>
                      <m:r>
                        <a:rPr lang="cs-CZ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𝐷𝐻𝑅</m:t>
                      </m:r>
                    </m:oMath>
                  </m:oMathPara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6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5160003"/>
                <a:ext cx="8172416" cy="99880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TextovéPole 35">
            <a:extLst>
              <a:ext uri="{FF2B5EF4-FFF2-40B4-BE49-F238E27FC236}">
                <a16:creationId xmlns:a16="http://schemas.microsoft.com/office/drawing/2014/main" id="{A28D85B4-D798-4FB1-83BE-B88199C55E4E}"/>
              </a:ext>
            </a:extLst>
          </p:cNvPr>
          <p:cNvSpPr txBox="1"/>
          <p:nvPr/>
        </p:nvSpPr>
        <p:spPr>
          <a:xfrm>
            <a:off x="1187624" y="1268760"/>
            <a:ext cx="410445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Change in the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long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spot exposure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/>
              <p:nvPr/>
            </p:nvSpPr>
            <p:spPr>
              <a:xfrm>
                <a:off x="1908000" y="1828851"/>
                <a:ext cx="5472312" cy="5952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625475" indent="-625475"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sSub>
                        <m:sSubPr>
                          <m:ctrlPr>
                            <a:rPr lang="cs-CZ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/100)×∆</m:t>
                      </m:r>
                      <m:sSub>
                        <m:sSub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−(</m:t>
                          </m:r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cs-CZ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/100)×</m:t>
                      </m:r>
                      <m:sSub>
                        <m:sSubPr>
                          <m:ctrlPr>
                            <a:rPr lang="cs-CZ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sSub>
                            <m:sSubPr>
                              <m:ctrlPr>
                                <a:rPr lang="cs-CZ" sz="1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sub>
                      </m:sSub>
                      <m:r>
                        <a:rPr lang="cs-CZ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cs-CZ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cs-CZ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cs-CZ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sSub>
                            <m:sSubPr>
                              <m:ctrlPr>
                                <a:rPr lang="cs-CZ" sz="1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sub>
                          </m:sSub>
                        </m:num>
                        <m:den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0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8000" y="1828851"/>
                <a:ext cx="5472312" cy="59522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/>
              <p:nvPr/>
            </p:nvSpPr>
            <p:spPr>
              <a:xfrm>
                <a:off x="1908000" y="3525194"/>
                <a:ext cx="5904360" cy="72507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sSub>
                        <m:sSub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sub>
                      </m:sSub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sub>
                      </m:sSub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/100)×∆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𝐹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GB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sub>
                      </m:sSub>
                      <m:r>
                        <a:rPr lang="en-GB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/100)</m:t>
                      </m:r>
                      <m:r>
                        <a:rPr lang="en-GB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sSub>
                                <m:sSubPr>
                                  <m:ctrlPr>
                                    <a:rPr lang="en-GB" sz="1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𝐶𝑇𝐷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160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PF</m:t>
                                  </m:r>
                                </m:e>
                                <m:sub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𝐶𝑇𝐷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GB" sz="1600" b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539750" indent="4763">
                  <a:buClr>
                    <a:srgbClr val="7030A0"/>
                  </a:buClr>
                </a:pP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sub>
                    </m:sSub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/100)×</m:t>
                    </m:r>
                    <m:d>
                      <m:d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lin"/>
                            <m:ctrlPr>
                              <a:rPr lang="en-GB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GB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GB" sz="1600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PF</m:t>
                                </m:r>
                              </m:e>
                              <m:sub>
                                <m:r>
                                  <a:rPr lang="en-GB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𝐶𝑇𝐷</m:t>
                                </m:r>
                              </m:sub>
                            </m:sSub>
                          </m:den>
                        </m:f>
                      </m:e>
                    </m:d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sSub>
                          <m:sSubPr>
                            <m:ctrlPr>
                              <a:rPr lang="en-GB" sz="1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𝐶𝑇𝐷</m:t>
                            </m:r>
                          </m:e>
                          <m:sub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sub>
                    </m:sSub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b>
                      <m:sSub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𝐶𝑇𝐷</m:t>
                        </m:r>
                      </m:sub>
                    </m:sSub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en-GB" sz="1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𝐶𝑇𝐷</m:t>
                            </m:r>
                          </m:sub>
                        </m:sSub>
                      </m:num>
                      <m:den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sSub>
                          <m:sSubPr>
                            <m:ctrlPr>
                              <a:rPr lang="en-GB" sz="1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𝐶𝑇𝐷</m:t>
                            </m:r>
                          </m:sub>
                        </m:sSub>
                      </m:den>
                    </m:f>
                  </m:oMath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2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8000" y="3525194"/>
                <a:ext cx="5904360" cy="725070"/>
              </a:xfrm>
              <a:prstGeom prst="rect">
                <a:avLst/>
              </a:prstGeom>
              <a:blipFill>
                <a:blip r:embed="rId15"/>
                <a:stretch>
                  <a:fillRect t="-47059" b="-6554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ovéPole 35"/>
          <p:cNvSpPr txBox="1"/>
          <p:nvPr/>
        </p:nvSpPr>
        <p:spPr>
          <a:xfrm>
            <a:off x="1512000" y="1556792"/>
            <a:ext cx="5311888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 defTabSz="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approximation of a change of bond price using duration </a:t>
            </a:r>
          </a:p>
        </p:txBody>
      </p:sp>
      <p:sp>
        <p:nvSpPr>
          <p:cNvPr id="59" name="TextovéPole 35"/>
          <p:cNvSpPr txBox="1"/>
          <p:nvPr/>
        </p:nvSpPr>
        <p:spPr>
          <a:xfrm>
            <a:off x="1512000" y="3266796"/>
            <a:ext cx="506784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 defTabSz="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price factor link between the futures and bond prices</a:t>
            </a:r>
          </a:p>
        </p:txBody>
      </p:sp>
      <p:sp>
        <p:nvSpPr>
          <p:cNvPr id="61" name="TextovéPole 35"/>
          <p:cNvSpPr txBox="1"/>
          <p:nvPr/>
        </p:nvSpPr>
        <p:spPr>
          <a:xfrm>
            <a:off x="1512000" y="3008800"/>
            <a:ext cx="362768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 defTabSz="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CTD bond is delivered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/>
              <p:nvPr/>
            </p:nvSpPr>
            <p:spPr>
              <a:xfrm>
                <a:off x="7330788" y="1550200"/>
                <a:ext cx="1705707" cy="3674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625475" indent="-625475">
                  <a:buClr>
                    <a:srgbClr val="7030A0"/>
                  </a:buClr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cs-CZ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  <m:r>
                          <a:rPr lang="cs-CZ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=−</m:t>
                        </m:r>
                        <m:r>
                          <a:rPr lang="cs-CZ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  <m:r>
                          <a:rPr lang="cs-CZ" sz="1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cs-CZ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  <m:r>
                          <a:rPr lang="cs-CZ" sz="1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f>
                          <m:fPr>
                            <m:ctrlPr>
                              <a:rPr lang="cs-CZ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cs-CZ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num>
                          <m:den>
                            <m:r>
                              <a:rPr lang="cs-CZ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1+</m:t>
                            </m:r>
                            <m:r>
                              <a:rPr lang="cs-CZ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den>
                        </m:f>
                      </m:e>
                    </m:d>
                  </m:oMath>
                </a14:m>
                <a:r>
                  <a:rPr lang="en-GB" sz="1200" dirty="0">
                    <a:ea typeface="Cambria Math" panose="02040503050406030204" pitchFamily="18" charset="0"/>
                  </a:rPr>
                  <a:t> 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4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0788" y="1550200"/>
                <a:ext cx="1705707" cy="36740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/>
              <p:nvPr/>
            </p:nvSpPr>
            <p:spPr>
              <a:xfrm>
                <a:off x="7470368" y="3320896"/>
                <a:ext cx="1278710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625475" indent="-625475">
                  <a:buClr>
                    <a:srgbClr val="7030A0"/>
                  </a:buClr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cs-CZ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  <m:r>
                          <a:rPr lang="cs-CZ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sz="1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PF</m:t>
                        </m:r>
                        <m:r>
                          <a:rPr lang="en-US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cs-CZ" sz="1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</m:d>
                  </m:oMath>
                </a14:m>
                <a:r>
                  <a:rPr lang="en-GB" sz="1200" dirty="0">
                    <a:ea typeface="Cambria Math" panose="02040503050406030204" pitchFamily="18" charset="0"/>
                  </a:rPr>
                  <a:t> 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5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0368" y="3320896"/>
                <a:ext cx="1278710" cy="27699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ovéPole 70">
                <a:extLst>
                  <a:ext uri="{FF2B5EF4-FFF2-40B4-BE49-F238E27FC236}">
                    <a16:creationId xmlns:a16="http://schemas.microsoft.com/office/drawing/2014/main" id="{2F11FF1A-A043-425C-BEE5-ABD9CCC957A1}"/>
                  </a:ext>
                </a:extLst>
              </p:cNvPr>
              <p:cNvSpPr txBox="1"/>
              <p:nvPr/>
            </p:nvSpPr>
            <p:spPr>
              <a:xfrm>
                <a:off x="1421696" y="2342737"/>
                <a:ext cx="6984776" cy="47865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buClr>
                    <a:srgbClr val="7030A0"/>
                  </a:buClr>
                  <a:buSzPct val="100000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GB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</m:sub>
                    </m:sSub>
                    <m:r>
                      <a:rPr lang="en-GB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nominal value of the hedged bond portfolio,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GB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sub>
                    </m:sSub>
                    <m:r>
                      <a:rPr lang="en-GB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current price of the bond,</a:t>
                </a:r>
                <a:r>
                  <a:rPr lang="en-GB" sz="1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</m:sub>
                    </m:sSub>
                    <m:r>
                      <a:rPr lang="en-GB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… </m:t>
                    </m:r>
                  </m:oMath>
                </a14:m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bond’s duration,</a:t>
                </a:r>
              </a:p>
              <a:p>
                <a:pPr>
                  <a:buClr>
                    <a:srgbClr val="7030A0"/>
                  </a:buClr>
                  <a:buSzPct val="100000"/>
                </a:pPr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</m:sub>
                    </m:sSub>
                    <m:r>
                      <a:rPr lang="en-GB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… </m:t>
                    </m:r>
                  </m:oMath>
                </a14:m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bond’s yield</a:t>
                </a:r>
              </a:p>
            </p:txBody>
          </p:sp>
        </mc:Choice>
        <mc:Fallback xmlns="">
          <p:sp>
            <p:nvSpPr>
              <p:cNvPr id="71" name="TextovéPole 70">
                <a:extLst>
                  <a:ext uri="{FF2B5EF4-FFF2-40B4-BE49-F238E27FC236}">
                    <a16:creationId xmlns:a16="http://schemas.microsoft.com/office/drawing/2014/main" id="{2F11FF1A-A043-425C-BEE5-ABD9CCC957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1696" y="2342737"/>
                <a:ext cx="6984776" cy="478657"/>
              </a:xfrm>
              <a:prstGeom prst="rect">
                <a:avLst/>
              </a:prstGeom>
              <a:blipFill>
                <a:blip r:embed="rId18"/>
                <a:stretch>
                  <a:fillRect b="-886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ovéPole 76">
                <a:extLst>
                  <a:ext uri="{FF2B5EF4-FFF2-40B4-BE49-F238E27FC236}">
                    <a16:creationId xmlns:a16="http://schemas.microsoft.com/office/drawing/2014/main" id="{A2441EA6-8BDE-4B9D-8026-B551C86C852D}"/>
                  </a:ext>
                </a:extLst>
              </p:cNvPr>
              <p:cNvSpPr txBox="1"/>
              <p:nvPr/>
            </p:nvSpPr>
            <p:spPr>
              <a:xfrm>
                <a:off x="1421512" y="4179439"/>
                <a:ext cx="7398488" cy="47865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buClr>
                    <a:srgbClr val="7030A0"/>
                  </a:buClr>
                  <a:buSzPct val="100000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GB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number of futures contracts,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sub>
                    </m:sSub>
                    <m:r>
                      <a:rPr lang="en-GB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size of one futures contract,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GB" sz="1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PF</m:t>
                        </m:r>
                      </m:e>
                      <m:sub>
                        <m:r>
                          <a:rPr lang="en-GB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𝐶𝑇𝐷</m:t>
                        </m:r>
                      </m:sub>
                    </m:sSub>
                    <m:r>
                      <a:rPr lang="en-GB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… </m:t>
                    </m:r>
                  </m:oMath>
                </a14:m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price factor of the CTD bond,</a:t>
                </a:r>
              </a:p>
              <a:p>
                <a:pPr>
                  <a:buClr>
                    <a:srgbClr val="7030A0"/>
                  </a:buClr>
                  <a:buSzPct val="100000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GB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GB" sz="1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1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𝐶𝑇𝐷</m:t>
                                </m:r>
                              </m:e>
                              <m:sub>
                                <m:r>
                                  <a:rPr lang="en-GB" sz="1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sub>
                        </m:sSub>
                        <m: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…</m:t>
                        </m:r>
                        <m:r>
                          <m:rPr>
                            <m:nor/>
                          </m:rPr>
                          <a:rPr lang="en-GB" sz="12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12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current</m:t>
                        </m:r>
                        <m:r>
                          <m:rPr>
                            <m:nor/>
                          </m:rPr>
                          <a:rPr lang="en-GB" sz="12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12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price</m:t>
                        </m:r>
                        <m:r>
                          <m:rPr>
                            <m:nor/>
                          </m:rPr>
                          <a:rPr lang="en-GB" sz="12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12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of</m:t>
                        </m:r>
                        <m:r>
                          <m:rPr>
                            <m:nor/>
                          </m:rPr>
                          <a:rPr lang="en-GB" sz="12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12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the</m:t>
                        </m:r>
                        <m:r>
                          <m:rPr>
                            <m:nor/>
                          </m:rPr>
                          <a:rPr lang="en-GB" sz="12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1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the</m:t>
                        </m:r>
                        <m:r>
                          <m:rPr>
                            <m:nor/>
                          </m:rPr>
                          <a:rPr lang="en-GB" sz="1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1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CTD</m:t>
                        </m:r>
                        <m:r>
                          <m:rPr>
                            <m:nor/>
                          </m:rPr>
                          <a:rPr lang="en-GB" sz="1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12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bond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 </m:t>
                        </m:r>
                        <m:r>
                          <a:rPr lang="en-GB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GB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𝐶𝑇𝐷</m:t>
                        </m:r>
                      </m:sub>
                    </m:sSub>
                    <m:r>
                      <a:rPr lang="en-GB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the CTD bond’s duration,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GB" sz="1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𝐶𝑇𝐷</m:t>
                        </m:r>
                      </m:sub>
                    </m:sSub>
                    <m:r>
                      <a:rPr lang="en-GB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the CTD bond’s yield</a:t>
                </a:r>
              </a:p>
            </p:txBody>
          </p:sp>
        </mc:Choice>
        <mc:Fallback xmlns="">
          <p:sp>
            <p:nvSpPr>
              <p:cNvPr id="77" name="TextovéPole 76">
                <a:extLst>
                  <a:ext uri="{FF2B5EF4-FFF2-40B4-BE49-F238E27FC236}">
                    <a16:creationId xmlns:a16="http://schemas.microsoft.com/office/drawing/2014/main" id="{A2441EA6-8BDE-4B9D-8026-B551C86C85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1512" y="4179439"/>
                <a:ext cx="7398488" cy="478657"/>
              </a:xfrm>
              <a:prstGeom prst="rect">
                <a:avLst/>
              </a:prstGeom>
              <a:blipFill>
                <a:blip r:embed="rId19"/>
                <a:stretch>
                  <a:fillRect t="-1282" b="-641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ovéPole 77">
                <a:extLst>
                  <a:ext uri="{FF2B5EF4-FFF2-40B4-BE49-F238E27FC236}">
                    <a16:creationId xmlns:a16="http://schemas.microsoft.com/office/drawing/2014/main" id="{5461C427-C4F3-4ED4-BBA7-CE055098BB56}"/>
                  </a:ext>
                </a:extLst>
              </p:cNvPr>
              <p:cNvSpPr txBox="1"/>
              <p:nvPr/>
            </p:nvSpPr>
            <p:spPr>
              <a:xfrm>
                <a:off x="6948810" y="4995128"/>
                <a:ext cx="2133992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buClr>
                    <a:srgbClr val="7030A0"/>
                  </a:buClr>
                  <a:buSzPct val="100000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𝐷𝐻𝑅</m:t>
                    </m:r>
                    <m:r>
                      <a:rPr lang="en-GB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duration hedge ratio</a:t>
                </a:r>
              </a:p>
            </p:txBody>
          </p:sp>
        </mc:Choice>
        <mc:Fallback xmlns="">
          <p:sp>
            <p:nvSpPr>
              <p:cNvPr id="78" name="TextovéPole 77">
                <a:extLst>
                  <a:ext uri="{FF2B5EF4-FFF2-40B4-BE49-F238E27FC236}">
                    <a16:creationId xmlns:a16="http://schemas.microsoft.com/office/drawing/2014/main" id="{5461C427-C4F3-4ED4-BBA7-CE055098BB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8810" y="4995128"/>
                <a:ext cx="2133992" cy="276999"/>
              </a:xfrm>
              <a:prstGeom prst="rect">
                <a:avLst/>
              </a:prstGeom>
              <a:blipFill>
                <a:blip r:embed="rId20"/>
                <a:stretch>
                  <a:fillRect b="-1521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ovéPole 35">
                <a:extLst>
                  <a:ext uri="{FF2B5EF4-FFF2-40B4-BE49-F238E27FC236}">
                    <a16:creationId xmlns:a16="http://schemas.microsoft.com/office/drawing/2014/main" id="{B3BE6BB7-ACBD-428A-8871-FC128D5E18C9}"/>
                  </a:ext>
                </a:extLst>
              </p:cNvPr>
              <p:cNvSpPr txBox="1"/>
              <p:nvPr/>
            </p:nvSpPr>
            <p:spPr>
              <a:xfrm>
                <a:off x="3707904" y="4923304"/>
                <a:ext cx="1656184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sSub>
                        <m:sSub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cs-CZ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GB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sSub>
                        <m:sSubPr>
                          <m:ctrlP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sub>
                      </m:sSub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 </m:t>
                      </m:r>
                    </m:oMath>
                  </m:oMathPara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8" name="TextovéPole 35">
                <a:extLst>
                  <a:ext uri="{FF2B5EF4-FFF2-40B4-BE49-F238E27FC236}">
                    <a16:creationId xmlns:a16="http://schemas.microsoft.com/office/drawing/2014/main" id="{B3BE6BB7-ACBD-428A-8871-FC128D5E18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904" y="4923304"/>
                <a:ext cx="1656184" cy="338554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6832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52000" y="2160000"/>
            <a:ext cx="5976000" cy="1800000"/>
          </a:xfrm>
        </p:spPr>
        <p:txBody>
          <a:bodyPr/>
          <a:lstStyle/>
          <a:p>
            <a:pPr marL="182880" indent="0" algn="l">
              <a:buNone/>
            </a:pPr>
            <a:r>
              <a:rPr lang="en-GB" dirty="0">
                <a:solidFill>
                  <a:srgbClr val="7030A0"/>
                </a:solidFill>
              </a:rPr>
              <a:t>See you </a:t>
            </a:r>
            <a:br>
              <a:rPr lang="en-GB" dirty="0">
                <a:solidFill>
                  <a:srgbClr val="7030A0"/>
                </a:solidFill>
              </a:rPr>
            </a:br>
            <a:r>
              <a:rPr lang="en-GB" dirty="0">
                <a:solidFill>
                  <a:srgbClr val="7030A0"/>
                </a:solidFill>
              </a:rPr>
              <a:t>in the next lecture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body" idx="1"/>
          </p:nvPr>
        </p:nvSpPr>
        <p:spPr>
          <a:xfrm>
            <a:off x="180000" y="288000"/>
            <a:ext cx="3600000" cy="360000"/>
          </a:xfrm>
        </p:spPr>
        <p:txBody>
          <a:bodyPr>
            <a:noAutofit/>
          </a:bodyPr>
          <a:lstStyle/>
          <a:p>
            <a:pPr marL="361950" indent="-361950" algn="l">
              <a:spcBef>
                <a:spcPts val="0"/>
              </a:spcBef>
              <a:spcAft>
                <a:spcPts val="0"/>
              </a:spcAft>
            </a:pPr>
            <a:r>
              <a:rPr lang="en-GB" sz="1600" cap="small" dirty="0">
                <a:latin typeface="Algerian" panose="04020705040A02060702" pitchFamily="82" charset="0"/>
                <a:ea typeface="Tahoma" panose="020B0604030504040204" pitchFamily="34" charset="0"/>
                <a:cs typeface="Tahoma" panose="020B0604030504040204" pitchFamily="34" charset="0"/>
              </a:rPr>
              <a:t>©</a:t>
            </a:r>
            <a:r>
              <a:rPr lang="en-GB" sz="1800" cap="small" dirty="0">
                <a:latin typeface="Algerian" panose="04020705040A02060702" pitchFamily="82" charset="0"/>
                <a:ea typeface="Tahoma" panose="020B0604030504040204" pitchFamily="34" charset="0"/>
                <a:cs typeface="Tahoma" panose="020B0604030504040204" pitchFamily="34" charset="0"/>
              </a:rPr>
              <a:t> O.D. Lecturing Legacy</a:t>
            </a:r>
          </a:p>
        </p:txBody>
      </p:sp>
      <p:sp>
        <p:nvSpPr>
          <p:cNvPr id="9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13</a:t>
            </a:r>
          </a:p>
        </p:txBody>
      </p:sp>
      <p:sp>
        <p:nvSpPr>
          <p:cNvPr id="10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Hedging with futures</a:t>
            </a:r>
          </a:p>
        </p:txBody>
      </p:sp>
    </p:spTree>
    <p:extLst>
      <p:ext uri="{BB962C8B-B14F-4D97-AF65-F5344CB8AC3E}">
        <p14:creationId xmlns:p14="http://schemas.microsoft.com/office/powerpoint/2010/main" val="1058235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Hedging with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2800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Typology of hedging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954000"/>
            <a:ext cx="298792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Price-fixing hedge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8000" y="1259597"/>
            <a:ext cx="792140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Removing uncertainty by determining a price for a given future transaction</a:t>
            </a:r>
          </a:p>
        </p:txBody>
      </p:sp>
      <p:sp>
        <p:nvSpPr>
          <p:cNvPr id="32" name="TextovéPole 31"/>
          <p:cNvSpPr txBox="1"/>
          <p:nvPr/>
        </p:nvSpPr>
        <p:spPr>
          <a:xfrm>
            <a:off x="1512000" y="4097160"/>
            <a:ext cx="738048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perfect hedge: price movement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of the hedging futures contract 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are 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perfectly correlated with the price movement of the hedged asset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864000" y="2520000"/>
            <a:ext cx="298792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Offsetting hedge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1512000" y="4589184"/>
            <a:ext cx="738048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direct hedge: perfect hedge when the underlying asset of the hedging futures contract is the same as the hedged asset</a:t>
            </a:r>
          </a:p>
        </p:txBody>
      </p:sp>
      <p:sp>
        <p:nvSpPr>
          <p:cNvPr id="63" name="TextovéPole 35"/>
          <p:cNvSpPr txBox="1"/>
          <p:nvPr/>
        </p:nvSpPr>
        <p:spPr>
          <a:xfrm>
            <a:off x="1512000" y="5079058"/>
            <a:ext cx="748709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partial hedge: price movements of the hedging futures contract are imperfectly correlated with the price movement of the hedged asset</a:t>
            </a:r>
          </a:p>
        </p:txBody>
      </p:sp>
      <p:sp>
        <p:nvSpPr>
          <p:cNvPr id="64" name="TextovéPole 35"/>
          <p:cNvSpPr txBox="1"/>
          <p:nvPr/>
        </p:nvSpPr>
        <p:spPr>
          <a:xfrm>
            <a:off x="1512000" y="2027889"/>
            <a:ext cx="748709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futures contract: a known-in-advance price is equal to the opening futures price at the contract</a:t>
            </a:r>
            <a:r>
              <a:rPr lang="en-US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’s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maturity 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(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due to marking-to-mar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ket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and zero base at maturity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9" name="TextovéPole 35"/>
          <p:cNvSpPr txBox="1"/>
          <p:nvPr/>
        </p:nvSpPr>
        <p:spPr>
          <a:xfrm>
            <a:off x="1511096" y="1535865"/>
            <a:ext cx="723736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forward contract: a known-in-advance price is negotiated between the provider and the user of hedging transaction</a:t>
            </a:r>
          </a:p>
        </p:txBody>
      </p:sp>
      <p:sp>
        <p:nvSpPr>
          <p:cNvPr id="65" name="TextovéPole 35"/>
          <p:cNvSpPr txBox="1"/>
          <p:nvPr/>
        </p:nvSpPr>
        <p:spPr>
          <a:xfrm>
            <a:off x="1512000" y="5567945"/>
            <a:ext cx="759740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cross hedge: partial hedge when the underlying asset of the hedging futures contract is different from the hedged asset</a:t>
            </a:r>
          </a:p>
        </p:txBody>
      </p:sp>
      <p:sp>
        <p:nvSpPr>
          <p:cNvPr id="66" name="TextovéPole 35">
            <a:extLst>
              <a:ext uri="{FF2B5EF4-FFF2-40B4-BE49-F238E27FC236}">
                <a16:creationId xmlns:a16="http://schemas.microsoft.com/office/drawing/2014/main" id="{C9185138-FAEC-478F-B070-03B31332069C}"/>
              </a:ext>
            </a:extLst>
          </p:cNvPr>
          <p:cNvSpPr txBox="1"/>
          <p:nvPr/>
        </p:nvSpPr>
        <p:spPr>
          <a:xfrm>
            <a:off x="1188000" y="2836445"/>
            <a:ext cx="7776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Mitigating uncertainty by using a futures contract whose price movements offset possible price losses on the hedged asset</a:t>
            </a:r>
          </a:p>
        </p:txBody>
      </p:sp>
      <p:sp>
        <p:nvSpPr>
          <p:cNvPr id="67" name="TextovéPole 66">
            <a:extLst>
              <a:ext uri="{FF2B5EF4-FFF2-40B4-BE49-F238E27FC236}">
                <a16:creationId xmlns:a16="http://schemas.microsoft.com/office/drawing/2014/main" id="{DAE4E941-28E1-4692-BF81-8849A9B38625}"/>
              </a:ext>
            </a:extLst>
          </p:cNvPr>
          <p:cNvSpPr txBox="1"/>
          <p:nvPr/>
        </p:nvSpPr>
        <p:spPr>
          <a:xfrm>
            <a:off x="2052112" y="3386888"/>
            <a:ext cx="648032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7030A0"/>
              </a:buClr>
              <a:buSzPct val="100000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change in the asset’s </a:t>
            </a:r>
            <a:r>
              <a:rPr lang="cs-CZ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spot </a:t>
            </a: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value = offsetting change in the futures contract</a:t>
            </a: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’s </a:t>
            </a: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value</a:t>
            </a:r>
          </a:p>
        </p:txBody>
      </p:sp>
      <p:sp>
        <p:nvSpPr>
          <p:cNvPr id="68" name="TextovéPole 35">
            <a:extLst>
              <a:ext uri="{FF2B5EF4-FFF2-40B4-BE49-F238E27FC236}">
                <a16:creationId xmlns:a16="http://schemas.microsoft.com/office/drawing/2014/main" id="{D21FC733-B18B-4CF9-AF01-1C08708E541A}"/>
              </a:ext>
            </a:extLst>
          </p:cNvPr>
          <p:cNvSpPr txBox="1"/>
          <p:nvPr/>
        </p:nvSpPr>
        <p:spPr>
          <a:xfrm>
            <a:off x="1188000" y="3827176"/>
            <a:ext cx="23754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Terminology</a:t>
            </a:r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9" name="TextovéPole 68">
            <a:extLst>
              <a:ext uri="{FF2B5EF4-FFF2-40B4-BE49-F238E27FC236}">
                <a16:creationId xmlns:a16="http://schemas.microsoft.com/office/drawing/2014/main" id="{A8A63295-DB78-4475-A868-9F87F1B0CD67}"/>
              </a:ext>
            </a:extLst>
          </p:cNvPr>
          <p:cNvSpPr txBox="1"/>
          <p:nvPr/>
        </p:nvSpPr>
        <p:spPr>
          <a:xfrm>
            <a:off x="2267744" y="3618096"/>
            <a:ext cx="496855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7030A0"/>
              </a:buClr>
              <a:buSzPct val="100000"/>
            </a:pPr>
            <a:r>
              <a:rPr lang="cs-CZ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	</a:t>
            </a: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long/short </a:t>
            </a:r>
            <a:r>
              <a:rPr lang="cs-CZ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			</a:t>
            </a: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short/long</a:t>
            </a:r>
          </a:p>
        </p:txBody>
      </p:sp>
    </p:spTree>
    <p:extLst>
      <p:ext uri="{BB962C8B-B14F-4D97-AF65-F5344CB8AC3E}">
        <p14:creationId xmlns:p14="http://schemas.microsoft.com/office/powerpoint/2010/main" val="4268619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0" name="Přímá spojnice 69">
            <a:extLst>
              <a:ext uri="{FF2B5EF4-FFF2-40B4-BE49-F238E27FC236}">
                <a16:creationId xmlns:a16="http://schemas.microsoft.com/office/drawing/2014/main" id="{DFA44B93-FE32-4370-9859-650C0AC417C5}"/>
              </a:ext>
            </a:extLst>
          </p:cNvPr>
          <p:cNvCxnSpPr/>
          <p:nvPr/>
        </p:nvCxnSpPr>
        <p:spPr>
          <a:xfrm>
            <a:off x="5286248" y="2564976"/>
            <a:ext cx="0" cy="648000"/>
          </a:xfrm>
          <a:prstGeom prst="line">
            <a:avLst/>
          </a:prstGeom>
          <a:ln w="25400">
            <a:solidFill>
              <a:schemeClr val="accent5"/>
            </a:solidFill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Hedging with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6372216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Price-fixing hedge with spot trades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954000"/>
            <a:ext cx="298792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Examples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8000" y="1259597"/>
            <a:ext cx="784849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Interest rate parity – synthetic creation of forward rates by combining spot borrowing and lending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864000" y="4968000"/>
            <a:ext cx="514816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Disadvantages of synthetic forwards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1188000" y="5315362"/>
            <a:ext cx="7752027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a higher number of spot transactions increases transaction costs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, s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o synthetic hedge is more expensive to implement</a:t>
            </a:r>
          </a:p>
        </p:txBody>
      </p:sp>
      <p:sp>
        <p:nvSpPr>
          <p:cNvPr id="65" name="TextovéPole 35"/>
          <p:cNvSpPr txBox="1"/>
          <p:nvPr/>
        </p:nvSpPr>
        <p:spPr>
          <a:xfrm>
            <a:off x="1188000" y="5790311"/>
            <a:ext cx="586921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pot borrowing may adversely affect the company</a:t>
            </a:r>
            <a:r>
              <a:rPr lang="en-US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’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s leverage </a:t>
            </a:r>
          </a:p>
        </p:txBody>
      </p:sp>
      <p:graphicFrame>
        <p:nvGraphicFramePr>
          <p:cNvPr id="46" name="Tabulka 45">
            <a:extLst>
              <a:ext uri="{FF2B5EF4-FFF2-40B4-BE49-F238E27FC236}">
                <a16:creationId xmlns:a16="http://schemas.microsoft.com/office/drawing/2014/main" id="{F8960FAB-238C-45DC-B51F-E4418E50F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002251"/>
              </p:ext>
            </p:extLst>
          </p:nvPr>
        </p:nvGraphicFramePr>
        <p:xfrm>
          <a:off x="1692264" y="2387674"/>
          <a:ext cx="3600000" cy="18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3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4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5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60" name="Přímá spojnice 59">
            <a:extLst>
              <a:ext uri="{FF2B5EF4-FFF2-40B4-BE49-F238E27FC236}">
                <a16:creationId xmlns:a16="http://schemas.microsoft.com/office/drawing/2014/main" id="{98C22697-1CD8-4285-9849-00EC22E2C6F1}"/>
              </a:ext>
            </a:extLst>
          </p:cNvPr>
          <p:cNvCxnSpPr/>
          <p:nvPr/>
        </p:nvCxnSpPr>
        <p:spPr>
          <a:xfrm>
            <a:off x="1691864" y="2020166"/>
            <a:ext cx="0" cy="360000"/>
          </a:xfrm>
          <a:prstGeom prst="line">
            <a:avLst/>
          </a:prstGeom>
          <a:ln w="25400">
            <a:solidFill>
              <a:schemeClr val="accent5"/>
            </a:solidFill>
            <a:headEnd type="stealth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Přímá spojnice 60">
            <a:extLst>
              <a:ext uri="{FF2B5EF4-FFF2-40B4-BE49-F238E27FC236}">
                <a16:creationId xmlns:a16="http://schemas.microsoft.com/office/drawing/2014/main" id="{67B43B82-316D-40D3-9DE8-DAA4F12F54B4}"/>
              </a:ext>
            </a:extLst>
          </p:cNvPr>
          <p:cNvCxnSpPr/>
          <p:nvPr/>
        </p:nvCxnSpPr>
        <p:spPr>
          <a:xfrm>
            <a:off x="1691680" y="2576792"/>
            <a:ext cx="0" cy="360000"/>
          </a:xfrm>
          <a:prstGeom prst="line">
            <a:avLst/>
          </a:prstGeom>
          <a:ln w="25400">
            <a:solidFill>
              <a:srgbClr val="00B050"/>
            </a:solidFill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bdélník 61">
            <a:extLst>
              <a:ext uri="{FF2B5EF4-FFF2-40B4-BE49-F238E27FC236}">
                <a16:creationId xmlns:a16="http://schemas.microsoft.com/office/drawing/2014/main" id="{247CE820-6128-4340-A50B-59FD71A0FC4D}"/>
              </a:ext>
            </a:extLst>
          </p:cNvPr>
          <p:cNvSpPr/>
          <p:nvPr/>
        </p:nvSpPr>
        <p:spPr>
          <a:xfrm>
            <a:off x="1748912" y="2575571"/>
            <a:ext cx="734854" cy="246221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0" lvl="2">
              <a:buClr>
                <a:srgbClr val="7030A0"/>
              </a:buClr>
              <a:buSzPct val="80000"/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2M lending</a:t>
            </a:r>
          </a:p>
        </p:txBody>
      </p:sp>
      <p:sp>
        <p:nvSpPr>
          <p:cNvPr id="66" name="Obdélník 65">
            <a:extLst>
              <a:ext uri="{FF2B5EF4-FFF2-40B4-BE49-F238E27FC236}">
                <a16:creationId xmlns:a16="http://schemas.microsoft.com/office/drawing/2014/main" id="{D3E740A9-E070-4F75-BDFE-F4098B7FEEDA}"/>
              </a:ext>
            </a:extLst>
          </p:cNvPr>
          <p:cNvSpPr/>
          <p:nvPr/>
        </p:nvSpPr>
        <p:spPr>
          <a:xfrm>
            <a:off x="1746008" y="2107611"/>
            <a:ext cx="953784" cy="246221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0" lvl="2">
              <a:buClr>
                <a:srgbClr val="7030A0"/>
              </a:buClr>
              <a:buSzPct val="80000"/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5M borrowing</a:t>
            </a:r>
          </a:p>
        </p:txBody>
      </p:sp>
      <p:sp>
        <p:nvSpPr>
          <p:cNvPr id="67" name="Obdélník 66">
            <a:extLst>
              <a:ext uri="{FF2B5EF4-FFF2-40B4-BE49-F238E27FC236}">
                <a16:creationId xmlns:a16="http://schemas.microsoft.com/office/drawing/2014/main" id="{51C574CD-B032-4AFC-B4F6-5CF6D4D28F60}"/>
              </a:ext>
            </a:extLst>
          </p:cNvPr>
          <p:cNvSpPr/>
          <p:nvPr/>
        </p:nvSpPr>
        <p:spPr>
          <a:xfrm>
            <a:off x="4427984" y="2719953"/>
            <a:ext cx="810069" cy="246221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0" lvl="2" algn="r">
              <a:buClr>
                <a:srgbClr val="7030A0"/>
              </a:buClr>
              <a:buSzPct val="80000"/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Cash outflow</a:t>
            </a:r>
          </a:p>
        </p:txBody>
      </p:sp>
      <p:sp>
        <p:nvSpPr>
          <p:cNvPr id="68" name="Obdélník 67">
            <a:extLst>
              <a:ext uri="{FF2B5EF4-FFF2-40B4-BE49-F238E27FC236}">
                <a16:creationId xmlns:a16="http://schemas.microsoft.com/office/drawing/2014/main" id="{D01B30ED-75F1-45D8-A270-AD912F1B9C7D}"/>
              </a:ext>
            </a:extLst>
          </p:cNvPr>
          <p:cNvSpPr/>
          <p:nvPr/>
        </p:nvSpPr>
        <p:spPr>
          <a:xfrm>
            <a:off x="3181178" y="2018920"/>
            <a:ext cx="814756" cy="246221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0" lvl="2">
              <a:buClr>
                <a:srgbClr val="7030A0"/>
              </a:buClr>
              <a:buSzPct val="80000"/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Cash inflow</a:t>
            </a:r>
          </a:p>
        </p:txBody>
      </p:sp>
      <p:cxnSp>
        <p:nvCxnSpPr>
          <p:cNvPr id="69" name="Přímá spojnice 68">
            <a:extLst>
              <a:ext uri="{FF2B5EF4-FFF2-40B4-BE49-F238E27FC236}">
                <a16:creationId xmlns:a16="http://schemas.microsoft.com/office/drawing/2014/main" id="{CC11CFEA-CAAC-4C0C-B8F9-1565AB27C814}"/>
              </a:ext>
            </a:extLst>
          </p:cNvPr>
          <p:cNvCxnSpPr/>
          <p:nvPr/>
        </p:nvCxnSpPr>
        <p:spPr>
          <a:xfrm>
            <a:off x="3131840" y="1838216"/>
            <a:ext cx="0" cy="540000"/>
          </a:xfrm>
          <a:prstGeom prst="line">
            <a:avLst/>
          </a:prstGeom>
          <a:ln w="25400">
            <a:solidFill>
              <a:srgbClr val="00B050"/>
            </a:solidFill>
            <a:headEnd type="stealth" w="med" len="lg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ovéPole 35">
            <a:extLst>
              <a:ext uri="{FF2B5EF4-FFF2-40B4-BE49-F238E27FC236}">
                <a16:creationId xmlns:a16="http://schemas.microsoft.com/office/drawing/2014/main" id="{90C12D17-6ADD-4740-A4CD-BC7811E38207}"/>
              </a:ext>
            </a:extLst>
          </p:cNvPr>
          <p:cNvSpPr txBox="1"/>
          <p:nvPr/>
        </p:nvSpPr>
        <p:spPr>
          <a:xfrm>
            <a:off x="5508109" y="1997583"/>
            <a:ext cx="3384371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7030A0"/>
              </a:buClr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Combination of two-month lending and five-month borrowing creates synthetic three-month borrowing in two months</a:t>
            </a: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’</a:t>
            </a: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time at a know</a:t>
            </a:r>
            <a:r>
              <a:rPr lang="cs-CZ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n</a:t>
            </a: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-in-advance interest rate</a:t>
            </a:r>
          </a:p>
        </p:txBody>
      </p:sp>
      <p:sp>
        <p:nvSpPr>
          <p:cNvPr id="72" name="TextovéPole 71">
            <a:extLst>
              <a:ext uri="{FF2B5EF4-FFF2-40B4-BE49-F238E27FC236}">
                <a16:creationId xmlns:a16="http://schemas.microsoft.com/office/drawing/2014/main" id="{0E91AD68-4F0B-4761-974B-D98994C458DC}"/>
              </a:ext>
            </a:extLst>
          </p:cNvPr>
          <p:cNvSpPr txBox="1"/>
          <p:nvPr/>
        </p:nvSpPr>
        <p:spPr>
          <a:xfrm>
            <a:off x="1193719" y="3163353"/>
            <a:ext cx="460241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Natural hedge of the exchange rate risk</a:t>
            </a:r>
          </a:p>
        </p:txBody>
      </p:sp>
      <p:graphicFrame>
        <p:nvGraphicFramePr>
          <p:cNvPr id="73" name="Tabulka 72">
            <a:extLst>
              <a:ext uri="{FF2B5EF4-FFF2-40B4-BE49-F238E27FC236}">
                <a16:creationId xmlns:a16="http://schemas.microsoft.com/office/drawing/2014/main" id="{DF806A35-3073-4C8C-827B-B41B582FF2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40851"/>
              </p:ext>
            </p:extLst>
          </p:nvPr>
        </p:nvGraphicFramePr>
        <p:xfrm>
          <a:off x="1721416" y="3936232"/>
          <a:ext cx="3600000" cy="18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ctr"/>
                      <a:r>
                        <a:rPr lang="cs-CZ" sz="1200" b="1" dirty="0"/>
                        <a:t>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2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3</a:t>
                      </a:r>
                    </a:p>
                  </a:txBody>
                  <a:tcPr marL="0" marR="0"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4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200" dirty="0"/>
                        <a:t>5</a:t>
                      </a:r>
                    </a:p>
                  </a:txBody>
                  <a:tcPr marT="0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74" name="Přímá spojnice 73">
            <a:extLst>
              <a:ext uri="{FF2B5EF4-FFF2-40B4-BE49-F238E27FC236}">
                <a16:creationId xmlns:a16="http://schemas.microsoft.com/office/drawing/2014/main" id="{B46F0636-3B50-4A67-BA5A-C452B6837351}"/>
              </a:ext>
            </a:extLst>
          </p:cNvPr>
          <p:cNvCxnSpPr/>
          <p:nvPr/>
        </p:nvCxnSpPr>
        <p:spPr>
          <a:xfrm>
            <a:off x="1728000" y="3638856"/>
            <a:ext cx="0" cy="288000"/>
          </a:xfrm>
          <a:prstGeom prst="line">
            <a:avLst/>
          </a:prstGeom>
          <a:ln w="25400">
            <a:solidFill>
              <a:schemeClr val="accent5"/>
            </a:solidFill>
            <a:headEnd type="stealth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Přímá spojnice 74">
            <a:extLst>
              <a:ext uri="{FF2B5EF4-FFF2-40B4-BE49-F238E27FC236}">
                <a16:creationId xmlns:a16="http://schemas.microsoft.com/office/drawing/2014/main" id="{7E40D4A5-02A5-4884-B40D-BDADD141521C}"/>
              </a:ext>
            </a:extLst>
          </p:cNvPr>
          <p:cNvCxnSpPr/>
          <p:nvPr/>
        </p:nvCxnSpPr>
        <p:spPr>
          <a:xfrm>
            <a:off x="1726928" y="4125056"/>
            <a:ext cx="0" cy="288000"/>
          </a:xfrm>
          <a:prstGeom prst="line">
            <a:avLst/>
          </a:prstGeom>
          <a:ln w="25400">
            <a:solidFill>
              <a:srgbClr val="00B050"/>
            </a:solidFill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Obdélník 75">
            <a:extLst>
              <a:ext uri="{FF2B5EF4-FFF2-40B4-BE49-F238E27FC236}">
                <a16:creationId xmlns:a16="http://schemas.microsoft.com/office/drawing/2014/main" id="{6E6FAD7E-0E8E-4DB5-898D-B45FDB0C2198}"/>
              </a:ext>
            </a:extLst>
          </p:cNvPr>
          <p:cNvSpPr/>
          <p:nvPr/>
        </p:nvSpPr>
        <p:spPr>
          <a:xfrm>
            <a:off x="1778064" y="4166801"/>
            <a:ext cx="1641808" cy="246221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0" lvl="2">
              <a:buClr>
                <a:srgbClr val="7030A0"/>
              </a:buClr>
              <a:buSzPct val="80000"/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Selling EUR for CZK</a:t>
            </a:r>
          </a:p>
        </p:txBody>
      </p:sp>
      <p:sp>
        <p:nvSpPr>
          <p:cNvPr id="77" name="Obdélník 76">
            <a:extLst>
              <a:ext uri="{FF2B5EF4-FFF2-40B4-BE49-F238E27FC236}">
                <a16:creationId xmlns:a16="http://schemas.microsoft.com/office/drawing/2014/main" id="{D804EFF1-802E-4613-B1A9-6A756ED5D25A}"/>
              </a:ext>
            </a:extLst>
          </p:cNvPr>
          <p:cNvSpPr/>
          <p:nvPr/>
        </p:nvSpPr>
        <p:spPr>
          <a:xfrm>
            <a:off x="1775721" y="3662185"/>
            <a:ext cx="780056" cy="246221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0" lvl="2">
              <a:buClr>
                <a:srgbClr val="7030A0"/>
              </a:buClr>
              <a:buSzPct val="80000"/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EUR 5M loan</a:t>
            </a:r>
          </a:p>
        </p:txBody>
      </p:sp>
      <p:sp>
        <p:nvSpPr>
          <p:cNvPr id="78" name="Obdélník 77">
            <a:extLst>
              <a:ext uri="{FF2B5EF4-FFF2-40B4-BE49-F238E27FC236}">
                <a16:creationId xmlns:a16="http://schemas.microsoft.com/office/drawing/2014/main" id="{451668BB-4424-4F34-B0AC-A59B1EC57E9E}"/>
              </a:ext>
            </a:extLst>
          </p:cNvPr>
          <p:cNvSpPr/>
          <p:nvPr/>
        </p:nvSpPr>
        <p:spPr>
          <a:xfrm>
            <a:off x="3803872" y="3566001"/>
            <a:ext cx="1463334" cy="246221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0" lvl="2" algn="r">
              <a:buClr>
                <a:srgbClr val="7030A0"/>
              </a:buClr>
              <a:buSzPct val="80000"/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EUR export earnings</a:t>
            </a:r>
            <a:r>
              <a:rPr lang="cs-CZ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 (Ex)</a:t>
            </a:r>
            <a:endParaRPr lang="en-GB" sz="1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9" name="Obdélník 78">
            <a:extLst>
              <a:ext uri="{FF2B5EF4-FFF2-40B4-BE49-F238E27FC236}">
                <a16:creationId xmlns:a16="http://schemas.microsoft.com/office/drawing/2014/main" id="{A55582A3-66AF-4FBA-AC21-7E29E7EC3516}"/>
              </a:ext>
            </a:extLst>
          </p:cNvPr>
          <p:cNvSpPr/>
          <p:nvPr/>
        </p:nvSpPr>
        <p:spPr>
          <a:xfrm>
            <a:off x="3851920" y="4287225"/>
            <a:ext cx="1416097" cy="246221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0" lvl="2" algn="r">
              <a:buClr>
                <a:srgbClr val="7030A0"/>
              </a:buClr>
              <a:buSzPct val="80000"/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EUR 5M loan repayment</a:t>
            </a:r>
          </a:p>
        </p:txBody>
      </p:sp>
      <p:cxnSp>
        <p:nvCxnSpPr>
          <p:cNvPr id="80" name="Přímá spojnice 79">
            <a:extLst>
              <a:ext uri="{FF2B5EF4-FFF2-40B4-BE49-F238E27FC236}">
                <a16:creationId xmlns:a16="http://schemas.microsoft.com/office/drawing/2014/main" id="{A3A0E260-18FB-488E-88F2-703FDC6F5827}"/>
              </a:ext>
            </a:extLst>
          </p:cNvPr>
          <p:cNvCxnSpPr/>
          <p:nvPr/>
        </p:nvCxnSpPr>
        <p:spPr>
          <a:xfrm>
            <a:off x="5315400" y="4125208"/>
            <a:ext cx="0" cy="468000"/>
          </a:xfrm>
          <a:prstGeom prst="line">
            <a:avLst/>
          </a:prstGeom>
          <a:ln w="25400">
            <a:solidFill>
              <a:schemeClr val="accent5"/>
            </a:solidFill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Přímá spojnice 80">
            <a:extLst>
              <a:ext uri="{FF2B5EF4-FFF2-40B4-BE49-F238E27FC236}">
                <a16:creationId xmlns:a16="http://schemas.microsoft.com/office/drawing/2014/main" id="{A5639542-BA65-4EE5-8C33-31CFB47A54CC}"/>
              </a:ext>
            </a:extLst>
          </p:cNvPr>
          <p:cNvCxnSpPr/>
          <p:nvPr/>
        </p:nvCxnSpPr>
        <p:spPr>
          <a:xfrm>
            <a:off x="5315400" y="3459200"/>
            <a:ext cx="0" cy="468000"/>
          </a:xfrm>
          <a:prstGeom prst="line">
            <a:avLst/>
          </a:prstGeom>
          <a:ln w="25400">
            <a:solidFill>
              <a:srgbClr val="0070C0"/>
            </a:solidFill>
            <a:headEnd type="stealth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Volný tvar: obrazec 17">
            <a:extLst>
              <a:ext uri="{FF2B5EF4-FFF2-40B4-BE49-F238E27FC236}">
                <a16:creationId xmlns:a16="http://schemas.microsoft.com/office/drawing/2014/main" id="{3467CAD2-61F4-4933-BE64-623B72108250}"/>
              </a:ext>
            </a:extLst>
          </p:cNvPr>
          <p:cNvSpPr/>
          <p:nvPr/>
        </p:nvSpPr>
        <p:spPr>
          <a:xfrm>
            <a:off x="1626057" y="3471232"/>
            <a:ext cx="89687" cy="468748"/>
          </a:xfrm>
          <a:custGeom>
            <a:avLst/>
            <a:gdLst>
              <a:gd name="connsiteX0" fmla="*/ 234616 w 234616"/>
              <a:gd name="connsiteY0" fmla="*/ 348916 h 348916"/>
              <a:gd name="connsiteX1" fmla="*/ 0 w 234616"/>
              <a:gd name="connsiteY1" fmla="*/ 348916 h 348916"/>
              <a:gd name="connsiteX2" fmla="*/ 0 w 234616"/>
              <a:gd name="connsiteY2" fmla="*/ 0 h 348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4616" h="348916">
                <a:moveTo>
                  <a:pt x="234616" y="348916"/>
                </a:moveTo>
                <a:lnTo>
                  <a:pt x="0" y="348916"/>
                </a:lnTo>
                <a:lnTo>
                  <a:pt x="0" y="0"/>
                </a:lnTo>
              </a:path>
            </a:pathLst>
          </a:custGeom>
          <a:noFill/>
          <a:ln w="25400">
            <a:solidFill>
              <a:srgbClr val="7030A0"/>
            </a:solidFill>
            <a:headEnd type="none"/>
            <a:tailEnd type="stealth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Obdélník 82">
            <a:extLst>
              <a:ext uri="{FF2B5EF4-FFF2-40B4-BE49-F238E27FC236}">
                <a16:creationId xmlns:a16="http://schemas.microsoft.com/office/drawing/2014/main" id="{81F1771A-DC49-4FDF-AB4F-C57FD9AA97C2}"/>
              </a:ext>
            </a:extLst>
          </p:cNvPr>
          <p:cNvSpPr/>
          <p:nvPr/>
        </p:nvSpPr>
        <p:spPr>
          <a:xfrm>
            <a:off x="497888" y="3627043"/>
            <a:ext cx="1086057" cy="246221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0" lvl="2">
              <a:buClr>
                <a:srgbClr val="7030A0"/>
              </a:buClr>
              <a:buSzPct val="80000"/>
            </a:pP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Buying CZK for EUR</a:t>
            </a:r>
          </a:p>
        </p:txBody>
      </p:sp>
      <p:sp>
        <p:nvSpPr>
          <p:cNvPr id="84" name="TextovéPole 35">
            <a:extLst>
              <a:ext uri="{FF2B5EF4-FFF2-40B4-BE49-F238E27FC236}">
                <a16:creationId xmlns:a16="http://schemas.microsoft.com/office/drawing/2014/main" id="{8B7A0EEC-5252-4C6F-95E3-91317D2D35B6}"/>
              </a:ext>
            </a:extLst>
          </p:cNvPr>
          <p:cNvSpPr txBox="1"/>
          <p:nvPr/>
        </p:nvSpPr>
        <p:spPr>
          <a:xfrm>
            <a:off x="5508000" y="3472160"/>
            <a:ext cx="3456000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7030A0"/>
              </a:buClr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Natural exchange rate hedge effectively shifts future spot currency conversion to the present at a current spot exchange rate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>
                <a:extLst>
                  <a:ext uri="{FF2B5EF4-FFF2-40B4-BE49-F238E27FC236}">
                    <a16:creationId xmlns:a16="http://schemas.microsoft.com/office/drawing/2014/main" id="{CE21625D-13CE-46C3-86DA-E56A7FBFF1AD}"/>
                  </a:ext>
                </a:extLst>
              </p:cNvPr>
              <p:cNvSpPr txBox="1"/>
              <p:nvPr/>
            </p:nvSpPr>
            <p:spPr>
              <a:xfrm>
                <a:off x="1026851" y="4645641"/>
                <a:ext cx="2504115" cy="418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borrowed</m:t>
                      </m:r>
                      <m: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EUR</m:t>
                      </m:r>
                      <m: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amount</m:t>
                      </m:r>
                      <m: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12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</m:t>
                          </m:r>
                        </m:num>
                        <m:den>
                          <m:r>
                            <a:rPr lang="cs-CZ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box>
                            <m:boxPr>
                              <m:ctrlPr>
                                <a:rPr lang="cs-CZ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cs-CZ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cs-CZ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  <m:sSub>
                                <m:sSubPr>
                                  <m:ctrlPr>
                                    <a:rPr lang="cs-CZ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cs-CZ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𝐸𝑈𝑅</m:t>
                                  </m:r>
                                </m:sub>
                              </m:sSub>
                            </m:e>
                          </m:box>
                        </m:den>
                      </m:f>
                      <m:r>
                        <a:rPr lang="cs-CZ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cs-CZ" sz="1200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0" name="TextovéPole 19">
                <a:extLst>
                  <a:ext uri="{FF2B5EF4-FFF2-40B4-BE49-F238E27FC236}">
                    <a16:creationId xmlns:a16="http://schemas.microsoft.com/office/drawing/2014/main" id="{CE21625D-13CE-46C3-86DA-E56A7FBFF1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851" y="4645641"/>
                <a:ext cx="2504115" cy="418000"/>
              </a:xfrm>
              <a:prstGeom prst="rect">
                <a:avLst/>
              </a:prstGeom>
              <a:blipFill>
                <a:blip r:embed="rId15"/>
                <a:stretch>
                  <a:fillRect l="-2190" t="-2899" b="-724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>
                <a:extLst>
                  <a:ext uri="{FF2B5EF4-FFF2-40B4-BE49-F238E27FC236}">
                    <a16:creationId xmlns:a16="http://schemas.microsoft.com/office/drawing/2014/main" id="{5A6F1BAE-F97D-4CEF-8497-7ADA799DDE3A}"/>
                  </a:ext>
                </a:extLst>
              </p:cNvPr>
              <p:cNvSpPr txBox="1"/>
              <p:nvPr/>
            </p:nvSpPr>
            <p:spPr>
              <a:xfrm>
                <a:off x="3504405" y="4648583"/>
                <a:ext cx="5537863" cy="4251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CZK</m:t>
                      </m:r>
                      <m: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amount</m:t>
                      </m:r>
                      <m: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after</m:t>
                      </m:r>
                      <m: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conversion</m:t>
                      </m:r>
                      <m: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and</m:t>
                      </m:r>
                      <m: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earned</m:t>
                      </m:r>
                      <m: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interest</m:t>
                      </m:r>
                      <m:r>
                        <a:rPr lang="cs-CZ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cs-CZ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1200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</m:t>
                          </m:r>
                          <m:r>
                            <a:rPr lang="cs-CZ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b>
                            <m:sSubPr>
                              <m:ctrlPr>
                                <a:rPr lang="cs-CZ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cs-CZ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𝐶𝑍𝐾</m:t>
                              </m:r>
                              <m:r>
                                <a:rPr lang="cs-CZ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cs-CZ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𝐸𝑈𝑅</m:t>
                              </m:r>
                            </m:sub>
                          </m:sSub>
                        </m:num>
                        <m:den>
                          <m:r>
                            <a:rPr lang="cs-CZ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box>
                            <m:boxPr>
                              <m:ctrlPr>
                                <a:rPr lang="cs-CZ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cs-CZ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cs-CZ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  <m:sSub>
                                <m:sSubPr>
                                  <m:ctrlPr>
                                    <a:rPr lang="cs-CZ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cs-CZ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𝐸𝑈𝑅</m:t>
                                  </m:r>
                                </m:sub>
                              </m:sSub>
                            </m:e>
                          </m:box>
                        </m:den>
                      </m:f>
                      <m:r>
                        <a:rPr lang="cs-CZ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cs-CZ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box>
                            <m:boxPr>
                              <m:ctrlPr>
                                <a:rPr lang="en-GB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box>
                          <m:sSub>
                            <m:sSubPr>
                              <m:ctrlPr>
                                <a:rPr lang="en-GB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cs-CZ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𝐶𝑍𝐾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cs-CZ" sz="1200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ovéPole 5">
                <a:extLst>
                  <a:ext uri="{FF2B5EF4-FFF2-40B4-BE49-F238E27FC236}">
                    <a16:creationId xmlns:a16="http://schemas.microsoft.com/office/drawing/2014/main" id="{5A6F1BAE-F97D-4CEF-8497-7ADA799DDE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4405" y="4648583"/>
                <a:ext cx="5537863" cy="425116"/>
              </a:xfrm>
              <a:prstGeom prst="rect">
                <a:avLst/>
              </a:prstGeom>
              <a:blipFill>
                <a:blip r:embed="rId16"/>
                <a:stretch>
                  <a:fillRect t="-2899" b="-869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ovéPole 35">
                <a:extLst>
                  <a:ext uri="{FF2B5EF4-FFF2-40B4-BE49-F238E27FC236}">
                    <a16:creationId xmlns:a16="http://schemas.microsoft.com/office/drawing/2014/main" id="{8B7A0EEC-5252-4C6F-95E3-91317D2D35B6}"/>
                  </a:ext>
                </a:extLst>
              </p:cNvPr>
              <p:cNvSpPr txBox="1"/>
              <p:nvPr/>
            </p:nvSpPr>
            <p:spPr>
              <a:xfrm>
                <a:off x="5508109" y="4130559"/>
                <a:ext cx="3384371" cy="555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implied</m:t>
                      </m:r>
                      <m:r>
                        <a:rPr lang="en-GB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exchange</m:t>
                      </m:r>
                      <m:r>
                        <a:rPr lang="en-GB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sz="12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rate</m:t>
                      </m:r>
                      <m:r>
                        <a:rPr lang="en-GB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box>
                            <m:boxPr>
                              <m:ctrlPr>
                                <a:rPr lang="en-GB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box>
                          <m:sSub>
                            <m:sSubPr>
                              <m:ctrlPr>
                                <a:rPr lang="en-GB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cs-CZ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𝐶𝑍𝐾</m:t>
                              </m:r>
                            </m:sub>
                          </m:sSub>
                        </m:num>
                        <m:den>
                          <m:r>
                            <a:rPr lang="en-GB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box>
                            <m:box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box>
                          <m:sSub>
                            <m:sSub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GB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𝐸𝑈𝑅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GB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GB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𝐶𝑍𝐾</m:t>
                          </m:r>
                          <m:r>
                            <a:rPr lang="en-GB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</m:t>
                          </m:r>
                          <m:r>
                            <a:rPr lang="en-GB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𝐸𝑈𝑅</m:t>
                          </m:r>
                        </m:sub>
                      </m:sSub>
                    </m:oMath>
                  </m:oMathPara>
                </a14:m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3" name="TextovéPole 35">
                <a:extLst>
                  <a:ext uri="{FF2B5EF4-FFF2-40B4-BE49-F238E27FC236}">
                    <a16:creationId xmlns:a16="http://schemas.microsoft.com/office/drawing/2014/main" id="{8B7A0EEC-5252-4C6F-95E3-91317D2D35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9" y="4130559"/>
                <a:ext cx="3384371" cy="55566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ovéPole 35">
                <a:extLst>
                  <a:ext uri="{FF2B5EF4-FFF2-40B4-BE49-F238E27FC236}">
                    <a16:creationId xmlns:a16="http://schemas.microsoft.com/office/drawing/2014/main" id="{1EE88A52-EF9C-4019-BB86-98175DC68040}"/>
                  </a:ext>
                </a:extLst>
              </p:cNvPr>
              <p:cNvSpPr txBox="1"/>
              <p:nvPr/>
            </p:nvSpPr>
            <p:spPr>
              <a:xfrm>
                <a:off x="5940152" y="2871224"/>
                <a:ext cx="2171806" cy="56964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GB" sz="1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en-GB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en-GB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  <m:r>
                            <a:rPr lang="en-GB" sz="1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d>
                            <m:d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box>
                                    <m:boxPr>
                                      <m:ctrlPr>
                                        <a:rPr lang="en-GB" sz="1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xPr>
                                    <m:e>
                                      <m:argPr>
                                        <m:argSz m:val="-1"/>
                                      </m:argPr>
                                      <m:f>
                                        <m:fPr>
                                          <m:ctrlPr>
                                            <a:rPr lang="en-GB" sz="1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GB" sz="1200" b="0" i="1" smtClean="0">
                                              <a:latin typeface="Cambria Math" panose="02040503050406030204" pitchFamily="18" charset="0"/>
                                            </a:rPr>
                                            <m:t>5</m:t>
                                          </m:r>
                                        </m:num>
                                        <m:den>
                                          <m:r>
                                            <a:rPr lang="en-GB" sz="1200" b="0" i="1" smtClean="0">
                                              <a:latin typeface="Cambria Math" panose="02040503050406030204" pitchFamily="18" charset="0"/>
                                            </a:rPr>
                                            <m:t>12</m:t>
                                          </m:r>
                                        </m:den>
                                      </m:f>
                                    </m:e>
                                  </m:box>
                                  <m:sSub>
                                    <m:sSubPr>
                                      <m:ctrlPr>
                                        <a:rPr lang="en-GB" sz="1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200" b="0" i="1" smtClean="0"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GB" sz="1200" b="0" i="1" smtClean="0">
                                          <a:latin typeface="Cambria Math" panose="02040503050406030204" pitchFamily="18" charset="0"/>
                                        </a:rPr>
                                        <m:t>5</m:t>
                                      </m:r>
                                      <m:r>
                                        <a:rPr lang="en-GB" sz="1200" b="0" i="1" smtClean="0">
                                          <a:latin typeface="Cambria Math" panose="02040503050406030204" pitchFamily="18" charset="0"/>
                                        </a:rPr>
                                        <m:t>𝑀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GB" sz="1200" b="0" i="1" smtClean="0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box>
                                    <m:boxPr>
                                      <m:ctrlPr>
                                        <a:rPr lang="en-GB" sz="1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boxPr>
                                    <m:e>
                                      <m:argPr>
                                        <m:argSz m:val="-1"/>
                                      </m:argPr>
                                      <m:f>
                                        <m:fPr>
                                          <m:ctrlPr>
                                            <a:rPr lang="en-GB" sz="12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GB" sz="12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num>
                                        <m:den>
                                          <m:r>
                                            <a:rPr lang="en-GB" sz="1200" b="0" i="1" smtClean="0">
                                              <a:latin typeface="Cambria Math" panose="02040503050406030204" pitchFamily="18" charset="0"/>
                                            </a:rPr>
                                            <m:t>12</m:t>
                                          </m:r>
                                        </m:den>
                                      </m:f>
                                    </m:e>
                                  </m:box>
                                  <m:sSub>
                                    <m:sSubPr>
                                      <m:ctrlPr>
                                        <a:rPr lang="en-GB" sz="1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200" b="0" i="1" smtClean="0"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GB" sz="12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GB" sz="1200" b="0" i="1" smtClean="0">
                                          <a:latin typeface="Cambria Math" panose="02040503050406030204" pitchFamily="18" charset="0"/>
                                        </a:rPr>
                                        <m:t>𝑀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GB" sz="1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n-GB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sPre>
                    </m:oMath>
                  </m:oMathPara>
                </a14:m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5" name="TextovéPole 35">
                <a:extLst>
                  <a:ext uri="{FF2B5EF4-FFF2-40B4-BE49-F238E27FC236}">
                    <a16:creationId xmlns:a16="http://schemas.microsoft.com/office/drawing/2014/main" id="{1EE88A52-EF9C-4019-BB86-98175DC680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152" y="2871224"/>
                <a:ext cx="2171806" cy="569643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9" name="Obdélník 108">
            <a:extLst>
              <a:ext uri="{FF2B5EF4-FFF2-40B4-BE49-F238E27FC236}">
                <a16:creationId xmlns:a16="http://schemas.microsoft.com/office/drawing/2014/main" id="{0BF0BB34-B00F-4C09-BC98-C613F2B38E45}"/>
              </a:ext>
            </a:extLst>
          </p:cNvPr>
          <p:cNvSpPr/>
          <p:nvPr/>
        </p:nvSpPr>
        <p:spPr>
          <a:xfrm>
            <a:off x="2995064" y="4136888"/>
            <a:ext cx="1080120" cy="246221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0" lvl="2" algn="ctr">
              <a:buClr>
                <a:srgbClr val="7030A0"/>
              </a:buClr>
              <a:buSzPct val="80000"/>
            </a:pPr>
            <a:r>
              <a:rPr lang="cs-CZ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CZK 5M deposit</a:t>
            </a:r>
            <a:endParaRPr lang="en-GB" sz="1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728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Hedging with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6876272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Price-fixing hedge with estimated basis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954000"/>
            <a:ext cx="22678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Basis risk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8000" y="1271629"/>
            <a:ext cx="7848496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price-fixing hedge with futures only works at a contract’s maturity when the basis is zero; prior to the contract’s expiration the hedge is exposed to the basis risk because the size of the basis is not known in advance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864000" y="2952000"/>
            <a:ext cx="442808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Linear interpolation of basis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ovéPole 56"/>
              <p:cNvSpPr txBox="1"/>
              <p:nvPr/>
            </p:nvSpPr>
            <p:spPr>
              <a:xfrm>
                <a:off x="4896196" y="4609707"/>
                <a:ext cx="3420036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buClr>
                    <a:srgbClr val="7030A0"/>
                  </a:buClr>
                  <a:buSzPct val="100000"/>
                </a:pP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… time to the futures contract’s maturity</a:t>
                </a:r>
              </a:p>
            </p:txBody>
          </p:sp>
        </mc:Choice>
        <mc:Fallback xmlns="">
          <p:sp>
            <p:nvSpPr>
              <p:cNvPr id="57" name="TextovéPole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6196" y="4609707"/>
                <a:ext cx="3420036" cy="276999"/>
              </a:xfrm>
              <a:prstGeom prst="rect">
                <a:avLst/>
              </a:prstGeom>
              <a:blipFill>
                <a:blip r:embed="rId13"/>
                <a:stretch>
                  <a:fillRect b="-1521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TextovéPole 67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2000" y="2371932"/>
            <a:ext cx="2592288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buyer’s net expenditure:</a:t>
            </a:r>
          </a:p>
        </p:txBody>
      </p:sp>
      <p:sp>
        <p:nvSpPr>
          <p:cNvPr id="69" name="TextovéPole 68">
            <a:extLst>
              <a:ext uri="{FF2B5EF4-FFF2-40B4-BE49-F238E27FC236}">
                <a16:creationId xmlns:a16="http://schemas.microsoft.com/office/drawing/2014/main" id="{2BCFBE12-1A8A-466B-82A7-B8623C9F6520}"/>
              </a:ext>
            </a:extLst>
          </p:cNvPr>
          <p:cNvSpPr txBox="1"/>
          <p:nvPr/>
        </p:nvSpPr>
        <p:spPr>
          <a:xfrm>
            <a:off x="1512000" y="2626630"/>
            <a:ext cx="238623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spcBef>
                <a:spcPts val="1200"/>
              </a:spcBef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seller’s net revenue: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Obdélník 69">
                <a:extLst>
                  <a:ext uri="{FF2B5EF4-FFF2-40B4-BE49-F238E27FC236}">
                    <a16:creationId xmlns:a16="http://schemas.microsoft.com/office/drawing/2014/main" id="{57ECFEB5-3911-4852-B550-ADF0973346F6}"/>
                  </a:ext>
                </a:extLst>
              </p:cNvPr>
              <p:cNvSpPr/>
              <p:nvPr/>
            </p:nvSpPr>
            <p:spPr>
              <a:xfrm>
                <a:off x="3996000" y="2383964"/>
                <a:ext cx="4176336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GB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GB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GB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𝑂𝑃</m:t>
                              </m:r>
                            </m:sub>
                          </m:sSub>
                        </m:e>
                      </m:d>
                      <m:r>
                        <a:rPr lang="en-GB" sz="1400" b="0" i="1" smtClean="0"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GB" sz="14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𝑂𝑃</m:t>
                          </m:r>
                        </m:sub>
                      </m:sSub>
                      <m:r>
                        <a:rPr lang="en-GB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GB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GB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GB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GB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𝑂𝑃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0" name="Obdélník 69">
                <a:extLst>
                  <a:ext uri="{FF2B5EF4-FFF2-40B4-BE49-F238E27FC236}">
                    <a16:creationId xmlns:a16="http://schemas.microsoft.com/office/drawing/2014/main" id="{57ECFEB5-3911-4852-B550-ADF0973346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6000" y="2383964"/>
                <a:ext cx="4176336" cy="307777"/>
              </a:xfrm>
              <a:prstGeom prst="rect">
                <a:avLst/>
              </a:prstGeom>
              <a:blipFill>
                <a:blip r:embed="rId14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Obdélník 70">
                <a:extLst>
                  <a:ext uri="{FF2B5EF4-FFF2-40B4-BE49-F238E27FC236}">
                    <a16:creationId xmlns:a16="http://schemas.microsoft.com/office/drawing/2014/main" id="{E09D4D04-2040-4973-9048-5920A2457249}"/>
                  </a:ext>
                </a:extLst>
              </p:cNvPr>
              <p:cNvSpPr/>
              <p:nvPr/>
            </p:nvSpPr>
            <p:spPr>
              <a:xfrm>
                <a:off x="3996000" y="2623273"/>
                <a:ext cx="3698641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𝑂𝑃</m:t>
                              </m:r>
                            </m:sub>
                          </m:sSub>
                          <m:r>
                            <a:rPr lang="en-GB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GB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GB" sz="14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1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𝑂𝑃</m:t>
                          </m:r>
                        </m:sub>
                      </m:sSub>
                      <m:r>
                        <a:rPr lang="cs-CZ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GB" sz="1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GB" sz="14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GB" sz="1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4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GB" sz="1400" b="0" i="1" smtClean="0">
                          <a:solidFill>
                            <a:prstClr val="black"/>
                          </a:solidFill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𝑂𝑃</m:t>
                          </m:r>
                        </m:sub>
                      </m:sSub>
                      <m:r>
                        <a:rPr lang="cs-CZ" sz="1400" b="0" i="1" smtClean="0">
                          <a:latin typeface="Cambria Math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1" name="Obdélník 70">
                <a:extLst>
                  <a:ext uri="{FF2B5EF4-FFF2-40B4-BE49-F238E27FC236}">
                    <a16:creationId xmlns:a16="http://schemas.microsoft.com/office/drawing/2014/main" id="{E09D4D04-2040-4973-9048-5920A245724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6000" y="2623273"/>
                <a:ext cx="3698641" cy="30777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TextovéPole 71"/>
          <p:cNvSpPr txBox="1"/>
          <p:nvPr/>
        </p:nvSpPr>
        <p:spPr>
          <a:xfrm>
            <a:off x="1188000" y="3277249"/>
            <a:ext cx="7812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method of linear interpolation of the basis assumes linear convergence of the spot and futures prices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ovéPole 72"/>
              <p:cNvSpPr txBox="1"/>
              <p:nvPr/>
            </p:nvSpPr>
            <p:spPr>
              <a:xfrm>
                <a:off x="5004048" y="4165241"/>
                <a:ext cx="868699" cy="4033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num>
                        <m:den>
                          <m:r>
                            <a:rPr lang="cs-CZ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cs-CZ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3" name="TextovéPole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4165241"/>
                <a:ext cx="868699" cy="403316"/>
              </a:xfrm>
              <a:prstGeom prst="rect">
                <a:avLst/>
              </a:prstGeom>
              <a:blipFill>
                <a:blip r:embed="rId16"/>
                <a:stretch>
                  <a:fillRect l="-6338" b="-13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TextovéPole 76"/>
          <p:cNvSpPr txBox="1"/>
          <p:nvPr/>
        </p:nvSpPr>
        <p:spPr>
          <a:xfrm>
            <a:off x="4818464" y="3869504"/>
            <a:ext cx="191377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lvl="2">
              <a:buClr>
                <a:srgbClr val="7030A0"/>
              </a:buClr>
              <a:buSzPct val="80000"/>
            </a:pPr>
            <a:r>
              <a:rPr lang="en-GB" sz="1200" i="1" dirty="0">
                <a:latin typeface="Cambria Math" panose="02040503050406030204" pitchFamily="18" charset="0"/>
                <a:ea typeface="Cambria Math" panose="02040503050406030204" pitchFamily="18" charset="0"/>
                <a:sym typeface="Wingdings 2" panose="05020102010507070707" pitchFamily="18" charset="2"/>
              </a:rPr>
              <a:t>Solving similar triangles</a:t>
            </a:r>
            <a:endParaRPr lang="en-GB" sz="1200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ovéPole 74">
                <a:extLst>
                  <a:ext uri="{FF2B5EF4-FFF2-40B4-BE49-F238E27FC236}">
                    <a16:creationId xmlns:a16="http://schemas.microsoft.com/office/drawing/2014/main" id="{998CE308-ED32-4A5A-9076-526BDB6C0788}"/>
                  </a:ext>
                </a:extLst>
              </p:cNvPr>
              <p:cNvSpPr txBox="1"/>
              <p:nvPr/>
            </p:nvSpPr>
            <p:spPr>
              <a:xfrm>
                <a:off x="4896196" y="4819899"/>
                <a:ext cx="2771488" cy="2769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buClr>
                    <a:srgbClr val="7030A0"/>
                  </a:buClr>
                  <a:buSzPct val="100000"/>
                </a:pPr>
                <a14:m>
                  <m:oMath xmlns:m="http://schemas.openxmlformats.org/officeDocument/2006/math">
                    <m:r>
                      <a:rPr lang="cs-CZ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GB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… effective date of the hedge</a:t>
                </a:r>
              </a:p>
            </p:txBody>
          </p:sp>
        </mc:Choice>
        <mc:Fallback xmlns="">
          <p:sp>
            <p:nvSpPr>
              <p:cNvPr id="75" name="TextovéPole 74">
                <a:extLst>
                  <a:ext uri="{FF2B5EF4-FFF2-40B4-BE49-F238E27FC236}">
                    <a16:creationId xmlns:a16="http://schemas.microsoft.com/office/drawing/2014/main" id="{998CE308-ED32-4A5A-9076-526BDB6C07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6196" y="4819899"/>
                <a:ext cx="2771488" cy="276999"/>
              </a:xfrm>
              <a:prstGeom prst="rect">
                <a:avLst/>
              </a:prstGeom>
              <a:blipFill>
                <a:blip r:embed="rId22"/>
                <a:stretch>
                  <a:fillRect t="-2222" b="-177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8" name="TextovéPole 77">
            <a:extLst>
              <a:ext uri="{FF2B5EF4-FFF2-40B4-BE49-F238E27FC236}">
                <a16:creationId xmlns:a16="http://schemas.microsoft.com/office/drawing/2014/main" id="{4F670D19-0F9A-47B9-BBA4-4619EEF5084C}"/>
              </a:ext>
            </a:extLst>
          </p:cNvPr>
          <p:cNvSpPr txBox="1"/>
          <p:nvPr/>
        </p:nvSpPr>
        <p:spPr>
          <a:xfrm>
            <a:off x="1188000" y="5207337"/>
            <a:ext cx="270459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Effective hedged price</a:t>
            </a:r>
          </a:p>
        </p:txBody>
      </p: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BA061AED-9C9A-4373-B69D-64AC88791D4F}"/>
              </a:ext>
            </a:extLst>
          </p:cNvPr>
          <p:cNvGrpSpPr/>
          <p:nvPr/>
        </p:nvGrpSpPr>
        <p:grpSpPr>
          <a:xfrm>
            <a:off x="1415680" y="3862904"/>
            <a:ext cx="3330071" cy="1335861"/>
            <a:chOff x="1415680" y="3862904"/>
            <a:chExt cx="3330071" cy="133586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TextovéPole 79"/>
                <p:cNvSpPr txBox="1"/>
                <p:nvPr/>
              </p:nvSpPr>
              <p:spPr>
                <a:xfrm>
                  <a:off x="4427984" y="4940189"/>
                  <a:ext cx="317767" cy="2576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80" name="TextovéPole 7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27984" y="4940189"/>
                  <a:ext cx="317767" cy="257699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TextovéPole 81"/>
                <p:cNvSpPr txBox="1"/>
                <p:nvPr/>
              </p:nvSpPr>
              <p:spPr>
                <a:xfrm>
                  <a:off x="3139460" y="4940919"/>
                  <a:ext cx="283785" cy="2576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82" name="TextovéPole 8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9460" y="4940919"/>
                  <a:ext cx="283785" cy="257699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Obdélník 84"/>
                <p:cNvSpPr/>
                <p:nvPr/>
              </p:nvSpPr>
              <p:spPr>
                <a:xfrm>
                  <a:off x="1415680" y="3862904"/>
                  <a:ext cx="283786" cy="2616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cs-CZ" sz="1100" dirty="0"/>
                </a:p>
              </p:txBody>
            </p:sp>
          </mc:Choice>
          <mc:Fallback xmlns="">
            <p:sp>
              <p:nvSpPr>
                <p:cNvPr id="85" name="Obdélník 8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15680" y="3862904"/>
                  <a:ext cx="283786" cy="261610"/>
                </a:xfrm>
                <a:prstGeom prst="rect">
                  <a:avLst/>
                </a:prstGeom>
                <a:blipFill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2" name="Přímá spojnice 91"/>
            <p:cNvCxnSpPr/>
            <p:nvPr/>
          </p:nvCxnSpPr>
          <p:spPr>
            <a:xfrm>
              <a:off x="1722160" y="4550546"/>
              <a:ext cx="1548000" cy="0"/>
            </a:xfrm>
            <a:prstGeom prst="line">
              <a:avLst/>
            </a:prstGeom>
            <a:ln w="25400">
              <a:solidFill>
                <a:schemeClr val="accent1"/>
              </a:solidFill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Přímá spojnice 94"/>
            <p:cNvCxnSpPr/>
            <p:nvPr/>
          </p:nvCxnSpPr>
          <p:spPr>
            <a:xfrm>
              <a:off x="1703602" y="4982594"/>
              <a:ext cx="2880000" cy="0"/>
            </a:xfrm>
            <a:prstGeom prst="line">
              <a:avLst/>
            </a:prstGeom>
            <a:ln w="25400">
              <a:solidFill>
                <a:schemeClr val="accent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Přímá spojnice 95"/>
            <p:cNvCxnSpPr/>
            <p:nvPr/>
          </p:nvCxnSpPr>
          <p:spPr>
            <a:xfrm>
              <a:off x="1706670" y="4023679"/>
              <a:ext cx="0" cy="958936"/>
            </a:xfrm>
            <a:prstGeom prst="line">
              <a:avLst/>
            </a:prstGeom>
            <a:ln w="25400">
              <a:solidFill>
                <a:schemeClr val="accent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Přímá spojnice 96"/>
            <p:cNvCxnSpPr>
              <a:endCxn id="80" idx="0"/>
            </p:cNvCxnSpPr>
            <p:nvPr/>
          </p:nvCxnSpPr>
          <p:spPr>
            <a:xfrm>
              <a:off x="1699925" y="4010464"/>
              <a:ext cx="2886943" cy="972000"/>
            </a:xfrm>
            <a:prstGeom prst="line">
              <a:avLst/>
            </a:prstGeom>
            <a:ln w="25400">
              <a:solidFill>
                <a:schemeClr val="accent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TextovéPole 98"/>
                <p:cNvSpPr txBox="1"/>
                <p:nvPr/>
              </p:nvSpPr>
              <p:spPr>
                <a:xfrm>
                  <a:off x="1585764" y="4941066"/>
                  <a:ext cx="283785" cy="2576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99" name="TextovéPole 9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85764" y="4941066"/>
                  <a:ext cx="283785" cy="257699"/>
                </a:xfrm>
                <a:prstGeom prst="rect">
                  <a:avLst/>
                </a:prstGeom>
                <a:blipFill>
                  <a:blip r:embed="rId2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Obdélník 5">
                  <a:extLst>
                    <a:ext uri="{FF2B5EF4-FFF2-40B4-BE49-F238E27FC236}">
                      <a16:creationId xmlns:a16="http://schemas.microsoft.com/office/drawing/2014/main" id="{9EC1457A-ED47-4479-A6D8-20C4ED285E75}"/>
                    </a:ext>
                  </a:extLst>
                </p:cNvPr>
                <p:cNvSpPr/>
                <p:nvPr/>
              </p:nvSpPr>
              <p:spPr>
                <a:xfrm>
                  <a:off x="1415680" y="4406530"/>
                  <a:ext cx="283786" cy="2616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oMath>
                    </m:oMathPara>
                  </a14:m>
                  <a:endParaRPr lang="cs-CZ" sz="1100" dirty="0"/>
                </a:p>
              </p:txBody>
            </p:sp>
          </mc:Choice>
          <mc:Fallback xmlns="">
            <p:sp>
              <p:nvSpPr>
                <p:cNvPr id="6" name="Obdélník 5">
                  <a:extLst>
                    <a:ext uri="{FF2B5EF4-FFF2-40B4-BE49-F238E27FC236}">
                      <a16:creationId xmlns:a16="http://schemas.microsoft.com/office/drawing/2014/main" id="{9EC1457A-ED47-4479-A6D8-20C4ED285E7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15680" y="4406530"/>
                  <a:ext cx="283786" cy="261610"/>
                </a:xfrm>
                <a:prstGeom prst="rect">
                  <a:avLst/>
                </a:prstGeom>
                <a:blipFill>
                  <a:blip r:embed="rId2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" name="Přímá spojnice 8">
              <a:extLst>
                <a:ext uri="{FF2B5EF4-FFF2-40B4-BE49-F238E27FC236}">
                  <a16:creationId xmlns:a16="http://schemas.microsoft.com/office/drawing/2014/main" id="{84755891-8905-45DD-8F54-61BBDD196AD0}"/>
                </a:ext>
              </a:extLst>
            </p:cNvPr>
            <p:cNvCxnSpPr>
              <a:cxnSpLocks/>
            </p:cNvCxnSpPr>
            <p:nvPr/>
          </p:nvCxnSpPr>
          <p:spPr>
            <a:xfrm>
              <a:off x="3270495" y="4550361"/>
              <a:ext cx="11193" cy="432000"/>
            </a:xfrm>
            <a:prstGeom prst="line">
              <a:avLst/>
            </a:prstGeom>
            <a:ln w="25400">
              <a:solidFill>
                <a:schemeClr val="accent1"/>
              </a:solidFill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Obdélník 6">
                  <a:extLst>
                    <a:ext uri="{FF2B5EF4-FFF2-40B4-BE49-F238E27FC236}">
                      <a16:creationId xmlns:a16="http://schemas.microsoft.com/office/drawing/2014/main" id="{4ED5E48B-E89A-46EE-93B1-E3CFD4927095}"/>
                    </a:ext>
                  </a:extLst>
                </p:cNvPr>
                <p:cNvSpPr/>
                <p:nvPr/>
              </p:nvSpPr>
              <p:spPr>
                <a:xfrm>
                  <a:off x="1415680" y="4822851"/>
                  <a:ext cx="283786" cy="26161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oMath>
                    </m:oMathPara>
                  </a14:m>
                  <a:endParaRPr lang="cs-CZ" sz="1100" dirty="0"/>
                </a:p>
              </p:txBody>
            </p:sp>
          </mc:Choice>
          <mc:Fallback xmlns="">
            <p:sp>
              <p:nvSpPr>
                <p:cNvPr id="7" name="Obdélník 6">
                  <a:extLst>
                    <a:ext uri="{FF2B5EF4-FFF2-40B4-BE49-F238E27FC236}">
                      <a16:creationId xmlns:a16="http://schemas.microsoft.com/office/drawing/2014/main" id="{4ED5E48B-E89A-46EE-93B1-E3CFD492709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15680" y="4822851"/>
                  <a:ext cx="283786" cy="261610"/>
                </a:xfrm>
                <a:prstGeom prst="rect">
                  <a:avLst/>
                </a:prstGeom>
                <a:blipFill>
                  <a:blip r:embed="rId2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>
                <a:extLst>
                  <a:ext uri="{FF2B5EF4-FFF2-40B4-BE49-F238E27FC236}">
                    <a16:creationId xmlns:a16="http://schemas.microsoft.com/office/drawing/2014/main" id="{3922BE8D-319A-4725-BC2C-6A954B8702F6}"/>
                  </a:ext>
                </a:extLst>
              </p:cNvPr>
              <p:cNvSpPr txBox="1"/>
              <p:nvPr/>
            </p:nvSpPr>
            <p:spPr>
              <a:xfrm>
                <a:off x="1916208" y="5521361"/>
                <a:ext cx="2667269" cy="4019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𝑂𝑃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𝑂𝑃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num>
                        <m:den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" name="TextovéPole 10">
                <a:extLst>
                  <a:ext uri="{FF2B5EF4-FFF2-40B4-BE49-F238E27FC236}">
                    <a16:creationId xmlns:a16="http://schemas.microsoft.com/office/drawing/2014/main" id="{3922BE8D-319A-4725-BC2C-6A954B8702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6208" y="5521361"/>
                <a:ext cx="2667269" cy="401905"/>
              </a:xfrm>
              <a:prstGeom prst="rect">
                <a:avLst/>
              </a:prstGeom>
              <a:blipFill>
                <a:blip r:embed="rId29"/>
                <a:stretch>
                  <a:fillRect l="-1826" t="-1515" b="-136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ovéPole 58"/>
          <p:cNvSpPr txBox="1"/>
          <p:nvPr/>
        </p:nvSpPr>
        <p:spPr>
          <a:xfrm>
            <a:off x="1187624" y="2083900"/>
            <a:ext cx="410445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Buyer’s and seller’s risk exposures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ovéPole 85">
                <a:extLst>
                  <a:ext uri="{FF2B5EF4-FFF2-40B4-BE49-F238E27FC236}">
                    <a16:creationId xmlns:a16="http://schemas.microsoft.com/office/drawing/2014/main" id="{0CD4096D-E192-46E3-A4CE-38E35571FD52}"/>
                  </a:ext>
                </a:extLst>
              </p:cNvPr>
              <p:cNvSpPr txBox="1"/>
              <p:nvPr/>
            </p:nvSpPr>
            <p:spPr>
              <a:xfrm>
                <a:off x="6054696" y="4160935"/>
                <a:ext cx="1541640" cy="4019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num>
                        <m:den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6" name="TextovéPole 85">
                <a:extLst>
                  <a:ext uri="{FF2B5EF4-FFF2-40B4-BE49-F238E27FC236}">
                    <a16:creationId xmlns:a16="http://schemas.microsoft.com/office/drawing/2014/main" id="{0CD4096D-E192-46E3-A4CE-38E35571FD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4696" y="4160935"/>
                <a:ext cx="1541640" cy="401905"/>
              </a:xfrm>
              <a:prstGeom prst="rect">
                <a:avLst/>
              </a:prstGeom>
              <a:blipFill>
                <a:blip r:embed="rId30"/>
                <a:stretch>
                  <a:fillRect l="-3162" t="-1538" b="-153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7591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Hedging with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6989848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Price-fixing hedge with notional futures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3999" y="954000"/>
            <a:ext cx="3711369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Background idea</a:t>
            </a:r>
            <a:endParaRPr lang="en-GB" sz="2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1187999" y="1265613"/>
            <a:ext cx="7992001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price-fixing hedge using futures contracts can be simulated with a notional futures contract whose maturity is equal to the date of the effective hedge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863999" y="3852000"/>
            <a:ext cx="3711369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Effective future price</a:t>
            </a:r>
          </a:p>
        </p:txBody>
      </p:sp>
      <p:sp>
        <p:nvSpPr>
          <p:cNvPr id="72" name="TextovéPole 71"/>
          <p:cNvSpPr txBox="1"/>
          <p:nvPr/>
        </p:nvSpPr>
        <p:spPr>
          <a:xfrm>
            <a:off x="1188000" y="4186923"/>
            <a:ext cx="792050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true hedger’s cash flow must be compiled from long and short positions of effectively opened futures contracts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ovéPole 77">
                <a:extLst>
                  <a:ext uri="{FF2B5EF4-FFF2-40B4-BE49-F238E27FC236}">
                    <a16:creationId xmlns:a16="http://schemas.microsoft.com/office/drawing/2014/main" id="{4F670D19-0F9A-47B9-BBA4-4619EEF5084C}"/>
                  </a:ext>
                </a:extLst>
              </p:cNvPr>
              <p:cNvSpPr txBox="1"/>
              <p:nvPr/>
            </p:nvSpPr>
            <p:spPr>
              <a:xfrm>
                <a:off x="1763688" y="3639008"/>
                <a:ext cx="7344816" cy="3084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buClr>
                    <a:srgbClr val="7030A0"/>
                  </a:buClr>
                  <a:buSzPct val="100000"/>
                </a:pPr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one long August contract =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cs-CZ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w</m:t>
                        </m:r>
                      </m:e>
                      <m:sup>
                        <m:r>
                          <a:rPr lang="en-GB" sz="14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sup>
                    </m:sSup>
                    <m:r>
                      <a:rPr lang="en-GB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long September contracts) &amp;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cs-CZ" sz="14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w</m:t>
                        </m:r>
                      </m:e>
                      <m:sup>
                        <m:r>
                          <a:rPr lang="en-GB" sz="14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sup>
                    </m:sSup>
                    <m:r>
                      <a:rPr lang="en-GB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short December contracts)</a:t>
                </a:r>
              </a:p>
            </p:txBody>
          </p:sp>
        </mc:Choice>
        <mc:Fallback xmlns="">
          <p:sp>
            <p:nvSpPr>
              <p:cNvPr id="78" name="TextovéPole 77">
                <a:extLst>
                  <a:ext uri="{FF2B5EF4-FFF2-40B4-BE49-F238E27FC236}">
                    <a16:creationId xmlns:a16="http://schemas.microsoft.com/office/drawing/2014/main" id="{4F670D19-0F9A-47B9-BBA4-4619EEF508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8" y="3639008"/>
                <a:ext cx="7344816" cy="308418"/>
              </a:xfrm>
              <a:prstGeom prst="rect">
                <a:avLst/>
              </a:prstGeom>
              <a:blipFill>
                <a:blip r:embed="rId13"/>
                <a:stretch>
                  <a:fillRect l="-249" t="-3922" b="-176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ovéPole 58">
            <a:extLst>
              <a:ext uri="{FF2B5EF4-FFF2-40B4-BE49-F238E27FC236}">
                <a16:creationId xmlns:a16="http://schemas.microsoft.com/office/drawing/2014/main" id="{4F803F1A-3492-489A-B66E-8541E5B3DFE0}"/>
              </a:ext>
            </a:extLst>
          </p:cNvPr>
          <p:cNvSpPr txBox="1"/>
          <p:nvPr/>
        </p:nvSpPr>
        <p:spPr>
          <a:xfrm>
            <a:off x="1907704" y="4963921"/>
            <a:ext cx="237112" cy="157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cs-CZ" sz="1200" b="1" i="1" baseline="-25000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3F87CF0D-7BC5-45AF-9E0B-B1E676D30965}"/>
              </a:ext>
            </a:extLst>
          </p:cNvPr>
          <p:cNvSpPr txBox="1"/>
          <p:nvPr/>
        </p:nvSpPr>
        <p:spPr>
          <a:xfrm>
            <a:off x="5220072" y="1853114"/>
            <a:ext cx="191377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lvl="2">
              <a:buClr>
                <a:srgbClr val="7030A0"/>
              </a:buClr>
              <a:buSzPct val="80000"/>
            </a:pPr>
            <a:r>
              <a:rPr lang="en-GB" sz="1200" i="1" dirty="0">
                <a:latin typeface="Cambria Math" panose="02040503050406030204" pitchFamily="18" charset="0"/>
                <a:ea typeface="Cambria Math" panose="02040503050406030204" pitchFamily="18" charset="0"/>
                <a:sym typeface="Wingdings 2" panose="05020102010507070707" pitchFamily="18" charset="2"/>
              </a:rPr>
              <a:t>Solving similar triangles</a:t>
            </a:r>
            <a:endParaRPr lang="en-GB" sz="1200" i="1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>
                <a:extLst>
                  <a:ext uri="{FF2B5EF4-FFF2-40B4-BE49-F238E27FC236}">
                    <a16:creationId xmlns:a16="http://schemas.microsoft.com/office/drawing/2014/main" id="{9D4B0B57-C9C3-40ED-8F01-9DA39A0BAA84}"/>
                  </a:ext>
                </a:extLst>
              </p:cNvPr>
              <p:cNvSpPr txBox="1"/>
              <p:nvPr/>
            </p:nvSpPr>
            <p:spPr>
              <a:xfrm>
                <a:off x="5337800" y="2087005"/>
                <a:ext cx="1639808" cy="4362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cs-CZ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sup>
                          </m:sSubSup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sup>
                          </m:sSubSup>
                        </m:num>
                        <m:den>
                          <m:sSup>
                            <m:sSup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sup>
                          </m:sSup>
                        </m:den>
                      </m:f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p>
                          </m:sSubSup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sup>
                          </m:sSubSup>
                        </m:num>
                        <m:den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p>
                          </m:sSup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sup>
                          </m:sSup>
                        </m:den>
                      </m:f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cs-CZ" sz="14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TextovéPole 12">
                <a:extLst>
                  <a:ext uri="{FF2B5EF4-FFF2-40B4-BE49-F238E27FC236}">
                    <a16:creationId xmlns:a16="http://schemas.microsoft.com/office/drawing/2014/main" id="{9D4B0B57-C9C3-40ED-8F01-9DA39A0BAA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7800" y="2087005"/>
                <a:ext cx="1639808" cy="436273"/>
              </a:xfrm>
              <a:prstGeom prst="rect">
                <a:avLst/>
              </a:prstGeom>
              <a:blipFill>
                <a:blip r:embed="rId16"/>
                <a:stretch>
                  <a:fillRect l="-37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TextovéPole 85">
            <a:extLst>
              <a:ext uri="{FF2B5EF4-FFF2-40B4-BE49-F238E27FC236}">
                <a16:creationId xmlns:a16="http://schemas.microsoft.com/office/drawing/2014/main" id="{C2E66096-B05F-49BB-B1C9-C7D4A86472DE}"/>
              </a:ext>
            </a:extLst>
          </p:cNvPr>
          <p:cNvSpPr txBox="1"/>
          <p:nvPr/>
        </p:nvSpPr>
        <p:spPr>
          <a:xfrm>
            <a:off x="1187624" y="3095085"/>
            <a:ext cx="773980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Opening price of the notional futures contract is estimated from opening prices of later maturing real contracts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using linear extrapolation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ovéPole 106">
                <a:extLst>
                  <a:ext uri="{FF2B5EF4-FFF2-40B4-BE49-F238E27FC236}">
                    <a16:creationId xmlns:a16="http://schemas.microsoft.com/office/drawing/2014/main" id="{E608C277-D690-469C-ADC8-FF8792FF52F6}"/>
                  </a:ext>
                </a:extLst>
              </p:cNvPr>
              <p:cNvSpPr txBox="1"/>
              <p:nvPr/>
            </p:nvSpPr>
            <p:spPr>
              <a:xfrm>
                <a:off x="7526424" y="1979711"/>
                <a:ext cx="1212898" cy="5539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buClr>
                    <a:srgbClr val="7030A0"/>
                  </a:buClr>
                  <a:buSzPct val="100000"/>
                </a:pPr>
                <a14:m>
                  <m:oMath xmlns:m="http://schemas.openxmlformats.org/officeDocument/2006/math">
                    <m:r>
                      <a:rPr lang="en-GB" sz="1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cs-CZ" sz="1000" b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… August</a:t>
                </a:r>
              </a:p>
              <a:p>
                <a:pPr>
                  <a:buClr>
                    <a:srgbClr val="7030A0"/>
                  </a:buClr>
                  <a:buSzPct val="100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𝐽</m:t>
                      </m:r>
                      <m:r>
                        <a:rPr lang="en-GB" sz="1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cs-CZ" sz="1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…</m:t>
                      </m:r>
                      <m:r>
                        <m:rPr>
                          <m:sty m:val="p"/>
                        </m:rPr>
                        <a:rPr lang="cs-CZ" sz="1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June</m:t>
                      </m:r>
                    </m:oMath>
                  </m:oMathPara>
                </a14:m>
                <a:endParaRPr lang="cs-CZ" sz="1000" b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buClr>
                    <a:srgbClr val="7030A0"/>
                  </a:buClr>
                  <a:buSzPct val="100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  <m:r>
                        <a:rPr lang="cs-CZ" sz="1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…</m:t>
                      </m:r>
                      <m:r>
                        <m:rPr>
                          <m:sty m:val="p"/>
                        </m:rPr>
                        <a:rPr lang="cs-CZ" sz="1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September</m:t>
                      </m:r>
                    </m:oMath>
                  </m:oMathPara>
                </a14:m>
                <a:endParaRPr lang="en-GB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7" name="TextovéPole 106">
                <a:extLst>
                  <a:ext uri="{FF2B5EF4-FFF2-40B4-BE49-F238E27FC236}">
                    <a16:creationId xmlns:a16="http://schemas.microsoft.com/office/drawing/2014/main" id="{E608C277-D690-469C-ADC8-FF8792FF52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6424" y="1979711"/>
                <a:ext cx="1212898" cy="55399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>
                <a:extLst>
                  <a:ext uri="{FF2B5EF4-FFF2-40B4-BE49-F238E27FC236}">
                    <a16:creationId xmlns:a16="http://schemas.microsoft.com/office/drawing/2014/main" id="{36BEFA3D-57F3-482D-AC5B-93DD478B486E}"/>
                  </a:ext>
                </a:extLst>
              </p:cNvPr>
              <p:cNvSpPr txBox="1"/>
              <p:nvPr/>
            </p:nvSpPr>
            <p:spPr>
              <a:xfrm>
                <a:off x="1547664" y="5590658"/>
                <a:ext cx="7379768" cy="49314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cs-CZ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cs-CZ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p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p>
                          </m:sSup>
                          <m:d>
                            <m:d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  <m:sup>
                                  <m: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sup>
                              </m:sSubSup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sup>
                              </m:sSubSup>
                            </m:e>
                          </m:d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p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sup>
                          </m:sSup>
                          <m:d>
                            <m:d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  <m:sup>
                                  <m: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𝐷</m:t>
                                  </m:r>
                                </m:sup>
                              </m:sSubSup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𝐷</m:t>
                                  </m:r>
                                </m:sup>
                              </m:sSubSup>
                            </m:e>
                          </m:d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−1×</m:t>
                          </m:r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𝑤</m:t>
                          </m:r>
                        </m:e>
                        <m:sup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sup>
                      </m:sSup>
                      <m:d>
                        <m:d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sub>
                            <m:sup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p>
                          </m:sSubSup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p>
                          </m:sSubSup>
                        </m:e>
                      </m:d>
                      <m:r>
                        <a:rPr lang="cs-CZ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𝑤</m:t>
                          </m:r>
                        </m:e>
                        <m:sup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sup>
                      </m:sSup>
                      <m:d>
                        <m:d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sub>
                            <m:sup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sup>
                          </m:sSubSup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p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p>
                          </m:sSup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p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sup>
                          </m:sSup>
                        </m:e>
                      </m:d>
                      <m:sSub>
                        <m:sSub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cs-CZ" sz="14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271463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=−</m:t>
                      </m:r>
                      <m:sSup>
                        <m:sSup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𝑤</m:t>
                          </m:r>
                        </m:e>
                        <m:sup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sup>
                      </m:sSup>
                      <m:sSubSup>
                        <m:sSubSup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sup>
                      </m:sSubSup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𝑤</m:t>
                          </m:r>
                        </m:e>
                        <m:sup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sup>
                      </m:sSup>
                      <m:sSubSup>
                        <m:sSubSup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sup>
                      </m:sSubSup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)−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p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p>
                          </m:sSup>
                          <m:d>
                            <m:d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  <m:sup>
                                  <m: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sup>
                              </m:sSubSup>
                            </m:e>
                          </m:d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p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sup>
                          </m:sSup>
                          <m:d>
                            <m:d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  <m:sup>
                                  <m: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𝐷</m:t>
                                  </m:r>
                                </m:sup>
                              </m:sSubSup>
                            </m:e>
                          </m:d>
                        </m:e>
                      </m:d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sup>
                      </m:sSubSup>
                      <m:r>
                        <a:rPr lang="cs-CZ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p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p>
                          </m:sSup>
                          <m:sSubSup>
                            <m:sSubSupPr>
                              <m:ctrlPr>
                                <a:rPr lang="cs-CZ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sub>
                            <m:sup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p>
                          </m:sSubSup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p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sup>
                          </m:sSup>
                          <m:sSubSup>
                            <m:sSubSupPr>
                              <m:ctrlPr>
                                <a:rPr lang="cs-CZ" sz="1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sub>
                            <m:sup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sup>
                          </m:sSubSup>
                        </m:e>
                      </m:d>
                      <m:sSubSup>
                        <m:sSubSup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̇"/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</m:e>
                          </m:acc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sup>
                      </m:sSubSup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" name="TextovéPole 13">
                <a:extLst>
                  <a:ext uri="{FF2B5EF4-FFF2-40B4-BE49-F238E27FC236}">
                    <a16:creationId xmlns:a16="http://schemas.microsoft.com/office/drawing/2014/main" id="{36BEFA3D-57F3-482D-AC5B-93DD478B48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5590658"/>
                <a:ext cx="7379768" cy="493148"/>
              </a:xfrm>
              <a:prstGeom prst="rect">
                <a:avLst/>
              </a:prstGeom>
              <a:blipFill>
                <a:blip r:embed="rId18"/>
                <a:stretch>
                  <a:fillRect l="-413" b="-1234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9" name="TextovéPole 108">
            <a:extLst>
              <a:ext uri="{FF2B5EF4-FFF2-40B4-BE49-F238E27FC236}">
                <a16:creationId xmlns:a16="http://schemas.microsoft.com/office/drawing/2014/main" id="{179496AB-FBDF-4B18-86CD-49707E4B9D63}"/>
              </a:ext>
            </a:extLst>
          </p:cNvPr>
          <p:cNvSpPr txBox="1"/>
          <p:nvPr/>
        </p:nvSpPr>
        <p:spPr>
          <a:xfrm>
            <a:off x="1188000" y="4736624"/>
            <a:ext cx="7920504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Effective price comprises a known-in-advance component, which can be interpreted as the opening price of the notional August contract, and the sum of partially offsetting September and December futures bases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>
                <a:extLst>
                  <a:ext uri="{FF2B5EF4-FFF2-40B4-BE49-F238E27FC236}">
                    <a16:creationId xmlns:a16="http://schemas.microsoft.com/office/drawing/2014/main" id="{75BBAFC8-88A5-4D8C-8D21-2C5C0CCD9C83}"/>
                  </a:ext>
                </a:extLst>
              </p:cNvPr>
              <p:cNvSpPr txBox="1"/>
              <p:nvPr/>
            </p:nvSpPr>
            <p:spPr>
              <a:xfrm>
                <a:off x="7627860" y="2927596"/>
                <a:ext cx="1048596" cy="21608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𝑤</m:t>
                          </m:r>
                        </m:e>
                        <m:sup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sup>
                      </m:sSup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𝑤</m:t>
                          </m:r>
                        </m:e>
                        <m:sup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sup>
                      </m:sSup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TextovéPole 14">
                <a:extLst>
                  <a:ext uri="{FF2B5EF4-FFF2-40B4-BE49-F238E27FC236}">
                    <a16:creationId xmlns:a16="http://schemas.microsoft.com/office/drawing/2014/main" id="{75BBAFC8-88A5-4D8C-8D21-2C5C0CCD9C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7860" y="2927596"/>
                <a:ext cx="1048596" cy="216085"/>
              </a:xfrm>
              <a:prstGeom prst="rect">
                <a:avLst/>
              </a:prstGeom>
              <a:blipFill>
                <a:blip r:embed="rId19"/>
                <a:stretch>
                  <a:fillRect l="-4070" r="-2907" b="-8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Skupina 8">
            <a:extLst>
              <a:ext uri="{FF2B5EF4-FFF2-40B4-BE49-F238E27FC236}">
                <a16:creationId xmlns:a16="http://schemas.microsoft.com/office/drawing/2014/main" id="{8418EBCA-58E3-4F66-BB98-08EE73AAA1A9}"/>
              </a:ext>
            </a:extLst>
          </p:cNvPr>
          <p:cNvGrpSpPr/>
          <p:nvPr/>
        </p:nvGrpSpPr>
        <p:grpSpPr>
          <a:xfrm>
            <a:off x="1391616" y="1840901"/>
            <a:ext cx="3674945" cy="1330147"/>
            <a:chOff x="1391616" y="1840901"/>
            <a:chExt cx="3674945" cy="133014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ovéPole 66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/>
                <p:nvPr/>
              </p:nvSpPr>
              <p:spPr>
                <a:xfrm>
                  <a:off x="2561792" y="2908989"/>
                  <a:ext cx="188094" cy="26205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p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p>
                        </m:sSup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67" name="TextovéPole 66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61792" y="2908989"/>
                  <a:ext cx="188094" cy="262059"/>
                </a:xfrm>
                <a:prstGeom prst="rect">
                  <a:avLst/>
                </a:prstGeom>
                <a:blipFill>
                  <a:blip r:embed="rId20"/>
                  <a:stretch>
                    <a:fillRect l="-29032" r="-3226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ovéPole 73">
                  <a:extLst>
                    <a:ext uri="{FF2B5EF4-FFF2-40B4-BE49-F238E27FC236}">
                      <a16:creationId xmlns:a16="http://schemas.microsoft.com/office/drawing/2014/main" id="{F3BEF16D-3E4F-443E-859D-95B8285C9253}"/>
                    </a:ext>
                  </a:extLst>
                </p:cNvPr>
                <p:cNvSpPr txBox="1"/>
                <p:nvPr/>
              </p:nvSpPr>
              <p:spPr>
                <a:xfrm>
                  <a:off x="4483676" y="2909719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p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p>
                        </m:sSup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74" name="TextovéPole 73">
                  <a:extLst>
                    <a:ext uri="{FF2B5EF4-FFF2-40B4-BE49-F238E27FC236}">
                      <a16:creationId xmlns:a16="http://schemas.microsoft.com/office/drawing/2014/main" id="{F3BEF16D-3E4F-443E-859D-95B8285C925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83676" y="2909719"/>
                  <a:ext cx="187089" cy="261225"/>
                </a:xfrm>
                <a:prstGeom prst="rect">
                  <a:avLst/>
                </a:prstGeom>
                <a:blipFill>
                  <a:blip r:embed="rId21"/>
                  <a:stretch>
                    <a:fillRect l="-33333" r="-3333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TextovéPole 78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3037684" y="2909719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p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p>
                        </m:sSup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79" name="TextovéPole 78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37684" y="2909719"/>
                  <a:ext cx="187089" cy="261225"/>
                </a:xfrm>
                <a:prstGeom prst="rect">
                  <a:avLst/>
                </a:prstGeom>
                <a:blipFill>
                  <a:blip r:embed="rId22"/>
                  <a:stretch>
                    <a:fillRect l="-25806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6" name="Skupina 5">
              <a:extLst>
                <a:ext uri="{FF2B5EF4-FFF2-40B4-BE49-F238E27FC236}">
                  <a16:creationId xmlns:a16="http://schemas.microsoft.com/office/drawing/2014/main" id="{52AF2CA3-B273-4D25-84EE-69C9ED3594F0}"/>
                </a:ext>
              </a:extLst>
            </p:cNvPr>
            <p:cNvGrpSpPr/>
            <p:nvPr/>
          </p:nvGrpSpPr>
          <p:grpSpPr>
            <a:xfrm>
              <a:off x="1391616" y="1840901"/>
              <a:ext cx="3674945" cy="1138912"/>
              <a:chOff x="1391616" y="1840901"/>
              <a:chExt cx="3674945" cy="113891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1" name="Obdélník 80">
                    <a:extLst>
                      <a:ext uri="{FF2B5EF4-FFF2-40B4-BE49-F238E27FC236}">
                        <a16:creationId xmlns:a16="http://schemas.microsoft.com/office/drawing/2014/main" id="{080F1218-5788-4AC6-BE0D-8C7E4DC73135}"/>
                      </a:ext>
                    </a:extLst>
                  </p:cNvPr>
                  <p:cNvSpPr/>
                  <p:nvPr/>
                </p:nvSpPr>
                <p:spPr>
                  <a:xfrm>
                    <a:off x="1391616" y="2477765"/>
                    <a:ext cx="328657" cy="26584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cs-CZ" sz="11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sup>
                          </m:sSubSup>
                        </m:oMath>
                      </m:oMathPara>
                    </a14:m>
                    <a:endParaRPr lang="cs-CZ" sz="1100" dirty="0"/>
                  </a:p>
                </p:txBody>
              </p:sp>
            </mc:Choice>
            <mc:Fallback xmlns="">
              <p:sp>
                <p:nvSpPr>
                  <p:cNvPr id="81" name="Obdélník 80">
                    <a:extLst>
                      <a:ext uri="{FF2B5EF4-FFF2-40B4-BE49-F238E27FC236}">
                        <a16:creationId xmlns:a16="http://schemas.microsoft.com/office/drawing/2014/main" id="{080F1218-5788-4AC6-BE0D-8C7E4DC7313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91616" y="2477765"/>
                    <a:ext cx="328657" cy="265842"/>
                  </a:xfrm>
                  <a:prstGeom prst="rect">
                    <a:avLst/>
                  </a:prstGeom>
                  <a:blipFill>
                    <a:blip r:embed="rId2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87" name="Přímá spojnice 86">
                <a:extLst>
                  <a:ext uri="{FF2B5EF4-FFF2-40B4-BE49-F238E27FC236}">
                    <a16:creationId xmlns:a16="http://schemas.microsoft.com/office/drawing/2014/main" id="{AF1BD336-4966-4010-8937-AF643F9C091B}"/>
                  </a:ext>
                </a:extLst>
              </p:cNvPr>
              <p:cNvCxnSpPr/>
              <p:nvPr/>
            </p:nvCxnSpPr>
            <p:spPr>
              <a:xfrm>
                <a:off x="4575369" y="1977682"/>
                <a:ext cx="0" cy="954843"/>
              </a:xfrm>
              <a:prstGeom prst="line">
                <a:avLst/>
              </a:prstGeom>
              <a:ln w="12700">
                <a:prstDash val="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Přímá spojnice 87">
                <a:extLst>
                  <a:ext uri="{FF2B5EF4-FFF2-40B4-BE49-F238E27FC236}">
                    <a16:creationId xmlns:a16="http://schemas.microsoft.com/office/drawing/2014/main" id="{1A8E3DAD-B6C4-40D4-9CE0-16917D2F95E3}"/>
                  </a:ext>
                </a:extLst>
              </p:cNvPr>
              <p:cNvCxnSpPr/>
              <p:nvPr/>
            </p:nvCxnSpPr>
            <p:spPr>
              <a:xfrm>
                <a:off x="1700095" y="1925023"/>
                <a:ext cx="6409" cy="1026713"/>
              </a:xfrm>
              <a:prstGeom prst="line">
                <a:avLst/>
              </a:prstGeom>
              <a:ln w="25400"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Přímá spojnice 88">
                <a:extLst>
                  <a:ext uri="{FF2B5EF4-FFF2-40B4-BE49-F238E27FC236}">
                    <a16:creationId xmlns:a16="http://schemas.microsoft.com/office/drawing/2014/main" id="{76DC762B-0AFC-4EC3-B238-5DF47705B510}"/>
                  </a:ext>
                </a:extLst>
              </p:cNvPr>
              <p:cNvCxnSpPr/>
              <p:nvPr/>
            </p:nvCxnSpPr>
            <p:spPr>
              <a:xfrm>
                <a:off x="3125824" y="2423093"/>
                <a:ext cx="0" cy="516359"/>
              </a:xfrm>
              <a:prstGeom prst="line">
                <a:avLst/>
              </a:prstGeom>
              <a:ln w="12700">
                <a:prstDash val="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Přímá spojnice 89">
                <a:extLst>
                  <a:ext uri="{FF2B5EF4-FFF2-40B4-BE49-F238E27FC236}">
                    <a16:creationId xmlns:a16="http://schemas.microsoft.com/office/drawing/2014/main" id="{F1012CB4-74D9-4DC7-84BD-B0CB720F5659}"/>
                  </a:ext>
                </a:extLst>
              </p:cNvPr>
              <p:cNvCxnSpPr/>
              <p:nvPr/>
            </p:nvCxnSpPr>
            <p:spPr>
              <a:xfrm flipV="1">
                <a:off x="1701764" y="2947789"/>
                <a:ext cx="3364797" cy="5926"/>
              </a:xfrm>
              <a:prstGeom prst="line">
                <a:avLst/>
              </a:prstGeom>
              <a:ln w="25400"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Přímá spojnice 90">
                <a:extLst>
                  <a:ext uri="{FF2B5EF4-FFF2-40B4-BE49-F238E27FC236}">
                    <a16:creationId xmlns:a16="http://schemas.microsoft.com/office/drawing/2014/main" id="{3C28AF9D-B3E3-44AC-8182-E7D3A7903DBD}"/>
                  </a:ext>
                </a:extLst>
              </p:cNvPr>
              <p:cNvCxnSpPr/>
              <p:nvPr/>
            </p:nvCxnSpPr>
            <p:spPr>
              <a:xfrm>
                <a:off x="1707545" y="1977682"/>
                <a:ext cx="2858439" cy="0"/>
              </a:xfrm>
              <a:prstGeom prst="line">
                <a:avLst/>
              </a:prstGeom>
              <a:ln w="12700">
                <a:prstDash val="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Přímá spojnice 92">
                <a:extLst>
                  <a:ext uri="{FF2B5EF4-FFF2-40B4-BE49-F238E27FC236}">
                    <a16:creationId xmlns:a16="http://schemas.microsoft.com/office/drawing/2014/main" id="{87D125DA-8B8C-4B94-BFCB-8ACA10F5195D}"/>
                  </a:ext>
                </a:extLst>
              </p:cNvPr>
              <p:cNvCxnSpPr/>
              <p:nvPr/>
            </p:nvCxnSpPr>
            <p:spPr>
              <a:xfrm>
                <a:off x="1701136" y="2598710"/>
                <a:ext cx="953256" cy="0"/>
              </a:xfrm>
              <a:prstGeom prst="line">
                <a:avLst/>
              </a:prstGeom>
              <a:ln w="12700">
                <a:prstDash val="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Přímá spojnice 93">
                <a:extLst>
                  <a:ext uri="{FF2B5EF4-FFF2-40B4-BE49-F238E27FC236}">
                    <a16:creationId xmlns:a16="http://schemas.microsoft.com/office/drawing/2014/main" id="{3854A0DD-4E13-4305-A131-8682CB4986FA}"/>
                  </a:ext>
                </a:extLst>
              </p:cNvPr>
              <p:cNvCxnSpPr/>
              <p:nvPr/>
            </p:nvCxnSpPr>
            <p:spPr>
              <a:xfrm>
                <a:off x="1716768" y="2435469"/>
                <a:ext cx="1404000" cy="0"/>
              </a:xfrm>
              <a:prstGeom prst="line">
                <a:avLst/>
              </a:prstGeom>
              <a:ln w="12700">
                <a:prstDash val="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Přímá spojnice 97">
                <a:extLst>
                  <a:ext uri="{FF2B5EF4-FFF2-40B4-BE49-F238E27FC236}">
                    <a16:creationId xmlns:a16="http://schemas.microsoft.com/office/drawing/2014/main" id="{906A2621-6FF0-4E69-B93F-0FD3D7509E11}"/>
                  </a:ext>
                </a:extLst>
              </p:cNvPr>
              <p:cNvCxnSpPr/>
              <p:nvPr/>
            </p:nvCxnSpPr>
            <p:spPr>
              <a:xfrm>
                <a:off x="2651051" y="2598710"/>
                <a:ext cx="0" cy="350811"/>
              </a:xfrm>
              <a:prstGeom prst="line">
                <a:avLst/>
              </a:prstGeom>
              <a:ln w="12700">
                <a:prstDash val="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Přímá spojnice 99">
                <a:extLst>
                  <a:ext uri="{FF2B5EF4-FFF2-40B4-BE49-F238E27FC236}">
                    <a16:creationId xmlns:a16="http://schemas.microsoft.com/office/drawing/2014/main" id="{366013F4-C598-4589-BCA9-4D63C7A09A98}"/>
                  </a:ext>
                </a:extLst>
              </p:cNvPr>
              <p:cNvCxnSpPr/>
              <p:nvPr/>
            </p:nvCxnSpPr>
            <p:spPr>
              <a:xfrm>
                <a:off x="2652096" y="2597717"/>
                <a:ext cx="1923273" cy="0"/>
              </a:xfrm>
              <a:prstGeom prst="line">
                <a:avLst/>
              </a:prstGeom>
              <a:ln w="25400">
                <a:solidFill>
                  <a:schemeClr val="accent1"/>
                </a:solidFill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Přímá spojnice 100">
                <a:extLst>
                  <a:ext uri="{FF2B5EF4-FFF2-40B4-BE49-F238E27FC236}">
                    <a16:creationId xmlns:a16="http://schemas.microsoft.com/office/drawing/2014/main" id="{DD80949F-D330-4DF5-8D26-59CD3521A6EA}"/>
                  </a:ext>
                </a:extLst>
              </p:cNvPr>
              <p:cNvCxnSpPr/>
              <p:nvPr/>
            </p:nvCxnSpPr>
            <p:spPr>
              <a:xfrm>
                <a:off x="4572000" y="1977681"/>
                <a:ext cx="0" cy="618625"/>
              </a:xfrm>
              <a:prstGeom prst="line">
                <a:avLst/>
              </a:prstGeom>
              <a:ln w="25400">
                <a:solidFill>
                  <a:schemeClr val="accent1"/>
                </a:solidFill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Přímá spojnice 101">
                <a:extLst>
                  <a:ext uri="{FF2B5EF4-FFF2-40B4-BE49-F238E27FC236}">
                    <a16:creationId xmlns:a16="http://schemas.microsoft.com/office/drawing/2014/main" id="{057F9E30-BC77-4F1A-BFF5-1D85DC746056}"/>
                  </a:ext>
                </a:extLst>
              </p:cNvPr>
              <p:cNvCxnSpPr/>
              <p:nvPr/>
            </p:nvCxnSpPr>
            <p:spPr>
              <a:xfrm flipV="1">
                <a:off x="2648727" y="1990897"/>
                <a:ext cx="1917257" cy="596648"/>
              </a:xfrm>
              <a:prstGeom prst="line">
                <a:avLst/>
              </a:prstGeom>
              <a:ln w="25400">
                <a:solidFill>
                  <a:schemeClr val="accent1"/>
                </a:solidFill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TextovéPole 63">
                <a:extLst>
                  <a:ext uri="{FF2B5EF4-FFF2-40B4-BE49-F238E27FC236}">
                    <a16:creationId xmlns:a16="http://schemas.microsoft.com/office/drawing/2014/main" id="{E6FDEC60-D719-49AC-BE44-96094BD8DED5}"/>
                  </a:ext>
                </a:extLst>
              </p:cNvPr>
              <p:cNvSpPr txBox="1"/>
              <p:nvPr/>
            </p:nvSpPr>
            <p:spPr>
              <a:xfrm>
                <a:off x="3347864" y="2733592"/>
                <a:ext cx="1109270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lvl="2">
                  <a:buClr>
                    <a:srgbClr val="7030A0"/>
                  </a:buClr>
                  <a:buSzPct val="80000"/>
                </a:pPr>
                <a:r>
                  <a:rPr lang="en-GB" sz="1000" dirty="0">
                    <a:latin typeface="Cambria Math" panose="02040503050406030204" pitchFamily="18" charset="0"/>
                    <a:ea typeface="Cambria Math" panose="02040503050406030204" pitchFamily="18" charset="0"/>
                    <a:sym typeface="Wingdings 2" panose="05020102010507070707" pitchFamily="18" charset="2"/>
                  </a:rPr>
                  <a:t>time to maturity</a:t>
                </a:r>
                <a:endParaRPr lang="en-GB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" name="Obdélník 6">
                    <a:extLst>
                      <a:ext uri="{FF2B5EF4-FFF2-40B4-BE49-F238E27FC236}">
                        <a16:creationId xmlns:a16="http://schemas.microsoft.com/office/drawing/2014/main" id="{7507FE05-F5BF-4898-946F-526EDAFCC26B}"/>
                      </a:ext>
                    </a:extLst>
                  </p:cNvPr>
                  <p:cNvSpPr/>
                  <p:nvPr/>
                </p:nvSpPr>
                <p:spPr>
                  <a:xfrm>
                    <a:off x="1391616" y="2237493"/>
                    <a:ext cx="328657" cy="267061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cs-CZ" sz="11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p>
                          </m:sSubSup>
                        </m:oMath>
                      </m:oMathPara>
                    </a14:m>
                    <a:endParaRPr lang="cs-CZ" sz="1100" dirty="0"/>
                  </a:p>
                </p:txBody>
              </p:sp>
            </mc:Choice>
            <mc:Fallback xmlns="">
              <p:sp>
                <p:nvSpPr>
                  <p:cNvPr id="7" name="Obdélník 6">
                    <a:extLst>
                      <a:ext uri="{FF2B5EF4-FFF2-40B4-BE49-F238E27FC236}">
                        <a16:creationId xmlns:a16="http://schemas.microsoft.com/office/drawing/2014/main" id="{7507FE05-F5BF-4898-946F-526EDAFCC26B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91616" y="2237493"/>
                    <a:ext cx="328657" cy="267061"/>
                  </a:xfrm>
                  <a:prstGeom prst="rect">
                    <a:avLst/>
                  </a:prstGeom>
                  <a:blipFill>
                    <a:blip r:embed="rId2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" name="Obdélník 10">
                    <a:extLst>
                      <a:ext uri="{FF2B5EF4-FFF2-40B4-BE49-F238E27FC236}">
                        <a16:creationId xmlns:a16="http://schemas.microsoft.com/office/drawing/2014/main" id="{98AF5C61-3B4A-4C6E-BADE-BBBB2A37F2B2}"/>
                      </a:ext>
                    </a:extLst>
                  </p:cNvPr>
                  <p:cNvSpPr/>
                  <p:nvPr/>
                </p:nvSpPr>
                <p:spPr>
                  <a:xfrm>
                    <a:off x="1393103" y="1840901"/>
                    <a:ext cx="328657" cy="265009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Sup>
                            <m:sSubSupPr>
                              <m:ctrlPr>
                                <a:rPr lang="cs-CZ" sz="11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cs-CZ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sup>
                          </m:sSubSup>
                        </m:oMath>
                      </m:oMathPara>
                    </a14:m>
                    <a:endParaRPr lang="cs-CZ" sz="1100" dirty="0"/>
                  </a:p>
                </p:txBody>
              </p:sp>
            </mc:Choice>
            <mc:Fallback xmlns="">
              <p:sp>
                <p:nvSpPr>
                  <p:cNvPr id="11" name="Obdélník 10">
                    <a:extLst>
                      <a:ext uri="{FF2B5EF4-FFF2-40B4-BE49-F238E27FC236}">
                        <a16:creationId xmlns:a16="http://schemas.microsoft.com/office/drawing/2014/main" id="{98AF5C61-3B4A-4C6E-BADE-BBBB2A37F2B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93103" y="1840901"/>
                    <a:ext cx="328657" cy="265009"/>
                  </a:xfrm>
                  <a:prstGeom prst="rect">
                    <a:avLst/>
                  </a:prstGeom>
                  <a:blipFill>
                    <a:blip r:embed="rId2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03" name="Přímá spojnice 102">
                <a:extLst>
                  <a:ext uri="{FF2B5EF4-FFF2-40B4-BE49-F238E27FC236}">
                    <a16:creationId xmlns:a16="http://schemas.microsoft.com/office/drawing/2014/main" id="{09584573-7296-47C7-97F7-458D7BD3DB1C}"/>
                  </a:ext>
                </a:extLst>
              </p:cNvPr>
              <p:cNvCxnSpPr/>
              <p:nvPr/>
            </p:nvCxnSpPr>
            <p:spPr>
              <a:xfrm>
                <a:off x="3125824" y="2431860"/>
                <a:ext cx="0" cy="162904"/>
              </a:xfrm>
              <a:prstGeom prst="line">
                <a:avLst/>
              </a:prstGeom>
              <a:ln w="25400">
                <a:solidFill>
                  <a:schemeClr val="accent1"/>
                </a:solidFill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ovéPole 16">
                <a:extLst>
                  <a:ext uri="{FF2B5EF4-FFF2-40B4-BE49-F238E27FC236}">
                    <a16:creationId xmlns:a16="http://schemas.microsoft.com/office/drawing/2014/main" id="{08463747-ADBE-47DD-BD10-8F53E0250636}"/>
                  </a:ext>
                </a:extLst>
              </p:cNvPr>
              <p:cNvSpPr txBox="1"/>
              <p:nvPr/>
            </p:nvSpPr>
            <p:spPr>
              <a:xfrm>
                <a:off x="1657163" y="2117481"/>
                <a:ext cx="882144" cy="2154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lvl="2">
                  <a:lnSpc>
                    <a:spcPct val="80000"/>
                  </a:lnSpc>
                  <a:buClr>
                    <a:srgbClr val="7030A0"/>
                  </a:buClr>
                  <a:buSzPct val="80000"/>
                </a:pPr>
                <a:r>
                  <a:rPr lang="en-GB" sz="1000" dirty="0">
                    <a:latin typeface="Cambria Math" panose="02040503050406030204" pitchFamily="18" charset="0"/>
                    <a:ea typeface="Cambria Math" panose="02040503050406030204" pitchFamily="18" charset="0"/>
                    <a:sym typeface="Wingdings 2" panose="05020102010507070707" pitchFamily="18" charset="2"/>
                  </a:rPr>
                  <a:t>futures price</a:t>
                </a:r>
                <a:endParaRPr lang="en-GB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ovéPole 62">
                <a:extLst>
                  <a:ext uri="{FF2B5EF4-FFF2-40B4-BE49-F238E27FC236}">
                    <a16:creationId xmlns:a16="http://schemas.microsoft.com/office/drawing/2014/main" id="{9D4B0B57-C9C3-40ED-8F01-9DA39A0BAA84}"/>
                  </a:ext>
                </a:extLst>
              </p:cNvPr>
              <p:cNvSpPr txBox="1"/>
              <p:nvPr/>
            </p:nvSpPr>
            <p:spPr>
              <a:xfrm>
                <a:off x="5292080" y="2492538"/>
                <a:ext cx="3113225" cy="6545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sSubSup>
                        <m:sSubSup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sup>
                      </m:sSubSup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cs-CZ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sup>
                      </m:sSubSup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p>
                          </m:sSup>
                        </m:den>
                      </m:f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sup>
                      </m:sSubSup>
                      <m:r>
                        <a:rPr lang="cs-CZ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p>
                          </m:sSup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𝐷</m:t>
                              </m:r>
                            </m:sup>
                          </m:sSup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cs-CZ" sz="14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534988"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sup>
                      </m:sSubSup>
                      <m:r>
                        <a:rPr lang="cs-CZ" sz="1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cs-CZ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𝑤</m:t>
                          </m:r>
                        </m:e>
                        <m:sup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sup>
                      </m:sSup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sup>
                      </m:sSubSup>
                      <m:r>
                        <a:rPr lang="cs-CZ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𝑤</m:t>
                          </m:r>
                        </m:e>
                        <m:sup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</m:sup>
                      </m:sSup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3" name="TextovéPole 62">
                <a:extLst>
                  <a:ext uri="{FF2B5EF4-FFF2-40B4-BE49-F238E27FC236}">
                    <a16:creationId xmlns:a16="http://schemas.microsoft.com/office/drawing/2014/main" id="{9D4B0B57-C9C3-40ED-8F01-9DA39A0BAA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2492538"/>
                <a:ext cx="3113225" cy="654538"/>
              </a:xfrm>
              <a:prstGeom prst="rect">
                <a:avLst/>
              </a:prstGeom>
              <a:blipFill>
                <a:blip r:embed="rId26"/>
                <a:stretch>
                  <a:fillRect b="-654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5942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14808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Elements of offsetting hedge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864000" y="954000"/>
            <a:ext cx="298792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Basic concepts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ovéPole 35"/>
              <p:cNvSpPr txBox="1"/>
              <p:nvPr/>
            </p:nvSpPr>
            <p:spPr>
              <a:xfrm>
                <a:off x="1188000" y="4816743"/>
                <a:ext cx="5436264" cy="48506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hedge</m:t>
                    </m:r>
                    <m: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ratio</m:t>
                    </m:r>
                    <m: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</m:t>
                        </m:r>
                      </m:e>
                    </m:d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sz="1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futures</m:t>
                        </m:r>
                        <m:r>
                          <a:rPr lang="cs-CZ" sz="1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cs-CZ" sz="1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exposure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sz="1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spot</m:t>
                        </m:r>
                        <m:r>
                          <a:rPr lang="cs-CZ" sz="1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cs-CZ" sz="1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exposure</m:t>
                        </m:r>
                      </m:den>
                    </m:f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cs-CZ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cs-CZ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den>
                    </m:f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𝑞</m:t>
                        </m:r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sSub>
                          <m:sSubPr>
                            <m:ctrlP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𝑄</m:t>
                        </m:r>
                      </m:den>
                    </m:f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sub>
                        </m:sSub>
                        <m:r>
                          <a:rPr lang="cs-CZ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cs-CZ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sSub>
                          <m:sSubPr>
                            <m:ctrlPr>
                              <a:rPr lang="cs-CZ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  <m:r>
                          <a:rPr lang="cs-CZ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cs-CZ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𝑄</m:t>
                        </m:r>
                      </m:den>
                    </m:f>
                  </m:oMath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3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000" y="4816743"/>
                <a:ext cx="5436264" cy="485069"/>
              </a:xfrm>
              <a:prstGeom prst="rect">
                <a:avLst/>
              </a:prstGeom>
              <a:blipFill>
                <a:blip r:embed="rId12"/>
                <a:stretch>
                  <a:fillRect l="-448" b="-25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ovéPole 35"/>
              <p:cNvSpPr txBox="1"/>
              <p:nvPr/>
            </p:nvSpPr>
            <p:spPr>
              <a:xfrm>
                <a:off x="2016000" y="2104271"/>
                <a:ext cx="6264000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66700" indent="-266700">
                  <a:buClr>
                    <a:srgbClr val="7030A0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sub>
                    </m:sSub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(current futures price × </a:t>
                </a:r>
                <a:r>
                  <a:rPr lang="en-GB" sz="1600" dirty="0">
                    <a:latin typeface="Cambria Math"/>
                    <a:ea typeface="Cambria Math"/>
                  </a:rPr>
                  <a:t>size of one futures contract</a:t>
                </a:r>
              </a:p>
              <a:p>
                <a:pPr marL="360363" indent="3175">
                  <a:buClr>
                    <a:srgbClr val="7030A0"/>
                  </a:buClr>
                </a:pPr>
                <a:r>
                  <a:rPr lang="en-GB" sz="1600" dirty="0">
                    <a:latin typeface="Cambria Math"/>
                    <a:ea typeface="Cambria Math"/>
                  </a:rPr>
                  <a:t> </a:t>
                </a: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1600" dirty="0">
                    <a:latin typeface="Cambria Math"/>
                    <a:ea typeface="Cambria Math"/>
                  </a:rPr>
                  <a:t>× number of open futures contracts)</a:t>
                </a:r>
              </a:p>
            </p:txBody>
          </p:sp>
        </mc:Choice>
        <mc:Fallback xmlns="">
          <p:sp>
            <p:nvSpPr>
              <p:cNvPr id="74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6000" y="2104271"/>
                <a:ext cx="6264000" cy="584775"/>
              </a:xfrm>
              <a:prstGeom prst="rect">
                <a:avLst/>
              </a:prstGeom>
              <a:blipFill>
                <a:blip r:embed="rId13"/>
                <a:stretch>
                  <a:fillRect t="-4167" b="-1145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TextovéPole 66"/>
          <p:cNvSpPr txBox="1"/>
          <p:nvPr/>
        </p:nvSpPr>
        <p:spPr>
          <a:xfrm>
            <a:off x="864000" y="4464000"/>
            <a:ext cx="522016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What has to be determined</a:t>
            </a:r>
          </a:p>
        </p:txBody>
      </p:sp>
      <p:sp>
        <p:nvSpPr>
          <p:cNvPr id="82" name="Zástupný symbol pro zápatí 1"/>
          <p:cNvSpPr txBox="1">
            <a:spLocks/>
          </p:cNvSpPr>
          <p:nvPr/>
        </p:nvSpPr>
        <p:spPr>
          <a:xfrm>
            <a:off x="180000" y="6336000"/>
            <a:ext cx="3312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Hedging with futures</a:t>
            </a:r>
          </a:p>
        </p:txBody>
      </p:sp>
      <p:sp>
        <p:nvSpPr>
          <p:cNvPr id="83" name="Zástupný symbol pro číslo snímku 2"/>
          <p:cNvSpPr txBox="1">
            <a:spLocks/>
          </p:cNvSpPr>
          <p:nvPr/>
        </p:nvSpPr>
        <p:spPr>
          <a:xfrm>
            <a:off x="7164000" y="6336000"/>
            <a:ext cx="18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FE5482F-2F05-49C5-9E15-73F945A41231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63" name="TextovéPole 62"/>
          <p:cNvSpPr txBox="1"/>
          <p:nvPr/>
        </p:nvSpPr>
        <p:spPr>
          <a:xfrm>
            <a:off x="1187624" y="1275054"/>
            <a:ext cx="554461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Hedger’s current exposure in the spot market</a:t>
            </a:r>
          </a:p>
        </p:txBody>
      </p:sp>
      <p:sp>
        <p:nvSpPr>
          <p:cNvPr id="64" name="TextovéPole 63"/>
          <p:cNvSpPr txBox="1"/>
          <p:nvPr/>
        </p:nvSpPr>
        <p:spPr>
          <a:xfrm>
            <a:off x="1187624" y="1811686"/>
            <a:ext cx="554461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Hedger’s current exposure in the futures market</a:t>
            </a:r>
          </a:p>
        </p:txBody>
      </p:sp>
      <p:sp>
        <p:nvSpPr>
          <p:cNvPr id="60" name="TextovéPole 59"/>
          <p:cNvSpPr txBox="1"/>
          <p:nvPr/>
        </p:nvSpPr>
        <p:spPr>
          <a:xfrm>
            <a:off x="1187624" y="3080992"/>
            <a:ext cx="338437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Objective of offsetting hedge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ovéPole 35">
                <a:extLst>
                  <a:ext uri="{FF2B5EF4-FFF2-40B4-BE49-F238E27FC236}">
                    <a16:creationId xmlns:a16="http://schemas.microsoft.com/office/drawing/2014/main" id="{6219875D-BF69-4F9A-B2B4-AC969419FBF8}"/>
                  </a:ext>
                </a:extLst>
              </p:cNvPr>
              <p:cNvSpPr txBox="1"/>
              <p:nvPr/>
            </p:nvSpPr>
            <p:spPr>
              <a:xfrm>
                <a:off x="2016056" y="1546239"/>
                <a:ext cx="5147944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sub>
                    </m:sSub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(current spot price × quantity of assets)</a:t>
                </a:r>
              </a:p>
            </p:txBody>
          </p:sp>
        </mc:Choice>
        <mc:Fallback xmlns="">
          <p:sp>
            <p:nvSpPr>
              <p:cNvPr id="59" name="TextovéPole 35">
                <a:extLst>
                  <a:ext uri="{FF2B5EF4-FFF2-40B4-BE49-F238E27FC236}">
                    <a16:creationId xmlns:a16="http://schemas.microsoft.com/office/drawing/2014/main" id="{6219875D-BF69-4F9A-B2B4-AC969419FB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6056" y="1546239"/>
                <a:ext cx="5147944" cy="338554"/>
              </a:xfrm>
              <a:prstGeom prst="rect">
                <a:avLst/>
              </a:prstGeom>
              <a:blipFill>
                <a:blip r:embed="rId14"/>
                <a:stretch>
                  <a:fillRect t="-7273" b="-2181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/>
              <p:nvPr/>
            </p:nvSpPr>
            <p:spPr>
              <a:xfrm>
                <a:off x="1943432" y="3360129"/>
                <a:ext cx="6264000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985838" indent="-985838">
                  <a:buClr>
                    <a:srgbClr val="7030A0"/>
                  </a:buClr>
                </a:pPr>
                <a14:m>
                  <m:oMath xmlns:m="http://schemas.openxmlformats.org/officeDocument/2006/math"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sub>
                    </m:sSub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=∆</m:t>
                    </m:r>
                    <m:sSub>
                      <m:sSub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sub>
                    </m:sSub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(value change in the spot market = offsetting value change in the futures market)</a:t>
                </a:r>
              </a:p>
            </p:txBody>
          </p:sp>
        </mc:Choice>
        <mc:Fallback xmlns="">
          <p:sp>
            <p:nvSpPr>
              <p:cNvPr id="62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3432" y="3360129"/>
                <a:ext cx="6264000" cy="584775"/>
              </a:xfrm>
              <a:prstGeom prst="rect">
                <a:avLst/>
              </a:prstGeom>
              <a:blipFill>
                <a:blip r:embed="rId15"/>
                <a:stretch>
                  <a:fillRect t="-4167" r="-97" b="-1145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ovéPole 35">
                <a:extLst>
                  <a:ext uri="{FF2B5EF4-FFF2-40B4-BE49-F238E27FC236}">
                    <a16:creationId xmlns:a16="http://schemas.microsoft.com/office/drawing/2014/main" id="{F03FB1C3-4075-4BB3-A55D-F587A9B57D97}"/>
                  </a:ext>
                </a:extLst>
              </p:cNvPr>
              <p:cNvSpPr txBox="1"/>
              <p:nvPr/>
            </p:nvSpPr>
            <p:spPr>
              <a:xfrm>
                <a:off x="1188000" y="5228504"/>
                <a:ext cx="6402416" cy="47391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number</m:t>
                    </m:r>
                    <m: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of</m:t>
                    </m:r>
                    <m: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futures</m:t>
                    </m:r>
                    <m: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contract</m:t>
                    </m:r>
                    <m: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</m:t>
                    </m:r>
                    <m:r>
                      <a:rPr lang="cs-CZ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 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cs-CZ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sub>
                        </m:sSub>
                      </m:den>
                    </m:f>
                  </m:oMath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8" name="TextovéPole 35">
                <a:extLst>
                  <a:ext uri="{FF2B5EF4-FFF2-40B4-BE49-F238E27FC236}">
                    <a16:creationId xmlns:a16="http://schemas.microsoft.com/office/drawing/2014/main" id="{F03FB1C3-4075-4BB3-A55D-F587A9B57D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000" y="5228504"/>
                <a:ext cx="6402416" cy="473912"/>
              </a:xfrm>
              <a:prstGeom prst="rect">
                <a:avLst/>
              </a:prstGeom>
              <a:blipFill>
                <a:blip r:embed="rId16"/>
                <a:stretch>
                  <a:fillRect l="-38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ovéPole 35">
                <a:extLst>
                  <a:ext uri="{FF2B5EF4-FFF2-40B4-BE49-F238E27FC236}">
                    <a16:creationId xmlns:a16="http://schemas.microsoft.com/office/drawing/2014/main" id="{F03FB1C3-4075-4BB3-A55D-F587A9B57D97}"/>
                  </a:ext>
                </a:extLst>
              </p:cNvPr>
              <p:cNvSpPr txBox="1"/>
              <p:nvPr/>
            </p:nvSpPr>
            <p:spPr>
              <a:xfrm>
                <a:off x="1188000" y="5627491"/>
                <a:ext cx="4495756" cy="4891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hedge</m:t>
                    </m:r>
                    <m: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efficiency</m:t>
                    </m:r>
                    <m: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(%) 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sz="1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gain</m:t>
                        </m:r>
                        <m:r>
                          <a:rPr lang="cs-CZ" sz="1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cs-CZ" sz="1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in</m:t>
                        </m:r>
                        <m:r>
                          <a:rPr lang="cs-CZ" sz="1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cs-CZ" sz="1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futures</m:t>
                        </m:r>
                        <m:r>
                          <a:rPr lang="cs-CZ" sz="1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cs-CZ" sz="1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market</m:t>
                        </m:r>
                      </m:num>
                      <m:den>
                        <m:r>
                          <a:rPr lang="cs-CZ" sz="16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cs-CZ" sz="1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loss</m:t>
                        </m:r>
                        <m:r>
                          <a:rPr lang="cs-CZ" sz="1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cs-CZ" sz="16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in</m:t>
                        </m:r>
                        <m:r>
                          <a:rPr lang="cs-CZ" sz="16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cs-CZ" sz="1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spot</m:t>
                        </m:r>
                        <m:r>
                          <a:rPr lang="cs-CZ" sz="1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cs-CZ" sz="1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market</m:t>
                        </m:r>
                      </m:den>
                    </m:f>
                  </m:oMath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6" name="TextovéPole 35">
                <a:extLst>
                  <a:ext uri="{FF2B5EF4-FFF2-40B4-BE49-F238E27FC236}">
                    <a16:creationId xmlns:a16="http://schemas.microsoft.com/office/drawing/2014/main" id="{F03FB1C3-4075-4BB3-A55D-F587A9B57D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000" y="5627491"/>
                <a:ext cx="4495756" cy="489108"/>
              </a:xfrm>
              <a:prstGeom prst="rect">
                <a:avLst/>
              </a:prstGeom>
              <a:blipFill>
                <a:blip r:embed="rId17"/>
                <a:stretch>
                  <a:fillRect l="-543" b="-25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ovéPole 56">
            <a:extLst>
              <a:ext uri="{FF2B5EF4-FFF2-40B4-BE49-F238E27FC236}">
                <a16:creationId xmlns:a16="http://schemas.microsoft.com/office/drawing/2014/main" id="{A5C29000-1273-4C3B-9352-86C21FB676B4}"/>
              </a:ext>
            </a:extLst>
          </p:cNvPr>
          <p:cNvSpPr txBox="1"/>
          <p:nvPr/>
        </p:nvSpPr>
        <p:spPr>
          <a:xfrm>
            <a:off x="1188000" y="3863420"/>
            <a:ext cx="759000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It is not a fault of the offsetting hedge if the spot exposure generates a profit and the futures exposure wipes out this profit with its loss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ovéPole 35">
                <a:extLst>
                  <a:ext uri="{FF2B5EF4-FFF2-40B4-BE49-F238E27FC236}">
                    <a16:creationId xmlns:a16="http://schemas.microsoft.com/office/drawing/2014/main" id="{3C08032F-445F-4EC9-8100-012194656D50}"/>
                  </a:ext>
                </a:extLst>
              </p:cNvPr>
              <p:cNvSpPr txBox="1"/>
              <p:nvPr/>
            </p:nvSpPr>
            <p:spPr>
              <a:xfrm>
                <a:off x="2010304" y="2592105"/>
                <a:ext cx="6264000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49263" indent="-179388">
                  <a:buClr>
                    <a:srgbClr val="7030A0"/>
                  </a:buClr>
                </a:pPr>
                <a14:m>
                  <m:oMath xmlns:m="http://schemas.openxmlformats.org/officeDocument/2006/math"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sub>
                    </m:sSub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sz="1600" dirty="0">
                    <a:latin typeface="Cambria Math"/>
                    <a:ea typeface="Cambria Math"/>
                  </a:rPr>
                  <a:t> (current value of one futures contract </a:t>
                </a: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× number of open futures contracts</a:t>
                </a:r>
                <a:endParaRPr lang="en-GB" sz="1600" dirty="0"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61" name="TextovéPole 35">
                <a:extLst>
                  <a:ext uri="{FF2B5EF4-FFF2-40B4-BE49-F238E27FC236}">
                    <a16:creationId xmlns:a16="http://schemas.microsoft.com/office/drawing/2014/main" id="{3C08032F-445F-4EC9-8100-012194656D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0304" y="2592105"/>
                <a:ext cx="6264000" cy="584775"/>
              </a:xfrm>
              <a:prstGeom prst="rect">
                <a:avLst/>
              </a:prstGeom>
              <a:blipFill>
                <a:blip r:embed="rId18"/>
                <a:stretch>
                  <a:fillRect t="-4167" b="-1145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0409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86816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Minimum variance hedge ratio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864000" y="954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 of the model</a:t>
            </a:r>
            <a:endParaRPr lang="en-GB" sz="22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ovéPole 35"/>
              <p:cNvSpPr txBox="1"/>
              <p:nvPr/>
            </p:nvSpPr>
            <p:spPr>
              <a:xfrm>
                <a:off x="1512000" y="2584823"/>
                <a:ext cx="4500160" cy="53450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correlation coefficient: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𝜌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𝑆𝐹</m:t>
                        </m:r>
                      </m:sub>
                    </m:sSub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GB" sz="16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cov</m:t>
                        </m:r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type m:val="lin"/>
                            <m:ctrlPr>
                              <a:rPr lang="en-GB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GB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GB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en-GB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GB" sz="1600">
                            <a:ea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type m:val="lin"/>
                            <m:ctrlPr>
                              <a:rPr lang="en-GB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GB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GB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GB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GB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den>
                        </m:f>
                        <m:r>
                          <m:rPr>
                            <m:nor/>
                          </m:rPr>
                          <a:rPr lang="en-GB" sz="16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sSub>
                          <m:sSubPr>
                            <m:ctrlP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  <m:sSub>
                          <m:sSubPr>
                            <m:ctrlP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sub>
                        </m:sSub>
                      </m:den>
                    </m:f>
                  </m:oMath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3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2584823"/>
                <a:ext cx="4500160" cy="534505"/>
              </a:xfrm>
              <a:prstGeom prst="rect">
                <a:avLst/>
              </a:prstGeom>
              <a:blipFill>
                <a:blip r:embed="rId14"/>
                <a:stretch>
                  <a:fillRect l="-542" t="-36364" b="-3181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TextovéPole 66"/>
          <p:cNvSpPr txBox="1"/>
          <p:nvPr/>
        </p:nvSpPr>
        <p:spPr>
          <a:xfrm>
            <a:off x="864000" y="2916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Optimal hedge ratio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ovéPole 35"/>
              <p:cNvSpPr txBox="1"/>
              <p:nvPr/>
            </p:nvSpPr>
            <p:spPr>
              <a:xfrm>
                <a:off x="1512000" y="2087870"/>
                <a:ext cx="6660400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/>
                    <a:ea typeface="Cambria Math"/>
                  </a:rPr>
                  <a:t>change in the futures exposure: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sub>
                    </m:sSub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/>
                      </a:rPr>
                      <m:t>𝑞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d>
                      <m:d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𝑞𝑛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×(</m:t>
                    </m:r>
                    <m:f>
                      <m:fPr>
                        <m:type m:val="lin"/>
                        <m:ctrlP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sSub>
                          <m:sSubPr>
                            <m:ctrlP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1600" dirty="0"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90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2087870"/>
                <a:ext cx="6660400" cy="338554"/>
              </a:xfrm>
              <a:prstGeom prst="rect">
                <a:avLst/>
              </a:prstGeom>
              <a:blipFill>
                <a:blip r:embed="rId15"/>
                <a:stretch>
                  <a:fillRect l="-366" t="-100000" b="-16428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" name="Zástupný symbol pro zápatí 1"/>
          <p:cNvSpPr txBox="1">
            <a:spLocks/>
          </p:cNvSpPr>
          <p:nvPr/>
        </p:nvSpPr>
        <p:spPr>
          <a:xfrm>
            <a:off x="180000" y="6336000"/>
            <a:ext cx="3312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Hedging with futures</a:t>
            </a:r>
          </a:p>
        </p:txBody>
      </p:sp>
      <p:sp>
        <p:nvSpPr>
          <p:cNvPr id="83" name="Zástupný symbol pro číslo snímku 2"/>
          <p:cNvSpPr txBox="1">
            <a:spLocks/>
          </p:cNvSpPr>
          <p:nvPr/>
        </p:nvSpPr>
        <p:spPr>
          <a:xfrm>
            <a:off x="7164000" y="6336000"/>
            <a:ext cx="18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FE5482F-2F05-49C5-9E15-73F945A41231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63" name="TextovéPole 62"/>
          <p:cNvSpPr txBox="1"/>
          <p:nvPr/>
        </p:nvSpPr>
        <p:spPr>
          <a:xfrm>
            <a:off x="1187624" y="1275054"/>
            <a:ext cx="784285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MVHR is an approach to an offsetting hedge whose hedged ratio minimizes the variance of the value of the hedged portfolio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ovéPole 35">
                <a:extLst>
                  <a:ext uri="{FF2B5EF4-FFF2-40B4-BE49-F238E27FC236}">
                    <a16:creationId xmlns:a16="http://schemas.microsoft.com/office/drawing/2014/main" id="{6219875D-BF69-4F9A-B2B4-AC969419FBF8}"/>
                  </a:ext>
                </a:extLst>
              </p:cNvPr>
              <p:cNvSpPr txBox="1"/>
              <p:nvPr/>
            </p:nvSpPr>
            <p:spPr>
              <a:xfrm>
                <a:off x="1512000" y="2352166"/>
                <a:ext cx="7488000" cy="3497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79388" indent="-179388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variance</a:t>
                </a:r>
                <a:r>
                  <a:rPr lang="cs-CZ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</a:t>
                </a: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of the spot and futures price</a:t>
                </a:r>
                <a:r>
                  <a:rPr lang="cs-CZ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</a:t>
                </a: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sub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var</m:t>
                    </m:r>
                    <m:f>
                      <m:fPr>
                        <m:type m:val="lin"/>
                        <m:ctrlPr>
                          <a:rPr lang="cs-CZ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num>
                      <m:den>
                        <m:sSub>
                          <m:sSubPr>
                            <m:ctrlPr>
                              <a:rPr lang="en-GB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Sup>
                      <m:sSubSup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sub>
                      <m:sup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var</m:t>
                    </m:r>
                    <m:f>
                      <m:fPr>
                        <m:type m:val="lin"/>
                        <m:ctrlPr>
                          <a:rPr lang="cs-CZ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num>
                      <m:den>
                        <m:sSub>
                          <m:sSubPr>
                            <m:ctrlPr>
                              <a:rPr lang="en-GB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cs-CZ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cs-CZ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9" name="TextovéPole 35">
                <a:extLst>
                  <a:ext uri="{FF2B5EF4-FFF2-40B4-BE49-F238E27FC236}">
                    <a16:creationId xmlns:a16="http://schemas.microsoft.com/office/drawing/2014/main" id="{6219875D-BF69-4F9A-B2B4-AC969419FB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2352166"/>
                <a:ext cx="7488000" cy="349776"/>
              </a:xfrm>
              <a:prstGeom prst="rect">
                <a:avLst/>
              </a:prstGeom>
              <a:blipFill>
                <a:blip r:embed="rId16"/>
                <a:stretch>
                  <a:fillRect l="-326" t="-96491" b="-16140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ovéPole 35">
                <a:extLst>
                  <a:ext uri="{FF2B5EF4-FFF2-40B4-BE49-F238E27FC236}">
                    <a16:creationId xmlns:a16="http://schemas.microsoft.com/office/drawing/2014/main" id="{A28D85B4-D798-4FB1-83BE-B88199C55E4E}"/>
                  </a:ext>
                </a:extLst>
              </p:cNvPr>
              <p:cNvSpPr txBox="1"/>
              <p:nvPr/>
            </p:nvSpPr>
            <p:spPr>
              <a:xfrm>
                <a:off x="1511096" y="1828835"/>
                <a:ext cx="6661304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79388" indent="-179388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change in the spot exposure: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sub>
                    </m:sSub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GB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Q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sSub>
                      <m:sSub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𝑄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×(</m:t>
                    </m:r>
                    <m:f>
                      <m:fPr>
                        <m:type m:val="lin"/>
                        <m:ctrlP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num>
                      <m:den>
                        <m:sSub>
                          <m:sSubPr>
                            <m:ctrlP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1" name="TextovéPole 35">
                <a:extLst>
                  <a:ext uri="{FF2B5EF4-FFF2-40B4-BE49-F238E27FC236}">
                    <a16:creationId xmlns:a16="http://schemas.microsoft.com/office/drawing/2014/main" id="{A28D85B4-D798-4FB1-83BE-B88199C55E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1096" y="1828835"/>
                <a:ext cx="6661304" cy="338554"/>
              </a:xfrm>
              <a:prstGeom prst="rect">
                <a:avLst/>
              </a:prstGeom>
              <a:blipFill>
                <a:blip r:embed="rId17"/>
                <a:stretch>
                  <a:fillRect l="-366" t="-100000" b="-16428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/>
              <p:nvPr/>
            </p:nvSpPr>
            <p:spPr>
              <a:xfrm>
                <a:off x="1699175" y="3221741"/>
                <a:ext cx="7193305" cy="1198790"/>
              </a:xfrm>
              <a:prstGeom prst="rect">
                <a:avLst/>
              </a:prstGeom>
              <a:noFill/>
              <a:ln>
                <a:noFill/>
                <a:prstDash val="sysDot"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Var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</m:e>
                      </m:d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cs-CZ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Var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/</m:t>
                              </m:r>
                              <m:sSub>
                                <m:sSub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1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GB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cs-C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𝑞𝑛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GB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cs-C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𝑄</m:t>
                                  </m:r>
                                </m:den>
                              </m:f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f>
                                <m:fPr>
                                  <m:type m:val="lin"/>
                                  <m:ctrlPr>
                                    <a:rPr lang="cs-CZ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𝐹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cs-CZ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𝐹</m:t>
                                      </m:r>
                                    </m:e>
                                    <m:sub>
                                      <m:r>
                                        <a:rPr lang="cs-CZ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</m:d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cs-CZ" sz="16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Var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  <m:d>
                            <m:d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GB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e>
                                    <m:sub>
                                      <m:r>
                                        <a:rPr lang="cs-C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  <m:f>
                                <m:fPr>
                                  <m:ctrlP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𝐹</m:t>
                                  </m:r>
                                </m:num>
                                <m:den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𝐹</m:t>
                                  </m:r>
                                </m:den>
                              </m:f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cs-CZ" sz="16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sSup>
                        <m:sSup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cs-CZ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Var</m:t>
                      </m:r>
                      <m:d>
                        <m:dPr>
                          <m:ctrlP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cs-CZ" sz="1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den>
                          </m:f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  <m:f>
                            <m:f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num>
                            <m:den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den>
                          </m:f>
                        </m:e>
                      </m:d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sSubSup>
                            <m:sSubSup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Sup>
                        <m:sSubSupPr>
                          <m:ctrlP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sub>
                        <m:sup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e>
                        <m:sup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bSup>
                        <m:sSubSupPr>
                          <m:ctrlP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sub>
                        <m:sup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−2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sub>
                      </m:sSub>
                      <m:sSub>
                        <m:sSubPr>
                          <m:ctrlP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𝑆𝐹</m:t>
                          </m:r>
                        </m:sub>
                      </m:sSub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cs-CZ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𝑚𝑖𝑛</m:t>
                      </m:r>
                    </m:oMath>
                  </m:oMathPara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6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9175" y="3221741"/>
                <a:ext cx="7193305" cy="1198790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>
                <a:noFill/>
                <a:prstDash val="sysDot"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/>
              <p:nvPr/>
            </p:nvSpPr>
            <p:spPr>
              <a:xfrm>
                <a:off x="1699175" y="4268712"/>
                <a:ext cx="6473225" cy="56053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</m:num>
                        <m:den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Sup>
                                <m:sSubSupPr>
                                  <m:ctrlP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  <m:sup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p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sSubSup>
                            <m:sSubSup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b>
                            <m:sup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bSup>
                            <m:sSubSup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sub>
                            <m:sup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𝑆𝐹</m:t>
                              </m:r>
                            </m:sub>
                          </m:sSub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sSubSup>
                            <m:sSubSup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e>
                        <m:sup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  <m:sSubSup>
                            <m:sSubSup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sub>
                            <m:sup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𝑆𝐹</m:t>
                              </m:r>
                            </m:sub>
                          </m:sSub>
                        </m:e>
                      </m:d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7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9175" y="4268712"/>
                <a:ext cx="6473225" cy="560538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/>
              <p:nvPr/>
            </p:nvSpPr>
            <p:spPr>
              <a:xfrm>
                <a:off x="1973696" y="4672309"/>
                <a:ext cx="1284096" cy="5526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e>
                        <m:sup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𝑆𝐹</m:t>
                          </m:r>
                        </m:sub>
                      </m:sSub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8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3696" y="4672309"/>
                <a:ext cx="1284096" cy="552652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/>
              <p:nvPr/>
            </p:nvSpPr>
            <p:spPr>
              <a:xfrm>
                <a:off x="3102259" y="4640944"/>
                <a:ext cx="1186661" cy="59484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e>
                        <m:sup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f>
                        <m:f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9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2259" y="4640944"/>
                <a:ext cx="1186661" cy="594843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extovéPole 70"/>
          <p:cNvSpPr txBox="1"/>
          <p:nvPr/>
        </p:nvSpPr>
        <p:spPr>
          <a:xfrm>
            <a:off x="864000" y="5040000"/>
            <a:ext cx="22678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Implications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ovéPole 35">
                <a:extLst>
                  <a:ext uri="{FF2B5EF4-FFF2-40B4-BE49-F238E27FC236}">
                    <a16:creationId xmlns:a16="http://schemas.microsoft.com/office/drawing/2014/main" id="{A28D85B4-D798-4FB1-83BE-B88199C55E4E}"/>
                  </a:ext>
                </a:extLst>
              </p:cNvPr>
              <p:cNvSpPr txBox="1"/>
              <p:nvPr/>
            </p:nvSpPr>
            <p:spPr>
              <a:xfrm>
                <a:off x="1188000" y="5839305"/>
                <a:ext cx="6912000" cy="3450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79388" indent="-179388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in </a:t>
                </a:r>
                <a:r>
                  <a:rPr lang="cs-CZ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 direct </a:t>
                </a: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hedge 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sub>
                      <m:sup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sub>
                      <m:sup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𝜌</m:t>
                        </m:r>
                      </m:e>
                      <m:sub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𝑆𝐹</m:t>
                        </m:r>
                      </m:sub>
                    </m:sSub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=1)</m:t>
                    </m:r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the optimal hedge ratio is equal to 1</a:t>
                </a:r>
              </a:p>
            </p:txBody>
          </p:sp>
        </mc:Choice>
        <mc:Fallback xmlns="">
          <p:sp>
            <p:nvSpPr>
              <p:cNvPr id="72" name="TextovéPole 35">
                <a:extLst>
                  <a:ext uri="{FF2B5EF4-FFF2-40B4-BE49-F238E27FC236}">
                    <a16:creationId xmlns:a16="http://schemas.microsoft.com/office/drawing/2014/main" id="{A28D85B4-D798-4FB1-83BE-B88199C55E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000" y="5839305"/>
                <a:ext cx="6912000" cy="345031"/>
              </a:xfrm>
              <a:prstGeom prst="rect">
                <a:avLst/>
              </a:prstGeom>
              <a:blipFill>
                <a:blip r:embed="rId22"/>
                <a:stretch>
                  <a:fillRect l="-353" t="-5357" b="-2142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TextovéPole 35">
            <a:extLst>
              <a:ext uri="{FF2B5EF4-FFF2-40B4-BE49-F238E27FC236}">
                <a16:creationId xmlns:a16="http://schemas.microsoft.com/office/drawing/2014/main" id="{A28D85B4-D798-4FB1-83BE-B88199C55E4E}"/>
              </a:ext>
            </a:extLst>
          </p:cNvPr>
          <p:cNvSpPr txBox="1"/>
          <p:nvPr/>
        </p:nvSpPr>
        <p:spPr>
          <a:xfrm>
            <a:off x="1188000" y="5344304"/>
            <a:ext cx="739396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9388" indent="-179388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a higher volatility of the futures price relative to the volatility o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f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the spot price reduces the number of futures contracts needed to hedge a given spot exposure</a:t>
            </a:r>
          </a:p>
        </p:txBody>
      </p:sp>
      <p:sp>
        <p:nvSpPr>
          <p:cNvPr id="62" name="TextovéPole 35">
            <a:extLst>
              <a:ext uri="{FF2B5EF4-FFF2-40B4-BE49-F238E27FC236}">
                <a16:creationId xmlns:a16="http://schemas.microsoft.com/office/drawing/2014/main" id="{6B7B5DAE-BD6D-48DE-BC99-BC8DC2F407A6}"/>
              </a:ext>
            </a:extLst>
          </p:cNvPr>
          <p:cNvSpPr txBox="1"/>
          <p:nvPr/>
        </p:nvSpPr>
        <p:spPr>
          <a:xfrm>
            <a:off x="4374512" y="4709290"/>
            <a:ext cx="465596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7030A0"/>
              </a:buClr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[optimal hedge ratio is equal to the regression coefficient in the least square regression between ∆𝑆/𝑆 and ∆𝐹/𝐹]</a:t>
            </a:r>
          </a:p>
        </p:txBody>
      </p:sp>
    </p:spTree>
    <p:extLst>
      <p:ext uri="{BB962C8B-B14F-4D97-AF65-F5344CB8AC3E}">
        <p14:creationId xmlns:p14="http://schemas.microsoft.com/office/powerpoint/2010/main" val="1783732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2800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Hedging stock portfolio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864000" y="954000"/>
            <a:ext cx="442808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Adaptations to MVHR model</a:t>
            </a:r>
          </a:p>
        </p:txBody>
      </p:sp>
      <p:sp>
        <p:nvSpPr>
          <p:cNvPr id="67" name="TextovéPole 66"/>
          <p:cNvSpPr txBox="1"/>
          <p:nvPr/>
        </p:nvSpPr>
        <p:spPr>
          <a:xfrm>
            <a:off x="864000" y="4392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Optimal hedge ratio</a:t>
            </a:r>
          </a:p>
        </p:txBody>
      </p:sp>
      <p:sp>
        <p:nvSpPr>
          <p:cNvPr id="90" name="TextovéPole 35"/>
          <p:cNvSpPr txBox="1"/>
          <p:nvPr/>
        </p:nvSpPr>
        <p:spPr>
          <a:xfrm>
            <a:off x="1188000" y="2559288"/>
            <a:ext cx="482416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Change in the futures exposure</a:t>
            </a:r>
          </a:p>
        </p:txBody>
      </p:sp>
      <p:sp>
        <p:nvSpPr>
          <p:cNvPr id="82" name="Zástupný symbol pro zápatí 1"/>
          <p:cNvSpPr txBox="1">
            <a:spLocks/>
          </p:cNvSpPr>
          <p:nvPr/>
        </p:nvSpPr>
        <p:spPr>
          <a:xfrm>
            <a:off x="180000" y="6336000"/>
            <a:ext cx="3312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Hedging with futures</a:t>
            </a:r>
          </a:p>
        </p:txBody>
      </p:sp>
      <p:sp>
        <p:nvSpPr>
          <p:cNvPr id="83" name="Zástupný symbol pro číslo snímku 2"/>
          <p:cNvSpPr txBox="1">
            <a:spLocks/>
          </p:cNvSpPr>
          <p:nvPr/>
        </p:nvSpPr>
        <p:spPr>
          <a:xfrm>
            <a:off x="7164000" y="6336000"/>
            <a:ext cx="18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FE5482F-2F05-49C5-9E15-73F945A41231}" type="slidenum">
              <a:rPr lang="cs-CZ" smtClean="0"/>
              <a:pPr algn="r"/>
              <a:t>8</a:t>
            </a:fld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/>
              <p:nvPr/>
            </p:nvSpPr>
            <p:spPr>
              <a:xfrm>
                <a:off x="1836000" y="4751309"/>
                <a:ext cx="5832648" cy="99591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Var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sSub>
                            <m:sSub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sub>
                          </m:sSub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sSub>
                            <m:sSub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</m:e>
                      </m:d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cs-CZ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Var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sub>
                          </m:sSub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d>
                            <m:d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sSub>
                                    <m:sSubPr>
                                      <m:ctrlPr>
                                        <a:rPr lang="en-GB" sz="16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𝐼</m:t>
                                      </m:r>
                                    </m:e>
                                    <m:sub>
                                      <m:r>
                                        <a:rPr lang="cs-C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GB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𝐼</m:t>
                                      </m:r>
                                    </m:e>
                                    <m:sub>
                                      <m:sSub>
                                        <m:sSubPr>
                                          <m:ctrlPr>
                                            <a:rPr lang="en-GB" sz="16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cs-CZ" sz="16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cs-CZ" sz="16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</m:sub>
                                  </m:sSub>
                                </m:den>
                              </m:f>
                            </m:e>
                          </m:d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𝑛𝑐</m:t>
                          </m:r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sub>
                          </m:sSub>
                          <m:d>
                            <m:d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sSub>
                                    <m:sSubPr>
                                      <m:ctrlPr>
                                        <a:rPr lang="en-GB" sz="16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𝐼</m:t>
                                      </m:r>
                                    </m:e>
                                    <m:sub>
                                      <m:r>
                                        <a:rPr lang="cs-C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𝐹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GB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𝐼</m:t>
                                      </m:r>
                                    </m:e>
                                    <m:sub>
                                      <m:sSub>
                                        <m:sSubPr>
                                          <m:ctrlPr>
                                            <a:rPr lang="en-GB" sz="16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cs-CZ" sz="16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𝐹</m:t>
                                          </m:r>
                                        </m:e>
                                        <m:sub>
                                          <m:r>
                                            <a:rPr lang="cs-CZ" sz="16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cs-CZ" sz="16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1341438"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=</m:t>
                          </m:r>
                          <m:d>
                            <m:d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en-GB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𝐻</m:t>
                                      </m:r>
                                    </m:e>
                                    <m:sub>
                                      <m:r>
                                        <a:rPr lang="cs-C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cs-CZ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Var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d>
                            <m:d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sSub>
                                    <m:sSubPr>
                                      <m:ctrlPr>
                                        <a:rPr lang="en-GB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𝐼</m:t>
                                      </m:r>
                                    </m:e>
                                    <m:sub>
                                      <m:r>
                                        <a:rPr lang="cs-C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𝑆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GB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𝐼</m:t>
                                      </m:r>
                                    </m:e>
                                    <m:sub>
                                      <m:sSub>
                                        <m:sSubPr>
                                          <m:ctrlPr>
                                            <a:rPr lang="en-GB" sz="16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cs-CZ" sz="16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𝑆</m:t>
                                          </m:r>
                                        </m:e>
                                        <m:sub>
                                          <m:r>
                                            <a:rPr lang="cs-CZ" sz="16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</m:sub>
                                  </m:sSub>
                                </m:den>
                              </m:f>
                            </m:e>
                          </m:d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  <m:d>
                            <m:d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sSub>
                                    <m:sSubPr>
                                      <m:ctrlPr>
                                        <a:rPr lang="en-GB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𝐼</m:t>
                                      </m:r>
                                    </m:e>
                                    <m:sub>
                                      <m:r>
                                        <a:rPr lang="cs-C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𝐹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GB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cs-CZ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𝐼</m:t>
                                      </m:r>
                                    </m:e>
                                    <m:sub>
                                      <m:sSub>
                                        <m:sSubPr>
                                          <m:ctrlPr>
                                            <a:rPr lang="en-GB" sz="16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cs-CZ" sz="16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𝐹</m:t>
                                          </m:r>
                                        </m:e>
                                        <m:sub>
                                          <m:r>
                                            <a:rPr lang="cs-CZ" sz="16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cs-CZ" sz="16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1341438"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=</m:t>
                      </m:r>
                      <m:sSubSup>
                        <m:sSubSup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sSub>
                            <m:sSub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sub>
                        <m:sup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cs-CZ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Sup>
                        <m:sSubSupPr>
                          <m:ctrlP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sSup>
                            <m:sSup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p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sub>
                        <m:sup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e>
                        <m:sup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bSup>
                        <m:sSubSupPr>
                          <m:ctrlP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sub>
                        <m:sup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−2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sSub>
                        <m:sSubPr>
                          <m:ctrlP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𝑆𝐹</m:t>
                          </m:r>
                        </m:sub>
                      </m:sSub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sSub>
                        <m:sSubPr>
                          <m:ctrlPr>
                            <a:rPr lang="en-GB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sub>
                      </m:sSub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cs-CZ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𝑚𝑖𝑛</m:t>
                      </m:r>
                    </m:oMath>
                  </m:oMathPara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6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6000" y="4751309"/>
                <a:ext cx="5832648" cy="995914"/>
              </a:xfrm>
              <a:prstGeom prst="rect">
                <a:avLst/>
              </a:prstGeom>
              <a:blipFill>
                <a:blip r:embed="rId10"/>
                <a:stretch>
                  <a:fillRect t="-32317" b="-25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/>
              <p:nvPr/>
            </p:nvSpPr>
            <p:spPr>
              <a:xfrm>
                <a:off x="7129379" y="4653136"/>
                <a:ext cx="1800488" cy="55265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e>
                        <m:sup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GB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𝑆𝐹</m:t>
                          </m:r>
                        </m:sub>
                      </m:sSub>
                      <m:f>
                        <m:f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8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9379" y="4653136"/>
                <a:ext cx="1800488" cy="55265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TextovéPole 35">
            <a:extLst>
              <a:ext uri="{FF2B5EF4-FFF2-40B4-BE49-F238E27FC236}">
                <a16:creationId xmlns:a16="http://schemas.microsoft.com/office/drawing/2014/main" id="{A28D85B4-D798-4FB1-83BE-B88199C55E4E}"/>
              </a:ext>
            </a:extLst>
          </p:cNvPr>
          <p:cNvSpPr txBox="1"/>
          <p:nvPr/>
        </p:nvSpPr>
        <p:spPr>
          <a:xfrm>
            <a:off x="1187624" y="1268760"/>
            <a:ext cx="482453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Change in the portfolio’s spot exposure</a:t>
            </a:r>
          </a:p>
        </p:txBody>
      </p:sp>
      <p:sp>
        <p:nvSpPr>
          <p:cNvPr id="75" name="TextovéPole 35">
            <a:extLst>
              <a:ext uri="{FF2B5EF4-FFF2-40B4-BE49-F238E27FC236}">
                <a16:creationId xmlns:a16="http://schemas.microsoft.com/office/drawing/2014/main" id="{A28D85B4-D798-4FB1-83BE-B88199C55E4E}"/>
              </a:ext>
            </a:extLst>
          </p:cNvPr>
          <p:cNvSpPr txBox="1"/>
          <p:nvPr/>
        </p:nvSpPr>
        <p:spPr>
          <a:xfrm>
            <a:off x="1188000" y="3589276"/>
            <a:ext cx="23974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H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edge ratio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/>
              <p:nvPr/>
            </p:nvSpPr>
            <p:spPr>
              <a:xfrm>
                <a:off x="1836000" y="2033356"/>
                <a:ext cx="6965234" cy="63331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625475" indent="-625475">
                  <a:buClr>
                    <a:srgbClr val="7030A0"/>
                  </a:buClr>
                </a:pPr>
                <a14:m>
                  <m:oMath xmlns:m="http://schemas.openxmlformats.org/officeDocument/2006/math">
                    <m:r>
                      <a:rPr lang="cs-CZ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cs-CZ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</m:sub>
                    </m:sSub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sSub>
                          <m:sSubPr>
                            <m:ctrlP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sub>
                    </m:sSub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d>
                      <m:d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lin"/>
                            <m:ctrlPr>
                              <a:rPr lang="en-GB" sz="1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sSub>
                              <m:sSubPr>
                                <m:ctrlPr>
                                  <a:rPr lang="en-GB" sz="16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cs-CZ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𝑆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cs-CZ" sz="16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𝐼</m:t>
                                </m:r>
                              </m:e>
                              <m:sub>
                                <m:sSub>
                                  <m:sSubPr>
                                    <m:ctrlPr>
                                      <a:rPr lang="cs-CZ" sz="16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sz="1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𝑆</m:t>
                                    </m:r>
                                  </m:e>
                                  <m:sub>
                                    <m:r>
                                      <a:rPr lang="cs-CZ" sz="1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sub>
                            </m:sSub>
                          </m:den>
                        </m:f>
                      </m:e>
                    </m:d>
                  </m:oMath>
                </a14:m>
                <a:r>
                  <a:rPr lang="en-GB" sz="16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current</m:t>
                    </m:r>
                    <m:r>
                      <m:rPr>
                        <m:nor/>
                      </m:rPr>
                      <a:rPr lang="cs-CZ" sz="1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value</m:t>
                    </m:r>
                    <m:r>
                      <m:rPr>
                        <m:nor/>
                      </m:rPr>
                      <a:rPr lang="cs-CZ" sz="1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cs-CZ" sz="1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of</m:t>
                    </m:r>
                    <m:r>
                      <m:rPr>
                        <m:nor/>
                      </m:rPr>
                      <a:rPr lang="cs-CZ" sz="1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cs-CZ" sz="1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the</m:t>
                    </m:r>
                    <m:r>
                      <m:rPr>
                        <m:nor/>
                      </m:rPr>
                      <a:rPr lang="cs-CZ" sz="1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cs-CZ" sz="1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hedged</m:t>
                    </m:r>
                    <m:r>
                      <m:rPr>
                        <m:nor/>
                      </m:rPr>
                      <a:rPr lang="cs-CZ" sz="1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cs-CZ" sz="1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stock</m:t>
                    </m:r>
                    <m:r>
                      <m:rPr>
                        <m:nor/>
                      </m:rPr>
                      <a:rPr lang="cs-CZ" sz="1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portfolio</m:t>
                    </m:r>
                    <m:r>
                      <m:rPr>
                        <m:nor/>
                      </m:rPr>
                      <a: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× </m:t>
                    </m:r>
                    <m:r>
                      <m:rPr>
                        <m:nor/>
                      </m:rPr>
                      <a: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portfolio</m:t>
                    </m:r>
                    <m:r>
                      <m:rPr>
                        <m:nor/>
                      </m:rPr>
                      <a: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 </m:t>
                    </m:r>
                    <m:r>
                      <m:rPr>
                        <m:nor/>
                      </m:rPr>
                      <a: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percentage</m:t>
                    </m:r>
                    <m:r>
                      <m:rPr>
                        <m:nor/>
                      </m:rPr>
                      <a: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change</m:t>
                    </m:r>
                    <m:r>
                      <m:rPr>
                        <m:nor/>
                      </m:rPr>
                      <a: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in</m:t>
                    </m:r>
                    <m:r>
                      <m:rPr>
                        <m:nor/>
                      </m:rPr>
                      <a: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the</m:t>
                    </m:r>
                    <m:r>
                      <m:rPr>
                        <m:nor/>
                      </m:rPr>
                      <a: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spot</m:t>
                    </m:r>
                    <m:r>
                      <m:rPr>
                        <m:nor/>
                      </m:rPr>
                      <a: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stock</m:t>
                    </m:r>
                    <m:r>
                      <m:rPr>
                        <m:nor/>
                      </m:rPr>
                      <a: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index</m:t>
                    </m:r>
                    <m:r>
                      <m:rPr>
                        <m:nor/>
                      </m:rPr>
                      <a:rPr lang="en-GB" sz="16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0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6000" y="2033356"/>
                <a:ext cx="6965234" cy="633315"/>
              </a:xfrm>
              <a:prstGeom prst="rect">
                <a:avLst/>
              </a:prstGeom>
              <a:blipFill>
                <a:blip r:embed="rId12"/>
                <a:stretch>
                  <a:fillRect t="-51456" b="-4660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/>
              <p:nvPr/>
            </p:nvSpPr>
            <p:spPr>
              <a:xfrm>
                <a:off x="1836000" y="2820874"/>
                <a:ext cx="6969786" cy="8795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625475" indent="-625475">
                  <a:buClr>
                    <a:srgbClr val="7030A0"/>
                  </a:buClr>
                </a:pP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sub>
                    </m:sSub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×∆</m:t>
                    </m:r>
                    <m:sSub>
                      <m:sSub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sub>
                    </m:sSub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𝑛𝑐</m:t>
                    </m:r>
                    <m:sSub>
                      <m:sSub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sSub>
                          <m:sSubPr>
                            <m:ctrlPr>
                              <a:rPr lang="en-GB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sub>
                    </m:sSub>
                    <m:d>
                      <m:d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lin"/>
                            <m:ctrlPr>
                              <a:rPr lang="en-GB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sSub>
                              <m:sSubPr>
                                <m:ctrlPr>
                                  <a:rPr lang="en-GB" sz="16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cs-CZ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𝐹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1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𝐼</m:t>
                                </m:r>
                              </m:e>
                              <m:sub>
                                <m:sSub>
                                  <m:sSubPr>
                                    <m:ctrlPr>
                                      <a:rPr lang="en-GB" sz="1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sz="1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cs-CZ" sz="1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sub>
                            </m:sSub>
                          </m:den>
                        </m:f>
                      </m:e>
                    </m:d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(number of stock-index futures × value of one index point × current value of the futures underlying index × percentage change in the futures underlying index)</a:t>
                </a:r>
              </a:p>
            </p:txBody>
          </p:sp>
        </mc:Choice>
        <mc:Fallback xmlns="">
          <p:sp>
            <p:nvSpPr>
              <p:cNvPr id="62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6000" y="2820874"/>
                <a:ext cx="6969786" cy="879536"/>
              </a:xfrm>
              <a:prstGeom prst="rect">
                <a:avLst/>
              </a:prstGeom>
              <a:blipFill>
                <a:blip r:embed="rId13"/>
                <a:stretch>
                  <a:fillRect t="-36806" r="-524" b="-694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/>
              <p:nvPr/>
            </p:nvSpPr>
            <p:spPr>
              <a:xfrm>
                <a:off x="1836000" y="3858016"/>
                <a:ext cx="1284096" cy="63523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𝑛𝑐</m:t>
                          </m:r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  <m:sub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cs-CZ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</m:oMath>
                  </m:oMathPara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4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6000" y="3858016"/>
                <a:ext cx="1284096" cy="63523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ovéPole 35"/>
          <p:cNvSpPr txBox="1"/>
          <p:nvPr/>
        </p:nvSpPr>
        <p:spPr>
          <a:xfrm>
            <a:off x="1512000" y="1556792"/>
            <a:ext cx="72996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 defTabSz="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US" sz="1600" dirty="0">
                <a:latin typeface="Cambria Math"/>
                <a:ea typeface="Cambria Math"/>
              </a:rPr>
              <a:t>portfolio 𝛽 measures the responsiveness of the portfolio value to the percentage change in the spot market stock index </a:t>
            </a:r>
          </a:p>
        </p:txBody>
      </p:sp>
      <p:sp>
        <p:nvSpPr>
          <p:cNvPr id="59" name="TextovéPole 35">
            <a:extLst>
              <a:ext uri="{FF2B5EF4-FFF2-40B4-BE49-F238E27FC236}">
                <a16:creationId xmlns:a16="http://schemas.microsoft.com/office/drawing/2014/main" id="{6B7B5DAE-BD6D-48DE-BC99-BC8DC2F407A6}"/>
              </a:ext>
            </a:extLst>
          </p:cNvPr>
          <p:cNvSpPr txBox="1"/>
          <p:nvPr/>
        </p:nvSpPr>
        <p:spPr>
          <a:xfrm>
            <a:off x="1188000" y="5619231"/>
            <a:ext cx="738049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000" indent="-180000" defTabSz="180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latin typeface="Cambria Math"/>
                <a:ea typeface="Cambria Math"/>
              </a:rPr>
              <a:t>t</a:t>
            </a:r>
            <a:r>
              <a:rPr lang="en-US" sz="1600" dirty="0">
                <a:latin typeface="Cambria Math"/>
                <a:ea typeface="Cambria Math"/>
              </a:rPr>
              <a:t>he spot stock index and the underlying index of the stock index futures are the same indexes, so they have the same variances and are perfectly correlated</a:t>
            </a:r>
            <a:endParaRPr lang="en-GB" sz="1600" dirty="0">
              <a:latin typeface="Cambria Math"/>
              <a:ea typeface="Cambria Math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ovéPole 35">
                <a:extLst>
                  <a:ext uri="{FF2B5EF4-FFF2-40B4-BE49-F238E27FC236}">
                    <a16:creationId xmlns:a16="http://schemas.microsoft.com/office/drawing/2014/main" id="{5AB19CE2-0BDE-4AF4-AC11-D2AA2658006F}"/>
                  </a:ext>
                </a:extLst>
              </p:cNvPr>
              <p:cNvSpPr txBox="1"/>
              <p:nvPr/>
            </p:nvSpPr>
            <p:spPr>
              <a:xfrm>
                <a:off x="7129667" y="5106670"/>
                <a:ext cx="993162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e>
                        <m:sup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acc>
                        <m:accPr>
                          <m:chr m:val="̇"/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</m:e>
                      </m:acc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</m:oMath>
                  </m:oMathPara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6" name="TextovéPole 35">
                <a:extLst>
                  <a:ext uri="{FF2B5EF4-FFF2-40B4-BE49-F238E27FC236}">
                    <a16:creationId xmlns:a16="http://schemas.microsoft.com/office/drawing/2014/main" id="{5AB19CE2-0BDE-4AF4-AC11-D2AA265800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9667" y="5106670"/>
                <a:ext cx="993162" cy="338554"/>
              </a:xfrm>
              <a:prstGeom prst="rect">
                <a:avLst/>
              </a:prstGeom>
              <a:blipFill>
                <a:blip r:embed="rId15"/>
                <a:stretch>
                  <a:fillRect b="-1272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1302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Hedging with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9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4620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Hedging interest rate risk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954000"/>
            <a:ext cx="44462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Adaptations to MVHR model</a:t>
            </a:r>
          </a:p>
        </p:txBody>
      </p:sp>
      <p:sp>
        <p:nvSpPr>
          <p:cNvPr id="78" name="TextovéPole 77"/>
          <p:cNvSpPr txBox="1"/>
          <p:nvPr/>
        </p:nvSpPr>
        <p:spPr>
          <a:xfrm>
            <a:off x="864000" y="4464000"/>
            <a:ext cx="298792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Optimal hedge ratio</a:t>
            </a:r>
          </a:p>
        </p:txBody>
      </p:sp>
      <p:sp>
        <p:nvSpPr>
          <p:cNvPr id="46" name="TextovéPole 35"/>
          <p:cNvSpPr txBox="1"/>
          <p:nvPr/>
        </p:nvSpPr>
        <p:spPr>
          <a:xfrm>
            <a:off x="1188000" y="2139960"/>
            <a:ext cx="482416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Change in the futures exposure</a:t>
            </a:r>
          </a:p>
        </p:txBody>
      </p:sp>
      <p:sp>
        <p:nvSpPr>
          <p:cNvPr id="59" name="TextovéPole 35">
            <a:extLst>
              <a:ext uri="{FF2B5EF4-FFF2-40B4-BE49-F238E27FC236}">
                <a16:creationId xmlns:a16="http://schemas.microsoft.com/office/drawing/2014/main" id="{A28D85B4-D798-4FB1-83BE-B88199C55E4E}"/>
              </a:ext>
            </a:extLst>
          </p:cNvPr>
          <p:cNvSpPr txBox="1"/>
          <p:nvPr/>
        </p:nvSpPr>
        <p:spPr>
          <a:xfrm>
            <a:off x="1188000" y="3649372"/>
            <a:ext cx="23974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H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edge ratio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/>
              <p:nvPr/>
            </p:nvSpPr>
            <p:spPr>
              <a:xfrm>
                <a:off x="1692000" y="1561140"/>
                <a:ext cx="6948000" cy="6682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625475" indent="-625475">
                  <a:buClr>
                    <a:srgbClr val="7030A0"/>
                  </a:buClr>
                </a:pPr>
                <a14:m>
                  <m:oMath xmlns:m="http://schemas.openxmlformats.org/officeDocument/2006/math">
                    <m:r>
                      <a:rPr lang="cs-CZ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cs-CZ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sub>
                    </m:sSub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cs-CZ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cs-CZ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cs-CZ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d>
                      <m:dPr>
                        <m:ctrlP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3/12</m:t>
                        </m:r>
                      </m:e>
                    </m:d>
                  </m:oMath>
                </a14:m>
                <a:r>
                  <a:rPr lang="en-GB" sz="1600" dirty="0">
                    <a:ea typeface="Cambria Math" panose="02040503050406030204" pitchFamily="18" charset="0"/>
                  </a:rPr>
                  <a:t> </a:t>
                </a:r>
                <a:r>
                  <a:rPr lang="cs-CZ" sz="1600" dirty="0">
                    <a:ea typeface="Cambria Math" panose="02040503050406030204" pitchFamily="18" charset="0"/>
                  </a:rPr>
                  <a:t>(</a:t>
                </a:r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money market deposit × loss in interest caused by a drop of</a:t>
                </a:r>
                <a:r>
                  <a:rPr lang="cs-CZ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three-month spot interest rate</a:t>
                </a:r>
                <a:r>
                  <a:rPr lang="cs-CZ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)</a:t>
                </a:r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3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2000" y="1561140"/>
                <a:ext cx="6948000" cy="668260"/>
              </a:xfrm>
              <a:prstGeom prst="rect">
                <a:avLst/>
              </a:prstGeom>
              <a:blipFill>
                <a:blip r:embed="rId14"/>
                <a:stretch>
                  <a:fillRect r="-176" b="-10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/>
              <p:nvPr/>
            </p:nvSpPr>
            <p:spPr>
              <a:xfrm>
                <a:off x="1692000" y="2410246"/>
                <a:ext cx="7416504" cy="830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625475" indent="-625475"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sSub>
                        <m:sSubPr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𝐹</m:t>
                          </m:r>
                        </m:sub>
                      </m:sSub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×100=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𝑛𝑐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100−</m:t>
                              </m:r>
                              <m:sSub>
                                <m:sSub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cs-CZ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d>
                          <m: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100−</m:t>
                              </m:r>
                              <m:sSub>
                                <m:sSub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GB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en-GB" sz="16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625475" indent="-176213">
                  <a:buClr>
                    <a:srgbClr val="7030A0"/>
                  </a:buClr>
                </a:pP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𝑛𝑐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100(</m:t>
                    </m:r>
                    <m:sSub>
                      <m:sSub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cs-CZ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(number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three</m:t>
                    </m:r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-month interest rate futures contracts × value of one tick × basis points’ change in implied futures interest rate)</a:t>
                </a:r>
              </a:p>
            </p:txBody>
          </p:sp>
        </mc:Choice>
        <mc:Fallback xmlns="">
          <p:sp>
            <p:nvSpPr>
              <p:cNvPr id="64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2000" y="2410246"/>
                <a:ext cx="7416504" cy="830997"/>
              </a:xfrm>
              <a:prstGeom prst="rect">
                <a:avLst/>
              </a:prstGeom>
              <a:blipFill>
                <a:blip r:embed="rId15"/>
                <a:stretch>
                  <a:fillRect b="-729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/>
              <p:nvPr/>
            </p:nvSpPr>
            <p:spPr>
              <a:xfrm>
                <a:off x="1692000" y="3936477"/>
                <a:ext cx="3600080" cy="6019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cs-CZ" sz="16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futures</m:t>
                          </m:r>
                          <m:r>
                            <a:rPr lang="cs-CZ" sz="16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cs-CZ" sz="16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exposure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cs-CZ" sz="16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spot</m:t>
                          </m:r>
                          <m:r>
                            <a:rPr lang="cs-CZ" sz="16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cs-CZ" sz="16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exposure</m:t>
                          </m:r>
                        </m:den>
                      </m:f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𝑛𝑞</m:t>
                          </m:r>
                        </m:num>
                        <m:den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den>
                      </m:f>
                    </m:oMath>
                  </m:oMathPara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5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2000" y="3936477"/>
                <a:ext cx="3600080" cy="601960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TextovéPole 35">
            <a:extLst>
              <a:ext uri="{FF2B5EF4-FFF2-40B4-BE49-F238E27FC236}">
                <a16:creationId xmlns:a16="http://schemas.microsoft.com/office/drawing/2014/main" id="{A28D85B4-D798-4FB1-83BE-B88199C55E4E}"/>
              </a:ext>
            </a:extLst>
          </p:cNvPr>
          <p:cNvSpPr txBox="1"/>
          <p:nvPr/>
        </p:nvSpPr>
        <p:spPr>
          <a:xfrm>
            <a:off x="1187624" y="1280792"/>
            <a:ext cx="410445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Change in the spot exposure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/>
              <p:nvPr/>
            </p:nvSpPr>
            <p:spPr>
              <a:xfrm>
                <a:off x="1979712" y="3145316"/>
                <a:ext cx="6975112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 xmlns:m="http://schemas.openxmlformats.org/officeDocument/2006/math"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×0.0001×</m:t>
                    </m:r>
                    <m:d>
                      <m:d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/12</m:t>
                        </m:r>
                      </m:e>
                    </m:d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(size of one futures contract × interest rate change by one basis point)</a:t>
                </a:r>
              </a:p>
            </p:txBody>
          </p:sp>
        </mc:Choice>
        <mc:Fallback xmlns="">
          <p:sp>
            <p:nvSpPr>
              <p:cNvPr id="72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3145316"/>
                <a:ext cx="6975112" cy="584775"/>
              </a:xfrm>
              <a:prstGeom prst="rect">
                <a:avLst/>
              </a:prstGeom>
              <a:blipFill>
                <a:blip r:embed="rId17"/>
                <a:stretch>
                  <a:fillRect l="-524" t="-4167" b="-1145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ovéPole 35">
                <a:extLst>
                  <a:ext uri="{FF2B5EF4-FFF2-40B4-BE49-F238E27FC236}">
                    <a16:creationId xmlns:a16="http://schemas.microsoft.com/office/drawing/2014/main" id="{A28D85B4-D798-4FB1-83BE-B88199C55E4E}"/>
                  </a:ext>
                </a:extLst>
              </p:cNvPr>
              <p:cNvSpPr txBox="1"/>
              <p:nvPr/>
            </p:nvSpPr>
            <p:spPr>
              <a:xfrm>
                <a:off x="1188000" y="5355258"/>
                <a:ext cx="7595648" cy="584775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80000" indent="-180000" defTabSz="180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/>
                    <a:ea typeface="Cambria Math"/>
                  </a:rPr>
                  <a:t>direct hedge (the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1600">
                        <a:latin typeface="Cambria Math"/>
                        <a:ea typeface="Cambria Math"/>
                      </a:rPr>
                      <m:t>three</m:t>
                    </m:r>
                  </m:oMath>
                </a14:m>
                <a:r>
                  <a:rPr lang="en-GB" sz="1600" dirty="0">
                    <a:latin typeface="Cambria Math"/>
                    <a:ea typeface="Cambria Math"/>
                  </a:rPr>
                  <a:t>-month spot interest rate is also the underlying interest rate of the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1600">
                        <a:latin typeface="Cambria Math"/>
                        <a:ea typeface="Cambria Math"/>
                      </a:rPr>
                      <m:t>three</m:t>
                    </m:r>
                  </m:oMath>
                </a14:m>
                <a:r>
                  <a:rPr lang="en-GB" sz="1600" dirty="0">
                    <a:latin typeface="Cambria Math"/>
                    <a:ea typeface="Cambria Math"/>
                  </a:rPr>
                  <a:t>-month interest rate futures contract)</a:t>
                </a:r>
              </a:p>
            </p:txBody>
          </p:sp>
        </mc:Choice>
        <mc:Fallback xmlns="">
          <p:sp>
            <p:nvSpPr>
              <p:cNvPr id="73" name="TextovéPole 35">
                <a:extLst>
                  <a:ext uri="{FF2B5EF4-FFF2-40B4-BE49-F238E27FC236}">
                    <a16:creationId xmlns:a16="http://schemas.microsoft.com/office/drawing/2014/main" id="{A28D85B4-D798-4FB1-83BE-B88199C55E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000" y="5355258"/>
                <a:ext cx="7595648" cy="584775"/>
              </a:xfrm>
              <a:prstGeom prst="rect">
                <a:avLst/>
              </a:prstGeom>
              <a:blipFill>
                <a:blip r:embed="rId18"/>
                <a:stretch>
                  <a:fillRect l="-321" t="-4167" b="-11458"/>
                </a:stretch>
              </a:blipFill>
              <a:ln w="12700"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/>
              <p:nvPr/>
            </p:nvSpPr>
            <p:spPr>
              <a:xfrm>
                <a:off x="1202614" y="4782695"/>
                <a:ext cx="7941386" cy="6941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Var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sSub>
                            <m:sSub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sSub>
                            <m:sSub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𝐹</m:t>
                              </m:r>
                            </m:sub>
                          </m:sSub>
                        </m:e>
                      </m:d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cs-CZ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Var</m:t>
                      </m:r>
                      <m:d>
                        <m:dPr>
                          <m:begChr m:val="["/>
                          <m:endChr m:val="]"/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f>
                            <m:f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num>
                            <m:den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100</m:t>
                              </m:r>
                            </m:den>
                          </m:f>
                          <m:f>
                            <m:f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</m:t>
                              </m:r>
                            </m:den>
                          </m:f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  <m:f>
                            <m:f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100</m:t>
                              </m:r>
                            </m:num>
                            <m:den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10000</m:t>
                              </m:r>
                            </m:den>
                          </m:f>
                          <m:f>
                            <m:fPr>
                              <m:ctrlP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cs-CZ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</m:t>
                              </m:r>
                            </m:den>
                          </m:f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cs-CZ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cs-CZ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𝑀</m:t>
                                  </m:r>
                                </m:num>
                                <m:den>
                                  <m:r>
                                    <a:rPr lang="cs-CZ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  <m:f>
                                <m:fPr>
                                  <m:ctrlPr>
                                    <a:rPr lang="cs-CZ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cs-CZ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nor/>
                        </m:rPr>
                        <a:rPr lang="cs-CZ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Var</m:t>
                      </m:r>
                      <m:r>
                        <m:rPr>
                          <m:nor/>
                        </m:rPr>
                        <a:rPr lang="cs-CZ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cs-CZ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cs-CZ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  <m:r>
                        <a:rPr lang="cs-CZ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)→</m:t>
                      </m:r>
                      <m:r>
                        <a:rPr lang="cs-CZ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𝑚𝑖𝑛</m:t>
                      </m:r>
                    </m:oMath>
                  </m:oMathPara>
                </a14:m>
                <a:endParaRPr lang="cs-CZ" sz="16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4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2614" y="4782695"/>
                <a:ext cx="7941386" cy="694164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/>
              <p:nvPr/>
            </p:nvSpPr>
            <p:spPr>
              <a:xfrm>
                <a:off x="1691864" y="5845524"/>
                <a:ext cx="814573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h</m:t>
                          </m:r>
                        </m:e>
                        <m:sup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=1;</m:t>
                      </m:r>
                    </m:oMath>
                  </m:oMathPara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5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864" y="5845524"/>
                <a:ext cx="814573" cy="338554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/>
              <p:nvPr/>
            </p:nvSpPr>
            <p:spPr>
              <a:xfrm>
                <a:off x="2484827" y="5851093"/>
                <a:ext cx="1295085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  <m:sup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𝑞</m:t>
                      </m:r>
                    </m:oMath>
                  </m:oMathPara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7" name="TextovéPole 35">
                <a:extLst>
                  <a:ext uri="{FF2B5EF4-FFF2-40B4-BE49-F238E27FC236}">
                    <a16:creationId xmlns:a16="http://schemas.microsoft.com/office/drawing/2014/main" id="{CCD0957D-B4E0-40DB-ABCC-F1FD305611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4827" y="5851093"/>
                <a:ext cx="1295085" cy="338554"/>
              </a:xfrm>
              <a:prstGeom prst="rect">
                <a:avLst/>
              </a:prstGeom>
              <a:blipFill>
                <a:blip r:embed="rId21"/>
                <a:stretch>
                  <a:fillRect b="-545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99461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PERSISTENCEDATA" val="MMPROD_UIPERSISTENCEDATA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Essentials of bond pricing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Straight bond&amp;quot;&quot;/&gt;&lt;property id=&quot;20307&quot; value=&quot;260&quot;/&gt;&lt;/object&gt;&lt;object type=&quot;3&quot; unique_id=&quot;10005&quot;&gt;&lt;property id=&quot;20148&quot; value=&quot;5&quot;/&gt;&lt;property id=&quot;20300&quot; value=&quot;Slide 3 - &amp;quot;Diversities in bond contracts (1)&amp;quot;&quot;/&gt;&lt;property id=&quot;20307&quot; value=&quot;262&quot;/&gt;&lt;/object&gt;&lt;object type=&quot;3&quot; unique_id=&quot;10006&quot;&gt;&lt;property id=&quot;20148&quot; value=&quot;5&quot;/&gt;&lt;property id=&quot;20300&quot; value=&quot;Slide 4 - &amp;quot;Diversities in bond contracts (2)&amp;quot;&quot;/&gt;&lt;property id=&quot;20307&quot; value=&quot;263&quot;/&gt;&lt;/object&gt;&lt;object type=&quot;3&quot; unique_id=&quot;10007&quot;&gt;&lt;property id=&quot;20148&quot; value=&quot;5&quot;/&gt;&lt;property id=&quot;20300&quot; value=&quot;Slide 5 - &amp;quot;Underlying principles of pricing&amp;quot;&quot;/&gt;&lt;property id=&quot;20307&quot; value=&quot;270&quot;/&gt;&lt;/object&gt;&lt;object type=&quot;3&quot; unique_id=&quot;10008&quot;&gt;&lt;property id=&quot;20148&quot; value=&quot;5&quot;/&gt;&lt;property id=&quot;20300&quot; value=&quot;Slide 6 - &amp;quot;Discounting conventions (1)&amp;quot;&quot;/&gt;&lt;property id=&quot;20307&quot; value=&quot;265&quot;/&gt;&lt;/object&gt;&lt;object type=&quot;3&quot; unique_id=&quot;10009&quot;&gt;&lt;property id=&quot;20148&quot; value=&quot;5&quot;/&gt;&lt;property id=&quot;20300&quot; value=&quot;Slide 7 - &amp;quot;Discounting conventions (2)&amp;quot;&quot;/&gt;&lt;property id=&quot;20307&quot; value=&quot;266&quot;/&gt;&lt;/object&gt;&lt;object type=&quot;3&quot; unique_id=&quot;10010&quot;&gt;&lt;property id=&quot;20148&quot; value=&quot;5&quot;/&gt;&lt;property id=&quot;20300&quot; value=&quot;Slide 8 - &amp;quot;Clean and full price&amp;quot;&quot;/&gt;&lt;property id=&quot;20307&quot; value=&quot;267&quot;/&gt;&lt;/object&gt;&lt;object type=&quot;3&quot; unique_id=&quot;10011&quot;&gt;&lt;property id=&quot;20148&quot; value=&quot;5&quot;/&gt;&lt;property id=&quot;20300&quot; value=&quot;Slide 9 - &amp;quot;Price-yield relationship&amp;quot;&quot;/&gt;&lt;property id=&quot;20307&quot; value=&quot;261&quot;/&gt;&lt;/object&gt;&lt;object type=&quot;3&quot; unique_id=&quot;10012&quot;&gt;&lt;property id=&quot;20148&quot; value=&quot;5&quot;/&gt;&lt;property id=&quot;20300&quot; value=&quot;Slide 10 - &amp;quot;Price–maturity relationship&amp;quot;&quot;/&gt;&lt;property id=&quot;20307&quot; value=&quot;269&quot;/&gt;&lt;/object&gt;&lt;object type=&quot;3&quot; unique_id=&quot;10013&quot;&gt;&lt;property id=&quot;20148&quot; value=&quot;5&quot;/&gt;&lt;property id=&quot;20300&quot; value=&quot;Slide 11 - &amp;quot;Yield to maturity&amp;quot;&quot;/&gt;&lt;property id=&quot;20307&quot; value=&quot;268&quot;/&gt;&lt;/object&gt;&lt;object type=&quot;3&quot; unique_id=&quot;10014&quot;&gt;&lt;property id=&quot;20148&quot; value=&quot;5&quot;/&gt;&lt;property id=&quot;20300&quot; value=&quot;Slide 12 - &amp;quot;Other yield measures&amp;quot;&quot;/&gt;&lt;property id=&quot;20307&quot; value=&quot;271&quot;/&gt;&lt;/object&gt;&lt;object type=&quot;3&quot; unique_id=&quot;10015&quot;&gt;&lt;property id=&quot;20148&quot; value=&quot;5&quot;/&gt;&lt;property id=&quot;20300&quot; value=&quot;Slide 13 - &amp;quot;See you  in the next lecture&amp;quot;&quot;/&gt;&lt;property id=&quot;20307&quot; value=&quot;272&quot;/&gt;&lt;/object&gt;&lt;/object&gt;&lt;object type=&quot;8&quot; unique_id=&quot;1003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FMI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>
    <a:lnDef>
      <a:spPr>
        <a:ln w="25400">
          <a:headEnd type="none" w="lg" len="med"/>
          <a:tailEnd type="triangl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sz="1600" i="1" smtClean="0">
            <a:latin typeface="Cambria Math"/>
            <a:ea typeface="Cambria Math" panose="020405030504060302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26356</TotalTime>
  <Words>1731</Words>
  <Application>Microsoft Office PowerPoint</Application>
  <PresentationFormat>Předvádění na obrazovce (4:3)</PresentationFormat>
  <Paragraphs>211</Paragraphs>
  <Slides>11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8" baseType="lpstr">
      <vt:lpstr>Algerian</vt:lpstr>
      <vt:lpstr>Calibri</vt:lpstr>
      <vt:lpstr>Cambria Math</vt:lpstr>
      <vt:lpstr>Georgia</vt:lpstr>
      <vt:lpstr>Trebuchet MS</vt:lpstr>
      <vt:lpstr>Wingdings</vt:lpstr>
      <vt:lpstr>FMI</vt:lpstr>
      <vt:lpstr>Hedging with futures</vt:lpstr>
      <vt:lpstr>Typology of hedging</vt:lpstr>
      <vt:lpstr>Price-fixing hedge with spot trades</vt:lpstr>
      <vt:lpstr>Price-fixing hedge with estimated basis</vt:lpstr>
      <vt:lpstr>Price-fixing hedge with notional futures</vt:lpstr>
      <vt:lpstr>Elements of offsetting hedge</vt:lpstr>
      <vt:lpstr>Minimum variance hedge ratio</vt:lpstr>
      <vt:lpstr>Hedging stock portfolio</vt:lpstr>
      <vt:lpstr>Hedging interest rate risk</vt:lpstr>
      <vt:lpstr>Hedging bond portfolio</vt:lpstr>
      <vt:lpstr>See you  in the next lecture</vt:lpstr>
    </vt:vector>
  </TitlesOfParts>
  <Company>Institute of Economic Studies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Hedging with futures</dc:title>
  <dc:subject>FI - TALKING SLIDES</dc:subject>
  <dc:creator>Oldřich DĚDEK</dc:creator>
  <cp:keywords>pptxFI_TSL15</cp:keywords>
  <dc:description>Financial markets instruments</dc:description>
  <cp:lastModifiedBy>Oldrich DEDEK</cp:lastModifiedBy>
  <cp:revision>2568</cp:revision>
  <cp:lastPrinted>2020-10-16T12:18:24Z</cp:lastPrinted>
  <dcterms:created xsi:type="dcterms:W3CDTF">2014-05-11T12:40:16Z</dcterms:created>
  <dcterms:modified xsi:type="dcterms:W3CDTF">2021-03-20T09:40:07Z</dcterms:modified>
  <cp:category>O.D. Lecturing Legacy</cp:category>
  <cp:contentStatus>OD Web</cp:contentStatus>
</cp:coreProperties>
</file>