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4"/>
  </p:notesMasterIdLst>
  <p:sldIdLst>
    <p:sldId id="311" r:id="rId2"/>
    <p:sldId id="299" r:id="rId3"/>
    <p:sldId id="308" r:id="rId4"/>
    <p:sldId id="301" r:id="rId5"/>
    <p:sldId id="309" r:id="rId6"/>
    <p:sldId id="302" r:id="rId7"/>
    <p:sldId id="296" r:id="rId8"/>
    <p:sldId id="300" r:id="rId9"/>
    <p:sldId id="305" r:id="rId10"/>
    <p:sldId id="313" r:id="rId11"/>
    <p:sldId id="306" r:id="rId12"/>
    <p:sldId id="272" r:id="rId13"/>
  </p:sldIdLst>
  <p:sldSz cx="9144000" cy="6858000" type="screen4x3"/>
  <p:notesSz cx="6797675" cy="9926638"/>
  <p:custDataLst>
    <p:tags r:id="rId15"/>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io"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0" autoAdjust="0"/>
    <p:restoredTop sz="94400" autoAdjust="0"/>
  </p:normalViewPr>
  <p:slideViewPr>
    <p:cSldViewPr>
      <p:cViewPr varScale="1">
        <p:scale>
          <a:sx n="147" d="100"/>
          <a:sy n="147" d="100"/>
        </p:scale>
        <p:origin x="2382" y="342"/>
      </p:cViewPr>
      <p:guideLst>
        <p:guide orient="horz" pos="4065"/>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11" d="100"/>
          <a:sy n="111" d="100"/>
        </p:scale>
        <p:origin x="518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1468C38-A214-4E80-B1E3-D2FE07F8DD81}" type="datetimeFigureOut">
              <a:rPr lang="cs-CZ" smtClean="0"/>
              <a:t>15.02.2026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C40B50C-4808-4AAD-8732-12ADE8A5B27F}" type="slidenum">
              <a:rPr lang="cs-CZ" smtClean="0"/>
              <a:t>‹#›</a:t>
            </a:fld>
            <a:endParaRPr lang="cs-CZ"/>
          </a:p>
        </p:txBody>
      </p:sp>
    </p:spTree>
    <p:extLst>
      <p:ext uri="{BB962C8B-B14F-4D97-AF65-F5344CB8AC3E}">
        <p14:creationId xmlns:p14="http://schemas.microsoft.com/office/powerpoint/2010/main" val="380138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a:t>
            </a:fld>
            <a:endParaRPr lang="cs-CZ"/>
          </a:p>
        </p:txBody>
      </p:sp>
    </p:spTree>
    <p:extLst>
      <p:ext uri="{BB962C8B-B14F-4D97-AF65-F5344CB8AC3E}">
        <p14:creationId xmlns:p14="http://schemas.microsoft.com/office/powerpoint/2010/main" val="2885798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10</a:t>
            </a:fld>
            <a:endParaRPr lang="cs-CZ"/>
          </a:p>
        </p:txBody>
      </p:sp>
    </p:spTree>
    <p:extLst>
      <p:ext uri="{BB962C8B-B14F-4D97-AF65-F5344CB8AC3E}">
        <p14:creationId xmlns:p14="http://schemas.microsoft.com/office/powerpoint/2010/main" val="3875735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11</a:t>
            </a:fld>
            <a:endParaRPr lang="cs-CZ"/>
          </a:p>
        </p:txBody>
      </p:sp>
    </p:spTree>
    <p:extLst>
      <p:ext uri="{BB962C8B-B14F-4D97-AF65-F5344CB8AC3E}">
        <p14:creationId xmlns:p14="http://schemas.microsoft.com/office/powerpoint/2010/main" val="436426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12</a:t>
            </a:fld>
            <a:endParaRPr lang="cs-CZ"/>
          </a:p>
        </p:txBody>
      </p:sp>
    </p:spTree>
    <p:extLst>
      <p:ext uri="{BB962C8B-B14F-4D97-AF65-F5344CB8AC3E}">
        <p14:creationId xmlns:p14="http://schemas.microsoft.com/office/powerpoint/2010/main" val="2490964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2</a:t>
            </a:fld>
            <a:endParaRPr lang="cs-CZ"/>
          </a:p>
        </p:txBody>
      </p:sp>
    </p:spTree>
    <p:extLst>
      <p:ext uri="{BB962C8B-B14F-4D97-AF65-F5344CB8AC3E}">
        <p14:creationId xmlns:p14="http://schemas.microsoft.com/office/powerpoint/2010/main" val="99179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3</a:t>
            </a:fld>
            <a:endParaRPr lang="cs-CZ"/>
          </a:p>
        </p:txBody>
      </p:sp>
    </p:spTree>
    <p:extLst>
      <p:ext uri="{BB962C8B-B14F-4D97-AF65-F5344CB8AC3E}">
        <p14:creationId xmlns:p14="http://schemas.microsoft.com/office/powerpoint/2010/main" val="3507353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4</a:t>
            </a:fld>
            <a:endParaRPr lang="cs-CZ"/>
          </a:p>
        </p:txBody>
      </p:sp>
    </p:spTree>
    <p:extLst>
      <p:ext uri="{BB962C8B-B14F-4D97-AF65-F5344CB8AC3E}">
        <p14:creationId xmlns:p14="http://schemas.microsoft.com/office/powerpoint/2010/main" val="529598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5</a:t>
            </a:fld>
            <a:endParaRPr lang="cs-CZ"/>
          </a:p>
        </p:txBody>
      </p:sp>
    </p:spTree>
    <p:extLst>
      <p:ext uri="{BB962C8B-B14F-4D97-AF65-F5344CB8AC3E}">
        <p14:creationId xmlns:p14="http://schemas.microsoft.com/office/powerpoint/2010/main" val="3090988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6</a:t>
            </a:fld>
            <a:endParaRPr lang="cs-CZ"/>
          </a:p>
        </p:txBody>
      </p:sp>
    </p:spTree>
    <p:extLst>
      <p:ext uri="{BB962C8B-B14F-4D97-AF65-F5344CB8AC3E}">
        <p14:creationId xmlns:p14="http://schemas.microsoft.com/office/powerpoint/2010/main" val="2320487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7</a:t>
            </a:fld>
            <a:endParaRPr lang="cs-CZ"/>
          </a:p>
        </p:txBody>
      </p:sp>
    </p:spTree>
    <p:extLst>
      <p:ext uri="{BB962C8B-B14F-4D97-AF65-F5344CB8AC3E}">
        <p14:creationId xmlns:p14="http://schemas.microsoft.com/office/powerpoint/2010/main" val="1680001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8</a:t>
            </a:fld>
            <a:endParaRPr lang="cs-CZ"/>
          </a:p>
        </p:txBody>
      </p:sp>
    </p:spTree>
    <p:extLst>
      <p:ext uri="{BB962C8B-B14F-4D97-AF65-F5344CB8AC3E}">
        <p14:creationId xmlns:p14="http://schemas.microsoft.com/office/powerpoint/2010/main" val="2595679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9</a:t>
            </a:fld>
            <a:endParaRPr lang="cs-CZ"/>
          </a:p>
        </p:txBody>
      </p:sp>
    </p:spTree>
    <p:extLst>
      <p:ext uri="{BB962C8B-B14F-4D97-AF65-F5344CB8AC3E}">
        <p14:creationId xmlns:p14="http://schemas.microsoft.com/office/powerpoint/2010/main" val="545375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a:xfrm>
            <a:off x="7308304" y="6172200"/>
            <a:ext cx="1828800" cy="365125"/>
          </a:xfrm>
        </p:spPr>
        <p:txBody>
          <a:bodyPr/>
          <a:lstStyle>
            <a:lvl1pPr>
              <a:defRPr sz="1200" b="1"/>
            </a:lvl1pPr>
          </a:lstStyle>
          <a:p>
            <a:fld id="{DFE5482F-2F05-49C5-9E15-73F945A41231}" type="slidenum">
              <a:rPr lang="cs-CZ" smtClean="0"/>
              <a:pPr/>
              <a:t>‹#›</a:t>
            </a:fld>
            <a:endParaRPr lang="cs-CZ" dirty="0"/>
          </a:p>
        </p:txBody>
      </p:sp>
      <p:sp>
        <p:nvSpPr>
          <p:cNvPr id="8" name="Title 7"/>
          <p:cNvSpPr>
            <a:spLocks noGrp="1"/>
          </p:cNvSpPr>
          <p:nvPr>
            <p:ph type="title"/>
          </p:nvPr>
        </p:nvSpPr>
        <p:spPr>
          <a:xfrm>
            <a:off x="251520" y="210314"/>
            <a:ext cx="6512511" cy="648072"/>
          </a:xfrm>
        </p:spPr>
        <p:txBody>
          <a:bodyPr/>
          <a:lstStyle>
            <a:lvl1pPr marL="0" indent="0" algn="l">
              <a:buFontTx/>
              <a:buNone/>
              <a:defRPr sz="2800"/>
            </a:lvl1pPr>
          </a:lstStyle>
          <a:p>
            <a:endParaRPr lang="en-US" dirty="0"/>
          </a:p>
        </p:txBody>
      </p:sp>
      <p:sp>
        <p:nvSpPr>
          <p:cNvPr id="10" name="Content Placeholder 9"/>
          <p:cNvSpPr>
            <a:spLocks noGrp="1"/>
          </p:cNvSpPr>
          <p:nvPr>
            <p:ph sz="quarter" idx="13"/>
          </p:nvPr>
        </p:nvSpPr>
        <p:spPr>
          <a:xfrm>
            <a:off x="1143000" y="2042512"/>
            <a:ext cx="6400800" cy="3474720"/>
          </a:xfrm>
        </p:spPr>
        <p:txBody>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endParaRPr lang="cs-CZ" dirty="0"/>
          </a:p>
        </p:txBody>
      </p:sp>
      <p:sp>
        <p:nvSpPr>
          <p:cNvPr id="4" name="Footer Placeholder 3"/>
          <p:cNvSpPr>
            <a:spLocks noGrp="1"/>
          </p:cNvSpPr>
          <p:nvPr>
            <p:ph type="ftr" sz="quarter" idx="11"/>
          </p:nvPr>
        </p:nvSpPr>
        <p:spPr/>
        <p:txBody>
          <a:bodyPr/>
          <a:lstStyle/>
          <a:p>
            <a:endParaRPr lang="cs-CZ" dirty="0"/>
          </a:p>
        </p:txBody>
      </p:sp>
      <p:sp>
        <p:nvSpPr>
          <p:cNvPr id="5" name="Slide Number Placeholder 4"/>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cs-CZ" dirty="0"/>
          </a:p>
        </p:txBody>
      </p:sp>
      <p:sp>
        <p:nvSpPr>
          <p:cNvPr id="3" name="Footer Placeholder 2"/>
          <p:cNvSpPr>
            <a:spLocks noGrp="1"/>
          </p:cNvSpPr>
          <p:nvPr>
            <p:ph type="ftr" sz="quarter" idx="11"/>
          </p:nvPr>
        </p:nvSpPr>
        <p:spPr/>
        <p:txBody>
          <a:bodyPr/>
          <a:lstStyle/>
          <a:p>
            <a:endParaRPr lang="cs-CZ" dirty="0"/>
          </a:p>
        </p:txBody>
      </p:sp>
      <p:sp>
        <p:nvSpPr>
          <p:cNvPr id="4" name="Slide Number Placeholder 3"/>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cs-CZ"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E5482F-2F05-49C5-9E15-73F945A4123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0" r:id="rId4"/>
    <p:sldLayoutId id="2147483751" r:id="rId5"/>
  </p:sldLayoutIdLst>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dedekold.myportfolio.com/" TargetMode="External"/><Relationship Id="rId4" Type="http://schemas.openxmlformats.org/officeDocument/2006/relationships/hyperlink" Target="https://dedeklegacy.cz/talking-slid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6" Type="http://schemas.openxmlformats.org/officeDocument/2006/relationships/image" Target="../media/image11.png"/><Relationship Id="rId21" Type="http://schemas.openxmlformats.org/officeDocument/2006/relationships/image" Target="../media/image6.png"/><Relationship Id="rId34" Type="http://schemas.openxmlformats.org/officeDocument/2006/relationships/image" Target="../media/image19.png"/><Relationship Id="rId25" Type="http://schemas.openxmlformats.org/officeDocument/2006/relationships/image" Target="../media/image10.png"/><Relationship Id="rId33" Type="http://schemas.openxmlformats.org/officeDocument/2006/relationships/image" Target="../media/image18.png"/><Relationship Id="rId2" Type="http://schemas.openxmlformats.org/officeDocument/2006/relationships/notesSlide" Target="../notesSlides/notesSlide3.xml"/><Relationship Id="rId20" Type="http://schemas.openxmlformats.org/officeDocument/2006/relationships/image" Target="../media/image5.png"/><Relationship Id="rId29" Type="http://schemas.openxmlformats.org/officeDocument/2006/relationships/image" Target="../media/image14.png"/><Relationship Id="rId1" Type="http://schemas.openxmlformats.org/officeDocument/2006/relationships/slideLayout" Target="../slideLayouts/slideLayout2.xml"/><Relationship Id="rId24" Type="http://schemas.openxmlformats.org/officeDocument/2006/relationships/image" Target="../media/image9.png"/><Relationship Id="rId32" Type="http://schemas.openxmlformats.org/officeDocument/2006/relationships/image" Target="../media/image17.png"/><Relationship Id="rId23" Type="http://schemas.openxmlformats.org/officeDocument/2006/relationships/image" Target="../media/image8.png"/><Relationship Id="rId28" Type="http://schemas.openxmlformats.org/officeDocument/2006/relationships/image" Target="../media/image13.png"/><Relationship Id="rId19" Type="http://schemas.openxmlformats.org/officeDocument/2006/relationships/image" Target="../media/image47.png"/><Relationship Id="rId31" Type="http://schemas.openxmlformats.org/officeDocument/2006/relationships/image" Target="../media/image16.png"/><Relationship Id="rId22" Type="http://schemas.openxmlformats.org/officeDocument/2006/relationships/image" Target="../media/image7.png"/><Relationship Id="rId27" Type="http://schemas.openxmlformats.org/officeDocument/2006/relationships/image" Target="../media/image12.png"/><Relationship Id="rId30"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2.png"/><Relationship Id="rId7"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6" Type="http://schemas.openxmlformats.org/officeDocument/2006/relationships/image" Target="../media/image31.png"/><Relationship Id="rId18" Type="http://schemas.openxmlformats.org/officeDocument/2006/relationships/image" Target="../media/image12.png"/><Relationship Id="rId21" Type="http://schemas.openxmlformats.org/officeDocument/2006/relationships/image" Target="../media/image9.png"/><Relationship Id="rId34" Type="http://schemas.openxmlformats.org/officeDocument/2006/relationships/image" Target="../media/image29.png"/><Relationship Id="rId33" Type="http://schemas.openxmlformats.org/officeDocument/2006/relationships/image" Target="../media/image262.png"/><Relationship Id="rId2" Type="http://schemas.openxmlformats.org/officeDocument/2006/relationships/notesSlide" Target="../notesSlides/notesSlide5.xml"/><Relationship Id="rId29" Type="http://schemas.openxmlformats.org/officeDocument/2006/relationships/image" Target="../media/image32.png"/><Relationship Id="rId20" Type="http://schemas.openxmlformats.org/officeDocument/2006/relationships/image" Target="../media/image260.png"/><Relationship Id="rId16" Type="http://schemas.openxmlformats.org/officeDocument/2006/relationships/image" Target="../media/image11.png"/><Relationship Id="rId1" Type="http://schemas.openxmlformats.org/officeDocument/2006/relationships/slideLayout" Target="../slideLayouts/slideLayout2.xml"/><Relationship Id="rId32" Type="http://schemas.openxmlformats.org/officeDocument/2006/relationships/image" Target="../media/image34.png"/><Relationship Id="rId28" Type="http://schemas.openxmlformats.org/officeDocument/2006/relationships/image" Target="../media/image6.png"/><Relationship Id="rId15" Type="http://schemas.openxmlformats.org/officeDocument/2006/relationships/image" Target="../media/image7.png"/><Relationship Id="rId23" Type="http://schemas.openxmlformats.org/officeDocument/2006/relationships/image" Target="../media/image28.png"/><Relationship Id="rId31" Type="http://schemas.openxmlformats.org/officeDocument/2006/relationships/image" Target="../media/image33.png"/><Relationship Id="rId27" Type="http://schemas.openxmlformats.org/officeDocument/2006/relationships/image" Target="../media/image231.png"/><Relationship Id="rId30" Type="http://schemas.openxmlformats.org/officeDocument/2006/relationships/image" Target="../media/image26.png"/><Relationship Id="rId14" Type="http://schemas.openxmlformats.org/officeDocument/2006/relationships/image" Target="../media/image261.png"/><Relationship Id="rId22" Type="http://schemas.openxmlformats.org/officeDocument/2006/relationships/image" Target="../media/image27.png"/><Relationship Id="rId35" Type="http://schemas.openxmlformats.org/officeDocument/2006/relationships/image" Target="../media/image3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8" Type="http://schemas.openxmlformats.org/officeDocument/2006/relationships/image" Target="../media/image360.png"/><Relationship Id="rId26" Type="http://schemas.openxmlformats.org/officeDocument/2006/relationships/image" Target="../media/image340.png"/><Relationship Id="rId21" Type="http://schemas.openxmlformats.org/officeDocument/2006/relationships/image" Target="../media/image350.png"/><Relationship Id="rId17" Type="http://schemas.openxmlformats.org/officeDocument/2006/relationships/image" Target="../media/image39.png"/><Relationship Id="rId25" Type="http://schemas.openxmlformats.org/officeDocument/2006/relationships/image" Target="../media/image330.png"/><Relationship Id="rId2" Type="http://schemas.openxmlformats.org/officeDocument/2006/relationships/notesSlide" Target="../notesSlides/notesSlide8.xml"/><Relationship Id="rId20" Type="http://schemas.openxmlformats.org/officeDocument/2006/relationships/image" Target="../media/image41.png"/><Relationship Id="rId16" Type="http://schemas.openxmlformats.org/officeDocument/2006/relationships/image" Target="../media/image361.png"/><Relationship Id="rId1" Type="http://schemas.openxmlformats.org/officeDocument/2006/relationships/slideLayout" Target="../slideLayouts/slideLayout2.xml"/><Relationship Id="rId24" Type="http://schemas.openxmlformats.org/officeDocument/2006/relationships/image" Target="../media/image37.png"/><Relationship Id="rId23" Type="http://schemas.openxmlformats.org/officeDocument/2006/relationships/image" Target="../media/image36.png"/><Relationship Id="rId28" Type="http://schemas.openxmlformats.org/officeDocument/2006/relationships/image" Target="../media/image370.png"/><Relationship Id="rId19" Type="http://schemas.openxmlformats.org/officeDocument/2006/relationships/image" Target="../media/image40.png"/><Relationship Id="rId14" Type="http://schemas.openxmlformats.org/officeDocument/2006/relationships/image" Target="../media/image35.png"/><Relationship Id="rId22" Type="http://schemas.openxmlformats.org/officeDocument/2006/relationships/image" Target="../media/image42.png"/><Relationship Id="rId27" Type="http://schemas.openxmlformats.org/officeDocument/2006/relationships/image" Target="../media/image371.png"/></Relationships>
</file>

<file path=ppt/slides/_rels/slide9.xml.rels><?xml version="1.0" encoding="UTF-8" standalone="yes"?>
<Relationships xmlns="http://schemas.openxmlformats.org/package/2006/relationships"><Relationship Id="rId13" Type="http://schemas.openxmlformats.org/officeDocument/2006/relationships/image" Target="../media/image44.png"/><Relationship Id="rId12" Type="http://schemas.openxmlformats.org/officeDocument/2006/relationships/image" Target="../media/image43.png"/><Relationship Id="rId2" Type="http://schemas.openxmlformats.org/officeDocument/2006/relationships/notesSlide" Target="../notesSlides/notesSlide9.xml"/><Relationship Id="rId1" Type="http://schemas.openxmlformats.org/officeDocument/2006/relationships/slideLayout" Target="../slideLayouts/slideLayout2.xml"/><Relationship Id="rId11" Type="http://schemas.openxmlformats.org/officeDocument/2006/relationships/image" Target="../media/image38.png"/><Relationship Id="rId14" Type="http://schemas.openxmlformats.org/officeDocument/2006/relationships/image" Target="../media/image4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864000" y="2448000"/>
            <a:ext cx="1440000" cy="360000"/>
          </a:xfrm>
        </p:spPr>
        <p:txBody>
          <a:bodyPr/>
          <a:lstStyle/>
          <a:p>
            <a:pPr algn="l"/>
            <a:r>
              <a:rPr lang="en-GB" sz="1800" dirty="0">
                <a:solidFill>
                  <a:srgbClr val="7030A0"/>
                </a:solidFill>
              </a:rPr>
              <a:t>Lesson 1</a:t>
            </a:r>
            <a:r>
              <a:rPr lang="cs-CZ" sz="1800" dirty="0">
                <a:solidFill>
                  <a:srgbClr val="7030A0"/>
                </a:solidFill>
              </a:rPr>
              <a:t>6</a:t>
            </a:r>
            <a:endParaRPr lang="en-GB" sz="1800" dirty="0">
              <a:solidFill>
                <a:srgbClr val="7030A0"/>
              </a:solidFill>
            </a:endParaRPr>
          </a:p>
        </p:txBody>
      </p:sp>
      <p:sp>
        <p:nvSpPr>
          <p:cNvPr id="2" name="Nadpis 1"/>
          <p:cNvSpPr>
            <a:spLocks noGrp="1"/>
          </p:cNvSpPr>
          <p:nvPr>
            <p:ph type="title"/>
          </p:nvPr>
        </p:nvSpPr>
        <p:spPr>
          <a:xfrm>
            <a:off x="2016000" y="2700000"/>
            <a:ext cx="6121316" cy="1800000"/>
          </a:xfrm>
        </p:spPr>
        <p:txBody>
          <a:bodyPr/>
          <a:lstStyle/>
          <a:p>
            <a:pPr marL="182880" indent="0" algn="l">
              <a:buNone/>
            </a:pPr>
            <a:r>
              <a:rPr lang="cs-CZ" dirty="0">
                <a:solidFill>
                  <a:srgbClr val="7030A0"/>
                </a:solidFill>
              </a:rPr>
              <a:t>Essentials </a:t>
            </a:r>
            <a:r>
              <a:rPr lang="en-GB" dirty="0">
                <a:solidFill>
                  <a:srgbClr val="7030A0"/>
                </a:solidFill>
              </a:rPr>
              <a:t>of</a:t>
            </a:r>
            <a:br>
              <a:rPr lang="en-GB" dirty="0">
                <a:solidFill>
                  <a:srgbClr val="7030A0"/>
                </a:solidFill>
              </a:rPr>
            </a:br>
            <a:r>
              <a:rPr lang="en-GB" dirty="0">
                <a:solidFill>
                  <a:srgbClr val="7030A0"/>
                </a:solidFill>
              </a:rPr>
              <a:t>option contracts</a:t>
            </a:r>
            <a:r>
              <a:rPr lang="cs-CZ" dirty="0">
                <a:solidFill>
                  <a:srgbClr val="7030A0"/>
                </a:solidFill>
              </a:rPr>
              <a:t> </a:t>
            </a:r>
            <a:endParaRPr lang="en-GB" sz="1200" dirty="0">
              <a:solidFill>
                <a:srgbClr val="7030A0"/>
              </a:solidFill>
            </a:endParaRPr>
          </a:p>
        </p:txBody>
      </p:sp>
      <p:sp>
        <p:nvSpPr>
          <p:cNvPr id="4" name="Podnadpis 2"/>
          <p:cNvSpPr txBox="1">
            <a:spLocks/>
          </p:cNvSpPr>
          <p:nvPr/>
        </p:nvSpPr>
        <p:spPr>
          <a:xfrm>
            <a:off x="864000" y="468000"/>
            <a:ext cx="3600000" cy="864000"/>
          </a:xfrm>
          <a:prstGeom prst="rect">
            <a:avLst/>
          </a:prstGeom>
        </p:spPr>
        <p:txBody>
          <a:bodyPr vert="horz" lIns="91440" tIns="45720" rIns="91440" bIns="45720" rtlCol="0" anchor="t">
            <a:norm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l">
              <a:spcBef>
                <a:spcPts val="0"/>
              </a:spcBef>
              <a:spcAft>
                <a:spcPts val="0"/>
              </a:spcAft>
            </a:pPr>
            <a:r>
              <a:rPr lang="en-GB" sz="1800" b="1" dirty="0"/>
              <a:t>Institute of Economic Studies</a:t>
            </a:r>
          </a:p>
          <a:p>
            <a:pPr algn="l">
              <a:spcBef>
                <a:spcPts val="0"/>
              </a:spcBef>
              <a:spcAft>
                <a:spcPts val="0"/>
              </a:spcAft>
            </a:pPr>
            <a:r>
              <a:rPr lang="en-GB" sz="1400" b="1" dirty="0"/>
              <a:t>Faculty of Social Sciences</a:t>
            </a:r>
          </a:p>
          <a:p>
            <a:pPr algn="l">
              <a:spcBef>
                <a:spcPts val="0"/>
              </a:spcBef>
              <a:spcAft>
                <a:spcPts val="0"/>
              </a:spcAft>
            </a:pPr>
            <a:r>
              <a:rPr lang="en-GB" sz="1400" b="1" dirty="0"/>
              <a:t>Charles University in Prague</a:t>
            </a:r>
          </a:p>
        </p:txBody>
      </p:sp>
      <p:sp>
        <p:nvSpPr>
          <p:cNvPr id="12" name="Podnadpis 2"/>
          <p:cNvSpPr>
            <a:spLocks noGrp="1"/>
          </p:cNvSpPr>
          <p:nvPr/>
        </p:nvSpPr>
        <p:spPr>
          <a:xfrm>
            <a:off x="5544720" y="5292000"/>
            <a:ext cx="3419768" cy="396000"/>
          </a:xfrm>
          <a:prstGeom prst="rect">
            <a:avLst/>
          </a:prstGeom>
        </p:spPr>
        <p:txBody>
          <a:bodyPr vert="horz" lIns="91440" tIns="45720" rIns="91440" bIns="45720" rtlCol="0" anchor="t">
            <a:normAutofit fontScale="92500"/>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r>
              <a:rPr lang="en-GB" sz="1800" b="1" dirty="0"/>
              <a:t>Financial markets instruments </a:t>
            </a:r>
            <a:endParaRPr lang="en-GB" sz="1800" b="1" dirty="0">
              <a:solidFill>
                <a:srgbClr val="C00000"/>
              </a:solidFill>
            </a:endParaRPr>
          </a:p>
        </p:txBody>
      </p:sp>
      <p:pic>
        <p:nvPicPr>
          <p:cNvPr id="3" name="Obrázek 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7524328" y="540000"/>
            <a:ext cx="1296000" cy="1296000"/>
          </a:xfrm>
          <a:prstGeom prst="rect">
            <a:avLst/>
          </a:prstGeom>
        </p:spPr>
      </p:pic>
    </p:spTree>
    <p:extLst>
      <p:ext uri="{BB962C8B-B14F-4D97-AF65-F5344CB8AC3E}">
        <p14:creationId xmlns:p14="http://schemas.microsoft.com/office/powerpoint/2010/main" val="121433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Essentials of option contracts</a:t>
            </a:r>
          </a:p>
        </p:txBody>
      </p:sp>
      <p:sp>
        <p:nvSpPr>
          <p:cNvPr id="83"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FE5482F-2F05-49C5-9E15-73F945A41231}" type="slidenum">
              <a:rPr lang="cs-CZ" smtClean="0"/>
              <a:pPr algn="r"/>
              <a:t>10</a:t>
            </a:fld>
            <a:endParaRPr lang="cs-CZ" dirty="0"/>
          </a:p>
        </p:txBody>
      </p:sp>
      <p:sp>
        <p:nvSpPr>
          <p:cNvPr id="4" name="Nadpis 3"/>
          <p:cNvSpPr>
            <a:spLocks noGrp="1"/>
          </p:cNvSpPr>
          <p:nvPr>
            <p:ph type="title"/>
          </p:nvPr>
        </p:nvSpPr>
        <p:spPr>
          <a:xfrm>
            <a:off x="144000" y="144000"/>
            <a:ext cx="3059848" cy="648072"/>
          </a:xfrm>
        </p:spPr>
        <p:txBody>
          <a:bodyPr/>
          <a:lstStyle/>
          <a:p>
            <a:r>
              <a:rPr lang="en-GB" dirty="0">
                <a:solidFill>
                  <a:srgbClr val="000000"/>
                </a:solidFill>
              </a:rPr>
              <a:t>Currency option</a:t>
            </a:r>
            <a:r>
              <a:rPr lang="cs-CZ" dirty="0">
                <a:solidFill>
                  <a:srgbClr val="000000"/>
                </a:solidFill>
              </a:rPr>
              <a:t>s</a:t>
            </a:r>
            <a:endParaRPr lang="en-GB" dirty="0">
              <a:solidFill>
                <a:srgbClr val="000000"/>
              </a:solidFill>
            </a:endParaRPr>
          </a:p>
        </p:txBody>
      </p:sp>
      <p:sp>
        <p:nvSpPr>
          <p:cNvPr id="30" name="TextovéPole 29"/>
          <p:cNvSpPr txBox="1"/>
          <p:nvPr/>
        </p:nvSpPr>
        <p:spPr>
          <a:xfrm>
            <a:off x="864000" y="864000"/>
            <a:ext cx="579623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Equivalence of currency</a:t>
            </a:r>
            <a:r>
              <a:rPr lang="cs-CZ" sz="2200" dirty="0">
                <a:latin typeface="Cambria Math" panose="02040503050406030204" pitchFamily="18" charset="0"/>
                <a:ea typeface="Cambria Math" panose="02040503050406030204" pitchFamily="18" charset="0"/>
              </a:rPr>
              <a:t> </a:t>
            </a:r>
            <a:r>
              <a:rPr lang="en-GB" sz="2200" dirty="0">
                <a:latin typeface="Cambria Math" panose="02040503050406030204" pitchFamily="18" charset="0"/>
                <a:ea typeface="Cambria Math" panose="02040503050406030204" pitchFamily="18" charset="0"/>
              </a:rPr>
              <a:t>call and put options</a:t>
            </a:r>
          </a:p>
        </p:txBody>
      </p:sp>
      <p:sp>
        <p:nvSpPr>
          <p:cNvPr id="46" name="TextovéPole 35">
            <a:extLst>
              <a:ext uri="{FF2B5EF4-FFF2-40B4-BE49-F238E27FC236}">
                <a16:creationId xmlns:a16="http://schemas.microsoft.com/office/drawing/2014/main" id="{D814DAD8-F991-463D-8058-288C35B4F707}"/>
              </a:ext>
            </a:extLst>
          </p:cNvPr>
          <p:cNvSpPr txBox="1"/>
          <p:nvPr/>
        </p:nvSpPr>
        <p:spPr>
          <a:xfrm>
            <a:off x="1187623" y="3454482"/>
            <a:ext cx="7885977"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Similar equivalence can be demonstrated between a long currency put option with euro as the underlying currency and a long currency call option with dollar as the underlying currency</a:t>
            </a:r>
          </a:p>
        </p:txBody>
      </p:sp>
      <p:sp>
        <p:nvSpPr>
          <p:cNvPr id="26" name="TextovéPole 25">
            <a:extLst>
              <a:ext uri="{FF2B5EF4-FFF2-40B4-BE49-F238E27FC236}">
                <a16:creationId xmlns:a16="http://schemas.microsoft.com/office/drawing/2014/main" id="{B4990439-1697-E483-A8D5-101DA702C463}"/>
              </a:ext>
            </a:extLst>
          </p:cNvPr>
          <p:cNvSpPr txBox="1"/>
          <p:nvPr/>
        </p:nvSpPr>
        <p:spPr>
          <a:xfrm>
            <a:off x="5436096" y="1785834"/>
            <a:ext cx="2016376" cy="605294"/>
          </a:xfrm>
          <a:prstGeom prst="rect">
            <a:avLst/>
          </a:prstGeom>
          <a:noFill/>
        </p:spPr>
        <p:txBody>
          <a:bodyPr wrap="square" rtlCol="0">
            <a:spAutoFit/>
          </a:bodyPr>
          <a:lstStyle/>
          <a:p>
            <a:pPr>
              <a:lnSpc>
                <a:spcPts val="1000"/>
              </a:lnSpc>
            </a:pPr>
            <a:r>
              <a:rPr lang="en-GB" sz="1000" dirty="0">
                <a:latin typeface="Cambria Math"/>
                <a:ea typeface="Cambria Math" panose="02040503050406030204" pitchFamily="18" charset="0"/>
              </a:rPr>
              <a:t>underlying currency  = euro</a:t>
            </a:r>
          </a:p>
          <a:p>
            <a:pPr>
              <a:lnSpc>
                <a:spcPts val="1000"/>
              </a:lnSpc>
            </a:pPr>
            <a:r>
              <a:rPr lang="en-GB" sz="1000" dirty="0">
                <a:latin typeface="Cambria Math"/>
                <a:ea typeface="Cambria Math" panose="02040503050406030204" pitchFamily="18" charset="0"/>
              </a:rPr>
              <a:t>invoice currency = dollar</a:t>
            </a:r>
          </a:p>
          <a:p>
            <a:pPr>
              <a:lnSpc>
                <a:spcPts val="1000"/>
              </a:lnSpc>
            </a:pPr>
            <a:r>
              <a:rPr lang="en-GB" sz="1000" dirty="0">
                <a:latin typeface="Cambria Math"/>
                <a:ea typeface="Cambria Math" panose="02040503050406030204" pitchFamily="18" charset="0"/>
              </a:rPr>
              <a:t>underlying asset = </a:t>
            </a:r>
            <a:r>
              <a:rPr lang="cs-CZ" sz="1000" dirty="0">
                <a:latin typeface="Cambria Math"/>
                <a:ea typeface="Cambria Math" panose="02040503050406030204" pitchFamily="18" charset="0"/>
              </a:rPr>
              <a:t>€</a:t>
            </a:r>
            <a:r>
              <a:rPr lang="en-GB" sz="1000" dirty="0">
                <a:latin typeface="Cambria Math"/>
                <a:ea typeface="Cambria Math" panose="02040503050406030204" pitchFamily="18" charset="0"/>
              </a:rPr>
              <a:t>25,000</a:t>
            </a:r>
          </a:p>
          <a:p>
            <a:pPr>
              <a:lnSpc>
                <a:spcPts val="1000"/>
              </a:lnSpc>
            </a:pPr>
            <a:r>
              <a:rPr lang="en-GB" sz="1000" dirty="0">
                <a:latin typeface="Cambria Math"/>
                <a:ea typeface="Cambria Math" panose="02040503050406030204" pitchFamily="18" charset="0"/>
              </a:rPr>
              <a:t>exercise exchange rat</a:t>
            </a:r>
            <a:r>
              <a:rPr lang="cs-CZ" sz="1000" dirty="0">
                <a:latin typeface="Cambria Math"/>
                <a:ea typeface="Cambria Math" panose="02040503050406030204" pitchFamily="18" charset="0"/>
              </a:rPr>
              <a:t>e</a:t>
            </a:r>
            <a:r>
              <a:rPr lang="en-GB" sz="1000" dirty="0">
                <a:latin typeface="Cambria Math"/>
                <a:ea typeface="Cambria Math" panose="02040503050406030204" pitchFamily="18" charset="0"/>
              </a:rPr>
              <a:t> = 1</a:t>
            </a:r>
            <a:r>
              <a:rPr lang="cs-CZ" sz="1000" dirty="0">
                <a:latin typeface="Cambria Math"/>
                <a:ea typeface="Cambria Math" panose="02040503050406030204" pitchFamily="18" charset="0"/>
              </a:rPr>
              <a:t>.</a:t>
            </a:r>
            <a:r>
              <a:rPr lang="en-GB" sz="1000" dirty="0">
                <a:latin typeface="Cambria Math"/>
                <a:ea typeface="Cambria Math" panose="02040503050406030204" pitchFamily="18" charset="0"/>
              </a:rPr>
              <a:t>2 $/€ </a:t>
            </a:r>
          </a:p>
        </p:txBody>
      </p:sp>
      <p:sp>
        <p:nvSpPr>
          <p:cNvPr id="59" name="TextovéPole 35">
            <a:extLst>
              <a:ext uri="{FF2B5EF4-FFF2-40B4-BE49-F238E27FC236}">
                <a16:creationId xmlns:a16="http://schemas.microsoft.com/office/drawing/2014/main" id="{6B7B5DAE-BD6D-48DE-BC99-BC8DC2F407A6}"/>
              </a:ext>
            </a:extLst>
          </p:cNvPr>
          <p:cNvSpPr txBox="1"/>
          <p:nvPr/>
        </p:nvSpPr>
        <p:spPr>
          <a:xfrm>
            <a:off x="1188784" y="1209887"/>
            <a:ext cx="7811216"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long currency call gives its holder the right to buy a specific amount of an underlying currency at a given exchange rate vis-à-vis an invoice currency</a:t>
            </a:r>
          </a:p>
        </p:txBody>
      </p:sp>
      <p:grpSp>
        <p:nvGrpSpPr>
          <p:cNvPr id="13" name="Skupina 12">
            <a:extLst>
              <a:ext uri="{FF2B5EF4-FFF2-40B4-BE49-F238E27FC236}">
                <a16:creationId xmlns:a16="http://schemas.microsoft.com/office/drawing/2014/main" id="{2648FA60-60AD-96E4-7923-34569B9CFCBB}"/>
              </a:ext>
            </a:extLst>
          </p:cNvPr>
          <p:cNvGrpSpPr/>
          <p:nvPr/>
        </p:nvGrpSpPr>
        <p:grpSpPr>
          <a:xfrm>
            <a:off x="1835696" y="1810780"/>
            <a:ext cx="3241607" cy="596960"/>
            <a:chOff x="610313" y="1875669"/>
            <a:chExt cx="3241607" cy="596960"/>
          </a:xfrm>
        </p:grpSpPr>
        <p:sp>
          <p:nvSpPr>
            <p:cNvPr id="31" name="Obdélník 30">
              <a:extLst>
                <a:ext uri="{FF2B5EF4-FFF2-40B4-BE49-F238E27FC236}">
                  <a16:creationId xmlns:a16="http://schemas.microsoft.com/office/drawing/2014/main" id="{7A2D1AF1-ABDE-2E29-2B61-949365D81A36}"/>
                </a:ext>
              </a:extLst>
            </p:cNvPr>
            <p:cNvSpPr/>
            <p:nvPr/>
          </p:nvSpPr>
          <p:spPr>
            <a:xfrm>
              <a:off x="611560" y="1988840"/>
              <a:ext cx="1219484" cy="30638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5" name="TextovéPole 14">
              <a:extLst>
                <a:ext uri="{FF2B5EF4-FFF2-40B4-BE49-F238E27FC236}">
                  <a16:creationId xmlns:a16="http://schemas.microsoft.com/office/drawing/2014/main" id="{AEF44441-B8B9-895C-7463-60F914AEB37E}"/>
                </a:ext>
              </a:extLst>
            </p:cNvPr>
            <p:cNvSpPr txBox="1"/>
            <p:nvPr/>
          </p:nvSpPr>
          <p:spPr>
            <a:xfrm>
              <a:off x="1907704" y="1875669"/>
              <a:ext cx="1942190" cy="220573"/>
            </a:xfrm>
            <a:prstGeom prst="rect">
              <a:avLst/>
            </a:prstGeom>
            <a:noFill/>
          </p:spPr>
          <p:txBody>
            <a:bodyPr wrap="square" rtlCol="0">
              <a:spAutoFit/>
            </a:bodyPr>
            <a:lstStyle/>
            <a:p>
              <a:pPr algn="ctr">
                <a:lnSpc>
                  <a:spcPts val="1000"/>
                </a:lnSpc>
              </a:pPr>
              <a:r>
                <a:rPr lang="en-GB" sz="1000" b="1" dirty="0">
                  <a:latin typeface="Cambria Math"/>
                  <a:ea typeface="Cambria Math" panose="02040503050406030204" pitchFamily="18" charset="0"/>
                </a:rPr>
                <a:t>Right to buy </a:t>
              </a:r>
              <a:r>
                <a:rPr lang="cs-CZ" sz="1000" b="1" dirty="0">
                  <a:latin typeface="Cambria Math"/>
                  <a:ea typeface="Cambria Math" panose="02040503050406030204" pitchFamily="18" charset="0"/>
                </a:rPr>
                <a:t>€</a:t>
              </a:r>
              <a:r>
                <a:rPr lang="en-GB" sz="1000" b="1" dirty="0">
                  <a:latin typeface="Cambria Math"/>
                  <a:ea typeface="Cambria Math" panose="02040503050406030204" pitchFamily="18" charset="0"/>
                </a:rPr>
                <a:t>25,000 at 1.2 $/€ </a:t>
              </a:r>
            </a:p>
          </p:txBody>
        </p:sp>
        <p:sp>
          <p:nvSpPr>
            <p:cNvPr id="61" name="TextovéPole 60">
              <a:extLst>
                <a:ext uri="{FF2B5EF4-FFF2-40B4-BE49-F238E27FC236}">
                  <a16:creationId xmlns:a16="http://schemas.microsoft.com/office/drawing/2014/main" id="{98763C79-A51C-8141-C2A3-A1AFE9FD02D2}"/>
                </a:ext>
              </a:extLst>
            </p:cNvPr>
            <p:cNvSpPr txBox="1"/>
            <p:nvPr/>
          </p:nvSpPr>
          <p:spPr>
            <a:xfrm>
              <a:off x="2519772" y="2252056"/>
              <a:ext cx="718054" cy="220573"/>
            </a:xfrm>
            <a:prstGeom prst="rect">
              <a:avLst/>
            </a:prstGeom>
            <a:noFill/>
          </p:spPr>
          <p:txBody>
            <a:bodyPr wrap="square" rtlCol="0">
              <a:spAutoFit/>
            </a:bodyPr>
            <a:lstStyle/>
            <a:p>
              <a:pPr algn="ctr">
                <a:lnSpc>
                  <a:spcPts val="1000"/>
                </a:lnSpc>
              </a:pPr>
              <a:r>
                <a:rPr lang="en-GB" sz="1000" b="1" dirty="0">
                  <a:latin typeface="Cambria Math"/>
                  <a:ea typeface="Cambria Math" panose="02040503050406030204" pitchFamily="18" charset="0"/>
                </a:rPr>
                <a:t>$</a:t>
              </a:r>
              <a:r>
                <a:rPr lang="cs-CZ" sz="1000" b="1" dirty="0">
                  <a:latin typeface="Cambria Math"/>
                  <a:ea typeface="Cambria Math" panose="02040503050406030204" pitchFamily="18" charset="0"/>
                </a:rPr>
                <a:t>30, 000</a:t>
              </a:r>
              <a:endParaRPr lang="en-GB" sz="1000" b="1" dirty="0">
                <a:latin typeface="Cambria Math"/>
                <a:ea typeface="Cambria Math" panose="02040503050406030204" pitchFamily="18" charset="0"/>
              </a:endParaRPr>
            </a:p>
          </p:txBody>
        </p:sp>
        <p:sp>
          <p:nvSpPr>
            <p:cNvPr id="32" name="TextovéPole 31">
              <a:extLst>
                <a:ext uri="{FF2B5EF4-FFF2-40B4-BE49-F238E27FC236}">
                  <a16:creationId xmlns:a16="http://schemas.microsoft.com/office/drawing/2014/main" id="{D0AABF05-9291-AF87-67A0-7ABE197ED3D3}"/>
                </a:ext>
              </a:extLst>
            </p:cNvPr>
            <p:cNvSpPr txBox="1"/>
            <p:nvPr/>
          </p:nvSpPr>
          <p:spPr>
            <a:xfrm>
              <a:off x="610313" y="2004779"/>
              <a:ext cx="1219484" cy="276999"/>
            </a:xfrm>
            <a:prstGeom prst="rect">
              <a:avLst/>
            </a:prstGeom>
            <a:noFill/>
          </p:spPr>
          <p:txBody>
            <a:bodyPr wrap="square" rtlCol="0">
              <a:spAutoFit/>
            </a:bodyPr>
            <a:lstStyle/>
            <a:p>
              <a:pPr algn="ctr"/>
              <a:r>
                <a:rPr lang="cs-CZ" sz="1200" b="1" dirty="0">
                  <a:solidFill>
                    <a:schemeClr val="bg1"/>
                  </a:solidFill>
                  <a:latin typeface="Cambria Math"/>
                  <a:ea typeface="Cambria Math" panose="02040503050406030204" pitchFamily="18" charset="0"/>
                </a:rPr>
                <a:t>Long call</a:t>
              </a:r>
              <a:endParaRPr lang="en-GB" sz="1200" b="1" dirty="0">
                <a:solidFill>
                  <a:schemeClr val="bg1"/>
                </a:solidFill>
                <a:latin typeface="Cambria Math"/>
                <a:ea typeface="Cambria Math" panose="02040503050406030204" pitchFamily="18" charset="0"/>
              </a:endParaRPr>
            </a:p>
          </p:txBody>
        </p:sp>
        <p:cxnSp>
          <p:nvCxnSpPr>
            <p:cNvPr id="14" name="Přímá spojnice se šipkou 13">
              <a:extLst>
                <a:ext uri="{FF2B5EF4-FFF2-40B4-BE49-F238E27FC236}">
                  <a16:creationId xmlns:a16="http://schemas.microsoft.com/office/drawing/2014/main" id="{46BE8663-F534-0113-9F3C-2CD09AE522CD}"/>
                </a:ext>
              </a:extLst>
            </p:cNvPr>
            <p:cNvCxnSpPr>
              <a:cxnSpLocks/>
            </p:cNvCxnSpPr>
            <p:nvPr/>
          </p:nvCxnSpPr>
          <p:spPr>
            <a:xfrm>
              <a:off x="1847494" y="2063269"/>
              <a:ext cx="1998527" cy="0"/>
            </a:xfrm>
            <a:prstGeom prst="straightConnector1">
              <a:avLst/>
            </a:prstGeom>
            <a:ln w="25400">
              <a:prstDash val="solid"/>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Přímá spojnice se šipkou 68">
              <a:extLst>
                <a:ext uri="{FF2B5EF4-FFF2-40B4-BE49-F238E27FC236}">
                  <a16:creationId xmlns:a16="http://schemas.microsoft.com/office/drawing/2014/main" id="{6D49E990-037C-5FFB-9127-3308C4472D48}"/>
                </a:ext>
              </a:extLst>
            </p:cNvPr>
            <p:cNvCxnSpPr>
              <a:cxnSpLocks/>
            </p:cNvCxnSpPr>
            <p:nvPr/>
          </p:nvCxnSpPr>
          <p:spPr>
            <a:xfrm>
              <a:off x="1853393" y="2233366"/>
              <a:ext cx="1998527" cy="0"/>
            </a:xfrm>
            <a:prstGeom prst="straightConnector1">
              <a:avLst/>
            </a:prstGeom>
            <a:ln w="25400">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76" name="TextovéPole 75">
            <a:extLst>
              <a:ext uri="{FF2B5EF4-FFF2-40B4-BE49-F238E27FC236}">
                <a16:creationId xmlns:a16="http://schemas.microsoft.com/office/drawing/2014/main" id="{0DE7D8FF-A313-7091-51AE-5E9444F345F3}"/>
              </a:ext>
            </a:extLst>
          </p:cNvPr>
          <p:cNvSpPr txBox="1"/>
          <p:nvPr/>
        </p:nvSpPr>
        <p:spPr>
          <a:xfrm>
            <a:off x="5436096" y="2919045"/>
            <a:ext cx="2736304" cy="605294"/>
          </a:xfrm>
          <a:prstGeom prst="rect">
            <a:avLst/>
          </a:prstGeom>
          <a:noFill/>
        </p:spPr>
        <p:txBody>
          <a:bodyPr wrap="square" rtlCol="0">
            <a:spAutoFit/>
          </a:bodyPr>
          <a:lstStyle/>
          <a:p>
            <a:pPr>
              <a:lnSpc>
                <a:spcPts val="1000"/>
              </a:lnSpc>
            </a:pPr>
            <a:r>
              <a:rPr lang="en-GB" sz="1000" dirty="0">
                <a:latin typeface="Cambria Math"/>
                <a:ea typeface="Cambria Math" panose="02040503050406030204" pitchFamily="18" charset="0"/>
              </a:rPr>
              <a:t>underlying currency  = dollar</a:t>
            </a:r>
          </a:p>
          <a:p>
            <a:pPr>
              <a:lnSpc>
                <a:spcPts val="1000"/>
              </a:lnSpc>
            </a:pPr>
            <a:r>
              <a:rPr lang="en-GB" sz="1000" dirty="0">
                <a:latin typeface="Cambria Math"/>
                <a:ea typeface="Cambria Math" panose="02040503050406030204" pitchFamily="18" charset="0"/>
              </a:rPr>
              <a:t>invoice currency = euro</a:t>
            </a:r>
          </a:p>
          <a:p>
            <a:pPr>
              <a:lnSpc>
                <a:spcPts val="1000"/>
              </a:lnSpc>
            </a:pPr>
            <a:r>
              <a:rPr lang="en-GB" sz="1000" dirty="0">
                <a:latin typeface="Cambria Math"/>
                <a:ea typeface="Cambria Math" panose="02040503050406030204" pitchFamily="18" charset="0"/>
              </a:rPr>
              <a:t>underlying asset = $30,000</a:t>
            </a:r>
          </a:p>
          <a:p>
            <a:pPr>
              <a:lnSpc>
                <a:spcPts val="1000"/>
              </a:lnSpc>
            </a:pPr>
            <a:r>
              <a:rPr lang="en-GB" sz="1000" dirty="0">
                <a:latin typeface="Cambria Math"/>
                <a:ea typeface="Cambria Math" panose="02040503050406030204" pitchFamily="18" charset="0"/>
              </a:rPr>
              <a:t>exercise exchange rate = </a:t>
            </a:r>
            <a:r>
              <a:rPr lang="cs-CZ" sz="1000" dirty="0">
                <a:latin typeface="Cambria Math"/>
                <a:ea typeface="Cambria Math" panose="02040503050406030204" pitchFamily="18" charset="0"/>
              </a:rPr>
              <a:t>1/1.2 = </a:t>
            </a:r>
            <a:r>
              <a:rPr lang="en-GB" sz="1000" dirty="0">
                <a:latin typeface="Cambria Math"/>
                <a:ea typeface="Cambria Math" panose="02040503050406030204" pitchFamily="18" charset="0"/>
              </a:rPr>
              <a:t>0.8333 €/$</a:t>
            </a:r>
          </a:p>
        </p:txBody>
      </p:sp>
      <p:grpSp>
        <p:nvGrpSpPr>
          <p:cNvPr id="10" name="Skupina 9">
            <a:extLst>
              <a:ext uri="{FF2B5EF4-FFF2-40B4-BE49-F238E27FC236}">
                <a16:creationId xmlns:a16="http://schemas.microsoft.com/office/drawing/2014/main" id="{FD4B1853-66E5-4F0D-893E-C07EA3B49ECF}"/>
              </a:ext>
            </a:extLst>
          </p:cNvPr>
          <p:cNvGrpSpPr/>
          <p:nvPr/>
        </p:nvGrpSpPr>
        <p:grpSpPr>
          <a:xfrm>
            <a:off x="1836000" y="2957768"/>
            <a:ext cx="3262564" cy="557017"/>
            <a:chOff x="1763688" y="3022657"/>
            <a:chExt cx="3262564" cy="557017"/>
          </a:xfrm>
        </p:grpSpPr>
        <p:sp>
          <p:nvSpPr>
            <p:cNvPr id="72" name="Obdélník 71">
              <a:extLst>
                <a:ext uri="{FF2B5EF4-FFF2-40B4-BE49-F238E27FC236}">
                  <a16:creationId xmlns:a16="http://schemas.microsoft.com/office/drawing/2014/main" id="{203FF41F-7D17-5386-12C8-CB92D527CBD0}"/>
                </a:ext>
              </a:extLst>
            </p:cNvPr>
            <p:cNvSpPr/>
            <p:nvPr/>
          </p:nvSpPr>
          <p:spPr>
            <a:xfrm>
              <a:off x="1763688" y="3134842"/>
              <a:ext cx="1219484" cy="30638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73" name="TextovéPole 72">
              <a:extLst>
                <a:ext uri="{FF2B5EF4-FFF2-40B4-BE49-F238E27FC236}">
                  <a16:creationId xmlns:a16="http://schemas.microsoft.com/office/drawing/2014/main" id="{D9AB5A13-DF48-29AD-E8E7-D24742948C0D}"/>
                </a:ext>
              </a:extLst>
            </p:cNvPr>
            <p:cNvSpPr txBox="1"/>
            <p:nvPr/>
          </p:nvSpPr>
          <p:spPr>
            <a:xfrm>
              <a:off x="1768340" y="3150781"/>
              <a:ext cx="1219484" cy="276999"/>
            </a:xfrm>
            <a:prstGeom prst="rect">
              <a:avLst/>
            </a:prstGeom>
            <a:noFill/>
          </p:spPr>
          <p:txBody>
            <a:bodyPr wrap="square" rtlCol="0">
              <a:spAutoFit/>
            </a:bodyPr>
            <a:lstStyle/>
            <a:p>
              <a:pPr algn="ctr"/>
              <a:r>
                <a:rPr lang="en-GB" sz="1200" b="1">
                  <a:solidFill>
                    <a:schemeClr val="bg1"/>
                  </a:solidFill>
                  <a:latin typeface="Cambria Math"/>
                  <a:ea typeface="Cambria Math" panose="02040503050406030204" pitchFamily="18" charset="0"/>
                </a:rPr>
                <a:t>Long put</a:t>
              </a:r>
            </a:p>
          </p:txBody>
        </p:sp>
        <p:cxnSp>
          <p:nvCxnSpPr>
            <p:cNvPr id="74" name="Přímá spojnice se šipkou 73">
              <a:extLst>
                <a:ext uri="{FF2B5EF4-FFF2-40B4-BE49-F238E27FC236}">
                  <a16:creationId xmlns:a16="http://schemas.microsoft.com/office/drawing/2014/main" id="{1C6314A5-4013-288C-3090-78917D96CCF3}"/>
                </a:ext>
              </a:extLst>
            </p:cNvPr>
            <p:cNvCxnSpPr>
              <a:cxnSpLocks/>
            </p:cNvCxnSpPr>
            <p:nvPr/>
          </p:nvCxnSpPr>
          <p:spPr>
            <a:xfrm>
              <a:off x="3005521" y="3209271"/>
              <a:ext cx="1998527" cy="0"/>
            </a:xfrm>
            <a:prstGeom prst="straightConnector1">
              <a:avLst/>
            </a:prstGeom>
            <a:ln w="25400">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5" name="TextovéPole 74">
              <a:extLst>
                <a:ext uri="{FF2B5EF4-FFF2-40B4-BE49-F238E27FC236}">
                  <a16:creationId xmlns:a16="http://schemas.microsoft.com/office/drawing/2014/main" id="{38C47628-E91A-D9D1-3FA5-155F293C6C70}"/>
                </a:ext>
              </a:extLst>
            </p:cNvPr>
            <p:cNvSpPr txBox="1"/>
            <p:nvPr/>
          </p:nvSpPr>
          <p:spPr>
            <a:xfrm>
              <a:off x="2937974" y="3022657"/>
              <a:ext cx="2088278" cy="220573"/>
            </a:xfrm>
            <a:prstGeom prst="rect">
              <a:avLst/>
            </a:prstGeom>
            <a:noFill/>
          </p:spPr>
          <p:txBody>
            <a:bodyPr wrap="square" rtlCol="0">
              <a:spAutoFit/>
            </a:bodyPr>
            <a:lstStyle/>
            <a:p>
              <a:pPr>
                <a:lnSpc>
                  <a:spcPts val="1000"/>
                </a:lnSpc>
              </a:pPr>
              <a:r>
                <a:rPr lang="en-GB" sz="1000" b="1" dirty="0">
                  <a:latin typeface="Cambria Math"/>
                  <a:ea typeface="Cambria Math" panose="02040503050406030204" pitchFamily="18" charset="0"/>
                </a:rPr>
                <a:t>Right to sell $30,000 at 0.8333 €/$ </a:t>
              </a:r>
            </a:p>
          </p:txBody>
        </p:sp>
        <p:sp>
          <p:nvSpPr>
            <p:cNvPr id="77" name="TextovéPole 76">
              <a:extLst>
                <a:ext uri="{FF2B5EF4-FFF2-40B4-BE49-F238E27FC236}">
                  <a16:creationId xmlns:a16="http://schemas.microsoft.com/office/drawing/2014/main" id="{ED2876CB-07D4-1E52-950D-93BE302D68B7}"/>
                </a:ext>
              </a:extLst>
            </p:cNvPr>
            <p:cNvSpPr txBox="1"/>
            <p:nvPr/>
          </p:nvSpPr>
          <p:spPr>
            <a:xfrm>
              <a:off x="3623086" y="3359101"/>
              <a:ext cx="718054" cy="220573"/>
            </a:xfrm>
            <a:prstGeom prst="rect">
              <a:avLst/>
            </a:prstGeom>
            <a:noFill/>
          </p:spPr>
          <p:txBody>
            <a:bodyPr wrap="square" rtlCol="0">
              <a:spAutoFit/>
            </a:bodyPr>
            <a:lstStyle/>
            <a:p>
              <a:pPr algn="ctr">
                <a:lnSpc>
                  <a:spcPts val="1000"/>
                </a:lnSpc>
              </a:pPr>
              <a:r>
                <a:rPr lang="cs-CZ" sz="1000" b="1" dirty="0">
                  <a:latin typeface="Cambria Math"/>
                  <a:ea typeface="Cambria Math" panose="02040503050406030204" pitchFamily="18" charset="0"/>
                </a:rPr>
                <a:t>€25, 000</a:t>
              </a:r>
              <a:endParaRPr lang="en-GB" sz="1000" b="1" dirty="0">
                <a:latin typeface="Cambria Math"/>
                <a:ea typeface="Cambria Math" panose="02040503050406030204" pitchFamily="18" charset="0"/>
              </a:endParaRPr>
            </a:p>
          </p:txBody>
        </p:sp>
        <p:cxnSp>
          <p:nvCxnSpPr>
            <p:cNvPr id="78" name="Přímá spojnice se šipkou 77">
              <a:extLst>
                <a:ext uri="{FF2B5EF4-FFF2-40B4-BE49-F238E27FC236}">
                  <a16:creationId xmlns:a16="http://schemas.microsoft.com/office/drawing/2014/main" id="{2F7252AA-D8CC-CA3B-2221-4EF056AB6909}"/>
                </a:ext>
              </a:extLst>
            </p:cNvPr>
            <p:cNvCxnSpPr>
              <a:cxnSpLocks/>
            </p:cNvCxnSpPr>
            <p:nvPr/>
          </p:nvCxnSpPr>
          <p:spPr>
            <a:xfrm>
              <a:off x="3011420" y="3367570"/>
              <a:ext cx="1974931" cy="0"/>
            </a:xfrm>
            <a:prstGeom prst="straightConnector1">
              <a:avLst/>
            </a:prstGeom>
            <a:ln w="25400">
              <a:prstDash val="solid"/>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79" name="TextovéPole 35">
            <a:extLst>
              <a:ext uri="{FF2B5EF4-FFF2-40B4-BE49-F238E27FC236}">
                <a16:creationId xmlns:a16="http://schemas.microsoft.com/office/drawing/2014/main" id="{EE90A208-0797-FA05-0608-18A9C3BADA85}"/>
              </a:ext>
            </a:extLst>
          </p:cNvPr>
          <p:cNvSpPr txBox="1"/>
          <p:nvPr/>
        </p:nvSpPr>
        <p:spPr>
          <a:xfrm>
            <a:off x="1188000" y="2344201"/>
            <a:ext cx="7811216"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long currency put gives its holder the right to sell a specific amount of an underlying currency at a given exchange rate vis-à-vis an invoice currency</a:t>
            </a:r>
          </a:p>
        </p:txBody>
      </p:sp>
      <p:sp>
        <p:nvSpPr>
          <p:cNvPr id="81" name="TextovéPole 80">
            <a:extLst>
              <a:ext uri="{FF2B5EF4-FFF2-40B4-BE49-F238E27FC236}">
                <a16:creationId xmlns:a16="http://schemas.microsoft.com/office/drawing/2014/main" id="{1D7003A6-6531-EA2D-8D1F-8EC19AFC5C36}"/>
              </a:ext>
            </a:extLst>
          </p:cNvPr>
          <p:cNvSpPr txBox="1"/>
          <p:nvPr/>
        </p:nvSpPr>
        <p:spPr>
          <a:xfrm>
            <a:off x="864000" y="4284000"/>
            <a:ext cx="514816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Experimental use in monetary policy</a:t>
            </a:r>
          </a:p>
        </p:txBody>
      </p:sp>
      <p:sp>
        <p:nvSpPr>
          <p:cNvPr id="84" name="TextovéPole 35">
            <a:extLst>
              <a:ext uri="{FF2B5EF4-FFF2-40B4-BE49-F238E27FC236}">
                <a16:creationId xmlns:a16="http://schemas.microsoft.com/office/drawing/2014/main" id="{2AEA1A20-1004-895B-0868-8E6E7CDD5394}"/>
              </a:ext>
            </a:extLst>
          </p:cNvPr>
          <p:cNvSpPr txBox="1"/>
          <p:nvPr/>
        </p:nvSpPr>
        <p:spPr>
          <a:xfrm>
            <a:off x="1188000" y="4619376"/>
            <a:ext cx="7885977"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Test of credibility of fluctuation exchange rate bands (options written with exercise exchange rates outside the band should not be quoted at all or their premiums should be small)</a:t>
            </a:r>
            <a:r>
              <a:rPr lang="cs-CZ" dirty="0">
                <a:latin typeface="Cambria Math" panose="02040503050406030204" pitchFamily="18" charset="0"/>
                <a:ea typeface="Cambria Math" panose="02040503050406030204" pitchFamily="18" charset="0"/>
              </a:rPr>
              <a:t> </a:t>
            </a:r>
            <a:endParaRPr lang="en-GB" dirty="0">
              <a:latin typeface="Cambria Math" panose="02040503050406030204" pitchFamily="18" charset="0"/>
              <a:ea typeface="Cambria Math" panose="02040503050406030204" pitchFamily="18" charset="0"/>
            </a:endParaRPr>
          </a:p>
        </p:txBody>
      </p:sp>
      <p:sp>
        <p:nvSpPr>
          <p:cNvPr id="85" name="TextovéPole 35">
            <a:extLst>
              <a:ext uri="{FF2B5EF4-FFF2-40B4-BE49-F238E27FC236}">
                <a16:creationId xmlns:a16="http://schemas.microsoft.com/office/drawing/2014/main" id="{E3CE1391-0D57-AE84-7993-F8AB48435B27}"/>
              </a:ext>
            </a:extLst>
          </p:cNvPr>
          <p:cNvSpPr txBox="1"/>
          <p:nvPr/>
        </p:nvSpPr>
        <p:spPr>
          <a:xfrm>
            <a:off x="1188000" y="5436387"/>
            <a:ext cx="7812000"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Test of likelihood of currency turbulence (expected increase in exchange rate volatility should be reflected in an increase of option prices)</a:t>
            </a:r>
          </a:p>
        </p:txBody>
      </p:sp>
    </p:spTree>
    <p:extLst>
      <p:ext uri="{BB962C8B-B14F-4D97-AF65-F5344CB8AC3E}">
        <p14:creationId xmlns:p14="http://schemas.microsoft.com/office/powerpoint/2010/main" val="2829422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Essentials of option contracts</a:t>
            </a:r>
          </a:p>
        </p:txBody>
      </p:sp>
      <p:sp>
        <p:nvSpPr>
          <p:cNvPr id="83"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cs-CZ" dirty="0"/>
              <a:t>1</a:t>
            </a:r>
            <a:r>
              <a:rPr lang="en-US" dirty="0"/>
              <a:t>1</a:t>
            </a:r>
            <a:endParaRPr lang="cs-CZ" dirty="0"/>
          </a:p>
        </p:txBody>
      </p:sp>
      <p:sp>
        <p:nvSpPr>
          <p:cNvPr id="4" name="Nadpis 3"/>
          <p:cNvSpPr>
            <a:spLocks noGrp="1"/>
          </p:cNvSpPr>
          <p:nvPr>
            <p:ph type="title"/>
          </p:nvPr>
        </p:nvSpPr>
        <p:spPr>
          <a:xfrm>
            <a:off x="144000" y="144000"/>
            <a:ext cx="3491896" cy="648072"/>
          </a:xfrm>
        </p:spPr>
        <p:txBody>
          <a:bodyPr/>
          <a:lstStyle/>
          <a:p>
            <a:r>
              <a:rPr lang="en-GB" dirty="0">
                <a:solidFill>
                  <a:srgbClr val="000000"/>
                </a:solidFill>
              </a:rPr>
              <a:t>Options on futures</a:t>
            </a:r>
          </a:p>
        </p:txBody>
      </p:sp>
      <p:sp>
        <p:nvSpPr>
          <p:cNvPr id="30" name="TextovéPole 29"/>
          <p:cNvSpPr txBox="1"/>
          <p:nvPr/>
        </p:nvSpPr>
        <p:spPr>
          <a:xfrm>
            <a:off x="864000" y="86400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90" name="TextovéPole 35"/>
          <p:cNvSpPr txBox="1"/>
          <p:nvPr/>
        </p:nvSpPr>
        <p:spPr>
          <a:xfrm>
            <a:off x="1188000" y="2323062"/>
            <a:ext cx="7704480"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buyer of a put has the right to open one short position in the underlying futures at a given exercise price, creating a potential obligation for the option’s seller to open the opposite long position</a:t>
            </a:r>
          </a:p>
        </p:txBody>
      </p:sp>
      <p:sp>
        <p:nvSpPr>
          <p:cNvPr id="72" name="TextovéPole 35">
            <a:extLst>
              <a:ext uri="{FF2B5EF4-FFF2-40B4-BE49-F238E27FC236}">
                <a16:creationId xmlns:a16="http://schemas.microsoft.com/office/drawing/2014/main" id="{A28D85B4-D798-4FB1-83BE-B88199C55E4E}"/>
              </a:ext>
            </a:extLst>
          </p:cNvPr>
          <p:cNvSpPr txBox="1"/>
          <p:nvPr/>
        </p:nvSpPr>
        <p:spPr>
          <a:xfrm>
            <a:off x="1187624" y="1486004"/>
            <a:ext cx="7704856"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buyer of a call has the right to open one long position in the underlying futures at a given exercise price, creating a potential obligation for the option’s seller to open the opposite short position</a:t>
            </a:r>
          </a:p>
        </p:txBody>
      </p:sp>
      <p:sp>
        <p:nvSpPr>
          <p:cNvPr id="57" name="TextovéPole 35"/>
          <p:cNvSpPr txBox="1"/>
          <p:nvPr/>
        </p:nvSpPr>
        <p:spPr>
          <a:xfrm>
            <a:off x="1188000" y="3707815"/>
            <a:ext cx="7684974"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Both option buyers and sellers are margined and marked to market in order to fulfil margin requirements of the underlying futures contract if options are exercised (margining systems may differ among exchanges)</a:t>
            </a:r>
          </a:p>
        </p:txBody>
      </p:sp>
      <p:sp>
        <p:nvSpPr>
          <p:cNvPr id="59" name="TextovéPole 35"/>
          <p:cNvSpPr txBox="1"/>
          <p:nvPr/>
        </p:nvSpPr>
        <p:spPr>
          <a:xfrm>
            <a:off x="1188000" y="3149683"/>
            <a:ext cx="7686990"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noProof="0">
                <a:latin typeface="Cambria Math" panose="02040503050406030204" pitchFamily="18" charset="0"/>
                <a:ea typeface="Cambria Math" panose="02040503050406030204" pitchFamily="18" charset="0"/>
              </a:rPr>
              <a:t>Upon exercising the option, the futures positions can be either closed or begin to operate in a standard way</a:t>
            </a:r>
          </a:p>
        </p:txBody>
      </p:sp>
      <p:sp>
        <p:nvSpPr>
          <p:cNvPr id="60" name="TextovéPole 35">
            <a:extLst>
              <a:ext uri="{FF2B5EF4-FFF2-40B4-BE49-F238E27FC236}">
                <a16:creationId xmlns:a16="http://schemas.microsoft.com/office/drawing/2014/main" id="{A28D85B4-D798-4FB1-83BE-B88199C55E4E}"/>
              </a:ext>
            </a:extLst>
          </p:cNvPr>
          <p:cNvSpPr txBox="1"/>
          <p:nvPr/>
        </p:nvSpPr>
        <p:spPr>
          <a:xfrm>
            <a:off x="1187010" y="1205467"/>
            <a:ext cx="7561454" cy="369332"/>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underlying asset of options on futures is a specific futures contract</a:t>
            </a:r>
          </a:p>
        </p:txBody>
      </p:sp>
    </p:spTree>
    <p:extLst>
      <p:ext uri="{BB962C8B-B14F-4D97-AF65-F5344CB8AC3E}">
        <p14:creationId xmlns:p14="http://schemas.microsoft.com/office/powerpoint/2010/main" val="1316832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52000" y="2160000"/>
            <a:ext cx="5976000" cy="1800000"/>
          </a:xfrm>
        </p:spPr>
        <p:txBody>
          <a:bodyPr/>
          <a:lstStyle/>
          <a:p>
            <a:pPr marL="182880" indent="0" algn="l">
              <a:buNone/>
            </a:pPr>
            <a:r>
              <a:rPr lang="en-GB" dirty="0">
                <a:solidFill>
                  <a:srgbClr val="7030A0"/>
                </a:solidFill>
              </a:rPr>
              <a:t>See you </a:t>
            </a:r>
            <a:br>
              <a:rPr lang="en-GB" dirty="0">
                <a:solidFill>
                  <a:srgbClr val="7030A0"/>
                </a:solidFill>
              </a:rPr>
            </a:br>
            <a:r>
              <a:rPr lang="en-GB" dirty="0">
                <a:solidFill>
                  <a:srgbClr val="7030A0"/>
                </a:solidFill>
              </a:rPr>
              <a:t>in the next lecture</a:t>
            </a:r>
          </a:p>
        </p:txBody>
      </p:sp>
      <p:sp>
        <p:nvSpPr>
          <p:cNvPr id="3" name="Podnadpis 2"/>
          <p:cNvSpPr>
            <a:spLocks noGrp="1"/>
          </p:cNvSpPr>
          <p:nvPr>
            <p:ph type="body" idx="1"/>
          </p:nvPr>
        </p:nvSpPr>
        <p:spPr>
          <a:xfrm>
            <a:off x="180000" y="288000"/>
            <a:ext cx="2700000" cy="504000"/>
          </a:xfrm>
        </p:spPr>
        <p:txBody>
          <a:bodyPr wrap="square">
            <a:spAutoFit/>
          </a:bodyPr>
          <a:lstStyle/>
          <a:p>
            <a:pPr marL="361950" indent="-361950" algn="l">
              <a:spcBef>
                <a:spcPts val="0"/>
              </a:spcBef>
              <a:spcAft>
                <a:spcPts val="0"/>
              </a:spcAft>
            </a:pPr>
            <a:r>
              <a:rPr lang="en-GB" sz="1600" cap="small" dirty="0">
                <a:latin typeface="Algerian" panose="04020705040A02060702" pitchFamily="82" charset="0"/>
                <a:ea typeface="Tahoma" panose="020B0604030504040204" pitchFamily="34" charset="0"/>
                <a:cs typeface="Tahoma" panose="020B0604030504040204" pitchFamily="34" charset="0"/>
              </a:rPr>
              <a:t>©</a:t>
            </a:r>
            <a:r>
              <a:rPr lang="en-GB" sz="1800" cap="small" dirty="0">
                <a:latin typeface="Algerian" panose="04020705040A02060702" pitchFamily="82" charset="0"/>
                <a:ea typeface="Tahoma" panose="020B0604030504040204" pitchFamily="34" charset="0"/>
                <a:cs typeface="Tahoma" panose="020B0604030504040204" pitchFamily="34" charset="0"/>
              </a:rPr>
              <a:t> O.D. Lecturing Legacy</a:t>
            </a:r>
            <a:endParaRPr lang="cs-CZ" sz="1800" cap="small" dirty="0">
              <a:latin typeface="Algerian" panose="04020705040A02060702" pitchFamily="82" charset="0"/>
              <a:ea typeface="Tahoma" panose="020B0604030504040204" pitchFamily="34" charset="0"/>
              <a:cs typeface="Tahoma" panose="020B0604030504040204" pitchFamily="34" charset="0"/>
            </a:endParaRPr>
          </a:p>
          <a:p>
            <a:pPr marL="180975" algn="l">
              <a:spcBef>
                <a:spcPts val="0"/>
              </a:spcBef>
              <a:spcAft>
                <a:spcPts val="0"/>
              </a:spcAft>
            </a:pPr>
            <a:r>
              <a:rPr lang="cs-CZ" sz="1000" dirty="0">
                <a:latin typeface="Arial" panose="020B0604020202020204" pitchFamily="34" charset="0"/>
                <a:ea typeface="Tahoma" panose="020B0604030504040204" pitchFamily="34" charset="0"/>
                <a:cs typeface="Arial" panose="020B0604020202020204" pitchFamily="34" charset="0"/>
              </a:rPr>
              <a:t> dedekold@gmail.com</a:t>
            </a:r>
            <a:endParaRPr lang="en-GB" sz="1000" cap="small" dirty="0">
              <a:ea typeface="Tahoma" panose="020B0604030504040204" pitchFamily="34" charset="0"/>
              <a:cs typeface="Tahoma" panose="020B0604030504040204" pitchFamily="34" charset="0"/>
            </a:endParaRPr>
          </a:p>
        </p:txBody>
      </p:sp>
      <p:sp>
        <p:nvSpPr>
          <p:cNvPr id="9" name="Zástupný symbol pro číslo snímku 2"/>
          <p:cNvSpPr>
            <a:spLocks noGrp="1"/>
          </p:cNvSpPr>
          <p:nvPr>
            <p:ph type="sldNum" sz="quarter" idx="12"/>
          </p:nvPr>
        </p:nvSpPr>
        <p:spPr>
          <a:xfrm>
            <a:off x="7164000" y="6336000"/>
            <a:ext cx="1800000" cy="360000"/>
          </a:xfrm>
        </p:spPr>
        <p:txBody>
          <a:bodyPr/>
          <a:lstStyle/>
          <a:p>
            <a:pPr algn="r"/>
            <a:r>
              <a:rPr lang="cs-CZ" dirty="0"/>
              <a:t>1</a:t>
            </a:r>
            <a:r>
              <a:rPr lang="en-US" dirty="0"/>
              <a:t>2</a:t>
            </a:r>
            <a:endParaRPr lang="cs-CZ" dirty="0"/>
          </a:p>
        </p:txBody>
      </p:sp>
      <p:sp>
        <p:nvSpPr>
          <p:cNvPr id="10" name="Zástupný symbol pro zápatí 1"/>
          <p:cNvSpPr>
            <a:spLocks noGrp="1"/>
          </p:cNvSpPr>
          <p:nvPr>
            <p:ph type="ftr" sz="quarter" idx="11"/>
          </p:nvPr>
        </p:nvSpPr>
        <p:spPr>
          <a:xfrm>
            <a:off x="180000" y="6336000"/>
            <a:ext cx="3312000" cy="360000"/>
          </a:xfrm>
        </p:spPr>
        <p:txBody>
          <a:bodyPr/>
          <a:lstStyle/>
          <a:p>
            <a:r>
              <a:rPr lang="en-GB" dirty="0"/>
              <a:t>Essentials of option contracts</a:t>
            </a:r>
          </a:p>
        </p:txBody>
      </p:sp>
      <p:pic>
        <p:nvPicPr>
          <p:cNvPr id="7" name="Obrázek 6">
            <a:extLst>
              <a:ext uri="{FF2B5EF4-FFF2-40B4-BE49-F238E27FC236}">
                <a16:creationId xmlns:a16="http://schemas.microsoft.com/office/drawing/2014/main" id="{F4CE8F14-F70E-DB0B-1193-985558EEB3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000" y="5184000"/>
            <a:ext cx="864000" cy="864000"/>
          </a:xfrm>
          <a:prstGeom prst="rect">
            <a:avLst/>
          </a:prstGeom>
        </p:spPr>
      </p:pic>
      <p:sp>
        <p:nvSpPr>
          <p:cNvPr id="5" name="Obdélník 4">
            <a:extLst>
              <a:ext uri="{FF2B5EF4-FFF2-40B4-BE49-F238E27FC236}">
                <a16:creationId xmlns:a16="http://schemas.microsoft.com/office/drawing/2014/main" id="{30DEDD4E-C66B-BA3C-B625-D3F5D25ADA7E}"/>
              </a:ext>
            </a:extLst>
          </p:cNvPr>
          <p:cNvSpPr/>
          <p:nvPr/>
        </p:nvSpPr>
        <p:spPr>
          <a:xfrm>
            <a:off x="1224000" y="5400000"/>
            <a:ext cx="5076192" cy="400110"/>
          </a:xfrm>
          <a:prstGeom prst="rect">
            <a:avLst/>
          </a:prstGeom>
          <a:ln/>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en-GB" sz="1000" noProof="0" dirty="0">
                <a:ln w="0"/>
                <a:solidFill>
                  <a:schemeClr val="bg1"/>
                </a:solidFill>
                <a:effectLst>
                  <a:outerShdw blurRad="38100" dist="25400" dir="5400000" algn="ctr" rotWithShape="0">
                    <a:srgbClr val="6E747A">
                      <a:alpha val="43000"/>
                    </a:srgbClr>
                  </a:outerShdw>
                </a:effectLst>
              </a:rPr>
              <a:t>Visit</a:t>
            </a:r>
            <a:r>
              <a:rPr lang="en-GB" sz="1000" noProof="0" dirty="0">
                <a:ln w="0"/>
                <a:solidFill>
                  <a:schemeClr val="accent1"/>
                </a:solidFill>
                <a:effectLst>
                  <a:outerShdw blurRad="38100" dist="25400" dir="5400000" algn="ctr" rotWithShape="0">
                    <a:srgbClr val="6E747A">
                      <a:alpha val="43000"/>
                    </a:srgbClr>
                  </a:outerShdw>
                </a:effectLst>
              </a:rPr>
              <a:t> </a:t>
            </a:r>
            <a:r>
              <a:rPr lang="en-GB" sz="1000" noProof="0" dirty="0">
                <a:ln w="0"/>
                <a:solidFill>
                  <a:srgbClr val="C00000"/>
                </a:solidFill>
                <a:effectLst>
                  <a:outerShdw blurRad="38100" dist="25400" dir="5400000" algn="ctr" rotWithShape="0">
                    <a:srgbClr val="6E747A">
                      <a:alpha val="43000"/>
                    </a:srgbClr>
                  </a:outerShdw>
                </a:effectLst>
                <a:hlinkClick r:id="rId4">
                  <a:extLst>
                    <a:ext uri="{A12FA001-AC4F-418D-AE19-62706E023703}">
                      <ahyp:hlinkClr xmlns:ahyp="http://schemas.microsoft.com/office/drawing/2018/hyperlinkcolor" val="tx"/>
                    </a:ext>
                  </a:extLst>
                </a:hlinkClick>
              </a:rPr>
              <a:t>dedeklegacy.cz </a:t>
            </a:r>
            <a:r>
              <a:rPr lang="en-GB" sz="1000" noProof="0" dirty="0">
                <a:ln w="0"/>
                <a:solidFill>
                  <a:schemeClr val="bg1"/>
                </a:solidFill>
                <a:effectLst>
                  <a:outerShdw blurRad="38100" dist="25400" dir="5400000" algn="ctr" rotWithShape="0">
                    <a:srgbClr val="6E747A">
                      <a:alpha val="43000"/>
                    </a:srgbClr>
                  </a:outerShdw>
                </a:effectLst>
              </a:rPr>
              <a:t>or </a:t>
            </a:r>
            <a:r>
              <a:rPr lang="en-GB" sz="1000" noProof="0" dirty="0">
                <a:ln w="0"/>
                <a:solidFill>
                  <a:srgbClr val="C00000"/>
                </a:solidFill>
                <a:effectLst>
                  <a:outerShdw blurRad="38100" dist="25400" dir="5400000" algn="ctr" rotWithShape="0">
                    <a:srgbClr val="6E747A">
                      <a:alpha val="43000"/>
                    </a:srgbClr>
                  </a:outerShdw>
                </a:effectLst>
                <a:hlinkClick r:id="rId5">
                  <a:extLst>
                    <a:ext uri="{A12FA001-AC4F-418D-AE19-62706E023703}">
                      <ahyp:hlinkClr xmlns:ahyp="http://schemas.microsoft.com/office/drawing/2018/hyperlinkcolor" val="tx"/>
                    </a:ext>
                  </a:extLst>
                </a:hlinkClick>
              </a:rPr>
              <a:t>TALKING SLIDES </a:t>
            </a:r>
            <a:r>
              <a:rPr lang="en-GB" sz="1000" noProof="0" dirty="0">
                <a:ln w="0"/>
                <a:solidFill>
                  <a:schemeClr val="bg1"/>
                </a:solidFill>
                <a:effectLst>
                  <a:outerShdw blurRad="38100" dist="25400" dir="5400000" algn="ctr" rotWithShape="0">
                    <a:srgbClr val="6E747A">
                      <a:alpha val="43000"/>
                    </a:srgbClr>
                  </a:outerShdw>
                </a:effectLst>
              </a:rPr>
              <a:t>for the animated version of this presentation</a:t>
            </a:r>
          </a:p>
          <a:p>
            <a:r>
              <a:rPr lang="en-GB" sz="1000" noProof="0" dirty="0">
                <a:ln w="0"/>
                <a:solidFill>
                  <a:schemeClr val="bg1"/>
                </a:solidFill>
                <a:effectLst>
                  <a:outerShdw blurRad="38100" dist="25400" dir="5400000" algn="ctr" rotWithShape="0">
                    <a:srgbClr val="6E747A">
                      <a:alpha val="43000"/>
                    </a:srgbClr>
                  </a:outerShdw>
                </a:effectLst>
              </a:rPr>
              <a:t>(with English narrations and English/Czech subtitles)</a:t>
            </a:r>
          </a:p>
        </p:txBody>
      </p:sp>
    </p:spTree>
    <p:extLst>
      <p:ext uri="{BB962C8B-B14F-4D97-AF65-F5344CB8AC3E}">
        <p14:creationId xmlns:p14="http://schemas.microsoft.com/office/powerpoint/2010/main" val="105823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Essentials of</a:t>
            </a:r>
            <a:r>
              <a:rPr lang="cs-CZ" dirty="0"/>
              <a:t> </a:t>
            </a:r>
            <a:r>
              <a:rPr lang="en-GB" dirty="0"/>
              <a:t>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2</a:t>
            </a:fld>
            <a:endParaRPr lang="cs-CZ" dirty="0"/>
          </a:p>
        </p:txBody>
      </p:sp>
      <p:sp>
        <p:nvSpPr>
          <p:cNvPr id="4" name="Nadpis 3"/>
          <p:cNvSpPr>
            <a:spLocks noGrp="1"/>
          </p:cNvSpPr>
          <p:nvPr>
            <p:ph type="title"/>
          </p:nvPr>
        </p:nvSpPr>
        <p:spPr>
          <a:xfrm>
            <a:off x="144000" y="144000"/>
            <a:ext cx="2339768" cy="648072"/>
          </a:xfrm>
        </p:spPr>
        <p:txBody>
          <a:bodyPr/>
          <a:lstStyle/>
          <a:p>
            <a:r>
              <a:rPr lang="en-GB" dirty="0">
                <a:solidFill>
                  <a:srgbClr val="000000"/>
                </a:solidFill>
              </a:rPr>
              <a:t>Introduction</a:t>
            </a:r>
          </a:p>
        </p:txBody>
      </p:sp>
      <p:sp>
        <p:nvSpPr>
          <p:cNvPr id="29" name="TextovéPole 28"/>
          <p:cNvSpPr txBox="1"/>
          <p:nvPr/>
        </p:nvSpPr>
        <p:spPr>
          <a:xfrm>
            <a:off x="864000" y="864000"/>
            <a:ext cx="500414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Asymmetric buyer-seller relationship</a:t>
            </a:r>
          </a:p>
        </p:txBody>
      </p:sp>
      <p:sp>
        <p:nvSpPr>
          <p:cNvPr id="31" name="TextovéPole 30"/>
          <p:cNvSpPr txBox="1"/>
          <p:nvPr/>
        </p:nvSpPr>
        <p:spPr>
          <a:xfrm>
            <a:off x="1188000" y="1194942"/>
            <a:ext cx="770448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Option’s buyer </a:t>
            </a:r>
            <a:r>
              <a:rPr lang="en-GB" dirty="0">
                <a:latin typeface="Cambria Math" panose="02040503050406030204" pitchFamily="18" charset="0"/>
                <a:ea typeface="Cambria Math" panose="02040503050406030204" pitchFamily="18" charset="0"/>
              </a:rPr>
              <a:t>(holder) has the right, not the obligation, to honour the option contract or to abandon it</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 the right to default is part of the contract</a:t>
            </a:r>
          </a:p>
        </p:txBody>
      </p:sp>
      <p:sp>
        <p:nvSpPr>
          <p:cNvPr id="32" name="TextovéPole 31"/>
          <p:cNvSpPr txBox="1"/>
          <p:nvPr/>
        </p:nvSpPr>
        <p:spPr>
          <a:xfrm>
            <a:off x="1187624" y="5217168"/>
            <a:ext cx="7080728"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European </a:t>
            </a:r>
            <a:r>
              <a:rPr lang="en-GB" dirty="0">
                <a:latin typeface="Cambria Math" panose="02040503050406030204" pitchFamily="18" charset="0"/>
                <a:ea typeface="Cambria Math" panose="02040503050406030204" pitchFamily="18" charset="0"/>
              </a:rPr>
              <a:t>options can be exercised only at the contract’s expiry</a:t>
            </a:r>
          </a:p>
        </p:txBody>
      </p:sp>
      <p:sp>
        <p:nvSpPr>
          <p:cNvPr id="30" name="TextovéPole 29"/>
          <p:cNvSpPr txBox="1"/>
          <p:nvPr/>
        </p:nvSpPr>
        <p:spPr>
          <a:xfrm>
            <a:off x="864000" y="2878117"/>
            <a:ext cx="298792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Call and put options</a:t>
            </a:r>
          </a:p>
        </p:txBody>
      </p:sp>
      <p:sp>
        <p:nvSpPr>
          <p:cNvPr id="57" name="TextovéPole 56"/>
          <p:cNvSpPr txBox="1"/>
          <p:nvPr/>
        </p:nvSpPr>
        <p:spPr>
          <a:xfrm>
            <a:off x="1187624" y="4053242"/>
            <a:ext cx="7344816"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Put option </a:t>
            </a:r>
            <a:r>
              <a:rPr lang="en-GB" dirty="0">
                <a:latin typeface="Cambria Math" panose="02040503050406030204" pitchFamily="18" charset="0"/>
                <a:ea typeface="Cambria Math" panose="02040503050406030204" pitchFamily="18" charset="0"/>
              </a:rPr>
              <a:t>is associated with </a:t>
            </a:r>
            <a:r>
              <a:rPr lang="en-GB" dirty="0">
                <a:solidFill>
                  <a:srgbClr val="7030A0"/>
                </a:solidFill>
                <a:latin typeface="Cambria Math" panose="02040503050406030204" pitchFamily="18" charset="0"/>
                <a:ea typeface="Cambria Math" panose="02040503050406030204" pitchFamily="18" charset="0"/>
              </a:rPr>
              <a:t>the right to sell </a:t>
            </a:r>
            <a:r>
              <a:rPr lang="en-GB" dirty="0">
                <a:latin typeface="Cambria Math" panose="02040503050406030204" pitchFamily="18" charset="0"/>
                <a:ea typeface="Cambria Math" panose="02040503050406030204" pitchFamily="18" charset="0"/>
              </a:rPr>
              <a:t>an underlying asset for an agreed upon exercise or strike price; it is profitable to exercise if the asset’s market price is lower than the exercise price</a:t>
            </a:r>
          </a:p>
        </p:txBody>
      </p:sp>
      <p:sp>
        <p:nvSpPr>
          <p:cNvPr id="66" name="TextovéPole 35">
            <a:extLst>
              <a:ext uri="{FF2B5EF4-FFF2-40B4-BE49-F238E27FC236}">
                <a16:creationId xmlns:a16="http://schemas.microsoft.com/office/drawing/2014/main" id="{C9185138-FAEC-478F-B070-03B31332069C}"/>
              </a:ext>
            </a:extLst>
          </p:cNvPr>
          <p:cNvSpPr txBox="1"/>
          <p:nvPr/>
        </p:nvSpPr>
        <p:spPr>
          <a:xfrm>
            <a:off x="1188000" y="3210636"/>
            <a:ext cx="7452000"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Call option </a:t>
            </a:r>
            <a:r>
              <a:rPr lang="en-GB" dirty="0">
                <a:latin typeface="Cambria Math" panose="02040503050406030204" pitchFamily="18" charset="0"/>
                <a:ea typeface="Cambria Math" panose="02040503050406030204" pitchFamily="18" charset="0"/>
              </a:rPr>
              <a:t>is associated with </a:t>
            </a:r>
            <a:r>
              <a:rPr lang="en-GB" dirty="0">
                <a:solidFill>
                  <a:srgbClr val="7030A0"/>
                </a:solidFill>
                <a:latin typeface="Cambria Math" panose="02040503050406030204" pitchFamily="18" charset="0"/>
                <a:ea typeface="Cambria Math" panose="02040503050406030204" pitchFamily="18" charset="0"/>
              </a:rPr>
              <a:t>the right to buy </a:t>
            </a:r>
            <a:r>
              <a:rPr lang="en-GB" dirty="0">
                <a:latin typeface="Cambria Math" panose="02040503050406030204" pitchFamily="18" charset="0"/>
                <a:ea typeface="Cambria Math" panose="02040503050406030204" pitchFamily="18" charset="0"/>
              </a:rPr>
              <a:t>an underlying asset for an agreed upon exercise or strike price; it is profitable to exercise if the asset’s market price is higher than the exercise price</a:t>
            </a:r>
          </a:p>
        </p:txBody>
      </p:sp>
      <p:sp>
        <p:nvSpPr>
          <p:cNvPr id="46" name="TextovéPole 45">
            <a:extLst>
              <a:ext uri="{FF2B5EF4-FFF2-40B4-BE49-F238E27FC236}">
                <a16:creationId xmlns:a16="http://schemas.microsoft.com/office/drawing/2014/main" id="{548302E3-ADA7-44AC-A47A-86E1F95768DF}"/>
              </a:ext>
            </a:extLst>
          </p:cNvPr>
          <p:cNvSpPr txBox="1"/>
          <p:nvPr/>
        </p:nvSpPr>
        <p:spPr>
          <a:xfrm>
            <a:off x="1187096" y="2303830"/>
            <a:ext cx="7596552"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Option’s seller </a:t>
            </a:r>
            <a:r>
              <a:rPr lang="en-GB" dirty="0">
                <a:latin typeface="Cambria Math" panose="02040503050406030204" pitchFamily="18" charset="0"/>
                <a:ea typeface="Cambria Math" panose="02040503050406030204" pitchFamily="18" charset="0"/>
              </a:rPr>
              <a:t>(writer) is obliged to honour the option contract if the option’s buyer decides to exercise the option </a:t>
            </a:r>
          </a:p>
        </p:txBody>
      </p:sp>
      <p:sp>
        <p:nvSpPr>
          <p:cNvPr id="60" name="TextovéPole 35">
            <a:extLst>
              <a:ext uri="{FF2B5EF4-FFF2-40B4-BE49-F238E27FC236}">
                <a16:creationId xmlns:a16="http://schemas.microsoft.com/office/drawing/2014/main" id="{BD37FAE9-2032-4298-ABE1-2A0D1AA19E90}"/>
              </a:ext>
            </a:extLst>
          </p:cNvPr>
          <p:cNvSpPr txBox="1"/>
          <p:nvPr/>
        </p:nvSpPr>
        <p:spPr>
          <a:xfrm>
            <a:off x="1187623" y="1747309"/>
            <a:ext cx="7704857"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right to default has its price, called option premium, that the option’s buyer pays to the option's seller upon concluding the option contract</a:t>
            </a:r>
          </a:p>
        </p:txBody>
      </p:sp>
      <p:sp>
        <p:nvSpPr>
          <p:cNvPr id="62" name="TextovéPole 61">
            <a:extLst>
              <a:ext uri="{FF2B5EF4-FFF2-40B4-BE49-F238E27FC236}">
                <a16:creationId xmlns:a16="http://schemas.microsoft.com/office/drawing/2014/main" id="{7AED3F95-42B5-4E30-86C6-EE8FE25EA982}"/>
              </a:ext>
            </a:extLst>
          </p:cNvPr>
          <p:cNvSpPr txBox="1"/>
          <p:nvPr/>
        </p:nvSpPr>
        <p:spPr>
          <a:xfrm>
            <a:off x="864000" y="4896000"/>
            <a:ext cx="600060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and American call and put options</a:t>
            </a:r>
          </a:p>
        </p:txBody>
      </p:sp>
      <p:sp>
        <p:nvSpPr>
          <p:cNvPr id="59" name="TextovéPole 58">
            <a:extLst>
              <a:ext uri="{FF2B5EF4-FFF2-40B4-BE49-F238E27FC236}">
                <a16:creationId xmlns:a16="http://schemas.microsoft.com/office/drawing/2014/main" id="{C2213C79-ADE1-4C63-AEE6-BED897325BFB}"/>
              </a:ext>
            </a:extLst>
          </p:cNvPr>
          <p:cNvSpPr txBox="1"/>
          <p:nvPr/>
        </p:nvSpPr>
        <p:spPr>
          <a:xfrm>
            <a:off x="1200641" y="5493352"/>
            <a:ext cx="738048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American </a:t>
            </a:r>
            <a:r>
              <a:rPr lang="en-GB" dirty="0">
                <a:latin typeface="Cambria Math" panose="02040503050406030204" pitchFamily="18" charset="0"/>
                <a:ea typeface="Cambria Math" panose="02040503050406030204" pitchFamily="18" charset="0"/>
              </a:rPr>
              <a:t>options can be exercised any time during the option’s life </a:t>
            </a:r>
          </a:p>
        </p:txBody>
      </p:sp>
    </p:spTree>
    <p:extLst>
      <p:ext uri="{BB962C8B-B14F-4D97-AF65-F5344CB8AC3E}">
        <p14:creationId xmlns:p14="http://schemas.microsoft.com/office/powerpoint/2010/main" val="426861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Essentials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3</a:t>
            </a:fld>
            <a:endParaRPr lang="cs-CZ" dirty="0"/>
          </a:p>
        </p:txBody>
      </p:sp>
      <p:sp>
        <p:nvSpPr>
          <p:cNvPr id="4" name="Nadpis 3"/>
          <p:cNvSpPr>
            <a:spLocks noGrp="1"/>
          </p:cNvSpPr>
          <p:nvPr>
            <p:ph type="title"/>
          </p:nvPr>
        </p:nvSpPr>
        <p:spPr>
          <a:xfrm>
            <a:off x="144000" y="144000"/>
            <a:ext cx="4108668" cy="648072"/>
          </a:xfrm>
        </p:spPr>
        <p:txBody>
          <a:bodyPr/>
          <a:lstStyle/>
          <a:p>
            <a:r>
              <a:rPr lang="en-GB" dirty="0">
                <a:solidFill>
                  <a:srgbClr val="000000"/>
                </a:solidFill>
              </a:rPr>
              <a:t>Profit and loss profiles</a:t>
            </a:r>
          </a:p>
        </p:txBody>
      </p:sp>
      <p:sp>
        <p:nvSpPr>
          <p:cNvPr id="29" name="TextovéPole 28"/>
          <p:cNvSpPr txBox="1"/>
          <p:nvPr/>
        </p:nvSpPr>
        <p:spPr>
          <a:xfrm>
            <a:off x="864000" y="864000"/>
            <a:ext cx="658832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Payoff (ice</a:t>
            </a:r>
            <a:r>
              <a:rPr lang="cs-CZ" sz="2200" dirty="0">
                <a:latin typeface="Cambria Math" panose="02040503050406030204" pitchFamily="18" charset="0"/>
                <a:ea typeface="Cambria Math" panose="02040503050406030204" pitchFamily="18" charset="0"/>
              </a:rPr>
              <a:t> </a:t>
            </a:r>
            <a:r>
              <a:rPr lang="en-GB" sz="2200" dirty="0">
                <a:latin typeface="Cambria Math" panose="02040503050406030204" pitchFamily="18" charset="0"/>
                <a:ea typeface="Cambria Math" panose="02040503050406030204" pitchFamily="18" charset="0"/>
              </a:rPr>
              <a:t>hockey) diagrams of European options</a:t>
            </a:r>
          </a:p>
        </p:txBody>
      </p:sp>
      <p:sp>
        <p:nvSpPr>
          <p:cNvPr id="30" name="TextovéPole 29"/>
          <p:cNvSpPr txBox="1"/>
          <p:nvPr/>
        </p:nvSpPr>
        <p:spPr>
          <a:xfrm>
            <a:off x="864000" y="457200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Payoff formulas</a:t>
            </a:r>
          </a:p>
        </p:txBody>
      </p:sp>
      <p:grpSp>
        <p:nvGrpSpPr>
          <p:cNvPr id="10" name="Skupina 9"/>
          <p:cNvGrpSpPr/>
          <p:nvPr/>
        </p:nvGrpSpPr>
        <p:grpSpPr>
          <a:xfrm>
            <a:off x="1373168" y="1386488"/>
            <a:ext cx="2166168" cy="1156555"/>
            <a:chOff x="831776" y="1439064"/>
            <a:chExt cx="2166168" cy="1156555"/>
          </a:xfrm>
        </p:grpSpPr>
        <mc:AlternateContent xmlns:mc="http://schemas.openxmlformats.org/markup-compatibility/2006" xmlns:a14="http://schemas.microsoft.com/office/drawing/2010/main">
          <mc:Choice Requires="a14">
            <p:sp>
              <p:nvSpPr>
                <p:cNvPr id="59" name="TextovéPole 58">
                  <a:extLst>
                    <a:ext uri="{FF2B5EF4-FFF2-40B4-BE49-F238E27FC236}">
                      <a16:creationId xmlns:a16="http://schemas.microsoft.com/office/drawing/2014/main" id="{4DB67B49-6BE4-460E-9AC7-878827710557}"/>
                    </a:ext>
                  </a:extLst>
                </p:cNvPr>
                <p:cNvSpPr txBox="1"/>
                <p:nvPr/>
              </p:nvSpPr>
              <p:spPr>
                <a:xfrm>
                  <a:off x="2727721" y="2147332"/>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59" name="TextovéPole 5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2727721" y="2147332"/>
                  <a:ext cx="188095" cy="262059"/>
                </a:xfrm>
                <a:prstGeom prst="rect">
                  <a:avLst/>
                </a:prstGeom>
                <a:blipFill>
                  <a:blip r:embed="rId19"/>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1129F341-0890-4352-8ECF-8AB4C01D6AF5}"/>
                    </a:ext>
                  </a:extLst>
                </p:cNvPr>
                <p:cNvSpPr txBox="1"/>
                <p:nvPr/>
              </p:nvSpPr>
              <p:spPr>
                <a:xfrm>
                  <a:off x="1771308" y="197754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69" name="TextovéPole 6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771308" y="1977547"/>
                  <a:ext cx="187089" cy="261225"/>
                </a:xfrm>
                <a:prstGeom prst="rect">
                  <a:avLst/>
                </a:prstGeom>
                <a:blipFill>
                  <a:blip r:embed="rId20"/>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0" name="Obdélník 69">
                  <a:extLst>
                    <a:ext uri="{FF2B5EF4-FFF2-40B4-BE49-F238E27FC236}">
                      <a16:creationId xmlns:a16="http://schemas.microsoft.com/office/drawing/2014/main" id="{080F1218-5788-4AC6-BE0D-8C7E4DC73135}"/>
                    </a:ext>
                  </a:extLst>
                </p:cNvPr>
                <p:cNvSpPr/>
                <p:nvPr/>
              </p:nvSpPr>
              <p:spPr>
                <a:xfrm>
                  <a:off x="831776" y="2299062"/>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en-US" sz="1100" b="0" i="0" dirty="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𝐶</m:t>
                        </m:r>
                      </m:oMath>
                    </m:oMathPara>
                  </a14:m>
                  <a:endParaRPr lang="cs-CZ" sz="1100" dirty="0"/>
                </a:p>
              </p:txBody>
            </p:sp>
          </mc:Choice>
          <mc:Fallback xmlns="">
            <p:sp>
              <p:nvSpPr>
                <p:cNvPr id="70" name="Obdélník 69">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831776" y="2299062"/>
                  <a:ext cx="226351" cy="261610"/>
                </a:xfrm>
                <a:prstGeom prst="rect">
                  <a:avLst/>
                </a:prstGeom>
                <a:blipFill>
                  <a:blip r:embed="rId21"/>
                  <a:stretch>
                    <a:fillRect/>
                  </a:stretch>
                </a:blipFill>
              </p:spPr>
              <p:txBody>
                <a:bodyPr/>
                <a:lstStyle/>
                <a:p>
                  <a:r>
                    <a:rPr lang="cs-CZ">
                      <a:noFill/>
                    </a:rPr>
                    <a:t> </a:t>
                  </a:r>
                </a:p>
              </p:txBody>
            </p:sp>
          </mc:Fallback>
        </mc:AlternateContent>
        <p:cxnSp>
          <p:nvCxnSpPr>
            <p:cNvPr id="72" name="Přímá spojnice 71">
              <a:extLst>
                <a:ext uri="{FF2B5EF4-FFF2-40B4-BE49-F238E27FC236}">
                  <a16:creationId xmlns:a16="http://schemas.microsoft.com/office/drawing/2014/main" id="{1A8E3DAD-B6C4-40D4-9CE0-16917D2F95E3}"/>
                </a:ext>
              </a:extLst>
            </p:cNvPr>
            <p:cNvCxnSpPr/>
            <p:nvPr/>
          </p:nvCxnSpPr>
          <p:spPr>
            <a:xfrm>
              <a:off x="1064055" y="1568906"/>
              <a:ext cx="6409" cy="1026713"/>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4" name="Přímá spojnice 73">
              <a:extLst>
                <a:ext uri="{FF2B5EF4-FFF2-40B4-BE49-F238E27FC236}">
                  <a16:creationId xmlns:a16="http://schemas.microsoft.com/office/drawing/2014/main" id="{F1012CB4-74D9-4DC7-84BD-B0CB720F5659}"/>
                </a:ext>
              </a:extLst>
            </p:cNvPr>
            <p:cNvCxnSpPr/>
            <p:nvPr/>
          </p:nvCxnSpPr>
          <p:spPr>
            <a:xfrm>
              <a:off x="1071084" y="2429175"/>
              <a:ext cx="749372"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8" name="Přímá spojnice 77">
              <a:extLst>
                <a:ext uri="{FF2B5EF4-FFF2-40B4-BE49-F238E27FC236}">
                  <a16:creationId xmlns:a16="http://schemas.microsoft.com/office/drawing/2014/main" id="{906A2621-6FF0-4E69-B93F-0FD3D7509E11}"/>
                </a:ext>
              </a:extLst>
            </p:cNvPr>
            <p:cNvCxnSpPr/>
            <p:nvPr/>
          </p:nvCxnSpPr>
          <p:spPr>
            <a:xfrm>
              <a:off x="1828076" y="2208552"/>
              <a:ext cx="0" cy="217825"/>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9" name="Přímá spojnice 78">
              <a:extLst>
                <a:ext uri="{FF2B5EF4-FFF2-40B4-BE49-F238E27FC236}">
                  <a16:creationId xmlns:a16="http://schemas.microsoft.com/office/drawing/2014/main" id="{366013F4-C598-4589-BCA9-4D63C7A09A98}"/>
                </a:ext>
              </a:extLst>
            </p:cNvPr>
            <p:cNvCxnSpPr/>
            <p:nvPr/>
          </p:nvCxnSpPr>
          <p:spPr>
            <a:xfrm>
              <a:off x="1074671" y="2204864"/>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6" name="TextovéPole 85">
              <a:extLst>
                <a:ext uri="{FF2B5EF4-FFF2-40B4-BE49-F238E27FC236}">
                  <a16:creationId xmlns:a16="http://schemas.microsoft.com/office/drawing/2014/main" id="{08463747-ADBE-47DD-BD10-8F53E0250636}"/>
                </a:ext>
              </a:extLst>
            </p:cNvPr>
            <p:cNvSpPr txBox="1"/>
            <p:nvPr/>
          </p:nvSpPr>
          <p:spPr>
            <a:xfrm>
              <a:off x="1403648" y="1439064"/>
              <a:ext cx="882144" cy="240066"/>
            </a:xfrm>
            <a:prstGeom prst="rect">
              <a:avLst/>
            </a:prstGeom>
            <a:noFill/>
            <a:ln>
              <a:noFill/>
            </a:ln>
          </p:spPr>
          <p:txBody>
            <a:bodyPr wrap="square" rtlCol="0">
              <a:spAutoFit/>
            </a:bodyPr>
            <a:lstStyle/>
            <a:p>
              <a:pPr marL="0" lvl="2">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call</a:t>
              </a:r>
              <a:endParaRPr lang="en-GB" sz="1200" b="1" dirty="0">
                <a:latin typeface="Cambria Math" panose="02040503050406030204" pitchFamily="18" charset="0"/>
                <a:ea typeface="Cambria Math" panose="02040503050406030204" pitchFamily="18" charset="0"/>
              </a:endParaRPr>
            </a:p>
          </p:txBody>
        </p:sp>
        <p:cxnSp>
          <p:nvCxnSpPr>
            <p:cNvPr id="87" name="Přímá spojnice 86">
              <a:extLst>
                <a:ext uri="{FF2B5EF4-FFF2-40B4-BE49-F238E27FC236}">
                  <a16:creationId xmlns:a16="http://schemas.microsoft.com/office/drawing/2014/main" id="{F1012CB4-74D9-4DC7-84BD-B0CB720F5659}"/>
                </a:ext>
              </a:extLst>
            </p:cNvPr>
            <p:cNvCxnSpPr/>
            <p:nvPr/>
          </p:nvCxnSpPr>
          <p:spPr>
            <a:xfrm rot="18900000">
              <a:off x="1663886" y="2044291"/>
              <a:ext cx="108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1" name="Skupina 10"/>
          <p:cNvGrpSpPr/>
          <p:nvPr/>
        </p:nvGrpSpPr>
        <p:grpSpPr>
          <a:xfrm>
            <a:off x="3955336" y="1383060"/>
            <a:ext cx="2166168" cy="1271790"/>
            <a:chOff x="3990008" y="1435636"/>
            <a:chExt cx="2166168" cy="1271790"/>
          </a:xfrm>
        </p:grpSpPr>
        <mc:AlternateContent xmlns:mc="http://schemas.openxmlformats.org/markup-compatibility/2006" xmlns:a14="http://schemas.microsoft.com/office/drawing/2010/main">
          <mc:Choice Requires="a14">
            <p:sp>
              <p:nvSpPr>
                <p:cNvPr id="89" name="TextovéPole 88">
                  <a:extLst>
                    <a:ext uri="{FF2B5EF4-FFF2-40B4-BE49-F238E27FC236}">
                      <a16:creationId xmlns:a16="http://schemas.microsoft.com/office/drawing/2014/main" id="{4DB67B49-6BE4-460E-9AC7-878827710557}"/>
                    </a:ext>
                  </a:extLst>
                </p:cNvPr>
                <p:cNvSpPr txBox="1"/>
                <p:nvPr/>
              </p:nvSpPr>
              <p:spPr>
                <a:xfrm>
                  <a:off x="5885953" y="2143904"/>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89" name="TextovéPole 8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885953" y="2143904"/>
                  <a:ext cx="188095" cy="262059"/>
                </a:xfrm>
                <a:prstGeom prst="rect">
                  <a:avLst/>
                </a:prstGeom>
                <a:blipFill>
                  <a:blip r:embed="rId22"/>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0" name="TextovéPole 89">
                  <a:extLst>
                    <a:ext uri="{FF2B5EF4-FFF2-40B4-BE49-F238E27FC236}">
                      <a16:creationId xmlns:a16="http://schemas.microsoft.com/office/drawing/2014/main" id="{1129F341-0890-4352-8ECF-8AB4C01D6AF5}"/>
                    </a:ext>
                  </a:extLst>
                </p:cNvPr>
                <p:cNvSpPr txBox="1"/>
                <p:nvPr/>
              </p:nvSpPr>
              <p:spPr>
                <a:xfrm>
                  <a:off x="4891440" y="2162572"/>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90" name="TextovéPole 8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891440" y="2162572"/>
                  <a:ext cx="187089" cy="261225"/>
                </a:xfrm>
                <a:prstGeom prst="rect">
                  <a:avLst/>
                </a:prstGeom>
                <a:blipFill>
                  <a:blip r:embed="rId23"/>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1" name="Obdélník 90">
                  <a:extLst>
                    <a:ext uri="{FF2B5EF4-FFF2-40B4-BE49-F238E27FC236}">
                      <a16:creationId xmlns:a16="http://schemas.microsoft.com/office/drawing/2014/main" id="{080F1218-5788-4AC6-BE0D-8C7E4DC73135}"/>
                    </a:ext>
                  </a:extLst>
                </p:cNvPr>
                <p:cNvSpPr/>
                <p:nvPr/>
              </p:nvSpPr>
              <p:spPr>
                <a:xfrm>
                  <a:off x="3990008" y="1818536"/>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cs-CZ" sz="1100" b="0" i="0" dirty="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𝐶</m:t>
                        </m:r>
                      </m:oMath>
                    </m:oMathPara>
                  </a14:m>
                  <a:endParaRPr lang="cs-CZ" sz="1100" dirty="0"/>
                </a:p>
              </p:txBody>
            </p:sp>
          </mc:Choice>
          <mc:Fallback xmlns="">
            <p:sp>
              <p:nvSpPr>
                <p:cNvPr id="91" name="Obdélník 90">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3990008" y="1818536"/>
                  <a:ext cx="226351" cy="261610"/>
                </a:xfrm>
                <a:prstGeom prst="rect">
                  <a:avLst/>
                </a:prstGeom>
                <a:blipFill>
                  <a:blip r:embed="rId24"/>
                  <a:stretch>
                    <a:fillRect l="-13514" r="-10811"/>
                  </a:stretch>
                </a:blipFill>
              </p:spPr>
              <p:txBody>
                <a:bodyPr/>
                <a:lstStyle/>
                <a:p>
                  <a:r>
                    <a:rPr lang="cs-CZ">
                      <a:noFill/>
                    </a:rPr>
                    <a:t> </a:t>
                  </a:r>
                </a:p>
              </p:txBody>
            </p:sp>
          </mc:Fallback>
        </mc:AlternateContent>
        <p:cxnSp>
          <p:nvCxnSpPr>
            <p:cNvPr id="92" name="Přímá spojnice 91">
              <a:extLst>
                <a:ext uri="{FF2B5EF4-FFF2-40B4-BE49-F238E27FC236}">
                  <a16:creationId xmlns:a16="http://schemas.microsoft.com/office/drawing/2014/main" id="{1A8E3DAD-B6C4-40D4-9CE0-16917D2F95E3}"/>
                </a:ext>
              </a:extLst>
            </p:cNvPr>
            <p:cNvCxnSpPr/>
            <p:nvPr/>
          </p:nvCxnSpPr>
          <p:spPr>
            <a:xfrm>
              <a:off x="4222287" y="1565478"/>
              <a:ext cx="6409" cy="1026713"/>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3" name="Přímá spojnice 92">
              <a:extLst>
                <a:ext uri="{FF2B5EF4-FFF2-40B4-BE49-F238E27FC236}">
                  <a16:creationId xmlns:a16="http://schemas.microsoft.com/office/drawing/2014/main" id="{F1012CB4-74D9-4DC7-84BD-B0CB720F5659}"/>
                </a:ext>
              </a:extLst>
            </p:cNvPr>
            <p:cNvCxnSpPr/>
            <p:nvPr/>
          </p:nvCxnSpPr>
          <p:spPr>
            <a:xfrm>
              <a:off x="4229316" y="1943804"/>
              <a:ext cx="749372"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4" name="Přímá spojnice 93">
              <a:extLst>
                <a:ext uri="{FF2B5EF4-FFF2-40B4-BE49-F238E27FC236}">
                  <a16:creationId xmlns:a16="http://schemas.microsoft.com/office/drawing/2014/main" id="{906A2621-6FF0-4E69-B93F-0FD3D7509E11}"/>
                </a:ext>
              </a:extLst>
            </p:cNvPr>
            <p:cNvCxnSpPr/>
            <p:nvPr/>
          </p:nvCxnSpPr>
          <p:spPr>
            <a:xfrm>
              <a:off x="4986308" y="1987696"/>
              <a:ext cx="0" cy="198023"/>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5" name="Přímá spojnice 94">
              <a:extLst>
                <a:ext uri="{FF2B5EF4-FFF2-40B4-BE49-F238E27FC236}">
                  <a16:creationId xmlns:a16="http://schemas.microsoft.com/office/drawing/2014/main" id="{366013F4-C598-4589-BCA9-4D63C7A09A98}"/>
                </a:ext>
              </a:extLst>
            </p:cNvPr>
            <p:cNvCxnSpPr/>
            <p:nvPr/>
          </p:nvCxnSpPr>
          <p:spPr>
            <a:xfrm>
              <a:off x="4232903" y="2201436"/>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96" name="TextovéPole 95">
              <a:extLst>
                <a:ext uri="{FF2B5EF4-FFF2-40B4-BE49-F238E27FC236}">
                  <a16:creationId xmlns:a16="http://schemas.microsoft.com/office/drawing/2014/main" id="{08463747-ADBE-47DD-BD10-8F53E0250636}"/>
                </a:ext>
              </a:extLst>
            </p:cNvPr>
            <p:cNvSpPr txBox="1"/>
            <p:nvPr/>
          </p:nvSpPr>
          <p:spPr>
            <a:xfrm>
              <a:off x="4561880" y="1435636"/>
              <a:ext cx="882144" cy="240066"/>
            </a:xfrm>
            <a:prstGeom prst="rect">
              <a:avLst/>
            </a:prstGeom>
            <a:noFill/>
            <a:ln>
              <a:noFill/>
            </a:ln>
          </p:spPr>
          <p:txBody>
            <a:bodyPr wrap="square" rtlCol="0">
              <a:spAutoFit/>
            </a:bodyPr>
            <a:lstStyle/>
            <a:p>
              <a:pPr marL="0" lvl="2">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Short call</a:t>
              </a:r>
              <a:endParaRPr lang="en-GB" sz="1200" b="1" dirty="0">
                <a:latin typeface="Cambria Math" panose="02040503050406030204" pitchFamily="18" charset="0"/>
                <a:ea typeface="Cambria Math" panose="02040503050406030204" pitchFamily="18" charset="0"/>
              </a:endParaRPr>
            </a:p>
          </p:txBody>
        </p:sp>
        <p:cxnSp>
          <p:nvCxnSpPr>
            <p:cNvPr id="97" name="Přímá spojnice 96">
              <a:extLst>
                <a:ext uri="{FF2B5EF4-FFF2-40B4-BE49-F238E27FC236}">
                  <a16:creationId xmlns:a16="http://schemas.microsoft.com/office/drawing/2014/main" id="{F1012CB4-74D9-4DC7-84BD-B0CB720F5659}"/>
                </a:ext>
              </a:extLst>
            </p:cNvPr>
            <p:cNvCxnSpPr/>
            <p:nvPr/>
          </p:nvCxnSpPr>
          <p:spPr>
            <a:xfrm rot="2700000">
              <a:off x="4848947" y="2257426"/>
              <a:ext cx="90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2" name="Skupina 11"/>
          <p:cNvGrpSpPr/>
          <p:nvPr/>
        </p:nvGrpSpPr>
        <p:grpSpPr>
          <a:xfrm>
            <a:off x="1374860" y="2693680"/>
            <a:ext cx="2166168" cy="1317841"/>
            <a:chOff x="1374860" y="2693680"/>
            <a:chExt cx="2166168" cy="1317841"/>
          </a:xfrm>
        </p:grpSpPr>
        <mc:AlternateContent xmlns:mc="http://schemas.openxmlformats.org/markup-compatibility/2006" xmlns:a14="http://schemas.microsoft.com/office/drawing/2010/main">
          <mc:Choice Requires="a14">
            <p:sp>
              <p:nvSpPr>
                <p:cNvPr id="99" name="TextovéPole 98">
                  <a:extLst>
                    <a:ext uri="{FF2B5EF4-FFF2-40B4-BE49-F238E27FC236}">
                      <a16:creationId xmlns:a16="http://schemas.microsoft.com/office/drawing/2014/main" id="{4DB67B49-6BE4-460E-9AC7-878827710557}"/>
                    </a:ext>
                  </a:extLst>
                </p:cNvPr>
                <p:cNvSpPr txBox="1"/>
                <p:nvPr/>
              </p:nvSpPr>
              <p:spPr>
                <a:xfrm>
                  <a:off x="3270805" y="3401948"/>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99" name="TextovéPole 9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3270805" y="3401948"/>
                  <a:ext cx="188095" cy="262059"/>
                </a:xfrm>
                <a:prstGeom prst="rect">
                  <a:avLst/>
                </a:prstGeom>
                <a:blipFill>
                  <a:blip r:embed="rId22"/>
                  <a:stretch>
                    <a:fillRect l="-2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0" name="TextovéPole 99">
                  <a:extLst>
                    <a:ext uri="{FF2B5EF4-FFF2-40B4-BE49-F238E27FC236}">
                      <a16:creationId xmlns:a16="http://schemas.microsoft.com/office/drawing/2014/main" id="{1129F341-0890-4352-8ECF-8AB4C01D6AF5}"/>
                    </a:ext>
                  </a:extLst>
                </p:cNvPr>
                <p:cNvSpPr txBox="1"/>
                <p:nvPr/>
              </p:nvSpPr>
              <p:spPr>
                <a:xfrm>
                  <a:off x="2314392" y="323216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00" name="TextovéPole 9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314392" y="3232163"/>
                  <a:ext cx="187089" cy="261225"/>
                </a:xfrm>
                <a:prstGeom prst="rect">
                  <a:avLst/>
                </a:prstGeom>
                <a:blipFill>
                  <a:blip r:embed="rId25"/>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1" name="Obdélník 100">
                  <a:extLst>
                    <a:ext uri="{FF2B5EF4-FFF2-40B4-BE49-F238E27FC236}">
                      <a16:creationId xmlns:a16="http://schemas.microsoft.com/office/drawing/2014/main" id="{080F1218-5788-4AC6-BE0D-8C7E4DC73135}"/>
                    </a:ext>
                  </a:extLst>
                </p:cNvPr>
                <p:cNvSpPr/>
                <p:nvPr/>
              </p:nvSpPr>
              <p:spPr>
                <a:xfrm>
                  <a:off x="1374860" y="355367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cs-CZ" sz="1100" dirty="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𝑃</m:t>
                        </m:r>
                      </m:oMath>
                    </m:oMathPara>
                  </a14:m>
                  <a:endParaRPr lang="cs-CZ" sz="1100" dirty="0"/>
                </a:p>
              </p:txBody>
            </p:sp>
          </mc:Choice>
          <mc:Fallback xmlns="">
            <p:sp>
              <p:nvSpPr>
                <p:cNvPr id="101" name="Obdélník 100">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1374860" y="3553678"/>
                  <a:ext cx="226351" cy="261610"/>
                </a:xfrm>
                <a:prstGeom prst="rect">
                  <a:avLst/>
                </a:prstGeom>
                <a:blipFill>
                  <a:blip r:embed="rId26"/>
                  <a:stretch>
                    <a:fillRect/>
                  </a:stretch>
                </a:blipFill>
              </p:spPr>
              <p:txBody>
                <a:bodyPr/>
                <a:lstStyle/>
                <a:p>
                  <a:r>
                    <a:rPr lang="cs-CZ">
                      <a:noFill/>
                    </a:rPr>
                    <a:t> </a:t>
                  </a:r>
                </a:p>
              </p:txBody>
            </p:sp>
          </mc:Fallback>
        </mc:AlternateContent>
        <p:cxnSp>
          <p:nvCxnSpPr>
            <p:cNvPr id="102" name="Přímá spojnice 101">
              <a:extLst>
                <a:ext uri="{FF2B5EF4-FFF2-40B4-BE49-F238E27FC236}">
                  <a16:creationId xmlns:a16="http://schemas.microsoft.com/office/drawing/2014/main" id="{1A8E3DAD-B6C4-40D4-9CE0-16917D2F95E3}"/>
                </a:ext>
              </a:extLst>
            </p:cNvPr>
            <p:cNvCxnSpPr/>
            <p:nvPr/>
          </p:nvCxnSpPr>
          <p:spPr>
            <a:xfrm>
              <a:off x="1607139" y="2823521"/>
              <a:ext cx="6409" cy="1188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3" name="Přímá spojnice 102">
              <a:extLst>
                <a:ext uri="{FF2B5EF4-FFF2-40B4-BE49-F238E27FC236}">
                  <a16:creationId xmlns:a16="http://schemas.microsoft.com/office/drawing/2014/main" id="{F1012CB4-74D9-4DC7-84BD-B0CB720F5659}"/>
                </a:ext>
              </a:extLst>
            </p:cNvPr>
            <p:cNvCxnSpPr/>
            <p:nvPr/>
          </p:nvCxnSpPr>
          <p:spPr>
            <a:xfrm>
              <a:off x="2367228" y="3689887"/>
              <a:ext cx="100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4" name="Přímá spojnice 103">
              <a:extLst>
                <a:ext uri="{FF2B5EF4-FFF2-40B4-BE49-F238E27FC236}">
                  <a16:creationId xmlns:a16="http://schemas.microsoft.com/office/drawing/2014/main" id="{906A2621-6FF0-4E69-B93F-0FD3D7509E11}"/>
                </a:ext>
              </a:extLst>
            </p:cNvPr>
            <p:cNvCxnSpPr/>
            <p:nvPr/>
          </p:nvCxnSpPr>
          <p:spPr>
            <a:xfrm>
              <a:off x="2369636" y="3446180"/>
              <a:ext cx="0" cy="239608"/>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5" name="Přímá spojnice 104">
              <a:extLst>
                <a:ext uri="{FF2B5EF4-FFF2-40B4-BE49-F238E27FC236}">
                  <a16:creationId xmlns:a16="http://schemas.microsoft.com/office/drawing/2014/main" id="{366013F4-C598-4589-BCA9-4D63C7A09A98}"/>
                </a:ext>
              </a:extLst>
            </p:cNvPr>
            <p:cNvCxnSpPr/>
            <p:nvPr/>
          </p:nvCxnSpPr>
          <p:spPr>
            <a:xfrm>
              <a:off x="1617755" y="3459480"/>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6" name="TextovéPole 105">
              <a:extLst>
                <a:ext uri="{FF2B5EF4-FFF2-40B4-BE49-F238E27FC236}">
                  <a16:creationId xmlns:a16="http://schemas.microsoft.com/office/drawing/2014/main" id="{08463747-ADBE-47DD-BD10-8F53E0250636}"/>
                </a:ext>
              </a:extLst>
            </p:cNvPr>
            <p:cNvSpPr txBox="1"/>
            <p:nvPr/>
          </p:nvSpPr>
          <p:spPr>
            <a:xfrm>
              <a:off x="1946732" y="2693680"/>
              <a:ext cx="882144" cy="240066"/>
            </a:xfrm>
            <a:prstGeom prst="rect">
              <a:avLst/>
            </a:prstGeom>
            <a:noFill/>
            <a:ln>
              <a:noFill/>
            </a:ln>
          </p:spPr>
          <p:txBody>
            <a:bodyPr wrap="square" rtlCol="0">
              <a:spAutoFit/>
            </a:bodyPr>
            <a:lstStyle/>
            <a:p>
              <a:pPr marL="0" lvl="2">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a:t>
              </a:r>
              <a:r>
                <a:rPr lang="en-US" sz="1200" b="1" dirty="0">
                  <a:latin typeface="Cambria Math" panose="02040503050406030204" pitchFamily="18" charset="0"/>
                  <a:ea typeface="Cambria Math" panose="02040503050406030204" pitchFamily="18" charset="0"/>
                  <a:sym typeface="Wingdings 2" panose="05020102010507070707" pitchFamily="18" charset="2"/>
                </a:rPr>
                <a:t>put</a:t>
              </a:r>
              <a:endParaRPr lang="en-GB" sz="1200" b="1" dirty="0">
                <a:latin typeface="Cambria Math" panose="02040503050406030204" pitchFamily="18" charset="0"/>
                <a:ea typeface="Cambria Math" panose="02040503050406030204" pitchFamily="18" charset="0"/>
              </a:endParaRPr>
            </a:p>
          </p:txBody>
        </p:sp>
        <p:cxnSp>
          <p:nvCxnSpPr>
            <p:cNvPr id="107" name="Přímá spojnice 106">
              <a:extLst>
                <a:ext uri="{FF2B5EF4-FFF2-40B4-BE49-F238E27FC236}">
                  <a16:creationId xmlns:a16="http://schemas.microsoft.com/office/drawing/2014/main" id="{F1012CB4-74D9-4DC7-84BD-B0CB720F5659}"/>
                </a:ext>
              </a:extLst>
            </p:cNvPr>
            <p:cNvCxnSpPr/>
            <p:nvPr/>
          </p:nvCxnSpPr>
          <p:spPr>
            <a:xfrm rot="2700000">
              <a:off x="1448394" y="3311877"/>
              <a:ext cx="108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8" name="Přímá spojnice 107">
              <a:extLst>
                <a:ext uri="{FF2B5EF4-FFF2-40B4-BE49-F238E27FC236}">
                  <a16:creationId xmlns:a16="http://schemas.microsoft.com/office/drawing/2014/main" id="{F1012CB4-74D9-4DC7-84BD-B0CB720F5659}"/>
                </a:ext>
              </a:extLst>
            </p:cNvPr>
            <p:cNvCxnSpPr/>
            <p:nvPr/>
          </p:nvCxnSpPr>
          <p:spPr>
            <a:xfrm>
              <a:off x="1605196" y="3690824"/>
              <a:ext cx="75600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3" name="Skupina 12"/>
          <p:cNvGrpSpPr/>
          <p:nvPr/>
        </p:nvGrpSpPr>
        <p:grpSpPr>
          <a:xfrm>
            <a:off x="3982388" y="2695231"/>
            <a:ext cx="2166168" cy="1317841"/>
            <a:chOff x="3982388" y="2695231"/>
            <a:chExt cx="2166168" cy="1317841"/>
          </a:xfrm>
        </p:grpSpPr>
        <mc:AlternateContent xmlns:mc="http://schemas.openxmlformats.org/markup-compatibility/2006" xmlns:a14="http://schemas.microsoft.com/office/drawing/2010/main">
          <mc:Choice Requires="a14">
            <p:sp>
              <p:nvSpPr>
                <p:cNvPr id="110" name="TextovéPole 109">
                  <a:extLst>
                    <a:ext uri="{FF2B5EF4-FFF2-40B4-BE49-F238E27FC236}">
                      <a16:creationId xmlns:a16="http://schemas.microsoft.com/office/drawing/2014/main" id="{4DB67B49-6BE4-460E-9AC7-878827710557}"/>
                    </a:ext>
                  </a:extLst>
                </p:cNvPr>
                <p:cNvSpPr txBox="1"/>
                <p:nvPr/>
              </p:nvSpPr>
              <p:spPr>
                <a:xfrm>
                  <a:off x="5878333" y="3403499"/>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110" name="TextovéPole 109">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878333" y="3403499"/>
                  <a:ext cx="188095" cy="262059"/>
                </a:xfrm>
                <a:prstGeom prst="rect">
                  <a:avLst/>
                </a:prstGeom>
                <a:blipFill>
                  <a:blip r:embed="rId22"/>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1" name="TextovéPole 110">
                  <a:extLst>
                    <a:ext uri="{FF2B5EF4-FFF2-40B4-BE49-F238E27FC236}">
                      <a16:creationId xmlns:a16="http://schemas.microsoft.com/office/drawing/2014/main" id="{1129F341-0890-4352-8ECF-8AB4C01D6AF5}"/>
                    </a:ext>
                  </a:extLst>
                </p:cNvPr>
                <p:cNvSpPr txBox="1"/>
                <p:nvPr/>
              </p:nvSpPr>
              <p:spPr>
                <a:xfrm>
                  <a:off x="4921920" y="3425572"/>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921920" y="3425572"/>
                  <a:ext cx="187089" cy="261225"/>
                </a:xfrm>
                <a:prstGeom prst="rect">
                  <a:avLst/>
                </a:prstGeom>
                <a:blipFill>
                  <a:blip r:embed="rId20"/>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2" name="Obdélník 111">
                  <a:extLst>
                    <a:ext uri="{FF2B5EF4-FFF2-40B4-BE49-F238E27FC236}">
                      <a16:creationId xmlns:a16="http://schemas.microsoft.com/office/drawing/2014/main" id="{080F1218-5788-4AC6-BE0D-8C7E4DC73135}"/>
                    </a:ext>
                  </a:extLst>
                </p:cNvPr>
                <p:cNvSpPr/>
                <p:nvPr/>
              </p:nvSpPr>
              <p:spPr>
                <a:xfrm>
                  <a:off x="3982388" y="309524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en-US" sz="1100" b="0" i="0" dirty="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𝑃</m:t>
                        </m:r>
                      </m:oMath>
                    </m:oMathPara>
                  </a14:m>
                  <a:endParaRPr lang="cs-CZ" sz="1100" dirty="0"/>
                </a:p>
              </p:txBody>
            </p:sp>
          </mc:Choice>
          <mc:Fallback xmlns="">
            <p:sp>
              <p:nvSpPr>
                <p:cNvPr id="112" name="Obdélník 111">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3982388" y="3095248"/>
                  <a:ext cx="226351" cy="261610"/>
                </a:xfrm>
                <a:prstGeom prst="rect">
                  <a:avLst/>
                </a:prstGeom>
                <a:blipFill>
                  <a:blip r:embed="rId27"/>
                  <a:stretch>
                    <a:fillRect l="-13514" r="-10811"/>
                  </a:stretch>
                </a:blipFill>
              </p:spPr>
              <p:txBody>
                <a:bodyPr/>
                <a:lstStyle/>
                <a:p>
                  <a:r>
                    <a:rPr lang="cs-CZ">
                      <a:noFill/>
                    </a:rPr>
                    <a:t> </a:t>
                  </a:r>
                </a:p>
              </p:txBody>
            </p:sp>
          </mc:Fallback>
        </mc:AlternateContent>
        <p:cxnSp>
          <p:nvCxnSpPr>
            <p:cNvPr id="113" name="Přímá spojnice 112">
              <a:extLst>
                <a:ext uri="{FF2B5EF4-FFF2-40B4-BE49-F238E27FC236}">
                  <a16:creationId xmlns:a16="http://schemas.microsoft.com/office/drawing/2014/main" id="{1A8E3DAD-B6C4-40D4-9CE0-16917D2F95E3}"/>
                </a:ext>
              </a:extLst>
            </p:cNvPr>
            <p:cNvCxnSpPr/>
            <p:nvPr/>
          </p:nvCxnSpPr>
          <p:spPr>
            <a:xfrm>
              <a:off x="4214667" y="2825072"/>
              <a:ext cx="6409" cy="1188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4" name="Přímá spojnice 113">
              <a:extLst>
                <a:ext uri="{FF2B5EF4-FFF2-40B4-BE49-F238E27FC236}">
                  <a16:creationId xmlns:a16="http://schemas.microsoft.com/office/drawing/2014/main" id="{F1012CB4-74D9-4DC7-84BD-B0CB720F5659}"/>
                </a:ext>
              </a:extLst>
            </p:cNvPr>
            <p:cNvCxnSpPr/>
            <p:nvPr/>
          </p:nvCxnSpPr>
          <p:spPr>
            <a:xfrm>
              <a:off x="4974756" y="3232628"/>
              <a:ext cx="100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5" name="Přímá spojnice 114">
              <a:extLst>
                <a:ext uri="{FF2B5EF4-FFF2-40B4-BE49-F238E27FC236}">
                  <a16:creationId xmlns:a16="http://schemas.microsoft.com/office/drawing/2014/main" id="{906A2621-6FF0-4E69-B93F-0FD3D7509E11}"/>
                </a:ext>
              </a:extLst>
            </p:cNvPr>
            <p:cNvCxnSpPr/>
            <p:nvPr/>
          </p:nvCxnSpPr>
          <p:spPr>
            <a:xfrm>
              <a:off x="4971068" y="3229964"/>
              <a:ext cx="0" cy="217825"/>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6" name="Přímá spojnice 115">
              <a:extLst>
                <a:ext uri="{FF2B5EF4-FFF2-40B4-BE49-F238E27FC236}">
                  <a16:creationId xmlns:a16="http://schemas.microsoft.com/office/drawing/2014/main" id="{366013F4-C598-4589-BCA9-4D63C7A09A98}"/>
                </a:ext>
              </a:extLst>
            </p:cNvPr>
            <p:cNvCxnSpPr/>
            <p:nvPr/>
          </p:nvCxnSpPr>
          <p:spPr>
            <a:xfrm>
              <a:off x="4225283" y="3461031"/>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7" name="TextovéPole 116">
              <a:extLst>
                <a:ext uri="{FF2B5EF4-FFF2-40B4-BE49-F238E27FC236}">
                  <a16:creationId xmlns:a16="http://schemas.microsoft.com/office/drawing/2014/main" id="{08463747-ADBE-47DD-BD10-8F53E0250636}"/>
                </a:ext>
              </a:extLst>
            </p:cNvPr>
            <p:cNvSpPr txBox="1"/>
            <p:nvPr/>
          </p:nvSpPr>
          <p:spPr>
            <a:xfrm>
              <a:off x="4554260" y="2695231"/>
              <a:ext cx="882144" cy="240066"/>
            </a:xfrm>
            <a:prstGeom prst="rect">
              <a:avLst/>
            </a:prstGeom>
            <a:noFill/>
            <a:ln>
              <a:noFill/>
            </a:ln>
          </p:spPr>
          <p:txBody>
            <a:bodyPr wrap="square" rtlCol="0">
              <a:spAutoFit/>
            </a:bodyPr>
            <a:lstStyle/>
            <a:p>
              <a:pPr marL="0" lvl="2">
                <a:lnSpc>
                  <a:spcPct val="80000"/>
                </a:lnSpc>
                <a:buClr>
                  <a:srgbClr val="7030A0"/>
                </a:buClr>
                <a:buSzPct val="80000"/>
              </a:pPr>
              <a:r>
                <a:rPr lang="en-US" sz="1200" b="1" dirty="0">
                  <a:latin typeface="Cambria Math" panose="02040503050406030204" pitchFamily="18" charset="0"/>
                  <a:ea typeface="Cambria Math" panose="02040503050406030204" pitchFamily="18" charset="0"/>
                  <a:sym typeface="Wingdings 2" panose="05020102010507070707" pitchFamily="18" charset="2"/>
                </a:rPr>
                <a:t>Short</a:t>
              </a:r>
              <a:r>
                <a:rPr lang="cs-CZ" sz="1200" b="1" dirty="0">
                  <a:latin typeface="Cambria Math" panose="02040503050406030204" pitchFamily="18" charset="0"/>
                  <a:ea typeface="Cambria Math" panose="02040503050406030204" pitchFamily="18" charset="0"/>
                  <a:sym typeface="Wingdings 2" panose="05020102010507070707" pitchFamily="18" charset="2"/>
                </a:rPr>
                <a:t> </a:t>
              </a:r>
              <a:r>
                <a:rPr lang="en-US" sz="1200" b="1" dirty="0">
                  <a:latin typeface="Cambria Math" panose="02040503050406030204" pitchFamily="18" charset="0"/>
                  <a:ea typeface="Cambria Math" panose="02040503050406030204" pitchFamily="18" charset="0"/>
                  <a:sym typeface="Wingdings 2" panose="05020102010507070707" pitchFamily="18" charset="2"/>
                </a:rPr>
                <a:t>put</a:t>
              </a:r>
              <a:endParaRPr lang="en-GB" sz="1200" b="1" dirty="0">
                <a:latin typeface="Cambria Math" panose="02040503050406030204" pitchFamily="18" charset="0"/>
                <a:ea typeface="Cambria Math" panose="02040503050406030204" pitchFamily="18" charset="0"/>
              </a:endParaRPr>
            </a:p>
          </p:txBody>
        </p:sp>
        <p:cxnSp>
          <p:nvCxnSpPr>
            <p:cNvPr id="118" name="Přímá spojnice 117">
              <a:extLst>
                <a:ext uri="{FF2B5EF4-FFF2-40B4-BE49-F238E27FC236}">
                  <a16:creationId xmlns:a16="http://schemas.microsoft.com/office/drawing/2014/main" id="{F1012CB4-74D9-4DC7-84BD-B0CB720F5659}"/>
                </a:ext>
              </a:extLst>
            </p:cNvPr>
            <p:cNvCxnSpPr>
              <a:cxnSpLocks/>
            </p:cNvCxnSpPr>
            <p:nvPr/>
          </p:nvCxnSpPr>
          <p:spPr>
            <a:xfrm flipV="1">
              <a:off x="4252668" y="3230720"/>
              <a:ext cx="725092" cy="725092"/>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9" name="Přímá spojnice 118">
              <a:extLst>
                <a:ext uri="{FF2B5EF4-FFF2-40B4-BE49-F238E27FC236}">
                  <a16:creationId xmlns:a16="http://schemas.microsoft.com/office/drawing/2014/main" id="{F1012CB4-74D9-4DC7-84BD-B0CB720F5659}"/>
                </a:ext>
              </a:extLst>
            </p:cNvPr>
            <p:cNvCxnSpPr/>
            <p:nvPr/>
          </p:nvCxnSpPr>
          <p:spPr>
            <a:xfrm>
              <a:off x="4212724" y="3234312"/>
              <a:ext cx="75600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20" name="TextovéPole 119">
            <a:extLst>
              <a:ext uri="{FF2B5EF4-FFF2-40B4-BE49-F238E27FC236}">
                <a16:creationId xmlns:a16="http://schemas.microsoft.com/office/drawing/2014/main" id="{548302E3-ADA7-44AC-A47A-86E1F95768DF}"/>
              </a:ext>
            </a:extLst>
          </p:cNvPr>
          <p:cNvSpPr txBox="1"/>
          <p:nvPr/>
        </p:nvSpPr>
        <p:spPr>
          <a:xfrm>
            <a:off x="6372200" y="2647101"/>
            <a:ext cx="2736304" cy="954107"/>
          </a:xfrm>
          <a:prstGeom prst="rect">
            <a:avLst/>
          </a:prstGeom>
          <a:noFill/>
          <a:ln>
            <a:noFill/>
          </a:ln>
        </p:spPr>
        <p:txBody>
          <a:bodyPr wrap="square" rtlCol="0">
            <a:spAutoFit/>
          </a:bodyPr>
          <a:lstStyle/>
          <a:p>
            <a:pPr marL="182563" indent="-182563">
              <a:buClr>
                <a:srgbClr val="7030A0"/>
              </a:buClr>
              <a:buSzPct val="80000"/>
            </a:pPr>
            <a:r>
              <a:rPr lang="en-GB" sz="1400" dirty="0">
                <a:solidFill>
                  <a:srgbClr val="7030A0"/>
                </a:solidFill>
                <a:latin typeface="Cambria Math" panose="02040503050406030204" pitchFamily="18" charset="0"/>
                <a:ea typeface="Cambria Math" panose="02040503050406030204" pitchFamily="18" charset="0"/>
              </a:rPr>
              <a:t>Long</a:t>
            </a:r>
            <a:r>
              <a:rPr lang="en-GB" sz="1400" dirty="0">
                <a:latin typeface="Cambria Math" panose="02040503050406030204" pitchFamily="18" charset="0"/>
                <a:ea typeface="Cambria Math" panose="02040503050406030204" pitchFamily="18" charset="0"/>
              </a:rPr>
              <a:t> position in financial instrument = buyer’s position </a:t>
            </a:r>
          </a:p>
          <a:p>
            <a:pPr marL="182563" indent="-182563">
              <a:buClr>
                <a:srgbClr val="7030A0"/>
              </a:buClr>
              <a:buSzPct val="80000"/>
            </a:pPr>
            <a:r>
              <a:rPr lang="en-GB" sz="1400" dirty="0">
                <a:solidFill>
                  <a:srgbClr val="7030A0"/>
                </a:solidFill>
                <a:latin typeface="Cambria Math" panose="02040503050406030204" pitchFamily="18" charset="0"/>
                <a:ea typeface="Cambria Math" panose="02040503050406030204" pitchFamily="18" charset="0"/>
              </a:rPr>
              <a:t>Short</a:t>
            </a:r>
            <a:r>
              <a:rPr lang="en-GB" sz="1400" dirty="0">
                <a:latin typeface="Cambria Math" panose="02040503050406030204" pitchFamily="18" charset="0"/>
                <a:ea typeface="Cambria Math" panose="02040503050406030204" pitchFamily="18" charset="0"/>
              </a:rPr>
              <a:t> position in financial instrument = seller’s position </a:t>
            </a:r>
          </a:p>
        </p:txBody>
      </p:sp>
      <mc:AlternateContent xmlns:mc="http://schemas.openxmlformats.org/markup-compatibility/2006" xmlns:a14="http://schemas.microsoft.com/office/drawing/2010/main">
        <mc:Choice Requires="a14">
          <p:sp>
            <p:nvSpPr>
              <p:cNvPr id="121" name="TextovéPole 120">
                <a:extLst>
                  <a:ext uri="{FF2B5EF4-FFF2-40B4-BE49-F238E27FC236}">
                    <a16:creationId xmlns:a16="http://schemas.microsoft.com/office/drawing/2014/main" id="{05FC8A4A-3761-4383-881C-9096ADBF4AD7}"/>
                  </a:ext>
                </a:extLst>
              </p:cNvPr>
              <p:cNvSpPr txBox="1"/>
              <p:nvPr/>
            </p:nvSpPr>
            <p:spPr>
              <a:xfrm>
                <a:off x="1188000" y="4932000"/>
                <a:ext cx="296144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long call: </a:t>
                </a:r>
                <a14:m>
                  <m:oMath xmlns:m="http://schemas.openxmlformats.org/officeDocument/2006/math">
                    <m:func>
                      <m:funcPr>
                        <m:ctrlPr>
                          <a:rPr lang="en-GB" sz="1600" b="0" i="1" smtClean="0">
                            <a:latin typeface="Cambria Math" panose="02040503050406030204" pitchFamily="18" charset="0"/>
                            <a:ea typeface="Cambria Math" panose="02040503050406030204" pitchFamily="18" charset="0"/>
                          </a:rPr>
                        </m:ctrlPr>
                      </m:funcPr>
                      <m:fName>
                        <m:r>
                          <m:rPr>
                            <m:sty m:val="p"/>
                          </m:rPr>
                          <a:rPr lang="en-GB" sz="1600" b="0" i="0" smtClean="0">
                            <a:latin typeface="Cambria Math" panose="02040503050406030204" pitchFamily="18" charset="0"/>
                            <a:ea typeface="Cambria Math" panose="02040503050406030204" pitchFamily="18" charset="0"/>
                          </a:rPr>
                          <m:t>max</m:t>
                        </m:r>
                      </m:fName>
                      <m:e>
                        <m:d>
                          <m:dPr>
                            <m:ctrlPr>
                              <a:rPr lang="en-GB" sz="1600" b="0" i="1" smtClean="0">
                                <a:latin typeface="Cambria Math" panose="02040503050406030204" pitchFamily="18" charset="0"/>
                                <a:ea typeface="Cambria Math" panose="02040503050406030204" pitchFamily="18" charset="0"/>
                              </a:rPr>
                            </m:ctrlPr>
                          </m:dPr>
                          <m:e>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,0</m:t>
                            </m:r>
                          </m:e>
                        </m:d>
                      </m:e>
                    </m:func>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1" name="TextovéPole 12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8000" y="4932000"/>
                <a:ext cx="2961444" cy="338554"/>
              </a:xfrm>
              <a:prstGeom prst="rect">
                <a:avLst/>
              </a:prstGeom>
              <a:blipFill>
                <a:blip r:embed="rId28"/>
                <a:stretch>
                  <a:fillRect l="-823" t="-7143" b="-1964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2" name="TextovéPole 121">
                <a:extLst>
                  <a:ext uri="{FF2B5EF4-FFF2-40B4-BE49-F238E27FC236}">
                    <a16:creationId xmlns:a16="http://schemas.microsoft.com/office/drawing/2014/main" id="{2BCFBE12-1A8A-466B-82A7-B8623C9F6520}"/>
                  </a:ext>
                </a:extLst>
              </p:cNvPr>
              <p:cNvSpPr txBox="1"/>
              <p:nvPr/>
            </p:nvSpPr>
            <p:spPr>
              <a:xfrm>
                <a:off x="3996000" y="4932000"/>
                <a:ext cx="5040744" cy="338554"/>
              </a:xfrm>
              <a:prstGeom prst="rect">
                <a:avLst/>
              </a:prstGeom>
              <a:noFill/>
              <a:ln>
                <a:noFill/>
              </a:ln>
            </p:spPr>
            <p:txBody>
              <a:bodyPr wrap="square" rtlCol="0">
                <a:spAutoFit/>
              </a:bodyPr>
              <a:lstStyle/>
              <a:p>
                <a:pPr>
                  <a:buClr>
                    <a:srgbClr val="7030A0"/>
                  </a:buClr>
                  <a:buSzPct val="100000"/>
                </a:pPr>
                <a:r>
                  <a:rPr lang="en-GB" sz="1600" dirty="0">
                    <a:latin typeface="Cambria Math" panose="02040503050406030204" pitchFamily="18" charset="0"/>
                    <a:ea typeface="Cambria Math" panose="02040503050406030204" pitchFamily="18" charset="0"/>
                  </a:rPr>
                  <a:t>short call: </a:t>
                </a:r>
                <a14:m>
                  <m:oMath xmlns:m="http://schemas.openxmlformats.org/officeDocument/2006/math">
                    <m:r>
                      <a:rPr lang="en-GB" sz="1600" b="0" i="0" smtClean="0">
                        <a:latin typeface="Cambria Math" panose="02040503050406030204" pitchFamily="18" charset="0"/>
                        <a:ea typeface="Cambria Math" panose="02040503050406030204" pitchFamily="18" charset="0"/>
                      </a:rPr>
                      <m:t>−</m:t>
                    </m:r>
                    <m:d>
                      <m:dPr>
                        <m:begChr m:val="["/>
                        <m:endChr m:val="]"/>
                        <m:ctrlPr>
                          <a:rPr lang="en-GB" sz="1600" b="0" i="1" smtClean="0">
                            <a:latin typeface="Cambria Math" panose="02040503050406030204" pitchFamily="18" charset="0"/>
                            <a:ea typeface="Cambria Math" panose="02040503050406030204" pitchFamily="18" charset="0"/>
                          </a:rPr>
                        </m:ctrlPr>
                      </m:dPr>
                      <m:e>
                        <m:func>
                          <m:funcPr>
                            <m:ctrlPr>
                              <a:rPr lang="en-GB" sz="1600" i="1">
                                <a:latin typeface="Cambria Math" panose="02040503050406030204" pitchFamily="18" charset="0"/>
                                <a:ea typeface="Cambria Math" panose="02040503050406030204" pitchFamily="18" charset="0"/>
                              </a:rPr>
                            </m:ctrlPr>
                          </m:funcPr>
                          <m:fName>
                            <m:r>
                              <m:rPr>
                                <m:sty m:val="p"/>
                              </m:rPr>
                              <a:rPr lang="en-GB" sz="1600">
                                <a:latin typeface="Cambria Math" panose="02040503050406030204" pitchFamily="18" charset="0"/>
                                <a:ea typeface="Cambria Math" panose="02040503050406030204" pitchFamily="18" charset="0"/>
                              </a:rPr>
                              <m:t>max</m:t>
                            </m:r>
                          </m:fName>
                          <m:e>
                            <m:d>
                              <m:dPr>
                                <m:ctrlPr>
                                  <a:rPr lang="en-GB" sz="1600" i="1">
                                    <a:latin typeface="Cambria Math" panose="02040503050406030204" pitchFamily="18" charset="0"/>
                                    <a:ea typeface="Cambria Math" panose="02040503050406030204" pitchFamily="18" charset="0"/>
                                  </a:rPr>
                                </m:ctrlPr>
                              </m:dPr>
                              <m:e>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,0</m:t>
                                </m:r>
                              </m:e>
                            </m:d>
                          </m:e>
                        </m:func>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𝐶</m:t>
                        </m:r>
                      </m:e>
                    </m:d>
                    <m:r>
                      <a:rPr lang="en-GB" sz="1600" b="0" i="1" smtClean="0">
                        <a:latin typeface="Cambria Math" panose="02040503050406030204" pitchFamily="18" charset="0"/>
                        <a:ea typeface="Cambria Math" panose="02040503050406030204" pitchFamily="18" charset="0"/>
                      </a:rPr>
                      <m:t>=</m:t>
                    </m:r>
                    <m:func>
                      <m:funcPr>
                        <m:ctrlPr>
                          <a:rPr lang="en-GB" sz="1600" b="0" i="1" smtClean="0">
                            <a:latin typeface="Cambria Math" panose="02040503050406030204" pitchFamily="18" charset="0"/>
                            <a:ea typeface="Cambria Math" panose="02040503050406030204" pitchFamily="18" charset="0"/>
                          </a:rPr>
                        </m:ctrlPr>
                      </m:funcPr>
                      <m:fName>
                        <m:r>
                          <m:rPr>
                            <m:sty m:val="p"/>
                          </m:rPr>
                          <a:rPr lang="en-GB" sz="1600" b="0" i="0" smtClean="0">
                            <a:latin typeface="Cambria Math" panose="02040503050406030204" pitchFamily="18" charset="0"/>
                            <a:ea typeface="Cambria Math" panose="02040503050406030204" pitchFamily="18" charset="0"/>
                          </a:rPr>
                          <m:t>min</m:t>
                        </m:r>
                      </m:fName>
                      <m:e>
                        <m:d>
                          <m:dPr>
                            <m:ctrlPr>
                              <a:rPr lang="en-GB" sz="1600" b="0" i="1" smtClean="0">
                                <a:latin typeface="Cambria Math" panose="02040503050406030204" pitchFamily="18" charset="0"/>
                                <a:ea typeface="Cambria Math" panose="02040503050406030204" pitchFamily="18" charset="0"/>
                              </a:rPr>
                            </m:ctrlPr>
                          </m:dPr>
                          <m:e>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,0</m:t>
                            </m:r>
                          </m:e>
                        </m:d>
                      </m:e>
                    </m:func>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𝐶</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2" name="TextovéPole 121">
                <a:extLst>
                  <a:ext uri="{FF2B5EF4-FFF2-40B4-BE49-F238E27FC236}">
                    <a16:creationId xmlns:a16="http://schemas.microsoft.com/office/drawing/2014/main" id="{2BCFBE12-1A8A-466B-82A7-B8623C9F6520}"/>
                  </a:ext>
                </a:extLst>
              </p:cNvPr>
              <p:cNvSpPr txBox="1">
                <a:spLocks noRot="1" noChangeAspect="1" noMove="1" noResize="1" noEditPoints="1" noAdjustHandles="1" noChangeArrowheads="1" noChangeShapeType="1" noTextEdit="1"/>
              </p:cNvSpPr>
              <p:nvPr/>
            </p:nvSpPr>
            <p:spPr>
              <a:xfrm>
                <a:off x="3996000" y="4932000"/>
                <a:ext cx="5040744" cy="338554"/>
              </a:xfrm>
              <a:prstGeom prst="rect">
                <a:avLst/>
              </a:prstGeom>
              <a:blipFill>
                <a:blip r:embed="rId29"/>
                <a:stretch>
                  <a:fillRect l="-726" t="-7143" b="-1964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3" name="TextovéPole 122">
                <a:extLst>
                  <a:ext uri="{FF2B5EF4-FFF2-40B4-BE49-F238E27FC236}">
                    <a16:creationId xmlns:a16="http://schemas.microsoft.com/office/drawing/2014/main" id="{05FC8A4A-3761-4383-881C-9096ADBF4AD7}"/>
                  </a:ext>
                </a:extLst>
              </p:cNvPr>
              <p:cNvSpPr txBox="1"/>
              <p:nvPr/>
            </p:nvSpPr>
            <p:spPr>
              <a:xfrm>
                <a:off x="1188000" y="5184000"/>
                <a:ext cx="2922055"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long put: </a:t>
                </a:r>
                <a14:m>
                  <m:oMath xmlns:m="http://schemas.openxmlformats.org/officeDocument/2006/math">
                    <m:func>
                      <m:funcPr>
                        <m:ctrlPr>
                          <a:rPr lang="en-GB" sz="1600" b="0" i="1" smtClean="0">
                            <a:latin typeface="Cambria Math" panose="02040503050406030204" pitchFamily="18" charset="0"/>
                            <a:ea typeface="Cambria Math" panose="02040503050406030204" pitchFamily="18" charset="0"/>
                          </a:rPr>
                        </m:ctrlPr>
                      </m:funcPr>
                      <m:fName>
                        <m:r>
                          <m:rPr>
                            <m:sty m:val="p"/>
                          </m:rPr>
                          <a:rPr lang="en-GB" sz="1600" b="0" i="0" smtClean="0">
                            <a:latin typeface="Cambria Math" panose="02040503050406030204" pitchFamily="18" charset="0"/>
                            <a:ea typeface="Cambria Math" panose="02040503050406030204" pitchFamily="18" charset="0"/>
                          </a:rPr>
                          <m:t>max</m:t>
                        </m:r>
                      </m:fName>
                      <m:e>
                        <m:d>
                          <m:dPr>
                            <m:ctrlPr>
                              <a:rPr lang="en-GB" sz="1600" b="0" i="1" smtClean="0">
                                <a:latin typeface="Cambria Math" panose="02040503050406030204" pitchFamily="18" charset="0"/>
                                <a:ea typeface="Cambria Math" panose="02040503050406030204" pitchFamily="18" charset="0"/>
                              </a:rPr>
                            </m:ctrlPr>
                          </m:dPr>
                          <m:e>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,0</m:t>
                            </m:r>
                          </m:e>
                        </m:d>
                      </m:e>
                    </m:func>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𝑃</m:t>
                    </m:r>
                    <m:r>
                      <a:rPr lang="cs-CZ" sz="1600" b="0" i="1" smtClean="0">
                        <a:latin typeface="Cambria Math" panose="02040503050406030204" pitchFamily="18" charset="0"/>
                        <a:ea typeface="Cambria Math" panose="02040503050406030204" pitchFamily="18" charset="0"/>
                      </a:rPr>
                      <m:t>;</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3" name="TextovéPole 122">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8000" y="5184000"/>
                <a:ext cx="2922055" cy="338554"/>
              </a:xfrm>
              <a:prstGeom prst="rect">
                <a:avLst/>
              </a:prstGeom>
              <a:blipFill>
                <a:blip r:embed="rId30"/>
                <a:stretch>
                  <a:fillRect l="-835" t="-7143" b="-1964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4" name="TextovéPole 123">
                <a:extLst>
                  <a:ext uri="{FF2B5EF4-FFF2-40B4-BE49-F238E27FC236}">
                    <a16:creationId xmlns:a16="http://schemas.microsoft.com/office/drawing/2014/main" id="{2BCFBE12-1A8A-466B-82A7-B8623C9F6520}"/>
                  </a:ext>
                </a:extLst>
              </p:cNvPr>
              <p:cNvSpPr txBox="1"/>
              <p:nvPr/>
            </p:nvSpPr>
            <p:spPr>
              <a:xfrm>
                <a:off x="3995936" y="5184000"/>
                <a:ext cx="5040744" cy="338554"/>
              </a:xfrm>
              <a:prstGeom prst="rect">
                <a:avLst/>
              </a:prstGeom>
              <a:noFill/>
              <a:ln>
                <a:noFill/>
              </a:ln>
            </p:spPr>
            <p:txBody>
              <a:bodyPr wrap="square" rtlCol="0">
                <a:spAutoFit/>
              </a:bodyPr>
              <a:lstStyle/>
              <a:p>
                <a:pPr>
                  <a:buClr>
                    <a:srgbClr val="7030A0"/>
                  </a:buClr>
                  <a:buSzPct val="100000"/>
                </a:pPr>
                <a:r>
                  <a:rPr lang="en-GB" sz="1600" dirty="0">
                    <a:latin typeface="Cambria Math" panose="02040503050406030204" pitchFamily="18" charset="0"/>
                    <a:ea typeface="Cambria Math" panose="02040503050406030204" pitchFamily="18" charset="0"/>
                  </a:rPr>
                  <a:t>short put: </a:t>
                </a:r>
                <a14:m>
                  <m:oMath xmlns:m="http://schemas.openxmlformats.org/officeDocument/2006/math">
                    <m:r>
                      <a:rPr lang="en-GB" sz="1600" b="0" i="0" smtClean="0">
                        <a:latin typeface="Cambria Math" panose="02040503050406030204" pitchFamily="18" charset="0"/>
                        <a:ea typeface="Cambria Math" panose="02040503050406030204" pitchFamily="18" charset="0"/>
                      </a:rPr>
                      <m:t>−</m:t>
                    </m:r>
                    <m:d>
                      <m:dPr>
                        <m:begChr m:val="["/>
                        <m:endChr m:val="]"/>
                        <m:ctrlPr>
                          <a:rPr lang="en-GB" sz="1600" b="0" i="1" smtClean="0">
                            <a:latin typeface="Cambria Math" panose="02040503050406030204" pitchFamily="18" charset="0"/>
                            <a:ea typeface="Cambria Math" panose="02040503050406030204" pitchFamily="18" charset="0"/>
                          </a:rPr>
                        </m:ctrlPr>
                      </m:dPr>
                      <m:e>
                        <m:func>
                          <m:funcPr>
                            <m:ctrlPr>
                              <a:rPr lang="en-GB" sz="1600" i="1">
                                <a:latin typeface="Cambria Math" panose="02040503050406030204" pitchFamily="18" charset="0"/>
                                <a:ea typeface="Cambria Math" panose="02040503050406030204" pitchFamily="18" charset="0"/>
                              </a:rPr>
                            </m:ctrlPr>
                          </m:funcPr>
                          <m:fName>
                            <m:r>
                              <m:rPr>
                                <m:sty m:val="p"/>
                              </m:rPr>
                              <a:rPr lang="en-GB" sz="1600">
                                <a:latin typeface="Cambria Math" panose="02040503050406030204" pitchFamily="18" charset="0"/>
                                <a:ea typeface="Cambria Math" panose="02040503050406030204" pitchFamily="18" charset="0"/>
                              </a:rPr>
                              <m:t>max</m:t>
                            </m:r>
                          </m:fName>
                          <m:e>
                            <m:d>
                              <m:dPr>
                                <m:ctrlPr>
                                  <a:rPr lang="en-GB" sz="1600" i="1">
                                    <a:latin typeface="Cambria Math" panose="02040503050406030204" pitchFamily="18" charset="0"/>
                                    <a:ea typeface="Cambria Math" panose="02040503050406030204" pitchFamily="18" charset="0"/>
                                  </a:rPr>
                                </m:ctrlPr>
                              </m:dPr>
                              <m:e>
                                <m:sSub>
                                  <m:sSubPr>
                                    <m:ctrlPr>
                                      <a:rPr lang="en-GB" sz="1600" i="1">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,0</m:t>
                                </m:r>
                              </m:e>
                            </m:d>
                          </m:e>
                        </m:func>
                        <m:r>
                          <a:rPr lang="en-GB" sz="1600" i="1">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𝑃</m:t>
                        </m:r>
                      </m:e>
                    </m:d>
                    <m:r>
                      <a:rPr lang="en-GB" sz="1600" b="0" i="1" smtClean="0">
                        <a:latin typeface="Cambria Math" panose="02040503050406030204" pitchFamily="18" charset="0"/>
                        <a:ea typeface="Cambria Math" panose="02040503050406030204" pitchFamily="18" charset="0"/>
                      </a:rPr>
                      <m:t>=</m:t>
                    </m:r>
                    <m:func>
                      <m:funcPr>
                        <m:ctrlPr>
                          <a:rPr lang="en-GB" sz="1600" b="0" i="1" smtClean="0">
                            <a:latin typeface="Cambria Math" panose="02040503050406030204" pitchFamily="18" charset="0"/>
                            <a:ea typeface="Cambria Math" panose="02040503050406030204" pitchFamily="18" charset="0"/>
                          </a:rPr>
                        </m:ctrlPr>
                      </m:funcPr>
                      <m:fName>
                        <m:r>
                          <m:rPr>
                            <m:sty m:val="p"/>
                          </m:rPr>
                          <a:rPr lang="en-GB" sz="1600" b="0" i="0" smtClean="0">
                            <a:latin typeface="Cambria Math" panose="02040503050406030204" pitchFamily="18" charset="0"/>
                            <a:ea typeface="Cambria Math" panose="02040503050406030204" pitchFamily="18" charset="0"/>
                          </a:rPr>
                          <m:t>min</m:t>
                        </m:r>
                      </m:fName>
                      <m:e>
                        <m:d>
                          <m:dPr>
                            <m:ctrlPr>
                              <a:rPr lang="en-GB" sz="1600" b="0" i="1" smtClean="0">
                                <a:latin typeface="Cambria Math" panose="02040503050406030204" pitchFamily="18" charset="0"/>
                                <a:ea typeface="Cambria Math" panose="02040503050406030204" pitchFamily="18" charset="0"/>
                              </a:rPr>
                            </m:ctrlPr>
                          </m:dPr>
                          <m:e>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,0</m:t>
                            </m:r>
                          </m:e>
                        </m:d>
                      </m:e>
                    </m:func>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𝑃</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4" name="TextovéPole 123">
                <a:extLst>
                  <a:ext uri="{FF2B5EF4-FFF2-40B4-BE49-F238E27FC236}">
                    <a16:creationId xmlns:a16="http://schemas.microsoft.com/office/drawing/2014/main" id="{2BCFBE12-1A8A-466B-82A7-B8623C9F6520}"/>
                  </a:ext>
                </a:extLst>
              </p:cNvPr>
              <p:cNvSpPr txBox="1">
                <a:spLocks noRot="1" noChangeAspect="1" noMove="1" noResize="1" noEditPoints="1" noAdjustHandles="1" noChangeArrowheads="1" noChangeShapeType="1" noTextEdit="1"/>
              </p:cNvSpPr>
              <p:nvPr/>
            </p:nvSpPr>
            <p:spPr>
              <a:xfrm>
                <a:off x="3995936" y="5184000"/>
                <a:ext cx="5040744" cy="338554"/>
              </a:xfrm>
              <a:prstGeom prst="rect">
                <a:avLst/>
              </a:prstGeom>
              <a:blipFill>
                <a:blip r:embed="rId31"/>
                <a:stretch>
                  <a:fillRect l="-726" t="-7143" b="-1964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5" name="TextovéPole 124">
                <a:extLst>
                  <a:ext uri="{FF2B5EF4-FFF2-40B4-BE49-F238E27FC236}">
                    <a16:creationId xmlns:a16="http://schemas.microsoft.com/office/drawing/2014/main" id="{05FC8A4A-3761-4383-881C-9096ADBF4AD7}"/>
                  </a:ext>
                </a:extLst>
              </p:cNvPr>
              <p:cNvSpPr txBox="1"/>
              <p:nvPr/>
            </p:nvSpPr>
            <p:spPr>
              <a:xfrm>
                <a:off x="1188000" y="5459968"/>
                <a:ext cx="4032448"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long call and put: </a:t>
                </a:r>
                <a14:m>
                  <m:oMath xmlns:m="http://schemas.openxmlformats.org/officeDocument/2006/math">
                    <m:func>
                      <m:funcPr>
                        <m:ctrlPr>
                          <a:rPr lang="en-GB" sz="1600" b="0" i="1" smtClean="0">
                            <a:latin typeface="Cambria Math" panose="02040503050406030204" pitchFamily="18" charset="0"/>
                            <a:ea typeface="Cambria Math" panose="02040503050406030204" pitchFamily="18" charset="0"/>
                          </a:rPr>
                        </m:ctrlPr>
                      </m:funcPr>
                      <m:fName>
                        <m:r>
                          <m:rPr>
                            <m:sty m:val="p"/>
                          </m:rPr>
                          <a:rPr lang="en-GB" sz="1600" b="0" i="0" smtClean="0">
                            <a:latin typeface="Cambria Math" panose="02040503050406030204" pitchFamily="18" charset="0"/>
                            <a:ea typeface="Cambria Math" panose="02040503050406030204" pitchFamily="18" charset="0"/>
                          </a:rPr>
                          <m:t>max</m:t>
                        </m:r>
                      </m:fName>
                      <m:e>
                        <m:d>
                          <m:dPr>
                            <m:ctrlPr>
                              <a:rPr lang="en-GB" sz="1600" b="0" i="1" smtClean="0">
                                <a:latin typeface="Cambria Math" panose="02040503050406030204" pitchFamily="18" charset="0"/>
                                <a:ea typeface="Cambria Math" panose="02040503050406030204" pitchFamily="18" charset="0"/>
                              </a:rPr>
                            </m:ctrlPr>
                          </m:dPr>
                          <m:e>
                            <m:r>
                              <a:rPr lang="en-GB" sz="1600" b="0" i="1" smtClean="0">
                                <a:latin typeface="Cambria Math" panose="02040503050406030204" pitchFamily="18" charset="0"/>
                                <a:ea typeface="Cambria Math" panose="02040503050406030204" pitchFamily="18" charset="0"/>
                              </a:rPr>
                              <m:t>𝜔</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,0</m:t>
                            </m:r>
                          </m:e>
                        </m:d>
                        <m:r>
                          <a:rPr lang="en-GB" sz="1600" b="0" i="1" smtClean="0">
                            <a:latin typeface="Cambria Math" panose="02040503050406030204" pitchFamily="18" charset="0"/>
                            <a:ea typeface="Cambria Math" panose="02040503050406030204" pitchFamily="18" charset="0"/>
                          </a:rPr>
                          <m:t>)</m:t>
                        </m:r>
                      </m:e>
                    </m:func>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𝜀</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5" name="TextovéPole 124">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8000" y="5459968"/>
                <a:ext cx="4032448" cy="338554"/>
              </a:xfrm>
              <a:prstGeom prst="rect">
                <a:avLst/>
              </a:prstGeom>
              <a:blipFill>
                <a:blip r:embed="rId32"/>
                <a:stretch>
                  <a:fillRect l="-605" t="-7273" b="-21818"/>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6" name="TextovéPole 125">
                <a:extLst>
                  <a:ext uri="{FF2B5EF4-FFF2-40B4-BE49-F238E27FC236}">
                    <a16:creationId xmlns:a16="http://schemas.microsoft.com/office/drawing/2014/main" id="{2BCFBE12-1A8A-466B-82A7-B8623C9F6520}"/>
                  </a:ext>
                </a:extLst>
              </p:cNvPr>
              <p:cNvSpPr txBox="1"/>
              <p:nvPr/>
            </p:nvSpPr>
            <p:spPr>
              <a:xfrm>
                <a:off x="1188000" y="5724000"/>
                <a:ext cx="4032448"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short call and put:</a:t>
                </a:r>
                <a14:m>
                  <m:oMath xmlns:m="http://schemas.openxmlformats.org/officeDocument/2006/math">
                    <m:func>
                      <m:funcPr>
                        <m:ctrlPr>
                          <a:rPr lang="en-GB" sz="1600" i="1">
                            <a:latin typeface="Cambria Math" panose="02040503050406030204" pitchFamily="18" charset="0"/>
                            <a:ea typeface="Cambria Math" panose="02040503050406030204" pitchFamily="18" charset="0"/>
                          </a:rPr>
                        </m:ctrlPr>
                      </m:funcPr>
                      <m:fName>
                        <m:r>
                          <a:rPr lang="en-GB" sz="1600" b="0" i="1" smtClean="0">
                            <a:latin typeface="Cambria Math" panose="02040503050406030204" pitchFamily="18" charset="0"/>
                            <a:ea typeface="Cambria Math" panose="02040503050406030204" pitchFamily="18" charset="0"/>
                          </a:rPr>
                          <m:t> </m:t>
                        </m:r>
                        <m:r>
                          <m:rPr>
                            <m:sty m:val="p"/>
                          </m:rPr>
                          <a:rPr lang="en-GB" sz="1600">
                            <a:latin typeface="Cambria Math" panose="02040503050406030204" pitchFamily="18" charset="0"/>
                            <a:ea typeface="Cambria Math" panose="02040503050406030204" pitchFamily="18" charset="0"/>
                          </a:rPr>
                          <m:t>min</m:t>
                        </m:r>
                      </m:fName>
                      <m:e>
                        <m:d>
                          <m:dPr>
                            <m:ctrlPr>
                              <a:rPr lang="en-GB" sz="1600" i="1">
                                <a:latin typeface="Cambria Math" panose="02040503050406030204" pitchFamily="18" charset="0"/>
                                <a:ea typeface="Cambria Math" panose="02040503050406030204" pitchFamily="18" charset="0"/>
                              </a:rPr>
                            </m:ctrlPr>
                          </m:dPr>
                          <m:e>
                            <m:r>
                              <a:rPr lang="en-GB" sz="1600" i="1" smtClean="0">
                                <a:latin typeface="Cambria Math" panose="02040503050406030204" pitchFamily="18" charset="0"/>
                                <a:ea typeface="Cambria Math" panose="02040503050406030204" pitchFamily="18" charset="0"/>
                              </a:rPr>
                              <m:t>𝜔</m:t>
                            </m:r>
                            <m:r>
                              <a:rPr lang="en-GB" sz="1600" b="0" i="1" smtClean="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,0</m:t>
                            </m:r>
                          </m:e>
                        </m:d>
                        <m:r>
                          <a:rPr lang="en-GB" sz="1600" b="0" i="1" smtClean="0">
                            <a:latin typeface="Cambria Math" panose="02040503050406030204" pitchFamily="18" charset="0"/>
                            <a:ea typeface="Cambria Math" panose="02040503050406030204" pitchFamily="18" charset="0"/>
                          </a:rPr>
                          <m:t>)</m:t>
                        </m:r>
                      </m:e>
                    </m:func>
                    <m:r>
                      <a:rPr lang="en-GB" sz="1600" i="1">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𝜀</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126" name="TextovéPole 125">
                <a:extLst>
                  <a:ext uri="{FF2B5EF4-FFF2-40B4-BE49-F238E27FC236}">
                    <a16:creationId xmlns:a16="http://schemas.microsoft.com/office/drawing/2014/main" id="{2BCFBE12-1A8A-466B-82A7-B8623C9F6520}"/>
                  </a:ext>
                </a:extLst>
              </p:cNvPr>
              <p:cNvSpPr txBox="1">
                <a:spLocks noRot="1" noChangeAspect="1" noMove="1" noResize="1" noEditPoints="1" noAdjustHandles="1" noChangeArrowheads="1" noChangeShapeType="1" noTextEdit="1"/>
              </p:cNvSpPr>
              <p:nvPr/>
            </p:nvSpPr>
            <p:spPr>
              <a:xfrm>
                <a:off x="1188000" y="5724000"/>
                <a:ext cx="4032448" cy="338554"/>
              </a:xfrm>
              <a:prstGeom prst="rect">
                <a:avLst/>
              </a:prstGeom>
              <a:blipFill>
                <a:blip r:embed="rId33"/>
                <a:stretch>
                  <a:fillRect l="-605" t="-7143" b="-19643"/>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7" name="TextovéPole 126">
                <a:extLst>
                  <a:ext uri="{FF2B5EF4-FFF2-40B4-BE49-F238E27FC236}">
                    <a16:creationId xmlns:a16="http://schemas.microsoft.com/office/drawing/2014/main" id="{05FC8A4A-3761-4383-881C-9096ADBF4AD7}"/>
                  </a:ext>
                </a:extLst>
              </p:cNvPr>
              <p:cNvSpPr txBox="1"/>
              <p:nvPr/>
            </p:nvSpPr>
            <p:spPr>
              <a:xfrm>
                <a:off x="5688576" y="5472000"/>
                <a:ext cx="2699848" cy="584775"/>
              </a:xfrm>
              <a:prstGeom prst="rect">
                <a:avLst/>
              </a:prstGeom>
              <a:noFill/>
              <a:ln>
                <a:noFill/>
              </a:ln>
            </p:spPr>
            <p:txBody>
              <a:bodyPr wrap="square" rtlCol="0">
                <a:spAutoFit/>
              </a:bodyPr>
              <a:lstStyle/>
              <a:p>
                <a:pPr>
                  <a:buClr>
                    <a:srgbClr val="7030A0"/>
                  </a:buClr>
                  <a:buSzPct val="100000"/>
                </a:pPr>
                <a14:m>
                  <m:oMathPara xmlns:m="http://schemas.openxmlformats.org/officeDocument/2006/math">
                    <m:oMathParaPr>
                      <m:jc m:val="left"/>
                    </m:oMathParaPr>
                    <m:oMath xmlns:m="http://schemas.openxmlformats.org/officeDocument/2006/math">
                      <m:r>
                        <a:rPr lang="en-GB" sz="1600" i="1" smtClean="0">
                          <a:latin typeface="Cambria Math" panose="02040503050406030204" pitchFamily="18" charset="0"/>
                          <a:ea typeface="Cambria Math" panose="02040503050406030204" pitchFamily="18" charset="0"/>
                        </a:rPr>
                        <m:t>𝜔</m:t>
                      </m:r>
                      <m:r>
                        <a:rPr lang="cs-CZ" sz="1600" b="0" i="1" smtClean="0">
                          <a:latin typeface="Cambria Math" panose="02040503050406030204" pitchFamily="18" charset="0"/>
                          <a:ea typeface="Cambria Math" panose="02040503050406030204" pitchFamily="18" charset="0"/>
                        </a:rPr>
                        <m:t>=1,</m:t>
                      </m:r>
                      <m:r>
                        <a:rPr lang="cs-CZ" sz="1600" b="0" i="1" smtClean="0">
                          <a:latin typeface="Cambria Math" panose="02040503050406030204" pitchFamily="18" charset="0"/>
                          <a:ea typeface="Cambria Math" panose="02040503050406030204" pitchFamily="18" charset="0"/>
                        </a:rPr>
                        <m:t>𝜀</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𝐶</m:t>
                      </m:r>
                      <m:r>
                        <a:rPr lang="en-GB" sz="1600" i="1">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for</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call</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option</m:t>
                      </m:r>
                    </m:oMath>
                  </m:oMathPara>
                </a14:m>
                <a:endParaRPr lang="cs-CZ" sz="1600" b="0" dirty="0">
                  <a:latin typeface="Cambria Math" panose="02040503050406030204" pitchFamily="18" charset="0"/>
                  <a:ea typeface="Cambria Math" panose="02040503050406030204" pitchFamily="18" charset="0"/>
                </a:endParaRPr>
              </a:p>
              <a:p>
                <a:pPr>
                  <a:buClr>
                    <a:srgbClr val="7030A0"/>
                  </a:buClr>
                  <a:buSzPct val="100000"/>
                </a:pPr>
                <a14:m>
                  <m:oMathPara xmlns:m="http://schemas.openxmlformats.org/officeDocument/2006/math">
                    <m:oMathParaPr>
                      <m:jc m:val="left"/>
                    </m:oMathParaPr>
                    <m:oMath xmlns:m="http://schemas.openxmlformats.org/officeDocument/2006/math">
                      <m:r>
                        <a:rPr lang="en-GB" sz="1600" i="1">
                          <a:latin typeface="Cambria Math" panose="02040503050406030204" pitchFamily="18" charset="0"/>
                          <a:ea typeface="Cambria Math" panose="02040503050406030204" pitchFamily="18" charset="0"/>
                        </a:rPr>
                        <m:t>𝜔</m:t>
                      </m:r>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𝜀</m:t>
                      </m:r>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𝑃</m:t>
                      </m:r>
                      <m:r>
                        <a:rPr lang="en-GB" sz="1600" i="1">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for</m:t>
                      </m:r>
                      <m:r>
                        <m:rPr>
                          <m:nor/>
                        </m:rPr>
                        <a:rPr lang="cs-CZ" sz="160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put</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option</m:t>
                      </m:r>
                    </m:oMath>
                  </m:oMathPara>
                </a14:m>
                <a:endParaRPr lang="cs-CZ" sz="1600" dirty="0">
                  <a:latin typeface="Cambria Math" panose="02040503050406030204" pitchFamily="18" charset="0"/>
                  <a:ea typeface="Cambria Math" panose="02040503050406030204" pitchFamily="18" charset="0"/>
                </a:endParaRPr>
              </a:p>
            </p:txBody>
          </p:sp>
        </mc:Choice>
        <mc:Fallback xmlns="">
          <p:sp>
            <p:nvSpPr>
              <p:cNvPr id="127" name="TextovéPole 126">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5688576" y="5472000"/>
                <a:ext cx="2699848" cy="584775"/>
              </a:xfrm>
              <a:prstGeom prst="rect">
                <a:avLst/>
              </a:prstGeom>
              <a:blipFill>
                <a:blip r:embed="rId34"/>
                <a:stretch>
                  <a:fillRect b="-5208"/>
                </a:stretch>
              </a:blipFill>
              <a:ln>
                <a:noFill/>
              </a:ln>
            </p:spPr>
            <p:txBody>
              <a:bodyPr/>
              <a:lstStyle/>
              <a:p>
                <a:r>
                  <a:rPr lang="cs-CZ">
                    <a:noFill/>
                  </a:rPr>
                  <a:t> </a:t>
                </a:r>
              </a:p>
            </p:txBody>
          </p:sp>
        </mc:Fallback>
      </mc:AlternateContent>
      <p:sp>
        <p:nvSpPr>
          <p:cNvPr id="83" name="TextovéPole 82">
            <a:extLst>
              <a:ext uri="{FF2B5EF4-FFF2-40B4-BE49-F238E27FC236}">
                <a16:creationId xmlns:a16="http://schemas.microsoft.com/office/drawing/2014/main" id="{EE16E3B3-D303-4859-B2FD-649CC47A3C14}"/>
              </a:ext>
            </a:extLst>
          </p:cNvPr>
          <p:cNvSpPr txBox="1"/>
          <p:nvPr/>
        </p:nvSpPr>
        <p:spPr>
          <a:xfrm>
            <a:off x="1187999" y="3985637"/>
            <a:ext cx="7949591"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a:latin typeface="Cambria Math" panose="02040503050406030204" pitchFamily="18" charset="0"/>
                <a:ea typeface="Cambria Math" panose="02040503050406030204" pitchFamily="18" charset="0"/>
              </a:rPr>
              <a:t>Options provide buyers with unlimited upside potential (no ceiling for gains) and limited downside potential (a floor for losses)</a:t>
            </a:r>
          </a:p>
        </p:txBody>
      </p:sp>
    </p:spTree>
    <p:extLst>
      <p:ext uri="{BB962C8B-B14F-4D97-AF65-F5344CB8AC3E}">
        <p14:creationId xmlns:p14="http://schemas.microsoft.com/office/powerpoint/2010/main" val="502176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Essentials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4</a:t>
            </a:fld>
            <a:endParaRPr lang="cs-CZ" dirty="0"/>
          </a:p>
        </p:txBody>
      </p:sp>
      <p:sp>
        <p:nvSpPr>
          <p:cNvPr id="4" name="Nadpis 3"/>
          <p:cNvSpPr>
            <a:spLocks noGrp="1"/>
          </p:cNvSpPr>
          <p:nvPr>
            <p:ph type="title"/>
          </p:nvPr>
        </p:nvSpPr>
        <p:spPr>
          <a:xfrm>
            <a:off x="144000" y="144000"/>
            <a:ext cx="4320001" cy="648072"/>
          </a:xfrm>
        </p:spPr>
        <p:txBody>
          <a:bodyPr/>
          <a:lstStyle/>
          <a:p>
            <a:r>
              <a:rPr lang="en-GB" dirty="0">
                <a:solidFill>
                  <a:srgbClr val="000000"/>
                </a:solidFill>
              </a:rPr>
              <a:t>Intrinsic and time value</a:t>
            </a:r>
            <a:r>
              <a:rPr lang="cs-CZ" dirty="0">
                <a:solidFill>
                  <a:srgbClr val="000000"/>
                </a:solidFill>
              </a:rPr>
              <a:t>s </a:t>
            </a:r>
            <a:endParaRPr lang="en-GB" dirty="0">
              <a:solidFill>
                <a:srgbClr val="000000"/>
              </a:solidFill>
            </a:endParaRPr>
          </a:p>
        </p:txBody>
      </p:sp>
      <p:sp>
        <p:nvSpPr>
          <p:cNvPr id="29" name="TextovéPole 28"/>
          <p:cNvSpPr txBox="1"/>
          <p:nvPr/>
        </p:nvSpPr>
        <p:spPr>
          <a:xfrm>
            <a:off x="864000" y="864000"/>
            <a:ext cx="522016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Decomposition of the option premium</a:t>
            </a:r>
          </a:p>
        </p:txBody>
      </p:sp>
      <p:sp>
        <p:nvSpPr>
          <p:cNvPr id="31" name="TextovéPole 30"/>
          <p:cNvSpPr txBox="1"/>
          <p:nvPr/>
        </p:nvSpPr>
        <p:spPr>
          <a:xfrm>
            <a:off x="1188000" y="1928280"/>
            <a:ext cx="76913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Intrinsic value </a:t>
            </a:r>
            <a:r>
              <a:rPr lang="en-GB" dirty="0">
                <a:latin typeface="Cambria Math" panose="02040503050406030204" pitchFamily="18" charset="0"/>
                <a:ea typeface="Cambria Math" panose="02040503050406030204" pitchFamily="18" charset="0"/>
              </a:rPr>
              <a:t>(IV) is a gain for the option’s holder when they exercise the option immediately </a:t>
            </a:r>
          </a:p>
        </p:txBody>
      </p:sp>
      <p:sp>
        <p:nvSpPr>
          <p:cNvPr id="68" name="TextovéPole 67">
            <a:extLst>
              <a:ext uri="{FF2B5EF4-FFF2-40B4-BE49-F238E27FC236}">
                <a16:creationId xmlns:a16="http://schemas.microsoft.com/office/drawing/2014/main" id="{05FC8A4A-3761-4383-881C-9096ADBF4AD7}"/>
              </a:ext>
            </a:extLst>
          </p:cNvPr>
          <p:cNvSpPr txBox="1"/>
          <p:nvPr/>
        </p:nvSpPr>
        <p:spPr>
          <a:xfrm>
            <a:off x="1512000" y="2496724"/>
            <a:ext cx="147582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cs-CZ" sz="1600" dirty="0">
                <a:latin typeface="Cambria Math" panose="02040503050406030204" pitchFamily="18" charset="0"/>
                <a:ea typeface="Cambria Math" panose="02040503050406030204" pitchFamily="18" charset="0"/>
              </a:rPr>
              <a:t>C</a:t>
            </a:r>
            <a:r>
              <a:rPr lang="en-GB" sz="1600" dirty="0">
                <a:latin typeface="Cambria Math" panose="02040503050406030204" pitchFamily="18" charset="0"/>
                <a:ea typeface="Cambria Math" panose="02040503050406030204" pitchFamily="18" charset="0"/>
              </a:rPr>
              <a:t>all option: </a:t>
            </a:r>
          </a:p>
        </p:txBody>
      </p:sp>
      <p:sp>
        <p:nvSpPr>
          <p:cNvPr id="59" name="TextovéPole 58"/>
          <p:cNvSpPr txBox="1"/>
          <p:nvPr/>
        </p:nvSpPr>
        <p:spPr>
          <a:xfrm>
            <a:off x="1187623" y="4405725"/>
            <a:ext cx="7452377"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Time value </a:t>
            </a:r>
            <a:r>
              <a:rPr lang="en-GB" dirty="0">
                <a:latin typeface="Cambria Math" panose="02040503050406030204" pitchFamily="18" charset="0"/>
                <a:ea typeface="Cambria Math" panose="02040503050406030204" pitchFamily="18" charset="0"/>
              </a:rPr>
              <a:t>(TV) evaluates, from the buyer’s perspective, the chances of a favourable price development of the underlying asset, which will be reflected in a higher option price</a:t>
            </a:r>
          </a:p>
        </p:txBody>
      </p:sp>
      <p:sp>
        <p:nvSpPr>
          <p:cNvPr id="60" name="TextovéPole 59">
            <a:extLst>
              <a:ext uri="{FF2B5EF4-FFF2-40B4-BE49-F238E27FC236}">
                <a16:creationId xmlns:a16="http://schemas.microsoft.com/office/drawing/2014/main" id="{CD5DAE8A-856B-4FE9-A6E8-F5235EA48666}"/>
              </a:ext>
            </a:extLst>
          </p:cNvPr>
          <p:cNvSpPr txBox="1"/>
          <p:nvPr/>
        </p:nvSpPr>
        <p:spPr>
          <a:xfrm>
            <a:off x="2096448" y="1245384"/>
            <a:ext cx="4995832" cy="369332"/>
          </a:xfrm>
          <a:prstGeom prst="rect">
            <a:avLst/>
          </a:prstGeom>
          <a:noFill/>
          <a:ln>
            <a:noFill/>
          </a:ln>
        </p:spPr>
        <p:txBody>
          <a:bodyPr wrap="square" rtlCol="0">
            <a:spAutoFit/>
          </a:bodyPr>
          <a:lstStyle/>
          <a:p>
            <a:pPr algn="ctr">
              <a:buClr>
                <a:srgbClr val="7030A0"/>
              </a:buClr>
              <a:buSzPct val="100000"/>
            </a:pPr>
            <a:r>
              <a:rPr lang="en-GB" dirty="0">
                <a:latin typeface="Cambria Math" panose="02040503050406030204" pitchFamily="18" charset="0"/>
                <a:ea typeface="Cambria Math" panose="02040503050406030204" pitchFamily="18" charset="0"/>
              </a:rPr>
              <a:t>option premium = intrinsic value + time value</a:t>
            </a:r>
          </a:p>
        </p:txBody>
      </p:sp>
      <mc:AlternateContent xmlns:mc="http://schemas.openxmlformats.org/markup-compatibility/2006" xmlns:a14="http://schemas.microsoft.com/office/drawing/2010/main">
        <mc:Choice Requires="a14">
          <p:sp>
            <p:nvSpPr>
              <p:cNvPr id="61" name="TextovéPole 60">
                <a:extLst>
                  <a:ext uri="{FF2B5EF4-FFF2-40B4-BE49-F238E27FC236}">
                    <a16:creationId xmlns:a16="http://schemas.microsoft.com/office/drawing/2014/main" id="{2FC871EE-13E7-4483-AB7D-621DB7FEEE91}"/>
                  </a:ext>
                </a:extLst>
              </p:cNvPr>
              <p:cNvSpPr txBox="1"/>
              <p:nvPr/>
            </p:nvSpPr>
            <p:spPr>
              <a:xfrm>
                <a:off x="2736000" y="2496908"/>
                <a:ext cx="1986144" cy="338554"/>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en-GB" sz="1600" i="1" smtClean="0">
                          <a:latin typeface="Cambria Math" panose="02040503050406030204" pitchFamily="18" charset="0"/>
                          <a:ea typeface="Cambria Math" panose="02040503050406030204" pitchFamily="18" charset="0"/>
                        </a:rPr>
                        <m:t>𝑆</m:t>
                      </m:r>
                      <m:r>
                        <a:rPr lang="en-GB" sz="1600" i="1">
                          <a:latin typeface="Cambria Math" panose="02040503050406030204" pitchFamily="18" charset="0"/>
                          <a:ea typeface="Cambria Math" panose="02040503050406030204" pitchFamily="18" charset="0"/>
                        </a:rPr>
                        <m:t>&gt;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r>
                        <m:rPr>
                          <m:sty m:val="p"/>
                        </m:rPr>
                        <a:rPr lang="en-GB" sz="1600">
                          <a:latin typeface="Cambria Math" panose="02040503050406030204" pitchFamily="18" charset="0"/>
                          <a:ea typeface="Cambria Math" panose="02040503050406030204" pitchFamily="18" charset="0"/>
                        </a:rPr>
                        <m:t>IV</m:t>
                      </m:r>
                      <m:r>
                        <a:rPr lang="en-GB" sz="160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𝑆</m:t>
                      </m:r>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𝑋</m:t>
                      </m:r>
                    </m:oMath>
                  </m:oMathPara>
                </a14:m>
                <a:endParaRPr lang="en-GB" sz="1600" i="1" dirty="0">
                  <a:latin typeface="Cambria Math" panose="02040503050406030204" pitchFamily="18" charset="0"/>
                  <a:ea typeface="Cambria Math" panose="02040503050406030204" pitchFamily="18" charset="0"/>
                </a:endParaRPr>
              </a:p>
            </p:txBody>
          </p:sp>
        </mc:Choice>
        <mc:Fallback xmlns="">
          <p:sp>
            <p:nvSpPr>
              <p:cNvPr id="61" name="TextovéPole 60">
                <a:extLst>
                  <a:ext uri="{FF2B5EF4-FFF2-40B4-BE49-F238E27FC236}">
                    <a16:creationId xmlns:a16="http://schemas.microsoft.com/office/drawing/2014/main" id="{2FC871EE-13E7-4483-AB7D-621DB7FEEE91}"/>
                  </a:ext>
                </a:extLst>
              </p:cNvPr>
              <p:cNvSpPr txBox="1">
                <a:spLocks noRot="1" noChangeAspect="1" noMove="1" noResize="1" noEditPoints="1" noAdjustHandles="1" noChangeArrowheads="1" noChangeShapeType="1" noTextEdit="1"/>
              </p:cNvSpPr>
              <p:nvPr/>
            </p:nvSpPr>
            <p:spPr>
              <a:xfrm>
                <a:off x="2736000" y="2496908"/>
                <a:ext cx="1986144" cy="338554"/>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ovéPole 62">
                <a:extLst>
                  <a:ext uri="{FF2B5EF4-FFF2-40B4-BE49-F238E27FC236}">
                    <a16:creationId xmlns:a16="http://schemas.microsoft.com/office/drawing/2014/main" id="{112C2A93-710C-43A2-8B31-C5D10344C836}"/>
                  </a:ext>
                </a:extLst>
              </p:cNvPr>
              <p:cNvSpPr txBox="1"/>
              <p:nvPr/>
            </p:nvSpPr>
            <p:spPr>
              <a:xfrm>
                <a:off x="4680000" y="2496724"/>
                <a:ext cx="4298816" cy="338554"/>
              </a:xfrm>
              <a:prstGeom prst="rect">
                <a:avLst/>
              </a:prstGeom>
              <a:noFill/>
              <a:ln>
                <a:noFill/>
              </a:ln>
            </p:spPr>
            <p:txBody>
              <a:bodyPr wrap="square" rtlCol="0">
                <a:spAutoFit/>
              </a:bodyPr>
              <a:lstStyle/>
              <a:p>
                <a:pPr>
                  <a:buClr>
                    <a:srgbClr val="7030A0"/>
                  </a:buClr>
                  <a:buSzPct val="100000"/>
                </a:pPr>
                <a:r>
                  <a:rPr lang="en-GB" sz="1600" dirty="0">
                    <a:latin typeface="Cambria Math" panose="02040503050406030204" pitchFamily="18" charset="0"/>
                    <a:ea typeface="Cambria Math" panose="02040503050406030204" pitchFamily="18" charset="0"/>
                  </a:rPr>
                  <a:t>[buy low for </a:t>
                </a:r>
                <a14:m>
                  <m:oMath xmlns:m="http://schemas.openxmlformats.org/officeDocument/2006/math">
                    <m:r>
                      <a:rPr lang="en-GB" sz="1600" i="1">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and immediately sell high for</a:t>
                </a:r>
                <a:r>
                  <a:rPr lang="en-GB" sz="1600" dirty="0">
                    <a:ea typeface="Cambria Math" panose="02040503050406030204" pitchFamily="18" charset="0"/>
                  </a:rPr>
                  <a:t> </a:t>
                </a:r>
                <a14:m>
                  <m:oMath xmlns:m="http://schemas.openxmlformats.org/officeDocument/2006/math">
                    <m:r>
                      <a:rPr lang="en-GB" sz="1600" b="0" i="1" smtClean="0">
                        <a:latin typeface="Cambria Math" panose="02040503050406030204" pitchFamily="18" charset="0"/>
                        <a:ea typeface="Cambria Math" panose="02040503050406030204" pitchFamily="18" charset="0"/>
                      </a:rPr>
                      <m:t>𝑆</m:t>
                    </m:r>
                  </m:oMath>
                </a14:m>
                <a:r>
                  <a:rPr lang="en-GB" sz="1600" dirty="0">
                    <a:latin typeface="Cambria Math" panose="02040503050406030204" pitchFamily="18" charset="0"/>
                    <a:ea typeface="Cambria Math" panose="02040503050406030204" pitchFamily="18" charset="0"/>
                  </a:rPr>
                  <a:t>]</a:t>
                </a:r>
              </a:p>
            </p:txBody>
          </p:sp>
        </mc:Choice>
        <mc:Fallback xmlns="">
          <p:sp>
            <p:nvSpPr>
              <p:cNvPr id="63" name="TextovéPole 62">
                <a:extLst>
                  <a:ext uri="{FF2B5EF4-FFF2-40B4-BE49-F238E27FC236}">
                    <a16:creationId xmlns:a16="http://schemas.microsoft.com/office/drawing/2014/main" id="{112C2A93-710C-43A2-8B31-C5D10344C836}"/>
                  </a:ext>
                </a:extLst>
              </p:cNvPr>
              <p:cNvSpPr txBox="1">
                <a:spLocks noRot="1" noChangeAspect="1" noMove="1" noResize="1" noEditPoints="1" noAdjustHandles="1" noChangeArrowheads="1" noChangeShapeType="1" noTextEdit="1"/>
              </p:cNvSpPr>
              <p:nvPr/>
            </p:nvSpPr>
            <p:spPr>
              <a:xfrm>
                <a:off x="4680000" y="2496724"/>
                <a:ext cx="4298816" cy="338554"/>
              </a:xfrm>
              <a:prstGeom prst="rect">
                <a:avLst/>
              </a:prstGeom>
              <a:blipFill>
                <a:blip r:embed="rId4"/>
                <a:stretch>
                  <a:fillRect l="-851" t="-7273" b="-21818"/>
                </a:stretch>
              </a:blipFill>
              <a:ln>
                <a:noFill/>
              </a:ln>
            </p:spPr>
            <p:txBody>
              <a:bodyPr/>
              <a:lstStyle/>
              <a:p>
                <a:r>
                  <a:rPr lang="en-GB">
                    <a:noFill/>
                  </a:rPr>
                  <a:t> </a:t>
                </a:r>
              </a:p>
            </p:txBody>
          </p:sp>
        </mc:Fallback>
      </mc:AlternateContent>
      <p:sp>
        <p:nvSpPr>
          <p:cNvPr id="91" name="TextovéPole 90">
            <a:extLst>
              <a:ext uri="{FF2B5EF4-FFF2-40B4-BE49-F238E27FC236}">
                <a16:creationId xmlns:a16="http://schemas.microsoft.com/office/drawing/2014/main" id="{3B2D848F-0F85-43DE-B979-92E15EF0C158}"/>
              </a:ext>
            </a:extLst>
          </p:cNvPr>
          <p:cNvSpPr txBox="1"/>
          <p:nvPr/>
        </p:nvSpPr>
        <p:spPr>
          <a:xfrm>
            <a:off x="1188000" y="5224101"/>
            <a:ext cx="759000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TV has its origin in the asymmetry of options that increases the odds of gains and limits the fear of losses from an ongoing holding of the option</a:t>
            </a:r>
          </a:p>
        </p:txBody>
      </p:sp>
      <p:sp>
        <p:nvSpPr>
          <p:cNvPr id="46" name="TextovéPole 45">
            <a:extLst>
              <a:ext uri="{FF2B5EF4-FFF2-40B4-BE49-F238E27FC236}">
                <a16:creationId xmlns:a16="http://schemas.microsoft.com/office/drawing/2014/main" id="{EE16E3B3-D303-4859-B2FD-649CC47A3C14}"/>
              </a:ext>
            </a:extLst>
          </p:cNvPr>
          <p:cNvSpPr txBox="1"/>
          <p:nvPr/>
        </p:nvSpPr>
        <p:spPr>
          <a:xfrm>
            <a:off x="1188000" y="5770844"/>
            <a:ext cx="643182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TV declines over time and is zero at the option’s expiration</a:t>
            </a:r>
          </a:p>
        </p:txBody>
      </p:sp>
      <p:sp>
        <p:nvSpPr>
          <p:cNvPr id="70" name="TextovéPole 69"/>
          <p:cNvSpPr txBox="1"/>
          <p:nvPr/>
        </p:nvSpPr>
        <p:spPr>
          <a:xfrm>
            <a:off x="864000" y="1585461"/>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Intrinsic value</a:t>
            </a:r>
          </a:p>
        </p:txBody>
      </p:sp>
      <p:sp>
        <p:nvSpPr>
          <p:cNvPr id="71" name="TextovéPole 70">
            <a:extLst>
              <a:ext uri="{FF2B5EF4-FFF2-40B4-BE49-F238E27FC236}">
                <a16:creationId xmlns:a16="http://schemas.microsoft.com/office/drawing/2014/main" id="{05FC8A4A-3761-4383-881C-9096ADBF4AD7}"/>
              </a:ext>
            </a:extLst>
          </p:cNvPr>
          <p:cNvSpPr txBox="1"/>
          <p:nvPr/>
        </p:nvSpPr>
        <p:spPr>
          <a:xfrm>
            <a:off x="1512000" y="3002933"/>
            <a:ext cx="1331808"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Put option: </a:t>
            </a:r>
          </a:p>
        </p:txBody>
      </p:sp>
      <mc:AlternateContent xmlns:mc="http://schemas.openxmlformats.org/markup-compatibility/2006" xmlns:a14="http://schemas.microsoft.com/office/drawing/2010/main">
        <mc:Choice Requires="a14">
          <p:sp>
            <p:nvSpPr>
              <p:cNvPr id="72" name="TextovéPole 71">
                <a:extLst>
                  <a:ext uri="{FF2B5EF4-FFF2-40B4-BE49-F238E27FC236}">
                    <a16:creationId xmlns:a16="http://schemas.microsoft.com/office/drawing/2014/main" id="{2FC871EE-13E7-4483-AB7D-621DB7FEEE91}"/>
                  </a:ext>
                </a:extLst>
              </p:cNvPr>
              <p:cNvSpPr txBox="1"/>
              <p:nvPr/>
            </p:nvSpPr>
            <p:spPr>
              <a:xfrm>
                <a:off x="2736000" y="3003117"/>
                <a:ext cx="1986144" cy="338554"/>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en-GB" sz="1600" i="1" smtClean="0">
                          <a:latin typeface="Cambria Math" panose="02040503050406030204" pitchFamily="18" charset="0"/>
                          <a:ea typeface="Cambria Math" panose="02040503050406030204" pitchFamily="18" charset="0"/>
                        </a:rPr>
                        <m:t>𝑆</m:t>
                      </m:r>
                      <m:r>
                        <a:rPr lang="en-GB" sz="1600" b="0" i="1" smtClean="0">
                          <a:latin typeface="Cambria Math" panose="02040503050406030204" pitchFamily="18" charset="0"/>
                          <a:ea typeface="Cambria Math" panose="02040503050406030204" pitchFamily="18" charset="0"/>
                        </a:rPr>
                        <m:t>&lt;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r>
                        <m:rPr>
                          <m:sty m:val="p"/>
                        </m:rPr>
                        <a:rPr lang="en-GB" sz="1600">
                          <a:latin typeface="Cambria Math" panose="02040503050406030204" pitchFamily="18" charset="0"/>
                          <a:ea typeface="Cambria Math" panose="02040503050406030204" pitchFamily="18" charset="0"/>
                        </a:rPr>
                        <m:t>IV</m:t>
                      </m:r>
                      <m:r>
                        <a:rPr lang="en-GB" sz="160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𝑆</m:t>
                      </m:r>
                    </m:oMath>
                  </m:oMathPara>
                </a14:m>
                <a:endParaRPr lang="en-GB" sz="1600" i="1" dirty="0">
                  <a:latin typeface="Cambria Math" panose="02040503050406030204" pitchFamily="18" charset="0"/>
                  <a:ea typeface="Cambria Math" panose="02040503050406030204" pitchFamily="18" charset="0"/>
                </a:endParaRPr>
              </a:p>
            </p:txBody>
          </p:sp>
        </mc:Choice>
        <mc:Fallback xmlns="">
          <p:sp>
            <p:nvSpPr>
              <p:cNvPr id="72" name="TextovéPole 71">
                <a:extLst>
                  <a:ext uri="{FF2B5EF4-FFF2-40B4-BE49-F238E27FC236}">
                    <a16:creationId xmlns:a16="http://schemas.microsoft.com/office/drawing/2014/main" id="{2FC871EE-13E7-4483-AB7D-621DB7FEEE91}"/>
                  </a:ext>
                </a:extLst>
              </p:cNvPr>
              <p:cNvSpPr txBox="1">
                <a:spLocks noRot="1" noChangeAspect="1" noMove="1" noResize="1" noEditPoints="1" noAdjustHandles="1" noChangeArrowheads="1" noChangeShapeType="1" noTextEdit="1"/>
              </p:cNvSpPr>
              <p:nvPr/>
            </p:nvSpPr>
            <p:spPr>
              <a:xfrm>
                <a:off x="2736000" y="3003117"/>
                <a:ext cx="1986144" cy="338554"/>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ovéPole 72">
                <a:extLst>
                  <a:ext uri="{FF2B5EF4-FFF2-40B4-BE49-F238E27FC236}">
                    <a16:creationId xmlns:a16="http://schemas.microsoft.com/office/drawing/2014/main" id="{112C2A93-710C-43A2-8B31-C5D10344C836}"/>
                  </a:ext>
                </a:extLst>
              </p:cNvPr>
              <p:cNvSpPr txBox="1"/>
              <p:nvPr/>
            </p:nvSpPr>
            <p:spPr>
              <a:xfrm>
                <a:off x="4680000" y="3002933"/>
                <a:ext cx="4248064" cy="338554"/>
              </a:xfrm>
              <a:prstGeom prst="rect">
                <a:avLst/>
              </a:prstGeom>
              <a:noFill/>
              <a:ln>
                <a:noFill/>
              </a:ln>
            </p:spPr>
            <p:txBody>
              <a:bodyPr wrap="square" rtlCol="0">
                <a:spAutoFit/>
              </a:bodyPr>
              <a:lstStyle/>
              <a:p>
                <a:pPr>
                  <a:buClr>
                    <a:srgbClr val="7030A0"/>
                  </a:buClr>
                  <a:buSzPct val="100000"/>
                </a:pPr>
                <a:r>
                  <a:rPr lang="en-GB" sz="1600" dirty="0">
                    <a:latin typeface="Cambria Math" panose="02040503050406030204" pitchFamily="18" charset="0"/>
                    <a:ea typeface="Cambria Math" panose="02040503050406030204" pitchFamily="18" charset="0"/>
                  </a:rPr>
                  <a:t>[sell high for </a:t>
                </a:r>
                <a14:m>
                  <m:oMath xmlns:m="http://schemas.openxmlformats.org/officeDocument/2006/math">
                    <m:r>
                      <a:rPr lang="en-GB" sz="1600" i="1">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and immediately buy low for </a:t>
                </a:r>
                <a14:m>
                  <m:oMath xmlns:m="http://schemas.openxmlformats.org/officeDocument/2006/math">
                    <m:r>
                      <a:rPr lang="en-GB" sz="1600" i="1">
                        <a:latin typeface="Cambria Math" panose="02040503050406030204" pitchFamily="18" charset="0"/>
                        <a:ea typeface="Cambria Math" panose="02040503050406030204" pitchFamily="18" charset="0"/>
                      </a:rPr>
                      <m:t>𝑆</m:t>
                    </m:r>
                  </m:oMath>
                </a14:m>
                <a:r>
                  <a:rPr lang="en-GB" sz="1600" dirty="0">
                    <a:latin typeface="Cambria Math" panose="02040503050406030204" pitchFamily="18" charset="0"/>
                    <a:ea typeface="Cambria Math" panose="02040503050406030204" pitchFamily="18" charset="0"/>
                  </a:rPr>
                  <a:t>]</a:t>
                </a:r>
              </a:p>
            </p:txBody>
          </p:sp>
        </mc:Choice>
        <mc:Fallback xmlns="">
          <p:sp>
            <p:nvSpPr>
              <p:cNvPr id="73" name="TextovéPole 72">
                <a:extLst>
                  <a:ext uri="{FF2B5EF4-FFF2-40B4-BE49-F238E27FC236}">
                    <a16:creationId xmlns:a16="http://schemas.microsoft.com/office/drawing/2014/main" id="{112C2A93-710C-43A2-8B31-C5D10344C836}"/>
                  </a:ext>
                </a:extLst>
              </p:cNvPr>
              <p:cNvSpPr txBox="1">
                <a:spLocks noRot="1" noChangeAspect="1" noMove="1" noResize="1" noEditPoints="1" noAdjustHandles="1" noChangeArrowheads="1" noChangeShapeType="1" noTextEdit="1"/>
              </p:cNvSpPr>
              <p:nvPr/>
            </p:nvSpPr>
            <p:spPr>
              <a:xfrm>
                <a:off x="4680000" y="3002933"/>
                <a:ext cx="4248064" cy="338554"/>
              </a:xfrm>
              <a:prstGeom prst="rect">
                <a:avLst/>
              </a:prstGeom>
              <a:blipFill>
                <a:blip r:embed="rId6"/>
                <a:stretch>
                  <a:fillRect l="-861" t="-7273" b="-21818"/>
                </a:stretch>
              </a:blipFill>
              <a:ln>
                <a:noFill/>
              </a:ln>
            </p:spPr>
            <p:txBody>
              <a:bodyPr/>
              <a:lstStyle/>
              <a:p>
                <a:r>
                  <a:rPr lang="en-GB">
                    <a:noFill/>
                  </a:rPr>
                  <a:t> </a:t>
                </a:r>
              </a:p>
            </p:txBody>
          </p:sp>
        </mc:Fallback>
      </mc:AlternateContent>
      <p:sp>
        <p:nvSpPr>
          <p:cNvPr id="75" name="TextovéPole 74"/>
          <p:cNvSpPr txBox="1"/>
          <p:nvPr/>
        </p:nvSpPr>
        <p:spPr>
          <a:xfrm>
            <a:off x="864000" y="407944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Time value</a:t>
            </a:r>
          </a:p>
        </p:txBody>
      </p:sp>
      <mc:AlternateContent xmlns:mc="http://schemas.openxmlformats.org/markup-compatibility/2006" xmlns:a14="http://schemas.microsoft.com/office/drawing/2010/main">
        <mc:Choice Requires="a14">
          <p:sp>
            <p:nvSpPr>
              <p:cNvPr id="78" name="TextovéPole 77">
                <a:extLst>
                  <a:ext uri="{FF2B5EF4-FFF2-40B4-BE49-F238E27FC236}">
                    <a16:creationId xmlns:a16="http://schemas.microsoft.com/office/drawing/2014/main" id="{82331F99-39B3-40BC-BDA9-F95155949553}"/>
                  </a:ext>
                </a:extLst>
              </p:cNvPr>
              <p:cNvSpPr txBox="1"/>
              <p:nvPr/>
            </p:nvSpPr>
            <p:spPr>
              <a:xfrm>
                <a:off x="2736000" y="2756280"/>
                <a:ext cx="1728001" cy="338554"/>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en-GB" sz="1600" i="1">
                          <a:latin typeface="Cambria Math" panose="02040503050406030204" pitchFamily="18" charset="0"/>
                          <a:ea typeface="Cambria Math" panose="02040503050406030204" pitchFamily="18" charset="0"/>
                        </a:rPr>
                        <m:t>𝑆</m:t>
                      </m:r>
                      <m:r>
                        <a:rPr lang="en-GB" sz="1600" b="0" i="1" smtClean="0">
                          <a:latin typeface="Cambria Math" panose="02040503050406030204" pitchFamily="18" charset="0"/>
                          <a:ea typeface="Cambria Math" panose="02040503050406030204" pitchFamily="18" charset="0"/>
                        </a:rPr>
                        <m:t>&lt;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r>
                        <m:rPr>
                          <m:sty m:val="p"/>
                        </m:rPr>
                        <a:rPr lang="en-GB" sz="1600">
                          <a:latin typeface="Cambria Math" panose="02040503050406030204" pitchFamily="18" charset="0"/>
                          <a:ea typeface="Cambria Math" panose="02040503050406030204" pitchFamily="18" charset="0"/>
                        </a:rPr>
                        <m:t>IV</m:t>
                      </m:r>
                      <m:r>
                        <a:rPr lang="en-GB" sz="160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0</m:t>
                      </m:r>
                    </m:oMath>
                  </m:oMathPara>
                </a14:m>
                <a:endParaRPr lang="en-GB" sz="1600" dirty="0"/>
              </a:p>
            </p:txBody>
          </p:sp>
        </mc:Choice>
        <mc:Fallback xmlns="">
          <p:sp>
            <p:nvSpPr>
              <p:cNvPr id="78" name="TextovéPole 77">
                <a:extLst>
                  <a:ext uri="{FF2B5EF4-FFF2-40B4-BE49-F238E27FC236}">
                    <a16:creationId xmlns:a16="http://schemas.microsoft.com/office/drawing/2014/main" id="{82331F99-39B3-40BC-BDA9-F95155949553}"/>
                  </a:ext>
                </a:extLst>
              </p:cNvPr>
              <p:cNvSpPr txBox="1">
                <a:spLocks noRot="1" noChangeAspect="1" noMove="1" noResize="1" noEditPoints="1" noAdjustHandles="1" noChangeArrowheads="1" noChangeShapeType="1" noTextEdit="1"/>
              </p:cNvSpPr>
              <p:nvPr/>
            </p:nvSpPr>
            <p:spPr>
              <a:xfrm>
                <a:off x="2736000" y="2756280"/>
                <a:ext cx="1728001" cy="338554"/>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ovéPole 83">
                <a:extLst>
                  <a:ext uri="{FF2B5EF4-FFF2-40B4-BE49-F238E27FC236}">
                    <a16:creationId xmlns:a16="http://schemas.microsoft.com/office/drawing/2014/main" id="{6825FE75-B469-4E87-ABAE-FAFD02355EBB}"/>
                  </a:ext>
                </a:extLst>
              </p:cNvPr>
              <p:cNvSpPr txBox="1"/>
              <p:nvPr/>
            </p:nvSpPr>
            <p:spPr>
              <a:xfrm>
                <a:off x="2736000" y="3256958"/>
                <a:ext cx="1691984" cy="338554"/>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𝑆</m:t>
                      </m:r>
                      <m:r>
                        <a:rPr lang="en-GB" sz="1600" b="0" i="1" smtClean="0">
                          <a:latin typeface="Cambria Math" panose="02040503050406030204" pitchFamily="18" charset="0"/>
                          <a:ea typeface="Cambria Math" panose="02040503050406030204" pitchFamily="18" charset="0"/>
                        </a:rPr>
                        <m:t>&gt;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r>
                        <m:rPr>
                          <m:sty m:val="p"/>
                        </m:rPr>
                        <a:rPr lang="en-GB" sz="1600">
                          <a:latin typeface="Cambria Math" panose="02040503050406030204" pitchFamily="18" charset="0"/>
                          <a:ea typeface="Cambria Math" panose="02040503050406030204" pitchFamily="18" charset="0"/>
                        </a:rPr>
                        <m:t>IV</m:t>
                      </m:r>
                      <m:r>
                        <a:rPr lang="en-GB" sz="160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0</m:t>
                      </m:r>
                    </m:oMath>
                  </m:oMathPara>
                </a14:m>
                <a:endParaRPr lang="en-GB" sz="1600" dirty="0"/>
              </a:p>
            </p:txBody>
          </p:sp>
        </mc:Choice>
        <mc:Fallback xmlns="">
          <p:sp>
            <p:nvSpPr>
              <p:cNvPr id="84" name="TextovéPole 83">
                <a:extLst>
                  <a:ext uri="{FF2B5EF4-FFF2-40B4-BE49-F238E27FC236}">
                    <a16:creationId xmlns:a16="http://schemas.microsoft.com/office/drawing/2014/main" id="{6825FE75-B469-4E87-ABAE-FAFD02355EBB}"/>
                  </a:ext>
                </a:extLst>
              </p:cNvPr>
              <p:cNvSpPr txBox="1">
                <a:spLocks noRot="1" noChangeAspect="1" noMove="1" noResize="1" noEditPoints="1" noAdjustHandles="1" noChangeArrowheads="1" noChangeShapeType="1" noTextEdit="1"/>
              </p:cNvSpPr>
              <p:nvPr/>
            </p:nvSpPr>
            <p:spPr>
              <a:xfrm>
                <a:off x="2736000" y="3256958"/>
                <a:ext cx="1691984" cy="338554"/>
              </a:xfrm>
              <a:prstGeom prst="rect">
                <a:avLst/>
              </a:prstGeom>
              <a:blipFill>
                <a:blip r:embed="rId8"/>
                <a:stretch>
                  <a:fillRect/>
                </a:stretch>
              </a:blipFill>
            </p:spPr>
            <p:txBody>
              <a:bodyPr/>
              <a:lstStyle/>
              <a:p>
                <a:r>
                  <a:rPr lang="en-GB">
                    <a:noFill/>
                  </a:rPr>
                  <a:t> </a:t>
                </a:r>
              </a:p>
            </p:txBody>
          </p:sp>
        </mc:Fallback>
      </mc:AlternateContent>
      <p:sp>
        <p:nvSpPr>
          <p:cNvPr id="6" name="TextovéPole 5">
            <a:extLst>
              <a:ext uri="{FF2B5EF4-FFF2-40B4-BE49-F238E27FC236}">
                <a16:creationId xmlns:a16="http://schemas.microsoft.com/office/drawing/2014/main" id="{59323A32-D3B1-C506-9A89-EB348029E3ED}"/>
              </a:ext>
            </a:extLst>
          </p:cNvPr>
          <p:cNvSpPr txBox="1"/>
          <p:nvPr/>
        </p:nvSpPr>
        <p:spPr>
          <a:xfrm>
            <a:off x="1188000" y="3514197"/>
            <a:ext cx="769130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Calculation of the intrinsic value of American options is no different from European options </a:t>
            </a:r>
          </a:p>
        </p:txBody>
      </p:sp>
    </p:spTree>
    <p:extLst>
      <p:ext uri="{BB962C8B-B14F-4D97-AF65-F5344CB8AC3E}">
        <p14:creationId xmlns:p14="http://schemas.microsoft.com/office/powerpoint/2010/main" val="364759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Skupina 18">
            <a:extLst>
              <a:ext uri="{FF2B5EF4-FFF2-40B4-BE49-F238E27FC236}">
                <a16:creationId xmlns:a16="http://schemas.microsoft.com/office/drawing/2014/main" id="{37FF2C4C-DDD4-27CE-27EC-AD4C0D7C19A9}"/>
              </a:ext>
            </a:extLst>
          </p:cNvPr>
          <p:cNvGrpSpPr/>
          <p:nvPr/>
        </p:nvGrpSpPr>
        <p:grpSpPr>
          <a:xfrm>
            <a:off x="1373168" y="1333397"/>
            <a:ext cx="2547613" cy="1157310"/>
            <a:chOff x="1373168" y="1386488"/>
            <a:chExt cx="2547613" cy="1157310"/>
          </a:xfrm>
        </p:grpSpPr>
        <p:grpSp>
          <p:nvGrpSpPr>
            <p:cNvPr id="14" name="Skupina 13"/>
            <p:cNvGrpSpPr/>
            <p:nvPr/>
          </p:nvGrpSpPr>
          <p:grpSpPr>
            <a:xfrm>
              <a:off x="1373168" y="1386488"/>
              <a:ext cx="2547613" cy="1156555"/>
              <a:chOff x="1373168" y="1386488"/>
              <a:chExt cx="2547613" cy="1156555"/>
            </a:xfrm>
          </p:grpSpPr>
          <p:grpSp>
            <p:nvGrpSpPr>
              <p:cNvPr id="10" name="Skupina 9"/>
              <p:cNvGrpSpPr/>
              <p:nvPr/>
            </p:nvGrpSpPr>
            <p:grpSpPr>
              <a:xfrm>
                <a:off x="1373168" y="1386488"/>
                <a:ext cx="2166168" cy="1156555"/>
                <a:chOff x="831776" y="1439064"/>
                <a:chExt cx="2166168" cy="1156555"/>
              </a:xfrm>
            </p:grpSpPr>
            <mc:AlternateContent xmlns:mc="http://schemas.openxmlformats.org/markup-compatibility/2006" xmlns:a14="http://schemas.microsoft.com/office/drawing/2010/main">
              <mc:Choice Requires="a14">
                <p:sp>
                  <p:nvSpPr>
                    <p:cNvPr id="59" name="TextovéPole 58">
                      <a:extLst>
                        <a:ext uri="{FF2B5EF4-FFF2-40B4-BE49-F238E27FC236}">
                          <a16:creationId xmlns:a16="http://schemas.microsoft.com/office/drawing/2014/main" id="{4DB67B49-6BE4-460E-9AC7-878827710557}"/>
                        </a:ext>
                      </a:extLst>
                    </p:cNvPr>
                    <p:cNvSpPr txBox="1"/>
                    <p:nvPr/>
                  </p:nvSpPr>
                  <p:spPr>
                    <a:xfrm>
                      <a:off x="2272336" y="1989365"/>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1</m:t>
                                </m:r>
                              </m:sub>
                            </m:sSub>
                          </m:oMath>
                        </m:oMathPara>
                      </a14:m>
                      <a:endParaRPr lang="cs-CZ" sz="1100" i="1" baseline="-25000" dirty="0"/>
                    </a:p>
                  </p:txBody>
                </p:sp>
              </mc:Choice>
              <mc:Fallback xmlns="">
                <p:sp>
                  <p:nvSpPr>
                    <p:cNvPr id="59" name="TextovéPole 5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2272336" y="1989365"/>
                      <a:ext cx="188095" cy="262059"/>
                    </a:xfrm>
                    <a:prstGeom prst="rect">
                      <a:avLst/>
                    </a:prstGeom>
                    <a:blipFill>
                      <a:blip r:embed="rId26"/>
                      <a:stretch>
                        <a:fillRect l="-2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1129F341-0890-4352-8ECF-8AB4C01D6AF5}"/>
                        </a:ext>
                      </a:extLst>
                    </p:cNvPr>
                    <p:cNvSpPr txBox="1"/>
                    <p:nvPr/>
                  </p:nvSpPr>
                  <p:spPr>
                    <a:xfrm>
                      <a:off x="1801788" y="214365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69" name="TextovéPole 6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801788" y="2143659"/>
                      <a:ext cx="187089" cy="261225"/>
                    </a:xfrm>
                    <a:prstGeom prst="rect">
                      <a:avLst/>
                    </a:prstGeom>
                    <a:blipFill>
                      <a:blip r:embed="rId27"/>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0" name="Obdélník 69">
                      <a:extLst>
                        <a:ext uri="{FF2B5EF4-FFF2-40B4-BE49-F238E27FC236}">
                          <a16:creationId xmlns:a16="http://schemas.microsoft.com/office/drawing/2014/main" id="{080F1218-5788-4AC6-BE0D-8C7E4DC73135}"/>
                        </a:ext>
                      </a:extLst>
                    </p:cNvPr>
                    <p:cNvSpPr/>
                    <p:nvPr/>
                  </p:nvSpPr>
                  <p:spPr>
                    <a:xfrm>
                      <a:off x="831776" y="2299062"/>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en-US" sz="1100" b="0" i="0" dirty="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𝐶</m:t>
                            </m:r>
                          </m:oMath>
                        </m:oMathPara>
                      </a14:m>
                      <a:endParaRPr lang="cs-CZ" sz="1100" dirty="0"/>
                    </a:p>
                  </p:txBody>
                </p:sp>
              </mc:Choice>
              <mc:Fallback xmlns="">
                <p:sp>
                  <p:nvSpPr>
                    <p:cNvPr id="70" name="Obdélník 69">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831776" y="2299062"/>
                      <a:ext cx="226351" cy="261610"/>
                    </a:xfrm>
                    <a:prstGeom prst="rect">
                      <a:avLst/>
                    </a:prstGeom>
                    <a:blipFill>
                      <a:blip r:embed="rId28"/>
                      <a:stretch>
                        <a:fillRect/>
                      </a:stretch>
                    </a:blipFill>
                  </p:spPr>
                  <p:txBody>
                    <a:bodyPr/>
                    <a:lstStyle/>
                    <a:p>
                      <a:r>
                        <a:rPr lang="cs-CZ">
                          <a:noFill/>
                        </a:rPr>
                        <a:t> </a:t>
                      </a:r>
                    </a:p>
                  </p:txBody>
                </p:sp>
              </mc:Fallback>
            </mc:AlternateContent>
            <p:cxnSp>
              <p:nvCxnSpPr>
                <p:cNvPr id="72" name="Přímá spojnice 71">
                  <a:extLst>
                    <a:ext uri="{FF2B5EF4-FFF2-40B4-BE49-F238E27FC236}">
                      <a16:creationId xmlns:a16="http://schemas.microsoft.com/office/drawing/2014/main" id="{1A8E3DAD-B6C4-40D4-9CE0-16917D2F95E3}"/>
                    </a:ext>
                  </a:extLst>
                </p:cNvPr>
                <p:cNvCxnSpPr/>
                <p:nvPr/>
              </p:nvCxnSpPr>
              <p:spPr>
                <a:xfrm>
                  <a:off x="1064055" y="1568906"/>
                  <a:ext cx="6409" cy="1026713"/>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4" name="Přímá spojnice 73">
                  <a:extLst>
                    <a:ext uri="{FF2B5EF4-FFF2-40B4-BE49-F238E27FC236}">
                      <a16:creationId xmlns:a16="http://schemas.microsoft.com/office/drawing/2014/main" id="{F1012CB4-74D9-4DC7-84BD-B0CB720F5659}"/>
                    </a:ext>
                  </a:extLst>
                </p:cNvPr>
                <p:cNvCxnSpPr/>
                <p:nvPr/>
              </p:nvCxnSpPr>
              <p:spPr>
                <a:xfrm>
                  <a:off x="1071084" y="2429175"/>
                  <a:ext cx="749372"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8" name="Přímá spojnice 77">
                  <a:extLst>
                    <a:ext uri="{FF2B5EF4-FFF2-40B4-BE49-F238E27FC236}">
                      <a16:creationId xmlns:a16="http://schemas.microsoft.com/office/drawing/2014/main" id="{906A2621-6FF0-4E69-B93F-0FD3D7509E11}"/>
                    </a:ext>
                  </a:extLst>
                </p:cNvPr>
                <p:cNvCxnSpPr/>
                <p:nvPr/>
              </p:nvCxnSpPr>
              <p:spPr>
                <a:xfrm>
                  <a:off x="1828076" y="2214488"/>
                  <a:ext cx="0" cy="217825"/>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9" name="Přímá spojnice 78">
                  <a:extLst>
                    <a:ext uri="{FF2B5EF4-FFF2-40B4-BE49-F238E27FC236}">
                      <a16:creationId xmlns:a16="http://schemas.microsoft.com/office/drawing/2014/main" id="{366013F4-C598-4589-BCA9-4D63C7A09A98}"/>
                    </a:ext>
                  </a:extLst>
                </p:cNvPr>
                <p:cNvCxnSpPr/>
                <p:nvPr/>
              </p:nvCxnSpPr>
              <p:spPr>
                <a:xfrm>
                  <a:off x="1074671" y="2204864"/>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6" name="TextovéPole 85">
                  <a:extLst>
                    <a:ext uri="{FF2B5EF4-FFF2-40B4-BE49-F238E27FC236}">
                      <a16:creationId xmlns:a16="http://schemas.microsoft.com/office/drawing/2014/main" id="{08463747-ADBE-47DD-BD10-8F53E0250636}"/>
                    </a:ext>
                  </a:extLst>
                </p:cNvPr>
                <p:cNvSpPr txBox="1"/>
                <p:nvPr/>
              </p:nvSpPr>
              <p:spPr>
                <a:xfrm>
                  <a:off x="1403648" y="1439064"/>
                  <a:ext cx="882144" cy="240066"/>
                </a:xfrm>
                <a:prstGeom prst="rect">
                  <a:avLst/>
                </a:prstGeom>
                <a:noFill/>
                <a:ln>
                  <a:noFill/>
                </a:ln>
              </p:spPr>
              <p:txBody>
                <a:bodyPr wrap="square" rtlCol="0">
                  <a:spAutoFit/>
                </a:bodyPr>
                <a:lstStyle/>
                <a:p>
                  <a:pPr marL="0" lvl="2">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call</a:t>
                  </a:r>
                  <a:endParaRPr lang="en-GB" sz="1200" b="1" dirty="0">
                    <a:latin typeface="Cambria Math" panose="02040503050406030204" pitchFamily="18" charset="0"/>
                    <a:ea typeface="Cambria Math" panose="02040503050406030204" pitchFamily="18" charset="0"/>
                  </a:endParaRPr>
                </a:p>
              </p:txBody>
            </p:sp>
            <p:cxnSp>
              <p:nvCxnSpPr>
                <p:cNvPr id="87" name="Přímá spojnice 86">
                  <a:extLst>
                    <a:ext uri="{FF2B5EF4-FFF2-40B4-BE49-F238E27FC236}">
                      <a16:creationId xmlns:a16="http://schemas.microsoft.com/office/drawing/2014/main" id="{F1012CB4-74D9-4DC7-84BD-B0CB720F5659}"/>
                    </a:ext>
                  </a:extLst>
                </p:cNvPr>
                <p:cNvCxnSpPr/>
                <p:nvPr/>
              </p:nvCxnSpPr>
              <p:spPr>
                <a:xfrm rot="-2700000">
                  <a:off x="1670371" y="2057261"/>
                  <a:ext cx="108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5" name="Volný tvar 14"/>
              <p:cNvSpPr/>
              <p:nvPr/>
            </p:nvSpPr>
            <p:spPr>
              <a:xfrm rot="21377398">
                <a:off x="1609012" y="1628800"/>
                <a:ext cx="1477858" cy="600496"/>
              </a:xfrm>
              <a:custGeom>
                <a:avLst/>
                <a:gdLst>
                  <a:gd name="connsiteX0" fmla="*/ 0 w 1334124"/>
                  <a:gd name="connsiteY0" fmla="*/ 667062 h 667062"/>
                  <a:gd name="connsiteX1" fmla="*/ 809468 w 1334124"/>
                  <a:gd name="connsiteY1" fmla="*/ 427220 h 667062"/>
                  <a:gd name="connsiteX2" fmla="*/ 1334124 w 1334124"/>
                  <a:gd name="connsiteY2" fmla="*/ 0 h 667062"/>
                </a:gdLst>
                <a:ahLst/>
                <a:cxnLst>
                  <a:cxn ang="0">
                    <a:pos x="connsiteX0" y="connsiteY0"/>
                  </a:cxn>
                  <a:cxn ang="0">
                    <a:pos x="connsiteX1" y="connsiteY1"/>
                  </a:cxn>
                  <a:cxn ang="0">
                    <a:pos x="connsiteX2" y="connsiteY2"/>
                  </a:cxn>
                </a:cxnLst>
                <a:rect l="l" t="t" r="r" b="b"/>
                <a:pathLst>
                  <a:path w="1334124" h="667062">
                    <a:moveTo>
                      <a:pt x="0" y="667062"/>
                    </a:moveTo>
                    <a:cubicBezTo>
                      <a:pt x="293557" y="602729"/>
                      <a:pt x="587114" y="538397"/>
                      <a:pt x="809468" y="427220"/>
                    </a:cubicBezTo>
                    <a:cubicBezTo>
                      <a:pt x="1031822" y="316043"/>
                      <a:pt x="1182973" y="158021"/>
                      <a:pt x="1334124" y="0"/>
                    </a:cubicBezTo>
                  </a:path>
                </a:pathLst>
              </a:custGeom>
              <a:noFill/>
              <a:ln w="25400">
                <a:solidFill>
                  <a:schemeClr val="accent4">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109" name="Přímá spojnice 108">
                <a:extLst>
                  <a:ext uri="{FF2B5EF4-FFF2-40B4-BE49-F238E27FC236}">
                    <a16:creationId xmlns:a16="http://schemas.microsoft.com/office/drawing/2014/main" id="{366013F4-C598-4589-BCA9-4D63C7A09A98}"/>
                  </a:ext>
                </a:extLst>
              </p:cNvPr>
              <p:cNvCxnSpPr/>
              <p:nvPr/>
            </p:nvCxnSpPr>
            <p:spPr>
              <a:xfrm>
                <a:off x="2370232" y="2382788"/>
                <a:ext cx="74294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0" name="Přímá spojnice 129">
                <a:extLst>
                  <a:ext uri="{FF2B5EF4-FFF2-40B4-BE49-F238E27FC236}">
                    <a16:creationId xmlns:a16="http://schemas.microsoft.com/office/drawing/2014/main" id="{366013F4-C598-4589-BCA9-4D63C7A09A98}"/>
                  </a:ext>
                </a:extLst>
              </p:cNvPr>
              <p:cNvCxnSpPr/>
              <p:nvPr/>
            </p:nvCxnSpPr>
            <p:spPr>
              <a:xfrm>
                <a:off x="2800800" y="1882924"/>
                <a:ext cx="324000" cy="0"/>
              </a:xfrm>
              <a:prstGeom prst="line">
                <a:avLst/>
              </a:prstGeom>
              <a:ln w="12700">
                <a:prstDash val="sysDot"/>
                <a:headEnd type="none" w="lg"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2" name="Přímá spojnice 131">
                <a:extLst>
                  <a:ext uri="{FF2B5EF4-FFF2-40B4-BE49-F238E27FC236}">
                    <a16:creationId xmlns:a16="http://schemas.microsoft.com/office/drawing/2014/main" id="{906A2621-6FF0-4E69-B93F-0FD3D7509E11}"/>
                  </a:ext>
                </a:extLst>
              </p:cNvPr>
              <p:cNvCxnSpPr/>
              <p:nvPr/>
            </p:nvCxnSpPr>
            <p:spPr>
              <a:xfrm>
                <a:off x="2805708" y="1966744"/>
                <a:ext cx="0" cy="432000"/>
              </a:xfrm>
              <a:prstGeom prst="line">
                <a:avLst/>
              </a:prstGeom>
              <a:ln w="12700">
                <a:solidFill>
                  <a:schemeClr val="tx1"/>
                </a:solidFill>
                <a:prstDash val="solid"/>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133" name="Přímá spojnice 132">
                <a:extLst>
                  <a:ext uri="{FF2B5EF4-FFF2-40B4-BE49-F238E27FC236}">
                    <a16:creationId xmlns:a16="http://schemas.microsoft.com/office/drawing/2014/main" id="{906A2621-6FF0-4E69-B93F-0FD3D7509E11}"/>
                  </a:ext>
                </a:extLst>
              </p:cNvPr>
              <p:cNvCxnSpPr/>
              <p:nvPr/>
            </p:nvCxnSpPr>
            <p:spPr>
              <a:xfrm>
                <a:off x="2802280" y="1795676"/>
                <a:ext cx="0" cy="162000"/>
              </a:xfrm>
              <a:prstGeom prst="line">
                <a:avLst/>
              </a:prstGeom>
              <a:ln w="12700">
                <a:solidFill>
                  <a:schemeClr val="tx1"/>
                </a:solidFill>
                <a:prstDash val="solid"/>
                <a:headEnd type="triangle" w="med" len="sm"/>
                <a:tailEnd type="triangl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4" name="TextovéPole 133">
                    <a:extLst>
                      <a:ext uri="{FF2B5EF4-FFF2-40B4-BE49-F238E27FC236}">
                        <a16:creationId xmlns:a16="http://schemas.microsoft.com/office/drawing/2014/main" id="{1129F341-0890-4352-8ECF-8AB4C01D6AF5}"/>
                      </a:ext>
                    </a:extLst>
                  </p:cNvPr>
                  <p:cNvSpPr txBox="1"/>
                  <p:nvPr/>
                </p:nvSpPr>
                <p:spPr>
                  <a:xfrm>
                    <a:off x="3131999" y="2099467"/>
                    <a:ext cx="788782" cy="25769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m:rPr>
                              <m:sty m:val="p"/>
                            </m:rPr>
                            <a:rPr lang="cs-CZ" sz="1100" b="0" i="0" smtClean="0">
                              <a:latin typeface="Cambria Math" panose="02040503050406030204" pitchFamily="18" charset="0"/>
                            </a:rPr>
                            <m:t>IV</m:t>
                          </m:r>
                          <m:r>
                            <a:rPr lang="cs-CZ" sz="1100" b="0" i="0" baseline="-25000" smtClean="0">
                              <a:latin typeface="Cambria Math" panose="02040503050406030204" pitchFamily="18" charset="0"/>
                            </a:rPr>
                            <m:t>1</m:t>
                          </m:r>
                          <m:r>
                            <a:rPr lang="cs-CZ" sz="1100" b="0" i="0" smtClean="0">
                              <a:latin typeface="Cambria Math" panose="02040503050406030204" pitchFamily="18" charset="0"/>
                            </a:rPr>
                            <m:t>=</m:t>
                          </m:r>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1</m:t>
                              </m:r>
                            </m:sub>
                          </m:sSub>
                          <m:r>
                            <a:rPr lang="cs-CZ" sz="1100" b="0" i="1" smtClean="0">
                              <a:latin typeface="Cambria Math" panose="02040503050406030204" pitchFamily="18" charset="0"/>
                            </a:rPr>
                            <m:t>−</m:t>
                          </m:r>
                          <m:r>
                            <a:rPr lang="cs-CZ" sz="1100" b="0" i="1" smtClean="0">
                              <a:latin typeface="Cambria Math" panose="02040503050406030204" pitchFamily="18" charset="0"/>
                            </a:rPr>
                            <m:t>𝑋</m:t>
                          </m:r>
                        </m:oMath>
                      </m:oMathPara>
                    </a14:m>
                    <a:endParaRPr lang="cs-CZ" sz="1100" baseline="-25000" dirty="0"/>
                  </a:p>
                </p:txBody>
              </p:sp>
            </mc:Choice>
            <mc:Fallback xmlns="">
              <p:sp>
                <p:nvSpPr>
                  <p:cNvPr id="134" name="TextovéPole 13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131999" y="2099467"/>
                    <a:ext cx="788782" cy="257699"/>
                  </a:xfrm>
                  <a:prstGeom prst="rect">
                    <a:avLst/>
                  </a:prstGeom>
                  <a:blipFill>
                    <a:blip r:embed="rId29"/>
                    <a:stretch>
                      <a:fillRect l="-5426" r="-232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35" name="TextovéPole 134">
                    <a:extLst>
                      <a:ext uri="{FF2B5EF4-FFF2-40B4-BE49-F238E27FC236}">
                        <a16:creationId xmlns:a16="http://schemas.microsoft.com/office/drawing/2014/main" id="{1129F341-0890-4352-8ECF-8AB4C01D6AF5}"/>
                      </a:ext>
                    </a:extLst>
                  </p:cNvPr>
                  <p:cNvSpPr txBox="1"/>
                  <p:nvPr/>
                </p:nvSpPr>
                <p:spPr>
                  <a:xfrm>
                    <a:off x="3160775" y="174538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m:rPr>
                              <m:sty m:val="p"/>
                            </m:rPr>
                            <a:rPr lang="cs-CZ" sz="1100" b="0" i="0" smtClean="0">
                              <a:latin typeface="Cambria Math" panose="02040503050406030204" pitchFamily="18" charset="0"/>
                            </a:rPr>
                            <m:t>TV</m:t>
                          </m:r>
                          <m:r>
                            <a:rPr lang="cs-CZ" sz="1100" b="0" i="0" baseline="-25000" smtClean="0">
                              <a:latin typeface="Cambria Math" panose="02040503050406030204" pitchFamily="18" charset="0"/>
                            </a:rPr>
                            <m:t>1</m:t>
                          </m:r>
                        </m:oMath>
                      </m:oMathPara>
                    </a14:m>
                    <a:endParaRPr lang="cs-CZ" sz="1100" baseline="-25000" dirty="0"/>
                  </a:p>
                </p:txBody>
              </p:sp>
            </mc:Choice>
            <mc:Fallback xmlns="">
              <p:sp>
                <p:nvSpPr>
                  <p:cNvPr id="135" name="TextovéPole 134">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160775" y="1745384"/>
                    <a:ext cx="187089" cy="261225"/>
                  </a:xfrm>
                  <a:prstGeom prst="rect">
                    <a:avLst/>
                  </a:prstGeom>
                  <a:blipFill>
                    <a:blip r:embed="rId30"/>
                    <a:stretch>
                      <a:fillRect l="-38710" r="-19355"/>
                    </a:stretch>
                  </a:blipFill>
                </p:spPr>
                <p:txBody>
                  <a:bodyPr/>
                  <a:lstStyle/>
                  <a:p>
                    <a:r>
                      <a:rPr lang="cs-CZ">
                        <a:noFill/>
                      </a:rPr>
                      <a:t> </a:t>
                    </a:r>
                  </a:p>
                </p:txBody>
              </p:sp>
            </mc:Fallback>
          </mc:AlternateContent>
          <p:cxnSp>
            <p:nvCxnSpPr>
              <p:cNvPr id="143" name="Přímá spojnice 142">
                <a:extLst>
                  <a:ext uri="{FF2B5EF4-FFF2-40B4-BE49-F238E27FC236}">
                    <a16:creationId xmlns:a16="http://schemas.microsoft.com/office/drawing/2014/main" id="{906A2621-6FF0-4E69-B93F-0FD3D7509E11}"/>
                  </a:ext>
                </a:extLst>
              </p:cNvPr>
              <p:cNvCxnSpPr/>
              <p:nvPr/>
            </p:nvCxnSpPr>
            <p:spPr>
              <a:xfrm>
                <a:off x="1908000" y="2154682"/>
                <a:ext cx="0" cy="223141"/>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6" name="Přímá spojnice 145">
                <a:extLst>
                  <a:ext uri="{FF2B5EF4-FFF2-40B4-BE49-F238E27FC236}">
                    <a16:creationId xmlns:a16="http://schemas.microsoft.com/office/drawing/2014/main" id="{906A2621-6FF0-4E69-B93F-0FD3D7509E11}"/>
                  </a:ext>
                </a:extLst>
              </p:cNvPr>
              <p:cNvCxnSpPr/>
              <p:nvPr/>
            </p:nvCxnSpPr>
            <p:spPr>
              <a:xfrm>
                <a:off x="1913800" y="2200672"/>
                <a:ext cx="0" cy="180000"/>
              </a:xfrm>
              <a:prstGeom prst="line">
                <a:avLst/>
              </a:prstGeom>
              <a:ln w="12700">
                <a:solidFill>
                  <a:schemeClr val="tx1"/>
                </a:solidFill>
                <a:prstDash val="solid"/>
                <a:headEnd type="triangle" w="med" len="sm"/>
                <a:tailEnd type="triangl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7" name="TextovéPole 146">
                    <a:extLst>
                      <a:ext uri="{FF2B5EF4-FFF2-40B4-BE49-F238E27FC236}">
                        <a16:creationId xmlns:a16="http://schemas.microsoft.com/office/drawing/2014/main" id="{1129F341-0890-4352-8ECF-8AB4C01D6AF5}"/>
                      </a:ext>
                    </a:extLst>
                  </p:cNvPr>
                  <p:cNvSpPr txBox="1"/>
                  <p:nvPr/>
                </p:nvSpPr>
                <p:spPr>
                  <a:xfrm>
                    <a:off x="1962568" y="2157240"/>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m:rPr>
                              <m:sty m:val="p"/>
                            </m:rPr>
                            <a:rPr lang="cs-CZ" sz="1100" b="0" i="0" smtClean="0">
                              <a:latin typeface="Cambria Math" panose="02040503050406030204" pitchFamily="18" charset="0"/>
                            </a:rPr>
                            <m:t>TV</m:t>
                          </m:r>
                          <m:r>
                            <a:rPr lang="cs-CZ" sz="1100" b="0" i="0" baseline="-25000" smtClean="0">
                              <a:latin typeface="Cambria Math" panose="02040503050406030204" pitchFamily="18" charset="0"/>
                            </a:rPr>
                            <m:t>2</m:t>
                          </m:r>
                        </m:oMath>
                      </m:oMathPara>
                    </a14:m>
                    <a:endParaRPr lang="cs-CZ" sz="1100" baseline="-25000" dirty="0"/>
                  </a:p>
                </p:txBody>
              </p:sp>
            </mc:Choice>
            <mc:Fallback xmlns="">
              <p:sp>
                <p:nvSpPr>
                  <p:cNvPr id="147" name="TextovéPole 146">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962568" y="2157240"/>
                    <a:ext cx="187089" cy="261225"/>
                  </a:xfrm>
                  <a:prstGeom prst="rect">
                    <a:avLst/>
                  </a:prstGeom>
                  <a:blipFill>
                    <a:blip r:embed="rId31"/>
                    <a:stretch>
                      <a:fillRect l="-41935" r="-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48" name="TextovéPole 147">
                    <a:extLst>
                      <a:ext uri="{FF2B5EF4-FFF2-40B4-BE49-F238E27FC236}">
                        <a16:creationId xmlns:a16="http://schemas.microsoft.com/office/drawing/2014/main" id="{4DB67B49-6BE4-460E-9AC7-878827710557}"/>
                      </a:ext>
                    </a:extLst>
                  </p:cNvPr>
                  <p:cNvSpPr txBox="1"/>
                  <p:nvPr/>
                </p:nvSpPr>
                <p:spPr>
                  <a:xfrm>
                    <a:off x="1850936" y="1924517"/>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2</m:t>
                              </m:r>
                            </m:sub>
                          </m:sSub>
                        </m:oMath>
                      </m:oMathPara>
                    </a14:m>
                    <a:endParaRPr lang="cs-CZ" sz="1100" i="1" baseline="-25000" dirty="0"/>
                  </a:p>
                </p:txBody>
              </p:sp>
            </mc:Choice>
            <mc:Fallback xmlns="">
              <p:sp>
                <p:nvSpPr>
                  <p:cNvPr id="148" name="TextovéPole 147">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1850936" y="1924517"/>
                    <a:ext cx="188095" cy="262059"/>
                  </a:xfrm>
                  <a:prstGeom prst="rect">
                    <a:avLst/>
                  </a:prstGeom>
                  <a:blipFill>
                    <a:blip r:embed="rId32"/>
                    <a:stretch>
                      <a:fillRect l="-23333"/>
                    </a:stretch>
                  </a:blipFill>
                </p:spPr>
                <p:txBody>
                  <a:bodyPr/>
                  <a:lstStyle/>
                  <a:p>
                    <a:r>
                      <a:rPr lang="cs-CZ">
                        <a:noFill/>
                      </a:rPr>
                      <a:t> </a:t>
                    </a:r>
                  </a:p>
                </p:txBody>
              </p:sp>
            </mc:Fallback>
          </mc:AlternateContent>
          <p:cxnSp>
            <p:nvCxnSpPr>
              <p:cNvPr id="149" name="Přímá spojnice 148">
                <a:extLst>
                  <a:ext uri="{FF2B5EF4-FFF2-40B4-BE49-F238E27FC236}">
                    <a16:creationId xmlns:a16="http://schemas.microsoft.com/office/drawing/2014/main" id="{366013F4-C598-4589-BCA9-4D63C7A09A98}"/>
                  </a:ext>
                </a:extLst>
              </p:cNvPr>
              <p:cNvCxnSpPr/>
              <p:nvPr/>
            </p:nvCxnSpPr>
            <p:spPr>
              <a:xfrm>
                <a:off x="2802280" y="2234200"/>
                <a:ext cx="324000" cy="0"/>
              </a:xfrm>
              <a:prstGeom prst="line">
                <a:avLst/>
              </a:prstGeom>
              <a:ln w="12700">
                <a:prstDash val="sysDot"/>
                <a:headEnd type="none" w="lg" len="med"/>
                <a:tailEnd type="triangle" w="sm" len="sm"/>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53" name="TextovéPole 152">
                  <a:extLst>
                    <a:ext uri="{FF2B5EF4-FFF2-40B4-BE49-F238E27FC236}">
                      <a16:creationId xmlns:a16="http://schemas.microsoft.com/office/drawing/2014/main" id="{DFC88B5D-69FC-4D24-9CB7-E844FB98AF27}"/>
                    </a:ext>
                  </a:extLst>
                </p:cNvPr>
                <p:cNvSpPr txBox="1"/>
                <p:nvPr/>
              </p:nvSpPr>
              <p:spPr>
                <a:xfrm>
                  <a:off x="2393712" y="2331176"/>
                  <a:ext cx="433809" cy="212622"/>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𝑆</m:t>
                            </m:r>
                          </m:e>
                          <m:sub>
                            <m:r>
                              <a:rPr lang="cs-CZ" sz="800" b="0" i="1" smtClean="0">
                                <a:latin typeface="Cambria Math" panose="02040503050406030204" pitchFamily="18" charset="0"/>
                              </a:rPr>
                              <m:t>1</m:t>
                            </m:r>
                          </m:sub>
                        </m:sSub>
                        <m:r>
                          <a:rPr lang="cs-CZ" sz="800" b="0" i="1" smtClean="0">
                            <a:latin typeface="Cambria Math" panose="02040503050406030204" pitchFamily="18" charset="0"/>
                          </a:rPr>
                          <m:t>−</m:t>
                        </m:r>
                        <m:r>
                          <a:rPr lang="cs-CZ" sz="800" b="0" i="1" smtClean="0">
                            <a:latin typeface="Cambria Math" panose="02040503050406030204" pitchFamily="18" charset="0"/>
                          </a:rPr>
                          <m:t>𝑋</m:t>
                        </m:r>
                      </m:oMath>
                    </m:oMathPara>
                  </a14:m>
                  <a:endParaRPr lang="cs-CZ" sz="800" i="1" baseline="-25000" dirty="0"/>
                </a:p>
              </p:txBody>
            </p:sp>
          </mc:Choice>
          <mc:Fallback xmlns="">
            <p:sp>
              <p:nvSpPr>
                <p:cNvPr id="153" name="TextovéPole 152">
                  <a:extLst>
                    <a:ext uri="{FF2B5EF4-FFF2-40B4-BE49-F238E27FC236}">
                      <a16:creationId xmlns:a16="http://schemas.microsoft.com/office/drawing/2014/main" id="{DFC88B5D-69FC-4D24-9CB7-E844FB98AF27}"/>
                    </a:ext>
                  </a:extLst>
                </p:cNvPr>
                <p:cNvSpPr txBox="1">
                  <a:spLocks noRot="1" noChangeAspect="1" noMove="1" noResize="1" noEditPoints="1" noAdjustHandles="1" noChangeArrowheads="1" noChangeShapeType="1" noTextEdit="1"/>
                </p:cNvSpPr>
                <p:nvPr/>
              </p:nvSpPr>
              <p:spPr>
                <a:xfrm>
                  <a:off x="2393712" y="2331176"/>
                  <a:ext cx="433809" cy="212622"/>
                </a:xfrm>
                <a:prstGeom prst="rect">
                  <a:avLst/>
                </a:prstGeom>
                <a:blipFill>
                  <a:blip r:embed="rId33"/>
                  <a:stretch>
                    <a:fillRect/>
                  </a:stretch>
                </a:blipFill>
              </p:spPr>
              <p:txBody>
                <a:bodyPr/>
                <a:lstStyle/>
                <a:p>
                  <a:r>
                    <a:rPr lang="cs-CZ">
                      <a:noFill/>
                    </a:rPr>
                    <a:t> </a:t>
                  </a:r>
                </a:p>
              </p:txBody>
            </p:sp>
          </mc:Fallback>
        </mc:AlternateContent>
        <p:cxnSp>
          <p:nvCxnSpPr>
            <p:cNvPr id="18" name="Přímá spojnice 17">
              <a:extLst>
                <a:ext uri="{FF2B5EF4-FFF2-40B4-BE49-F238E27FC236}">
                  <a16:creationId xmlns:a16="http://schemas.microsoft.com/office/drawing/2014/main" id="{8880D992-D66C-3481-7F73-841D30D121A6}"/>
                </a:ext>
              </a:extLst>
            </p:cNvPr>
            <p:cNvCxnSpPr>
              <a:cxnSpLocks/>
            </p:cNvCxnSpPr>
            <p:nvPr/>
          </p:nvCxnSpPr>
          <p:spPr>
            <a:xfrm rot="5400000">
              <a:off x="2591264" y="2166038"/>
              <a:ext cx="0" cy="432000"/>
            </a:xfrm>
            <a:prstGeom prst="line">
              <a:avLst/>
            </a:prstGeom>
            <a:ln w="12700">
              <a:solidFill>
                <a:schemeClr val="tx1"/>
              </a:solidFill>
              <a:prstDash val="solid"/>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2" name="Zástupný symbol pro zápatí 1"/>
          <p:cNvSpPr>
            <a:spLocks noGrp="1"/>
          </p:cNvSpPr>
          <p:nvPr>
            <p:ph type="ftr" sz="quarter" idx="11"/>
          </p:nvPr>
        </p:nvSpPr>
        <p:spPr>
          <a:xfrm>
            <a:off x="180000" y="6336000"/>
            <a:ext cx="3312000" cy="360000"/>
          </a:xfrm>
        </p:spPr>
        <p:txBody>
          <a:bodyPr/>
          <a:lstStyle/>
          <a:p>
            <a:r>
              <a:rPr lang="en-GB" dirty="0"/>
              <a:t>Essentials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5</a:t>
            </a:fld>
            <a:endParaRPr lang="cs-CZ" dirty="0"/>
          </a:p>
        </p:txBody>
      </p:sp>
      <p:sp>
        <p:nvSpPr>
          <p:cNvPr id="4" name="Nadpis 3"/>
          <p:cNvSpPr>
            <a:spLocks noGrp="1"/>
          </p:cNvSpPr>
          <p:nvPr>
            <p:ph type="title"/>
          </p:nvPr>
        </p:nvSpPr>
        <p:spPr>
          <a:xfrm>
            <a:off x="144000" y="144000"/>
            <a:ext cx="4644024" cy="648072"/>
          </a:xfrm>
        </p:spPr>
        <p:txBody>
          <a:bodyPr/>
          <a:lstStyle/>
          <a:p>
            <a:r>
              <a:rPr lang="en-GB" dirty="0">
                <a:solidFill>
                  <a:srgbClr val="000000"/>
                </a:solidFill>
              </a:rPr>
              <a:t>Short-term payoff</a:t>
            </a:r>
            <a:r>
              <a:rPr lang="cs-CZ" dirty="0">
                <a:solidFill>
                  <a:srgbClr val="000000"/>
                </a:solidFill>
              </a:rPr>
              <a:t> </a:t>
            </a:r>
            <a:r>
              <a:rPr lang="en-GB" dirty="0">
                <a:solidFill>
                  <a:srgbClr val="000000"/>
                </a:solidFill>
              </a:rPr>
              <a:t>profiles </a:t>
            </a:r>
          </a:p>
        </p:txBody>
      </p:sp>
      <p:sp>
        <p:nvSpPr>
          <p:cNvPr id="29" name="TextovéPole 28"/>
          <p:cNvSpPr txBox="1"/>
          <p:nvPr/>
        </p:nvSpPr>
        <p:spPr>
          <a:xfrm>
            <a:off x="864000" y="86400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US" sz="2200" dirty="0">
                <a:latin typeface="Cambria Math" panose="02040503050406030204" pitchFamily="18" charset="0"/>
                <a:ea typeface="Cambria Math" panose="02040503050406030204" pitchFamily="18" charset="0"/>
              </a:rPr>
              <a:t>Graphical representation</a:t>
            </a:r>
          </a:p>
        </p:txBody>
      </p:sp>
      <p:sp>
        <p:nvSpPr>
          <p:cNvPr id="46" name="TextovéPole 45">
            <a:extLst>
              <a:ext uri="{FF2B5EF4-FFF2-40B4-BE49-F238E27FC236}">
                <a16:creationId xmlns:a16="http://schemas.microsoft.com/office/drawing/2014/main" id="{548302E3-ADA7-44AC-A47A-86E1F95768DF}"/>
              </a:ext>
            </a:extLst>
          </p:cNvPr>
          <p:cNvSpPr txBox="1"/>
          <p:nvPr/>
        </p:nvSpPr>
        <p:spPr>
          <a:xfrm>
            <a:off x="6732240" y="2185700"/>
            <a:ext cx="2160240" cy="307777"/>
          </a:xfrm>
          <a:prstGeom prst="rect">
            <a:avLst/>
          </a:prstGeom>
          <a:noFill/>
          <a:ln>
            <a:noFill/>
          </a:ln>
        </p:spPr>
        <p:txBody>
          <a:bodyPr wrap="square" rtlCol="0">
            <a:spAutoFit/>
          </a:bodyPr>
          <a:lstStyle/>
          <a:p>
            <a:pPr>
              <a:buClr>
                <a:srgbClr val="7030A0"/>
              </a:buClr>
              <a:buSzPct val="80000"/>
            </a:pPr>
            <a:r>
              <a:rPr lang="en-GB" sz="1400" dirty="0">
                <a:latin typeface="Cambria Math" panose="02040503050406030204" pitchFamily="18" charset="0"/>
                <a:ea typeface="Cambria Math" panose="02040503050406030204" pitchFamily="18" charset="0"/>
              </a:rPr>
              <a:t>exercise payoff</a:t>
            </a:r>
            <a:r>
              <a:rPr lang="cs-CZ" sz="1400" dirty="0">
                <a:latin typeface="Cambria Math" panose="02040503050406030204" pitchFamily="18" charset="0"/>
                <a:ea typeface="Cambria Math" panose="02040503050406030204" pitchFamily="18" charset="0"/>
              </a:rPr>
              <a:t> profile</a:t>
            </a:r>
            <a:endParaRPr lang="en-GB" sz="14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0" name="TextovéPole 119">
                <a:extLst>
                  <a:ext uri="{FF2B5EF4-FFF2-40B4-BE49-F238E27FC236}">
                    <a16:creationId xmlns:a16="http://schemas.microsoft.com/office/drawing/2014/main" id="{548302E3-ADA7-44AC-A47A-86E1F95768DF}"/>
                  </a:ext>
                </a:extLst>
              </p:cNvPr>
              <p:cNvSpPr txBox="1"/>
              <p:nvPr/>
            </p:nvSpPr>
            <p:spPr>
              <a:xfrm>
                <a:off x="6300192" y="1412776"/>
                <a:ext cx="2736304" cy="738664"/>
              </a:xfrm>
              <a:prstGeom prst="rect">
                <a:avLst/>
              </a:prstGeom>
              <a:noFill/>
              <a:ln>
                <a:noFill/>
              </a:ln>
            </p:spPr>
            <p:txBody>
              <a:bodyPr wrap="square" rtlCol="0">
                <a:spAutoFit/>
              </a:bodyPr>
              <a:lstStyle/>
              <a:p>
                <a:pPr marL="182563" indent="-182563">
                  <a:buClr>
                    <a:srgbClr val="7030A0"/>
                  </a:buClr>
                  <a:buSzPct val="80000"/>
                </a:pPr>
                <a:r>
                  <a:rPr lang="en-GB" sz="1400" dirty="0">
                    <a:latin typeface="Cambria Math" panose="02040503050406030204" pitchFamily="18" charset="0"/>
                    <a:ea typeface="Cambria Math" panose="02040503050406030204" pitchFamily="18" charset="0"/>
                  </a:rPr>
                  <a:t>OP … option premium </a:t>
                </a:r>
                <a14:m>
                  <m:oMath xmlns:m="http://schemas.openxmlformats.org/officeDocument/2006/math">
                    <m:d>
                      <m:dPr>
                        <m:ctrlPr>
                          <a:rPr lang="en-GB" sz="1400" i="1">
                            <a:latin typeface="Cambria Math" panose="02040503050406030204" pitchFamily="18" charset="0"/>
                            <a:ea typeface="Cambria Math" panose="02040503050406030204" pitchFamily="18" charset="0"/>
                          </a:rPr>
                        </m:ctrlPr>
                      </m:dPr>
                      <m:e>
                        <m:r>
                          <m:rPr>
                            <m:sty m:val="p"/>
                          </m:rPr>
                          <a:rPr lang="en-GB" sz="1400" i="0">
                            <a:latin typeface="Cambria Math" panose="02040503050406030204" pitchFamily="18" charset="0"/>
                            <a:ea typeface="Cambria Math" panose="02040503050406030204" pitchFamily="18" charset="0"/>
                          </a:rPr>
                          <m:t>IV</m:t>
                        </m:r>
                        <m:r>
                          <a:rPr lang="en-GB" sz="1400" i="1">
                            <a:latin typeface="Cambria Math" panose="02040503050406030204" pitchFamily="18" charset="0"/>
                            <a:ea typeface="Cambria Math" panose="02040503050406030204" pitchFamily="18" charset="0"/>
                          </a:rPr>
                          <m:t>+</m:t>
                        </m:r>
                        <m:r>
                          <m:rPr>
                            <m:sty m:val="p"/>
                          </m:rPr>
                          <a:rPr lang="en-GB" sz="1400" i="0">
                            <a:latin typeface="Cambria Math" panose="02040503050406030204" pitchFamily="18" charset="0"/>
                            <a:ea typeface="Cambria Math" panose="02040503050406030204" pitchFamily="18" charset="0"/>
                          </a:rPr>
                          <m:t>TV</m:t>
                        </m:r>
                      </m:e>
                    </m:d>
                  </m:oMath>
                </a14:m>
                <a:endParaRPr lang="en-GB" sz="1400" dirty="0">
                  <a:latin typeface="Cambria Math" panose="02040503050406030204" pitchFamily="18" charset="0"/>
                  <a:ea typeface="Cambria Math" panose="02040503050406030204" pitchFamily="18" charset="0"/>
                </a:endParaRPr>
              </a:p>
              <a:p>
                <a:pPr marL="182563" indent="-182563">
                  <a:buClr>
                    <a:srgbClr val="7030A0"/>
                  </a:buClr>
                  <a:buSzPct val="80000"/>
                </a:pPr>
                <a:r>
                  <a:rPr lang="en-GB" sz="1400" dirty="0">
                    <a:latin typeface="Cambria Math" panose="02040503050406030204" pitchFamily="18" charset="0"/>
                    <a:ea typeface="Cambria Math" panose="02040503050406030204" pitchFamily="18" charset="0"/>
                  </a:rPr>
                  <a:t>IV  … intrinsic value </a:t>
                </a:r>
                <a14:m>
                  <m:oMath xmlns:m="http://schemas.openxmlformats.org/officeDocument/2006/math">
                    <m:d>
                      <m:dPr>
                        <m:ctrlPr>
                          <a:rPr lang="en-GB" sz="1400" i="1" smtClean="0">
                            <a:latin typeface="Cambria Math" panose="02040503050406030204" pitchFamily="18" charset="0"/>
                            <a:ea typeface="Cambria Math" panose="02040503050406030204" pitchFamily="18" charset="0"/>
                          </a:rPr>
                        </m:ctrlPr>
                      </m:dPr>
                      <m:e>
                        <m:r>
                          <a:rPr lang="en-GB" sz="1400" b="0" i="1" smtClean="0">
                            <a:latin typeface="Cambria Math" panose="02040503050406030204" pitchFamily="18" charset="0"/>
                            <a:ea typeface="Cambria Math" panose="02040503050406030204" pitchFamily="18" charset="0"/>
                          </a:rPr>
                          <m:t>𝑆</m:t>
                        </m:r>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e>
                    </m:d>
                  </m:oMath>
                </a14:m>
                <a:r>
                  <a:rPr lang="en-GB" sz="1400" dirty="0">
                    <a:latin typeface="Cambria Math" panose="02040503050406030204" pitchFamily="18" charset="0"/>
                    <a:ea typeface="Cambria Math" panose="02040503050406030204" pitchFamily="18" charset="0"/>
                  </a:rPr>
                  <a:t> or 0 </a:t>
                </a:r>
              </a:p>
              <a:p>
                <a:pPr marL="182563" indent="-182563">
                  <a:buClr>
                    <a:srgbClr val="7030A0"/>
                  </a:buClr>
                  <a:buSzPct val="80000"/>
                </a:pPr>
                <a:r>
                  <a:rPr lang="en-GB" sz="1400" dirty="0">
                    <a:latin typeface="Cambria Math" panose="02040503050406030204" pitchFamily="18" charset="0"/>
                    <a:ea typeface="Cambria Math" panose="02040503050406030204" pitchFamily="18" charset="0"/>
                  </a:rPr>
                  <a:t>TV … time value </a:t>
                </a:r>
                <a14:m>
                  <m:oMath xmlns:m="http://schemas.openxmlformats.org/officeDocument/2006/math">
                    <m:d>
                      <m:dPr>
                        <m:ctrlPr>
                          <a:rPr lang="en-GB" sz="1400" i="1" smtClean="0">
                            <a:latin typeface="Cambria Math" panose="02040503050406030204" pitchFamily="18" charset="0"/>
                            <a:ea typeface="Cambria Math" panose="02040503050406030204" pitchFamily="18" charset="0"/>
                          </a:rPr>
                        </m:ctrlPr>
                      </m:dPr>
                      <m:e>
                        <m:r>
                          <m:rPr>
                            <m:sty m:val="p"/>
                          </m:rPr>
                          <a:rPr lang="en-GB" sz="1400" b="0" i="0" smtClean="0">
                            <a:latin typeface="Cambria Math" panose="02040503050406030204" pitchFamily="18" charset="0"/>
                            <a:ea typeface="Cambria Math" panose="02040503050406030204" pitchFamily="18" charset="0"/>
                          </a:rPr>
                          <m:t>OP</m:t>
                        </m:r>
                        <m:r>
                          <a:rPr lang="en-GB" sz="1400" b="0" i="1" smtClean="0">
                            <a:latin typeface="Cambria Math" panose="02040503050406030204" pitchFamily="18" charset="0"/>
                            <a:ea typeface="Cambria Math" panose="02040503050406030204" pitchFamily="18" charset="0"/>
                          </a:rPr>
                          <m:t>−</m:t>
                        </m:r>
                        <m:r>
                          <m:rPr>
                            <m:sty m:val="p"/>
                          </m:rPr>
                          <a:rPr lang="en-GB" sz="1400" b="0" i="0" smtClean="0">
                            <a:latin typeface="Cambria Math" panose="02040503050406030204" pitchFamily="18" charset="0"/>
                            <a:ea typeface="Cambria Math" panose="02040503050406030204" pitchFamily="18" charset="0"/>
                          </a:rPr>
                          <m:t>IV</m:t>
                        </m:r>
                      </m:e>
                    </m:d>
                  </m:oMath>
                </a14:m>
                <a:endParaRPr lang="en-GB" sz="1400" dirty="0">
                  <a:latin typeface="Cambria Math" panose="02040503050406030204" pitchFamily="18" charset="0"/>
                  <a:ea typeface="Cambria Math" panose="02040503050406030204" pitchFamily="18" charset="0"/>
                </a:endParaRPr>
              </a:p>
            </p:txBody>
          </p:sp>
        </mc:Choice>
        <mc:Fallback xmlns="">
          <p:sp>
            <p:nvSpPr>
              <p:cNvPr id="120" name="TextovéPole 119">
                <a:extLst>
                  <a:ext uri="{FF2B5EF4-FFF2-40B4-BE49-F238E27FC236}">
                    <a16:creationId xmlns:a16="http://schemas.microsoft.com/office/drawing/2014/main" id="{548302E3-ADA7-44AC-A47A-86E1F95768DF}"/>
                  </a:ext>
                </a:extLst>
              </p:cNvPr>
              <p:cNvSpPr txBox="1">
                <a:spLocks noRot="1" noChangeAspect="1" noMove="1" noResize="1" noEditPoints="1" noAdjustHandles="1" noChangeArrowheads="1" noChangeShapeType="1" noTextEdit="1"/>
              </p:cNvSpPr>
              <p:nvPr/>
            </p:nvSpPr>
            <p:spPr>
              <a:xfrm>
                <a:off x="6300192" y="1412776"/>
                <a:ext cx="2736304" cy="738664"/>
              </a:xfrm>
              <a:prstGeom prst="rect">
                <a:avLst/>
              </a:prstGeom>
              <a:blipFill>
                <a:blip r:embed="rId14"/>
                <a:stretch>
                  <a:fillRect l="-668" t="-2479" b="-6612"/>
                </a:stretch>
              </a:blipFill>
              <a:ln>
                <a:noFill/>
              </a:ln>
            </p:spPr>
            <p:txBody>
              <a:bodyPr/>
              <a:lstStyle/>
              <a:p>
                <a:r>
                  <a:rPr lang="cs-CZ">
                    <a:noFill/>
                  </a:rPr>
                  <a:t> </a:t>
                </a:r>
              </a:p>
            </p:txBody>
          </p:sp>
        </mc:Fallback>
      </mc:AlternateContent>
      <p:grpSp>
        <p:nvGrpSpPr>
          <p:cNvPr id="9" name="Skupina 8"/>
          <p:cNvGrpSpPr/>
          <p:nvPr/>
        </p:nvGrpSpPr>
        <p:grpSpPr>
          <a:xfrm>
            <a:off x="3955336" y="1329969"/>
            <a:ext cx="2166168" cy="1271790"/>
            <a:chOff x="3955336" y="1383060"/>
            <a:chExt cx="2166168" cy="1271790"/>
          </a:xfrm>
        </p:grpSpPr>
        <p:grpSp>
          <p:nvGrpSpPr>
            <p:cNvPr id="11" name="Skupina 10"/>
            <p:cNvGrpSpPr/>
            <p:nvPr/>
          </p:nvGrpSpPr>
          <p:grpSpPr>
            <a:xfrm>
              <a:off x="3955336" y="1383060"/>
              <a:ext cx="2166168" cy="1271790"/>
              <a:chOff x="3990008" y="1435636"/>
              <a:chExt cx="2166168" cy="1271790"/>
            </a:xfrm>
          </p:grpSpPr>
          <mc:AlternateContent xmlns:mc="http://schemas.openxmlformats.org/markup-compatibility/2006" xmlns:a14="http://schemas.microsoft.com/office/drawing/2010/main">
            <mc:Choice Requires="a14">
              <p:sp>
                <p:nvSpPr>
                  <p:cNvPr id="89" name="TextovéPole 88">
                    <a:extLst>
                      <a:ext uri="{FF2B5EF4-FFF2-40B4-BE49-F238E27FC236}">
                        <a16:creationId xmlns:a16="http://schemas.microsoft.com/office/drawing/2014/main" id="{4DB67B49-6BE4-460E-9AC7-878827710557}"/>
                      </a:ext>
                    </a:extLst>
                  </p:cNvPr>
                  <p:cNvSpPr txBox="1"/>
                  <p:nvPr/>
                </p:nvSpPr>
                <p:spPr>
                  <a:xfrm>
                    <a:off x="5885953" y="2143904"/>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89" name="TextovéPole 8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885953" y="2143904"/>
                    <a:ext cx="188095" cy="262059"/>
                  </a:xfrm>
                  <a:prstGeom prst="rect">
                    <a:avLst/>
                  </a:prstGeom>
                  <a:blipFill>
                    <a:blip r:embed="rId15"/>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0" name="TextovéPole 89">
                    <a:extLst>
                      <a:ext uri="{FF2B5EF4-FFF2-40B4-BE49-F238E27FC236}">
                        <a16:creationId xmlns:a16="http://schemas.microsoft.com/office/drawing/2014/main" id="{1129F341-0890-4352-8ECF-8AB4C01D6AF5}"/>
                      </a:ext>
                    </a:extLst>
                  </p:cNvPr>
                  <p:cNvSpPr txBox="1"/>
                  <p:nvPr/>
                </p:nvSpPr>
                <p:spPr>
                  <a:xfrm>
                    <a:off x="4867376" y="200550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90" name="TextovéPole 8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867376" y="2005504"/>
                    <a:ext cx="187089" cy="261225"/>
                  </a:xfrm>
                  <a:prstGeom prst="rect">
                    <a:avLst/>
                  </a:prstGeom>
                  <a:blipFill>
                    <a:blip r:embed="rId20"/>
                    <a:stretch>
                      <a:fillRect l="-666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1" name="Obdélník 90">
                    <a:extLst>
                      <a:ext uri="{FF2B5EF4-FFF2-40B4-BE49-F238E27FC236}">
                        <a16:creationId xmlns:a16="http://schemas.microsoft.com/office/drawing/2014/main" id="{080F1218-5788-4AC6-BE0D-8C7E4DC73135}"/>
                      </a:ext>
                    </a:extLst>
                  </p:cNvPr>
                  <p:cNvSpPr/>
                  <p:nvPr/>
                </p:nvSpPr>
                <p:spPr>
                  <a:xfrm>
                    <a:off x="3990008" y="1818536"/>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cs-CZ" sz="1100" b="0" i="0" dirty="0"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𝐶</m:t>
                          </m:r>
                        </m:oMath>
                      </m:oMathPara>
                    </a14:m>
                    <a:endParaRPr lang="cs-CZ" sz="1100" dirty="0"/>
                  </a:p>
                </p:txBody>
              </p:sp>
            </mc:Choice>
            <mc:Fallback xmlns="">
              <p:sp>
                <p:nvSpPr>
                  <p:cNvPr id="91" name="Obdélník 90">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3990008" y="1818536"/>
                    <a:ext cx="226351" cy="261610"/>
                  </a:xfrm>
                  <a:prstGeom prst="rect">
                    <a:avLst/>
                  </a:prstGeom>
                  <a:blipFill>
                    <a:blip r:embed="rId21"/>
                    <a:stretch>
                      <a:fillRect l="-13514" r="-10811"/>
                    </a:stretch>
                  </a:blipFill>
                </p:spPr>
                <p:txBody>
                  <a:bodyPr/>
                  <a:lstStyle/>
                  <a:p>
                    <a:r>
                      <a:rPr lang="cs-CZ">
                        <a:noFill/>
                      </a:rPr>
                      <a:t> </a:t>
                    </a:r>
                  </a:p>
                </p:txBody>
              </p:sp>
            </mc:Fallback>
          </mc:AlternateContent>
          <p:cxnSp>
            <p:nvCxnSpPr>
              <p:cNvPr id="92" name="Přímá spojnice 91">
                <a:extLst>
                  <a:ext uri="{FF2B5EF4-FFF2-40B4-BE49-F238E27FC236}">
                    <a16:creationId xmlns:a16="http://schemas.microsoft.com/office/drawing/2014/main" id="{1A8E3DAD-B6C4-40D4-9CE0-16917D2F95E3}"/>
                  </a:ext>
                </a:extLst>
              </p:cNvPr>
              <p:cNvCxnSpPr/>
              <p:nvPr/>
            </p:nvCxnSpPr>
            <p:spPr>
              <a:xfrm>
                <a:off x="4222287" y="1565478"/>
                <a:ext cx="6409" cy="1026713"/>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3" name="Přímá spojnice 92">
                <a:extLst>
                  <a:ext uri="{FF2B5EF4-FFF2-40B4-BE49-F238E27FC236}">
                    <a16:creationId xmlns:a16="http://schemas.microsoft.com/office/drawing/2014/main" id="{F1012CB4-74D9-4DC7-84BD-B0CB720F5659}"/>
                  </a:ext>
                </a:extLst>
              </p:cNvPr>
              <p:cNvCxnSpPr/>
              <p:nvPr/>
            </p:nvCxnSpPr>
            <p:spPr>
              <a:xfrm>
                <a:off x="4235332" y="1949900"/>
                <a:ext cx="749372"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4" name="Přímá spojnice 93">
                <a:extLst>
                  <a:ext uri="{FF2B5EF4-FFF2-40B4-BE49-F238E27FC236}">
                    <a16:creationId xmlns:a16="http://schemas.microsoft.com/office/drawing/2014/main" id="{906A2621-6FF0-4E69-B93F-0FD3D7509E11}"/>
                  </a:ext>
                </a:extLst>
              </p:cNvPr>
              <p:cNvCxnSpPr/>
              <p:nvPr/>
            </p:nvCxnSpPr>
            <p:spPr>
              <a:xfrm>
                <a:off x="4986308" y="1958360"/>
                <a:ext cx="0" cy="239608"/>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5" name="Přímá spojnice 94">
                <a:extLst>
                  <a:ext uri="{FF2B5EF4-FFF2-40B4-BE49-F238E27FC236}">
                    <a16:creationId xmlns:a16="http://schemas.microsoft.com/office/drawing/2014/main" id="{366013F4-C598-4589-BCA9-4D63C7A09A98}"/>
                  </a:ext>
                </a:extLst>
              </p:cNvPr>
              <p:cNvCxnSpPr/>
              <p:nvPr/>
            </p:nvCxnSpPr>
            <p:spPr>
              <a:xfrm>
                <a:off x="4232903" y="2201436"/>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96" name="TextovéPole 95">
                <a:extLst>
                  <a:ext uri="{FF2B5EF4-FFF2-40B4-BE49-F238E27FC236}">
                    <a16:creationId xmlns:a16="http://schemas.microsoft.com/office/drawing/2014/main" id="{08463747-ADBE-47DD-BD10-8F53E0250636}"/>
                  </a:ext>
                </a:extLst>
              </p:cNvPr>
              <p:cNvSpPr txBox="1"/>
              <p:nvPr/>
            </p:nvSpPr>
            <p:spPr>
              <a:xfrm>
                <a:off x="4561880" y="1435636"/>
                <a:ext cx="882144" cy="240066"/>
              </a:xfrm>
              <a:prstGeom prst="rect">
                <a:avLst/>
              </a:prstGeom>
              <a:noFill/>
              <a:ln>
                <a:noFill/>
              </a:ln>
            </p:spPr>
            <p:txBody>
              <a:bodyPr wrap="square" rtlCol="0">
                <a:spAutoFit/>
              </a:bodyPr>
              <a:lstStyle/>
              <a:p>
                <a:pPr marL="0" lvl="2">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Short call</a:t>
                </a:r>
                <a:endParaRPr lang="en-GB" sz="1200" b="1" dirty="0">
                  <a:latin typeface="Cambria Math" panose="02040503050406030204" pitchFamily="18" charset="0"/>
                  <a:ea typeface="Cambria Math" panose="02040503050406030204" pitchFamily="18" charset="0"/>
                </a:endParaRPr>
              </a:p>
            </p:txBody>
          </p:sp>
          <p:cxnSp>
            <p:nvCxnSpPr>
              <p:cNvPr id="97" name="Přímá spojnice 96">
                <a:extLst>
                  <a:ext uri="{FF2B5EF4-FFF2-40B4-BE49-F238E27FC236}">
                    <a16:creationId xmlns:a16="http://schemas.microsoft.com/office/drawing/2014/main" id="{F1012CB4-74D9-4DC7-84BD-B0CB720F5659}"/>
                  </a:ext>
                </a:extLst>
              </p:cNvPr>
              <p:cNvCxnSpPr/>
              <p:nvPr/>
            </p:nvCxnSpPr>
            <p:spPr>
              <a:xfrm rot="2700000">
                <a:off x="4848947" y="2257426"/>
                <a:ext cx="90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37" name="Volný tvar 136"/>
            <p:cNvSpPr/>
            <p:nvPr/>
          </p:nvSpPr>
          <p:spPr>
            <a:xfrm rot="222602" flipV="1">
              <a:off x="4167430" y="2038379"/>
              <a:ext cx="1477858" cy="600496"/>
            </a:xfrm>
            <a:custGeom>
              <a:avLst/>
              <a:gdLst>
                <a:gd name="connsiteX0" fmla="*/ 0 w 1334124"/>
                <a:gd name="connsiteY0" fmla="*/ 667062 h 667062"/>
                <a:gd name="connsiteX1" fmla="*/ 809468 w 1334124"/>
                <a:gd name="connsiteY1" fmla="*/ 427220 h 667062"/>
                <a:gd name="connsiteX2" fmla="*/ 1334124 w 1334124"/>
                <a:gd name="connsiteY2" fmla="*/ 0 h 667062"/>
              </a:gdLst>
              <a:ahLst/>
              <a:cxnLst>
                <a:cxn ang="0">
                  <a:pos x="connsiteX0" y="connsiteY0"/>
                </a:cxn>
                <a:cxn ang="0">
                  <a:pos x="connsiteX1" y="connsiteY1"/>
                </a:cxn>
                <a:cxn ang="0">
                  <a:pos x="connsiteX2" y="connsiteY2"/>
                </a:cxn>
              </a:cxnLst>
              <a:rect l="l" t="t" r="r" b="b"/>
              <a:pathLst>
                <a:path w="1334124" h="667062">
                  <a:moveTo>
                    <a:pt x="0" y="667062"/>
                  </a:moveTo>
                  <a:cubicBezTo>
                    <a:pt x="293557" y="602729"/>
                    <a:pt x="587114" y="538397"/>
                    <a:pt x="809468" y="427220"/>
                  </a:cubicBezTo>
                  <a:cubicBezTo>
                    <a:pt x="1031822" y="316043"/>
                    <a:pt x="1182973" y="158021"/>
                    <a:pt x="1334124" y="0"/>
                  </a:cubicBezTo>
                </a:path>
              </a:pathLst>
            </a:custGeom>
            <a:noFill/>
            <a:ln w="25400">
              <a:solidFill>
                <a:schemeClr val="accent4">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cxnSp>
        <p:nvCxnSpPr>
          <p:cNvPr id="129" name="Přímá spojnice 128">
            <a:extLst>
              <a:ext uri="{FF2B5EF4-FFF2-40B4-BE49-F238E27FC236}">
                <a16:creationId xmlns:a16="http://schemas.microsoft.com/office/drawing/2014/main" id="{F1012CB4-74D9-4DC7-84BD-B0CB720F5659}"/>
              </a:ext>
            </a:extLst>
          </p:cNvPr>
          <p:cNvCxnSpPr/>
          <p:nvPr/>
        </p:nvCxnSpPr>
        <p:spPr>
          <a:xfrm>
            <a:off x="6372200" y="2371365"/>
            <a:ext cx="36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6" name="Přímá spojnice 135">
            <a:extLst>
              <a:ext uri="{FF2B5EF4-FFF2-40B4-BE49-F238E27FC236}">
                <a16:creationId xmlns:a16="http://schemas.microsoft.com/office/drawing/2014/main" id="{F1012CB4-74D9-4DC7-84BD-B0CB720F5659}"/>
              </a:ext>
            </a:extLst>
          </p:cNvPr>
          <p:cNvCxnSpPr/>
          <p:nvPr/>
        </p:nvCxnSpPr>
        <p:spPr>
          <a:xfrm>
            <a:off x="6372200" y="2564904"/>
            <a:ext cx="360000" cy="0"/>
          </a:xfrm>
          <a:prstGeom prst="line">
            <a:avLst/>
          </a:prstGeom>
          <a:ln w="25400">
            <a:solidFill>
              <a:schemeClr val="accent4">
                <a:lumMod val="75000"/>
              </a:schemeClr>
            </a:solidFill>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grpSp>
        <p:nvGrpSpPr>
          <p:cNvPr id="6" name="Skupina 5">
            <a:extLst>
              <a:ext uri="{FF2B5EF4-FFF2-40B4-BE49-F238E27FC236}">
                <a16:creationId xmlns:a16="http://schemas.microsoft.com/office/drawing/2014/main" id="{53339ECC-F03D-4311-B07A-8DCAE9121683}"/>
              </a:ext>
            </a:extLst>
          </p:cNvPr>
          <p:cNvGrpSpPr/>
          <p:nvPr/>
        </p:nvGrpSpPr>
        <p:grpSpPr>
          <a:xfrm>
            <a:off x="1374860" y="2395577"/>
            <a:ext cx="2166168" cy="1566025"/>
            <a:chOff x="1374860" y="2448668"/>
            <a:chExt cx="2166168" cy="1566025"/>
          </a:xfrm>
        </p:grpSpPr>
        <p:grpSp>
          <p:nvGrpSpPr>
            <p:cNvPr id="12" name="Skupina 11"/>
            <p:cNvGrpSpPr/>
            <p:nvPr/>
          </p:nvGrpSpPr>
          <p:grpSpPr>
            <a:xfrm>
              <a:off x="1374860" y="2693680"/>
              <a:ext cx="2166168" cy="1317841"/>
              <a:chOff x="1374860" y="2693680"/>
              <a:chExt cx="2166168" cy="1317841"/>
            </a:xfrm>
          </p:grpSpPr>
          <mc:AlternateContent xmlns:mc="http://schemas.openxmlformats.org/markup-compatibility/2006" xmlns:a14="http://schemas.microsoft.com/office/drawing/2010/main">
            <mc:Choice Requires="a14">
              <p:sp>
                <p:nvSpPr>
                  <p:cNvPr id="99" name="TextovéPole 98">
                    <a:extLst>
                      <a:ext uri="{FF2B5EF4-FFF2-40B4-BE49-F238E27FC236}">
                        <a16:creationId xmlns:a16="http://schemas.microsoft.com/office/drawing/2014/main" id="{4DB67B49-6BE4-460E-9AC7-878827710557}"/>
                      </a:ext>
                    </a:extLst>
                  </p:cNvPr>
                  <p:cNvSpPr txBox="1"/>
                  <p:nvPr/>
                </p:nvSpPr>
                <p:spPr>
                  <a:xfrm>
                    <a:off x="3270805" y="3401948"/>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99" name="TextovéPole 98">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3270805" y="3401948"/>
                    <a:ext cx="188095" cy="262059"/>
                  </a:xfrm>
                  <a:prstGeom prst="rect">
                    <a:avLst/>
                  </a:prstGeom>
                  <a:blipFill>
                    <a:blip r:embed="rId15"/>
                    <a:stretch>
                      <a:fillRect l="-2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0" name="TextovéPole 99">
                    <a:extLst>
                      <a:ext uri="{FF2B5EF4-FFF2-40B4-BE49-F238E27FC236}">
                        <a16:creationId xmlns:a16="http://schemas.microsoft.com/office/drawing/2014/main" id="{1129F341-0890-4352-8ECF-8AB4C01D6AF5}"/>
                      </a:ext>
                    </a:extLst>
                  </p:cNvPr>
                  <p:cNvSpPr txBox="1"/>
                  <p:nvPr/>
                </p:nvSpPr>
                <p:spPr>
                  <a:xfrm>
                    <a:off x="2344472" y="338944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00" name="TextovéPole 9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344472" y="3389447"/>
                    <a:ext cx="187089" cy="261225"/>
                  </a:xfrm>
                  <a:prstGeom prst="rect">
                    <a:avLst/>
                  </a:prstGeom>
                  <a:blipFill>
                    <a:blip r:embed="rId22"/>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1" name="Obdélník 100">
                    <a:extLst>
                      <a:ext uri="{FF2B5EF4-FFF2-40B4-BE49-F238E27FC236}">
                        <a16:creationId xmlns:a16="http://schemas.microsoft.com/office/drawing/2014/main" id="{080F1218-5788-4AC6-BE0D-8C7E4DC73135}"/>
                      </a:ext>
                    </a:extLst>
                  </p:cNvPr>
                  <p:cNvSpPr/>
                  <p:nvPr/>
                </p:nvSpPr>
                <p:spPr>
                  <a:xfrm>
                    <a:off x="1374860" y="355367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cs-CZ" sz="1100" dirty="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𝑃</m:t>
                          </m:r>
                        </m:oMath>
                      </m:oMathPara>
                    </a14:m>
                    <a:endParaRPr lang="cs-CZ" sz="1100" dirty="0"/>
                  </a:p>
                </p:txBody>
              </p:sp>
            </mc:Choice>
            <mc:Fallback xmlns="">
              <p:sp>
                <p:nvSpPr>
                  <p:cNvPr id="101" name="Obdélník 100">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1374860" y="3553678"/>
                    <a:ext cx="226351" cy="261610"/>
                  </a:xfrm>
                  <a:prstGeom prst="rect">
                    <a:avLst/>
                  </a:prstGeom>
                  <a:blipFill>
                    <a:blip r:embed="rId16"/>
                    <a:stretch>
                      <a:fillRect/>
                    </a:stretch>
                  </a:blipFill>
                </p:spPr>
                <p:txBody>
                  <a:bodyPr/>
                  <a:lstStyle/>
                  <a:p>
                    <a:r>
                      <a:rPr lang="cs-CZ">
                        <a:noFill/>
                      </a:rPr>
                      <a:t> </a:t>
                    </a:r>
                  </a:p>
                </p:txBody>
              </p:sp>
            </mc:Fallback>
          </mc:AlternateContent>
          <p:cxnSp>
            <p:nvCxnSpPr>
              <p:cNvPr id="102" name="Přímá spojnice 101">
                <a:extLst>
                  <a:ext uri="{FF2B5EF4-FFF2-40B4-BE49-F238E27FC236}">
                    <a16:creationId xmlns:a16="http://schemas.microsoft.com/office/drawing/2014/main" id="{1A8E3DAD-B6C4-40D4-9CE0-16917D2F95E3}"/>
                  </a:ext>
                </a:extLst>
              </p:cNvPr>
              <p:cNvCxnSpPr/>
              <p:nvPr/>
            </p:nvCxnSpPr>
            <p:spPr>
              <a:xfrm>
                <a:off x="1607139" y="2823521"/>
                <a:ext cx="6409" cy="1188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3" name="Přímá spojnice 102">
                <a:extLst>
                  <a:ext uri="{FF2B5EF4-FFF2-40B4-BE49-F238E27FC236}">
                    <a16:creationId xmlns:a16="http://schemas.microsoft.com/office/drawing/2014/main" id="{F1012CB4-74D9-4DC7-84BD-B0CB720F5659}"/>
                  </a:ext>
                </a:extLst>
              </p:cNvPr>
              <p:cNvCxnSpPr/>
              <p:nvPr/>
            </p:nvCxnSpPr>
            <p:spPr>
              <a:xfrm>
                <a:off x="2367228" y="3683791"/>
                <a:ext cx="100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4" name="Přímá spojnice 103">
                <a:extLst>
                  <a:ext uri="{FF2B5EF4-FFF2-40B4-BE49-F238E27FC236}">
                    <a16:creationId xmlns:a16="http://schemas.microsoft.com/office/drawing/2014/main" id="{906A2621-6FF0-4E69-B93F-0FD3D7509E11}"/>
                  </a:ext>
                </a:extLst>
              </p:cNvPr>
              <p:cNvCxnSpPr/>
              <p:nvPr/>
            </p:nvCxnSpPr>
            <p:spPr>
              <a:xfrm>
                <a:off x="2363540" y="3452196"/>
                <a:ext cx="0" cy="239608"/>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5" name="Přímá spojnice 104">
                <a:extLst>
                  <a:ext uri="{FF2B5EF4-FFF2-40B4-BE49-F238E27FC236}">
                    <a16:creationId xmlns:a16="http://schemas.microsoft.com/office/drawing/2014/main" id="{366013F4-C598-4589-BCA9-4D63C7A09A98}"/>
                  </a:ext>
                </a:extLst>
              </p:cNvPr>
              <p:cNvCxnSpPr/>
              <p:nvPr/>
            </p:nvCxnSpPr>
            <p:spPr>
              <a:xfrm>
                <a:off x="1617755" y="3459480"/>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6" name="TextovéPole 105">
                <a:extLst>
                  <a:ext uri="{FF2B5EF4-FFF2-40B4-BE49-F238E27FC236}">
                    <a16:creationId xmlns:a16="http://schemas.microsoft.com/office/drawing/2014/main" id="{08463747-ADBE-47DD-BD10-8F53E0250636}"/>
                  </a:ext>
                </a:extLst>
              </p:cNvPr>
              <p:cNvSpPr txBox="1"/>
              <p:nvPr/>
            </p:nvSpPr>
            <p:spPr>
              <a:xfrm>
                <a:off x="1946732" y="2693680"/>
                <a:ext cx="882144" cy="240066"/>
              </a:xfrm>
              <a:prstGeom prst="rect">
                <a:avLst/>
              </a:prstGeom>
              <a:noFill/>
              <a:ln>
                <a:noFill/>
              </a:ln>
            </p:spPr>
            <p:txBody>
              <a:bodyPr wrap="square" rtlCol="0">
                <a:spAutoFit/>
              </a:bodyPr>
              <a:lstStyle/>
              <a:p>
                <a:pPr marL="0" lvl="2">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a:t>
                </a:r>
                <a:r>
                  <a:rPr lang="en-US" sz="1200" b="1" dirty="0">
                    <a:latin typeface="Cambria Math" panose="02040503050406030204" pitchFamily="18" charset="0"/>
                    <a:ea typeface="Cambria Math" panose="02040503050406030204" pitchFamily="18" charset="0"/>
                    <a:sym typeface="Wingdings 2" panose="05020102010507070707" pitchFamily="18" charset="2"/>
                  </a:rPr>
                  <a:t>put</a:t>
                </a:r>
                <a:endParaRPr lang="en-GB" sz="1200" b="1" dirty="0">
                  <a:latin typeface="Cambria Math" panose="02040503050406030204" pitchFamily="18" charset="0"/>
                  <a:ea typeface="Cambria Math" panose="02040503050406030204" pitchFamily="18" charset="0"/>
                </a:endParaRPr>
              </a:p>
            </p:txBody>
          </p:sp>
          <p:cxnSp>
            <p:nvCxnSpPr>
              <p:cNvPr id="107" name="Přímá spojnice 106">
                <a:extLst>
                  <a:ext uri="{FF2B5EF4-FFF2-40B4-BE49-F238E27FC236}">
                    <a16:creationId xmlns:a16="http://schemas.microsoft.com/office/drawing/2014/main" id="{F1012CB4-74D9-4DC7-84BD-B0CB720F5659}"/>
                  </a:ext>
                </a:extLst>
              </p:cNvPr>
              <p:cNvCxnSpPr/>
              <p:nvPr/>
            </p:nvCxnSpPr>
            <p:spPr>
              <a:xfrm rot="2700000">
                <a:off x="1448394" y="3311877"/>
                <a:ext cx="108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8" name="Přímá spojnice 107">
                <a:extLst>
                  <a:ext uri="{FF2B5EF4-FFF2-40B4-BE49-F238E27FC236}">
                    <a16:creationId xmlns:a16="http://schemas.microsoft.com/office/drawing/2014/main" id="{F1012CB4-74D9-4DC7-84BD-B0CB720F5659}"/>
                  </a:ext>
                </a:extLst>
              </p:cNvPr>
              <p:cNvCxnSpPr/>
              <p:nvPr/>
            </p:nvCxnSpPr>
            <p:spPr>
              <a:xfrm>
                <a:off x="1605196" y="3690744"/>
                <a:ext cx="75600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38" name="Volný tvar 137"/>
            <p:cNvSpPr/>
            <p:nvPr/>
          </p:nvSpPr>
          <p:spPr>
            <a:xfrm rot="2714243">
              <a:off x="1678838" y="2907126"/>
              <a:ext cx="1566025" cy="649110"/>
            </a:xfrm>
            <a:custGeom>
              <a:avLst/>
              <a:gdLst>
                <a:gd name="connsiteX0" fmla="*/ 0 w 1334124"/>
                <a:gd name="connsiteY0" fmla="*/ 667062 h 667062"/>
                <a:gd name="connsiteX1" fmla="*/ 809468 w 1334124"/>
                <a:gd name="connsiteY1" fmla="*/ 427220 h 667062"/>
                <a:gd name="connsiteX2" fmla="*/ 1334124 w 1334124"/>
                <a:gd name="connsiteY2" fmla="*/ 0 h 667062"/>
              </a:gdLst>
              <a:ahLst/>
              <a:cxnLst>
                <a:cxn ang="0">
                  <a:pos x="connsiteX0" y="connsiteY0"/>
                </a:cxn>
                <a:cxn ang="0">
                  <a:pos x="connsiteX1" y="connsiteY1"/>
                </a:cxn>
                <a:cxn ang="0">
                  <a:pos x="connsiteX2" y="connsiteY2"/>
                </a:cxn>
              </a:cxnLst>
              <a:rect l="l" t="t" r="r" b="b"/>
              <a:pathLst>
                <a:path w="1334124" h="667062">
                  <a:moveTo>
                    <a:pt x="0" y="667062"/>
                  </a:moveTo>
                  <a:cubicBezTo>
                    <a:pt x="293557" y="602729"/>
                    <a:pt x="587114" y="538397"/>
                    <a:pt x="809468" y="427220"/>
                  </a:cubicBezTo>
                  <a:cubicBezTo>
                    <a:pt x="1031822" y="316043"/>
                    <a:pt x="1182973" y="158021"/>
                    <a:pt x="1334124" y="0"/>
                  </a:cubicBezTo>
                </a:path>
              </a:pathLst>
            </a:custGeom>
            <a:noFill/>
            <a:ln w="25400">
              <a:solidFill>
                <a:schemeClr val="accent4">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grpSp>
        <p:nvGrpSpPr>
          <p:cNvPr id="7" name="Skupina 6">
            <a:extLst>
              <a:ext uri="{FF2B5EF4-FFF2-40B4-BE49-F238E27FC236}">
                <a16:creationId xmlns:a16="http://schemas.microsoft.com/office/drawing/2014/main" id="{A197B944-CB7A-4394-AEAF-9EFBACF98BEA}"/>
              </a:ext>
            </a:extLst>
          </p:cNvPr>
          <p:cNvGrpSpPr/>
          <p:nvPr/>
        </p:nvGrpSpPr>
        <p:grpSpPr>
          <a:xfrm>
            <a:off x="3982388" y="2642140"/>
            <a:ext cx="2166168" cy="1739926"/>
            <a:chOff x="3982388" y="2695231"/>
            <a:chExt cx="2166168" cy="1739926"/>
          </a:xfrm>
        </p:grpSpPr>
        <p:grpSp>
          <p:nvGrpSpPr>
            <p:cNvPr id="13" name="Skupina 12"/>
            <p:cNvGrpSpPr/>
            <p:nvPr/>
          </p:nvGrpSpPr>
          <p:grpSpPr>
            <a:xfrm>
              <a:off x="3982388" y="2695231"/>
              <a:ext cx="2166168" cy="1317841"/>
              <a:chOff x="3982388" y="2695231"/>
              <a:chExt cx="2166168" cy="1317841"/>
            </a:xfrm>
          </p:grpSpPr>
          <mc:AlternateContent xmlns:mc="http://schemas.openxmlformats.org/markup-compatibility/2006" xmlns:a14="http://schemas.microsoft.com/office/drawing/2010/main">
            <mc:Choice Requires="a14">
              <p:sp>
                <p:nvSpPr>
                  <p:cNvPr id="110" name="TextovéPole 109">
                    <a:extLst>
                      <a:ext uri="{FF2B5EF4-FFF2-40B4-BE49-F238E27FC236}">
                        <a16:creationId xmlns:a16="http://schemas.microsoft.com/office/drawing/2014/main" id="{4DB67B49-6BE4-460E-9AC7-878827710557}"/>
                      </a:ext>
                    </a:extLst>
                  </p:cNvPr>
                  <p:cNvSpPr txBox="1"/>
                  <p:nvPr/>
                </p:nvSpPr>
                <p:spPr>
                  <a:xfrm>
                    <a:off x="5878333" y="3403499"/>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110" name="TextovéPole 109">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878333" y="3403499"/>
                    <a:ext cx="188095" cy="262059"/>
                  </a:xfrm>
                  <a:prstGeom prst="rect">
                    <a:avLst/>
                  </a:prstGeom>
                  <a:blipFill>
                    <a:blip r:embed="rId15"/>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1" name="TextovéPole 110">
                    <a:extLst>
                      <a:ext uri="{FF2B5EF4-FFF2-40B4-BE49-F238E27FC236}">
                        <a16:creationId xmlns:a16="http://schemas.microsoft.com/office/drawing/2014/main" id="{1129F341-0890-4352-8ECF-8AB4C01D6AF5}"/>
                      </a:ext>
                    </a:extLst>
                  </p:cNvPr>
                  <p:cNvSpPr txBox="1"/>
                  <p:nvPr/>
                </p:nvSpPr>
                <p:spPr>
                  <a:xfrm>
                    <a:off x="4952000" y="325490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952000" y="3254904"/>
                    <a:ext cx="187089" cy="261225"/>
                  </a:xfrm>
                  <a:prstGeom prst="rect">
                    <a:avLst/>
                  </a:prstGeom>
                  <a:blipFill>
                    <a:blip r:embed="rId23"/>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2" name="Obdélník 111">
                    <a:extLst>
                      <a:ext uri="{FF2B5EF4-FFF2-40B4-BE49-F238E27FC236}">
                        <a16:creationId xmlns:a16="http://schemas.microsoft.com/office/drawing/2014/main" id="{080F1218-5788-4AC6-BE0D-8C7E4DC73135}"/>
                      </a:ext>
                    </a:extLst>
                  </p:cNvPr>
                  <p:cNvSpPr/>
                  <p:nvPr/>
                </p:nvSpPr>
                <p:spPr>
                  <a:xfrm>
                    <a:off x="3982388" y="309524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m:rPr>
                              <m:nor/>
                            </m:rPr>
                            <a:rPr lang="en-US" sz="1100" b="0" i="0" dirty="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𝑃</m:t>
                          </m:r>
                        </m:oMath>
                      </m:oMathPara>
                    </a14:m>
                    <a:endParaRPr lang="cs-CZ" sz="1100" dirty="0"/>
                  </a:p>
                </p:txBody>
              </p:sp>
            </mc:Choice>
            <mc:Fallback xmlns="">
              <p:sp>
                <p:nvSpPr>
                  <p:cNvPr id="112" name="Obdélník 111">
                    <a:extLst>
                      <a:ext uri="{FF2B5EF4-FFF2-40B4-BE49-F238E27FC236}">
                        <a16:creationId xmlns:a16="http://schemas.microsoft.com/office/drawing/2014/main" id="{080F1218-5788-4AC6-BE0D-8C7E4DC73135}"/>
                      </a:ext>
                    </a:extLst>
                  </p:cNvPr>
                  <p:cNvSpPr>
                    <a:spLocks noRot="1" noChangeAspect="1" noMove="1" noResize="1" noEditPoints="1" noAdjustHandles="1" noChangeArrowheads="1" noChangeShapeType="1" noTextEdit="1"/>
                  </p:cNvSpPr>
                  <p:nvPr/>
                </p:nvSpPr>
                <p:spPr>
                  <a:xfrm>
                    <a:off x="3982388" y="3095248"/>
                    <a:ext cx="226351" cy="261610"/>
                  </a:xfrm>
                  <a:prstGeom prst="rect">
                    <a:avLst/>
                  </a:prstGeom>
                  <a:blipFill>
                    <a:blip r:embed="rId18"/>
                    <a:stretch>
                      <a:fillRect l="-13514" r="-10811"/>
                    </a:stretch>
                  </a:blipFill>
                </p:spPr>
                <p:txBody>
                  <a:bodyPr/>
                  <a:lstStyle/>
                  <a:p>
                    <a:r>
                      <a:rPr lang="cs-CZ">
                        <a:noFill/>
                      </a:rPr>
                      <a:t> </a:t>
                    </a:r>
                  </a:p>
                </p:txBody>
              </p:sp>
            </mc:Fallback>
          </mc:AlternateContent>
          <p:cxnSp>
            <p:nvCxnSpPr>
              <p:cNvPr id="113" name="Přímá spojnice 112">
                <a:extLst>
                  <a:ext uri="{FF2B5EF4-FFF2-40B4-BE49-F238E27FC236}">
                    <a16:creationId xmlns:a16="http://schemas.microsoft.com/office/drawing/2014/main" id="{1A8E3DAD-B6C4-40D4-9CE0-16917D2F95E3}"/>
                  </a:ext>
                </a:extLst>
              </p:cNvPr>
              <p:cNvCxnSpPr/>
              <p:nvPr/>
            </p:nvCxnSpPr>
            <p:spPr>
              <a:xfrm>
                <a:off x="4214667" y="2825072"/>
                <a:ext cx="6409" cy="1188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4" name="Přímá spojnice 113">
                <a:extLst>
                  <a:ext uri="{FF2B5EF4-FFF2-40B4-BE49-F238E27FC236}">
                    <a16:creationId xmlns:a16="http://schemas.microsoft.com/office/drawing/2014/main" id="{F1012CB4-74D9-4DC7-84BD-B0CB720F5659}"/>
                  </a:ext>
                </a:extLst>
              </p:cNvPr>
              <p:cNvCxnSpPr/>
              <p:nvPr/>
            </p:nvCxnSpPr>
            <p:spPr>
              <a:xfrm>
                <a:off x="4974756" y="3220596"/>
                <a:ext cx="100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5" name="Přímá spojnice 114">
                <a:extLst>
                  <a:ext uri="{FF2B5EF4-FFF2-40B4-BE49-F238E27FC236}">
                    <a16:creationId xmlns:a16="http://schemas.microsoft.com/office/drawing/2014/main" id="{906A2621-6FF0-4E69-B93F-0FD3D7509E11}"/>
                  </a:ext>
                </a:extLst>
              </p:cNvPr>
              <p:cNvCxnSpPr/>
              <p:nvPr/>
            </p:nvCxnSpPr>
            <p:spPr>
              <a:xfrm>
                <a:off x="4971068" y="3212976"/>
                <a:ext cx="0" cy="239608"/>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6" name="Přímá spojnice 115">
                <a:extLst>
                  <a:ext uri="{FF2B5EF4-FFF2-40B4-BE49-F238E27FC236}">
                    <a16:creationId xmlns:a16="http://schemas.microsoft.com/office/drawing/2014/main" id="{366013F4-C598-4589-BCA9-4D63C7A09A98}"/>
                  </a:ext>
                </a:extLst>
              </p:cNvPr>
              <p:cNvCxnSpPr/>
              <p:nvPr/>
            </p:nvCxnSpPr>
            <p:spPr>
              <a:xfrm>
                <a:off x="4225283" y="3461031"/>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7" name="TextovéPole 116">
                <a:extLst>
                  <a:ext uri="{FF2B5EF4-FFF2-40B4-BE49-F238E27FC236}">
                    <a16:creationId xmlns:a16="http://schemas.microsoft.com/office/drawing/2014/main" id="{08463747-ADBE-47DD-BD10-8F53E0250636}"/>
                  </a:ext>
                </a:extLst>
              </p:cNvPr>
              <p:cNvSpPr txBox="1"/>
              <p:nvPr/>
            </p:nvSpPr>
            <p:spPr>
              <a:xfrm>
                <a:off x="4554260" y="2695231"/>
                <a:ext cx="882144" cy="240066"/>
              </a:xfrm>
              <a:prstGeom prst="rect">
                <a:avLst/>
              </a:prstGeom>
              <a:noFill/>
              <a:ln>
                <a:noFill/>
              </a:ln>
            </p:spPr>
            <p:txBody>
              <a:bodyPr wrap="square" rtlCol="0">
                <a:spAutoFit/>
              </a:bodyPr>
              <a:lstStyle/>
              <a:p>
                <a:pPr marL="0" lvl="2">
                  <a:lnSpc>
                    <a:spcPct val="80000"/>
                  </a:lnSpc>
                  <a:buClr>
                    <a:srgbClr val="7030A0"/>
                  </a:buClr>
                  <a:buSzPct val="80000"/>
                </a:pPr>
                <a:r>
                  <a:rPr lang="en-US" sz="1200" b="1" dirty="0">
                    <a:latin typeface="Cambria Math" panose="02040503050406030204" pitchFamily="18" charset="0"/>
                    <a:ea typeface="Cambria Math" panose="02040503050406030204" pitchFamily="18" charset="0"/>
                    <a:sym typeface="Wingdings 2" panose="05020102010507070707" pitchFamily="18" charset="2"/>
                  </a:rPr>
                  <a:t>Short</a:t>
                </a:r>
                <a:r>
                  <a:rPr lang="cs-CZ" sz="1200" b="1" dirty="0">
                    <a:latin typeface="Cambria Math" panose="02040503050406030204" pitchFamily="18" charset="0"/>
                    <a:ea typeface="Cambria Math" panose="02040503050406030204" pitchFamily="18" charset="0"/>
                    <a:sym typeface="Wingdings 2" panose="05020102010507070707" pitchFamily="18" charset="2"/>
                  </a:rPr>
                  <a:t> </a:t>
                </a:r>
                <a:r>
                  <a:rPr lang="en-US" sz="1200" b="1" dirty="0">
                    <a:latin typeface="Cambria Math" panose="02040503050406030204" pitchFamily="18" charset="0"/>
                    <a:ea typeface="Cambria Math" panose="02040503050406030204" pitchFamily="18" charset="0"/>
                    <a:sym typeface="Wingdings 2" panose="05020102010507070707" pitchFamily="18" charset="2"/>
                  </a:rPr>
                  <a:t>put</a:t>
                </a:r>
                <a:endParaRPr lang="en-GB" sz="1200" b="1" dirty="0">
                  <a:latin typeface="Cambria Math" panose="02040503050406030204" pitchFamily="18" charset="0"/>
                  <a:ea typeface="Cambria Math" panose="02040503050406030204" pitchFamily="18" charset="0"/>
                </a:endParaRPr>
              </a:p>
            </p:txBody>
          </p:sp>
          <p:cxnSp>
            <p:nvCxnSpPr>
              <p:cNvPr id="118" name="Přímá spojnice 117">
                <a:extLst>
                  <a:ext uri="{FF2B5EF4-FFF2-40B4-BE49-F238E27FC236}">
                    <a16:creationId xmlns:a16="http://schemas.microsoft.com/office/drawing/2014/main" id="{F1012CB4-74D9-4DC7-84BD-B0CB720F5659}"/>
                  </a:ext>
                </a:extLst>
              </p:cNvPr>
              <p:cNvCxnSpPr/>
              <p:nvPr/>
            </p:nvCxnSpPr>
            <p:spPr>
              <a:xfrm rot="-2700000">
                <a:off x="4055922" y="3600366"/>
                <a:ext cx="108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9" name="Přímá spojnice 118">
                <a:extLst>
                  <a:ext uri="{FF2B5EF4-FFF2-40B4-BE49-F238E27FC236}">
                    <a16:creationId xmlns:a16="http://schemas.microsoft.com/office/drawing/2014/main" id="{F1012CB4-74D9-4DC7-84BD-B0CB720F5659}"/>
                  </a:ext>
                </a:extLst>
              </p:cNvPr>
              <p:cNvCxnSpPr/>
              <p:nvPr/>
            </p:nvCxnSpPr>
            <p:spPr>
              <a:xfrm>
                <a:off x="4212724" y="3216184"/>
                <a:ext cx="75600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139" name="Volný tvar 138"/>
            <p:cNvSpPr/>
            <p:nvPr/>
          </p:nvSpPr>
          <p:spPr>
            <a:xfrm rot="8080800" flipH="1">
              <a:off x="4282302" y="3327590"/>
              <a:ext cx="1566025" cy="649110"/>
            </a:xfrm>
            <a:custGeom>
              <a:avLst/>
              <a:gdLst>
                <a:gd name="connsiteX0" fmla="*/ 0 w 1334124"/>
                <a:gd name="connsiteY0" fmla="*/ 667062 h 667062"/>
                <a:gd name="connsiteX1" fmla="*/ 809468 w 1334124"/>
                <a:gd name="connsiteY1" fmla="*/ 427220 h 667062"/>
                <a:gd name="connsiteX2" fmla="*/ 1334124 w 1334124"/>
                <a:gd name="connsiteY2" fmla="*/ 0 h 667062"/>
              </a:gdLst>
              <a:ahLst/>
              <a:cxnLst>
                <a:cxn ang="0">
                  <a:pos x="connsiteX0" y="connsiteY0"/>
                </a:cxn>
                <a:cxn ang="0">
                  <a:pos x="connsiteX1" y="connsiteY1"/>
                </a:cxn>
                <a:cxn ang="0">
                  <a:pos x="connsiteX2" y="connsiteY2"/>
                </a:cxn>
              </a:cxnLst>
              <a:rect l="l" t="t" r="r" b="b"/>
              <a:pathLst>
                <a:path w="1334124" h="667062">
                  <a:moveTo>
                    <a:pt x="0" y="667062"/>
                  </a:moveTo>
                  <a:cubicBezTo>
                    <a:pt x="293557" y="602729"/>
                    <a:pt x="587114" y="538397"/>
                    <a:pt x="809468" y="427220"/>
                  </a:cubicBezTo>
                  <a:cubicBezTo>
                    <a:pt x="1031822" y="316043"/>
                    <a:pt x="1182973" y="158021"/>
                    <a:pt x="1334124" y="0"/>
                  </a:cubicBezTo>
                </a:path>
              </a:pathLst>
            </a:custGeom>
            <a:noFill/>
            <a:ln w="25400">
              <a:solidFill>
                <a:schemeClr val="accent4">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mc:AlternateContent xmlns:mc="http://schemas.openxmlformats.org/markup-compatibility/2006" xmlns:a14="http://schemas.microsoft.com/office/drawing/2010/main">
        <mc:Choice Requires="a14">
          <p:sp>
            <p:nvSpPr>
              <p:cNvPr id="140" name="TextovéPole 139">
                <a:extLst>
                  <a:ext uri="{FF2B5EF4-FFF2-40B4-BE49-F238E27FC236}">
                    <a16:creationId xmlns:a16="http://schemas.microsoft.com/office/drawing/2014/main" id="{73BE2C41-B510-4DE0-88E5-FD7E7A19EA04}"/>
                  </a:ext>
                </a:extLst>
              </p:cNvPr>
              <p:cNvSpPr txBox="1"/>
              <p:nvPr/>
            </p:nvSpPr>
            <p:spPr>
              <a:xfrm>
                <a:off x="1187624" y="4299747"/>
                <a:ext cx="7740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cs-CZ" sz="1600" dirty="0">
                    <a:latin typeface="Cambria Math" panose="02040503050406030204" pitchFamily="18" charset="0"/>
                    <a:ea typeface="Cambria Math" panose="02040503050406030204" pitchFamily="18" charset="0"/>
                  </a:rPr>
                  <a:t>An </a:t>
                </a:r>
                <a:r>
                  <a:rPr lang="en-GB" sz="1600" dirty="0">
                    <a:solidFill>
                      <a:srgbClr val="7030A0"/>
                    </a:solidFill>
                    <a:latin typeface="Cambria Math" panose="02040503050406030204" pitchFamily="18" charset="0"/>
                    <a:ea typeface="Cambria Math" panose="02040503050406030204" pitchFamily="18" charset="0"/>
                  </a:rPr>
                  <a:t>in-the-money option </a:t>
                </a:r>
                <a:r>
                  <a:rPr lang="en-GB" sz="1600" dirty="0">
                    <a:latin typeface="Cambria Math" panose="02040503050406030204" pitchFamily="18" charset="0"/>
                    <a:ea typeface="Cambria Math" panose="02040503050406030204" pitchFamily="18" charset="0"/>
                  </a:rPr>
                  <a:t>is an option with a positive intrinsic value (for calls, the underlying asset is currently traded above the exercise price, see point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t>
                </a:r>
              </a:p>
            </p:txBody>
          </p:sp>
        </mc:Choice>
        <mc:Fallback xmlns="">
          <p:sp>
            <p:nvSpPr>
              <p:cNvPr id="140" name="TextovéPole 139">
                <a:extLst>
                  <a:ext uri="{FF2B5EF4-FFF2-40B4-BE49-F238E27FC236}">
                    <a16:creationId xmlns:a16="http://schemas.microsoft.com/office/drawing/2014/main" id="{73BE2C41-B510-4DE0-88E5-FD7E7A19EA04}"/>
                  </a:ext>
                </a:extLst>
              </p:cNvPr>
              <p:cNvSpPr txBox="1">
                <a:spLocks noRot="1" noChangeAspect="1" noMove="1" noResize="1" noEditPoints="1" noAdjustHandles="1" noChangeArrowheads="1" noChangeShapeType="1" noTextEdit="1"/>
              </p:cNvSpPr>
              <p:nvPr/>
            </p:nvSpPr>
            <p:spPr>
              <a:xfrm>
                <a:off x="1187624" y="4299747"/>
                <a:ext cx="7740000" cy="584775"/>
              </a:xfrm>
              <a:prstGeom prst="rect">
                <a:avLst/>
              </a:prstGeom>
              <a:blipFill>
                <a:blip r:embed="rId34"/>
                <a:stretch>
                  <a:fillRect l="-315" t="-4167" b="-1145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1" name="TextovéPole 140">
                <a:extLst>
                  <a:ext uri="{FF2B5EF4-FFF2-40B4-BE49-F238E27FC236}">
                    <a16:creationId xmlns:a16="http://schemas.microsoft.com/office/drawing/2014/main" id="{C6324C3B-85D9-46C2-8590-845655DD0E48}"/>
                  </a:ext>
                </a:extLst>
              </p:cNvPr>
              <p:cNvSpPr txBox="1"/>
              <p:nvPr/>
            </p:nvSpPr>
            <p:spPr>
              <a:xfrm>
                <a:off x="1187624" y="4795092"/>
                <a:ext cx="7632480" cy="830997"/>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cs-CZ" sz="1600" dirty="0">
                    <a:latin typeface="Cambria Math" panose="02040503050406030204" pitchFamily="18" charset="0"/>
                    <a:ea typeface="Cambria Math" panose="02040503050406030204" pitchFamily="18" charset="0"/>
                  </a:rPr>
                  <a:t>An </a:t>
                </a:r>
                <a:r>
                  <a:rPr lang="en-GB" sz="1600" dirty="0">
                    <a:solidFill>
                      <a:srgbClr val="7030A0"/>
                    </a:solidFill>
                    <a:latin typeface="Cambria Math" panose="02040503050406030204" pitchFamily="18" charset="0"/>
                    <a:ea typeface="Cambria Math" panose="02040503050406030204" pitchFamily="18" charset="0"/>
                  </a:rPr>
                  <a:t>out-of-the-money option </a:t>
                </a:r>
                <a:r>
                  <a:rPr lang="en-GB" sz="1600" dirty="0">
                    <a:latin typeface="Cambria Math" panose="02040503050406030204" pitchFamily="18" charset="0"/>
                    <a:ea typeface="Cambria Math" panose="02040503050406030204" pitchFamily="18" charset="0"/>
                  </a:rPr>
                  <a:t>is an option with zero intrinsic value; the option premium is made up of the time value only (for calls, the underlying asset is currently traded below the exercise price, see point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a:t>
                </a:r>
              </a:p>
            </p:txBody>
          </p:sp>
        </mc:Choice>
        <mc:Fallback xmlns="">
          <p:sp>
            <p:nvSpPr>
              <p:cNvPr id="141" name="TextovéPole 140">
                <a:extLst>
                  <a:ext uri="{FF2B5EF4-FFF2-40B4-BE49-F238E27FC236}">
                    <a16:creationId xmlns:a16="http://schemas.microsoft.com/office/drawing/2014/main" id="{C6324C3B-85D9-46C2-8590-845655DD0E48}"/>
                  </a:ext>
                </a:extLst>
              </p:cNvPr>
              <p:cNvSpPr txBox="1">
                <a:spLocks noRot="1" noChangeAspect="1" noMove="1" noResize="1" noEditPoints="1" noAdjustHandles="1" noChangeArrowheads="1" noChangeShapeType="1" noTextEdit="1"/>
              </p:cNvSpPr>
              <p:nvPr/>
            </p:nvSpPr>
            <p:spPr>
              <a:xfrm>
                <a:off x="1187624" y="4795092"/>
                <a:ext cx="7632480" cy="830997"/>
              </a:xfrm>
              <a:prstGeom prst="rect">
                <a:avLst/>
              </a:prstGeom>
              <a:blipFill>
                <a:blip r:embed="rId35"/>
                <a:stretch>
                  <a:fillRect l="-319" t="-2941" b="-8088"/>
                </a:stretch>
              </a:blipFill>
              <a:ln>
                <a:noFill/>
              </a:ln>
            </p:spPr>
            <p:txBody>
              <a:bodyPr/>
              <a:lstStyle/>
              <a:p>
                <a:r>
                  <a:rPr lang="en-GB">
                    <a:noFill/>
                  </a:rPr>
                  <a:t> </a:t>
                </a:r>
              </a:p>
            </p:txBody>
          </p:sp>
        </mc:Fallback>
      </mc:AlternateContent>
      <p:sp>
        <p:nvSpPr>
          <p:cNvPr id="142" name="TextovéPole 141">
            <a:extLst>
              <a:ext uri="{FF2B5EF4-FFF2-40B4-BE49-F238E27FC236}">
                <a16:creationId xmlns:a16="http://schemas.microsoft.com/office/drawing/2014/main" id="{DEB1A1E5-BCE3-45FF-A676-838D8E84B01B}"/>
              </a:ext>
            </a:extLst>
          </p:cNvPr>
          <p:cNvSpPr txBox="1"/>
          <p:nvPr/>
        </p:nvSpPr>
        <p:spPr>
          <a:xfrm>
            <a:off x="1187624" y="5546743"/>
            <a:ext cx="748824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cs-CZ" sz="1600" dirty="0">
                <a:latin typeface="Cambria Math" panose="02040503050406030204" pitchFamily="18" charset="0"/>
                <a:ea typeface="Cambria Math" panose="02040503050406030204" pitchFamily="18" charset="0"/>
              </a:rPr>
              <a:t>An </a:t>
            </a:r>
            <a:r>
              <a:rPr lang="en-GB" sz="1600" dirty="0">
                <a:solidFill>
                  <a:srgbClr val="7030A0"/>
                </a:solidFill>
                <a:latin typeface="Cambria Math" panose="02040503050406030204" pitchFamily="18" charset="0"/>
                <a:ea typeface="Cambria Math" panose="02040503050406030204" pitchFamily="18" charset="0"/>
              </a:rPr>
              <a:t>at-the-money option </a:t>
            </a:r>
            <a:r>
              <a:rPr lang="en-GB" sz="1600" dirty="0">
                <a:latin typeface="Cambria Math" panose="02040503050406030204" pitchFamily="18" charset="0"/>
                <a:ea typeface="Cambria Math" panose="02040503050406030204" pitchFamily="18" charset="0"/>
              </a:rPr>
              <a:t>has zero intrinsic value due to the fact that the underlying asset is currently traded at the exercise price </a:t>
            </a:r>
          </a:p>
        </p:txBody>
      </p:sp>
      <p:sp>
        <p:nvSpPr>
          <p:cNvPr id="125" name="TextovéPole 124">
            <a:extLst>
              <a:ext uri="{FF2B5EF4-FFF2-40B4-BE49-F238E27FC236}">
                <a16:creationId xmlns:a16="http://schemas.microsoft.com/office/drawing/2014/main" id="{1121EA72-EC84-452E-8575-8D6CAA23E766}"/>
              </a:ext>
            </a:extLst>
          </p:cNvPr>
          <p:cNvSpPr txBox="1"/>
          <p:nvPr/>
        </p:nvSpPr>
        <p:spPr>
          <a:xfrm>
            <a:off x="864000" y="3960000"/>
            <a:ext cx="267533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Financial jargon</a:t>
            </a:r>
          </a:p>
        </p:txBody>
      </p:sp>
      <p:sp>
        <p:nvSpPr>
          <p:cNvPr id="127" name="TextovéPole 126">
            <a:extLst>
              <a:ext uri="{FF2B5EF4-FFF2-40B4-BE49-F238E27FC236}">
                <a16:creationId xmlns:a16="http://schemas.microsoft.com/office/drawing/2014/main" id="{15E743A1-E104-4A6D-BA59-5D365391C33C}"/>
              </a:ext>
            </a:extLst>
          </p:cNvPr>
          <p:cNvSpPr txBox="1"/>
          <p:nvPr/>
        </p:nvSpPr>
        <p:spPr>
          <a:xfrm>
            <a:off x="6732240" y="2402840"/>
            <a:ext cx="2160240" cy="307777"/>
          </a:xfrm>
          <a:prstGeom prst="rect">
            <a:avLst/>
          </a:prstGeom>
          <a:noFill/>
          <a:ln>
            <a:noFill/>
          </a:ln>
        </p:spPr>
        <p:txBody>
          <a:bodyPr wrap="square" rtlCol="0">
            <a:spAutoFit/>
          </a:bodyPr>
          <a:lstStyle/>
          <a:p>
            <a:pPr>
              <a:buClr>
                <a:srgbClr val="7030A0"/>
              </a:buClr>
              <a:buSzPct val="80000"/>
            </a:pPr>
            <a:r>
              <a:rPr lang="en-GB" sz="1400" dirty="0">
                <a:latin typeface="Cambria Math" panose="02040503050406030204" pitchFamily="18" charset="0"/>
                <a:ea typeface="Cambria Math" panose="02040503050406030204" pitchFamily="18" charset="0"/>
              </a:rPr>
              <a:t>short-</a:t>
            </a:r>
            <a:r>
              <a:rPr lang="cs-CZ" sz="1400" dirty="0">
                <a:latin typeface="Cambria Math" panose="02040503050406030204" pitchFamily="18" charset="0"/>
                <a:ea typeface="Cambria Math" panose="02040503050406030204" pitchFamily="18" charset="0"/>
              </a:rPr>
              <a:t>term</a:t>
            </a:r>
            <a:r>
              <a:rPr lang="en-GB" sz="1400" dirty="0">
                <a:latin typeface="Cambria Math" panose="02040503050406030204" pitchFamily="18" charset="0"/>
                <a:ea typeface="Cambria Math" panose="02040503050406030204" pitchFamily="18" charset="0"/>
              </a:rPr>
              <a:t> payoff</a:t>
            </a:r>
            <a:r>
              <a:rPr lang="cs-CZ" sz="1400" dirty="0">
                <a:latin typeface="Cambria Math" panose="02040503050406030204" pitchFamily="18" charset="0"/>
                <a:ea typeface="Cambria Math" panose="02040503050406030204" pitchFamily="18" charset="0"/>
              </a:rPr>
              <a:t> profile</a:t>
            </a:r>
            <a:endParaRPr lang="en-GB" sz="14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730298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Essentials</a:t>
            </a:r>
            <a:r>
              <a:rPr lang="cs-CZ" dirty="0"/>
              <a:t> </a:t>
            </a:r>
            <a:r>
              <a:rPr lang="en-GB" dirty="0"/>
              <a:t>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6</a:t>
            </a:fld>
            <a:endParaRPr lang="cs-CZ" dirty="0"/>
          </a:p>
        </p:txBody>
      </p:sp>
      <p:sp>
        <p:nvSpPr>
          <p:cNvPr id="4" name="Nadpis 3"/>
          <p:cNvSpPr>
            <a:spLocks noGrp="1"/>
          </p:cNvSpPr>
          <p:nvPr>
            <p:ph type="title"/>
          </p:nvPr>
        </p:nvSpPr>
        <p:spPr>
          <a:xfrm>
            <a:off x="144000" y="144000"/>
            <a:ext cx="6660248" cy="648072"/>
          </a:xfrm>
        </p:spPr>
        <p:txBody>
          <a:bodyPr/>
          <a:lstStyle/>
          <a:p>
            <a:r>
              <a:rPr lang="en-GB" dirty="0">
                <a:solidFill>
                  <a:srgbClr val="000000"/>
                </a:solidFill>
              </a:rPr>
              <a:t>Regularities among option premiums</a:t>
            </a:r>
          </a:p>
        </p:txBody>
      </p:sp>
      <p:sp>
        <p:nvSpPr>
          <p:cNvPr id="29" name="TextovéPole 28"/>
          <p:cNvSpPr txBox="1"/>
          <p:nvPr/>
        </p:nvSpPr>
        <p:spPr>
          <a:xfrm>
            <a:off x="864000" y="864000"/>
            <a:ext cx="231237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Option classes</a:t>
            </a:r>
          </a:p>
        </p:txBody>
      </p:sp>
      <p:sp>
        <p:nvSpPr>
          <p:cNvPr id="31" name="TextovéPole 30"/>
          <p:cNvSpPr txBox="1"/>
          <p:nvPr/>
        </p:nvSpPr>
        <p:spPr>
          <a:xfrm>
            <a:off x="1188000" y="1200724"/>
            <a:ext cx="792050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An </a:t>
            </a:r>
            <a:r>
              <a:rPr lang="en-GB" dirty="0">
                <a:solidFill>
                  <a:srgbClr val="7030A0"/>
                </a:solidFill>
                <a:latin typeface="Cambria Math" panose="02040503050406030204" pitchFamily="18" charset="0"/>
                <a:ea typeface="Cambria Math" panose="02040503050406030204" pitchFamily="18" charset="0"/>
              </a:rPr>
              <a:t>option class </a:t>
            </a:r>
            <a:r>
              <a:rPr lang="en-GB" dirty="0">
                <a:latin typeface="Cambria Math" panose="02040503050406030204" pitchFamily="18" charset="0"/>
                <a:ea typeface="Cambria Math" panose="02040503050406030204" pitchFamily="18" charset="0"/>
              </a:rPr>
              <a:t>is the set of call options or put options listed on a particular underlying asset</a:t>
            </a:r>
          </a:p>
        </p:txBody>
      </p:sp>
      <p:sp>
        <p:nvSpPr>
          <p:cNvPr id="30" name="TextovéPole 29"/>
          <p:cNvSpPr txBox="1"/>
          <p:nvPr/>
        </p:nvSpPr>
        <p:spPr>
          <a:xfrm>
            <a:off x="864001" y="3204000"/>
            <a:ext cx="327595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Empirical regularities</a:t>
            </a:r>
          </a:p>
        </p:txBody>
      </p:sp>
      <p:sp>
        <p:nvSpPr>
          <p:cNvPr id="59" name="TextovéPole 58">
            <a:extLst>
              <a:ext uri="{FF2B5EF4-FFF2-40B4-BE49-F238E27FC236}">
                <a16:creationId xmlns:a16="http://schemas.microsoft.com/office/drawing/2014/main" id="{4F803F1A-3492-489A-B66E-8541E5B3DFE0}"/>
              </a:ext>
            </a:extLst>
          </p:cNvPr>
          <p:cNvSpPr txBox="1"/>
          <p:nvPr/>
        </p:nvSpPr>
        <p:spPr>
          <a:xfrm>
            <a:off x="1907704" y="4905050"/>
            <a:ext cx="237112" cy="215444"/>
          </a:xfrm>
          <a:prstGeom prst="rect">
            <a:avLst/>
          </a:prstGeom>
          <a:noFill/>
        </p:spPr>
        <p:txBody>
          <a:bodyPr wrap="square" rtlCol="0">
            <a:spAutoFit/>
          </a:bodyPr>
          <a:lstStyle/>
          <a:p>
            <a:pPr algn="ctr"/>
            <a:endParaRPr lang="en-GB" sz="1200" b="1" i="1" baseline="-25000" dirty="0"/>
          </a:p>
        </p:txBody>
      </p:sp>
      <p:sp>
        <p:nvSpPr>
          <p:cNvPr id="86" name="TextovéPole 85">
            <a:extLst>
              <a:ext uri="{FF2B5EF4-FFF2-40B4-BE49-F238E27FC236}">
                <a16:creationId xmlns:a16="http://schemas.microsoft.com/office/drawing/2014/main" id="{C2E66096-B05F-49BB-B1C9-C7D4A86472DE}"/>
              </a:ext>
            </a:extLst>
          </p:cNvPr>
          <p:cNvSpPr txBox="1"/>
          <p:nvPr/>
        </p:nvSpPr>
        <p:spPr>
          <a:xfrm>
            <a:off x="1187624" y="5204827"/>
            <a:ext cx="7739808"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given expiry date (puts only): The higher the exercise price, the higher the option premium (a higher exercise price makes it easier for put options to be in-the-money)</a:t>
            </a:r>
          </a:p>
        </p:txBody>
      </p:sp>
      <p:sp>
        <p:nvSpPr>
          <p:cNvPr id="109" name="TextovéPole 108">
            <a:extLst>
              <a:ext uri="{FF2B5EF4-FFF2-40B4-BE49-F238E27FC236}">
                <a16:creationId xmlns:a16="http://schemas.microsoft.com/office/drawing/2014/main" id="{179496AB-FBDF-4B18-86CD-49707E4B9D63}"/>
              </a:ext>
            </a:extLst>
          </p:cNvPr>
          <p:cNvSpPr txBox="1"/>
          <p:nvPr/>
        </p:nvSpPr>
        <p:spPr>
          <a:xfrm>
            <a:off x="1188000" y="4374680"/>
            <a:ext cx="7812000"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given expiry date (calls only): The higher the exercise price, the smaller the option premium (a higher exercise price makes it more difficult for call options to be in-the-money) </a:t>
            </a:r>
          </a:p>
        </p:txBody>
      </p:sp>
      <p:graphicFrame>
        <p:nvGraphicFramePr>
          <p:cNvPr id="66" name="Tabulka 65">
            <a:extLst>
              <a:ext uri="{FF2B5EF4-FFF2-40B4-BE49-F238E27FC236}">
                <a16:creationId xmlns:a16="http://schemas.microsoft.com/office/drawing/2014/main" id="{C4B609FD-189B-4E81-B7BF-BDBDF0AA1F30}"/>
              </a:ext>
            </a:extLst>
          </p:cNvPr>
          <p:cNvGraphicFramePr>
            <a:graphicFrameLocks noGrp="1"/>
          </p:cNvGraphicFramePr>
          <p:nvPr>
            <p:extLst>
              <p:ext uri="{D42A27DB-BD31-4B8C-83A1-F6EECF244321}">
                <p14:modId xmlns:p14="http://schemas.microsoft.com/office/powerpoint/2010/main" val="2948960745"/>
              </p:ext>
            </p:extLst>
          </p:nvPr>
        </p:nvGraphicFramePr>
        <p:xfrm>
          <a:off x="1979712" y="1852674"/>
          <a:ext cx="5217960" cy="1283760"/>
        </p:xfrm>
        <a:graphic>
          <a:graphicData uri="http://schemas.openxmlformats.org/drawingml/2006/table">
            <a:tbl>
              <a:tblPr firstRow="1">
                <a:tableStyleId>{5C22544A-7EE6-4342-B048-85BDC9FD1C3A}</a:tableStyleId>
              </a:tblPr>
              <a:tblGrid>
                <a:gridCol w="767660">
                  <a:extLst>
                    <a:ext uri="{9D8B030D-6E8A-4147-A177-3AD203B41FA5}">
                      <a16:colId xmlns:a16="http://schemas.microsoft.com/office/drawing/2014/main" val="20001"/>
                    </a:ext>
                  </a:extLst>
                </a:gridCol>
                <a:gridCol w="767660">
                  <a:extLst>
                    <a:ext uri="{9D8B030D-6E8A-4147-A177-3AD203B41FA5}">
                      <a16:colId xmlns:a16="http://schemas.microsoft.com/office/drawing/2014/main" val="693681542"/>
                    </a:ext>
                  </a:extLst>
                </a:gridCol>
                <a:gridCol w="767660">
                  <a:extLst>
                    <a:ext uri="{9D8B030D-6E8A-4147-A177-3AD203B41FA5}">
                      <a16:colId xmlns:a16="http://schemas.microsoft.com/office/drawing/2014/main" val="20002"/>
                    </a:ext>
                  </a:extLst>
                </a:gridCol>
                <a:gridCol w="612000">
                  <a:extLst>
                    <a:ext uri="{9D8B030D-6E8A-4147-A177-3AD203B41FA5}">
                      <a16:colId xmlns:a16="http://schemas.microsoft.com/office/drawing/2014/main" val="3434865159"/>
                    </a:ext>
                  </a:extLst>
                </a:gridCol>
                <a:gridCol w="767660">
                  <a:extLst>
                    <a:ext uri="{9D8B030D-6E8A-4147-A177-3AD203B41FA5}">
                      <a16:colId xmlns:a16="http://schemas.microsoft.com/office/drawing/2014/main" val="20003"/>
                    </a:ext>
                  </a:extLst>
                </a:gridCol>
                <a:gridCol w="767660">
                  <a:extLst>
                    <a:ext uri="{9D8B030D-6E8A-4147-A177-3AD203B41FA5}">
                      <a16:colId xmlns:a16="http://schemas.microsoft.com/office/drawing/2014/main" val="20004"/>
                    </a:ext>
                  </a:extLst>
                </a:gridCol>
                <a:gridCol w="767660">
                  <a:extLst>
                    <a:ext uri="{9D8B030D-6E8A-4147-A177-3AD203B41FA5}">
                      <a16:colId xmlns:a16="http://schemas.microsoft.com/office/drawing/2014/main" val="20005"/>
                    </a:ext>
                  </a:extLst>
                </a:gridCol>
              </a:tblGrid>
              <a:tr h="36576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Call options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GB" sz="1200" i="0" noProof="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xmlns:a14="http://schemas.microsoft.com/office/drawing/2010/main">
                        <m:oMathPara xmlns:m="http://schemas.openxmlformats.org/officeDocument/2006/math">
                          <m:oMathParaPr>
                            <m:jc m:val="centerGroup"/>
                          </m:oMathParaPr>
                          <m:oMath xmlns:m="http://schemas.openxmlformats.org/officeDocument/2006/math">
                            <m:r>
                              <m:rPr>
                                <m:sty m:val="p"/>
                              </m:rPr>
                              <a:rPr lang="en-GB" sz="1200" i="0" noProof="0" smtClean="0">
                                <a:latin typeface="Cambria Math"/>
                              </a:rPr>
                              <m:t>R</m:t>
                            </m:r>
                            <m:r>
                              <a:rPr lang="en-GB" sz="1200" b="1" i="0" noProof="0" smtClean="0">
                                <a:latin typeface="Cambria Math"/>
                              </a:rPr>
                              <m:t>𝐞𝐠𝐮𝐥𝐚𝐫</m:t>
                            </m:r>
                            <m:r>
                              <a:rPr lang="en-GB" sz="1200" b="1" i="0" noProof="0" smtClean="0">
                                <a:latin typeface="Cambria Math"/>
                              </a:rPr>
                              <m:t> </m:t>
                            </m:r>
                          </m:oMath>
                        </m:oMathPara>
                      </a14:m>
                      <a:endParaRPr lang="en-GB" sz="1200" b="1" i="0" noProof="0" dirty="0">
                        <a:latin typeface="Cambria Math"/>
                      </a:endParaRPr>
                    </a:p>
                    <a:p>
                      <a:pPr marL="0" marR="0" indent="0" algn="r" defTabSz="914400" rtl="0" eaLnBrk="1" fontAlgn="auto" latinLnBrk="0" hangingPunct="1">
                        <a:lnSpc>
                          <a:spcPct val="100000"/>
                        </a:lnSpc>
                        <a:spcBef>
                          <a:spcPts val="0"/>
                        </a:spcBef>
                        <a:spcAft>
                          <a:spcPts val="0"/>
                        </a:spcAft>
                        <a:buClrTx/>
                        <a:buSzTx/>
                        <a:buFontTx/>
                        <a:buNone/>
                        <a:tabLst/>
                        <a:defRPr/>
                      </a:pPr>
                      <a14:m xmlns:a14="http://schemas.microsoft.com/office/drawing/2010/main">
                        <m:oMathPara xmlns:m="http://schemas.openxmlformats.org/officeDocument/2006/math">
                          <m:oMathParaPr>
                            <m:jc m:val="centerGroup"/>
                          </m:oMathParaPr>
                          <m:oMath xmlns:m="http://schemas.openxmlformats.org/officeDocument/2006/math">
                            <m:r>
                              <a:rPr lang="en-GB" sz="1200" b="1" i="0" noProof="0" smtClean="0">
                                <a:latin typeface="Cambria Math"/>
                              </a:rPr>
                              <m:t>𝐢𝐧𝐬𝐭𝐚𝐥𝐦𝐞𝐧𝐭</m:t>
                            </m:r>
                          </m:oMath>
                        </m:oMathPara>
                      </a14:m>
                      <a:endParaRPr lang="en-GB" sz="1200" i="0" noProof="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Exercise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price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Put options</a:t>
                      </a:r>
                    </a:p>
                  </a:txBody>
                  <a:tcPr marL="0" marR="0" marT="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xmlns:a14="http://schemas.microsoft.com/office/drawing/2010/main">
                        <m:oMathPara xmlns:m="http://schemas.openxmlformats.org/officeDocument/2006/math">
                          <m:oMathParaPr>
                            <m:jc m:val="centerGroup"/>
                          </m:oMathParaPr>
                          <m:oMath xmlns:m="http://schemas.openxmlformats.org/officeDocument/2006/math">
                            <m:r>
                              <a:rPr lang="en-GB" sz="1200" b="1" i="0" kern="1200" noProof="0" smtClean="0">
                                <a:solidFill>
                                  <a:schemeClr val="lt1"/>
                                </a:solidFill>
                                <a:latin typeface="Cambria Math"/>
                                <a:ea typeface="+mn-ea"/>
                                <a:cs typeface="+mn-cs"/>
                              </a:rPr>
                              <m:t>𝐏𝐫𝐢𝐧𝐜𝐢𝐩𝐚𝐥</m:t>
                            </m:r>
                          </m:oMath>
                        </m:oMathPara>
                      </a14:m>
                      <a:endParaRPr lang="en-GB" sz="1200" b="1" i="0" kern="1200" noProof="0" dirty="0">
                        <a:solidFill>
                          <a:schemeClr val="lt1"/>
                        </a:solidFill>
                        <a:latin typeface="Cambria Math"/>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repayment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Unpaid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i="0" kern="1200" noProof="0" dirty="0">
                          <a:solidFill>
                            <a:schemeClr val="lt1"/>
                          </a:solidFill>
                          <a:latin typeface="Cambria Math"/>
                          <a:ea typeface="+mn-ea"/>
                          <a:cs typeface="+mn-cs"/>
                        </a:rPr>
                        <a:t>balance</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70000">
                <a:tc>
                  <a:txBody>
                    <a:bodyPr/>
                    <a:lstStyle/>
                    <a:p>
                      <a:pPr algn="ctr"/>
                      <a:r>
                        <a:rPr lang="en-GB" sz="1000" kern="1200" noProof="0" dirty="0">
                          <a:solidFill>
                            <a:schemeClr val="dk1"/>
                          </a:solidFill>
                          <a:latin typeface="Cambria Math" panose="02040503050406030204" pitchFamily="18" charset="0"/>
                          <a:ea typeface="Cambria Math" panose="02040503050406030204" pitchFamily="18" charset="0"/>
                          <a:cs typeface="+mn-cs"/>
                        </a:rPr>
                        <a:t>June</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September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December</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pPr algn="ctr"/>
                      <a:endParaRPr lang="en-GB" sz="1000" kern="1200" noProof="0" dirty="0">
                        <a:solidFill>
                          <a:schemeClr val="dk1"/>
                        </a:solidFill>
                        <a:latin typeface="Cambria Math" panose="02040503050406030204" pitchFamily="18" charset="0"/>
                        <a:ea typeface="Cambria Math" panose="02040503050406030204" pitchFamily="18" charset="0"/>
                        <a:cs typeface="+mn-cs"/>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kern="1200" noProof="0" dirty="0">
                          <a:solidFill>
                            <a:schemeClr val="dk1"/>
                          </a:solidFill>
                          <a:latin typeface="Cambria Math" panose="02040503050406030204" pitchFamily="18" charset="0"/>
                          <a:ea typeface="Cambria Math" panose="02040503050406030204" pitchFamily="18" charset="0"/>
                          <a:cs typeface="+mn-cs"/>
                        </a:rPr>
                        <a:t>June</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kern="1200" noProof="0" dirty="0">
                          <a:solidFill>
                            <a:schemeClr val="dk1"/>
                          </a:solidFill>
                          <a:latin typeface="Cambria Math" panose="02040503050406030204" pitchFamily="18" charset="0"/>
                          <a:ea typeface="Cambria Math" panose="02040503050406030204" pitchFamily="18" charset="0"/>
                          <a:cs typeface="+mn-cs"/>
                        </a:rPr>
                        <a:t>September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kern="1200" noProof="0" dirty="0">
                          <a:solidFill>
                            <a:schemeClr val="dk1"/>
                          </a:solidFill>
                          <a:latin typeface="Cambria Math" panose="02040503050406030204" pitchFamily="18" charset="0"/>
                          <a:ea typeface="Cambria Math" panose="02040503050406030204" pitchFamily="18" charset="0"/>
                          <a:cs typeface="+mn-cs"/>
                        </a:rPr>
                        <a:t>December</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16000">
                <a:tc>
                  <a:txBody>
                    <a:bodyPr/>
                    <a:lstStyle/>
                    <a:p>
                      <a:pPr algn="ctr"/>
                      <a:r>
                        <a:rPr lang="en-GB" sz="1000" noProof="0" dirty="0">
                          <a:latin typeface="Cambria Math" panose="02040503050406030204" pitchFamily="18" charset="0"/>
                          <a:ea typeface="Cambria Math" panose="02040503050406030204" pitchFamily="18" charset="0"/>
                        </a:rPr>
                        <a:t>12</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noProof="0" dirty="0">
                          <a:latin typeface="Cambria Math" panose="02040503050406030204" pitchFamily="18" charset="0"/>
                          <a:ea typeface="Cambria Math" panose="02040503050406030204" pitchFamily="18" charset="0"/>
                        </a:rPr>
                        <a:t>22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noProof="0" dirty="0">
                          <a:latin typeface="Cambria Math" panose="02040503050406030204" pitchFamily="18" charset="0"/>
                          <a:ea typeface="Cambria Math" panose="02040503050406030204" pitchFamily="18" charset="0"/>
                        </a:rPr>
                        <a:t>31</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105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noProof="0" dirty="0">
                          <a:latin typeface="Cambria Math" panose="02040503050406030204" pitchFamily="18" charset="0"/>
                          <a:ea typeface="Cambria Math" panose="02040503050406030204" pitchFamily="18" charset="0"/>
                        </a:rPr>
                        <a:t>4</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noProof="0">
                          <a:latin typeface="Cambria Math" panose="02040503050406030204" pitchFamily="18" charset="0"/>
                          <a:ea typeface="Cambria Math" panose="02040503050406030204" pitchFamily="18" charset="0"/>
                        </a:rPr>
                        <a:t>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a:latin typeface="Cambria Math" panose="02040503050406030204" pitchFamily="18" charset="0"/>
                          <a:ea typeface="Cambria Math" panose="02040503050406030204" pitchFamily="18" charset="0"/>
                        </a:rPr>
                        <a:t>15</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16000">
                <a:tc>
                  <a:txBody>
                    <a:bodyPr/>
                    <a:lstStyle/>
                    <a:p>
                      <a:pPr algn="ctr"/>
                      <a:r>
                        <a:rPr lang="en-GB" sz="1000" noProof="0" dirty="0">
                          <a:latin typeface="Cambria Math" panose="02040503050406030204" pitchFamily="18" charset="0"/>
                          <a:ea typeface="Cambria Math" panose="02040503050406030204" pitchFamily="18" charset="0"/>
                        </a:rPr>
                        <a:t>9</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22</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115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8</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20</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16000">
                <a:tc>
                  <a:txBody>
                    <a:bodyPr/>
                    <a:lstStyle/>
                    <a:p>
                      <a:pPr algn="ctr"/>
                      <a:r>
                        <a:rPr lang="en-GB" sz="1000" noProof="0" dirty="0">
                          <a:latin typeface="Cambria Math" panose="02040503050406030204" pitchFamily="18" charset="0"/>
                          <a:ea typeface="Cambria Math" panose="02040503050406030204" pitchFamily="18" charset="0"/>
                        </a:rPr>
                        <a:t>3</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5</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i="0" noProof="0" dirty="0">
                          <a:latin typeface="Cambria Math" panose="02040503050406030204" pitchFamily="18" charset="0"/>
                          <a:ea typeface="Cambria Math" panose="02040503050406030204" pitchFamily="18" charset="0"/>
                        </a:rPr>
                        <a:t>125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21</a:t>
                      </a:r>
                    </a:p>
                  </a:txBody>
                  <a:tcPr marL="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26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000" noProof="0" dirty="0">
                          <a:latin typeface="Cambria Math" panose="02040503050406030204" pitchFamily="18" charset="0"/>
                          <a:ea typeface="Cambria Math" panose="02040503050406030204" pitchFamily="18" charset="0"/>
                        </a:rPr>
                        <a:t>30</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p:sp>
        <p:nvSpPr>
          <p:cNvPr id="24" name="TextovéPole 23">
            <a:extLst>
              <a:ext uri="{FF2B5EF4-FFF2-40B4-BE49-F238E27FC236}">
                <a16:creationId xmlns:a16="http://schemas.microsoft.com/office/drawing/2014/main" id="{BAB40B53-5032-1AF3-0A91-18BF07DD6289}"/>
              </a:ext>
            </a:extLst>
          </p:cNvPr>
          <p:cNvSpPr txBox="1"/>
          <p:nvPr/>
        </p:nvSpPr>
        <p:spPr>
          <a:xfrm>
            <a:off x="1188000" y="3542221"/>
            <a:ext cx="7704480"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given exercise price (for both calls and puts): The more time to expiry, the higher the option premium (more time to maturity increases the chance that price of the underlying asset will develop favourably)</a:t>
            </a:r>
          </a:p>
        </p:txBody>
      </p:sp>
    </p:spTree>
    <p:extLst>
      <p:ext uri="{BB962C8B-B14F-4D97-AF65-F5344CB8AC3E}">
        <p14:creationId xmlns:p14="http://schemas.microsoft.com/office/powerpoint/2010/main" val="183594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FE5482F-2F05-49C5-9E15-73F945A41231}" type="slidenum">
              <a:rPr lang="cs-CZ" smtClean="0"/>
              <a:pPr algn="r"/>
              <a:t>7</a:t>
            </a:fld>
            <a:endParaRPr lang="cs-CZ" dirty="0"/>
          </a:p>
        </p:txBody>
      </p:sp>
      <p:sp>
        <p:nvSpPr>
          <p:cNvPr id="82"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Essentials of option contracts</a:t>
            </a:r>
          </a:p>
        </p:txBody>
      </p:sp>
      <p:sp>
        <p:nvSpPr>
          <p:cNvPr id="4" name="Nadpis 3"/>
          <p:cNvSpPr>
            <a:spLocks noGrp="1"/>
          </p:cNvSpPr>
          <p:nvPr>
            <p:ph type="title"/>
          </p:nvPr>
        </p:nvSpPr>
        <p:spPr>
          <a:xfrm>
            <a:off x="144000" y="144000"/>
            <a:ext cx="3059848" cy="648072"/>
          </a:xfrm>
        </p:spPr>
        <p:txBody>
          <a:bodyPr/>
          <a:lstStyle/>
          <a:p>
            <a:r>
              <a:rPr lang="en-GB" dirty="0">
                <a:solidFill>
                  <a:srgbClr val="000000"/>
                </a:solidFill>
              </a:rPr>
              <a:t>Option contracts</a:t>
            </a:r>
          </a:p>
        </p:txBody>
      </p:sp>
      <p:sp>
        <p:nvSpPr>
          <p:cNvPr id="30" name="TextovéPole 29"/>
          <p:cNvSpPr txBox="1"/>
          <p:nvPr/>
        </p:nvSpPr>
        <p:spPr>
          <a:xfrm>
            <a:off x="864000" y="86400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Types of option contracts</a:t>
            </a:r>
          </a:p>
        </p:txBody>
      </p:sp>
      <p:sp>
        <p:nvSpPr>
          <p:cNvPr id="73" name="TextovéPole 35"/>
          <p:cNvSpPr txBox="1"/>
          <p:nvPr/>
        </p:nvSpPr>
        <p:spPr>
          <a:xfrm>
            <a:off x="1512000" y="2720179"/>
            <a:ext cx="7380480"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Tailor-made property: negotiated directly between parties of the contracts and specified according to their individual needs</a:t>
            </a:r>
          </a:p>
        </p:txBody>
      </p:sp>
      <p:sp>
        <p:nvSpPr>
          <p:cNvPr id="67" name="TextovéPole 66"/>
          <p:cNvSpPr txBox="1"/>
          <p:nvPr/>
        </p:nvSpPr>
        <p:spPr>
          <a:xfrm>
            <a:off x="864000" y="346172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Types of financial options</a:t>
            </a:r>
          </a:p>
        </p:txBody>
      </p:sp>
      <p:sp>
        <p:nvSpPr>
          <p:cNvPr id="63" name="TextovéPole 62"/>
          <p:cNvSpPr txBox="1"/>
          <p:nvPr/>
        </p:nvSpPr>
        <p:spPr>
          <a:xfrm>
            <a:off x="1187624" y="2443518"/>
            <a:ext cx="338437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Over-the-counter options</a:t>
            </a:r>
          </a:p>
        </p:txBody>
      </p:sp>
      <p:sp>
        <p:nvSpPr>
          <p:cNvPr id="64" name="TextovéPole 63"/>
          <p:cNvSpPr txBox="1"/>
          <p:nvPr/>
        </p:nvSpPr>
        <p:spPr>
          <a:xfrm>
            <a:off x="1187624" y="3782620"/>
            <a:ext cx="770485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Option contracts: equity options, stock index options, currency options, options on futures, options on swaps called swaptions  </a:t>
            </a:r>
          </a:p>
        </p:txBody>
      </p:sp>
      <p:sp>
        <p:nvSpPr>
          <p:cNvPr id="60" name="TextovéPole 59"/>
          <p:cNvSpPr txBox="1"/>
          <p:nvPr/>
        </p:nvSpPr>
        <p:spPr>
          <a:xfrm>
            <a:off x="1187624" y="4331187"/>
            <a:ext cx="770485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Embedded options: components of a security providing the right to take some action in the future</a:t>
            </a:r>
          </a:p>
        </p:txBody>
      </p:sp>
      <p:sp>
        <p:nvSpPr>
          <p:cNvPr id="68" name="TextovéPole 35">
            <a:extLst>
              <a:ext uri="{FF2B5EF4-FFF2-40B4-BE49-F238E27FC236}">
                <a16:creationId xmlns:a16="http://schemas.microsoft.com/office/drawing/2014/main" id="{F03FB1C3-4075-4BB3-A55D-F587A9B57D97}"/>
              </a:ext>
            </a:extLst>
          </p:cNvPr>
          <p:cNvSpPr txBox="1"/>
          <p:nvPr/>
        </p:nvSpPr>
        <p:spPr>
          <a:xfrm>
            <a:off x="1512000" y="3211264"/>
            <a:ext cx="5220240"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Reduced liquidity and increased risk of seller’s default</a:t>
            </a:r>
          </a:p>
        </p:txBody>
      </p:sp>
      <p:sp>
        <p:nvSpPr>
          <p:cNvPr id="46" name="TextovéPole 35">
            <a:extLst>
              <a:ext uri="{FF2B5EF4-FFF2-40B4-BE49-F238E27FC236}">
                <a16:creationId xmlns:a16="http://schemas.microsoft.com/office/drawing/2014/main" id="{F03FB1C3-4075-4BB3-A55D-F587A9B57D97}"/>
              </a:ext>
            </a:extLst>
          </p:cNvPr>
          <p:cNvSpPr txBox="1"/>
          <p:nvPr/>
        </p:nvSpPr>
        <p:spPr>
          <a:xfrm>
            <a:off x="1512000" y="1455306"/>
            <a:ext cx="7488000"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Standardized contract specifications: name, unit of trading, expiry date, tick size and tick value, exercise price intervals, initial margin (if applicable)</a:t>
            </a:r>
          </a:p>
        </p:txBody>
      </p:sp>
      <p:sp>
        <p:nvSpPr>
          <p:cNvPr id="57" name="TextovéPole 56">
            <a:extLst>
              <a:ext uri="{FF2B5EF4-FFF2-40B4-BE49-F238E27FC236}">
                <a16:creationId xmlns:a16="http://schemas.microsoft.com/office/drawing/2014/main" id="{A5C29000-1273-4C3B-9352-86C21FB676B4}"/>
              </a:ext>
            </a:extLst>
          </p:cNvPr>
          <p:cNvSpPr txBox="1"/>
          <p:nvPr/>
        </p:nvSpPr>
        <p:spPr>
          <a:xfrm>
            <a:off x="1188000" y="1179490"/>
            <a:ext cx="337836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Exchange-traded options</a:t>
            </a:r>
          </a:p>
        </p:txBody>
      </p:sp>
      <p:sp>
        <p:nvSpPr>
          <p:cNvPr id="65" name="TextovéPole 35">
            <a:extLst>
              <a:ext uri="{FF2B5EF4-FFF2-40B4-BE49-F238E27FC236}">
                <a16:creationId xmlns:a16="http://schemas.microsoft.com/office/drawing/2014/main" id="{E51EE387-6690-43CF-83A2-4511416E35E0}"/>
              </a:ext>
            </a:extLst>
          </p:cNvPr>
          <p:cNvSpPr txBox="1"/>
          <p:nvPr/>
        </p:nvSpPr>
        <p:spPr>
          <a:xfrm>
            <a:off x="1512000" y="4883825"/>
            <a:ext cx="7236464"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Warrant: company-issued option that gives the holder the right to purchase a given number of shares from the issuing company at a given price   </a:t>
            </a:r>
          </a:p>
        </p:txBody>
      </p:sp>
      <p:sp>
        <p:nvSpPr>
          <p:cNvPr id="69" name="TextovéPole 35">
            <a:extLst>
              <a:ext uri="{FF2B5EF4-FFF2-40B4-BE49-F238E27FC236}">
                <a16:creationId xmlns:a16="http://schemas.microsoft.com/office/drawing/2014/main" id="{F144C637-2B5C-432D-BD14-542FBFDB4B93}"/>
              </a:ext>
            </a:extLst>
          </p:cNvPr>
          <p:cNvSpPr txBox="1"/>
          <p:nvPr/>
        </p:nvSpPr>
        <p:spPr>
          <a:xfrm>
            <a:off x="1511752" y="1950667"/>
            <a:ext cx="7380728"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Tasks of clearing house: registering and settling trades, guaranteeing physical delivery, administering systems of margining and marking to market</a:t>
            </a:r>
          </a:p>
        </p:txBody>
      </p:sp>
      <p:sp>
        <p:nvSpPr>
          <p:cNvPr id="70" name="TextovéPole 35">
            <a:extLst>
              <a:ext uri="{FF2B5EF4-FFF2-40B4-BE49-F238E27FC236}">
                <a16:creationId xmlns:a16="http://schemas.microsoft.com/office/drawing/2014/main" id="{9B3C2C57-3F54-4190-8672-E7EEA6731A46}"/>
              </a:ext>
            </a:extLst>
          </p:cNvPr>
          <p:cNvSpPr txBox="1"/>
          <p:nvPr/>
        </p:nvSpPr>
        <p:spPr>
          <a:xfrm>
            <a:off x="1512000" y="5363817"/>
            <a:ext cx="7488000"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Callable bond: a bond that can be redeemed before maturity at a specified price</a:t>
            </a:r>
          </a:p>
        </p:txBody>
      </p:sp>
      <p:sp>
        <p:nvSpPr>
          <p:cNvPr id="71" name="TextovéPole 35">
            <a:extLst>
              <a:ext uri="{FF2B5EF4-FFF2-40B4-BE49-F238E27FC236}">
                <a16:creationId xmlns:a16="http://schemas.microsoft.com/office/drawing/2014/main" id="{4B7E1F98-2849-40A5-9F13-094F8B8D87F1}"/>
              </a:ext>
            </a:extLst>
          </p:cNvPr>
          <p:cNvSpPr txBox="1"/>
          <p:nvPr/>
        </p:nvSpPr>
        <p:spPr>
          <a:xfrm>
            <a:off x="1512000" y="5600300"/>
            <a:ext cx="6732408"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000" indent="-180000">
              <a:buClr>
                <a:srgbClr val="7030A0"/>
              </a:buClr>
              <a:buFont typeface="Wingdings" panose="05000000000000000000" pitchFamily="2" charset="2"/>
              <a:buChar char="§"/>
            </a:pPr>
            <a:r>
              <a:rPr lang="en-GB" sz="1600" noProof="0">
                <a:latin typeface="Cambria Math" panose="02040503050406030204" pitchFamily="18" charset="0"/>
                <a:ea typeface="Cambria Math" panose="02040503050406030204" pitchFamily="18" charset="0"/>
              </a:rPr>
              <a:t>Other examples: mortgages with prepayment right, time deposits with the possibility of an earlier withdrawal, and many others</a:t>
            </a:r>
          </a:p>
        </p:txBody>
      </p:sp>
    </p:spTree>
    <p:extLst>
      <p:ext uri="{BB962C8B-B14F-4D97-AF65-F5344CB8AC3E}">
        <p14:creationId xmlns:p14="http://schemas.microsoft.com/office/powerpoint/2010/main" val="4120409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Essentials of option contracts</a:t>
            </a:r>
          </a:p>
        </p:txBody>
      </p:sp>
      <p:sp>
        <p:nvSpPr>
          <p:cNvPr id="83"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FE5482F-2F05-49C5-9E15-73F945A41231}" type="slidenum">
              <a:rPr lang="cs-CZ" smtClean="0"/>
              <a:pPr algn="r"/>
              <a:t>8</a:t>
            </a:fld>
            <a:endParaRPr lang="cs-CZ" dirty="0"/>
          </a:p>
        </p:txBody>
      </p:sp>
      <p:sp>
        <p:nvSpPr>
          <p:cNvPr id="4" name="Nadpis 3"/>
          <p:cNvSpPr>
            <a:spLocks noGrp="1"/>
          </p:cNvSpPr>
          <p:nvPr>
            <p:ph type="title"/>
          </p:nvPr>
        </p:nvSpPr>
        <p:spPr>
          <a:xfrm>
            <a:off x="144000" y="144000"/>
            <a:ext cx="2843824" cy="648072"/>
          </a:xfrm>
        </p:spPr>
        <p:txBody>
          <a:bodyPr/>
          <a:lstStyle/>
          <a:p>
            <a:r>
              <a:rPr lang="en-GB" dirty="0">
                <a:solidFill>
                  <a:srgbClr val="000000"/>
                </a:solidFill>
              </a:rPr>
              <a:t>Equity options</a:t>
            </a:r>
          </a:p>
        </p:txBody>
      </p:sp>
      <p:sp>
        <p:nvSpPr>
          <p:cNvPr id="30" name="TextovéPole 29"/>
          <p:cNvSpPr txBox="1"/>
          <p:nvPr/>
        </p:nvSpPr>
        <p:spPr>
          <a:xfrm>
            <a:off x="864000" y="86400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73" name="TextovéPole 35"/>
          <p:cNvSpPr txBox="1"/>
          <p:nvPr/>
        </p:nvSpPr>
        <p:spPr>
          <a:xfrm>
            <a:off x="1187624" y="2313887"/>
            <a:ext cx="7920880"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Exercise prices are set according </a:t>
            </a:r>
            <a:r>
              <a:rPr lang="cs-CZ" dirty="0">
                <a:latin typeface="Cambria Math" panose="02040503050406030204" pitchFamily="18" charset="0"/>
                <a:ea typeface="Cambria Math" panose="02040503050406030204" pitchFamily="18" charset="0"/>
              </a:rPr>
              <a:t>to </a:t>
            </a:r>
            <a:r>
              <a:rPr lang="en-GB" dirty="0">
                <a:latin typeface="Cambria Math" panose="02040503050406030204" pitchFamily="18" charset="0"/>
                <a:ea typeface="Cambria Math" panose="02040503050406030204" pitchFamily="18" charset="0"/>
              </a:rPr>
              <a:t>a fixed scale, different for different shares; additional exercise prices can be introduced or removed if necessary</a:t>
            </a:r>
          </a:p>
        </p:txBody>
      </p:sp>
      <p:sp>
        <p:nvSpPr>
          <p:cNvPr id="67" name="TextovéPole 66"/>
          <p:cNvSpPr txBox="1"/>
          <p:nvPr/>
        </p:nvSpPr>
        <p:spPr>
          <a:xfrm>
            <a:off x="863999" y="2880000"/>
            <a:ext cx="6156273"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A share of a levered firm with limited liability</a:t>
            </a:r>
          </a:p>
        </p:txBody>
      </p:sp>
      <p:sp>
        <p:nvSpPr>
          <p:cNvPr id="90" name="TextovéPole 35"/>
          <p:cNvSpPr txBox="1"/>
          <p:nvPr/>
        </p:nvSpPr>
        <p:spPr>
          <a:xfrm>
            <a:off x="1188000" y="1755871"/>
            <a:ext cx="7308000"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Options are assigned to delivery cycles (sequence of expiry months): (</a:t>
            </a:r>
            <a:r>
              <a:rPr lang="en-GB" dirty="0" err="1">
                <a:latin typeface="Cambria Math" panose="02040503050406030204" pitchFamily="18" charset="0"/>
                <a:ea typeface="Cambria Math" panose="02040503050406030204" pitchFamily="18" charset="0"/>
              </a:rPr>
              <a:t>i</a:t>
            </a:r>
            <a:r>
              <a:rPr lang="en-GB" dirty="0">
                <a:latin typeface="Cambria Math" panose="02040503050406030204" pitchFamily="18" charset="0"/>
                <a:ea typeface="Cambria Math" panose="02040503050406030204" pitchFamily="18" charset="0"/>
              </a:rPr>
              <a:t>) 1,</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4,</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7,</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10; (ii) 2,</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5,</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8,</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11; (iii) 3,</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6,</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9,</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12</a:t>
            </a:r>
          </a:p>
        </p:txBody>
      </p:sp>
      <p:sp>
        <p:nvSpPr>
          <p:cNvPr id="61" name="TextovéPole 35">
            <a:extLst>
              <a:ext uri="{FF2B5EF4-FFF2-40B4-BE49-F238E27FC236}">
                <a16:creationId xmlns:a16="http://schemas.microsoft.com/office/drawing/2014/main" id="{A28D85B4-D798-4FB1-83BE-B88199C55E4E}"/>
              </a:ext>
            </a:extLst>
          </p:cNvPr>
          <p:cNvSpPr txBox="1"/>
          <p:nvPr/>
        </p:nvSpPr>
        <p:spPr>
          <a:xfrm>
            <a:off x="1188000" y="1203871"/>
            <a:ext cx="7212704"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Stock option contracts are not written on an individual share but on a package of shares (e.g. 1,000 pieces) of a given company</a:t>
            </a:r>
          </a:p>
        </p:txBody>
      </p:sp>
      <mc:AlternateContent xmlns:mc="http://schemas.openxmlformats.org/markup-compatibility/2006" xmlns:a14="http://schemas.microsoft.com/office/drawing/2010/main">
        <mc:Choice Requires="a14">
          <p:sp>
            <p:nvSpPr>
              <p:cNvPr id="106" name="TextovéPole 105">
                <a:extLst>
                  <a:ext uri="{FF2B5EF4-FFF2-40B4-BE49-F238E27FC236}">
                    <a16:creationId xmlns:a16="http://schemas.microsoft.com/office/drawing/2014/main" id="{B0210D0A-ABD0-4818-8552-08CDAC9EBC6D}"/>
                  </a:ext>
                </a:extLst>
              </p:cNvPr>
              <p:cNvSpPr txBox="1"/>
              <p:nvPr/>
            </p:nvSpPr>
            <p:spPr>
              <a:xfrm>
                <a:off x="7449503" y="3697080"/>
                <a:ext cx="1512168" cy="523220"/>
              </a:xfrm>
              <a:prstGeom prst="rect">
                <a:avLst/>
              </a:prstGeom>
              <a:noFill/>
              <a:ln>
                <a:noFill/>
              </a:ln>
            </p:spPr>
            <p:txBody>
              <a:bodyPr wrap="square" rtlCol="0">
                <a:spAutoFit/>
              </a:bodyPr>
              <a:lstStyle/>
              <a:p>
                <a:pPr marL="182563" indent="-182563">
                  <a:buClr>
                    <a:srgbClr val="7030A0"/>
                  </a:buClr>
                  <a:buSzPct val="80000"/>
                </a:pPr>
                <a14:m>
                  <m:oMath xmlns:m="http://schemas.openxmlformats.org/officeDocument/2006/math">
                    <m:r>
                      <a:rPr lang="cs-CZ" sz="1400" b="0" i="1" smtClean="0">
                        <a:latin typeface="Cambria Math" panose="02040503050406030204" pitchFamily="18" charset="0"/>
                        <a:ea typeface="Cambria Math" panose="02040503050406030204" pitchFamily="18" charset="0"/>
                      </a:rPr>
                      <m:t>𝑉</m:t>
                    </m:r>
                    <m:r>
                      <a:rPr lang="cs-CZ" sz="1400" i="1">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 firm’s value</a:t>
                </a:r>
              </a:p>
              <a:p>
                <a:pPr marL="182563" indent="-182563">
                  <a:buClr>
                    <a:srgbClr val="7030A0"/>
                  </a:buClr>
                  <a:buSzPct val="80000"/>
                </a:pPr>
                <a14:m>
                  <m:oMath xmlns:m="http://schemas.openxmlformats.org/officeDocument/2006/math">
                    <m:r>
                      <a:rPr lang="cs-CZ" sz="1400" i="1">
                        <a:latin typeface="Cambria Math" panose="02040503050406030204" pitchFamily="18" charset="0"/>
                        <a:ea typeface="Cambria Math" panose="02040503050406030204" pitchFamily="18" charset="0"/>
                      </a:rPr>
                      <m:t>𝐷</m:t>
                    </m:r>
                    <m:r>
                      <a:rPr lang="cs-CZ" sz="1400" i="1">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 firm’s debt</a:t>
                </a:r>
              </a:p>
            </p:txBody>
          </p:sp>
        </mc:Choice>
        <mc:Fallback xmlns="">
          <p:sp>
            <p:nvSpPr>
              <p:cNvPr id="106" name="TextovéPole 105">
                <a:extLst>
                  <a:ext uri="{FF2B5EF4-FFF2-40B4-BE49-F238E27FC236}">
                    <a16:creationId xmlns:a16="http://schemas.microsoft.com/office/drawing/2014/main" id="{B0210D0A-ABD0-4818-8552-08CDAC9EBC6D}"/>
                  </a:ext>
                </a:extLst>
              </p:cNvPr>
              <p:cNvSpPr txBox="1">
                <a:spLocks noRot="1" noChangeAspect="1" noMove="1" noResize="1" noEditPoints="1" noAdjustHandles="1" noChangeArrowheads="1" noChangeShapeType="1" noTextEdit="1"/>
              </p:cNvSpPr>
              <p:nvPr/>
            </p:nvSpPr>
            <p:spPr>
              <a:xfrm>
                <a:off x="7449503" y="3697080"/>
                <a:ext cx="1512168" cy="523220"/>
              </a:xfrm>
              <a:prstGeom prst="rect">
                <a:avLst/>
              </a:prstGeom>
              <a:blipFill>
                <a:blip r:embed="rId14"/>
                <a:stretch>
                  <a:fillRect t="-2326" b="-10465"/>
                </a:stretch>
              </a:blipFill>
              <a:ln>
                <a:noFill/>
              </a:ln>
            </p:spPr>
            <p:txBody>
              <a:bodyPr/>
              <a:lstStyle/>
              <a:p>
                <a:r>
                  <a:rPr lang="cs-CZ">
                    <a:noFill/>
                  </a:rPr>
                  <a:t> </a:t>
                </a:r>
              </a:p>
            </p:txBody>
          </p:sp>
        </mc:Fallback>
      </mc:AlternateContent>
      <p:sp>
        <p:nvSpPr>
          <p:cNvPr id="109" name="TextovéPole 35">
            <a:extLst>
              <a:ext uri="{FF2B5EF4-FFF2-40B4-BE49-F238E27FC236}">
                <a16:creationId xmlns:a16="http://schemas.microsoft.com/office/drawing/2014/main" id="{D7B72ACD-9C2E-4F7F-8212-B4C0DA8B2C6A}"/>
              </a:ext>
            </a:extLst>
          </p:cNvPr>
          <p:cNvSpPr txBox="1"/>
          <p:nvPr/>
        </p:nvSpPr>
        <p:spPr>
          <a:xfrm>
            <a:off x="1188000" y="5791133"/>
            <a:ext cx="5851262"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Total value of the firm is divided between both stakeholders</a:t>
            </a:r>
          </a:p>
        </p:txBody>
      </p:sp>
      <p:grpSp>
        <p:nvGrpSpPr>
          <p:cNvPr id="11" name="Skupina 10">
            <a:extLst>
              <a:ext uri="{FF2B5EF4-FFF2-40B4-BE49-F238E27FC236}">
                <a16:creationId xmlns:a16="http://schemas.microsoft.com/office/drawing/2014/main" id="{A78AD6E9-0EEA-4C5F-95E1-652FDF43DAA1}"/>
              </a:ext>
            </a:extLst>
          </p:cNvPr>
          <p:cNvGrpSpPr/>
          <p:nvPr/>
        </p:nvGrpSpPr>
        <p:grpSpPr>
          <a:xfrm>
            <a:off x="3247564" y="3292212"/>
            <a:ext cx="2124080" cy="1294696"/>
            <a:chOff x="3239944" y="3328360"/>
            <a:chExt cx="2124080" cy="1294696"/>
          </a:xfrm>
        </p:grpSpPr>
        <mc:AlternateContent xmlns:mc="http://schemas.openxmlformats.org/markup-compatibility/2006" xmlns:a14="http://schemas.microsoft.com/office/drawing/2010/main">
          <mc:Choice Requires="a14">
            <p:sp>
              <p:nvSpPr>
                <p:cNvPr id="81" name="TextovéPole 80">
                  <a:extLst>
                    <a:ext uri="{FF2B5EF4-FFF2-40B4-BE49-F238E27FC236}">
                      <a16:creationId xmlns:a16="http://schemas.microsoft.com/office/drawing/2014/main" id="{9F9B1B9F-4274-443C-8BE0-1526F64B4C2C}"/>
                    </a:ext>
                  </a:extLst>
                </p:cNvPr>
                <p:cNvSpPr txBox="1"/>
                <p:nvPr/>
              </p:nvSpPr>
              <p:spPr>
                <a:xfrm>
                  <a:off x="4731913" y="4352888"/>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𝑉</m:t>
                        </m:r>
                      </m:oMath>
                    </m:oMathPara>
                  </a14:m>
                  <a:endParaRPr lang="en-GB" sz="1100" i="1" baseline="-25000" dirty="0"/>
                </a:p>
              </p:txBody>
            </p:sp>
          </mc:Choice>
          <mc:Fallback xmlns="">
            <p:sp>
              <p:nvSpPr>
                <p:cNvPr id="81" name="TextovéPole 80">
                  <a:extLst>
                    <a:ext uri="{FF2B5EF4-FFF2-40B4-BE49-F238E27FC236}">
                      <a16:creationId xmlns:a16="http://schemas.microsoft.com/office/drawing/2014/main" id="{9F9B1B9F-4274-443C-8BE0-1526F64B4C2C}"/>
                    </a:ext>
                  </a:extLst>
                </p:cNvPr>
                <p:cNvSpPr txBox="1">
                  <a:spLocks noRot="1" noChangeAspect="1" noMove="1" noResize="1" noEditPoints="1" noAdjustHandles="1" noChangeArrowheads="1" noChangeShapeType="1" noTextEdit="1"/>
                </p:cNvSpPr>
                <p:nvPr/>
              </p:nvSpPr>
              <p:spPr>
                <a:xfrm>
                  <a:off x="4731913" y="4352888"/>
                  <a:ext cx="188095" cy="262059"/>
                </a:xfrm>
                <a:prstGeom prst="rect">
                  <a:avLst/>
                </a:prstGeom>
                <a:blipFill>
                  <a:blip r:embed="rId17"/>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4" name="TextovéPole 83">
                  <a:extLst>
                    <a:ext uri="{FF2B5EF4-FFF2-40B4-BE49-F238E27FC236}">
                      <a16:creationId xmlns:a16="http://schemas.microsoft.com/office/drawing/2014/main" id="{F3E573C9-7F5D-4E7C-B18D-D656C4A66002}"/>
                    </a:ext>
                  </a:extLst>
                </p:cNvPr>
                <p:cNvSpPr txBox="1"/>
                <p:nvPr/>
              </p:nvSpPr>
              <p:spPr>
                <a:xfrm>
                  <a:off x="3684024" y="436183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𝐷</m:t>
                        </m:r>
                      </m:oMath>
                    </m:oMathPara>
                  </a14:m>
                  <a:endParaRPr lang="en-GB" sz="1100" i="1" baseline="-25000" dirty="0"/>
                </a:p>
              </p:txBody>
            </p:sp>
          </mc:Choice>
          <mc:Fallback xmlns="">
            <p:sp>
              <p:nvSpPr>
                <p:cNvPr id="84" name="TextovéPole 83">
                  <a:extLst>
                    <a:ext uri="{FF2B5EF4-FFF2-40B4-BE49-F238E27FC236}">
                      <a16:creationId xmlns:a16="http://schemas.microsoft.com/office/drawing/2014/main" id="{F3E573C9-7F5D-4E7C-B18D-D656C4A66002}"/>
                    </a:ext>
                  </a:extLst>
                </p:cNvPr>
                <p:cNvSpPr txBox="1">
                  <a:spLocks noRot="1" noChangeAspect="1" noMove="1" noResize="1" noEditPoints="1" noAdjustHandles="1" noChangeArrowheads="1" noChangeShapeType="1" noTextEdit="1"/>
                </p:cNvSpPr>
                <p:nvPr/>
              </p:nvSpPr>
              <p:spPr>
                <a:xfrm>
                  <a:off x="3684024" y="4361831"/>
                  <a:ext cx="187089" cy="261225"/>
                </a:xfrm>
                <a:prstGeom prst="rect">
                  <a:avLst/>
                </a:prstGeom>
                <a:blipFill>
                  <a:blip r:embed="rId18"/>
                  <a:stretch>
                    <a:fillRect l="-967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5" name="Obdélník 84">
                  <a:extLst>
                    <a:ext uri="{FF2B5EF4-FFF2-40B4-BE49-F238E27FC236}">
                      <a16:creationId xmlns:a16="http://schemas.microsoft.com/office/drawing/2014/main" id="{E4D3913A-0EAB-4FA0-9EAF-547A8A16F849}"/>
                    </a:ext>
                  </a:extLst>
                </p:cNvPr>
                <p:cNvSpPr/>
                <p:nvPr/>
              </p:nvSpPr>
              <p:spPr>
                <a:xfrm>
                  <a:off x="3239944" y="394707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ea typeface="Cambria Math" panose="02040503050406030204" pitchFamily="18" charset="0"/>
                          </a:rPr>
                          <m:t>𝐷</m:t>
                        </m:r>
                      </m:oMath>
                    </m:oMathPara>
                  </a14:m>
                  <a:endParaRPr lang="en-GB" sz="1100" dirty="0"/>
                </a:p>
              </p:txBody>
            </p:sp>
          </mc:Choice>
          <mc:Fallback xmlns="">
            <p:sp>
              <p:nvSpPr>
                <p:cNvPr id="85" name="Obdélník 84">
                  <a:extLst>
                    <a:ext uri="{FF2B5EF4-FFF2-40B4-BE49-F238E27FC236}">
                      <a16:creationId xmlns:a16="http://schemas.microsoft.com/office/drawing/2014/main" id="{E4D3913A-0EAB-4FA0-9EAF-547A8A16F849}"/>
                    </a:ext>
                  </a:extLst>
                </p:cNvPr>
                <p:cNvSpPr>
                  <a:spLocks noRot="1" noChangeAspect="1" noMove="1" noResize="1" noEditPoints="1" noAdjustHandles="1" noChangeArrowheads="1" noChangeShapeType="1" noTextEdit="1"/>
                </p:cNvSpPr>
                <p:nvPr/>
              </p:nvSpPr>
              <p:spPr>
                <a:xfrm>
                  <a:off x="3239944" y="3947078"/>
                  <a:ext cx="226351" cy="261610"/>
                </a:xfrm>
                <a:prstGeom prst="rect">
                  <a:avLst/>
                </a:prstGeom>
                <a:blipFill>
                  <a:blip r:embed="rId19"/>
                  <a:stretch>
                    <a:fillRect/>
                  </a:stretch>
                </a:blipFill>
              </p:spPr>
              <p:txBody>
                <a:bodyPr/>
                <a:lstStyle/>
                <a:p>
                  <a:r>
                    <a:rPr lang="cs-CZ">
                      <a:noFill/>
                    </a:rPr>
                    <a:t> </a:t>
                  </a:r>
                </a:p>
              </p:txBody>
            </p:sp>
          </mc:Fallback>
        </mc:AlternateContent>
        <p:cxnSp>
          <p:nvCxnSpPr>
            <p:cNvPr id="86" name="Přímá spojnice 85">
              <a:extLst>
                <a:ext uri="{FF2B5EF4-FFF2-40B4-BE49-F238E27FC236}">
                  <a16:creationId xmlns:a16="http://schemas.microsoft.com/office/drawing/2014/main" id="{70DD990A-4B86-421B-BC2C-62453702261E}"/>
                </a:ext>
              </a:extLst>
            </p:cNvPr>
            <p:cNvCxnSpPr/>
            <p:nvPr/>
          </p:nvCxnSpPr>
          <p:spPr>
            <a:xfrm>
              <a:off x="3430111" y="3770160"/>
              <a:ext cx="6409" cy="792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7" name="Přímá spojnice 86">
              <a:extLst>
                <a:ext uri="{FF2B5EF4-FFF2-40B4-BE49-F238E27FC236}">
                  <a16:creationId xmlns:a16="http://schemas.microsoft.com/office/drawing/2014/main" id="{A2953FD8-0448-4CAF-86B5-86B717619EB8}"/>
                </a:ext>
              </a:extLst>
            </p:cNvPr>
            <p:cNvCxnSpPr/>
            <p:nvPr/>
          </p:nvCxnSpPr>
          <p:spPr>
            <a:xfrm>
              <a:off x="3761864" y="4070872"/>
              <a:ext cx="100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8" name="Přímá spojnice 87">
              <a:extLst>
                <a:ext uri="{FF2B5EF4-FFF2-40B4-BE49-F238E27FC236}">
                  <a16:creationId xmlns:a16="http://schemas.microsoft.com/office/drawing/2014/main" id="{85933B90-11C6-49A6-BB47-3A740F254A1F}"/>
                </a:ext>
              </a:extLst>
            </p:cNvPr>
            <p:cNvCxnSpPr/>
            <p:nvPr/>
          </p:nvCxnSpPr>
          <p:spPr>
            <a:xfrm>
              <a:off x="3767880" y="4071056"/>
              <a:ext cx="0" cy="32400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9" name="Přímá spojnice 88">
              <a:extLst>
                <a:ext uri="{FF2B5EF4-FFF2-40B4-BE49-F238E27FC236}">
                  <a16:creationId xmlns:a16="http://schemas.microsoft.com/office/drawing/2014/main" id="{8CD5DBD5-A2F7-4A4F-B3F2-7EA5F65A7B16}"/>
                </a:ext>
              </a:extLst>
            </p:cNvPr>
            <p:cNvCxnSpPr/>
            <p:nvPr/>
          </p:nvCxnSpPr>
          <p:spPr>
            <a:xfrm>
              <a:off x="3440727" y="4396560"/>
              <a:ext cx="1440000"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91" name="TextovéPole 90">
              <a:extLst>
                <a:ext uri="{FF2B5EF4-FFF2-40B4-BE49-F238E27FC236}">
                  <a16:creationId xmlns:a16="http://schemas.microsoft.com/office/drawing/2014/main" id="{93017C36-053F-4602-B302-A053F0701D7B}"/>
                </a:ext>
              </a:extLst>
            </p:cNvPr>
            <p:cNvSpPr txBox="1"/>
            <p:nvPr/>
          </p:nvSpPr>
          <p:spPr>
            <a:xfrm>
              <a:off x="3317784" y="3328360"/>
              <a:ext cx="1641176" cy="387798"/>
            </a:xfrm>
            <a:prstGeom prst="rect">
              <a:avLst/>
            </a:prstGeom>
            <a:noFill/>
            <a:ln>
              <a:noFill/>
            </a:ln>
          </p:spPr>
          <p:txBody>
            <a:bodyPr wrap="square" rtlCol="0">
              <a:spAutoFit/>
            </a:bodyPr>
            <a:lstStyle/>
            <a:p>
              <a:pPr marL="0" lvl="2">
                <a:lnSpc>
                  <a:spcPct val="80000"/>
                </a:lnSpc>
                <a:buClr>
                  <a:srgbClr val="7030A0"/>
                </a:buClr>
                <a:buSzPct val="80000"/>
              </a:pPr>
              <a:r>
                <a:rPr lang="en-GB" sz="1200" b="1">
                  <a:latin typeface="Cambria Math" panose="02040503050406030204" pitchFamily="18" charset="0"/>
                  <a:ea typeface="Cambria Math" panose="02040503050406030204" pitchFamily="18" charset="0"/>
                  <a:sym typeface="Wingdings 2" panose="05020102010507070707" pitchFamily="18" charset="2"/>
                </a:rPr>
                <a:t>Payoff to debtholders</a:t>
              </a:r>
            </a:p>
            <a:p>
              <a:pPr marL="0" lvl="2">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(short put)</a:t>
              </a:r>
              <a:endParaRPr lang="en-GB" sz="1400" b="1" dirty="0">
                <a:latin typeface="Cambria Math" panose="02040503050406030204" pitchFamily="18" charset="0"/>
                <a:ea typeface="Cambria Math" panose="02040503050406030204" pitchFamily="18" charset="0"/>
              </a:endParaRPr>
            </a:p>
          </p:txBody>
        </p:sp>
        <p:cxnSp>
          <p:nvCxnSpPr>
            <p:cNvPr id="92" name="Přímá spojnice 91">
              <a:extLst>
                <a:ext uri="{FF2B5EF4-FFF2-40B4-BE49-F238E27FC236}">
                  <a16:creationId xmlns:a16="http://schemas.microsoft.com/office/drawing/2014/main" id="{6F78DCF1-618D-4C02-93F5-721C91C3D663}"/>
                </a:ext>
              </a:extLst>
            </p:cNvPr>
            <p:cNvCxnSpPr/>
            <p:nvPr/>
          </p:nvCxnSpPr>
          <p:spPr>
            <a:xfrm rot="18900000">
              <a:off x="3360990" y="4235554"/>
              <a:ext cx="468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5" name="Přímá spojnice 104">
              <a:extLst>
                <a:ext uri="{FF2B5EF4-FFF2-40B4-BE49-F238E27FC236}">
                  <a16:creationId xmlns:a16="http://schemas.microsoft.com/office/drawing/2014/main" id="{AE94EADE-659D-4C84-800E-3256FB4C817F}"/>
                </a:ext>
              </a:extLst>
            </p:cNvPr>
            <p:cNvCxnSpPr>
              <a:cxnSpLocks/>
            </p:cNvCxnSpPr>
            <p:nvPr/>
          </p:nvCxnSpPr>
          <p:spPr>
            <a:xfrm rot="5400000">
              <a:off x="3599920" y="3914888"/>
              <a:ext cx="0" cy="32400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2" name="TextovéPole 111">
                  <a:extLst>
                    <a:ext uri="{FF2B5EF4-FFF2-40B4-BE49-F238E27FC236}">
                      <a16:creationId xmlns:a16="http://schemas.microsoft.com/office/drawing/2014/main" id="{96298E1B-ECEF-40CB-B9C4-2896C506D2BF}"/>
                    </a:ext>
                  </a:extLst>
                </p:cNvPr>
                <p:cNvSpPr txBox="1"/>
                <p:nvPr/>
              </p:nvSpPr>
              <p:spPr>
                <a:xfrm>
                  <a:off x="3466711" y="3657056"/>
                  <a:ext cx="1897313" cy="257699"/>
                </a:xfrm>
                <a:prstGeom prst="rect">
                  <a:avLst/>
                </a:prstGeom>
                <a:noFill/>
              </p:spPr>
              <p:txBody>
                <a:bodyPr wrap="square" lIns="0" rIns="0" rtlCol="0">
                  <a:spAutoFit/>
                </a:bodyPr>
                <a:lstStyle/>
                <a:p>
                  <a:pPr algn="ctr"/>
                  <a14:m>
                    <m:oMathPara xmlns:m="http://schemas.openxmlformats.org/officeDocument/2006/math">
                      <m:oMathParaPr>
                        <m:jc m:val="left"/>
                      </m:oMathParaPr>
                      <m:oMath xmlns:m="http://schemas.openxmlformats.org/officeDocument/2006/math">
                        <m:func>
                          <m:funcPr>
                            <m:ctrlPr>
                              <a:rPr lang="en-GB" sz="1100" i="1" smtClean="0">
                                <a:latin typeface="Cambria Math" panose="02040503050406030204" pitchFamily="18" charset="0"/>
                                <a:ea typeface="Cambria Math" panose="02040503050406030204" pitchFamily="18" charset="0"/>
                              </a:rPr>
                            </m:ctrlPr>
                          </m:funcPr>
                          <m:fName>
                            <m:r>
                              <m:rPr>
                                <m:sty m:val="p"/>
                              </m:rPr>
                              <a:rPr lang="en-GB" sz="1100">
                                <a:latin typeface="Cambria Math" panose="02040503050406030204" pitchFamily="18" charset="0"/>
                                <a:ea typeface="Cambria Math" panose="02040503050406030204" pitchFamily="18" charset="0"/>
                              </a:rPr>
                              <m:t>min</m:t>
                            </m:r>
                          </m:fName>
                          <m:e>
                            <m:d>
                              <m:dPr>
                                <m:ctrlPr>
                                  <a:rPr lang="en-GB" sz="1100" i="1">
                                    <a:latin typeface="Cambria Math" panose="02040503050406030204" pitchFamily="18" charset="0"/>
                                    <a:ea typeface="Cambria Math" panose="02040503050406030204" pitchFamily="18" charset="0"/>
                                  </a:rPr>
                                </m:ctrlPr>
                              </m:dPr>
                              <m:e>
                                <m:r>
                                  <a:rPr lang="cs-CZ" sz="1100" b="0" i="1" smtClean="0">
                                    <a:latin typeface="Cambria Math" panose="02040503050406030204" pitchFamily="18" charset="0"/>
                                    <a:ea typeface="Cambria Math" panose="02040503050406030204" pitchFamily="18" charset="0"/>
                                  </a:rPr>
                                  <m:t>𝑉</m:t>
                                </m:r>
                                <m:r>
                                  <a:rPr lang="en-GB" sz="1100" i="1">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𝐷</m:t>
                                </m:r>
                              </m:e>
                            </m:d>
                          </m:e>
                        </m:func>
                        <m:r>
                          <a:rPr lang="cs-CZ" sz="1100" b="0" i="1" smtClean="0">
                            <a:latin typeface="Cambria Math" panose="02040503050406030204" pitchFamily="18" charset="0"/>
                            <a:ea typeface="Cambria Math" panose="02040503050406030204" pitchFamily="18" charset="0"/>
                          </a:rPr>
                          <m:t>=</m:t>
                        </m:r>
                        <m:func>
                          <m:funcPr>
                            <m:ctrlPr>
                              <a:rPr lang="en-GB" sz="1100" i="1">
                                <a:latin typeface="Cambria Math" panose="02040503050406030204" pitchFamily="18" charset="0"/>
                                <a:ea typeface="Cambria Math" panose="02040503050406030204" pitchFamily="18" charset="0"/>
                              </a:rPr>
                            </m:ctrlPr>
                          </m:funcPr>
                          <m:fName>
                            <m:r>
                              <m:rPr>
                                <m:sty m:val="p"/>
                              </m:rPr>
                              <a:rPr lang="en-GB" sz="1100">
                                <a:latin typeface="Cambria Math" panose="02040503050406030204" pitchFamily="18" charset="0"/>
                                <a:ea typeface="Cambria Math" panose="02040503050406030204" pitchFamily="18" charset="0"/>
                              </a:rPr>
                              <m:t>min</m:t>
                            </m:r>
                          </m:fName>
                          <m:e>
                            <m:d>
                              <m:dPr>
                                <m:ctrlPr>
                                  <a:rPr lang="en-GB" sz="1100" i="1">
                                    <a:latin typeface="Cambria Math" panose="02040503050406030204" pitchFamily="18" charset="0"/>
                                    <a:ea typeface="Cambria Math" panose="02040503050406030204" pitchFamily="18" charset="0"/>
                                  </a:rPr>
                                </m:ctrlPr>
                              </m:dPr>
                              <m:e>
                                <m:r>
                                  <a:rPr lang="cs-CZ" sz="1100" i="1" spc="-100">
                                    <a:latin typeface="Cambria Math" panose="02040503050406030204" pitchFamily="18" charset="0"/>
                                    <a:ea typeface="Cambria Math" panose="02040503050406030204" pitchFamily="18" charset="0"/>
                                  </a:rPr>
                                  <m:t>𝑉</m:t>
                                </m:r>
                                <m:r>
                                  <a:rPr lang="cs-CZ" sz="1100" b="0" i="1" spc="-100" smtClean="0">
                                    <a:latin typeface="Cambria Math" panose="02040503050406030204" pitchFamily="18" charset="0"/>
                                    <a:ea typeface="Cambria Math" panose="02040503050406030204" pitchFamily="18" charset="0"/>
                                  </a:rPr>
                                  <m:t>–</m:t>
                                </m:r>
                                <m:r>
                                  <a:rPr lang="cs-CZ" sz="1100" b="0" i="1" spc="-100" smtClean="0">
                                    <a:latin typeface="Cambria Math" panose="02040503050406030204" pitchFamily="18" charset="0"/>
                                    <a:ea typeface="Cambria Math" panose="02040503050406030204" pitchFamily="18" charset="0"/>
                                  </a:rPr>
                                  <m:t>𝐷</m:t>
                                </m:r>
                                <m:r>
                                  <a:rPr lang="en-GB" sz="1100" i="1">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0</m:t>
                                </m:r>
                              </m:e>
                            </m:d>
                          </m:e>
                        </m:func>
                        <m:r>
                          <a:rPr lang="en-GB" sz="1100" i="1">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𝐷</m:t>
                        </m:r>
                      </m:oMath>
                    </m:oMathPara>
                  </a14:m>
                  <a:endParaRPr lang="en-GB" sz="1100" i="1" baseline="-25000" dirty="0"/>
                </a:p>
              </p:txBody>
            </p:sp>
          </mc:Choice>
          <mc:Fallback xmlns="">
            <p:sp>
              <p:nvSpPr>
                <p:cNvPr id="112" name="TextovéPole 111">
                  <a:extLst>
                    <a:ext uri="{FF2B5EF4-FFF2-40B4-BE49-F238E27FC236}">
                      <a16:creationId xmlns:a16="http://schemas.microsoft.com/office/drawing/2014/main" id="{96298E1B-ECEF-40CB-B9C4-2896C506D2BF}"/>
                    </a:ext>
                  </a:extLst>
                </p:cNvPr>
                <p:cNvSpPr txBox="1">
                  <a:spLocks noRot="1" noChangeAspect="1" noMove="1" noResize="1" noEditPoints="1" noAdjustHandles="1" noChangeArrowheads="1" noChangeShapeType="1" noTextEdit="1"/>
                </p:cNvSpPr>
                <p:nvPr/>
              </p:nvSpPr>
              <p:spPr>
                <a:xfrm>
                  <a:off x="3466711" y="3657056"/>
                  <a:ext cx="1897313" cy="257699"/>
                </a:xfrm>
                <a:prstGeom prst="rect">
                  <a:avLst/>
                </a:prstGeom>
                <a:blipFill>
                  <a:blip r:embed="rId20"/>
                  <a:stretch>
                    <a:fillRect l="-2572"/>
                  </a:stretch>
                </a:blipFill>
              </p:spPr>
              <p:txBody>
                <a:bodyPr/>
                <a:lstStyle/>
                <a:p>
                  <a:r>
                    <a:rPr lang="cs-CZ">
                      <a:noFill/>
                    </a:rPr>
                    <a:t> </a:t>
                  </a:r>
                </a:p>
              </p:txBody>
            </p:sp>
          </mc:Fallback>
        </mc:AlternateContent>
      </p:grpSp>
      <p:grpSp>
        <p:nvGrpSpPr>
          <p:cNvPr id="12" name="Skupina 11">
            <a:extLst>
              <a:ext uri="{FF2B5EF4-FFF2-40B4-BE49-F238E27FC236}">
                <a16:creationId xmlns:a16="http://schemas.microsoft.com/office/drawing/2014/main" id="{A2DF51CB-B2AE-4754-8348-BC6497A5ECA2}"/>
              </a:ext>
            </a:extLst>
          </p:cNvPr>
          <p:cNvGrpSpPr/>
          <p:nvPr/>
        </p:nvGrpSpPr>
        <p:grpSpPr>
          <a:xfrm>
            <a:off x="5407804" y="3292212"/>
            <a:ext cx="1786279" cy="1294512"/>
            <a:chOff x="5400184" y="3232656"/>
            <a:chExt cx="1786279" cy="1294512"/>
          </a:xfrm>
        </p:grpSpPr>
        <mc:AlternateContent xmlns:mc="http://schemas.openxmlformats.org/markup-compatibility/2006" xmlns:a14="http://schemas.microsoft.com/office/drawing/2010/main">
          <mc:Choice Requires="a14">
            <p:sp>
              <p:nvSpPr>
                <p:cNvPr id="95" name="TextovéPole 94">
                  <a:extLst>
                    <a:ext uri="{FF2B5EF4-FFF2-40B4-BE49-F238E27FC236}">
                      <a16:creationId xmlns:a16="http://schemas.microsoft.com/office/drawing/2014/main" id="{E51C7659-F2C7-4188-B053-C83786CE6D41}"/>
                    </a:ext>
                  </a:extLst>
                </p:cNvPr>
                <p:cNvSpPr txBox="1"/>
                <p:nvPr/>
              </p:nvSpPr>
              <p:spPr>
                <a:xfrm>
                  <a:off x="6878416" y="4259093"/>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𝑉</m:t>
                        </m:r>
                      </m:oMath>
                    </m:oMathPara>
                  </a14:m>
                  <a:endParaRPr lang="en-GB" sz="1100" i="1" baseline="-25000" dirty="0"/>
                </a:p>
              </p:txBody>
            </p:sp>
          </mc:Choice>
          <mc:Fallback xmlns="">
            <p:sp>
              <p:nvSpPr>
                <p:cNvPr id="95" name="TextovéPole 94">
                  <a:extLst>
                    <a:ext uri="{FF2B5EF4-FFF2-40B4-BE49-F238E27FC236}">
                      <a16:creationId xmlns:a16="http://schemas.microsoft.com/office/drawing/2014/main" id="{E51C7659-F2C7-4188-B053-C83786CE6D41}"/>
                    </a:ext>
                  </a:extLst>
                </p:cNvPr>
                <p:cNvSpPr txBox="1">
                  <a:spLocks noRot="1" noChangeAspect="1" noMove="1" noResize="1" noEditPoints="1" noAdjustHandles="1" noChangeArrowheads="1" noChangeShapeType="1" noTextEdit="1"/>
                </p:cNvSpPr>
                <p:nvPr/>
              </p:nvSpPr>
              <p:spPr>
                <a:xfrm>
                  <a:off x="6878416" y="4259093"/>
                  <a:ext cx="188095" cy="262059"/>
                </a:xfrm>
                <a:prstGeom prst="rect">
                  <a:avLst/>
                </a:prstGeom>
                <a:blipFill>
                  <a:blip r:embed="rId21"/>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6" name="TextovéPole 95">
                  <a:extLst>
                    <a:ext uri="{FF2B5EF4-FFF2-40B4-BE49-F238E27FC236}">
                      <a16:creationId xmlns:a16="http://schemas.microsoft.com/office/drawing/2014/main" id="{63167E1A-F556-468E-85D4-AEEFA31477A5}"/>
                    </a:ext>
                  </a:extLst>
                </p:cNvPr>
                <p:cNvSpPr txBox="1"/>
                <p:nvPr/>
              </p:nvSpPr>
              <p:spPr>
                <a:xfrm>
                  <a:off x="5824511" y="426594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𝐷</m:t>
                        </m:r>
                      </m:oMath>
                    </m:oMathPara>
                  </a14:m>
                  <a:endParaRPr lang="en-GB" sz="1100" i="1" baseline="-25000" dirty="0"/>
                </a:p>
              </p:txBody>
            </p:sp>
          </mc:Choice>
          <mc:Fallback xmlns="">
            <p:sp>
              <p:nvSpPr>
                <p:cNvPr id="96" name="TextovéPole 95">
                  <a:extLst>
                    <a:ext uri="{FF2B5EF4-FFF2-40B4-BE49-F238E27FC236}">
                      <a16:creationId xmlns:a16="http://schemas.microsoft.com/office/drawing/2014/main" id="{63167E1A-F556-468E-85D4-AEEFA31477A5}"/>
                    </a:ext>
                  </a:extLst>
                </p:cNvPr>
                <p:cNvSpPr txBox="1">
                  <a:spLocks noRot="1" noChangeAspect="1" noMove="1" noResize="1" noEditPoints="1" noAdjustHandles="1" noChangeArrowheads="1" noChangeShapeType="1" noTextEdit="1"/>
                </p:cNvSpPr>
                <p:nvPr/>
              </p:nvSpPr>
              <p:spPr>
                <a:xfrm>
                  <a:off x="5824511" y="4265943"/>
                  <a:ext cx="187089" cy="261225"/>
                </a:xfrm>
                <a:prstGeom prst="rect">
                  <a:avLst/>
                </a:prstGeom>
                <a:blipFill>
                  <a:blip r:embed="rId18"/>
                  <a:stretch>
                    <a:fillRect l="-967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97" name="Obdélník 96">
                  <a:extLst>
                    <a:ext uri="{FF2B5EF4-FFF2-40B4-BE49-F238E27FC236}">
                      <a16:creationId xmlns:a16="http://schemas.microsoft.com/office/drawing/2014/main" id="{02234AC7-42F7-4383-816E-CEC148084ECE}"/>
                    </a:ext>
                  </a:extLst>
                </p:cNvPr>
                <p:cNvSpPr/>
                <p:nvPr/>
              </p:nvSpPr>
              <p:spPr>
                <a:xfrm>
                  <a:off x="5400184" y="3851558"/>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ea typeface="Cambria Math" panose="02040503050406030204" pitchFamily="18" charset="0"/>
                          </a:rPr>
                          <m:t>𝐷</m:t>
                        </m:r>
                      </m:oMath>
                    </m:oMathPara>
                  </a14:m>
                  <a:endParaRPr lang="en-GB" sz="1100" dirty="0"/>
                </a:p>
              </p:txBody>
            </p:sp>
          </mc:Choice>
          <mc:Fallback xmlns="">
            <p:sp>
              <p:nvSpPr>
                <p:cNvPr id="97" name="Obdélník 96">
                  <a:extLst>
                    <a:ext uri="{FF2B5EF4-FFF2-40B4-BE49-F238E27FC236}">
                      <a16:creationId xmlns:a16="http://schemas.microsoft.com/office/drawing/2014/main" id="{02234AC7-42F7-4383-816E-CEC148084ECE}"/>
                    </a:ext>
                  </a:extLst>
                </p:cNvPr>
                <p:cNvSpPr>
                  <a:spLocks noRot="1" noChangeAspect="1" noMove="1" noResize="1" noEditPoints="1" noAdjustHandles="1" noChangeArrowheads="1" noChangeShapeType="1" noTextEdit="1"/>
                </p:cNvSpPr>
                <p:nvPr/>
              </p:nvSpPr>
              <p:spPr>
                <a:xfrm>
                  <a:off x="5400184" y="3851558"/>
                  <a:ext cx="226351" cy="261610"/>
                </a:xfrm>
                <a:prstGeom prst="rect">
                  <a:avLst/>
                </a:prstGeom>
                <a:blipFill>
                  <a:blip r:embed="rId22"/>
                  <a:stretch>
                    <a:fillRect/>
                  </a:stretch>
                </a:blipFill>
              </p:spPr>
              <p:txBody>
                <a:bodyPr/>
                <a:lstStyle/>
                <a:p>
                  <a:r>
                    <a:rPr lang="cs-CZ">
                      <a:noFill/>
                    </a:rPr>
                    <a:t> </a:t>
                  </a:r>
                </a:p>
              </p:txBody>
            </p:sp>
          </mc:Fallback>
        </mc:AlternateContent>
        <p:cxnSp>
          <p:nvCxnSpPr>
            <p:cNvPr id="98" name="Přímá spojnice 97">
              <a:extLst>
                <a:ext uri="{FF2B5EF4-FFF2-40B4-BE49-F238E27FC236}">
                  <a16:creationId xmlns:a16="http://schemas.microsoft.com/office/drawing/2014/main" id="{B869AD67-8C3B-4F77-9331-C270E20ABD76}"/>
                </a:ext>
              </a:extLst>
            </p:cNvPr>
            <p:cNvCxnSpPr/>
            <p:nvPr/>
          </p:nvCxnSpPr>
          <p:spPr>
            <a:xfrm>
              <a:off x="5588646" y="3674456"/>
              <a:ext cx="6409" cy="792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0" name="Přímá spojnice 99">
              <a:extLst>
                <a:ext uri="{FF2B5EF4-FFF2-40B4-BE49-F238E27FC236}">
                  <a16:creationId xmlns:a16="http://schemas.microsoft.com/office/drawing/2014/main" id="{856EF6D5-4BD5-477C-AE34-AB079FD6AB70}"/>
                </a:ext>
              </a:extLst>
            </p:cNvPr>
            <p:cNvCxnSpPr/>
            <p:nvPr/>
          </p:nvCxnSpPr>
          <p:spPr>
            <a:xfrm>
              <a:off x="5914383" y="3993512"/>
              <a:ext cx="0" cy="28800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1" name="Přímá spojnice 100">
              <a:extLst>
                <a:ext uri="{FF2B5EF4-FFF2-40B4-BE49-F238E27FC236}">
                  <a16:creationId xmlns:a16="http://schemas.microsoft.com/office/drawing/2014/main" id="{C92EFB10-934F-455F-93EC-206627D474CD}"/>
                </a:ext>
              </a:extLst>
            </p:cNvPr>
            <p:cNvCxnSpPr/>
            <p:nvPr/>
          </p:nvCxnSpPr>
          <p:spPr>
            <a:xfrm>
              <a:off x="5599262" y="4300856"/>
              <a:ext cx="1440000"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2" name="TextovéPole 101">
              <a:extLst>
                <a:ext uri="{FF2B5EF4-FFF2-40B4-BE49-F238E27FC236}">
                  <a16:creationId xmlns:a16="http://schemas.microsoft.com/office/drawing/2014/main" id="{C178B9FD-98D5-48AF-B546-6F1F58D71EDA}"/>
                </a:ext>
              </a:extLst>
            </p:cNvPr>
            <p:cNvSpPr txBox="1"/>
            <p:nvPr/>
          </p:nvSpPr>
          <p:spPr>
            <a:xfrm>
              <a:off x="5462742" y="3232656"/>
              <a:ext cx="1723721" cy="387798"/>
            </a:xfrm>
            <a:prstGeom prst="rect">
              <a:avLst/>
            </a:prstGeom>
            <a:noFill/>
            <a:ln>
              <a:noFill/>
            </a:ln>
          </p:spPr>
          <p:txBody>
            <a:bodyPr wrap="square" rtlCol="0">
              <a:spAutoFit/>
            </a:bodyPr>
            <a:lstStyle/>
            <a:p>
              <a:pPr marL="0" lvl="2">
                <a:lnSpc>
                  <a:spcPct val="80000"/>
                </a:lnSpc>
                <a:buClr>
                  <a:srgbClr val="7030A0"/>
                </a:buClr>
                <a:buSzPct val="80000"/>
              </a:pPr>
              <a:r>
                <a:rPr lang="en-GB" sz="1200" b="1">
                  <a:latin typeface="Cambria Math" panose="02040503050406030204" pitchFamily="18" charset="0"/>
                  <a:ea typeface="Cambria Math" panose="02040503050406030204" pitchFamily="18" charset="0"/>
                  <a:sym typeface="Wingdings 2" panose="05020102010507070707" pitchFamily="18" charset="2"/>
                </a:rPr>
                <a:t>(Payoff to stakeholders</a:t>
              </a:r>
            </a:p>
            <a:p>
              <a:pPr marL="0" lvl="2">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(long share)</a:t>
              </a:r>
              <a:endParaRPr lang="en-GB" sz="1200" b="1" dirty="0">
                <a:latin typeface="Cambria Math" panose="02040503050406030204" pitchFamily="18" charset="0"/>
                <a:ea typeface="Cambria Math" panose="02040503050406030204" pitchFamily="18" charset="0"/>
              </a:endParaRPr>
            </a:p>
          </p:txBody>
        </p:sp>
        <p:cxnSp>
          <p:nvCxnSpPr>
            <p:cNvPr id="103" name="Přímá spojnice 102">
              <a:extLst>
                <a:ext uri="{FF2B5EF4-FFF2-40B4-BE49-F238E27FC236}">
                  <a16:creationId xmlns:a16="http://schemas.microsoft.com/office/drawing/2014/main" id="{67EE3257-9E62-4534-87C7-EB245DD212C6}"/>
                </a:ext>
              </a:extLst>
            </p:cNvPr>
            <p:cNvCxnSpPr/>
            <p:nvPr/>
          </p:nvCxnSpPr>
          <p:spPr>
            <a:xfrm rot="18900000">
              <a:off x="5462277" y="3988598"/>
              <a:ext cx="90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4" name="Přímá spojnice 103">
              <a:extLst>
                <a:ext uri="{FF2B5EF4-FFF2-40B4-BE49-F238E27FC236}">
                  <a16:creationId xmlns:a16="http://schemas.microsoft.com/office/drawing/2014/main" id="{36C850EB-2243-48B9-BBE3-8CA772D4945D}"/>
                </a:ext>
              </a:extLst>
            </p:cNvPr>
            <p:cNvCxnSpPr/>
            <p:nvPr/>
          </p:nvCxnSpPr>
          <p:spPr>
            <a:xfrm>
              <a:off x="5596447" y="3975168"/>
              <a:ext cx="324000" cy="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4" name="TextovéPole 113">
                  <a:extLst>
                    <a:ext uri="{FF2B5EF4-FFF2-40B4-BE49-F238E27FC236}">
                      <a16:creationId xmlns:a16="http://schemas.microsoft.com/office/drawing/2014/main" id="{876920DB-7143-40FD-B3D3-69088EC579DD}"/>
                    </a:ext>
                  </a:extLst>
                </p:cNvPr>
                <p:cNvSpPr txBox="1"/>
                <p:nvPr/>
              </p:nvSpPr>
              <p:spPr>
                <a:xfrm>
                  <a:off x="5597976" y="3568914"/>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𝑉</m:t>
                        </m:r>
                      </m:oMath>
                    </m:oMathPara>
                  </a14:m>
                  <a:endParaRPr lang="en-GB" sz="1100" i="1" baseline="-25000" dirty="0"/>
                </a:p>
              </p:txBody>
            </p:sp>
          </mc:Choice>
          <mc:Fallback xmlns="">
            <p:sp>
              <p:nvSpPr>
                <p:cNvPr id="114" name="TextovéPole 113">
                  <a:extLst>
                    <a:ext uri="{FF2B5EF4-FFF2-40B4-BE49-F238E27FC236}">
                      <a16:creationId xmlns:a16="http://schemas.microsoft.com/office/drawing/2014/main" id="{876920DB-7143-40FD-B3D3-69088EC579DD}"/>
                    </a:ext>
                  </a:extLst>
                </p:cNvPr>
                <p:cNvSpPr txBox="1">
                  <a:spLocks noRot="1" noChangeAspect="1" noMove="1" noResize="1" noEditPoints="1" noAdjustHandles="1" noChangeArrowheads="1" noChangeShapeType="1" noTextEdit="1"/>
                </p:cNvSpPr>
                <p:nvPr/>
              </p:nvSpPr>
              <p:spPr>
                <a:xfrm>
                  <a:off x="5597976" y="3568914"/>
                  <a:ext cx="188095" cy="262059"/>
                </a:xfrm>
                <a:prstGeom prst="rect">
                  <a:avLst/>
                </a:prstGeom>
                <a:blipFill>
                  <a:blip r:embed="rId17"/>
                  <a:stretch>
                    <a:fillRect l="-6452"/>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115" name="TextovéPole 35">
                <a:extLst>
                  <a:ext uri="{FF2B5EF4-FFF2-40B4-BE49-F238E27FC236}">
                    <a16:creationId xmlns:a16="http://schemas.microsoft.com/office/drawing/2014/main" id="{3F369888-6AFD-477F-9ED8-37B552364209}"/>
                  </a:ext>
                </a:extLst>
              </p:cNvPr>
              <p:cNvSpPr txBox="1"/>
              <p:nvPr/>
            </p:nvSpPr>
            <p:spPr>
              <a:xfrm>
                <a:off x="1188000" y="4559781"/>
                <a:ext cx="7533993" cy="830997"/>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Shareholders buy a call option from the firm giving them the right, after repaying the debt, either to keep the firm for its residual value </a:t>
                </a:r>
                <a14:m>
                  <m:oMath xmlns:m="http://schemas.openxmlformats.org/officeDocument/2006/math">
                    <m:r>
                      <a:rPr lang="en-GB" sz="1600" b="0" i="1" smtClean="0">
                        <a:latin typeface="Cambria Math" panose="02040503050406030204" pitchFamily="18" charset="0"/>
                        <a:ea typeface="Cambria Math" panose="02040503050406030204" pitchFamily="18" charset="0"/>
                      </a:rPr>
                      <m:t>𝑉</m:t>
                    </m:r>
                    <m:r>
                      <a:rPr lang="en-GB" sz="1600" i="1" spc="-10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𝐷</m:t>
                    </m:r>
                  </m:oMath>
                </a14:m>
                <a:r>
                  <a:rPr lang="en-GB" sz="1600" dirty="0">
                    <a:latin typeface="Cambria Math" panose="02040503050406030204" pitchFamily="18" charset="0"/>
                    <a:ea typeface="Cambria Math" panose="02040503050406030204" pitchFamily="18" charset="0"/>
                  </a:rPr>
                  <a:t> or abandon it, due to limited liability, with zero cost</a:t>
                </a:r>
              </a:p>
            </p:txBody>
          </p:sp>
        </mc:Choice>
        <mc:Fallback xmlns="">
          <p:sp>
            <p:nvSpPr>
              <p:cNvPr id="115" name="TextovéPole 35">
                <a:extLst>
                  <a:ext uri="{FF2B5EF4-FFF2-40B4-BE49-F238E27FC236}">
                    <a16:creationId xmlns:a16="http://schemas.microsoft.com/office/drawing/2014/main" id="{3F369888-6AFD-477F-9ED8-37B552364209}"/>
                  </a:ext>
                </a:extLst>
              </p:cNvPr>
              <p:cNvSpPr txBox="1">
                <a:spLocks noRot="1" noChangeAspect="1" noMove="1" noResize="1" noEditPoints="1" noAdjustHandles="1" noChangeArrowheads="1" noChangeShapeType="1" noTextEdit="1"/>
              </p:cNvSpPr>
              <p:nvPr/>
            </p:nvSpPr>
            <p:spPr>
              <a:xfrm>
                <a:off x="1188000" y="4559781"/>
                <a:ext cx="7533993" cy="830997"/>
              </a:xfrm>
              <a:prstGeom prst="rect">
                <a:avLst/>
              </a:prstGeom>
              <a:blipFill>
                <a:blip r:embed="rId23"/>
                <a:stretch>
                  <a:fillRect l="-324" t="-2941" b="-808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6" name="TextovéPole 35">
                <a:extLst>
                  <a:ext uri="{FF2B5EF4-FFF2-40B4-BE49-F238E27FC236}">
                    <a16:creationId xmlns:a16="http://schemas.microsoft.com/office/drawing/2014/main" id="{4EC4C860-AA0E-48D8-B7EF-353F8227F8DB}"/>
                  </a:ext>
                </a:extLst>
              </p:cNvPr>
              <p:cNvSpPr txBox="1"/>
              <p:nvPr/>
            </p:nvSpPr>
            <p:spPr>
              <a:xfrm>
                <a:off x="1188000" y="5294749"/>
                <a:ext cx="7776864"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Debtholders sell a put option to the firm, obliging them to buy the defaulted firm with a loss of </a:t>
                </a:r>
                <a14:m>
                  <m:oMath xmlns:m="http://schemas.openxmlformats.org/officeDocument/2006/math">
                    <m:r>
                      <a:rPr lang="en-GB" sz="1600" i="1">
                        <a:latin typeface="Cambria Math" panose="02040503050406030204" pitchFamily="18" charset="0"/>
                        <a:ea typeface="Cambria Math" panose="02040503050406030204" pitchFamily="18" charset="0"/>
                      </a:rPr>
                      <m:t>𝑉</m:t>
                    </m:r>
                    <m:r>
                      <a:rPr lang="en-GB" sz="1600" i="1" spc="-10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𝐷</m:t>
                    </m:r>
                  </m:oMath>
                </a14:m>
                <a:r>
                  <a:rPr lang="en-GB" sz="1600" dirty="0">
                    <a:latin typeface="Cambria Math" panose="02040503050406030204" pitchFamily="18" charset="0"/>
                    <a:ea typeface="Cambria Math" panose="02040503050406030204" pitchFamily="18" charset="0"/>
                  </a:rPr>
                  <a:t>; they have the first claim on the repaid debt</a:t>
                </a:r>
              </a:p>
            </p:txBody>
          </p:sp>
        </mc:Choice>
        <mc:Fallback xmlns="">
          <p:sp>
            <p:nvSpPr>
              <p:cNvPr id="116" name="TextovéPole 35">
                <a:extLst>
                  <a:ext uri="{FF2B5EF4-FFF2-40B4-BE49-F238E27FC236}">
                    <a16:creationId xmlns:a16="http://schemas.microsoft.com/office/drawing/2014/main" id="{4EC4C860-AA0E-48D8-B7EF-353F8227F8DB}"/>
                  </a:ext>
                </a:extLst>
              </p:cNvPr>
              <p:cNvSpPr txBox="1">
                <a:spLocks noRot="1" noChangeAspect="1" noMove="1" noResize="1" noEditPoints="1" noAdjustHandles="1" noChangeArrowheads="1" noChangeShapeType="1" noTextEdit="1"/>
              </p:cNvSpPr>
              <p:nvPr/>
            </p:nvSpPr>
            <p:spPr>
              <a:xfrm>
                <a:off x="1188000" y="5294749"/>
                <a:ext cx="7776864" cy="584775"/>
              </a:xfrm>
              <a:prstGeom prst="rect">
                <a:avLst/>
              </a:prstGeom>
              <a:blipFill>
                <a:blip r:embed="rId24"/>
                <a:stretch>
                  <a:fillRect l="-313" t="-4211" r="-392" b="-12632"/>
                </a:stretch>
              </a:blipFill>
              <a:ln>
                <a:noFill/>
              </a:ln>
            </p:spPr>
            <p:txBody>
              <a:bodyPr/>
              <a:lstStyle/>
              <a:p>
                <a:r>
                  <a:rPr lang="en-GB">
                    <a:noFill/>
                  </a:rPr>
                  <a:t> </a:t>
                </a:r>
              </a:p>
            </p:txBody>
          </p:sp>
        </mc:Fallback>
      </mc:AlternateContent>
      <p:grpSp>
        <p:nvGrpSpPr>
          <p:cNvPr id="28" name="Skupina 27">
            <a:extLst>
              <a:ext uri="{FF2B5EF4-FFF2-40B4-BE49-F238E27FC236}">
                <a16:creationId xmlns:a16="http://schemas.microsoft.com/office/drawing/2014/main" id="{1E48B8D6-68E2-B1EA-555E-62266CB8AE5E}"/>
              </a:ext>
            </a:extLst>
          </p:cNvPr>
          <p:cNvGrpSpPr/>
          <p:nvPr/>
        </p:nvGrpSpPr>
        <p:grpSpPr>
          <a:xfrm>
            <a:off x="1087324" y="3290396"/>
            <a:ext cx="1781461" cy="1290312"/>
            <a:chOff x="1087324" y="3361184"/>
            <a:chExt cx="1781461" cy="1290312"/>
          </a:xfrm>
        </p:grpSpPr>
        <p:grpSp>
          <p:nvGrpSpPr>
            <p:cNvPr id="6" name="Skupina 5"/>
            <p:cNvGrpSpPr/>
            <p:nvPr/>
          </p:nvGrpSpPr>
          <p:grpSpPr>
            <a:xfrm>
              <a:off x="1087324" y="3361184"/>
              <a:ext cx="1781461" cy="1290312"/>
              <a:chOff x="1087324" y="3361184"/>
              <a:chExt cx="1781461" cy="1290312"/>
            </a:xfrm>
          </p:grpSpPr>
          <mc:AlternateContent xmlns:mc="http://schemas.openxmlformats.org/markup-compatibility/2006" xmlns:a14="http://schemas.microsoft.com/office/drawing/2010/main">
            <mc:Choice Requires="a14">
              <p:sp>
                <p:nvSpPr>
                  <p:cNvPr id="57" name="TextovéPole 56">
                    <a:extLst>
                      <a:ext uri="{FF2B5EF4-FFF2-40B4-BE49-F238E27FC236}">
                        <a16:creationId xmlns:a16="http://schemas.microsoft.com/office/drawing/2014/main" id="{DB0EC3B8-D623-4CB1-B418-A8DD76C98A4C}"/>
                      </a:ext>
                    </a:extLst>
                  </p:cNvPr>
                  <p:cNvSpPr txBox="1"/>
                  <p:nvPr/>
                </p:nvSpPr>
                <p:spPr>
                  <a:xfrm>
                    <a:off x="2563396" y="4383532"/>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𝑉</m:t>
                          </m:r>
                        </m:oMath>
                      </m:oMathPara>
                    </a14:m>
                    <a:endParaRPr lang="en-GB" sz="1100" i="1" baseline="-25000" dirty="0"/>
                  </a:p>
                </p:txBody>
              </p:sp>
            </mc:Choice>
            <mc:Fallback xmlns="">
              <p:sp>
                <p:nvSpPr>
                  <p:cNvPr id="57" name="TextovéPole 56">
                    <a:extLst>
                      <a:ext uri="{FF2B5EF4-FFF2-40B4-BE49-F238E27FC236}">
                        <a16:creationId xmlns:a16="http://schemas.microsoft.com/office/drawing/2014/main" id="{DB0EC3B8-D623-4CB1-B418-A8DD76C98A4C}"/>
                      </a:ext>
                    </a:extLst>
                  </p:cNvPr>
                  <p:cNvSpPr txBox="1">
                    <a:spLocks noRot="1" noChangeAspect="1" noMove="1" noResize="1" noEditPoints="1" noAdjustHandles="1" noChangeArrowheads="1" noChangeShapeType="1" noTextEdit="1"/>
                  </p:cNvSpPr>
                  <p:nvPr/>
                </p:nvSpPr>
                <p:spPr>
                  <a:xfrm>
                    <a:off x="2563396" y="4383532"/>
                    <a:ext cx="188095" cy="262059"/>
                  </a:xfrm>
                  <a:prstGeom prst="rect">
                    <a:avLst/>
                  </a:prstGeom>
                  <a:blipFill>
                    <a:blip r:embed="rId25"/>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0" name="TextovéPole 59">
                    <a:extLst>
                      <a:ext uri="{FF2B5EF4-FFF2-40B4-BE49-F238E27FC236}">
                        <a16:creationId xmlns:a16="http://schemas.microsoft.com/office/drawing/2014/main" id="{0303BC22-76BA-4278-A23D-F06855BC706D}"/>
                      </a:ext>
                    </a:extLst>
                  </p:cNvPr>
                  <p:cNvSpPr txBox="1"/>
                  <p:nvPr/>
                </p:nvSpPr>
                <p:spPr>
                  <a:xfrm>
                    <a:off x="1584219" y="439027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𝐷</m:t>
                          </m:r>
                        </m:oMath>
                      </m:oMathPara>
                    </a14:m>
                    <a:endParaRPr lang="en-GB" sz="1100" i="1" baseline="-25000" dirty="0"/>
                  </a:p>
                </p:txBody>
              </p:sp>
            </mc:Choice>
            <mc:Fallback xmlns="">
              <p:sp>
                <p:nvSpPr>
                  <p:cNvPr id="60" name="TextovéPole 59">
                    <a:extLst>
                      <a:ext uri="{FF2B5EF4-FFF2-40B4-BE49-F238E27FC236}">
                        <a16:creationId xmlns:a16="http://schemas.microsoft.com/office/drawing/2014/main" id="{0303BC22-76BA-4278-A23D-F06855BC706D}"/>
                      </a:ext>
                    </a:extLst>
                  </p:cNvPr>
                  <p:cNvSpPr txBox="1">
                    <a:spLocks noRot="1" noChangeAspect="1" noMove="1" noResize="1" noEditPoints="1" noAdjustHandles="1" noChangeArrowheads="1" noChangeShapeType="1" noTextEdit="1"/>
                  </p:cNvSpPr>
                  <p:nvPr/>
                </p:nvSpPr>
                <p:spPr>
                  <a:xfrm>
                    <a:off x="1584219" y="4390271"/>
                    <a:ext cx="187089" cy="261225"/>
                  </a:xfrm>
                  <a:prstGeom prst="rect">
                    <a:avLst/>
                  </a:prstGeom>
                  <a:blipFill>
                    <a:blip r:embed="rId26"/>
                    <a:stretch>
                      <a:fillRect l="-9677"/>
                    </a:stretch>
                  </a:blipFill>
                </p:spPr>
                <p:txBody>
                  <a:bodyPr/>
                  <a:lstStyle/>
                  <a:p>
                    <a:r>
                      <a:rPr lang="cs-CZ">
                        <a:noFill/>
                      </a:rPr>
                      <a:t> </a:t>
                    </a:r>
                  </a:p>
                </p:txBody>
              </p:sp>
            </mc:Fallback>
          </mc:AlternateContent>
          <p:cxnSp>
            <p:nvCxnSpPr>
              <p:cNvPr id="65" name="Přímá spojnice 64">
                <a:extLst>
                  <a:ext uri="{FF2B5EF4-FFF2-40B4-BE49-F238E27FC236}">
                    <a16:creationId xmlns:a16="http://schemas.microsoft.com/office/drawing/2014/main" id="{FBE7328C-4491-4D49-AA23-BD9B1D5E11B3}"/>
                  </a:ext>
                </a:extLst>
              </p:cNvPr>
              <p:cNvCxnSpPr/>
              <p:nvPr/>
            </p:nvCxnSpPr>
            <p:spPr>
              <a:xfrm>
                <a:off x="1283507" y="3805106"/>
                <a:ext cx="6409" cy="79200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4" name="Přímá spojnice 73">
                <a:extLst>
                  <a:ext uri="{FF2B5EF4-FFF2-40B4-BE49-F238E27FC236}">
                    <a16:creationId xmlns:a16="http://schemas.microsoft.com/office/drawing/2014/main" id="{2294E270-2E8D-427A-9879-504FBE6EF27B}"/>
                  </a:ext>
                </a:extLst>
              </p:cNvPr>
              <p:cNvCxnSpPr/>
              <p:nvPr/>
            </p:nvCxnSpPr>
            <p:spPr>
              <a:xfrm>
                <a:off x="1290536" y="4429640"/>
                <a:ext cx="360000" cy="0"/>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7" name="Přímá spojnice 76">
                <a:extLst>
                  <a:ext uri="{FF2B5EF4-FFF2-40B4-BE49-F238E27FC236}">
                    <a16:creationId xmlns:a16="http://schemas.microsoft.com/office/drawing/2014/main" id="{CD7DF8DE-E891-443C-991A-B3E130925890}"/>
                  </a:ext>
                </a:extLst>
              </p:cNvPr>
              <p:cNvCxnSpPr/>
              <p:nvPr/>
            </p:nvCxnSpPr>
            <p:spPr>
              <a:xfrm>
                <a:off x="1294123" y="4429640"/>
                <a:ext cx="1440000" cy="0"/>
              </a:xfrm>
              <a:prstGeom prst="line">
                <a:avLst/>
              </a:prstGeom>
              <a:ln w="12700" cap="rnd">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78" name="TextovéPole 77">
                <a:extLst>
                  <a:ext uri="{FF2B5EF4-FFF2-40B4-BE49-F238E27FC236}">
                    <a16:creationId xmlns:a16="http://schemas.microsoft.com/office/drawing/2014/main" id="{715B1E9B-6839-4524-9AD5-34EDFE3CBD0B}"/>
                  </a:ext>
                </a:extLst>
              </p:cNvPr>
              <p:cNvSpPr txBox="1"/>
              <p:nvPr/>
            </p:nvSpPr>
            <p:spPr>
              <a:xfrm>
                <a:off x="1177196" y="3361184"/>
                <a:ext cx="1691589" cy="387798"/>
              </a:xfrm>
              <a:prstGeom prst="rect">
                <a:avLst/>
              </a:prstGeom>
              <a:noFill/>
              <a:ln>
                <a:noFill/>
              </a:ln>
            </p:spPr>
            <p:txBody>
              <a:bodyPr wrap="square" rtlCol="0">
                <a:spAutoFit/>
              </a:bodyPr>
              <a:lstStyle/>
              <a:p>
                <a:pPr marL="0" lvl="2">
                  <a:lnSpc>
                    <a:spcPct val="80000"/>
                  </a:lnSpc>
                  <a:buClr>
                    <a:srgbClr val="7030A0"/>
                  </a:buClr>
                  <a:buSzPct val="80000"/>
                </a:pPr>
                <a:r>
                  <a:rPr lang="en-GB" sz="1200" b="1">
                    <a:latin typeface="Cambria Math" panose="02040503050406030204" pitchFamily="18" charset="0"/>
                    <a:ea typeface="Cambria Math" panose="02040503050406030204" pitchFamily="18" charset="0"/>
                    <a:sym typeface="Wingdings 2" panose="05020102010507070707" pitchFamily="18" charset="2"/>
                  </a:rPr>
                  <a:t>Payoff to shareholders</a:t>
                </a:r>
              </a:p>
              <a:p>
                <a:pPr marL="0" lvl="2">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(long call)</a:t>
                </a:r>
              </a:p>
            </p:txBody>
          </p:sp>
          <p:cxnSp>
            <p:nvCxnSpPr>
              <p:cNvPr id="79" name="Přímá spojnice 78">
                <a:extLst>
                  <a:ext uri="{FF2B5EF4-FFF2-40B4-BE49-F238E27FC236}">
                    <a16:creationId xmlns:a16="http://schemas.microsoft.com/office/drawing/2014/main" id="{1A83008A-F048-4EA1-A6AB-4B23865D1099}"/>
                  </a:ext>
                </a:extLst>
              </p:cNvPr>
              <p:cNvCxnSpPr/>
              <p:nvPr/>
            </p:nvCxnSpPr>
            <p:spPr>
              <a:xfrm rot="18900000">
                <a:off x="1535371" y="4145899"/>
                <a:ext cx="792000" cy="0"/>
              </a:xfrm>
              <a:prstGeom prst="line">
                <a:avLst/>
              </a:prstGeom>
              <a:ln w="25400" cap="rn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0" name="TextovéPole 79">
                    <a:extLst>
                      <a:ext uri="{FF2B5EF4-FFF2-40B4-BE49-F238E27FC236}">
                        <a16:creationId xmlns:a16="http://schemas.microsoft.com/office/drawing/2014/main" id="{28AF1AA3-0ACA-4125-B031-CB0D2A97ECC9}"/>
                      </a:ext>
                    </a:extLst>
                  </p:cNvPr>
                  <p:cNvSpPr txBox="1"/>
                  <p:nvPr/>
                </p:nvSpPr>
                <p:spPr>
                  <a:xfrm>
                    <a:off x="1313608" y="3686691"/>
                    <a:ext cx="755809" cy="257699"/>
                  </a:xfrm>
                  <a:prstGeom prst="rect">
                    <a:avLst/>
                  </a:prstGeom>
                  <a:noFill/>
                </p:spPr>
                <p:txBody>
                  <a:bodyPr wrap="square" lIns="0" rIns="0" rtlCol="0">
                    <a:spAutoFit/>
                  </a:bodyPr>
                  <a:lstStyle/>
                  <a:p>
                    <a14:m>
                      <m:oMath xmlns:m="http://schemas.openxmlformats.org/officeDocument/2006/math">
                        <m:func>
                          <m:funcPr>
                            <m:ctrlPr>
                              <a:rPr lang="en-GB" sz="1100" i="1" smtClean="0">
                                <a:latin typeface="Cambria Math" panose="02040503050406030204" pitchFamily="18" charset="0"/>
                                <a:ea typeface="Cambria Math" panose="02040503050406030204" pitchFamily="18" charset="0"/>
                              </a:rPr>
                            </m:ctrlPr>
                          </m:funcPr>
                          <m:fName>
                            <m:r>
                              <m:rPr>
                                <m:sty m:val="p"/>
                              </m:rPr>
                              <a:rPr lang="en-GB" sz="1100" smtClean="0">
                                <a:latin typeface="Cambria Math" panose="02040503050406030204" pitchFamily="18" charset="0"/>
                                <a:ea typeface="Cambria Math" panose="02040503050406030204" pitchFamily="18" charset="0"/>
                              </a:rPr>
                              <m:t>max</m:t>
                            </m:r>
                          </m:fName>
                          <m:e>
                            <m:d>
                              <m:dPr>
                                <m:ctrlPr>
                                  <a:rPr lang="en-GB" sz="1100" i="1" spc="-100" smtClean="0">
                                    <a:latin typeface="Cambria Math" panose="02040503050406030204" pitchFamily="18" charset="0"/>
                                    <a:ea typeface="Cambria Math" panose="02040503050406030204" pitchFamily="18" charset="0"/>
                                  </a:rPr>
                                </m:ctrlPr>
                              </m:dPr>
                              <m:e>
                                <m:r>
                                  <a:rPr lang="cs-CZ" sz="1100" b="0" i="1" spc="-100" smtClean="0">
                                    <a:latin typeface="Cambria Math" panose="02040503050406030204" pitchFamily="18" charset="0"/>
                                    <a:ea typeface="Cambria Math" panose="02040503050406030204" pitchFamily="18" charset="0"/>
                                  </a:rPr>
                                  <m:t>𝑉</m:t>
                                </m:r>
                                <m:r>
                                  <a:rPr lang="cs-CZ" sz="1100" i="1" spc="-100">
                                    <a:latin typeface="Cambria Math" panose="02040503050406030204" pitchFamily="18" charset="0"/>
                                    <a:ea typeface="Cambria Math" panose="02040503050406030204" pitchFamily="18" charset="0"/>
                                  </a:rPr>
                                  <m:t>–</m:t>
                                </m:r>
                                <m:r>
                                  <a:rPr lang="cs-CZ" sz="1100" b="0" i="1" spc="-100" smtClean="0">
                                    <a:latin typeface="Cambria Math" panose="02040503050406030204" pitchFamily="18" charset="0"/>
                                    <a:ea typeface="Cambria Math" panose="02040503050406030204" pitchFamily="18" charset="0"/>
                                  </a:rPr>
                                  <m:t>𝐷</m:t>
                                </m:r>
                                <m:r>
                                  <a:rPr lang="en-GB" sz="1100" i="1" spc="-100" smtClean="0">
                                    <a:latin typeface="Cambria Math" panose="02040503050406030204" pitchFamily="18" charset="0"/>
                                    <a:ea typeface="Cambria Math" panose="02040503050406030204" pitchFamily="18" charset="0"/>
                                  </a:rPr>
                                  <m:t>,0</m:t>
                                </m:r>
                              </m:e>
                            </m:d>
                          </m:e>
                        </m:func>
                      </m:oMath>
                    </a14:m>
                    <a:r>
                      <a:rPr lang="cs-CZ" sz="1100" i="1" baseline="-25000" dirty="0"/>
                      <a:t> </a:t>
                    </a:r>
                    <a:endParaRPr lang="en-GB" sz="1100" i="1" baseline="-25000" dirty="0"/>
                  </a:p>
                </p:txBody>
              </p:sp>
            </mc:Choice>
            <mc:Fallback xmlns="">
              <p:sp>
                <p:nvSpPr>
                  <p:cNvPr id="80" name="TextovéPole 79">
                    <a:extLst>
                      <a:ext uri="{FF2B5EF4-FFF2-40B4-BE49-F238E27FC236}">
                        <a16:creationId xmlns:a16="http://schemas.microsoft.com/office/drawing/2014/main" id="{28AF1AA3-0ACA-4125-B031-CB0D2A97ECC9}"/>
                      </a:ext>
                    </a:extLst>
                  </p:cNvPr>
                  <p:cNvSpPr txBox="1">
                    <a:spLocks noRot="1" noChangeAspect="1" noMove="1" noResize="1" noEditPoints="1" noAdjustHandles="1" noChangeArrowheads="1" noChangeShapeType="1" noTextEdit="1"/>
                  </p:cNvSpPr>
                  <p:nvPr/>
                </p:nvSpPr>
                <p:spPr>
                  <a:xfrm>
                    <a:off x="1313608" y="3686691"/>
                    <a:ext cx="755809" cy="257699"/>
                  </a:xfrm>
                  <a:prstGeom prst="rect">
                    <a:avLst/>
                  </a:prstGeom>
                  <a:blipFill>
                    <a:blip r:embed="rId27"/>
                    <a:stretch>
                      <a:fillRect l="-4839"/>
                    </a:stretch>
                  </a:blipFill>
                </p:spPr>
                <p:txBody>
                  <a:bodyPr/>
                  <a:lstStyle/>
                  <a:p>
                    <a:r>
                      <a:rPr lang="cs-CZ">
                        <a:noFill/>
                      </a:rPr>
                      <a:t> </a:t>
                    </a:r>
                  </a:p>
                </p:txBody>
              </p:sp>
            </mc:Fallback>
          </mc:AlternateContent>
          <p:cxnSp>
            <p:nvCxnSpPr>
              <p:cNvPr id="93" name="Přímá spojnice 92">
                <a:extLst>
                  <a:ext uri="{FF2B5EF4-FFF2-40B4-BE49-F238E27FC236}">
                    <a16:creationId xmlns:a16="http://schemas.microsoft.com/office/drawing/2014/main" id="{ADE047E5-F25C-4DE7-B777-9EA84FC6E2BA}"/>
                  </a:ext>
                </a:extLst>
              </p:cNvPr>
              <p:cNvCxnSpPr/>
              <p:nvPr/>
            </p:nvCxnSpPr>
            <p:spPr>
              <a:xfrm>
                <a:off x="1651316" y="4099680"/>
                <a:ext cx="0" cy="32400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9" name="Přímá spojnice 98">
                <a:extLst>
                  <a:ext uri="{FF2B5EF4-FFF2-40B4-BE49-F238E27FC236}">
                    <a16:creationId xmlns:a16="http://schemas.microsoft.com/office/drawing/2014/main" id="{05E6DA1C-E225-45C2-BC42-3659A75DCADE}"/>
                  </a:ext>
                </a:extLst>
              </p:cNvPr>
              <p:cNvCxnSpPr/>
              <p:nvPr/>
            </p:nvCxnSpPr>
            <p:spPr>
              <a:xfrm rot="18900000">
                <a:off x="1189877" y="4177279"/>
                <a:ext cx="720000" cy="0"/>
              </a:xfrm>
              <a:prstGeom prst="line">
                <a:avLst/>
              </a:prstGeom>
              <a:ln w="127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0" name="Přímá spojnice 109">
                <a:extLst>
                  <a:ext uri="{FF2B5EF4-FFF2-40B4-BE49-F238E27FC236}">
                    <a16:creationId xmlns:a16="http://schemas.microsoft.com/office/drawing/2014/main" id="{5354AFB4-56F6-42BF-8412-665B8E9A8E8F}"/>
                  </a:ext>
                </a:extLst>
              </p:cNvPr>
              <p:cNvCxnSpPr>
                <a:cxnSpLocks/>
              </p:cNvCxnSpPr>
              <p:nvPr/>
            </p:nvCxnSpPr>
            <p:spPr>
              <a:xfrm rot="5400000">
                <a:off x="1471364" y="3919816"/>
                <a:ext cx="0" cy="324000"/>
              </a:xfrm>
              <a:prstGeom prst="line">
                <a:avLst/>
              </a:prstGeom>
              <a:ln w="127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1" name="Obdélník 110">
                    <a:extLst>
                      <a:ext uri="{FF2B5EF4-FFF2-40B4-BE49-F238E27FC236}">
                        <a16:creationId xmlns:a16="http://schemas.microsoft.com/office/drawing/2014/main" id="{BCB985C7-B5F0-4B29-AA89-9368CD264C6B}"/>
                      </a:ext>
                    </a:extLst>
                  </p:cNvPr>
                  <p:cNvSpPr/>
                  <p:nvPr/>
                </p:nvSpPr>
                <p:spPr>
                  <a:xfrm>
                    <a:off x="1087324" y="3955664"/>
                    <a:ext cx="226351" cy="261610"/>
                  </a:xfrm>
                  <a:prstGeom prst="rect">
                    <a:avLst/>
                  </a:prstGeom>
                </p:spPr>
                <p:txBody>
                  <a:bodyPr wrap="square" lIns="0" rIns="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ea typeface="Cambria Math" panose="02040503050406030204" pitchFamily="18" charset="0"/>
                            </a:rPr>
                            <m:t>𝐷</m:t>
                          </m:r>
                        </m:oMath>
                      </m:oMathPara>
                    </a14:m>
                    <a:endParaRPr lang="en-GB" sz="1100" dirty="0"/>
                  </a:p>
                </p:txBody>
              </p:sp>
            </mc:Choice>
            <mc:Fallback xmlns="">
              <p:sp>
                <p:nvSpPr>
                  <p:cNvPr id="111" name="Obdélník 110">
                    <a:extLst>
                      <a:ext uri="{FF2B5EF4-FFF2-40B4-BE49-F238E27FC236}">
                        <a16:creationId xmlns:a16="http://schemas.microsoft.com/office/drawing/2014/main" id="{BCB985C7-B5F0-4B29-AA89-9368CD264C6B}"/>
                      </a:ext>
                    </a:extLst>
                  </p:cNvPr>
                  <p:cNvSpPr>
                    <a:spLocks noRot="1" noChangeAspect="1" noMove="1" noResize="1" noEditPoints="1" noAdjustHandles="1" noChangeArrowheads="1" noChangeShapeType="1" noTextEdit="1"/>
                  </p:cNvSpPr>
                  <p:nvPr/>
                </p:nvSpPr>
                <p:spPr>
                  <a:xfrm>
                    <a:off x="1087324" y="3955664"/>
                    <a:ext cx="226351" cy="261610"/>
                  </a:xfrm>
                  <a:prstGeom prst="rect">
                    <a:avLst/>
                  </a:prstGeom>
                  <a:blipFill>
                    <a:blip r:embed="rId16"/>
                    <a:stretch>
                      <a:fillRect/>
                    </a:stretch>
                  </a:blipFill>
                </p:spPr>
                <p:txBody>
                  <a:bodyPr/>
                  <a:lstStyle/>
                  <a:p>
                    <a:r>
                      <a:rPr lang="cs-CZ">
                        <a:noFill/>
                      </a:rPr>
                      <a:t> </a:t>
                    </a:r>
                  </a:p>
                </p:txBody>
              </p:sp>
            </mc:Fallback>
          </mc:AlternateContent>
        </p:grpSp>
        <p:cxnSp>
          <p:nvCxnSpPr>
            <p:cNvPr id="113" name="Přímá spojnice 112">
              <a:extLst>
                <a:ext uri="{FF2B5EF4-FFF2-40B4-BE49-F238E27FC236}">
                  <a16:creationId xmlns:a16="http://schemas.microsoft.com/office/drawing/2014/main" id="{906A2621-6FF0-4E69-B93F-0FD3D7509E11}"/>
                </a:ext>
              </a:extLst>
            </p:cNvPr>
            <p:cNvCxnSpPr/>
            <p:nvPr/>
          </p:nvCxnSpPr>
          <p:spPr>
            <a:xfrm>
              <a:off x="2093748" y="4001809"/>
              <a:ext cx="0" cy="432000"/>
            </a:xfrm>
            <a:prstGeom prst="line">
              <a:avLst/>
            </a:prstGeom>
            <a:ln w="12700">
              <a:solidFill>
                <a:schemeClr val="tx1"/>
              </a:solidFill>
              <a:prstDash val="solid"/>
              <a:headEnd type="triangle" w="med" len="sm"/>
              <a:tailEnd type="triangl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8" name="TextovéPole 117">
                  <a:extLst>
                    <a:ext uri="{FF2B5EF4-FFF2-40B4-BE49-F238E27FC236}">
                      <a16:creationId xmlns:a16="http://schemas.microsoft.com/office/drawing/2014/main" id="{28AF1AA3-0ACA-4125-B031-CB0D2A97ECC9}"/>
                    </a:ext>
                  </a:extLst>
                </p:cNvPr>
                <p:cNvSpPr txBox="1"/>
                <p:nvPr/>
              </p:nvSpPr>
              <p:spPr>
                <a:xfrm>
                  <a:off x="2129226" y="4077064"/>
                  <a:ext cx="376610" cy="257699"/>
                </a:xfrm>
                <a:prstGeom prst="rect">
                  <a:avLst/>
                </a:prstGeom>
                <a:noFill/>
              </p:spPr>
              <p:txBody>
                <a:bodyPr wrap="square" lIns="0" rIns="0" rtlCol="0">
                  <a:spAutoFit/>
                </a:bodyPr>
                <a:lstStyle/>
                <a:p>
                  <a:pPr algn="ctr"/>
                  <a14:m>
                    <m:oMathPara xmlns:m="http://schemas.openxmlformats.org/officeDocument/2006/math">
                      <m:oMathParaPr>
                        <m:jc m:val="left"/>
                      </m:oMathParaPr>
                      <m:oMath xmlns:m="http://schemas.openxmlformats.org/officeDocument/2006/math">
                        <m:r>
                          <a:rPr lang="cs-CZ" sz="1100" i="1" smtClean="0">
                            <a:latin typeface="Cambria Math" panose="02040503050406030204" pitchFamily="18" charset="0"/>
                            <a:ea typeface="Cambria Math" panose="02040503050406030204" pitchFamily="18" charset="0"/>
                          </a:rPr>
                          <m:t>𝑉</m:t>
                        </m:r>
                        <m:r>
                          <a:rPr lang="cs-CZ" sz="1100" i="1" spc="-10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𝐷</m:t>
                        </m:r>
                      </m:oMath>
                    </m:oMathPara>
                  </a14:m>
                  <a:endParaRPr lang="en-GB" sz="1100" i="1" baseline="-25000" dirty="0"/>
                </a:p>
              </p:txBody>
            </p:sp>
          </mc:Choice>
          <mc:Fallback xmlns="">
            <p:sp>
              <p:nvSpPr>
                <p:cNvPr id="118" name="TextovéPole 117">
                  <a:extLst>
                    <a:ext uri="{FF2B5EF4-FFF2-40B4-BE49-F238E27FC236}">
                      <a16:creationId xmlns:a16="http://schemas.microsoft.com/office/drawing/2014/main" id="{28AF1AA3-0ACA-4125-B031-CB0D2A97ECC9}"/>
                    </a:ext>
                  </a:extLst>
                </p:cNvPr>
                <p:cNvSpPr txBox="1">
                  <a:spLocks noRot="1" noChangeAspect="1" noMove="1" noResize="1" noEditPoints="1" noAdjustHandles="1" noChangeArrowheads="1" noChangeShapeType="1" noTextEdit="1"/>
                </p:cNvSpPr>
                <p:nvPr/>
              </p:nvSpPr>
              <p:spPr>
                <a:xfrm>
                  <a:off x="2129226" y="4077064"/>
                  <a:ext cx="376610" cy="257699"/>
                </a:xfrm>
                <a:prstGeom prst="rect">
                  <a:avLst/>
                </a:prstGeom>
                <a:blipFill>
                  <a:blip r:embed="rId28"/>
                  <a:stretch>
                    <a:fillRect l="-12903"/>
                  </a:stretch>
                </a:blipFill>
              </p:spPr>
              <p:txBody>
                <a:bodyPr/>
                <a:lstStyle/>
                <a:p>
                  <a:r>
                    <a:rPr lang="cs-CZ">
                      <a:noFill/>
                    </a:rPr>
                    <a:t> </a:t>
                  </a:r>
                </a:p>
              </p:txBody>
            </p:sp>
          </mc:Fallback>
        </mc:AlternateContent>
      </p:grpSp>
    </p:spTree>
    <p:extLst>
      <p:ext uri="{BB962C8B-B14F-4D97-AF65-F5344CB8AC3E}">
        <p14:creationId xmlns:p14="http://schemas.microsoft.com/office/powerpoint/2010/main" val="178373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Essentials of option contracts</a:t>
            </a:r>
          </a:p>
        </p:txBody>
      </p:sp>
      <p:sp>
        <p:nvSpPr>
          <p:cNvPr id="83"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FE5482F-2F05-49C5-9E15-73F945A41231}" type="slidenum">
              <a:rPr lang="cs-CZ" smtClean="0"/>
              <a:pPr algn="r"/>
              <a:t>9</a:t>
            </a:fld>
            <a:endParaRPr lang="cs-CZ" dirty="0"/>
          </a:p>
        </p:txBody>
      </p:sp>
      <p:sp>
        <p:nvSpPr>
          <p:cNvPr id="4" name="Nadpis 3"/>
          <p:cNvSpPr>
            <a:spLocks noGrp="1"/>
          </p:cNvSpPr>
          <p:nvPr>
            <p:ph type="title"/>
          </p:nvPr>
        </p:nvSpPr>
        <p:spPr>
          <a:xfrm>
            <a:off x="144000" y="144000"/>
            <a:ext cx="3707920" cy="648072"/>
          </a:xfrm>
        </p:spPr>
        <p:txBody>
          <a:bodyPr/>
          <a:lstStyle/>
          <a:p>
            <a:r>
              <a:rPr lang="en-GB" dirty="0">
                <a:solidFill>
                  <a:srgbClr val="000000"/>
                </a:solidFill>
              </a:rPr>
              <a:t>Stock index options</a:t>
            </a:r>
          </a:p>
        </p:txBody>
      </p:sp>
      <p:sp>
        <p:nvSpPr>
          <p:cNvPr id="30" name="TextovéPole 29"/>
          <p:cNvSpPr txBox="1"/>
          <p:nvPr/>
        </p:nvSpPr>
        <p:spPr>
          <a:xfrm>
            <a:off x="864000" y="864000"/>
            <a:ext cx="212382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67" name="TextovéPole 66"/>
          <p:cNvSpPr txBox="1"/>
          <p:nvPr/>
        </p:nvSpPr>
        <p:spPr>
          <a:xfrm>
            <a:off x="864000" y="2880000"/>
            <a:ext cx="183579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Example</a:t>
            </a:r>
          </a:p>
        </p:txBody>
      </p:sp>
      <mc:AlternateContent xmlns:mc="http://schemas.openxmlformats.org/markup-compatibility/2006" xmlns:a14="http://schemas.microsoft.com/office/drawing/2010/main">
        <mc:Choice Requires="a14">
          <p:sp>
            <p:nvSpPr>
              <p:cNvPr id="62" name="TextovéPole 35">
                <a:extLst>
                  <a:ext uri="{FF2B5EF4-FFF2-40B4-BE49-F238E27FC236}">
                    <a16:creationId xmlns:a16="http://schemas.microsoft.com/office/drawing/2014/main" id="{CCD0957D-B4E0-40DB-ABCC-F1FD3056110B}"/>
                  </a:ext>
                </a:extLst>
              </p:cNvPr>
              <p:cNvSpPr txBox="1"/>
              <p:nvPr/>
            </p:nvSpPr>
            <p:spPr>
              <a:xfrm>
                <a:off x="1656000" y="4226041"/>
                <a:ext cx="3384080"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25475" indent="-625475">
                  <a:buClr>
                    <a:srgbClr val="7030A0"/>
                  </a:buClr>
                </a:pPr>
                <a14:m>
                  <m:oMathPara xmlns:m="http://schemas.openxmlformats.org/officeDocument/2006/math">
                    <m:oMathParaPr>
                      <m:jc m:val="left"/>
                    </m:oMathParaPr>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trader</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pays</m:t>
                      </m:r>
                      <m:r>
                        <a:rPr lang="en-GB"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30</m:t>
                      </m:r>
                      <m:r>
                        <a:rPr lang="en-GB"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10</m:t>
                      </m:r>
                      <m:r>
                        <a:rPr lang="en-GB" sz="1600" b="0" i="1" smtClean="0">
                          <a:latin typeface="Cambria Math" panose="02040503050406030204" pitchFamily="18" charset="0"/>
                          <a:ea typeface="Cambria Math" panose="02040503050406030204" pitchFamily="18" charset="0"/>
                        </a:rPr>
                        <m:t>=</m:t>
                      </m:r>
                      <m:r>
                        <m:rPr>
                          <m:sty m:val="p"/>
                        </m:rPr>
                        <a:rPr lang="cs-CZ" sz="1600" b="0" i="0" smtClean="0">
                          <a:latin typeface="Cambria Math" panose="02040503050406030204" pitchFamily="18" charset="0"/>
                          <a:ea typeface="Cambria Math" panose="02040503050406030204" pitchFamily="18" charset="0"/>
                        </a:rPr>
                        <m:t>EUR</m:t>
                      </m:r>
                      <m:r>
                        <a:rPr lang="cs-CZ" sz="1600" b="0" i="1" smtClean="0">
                          <a:latin typeface="Cambria Math" panose="02040503050406030204" pitchFamily="18" charset="0"/>
                          <a:ea typeface="Cambria Math" panose="02040503050406030204" pitchFamily="18" charset="0"/>
                        </a:rPr>
                        <m:t> 300</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62" name="TextovéPole 35">
                <a:extLst>
                  <a:ext uri="{FF2B5EF4-FFF2-40B4-BE49-F238E27FC236}">
                    <a16:creationId xmlns:a16="http://schemas.microsoft.com/office/drawing/2014/main" id="{CCD0957D-B4E0-40DB-ABCC-F1FD3056110B}"/>
                  </a:ext>
                </a:extLst>
              </p:cNvPr>
              <p:cNvSpPr txBox="1">
                <a:spLocks noRot="1" noChangeAspect="1" noMove="1" noResize="1" noEditPoints="1" noAdjustHandles="1" noChangeArrowheads="1" noChangeShapeType="1" noTextEdit="1"/>
              </p:cNvSpPr>
              <p:nvPr/>
            </p:nvSpPr>
            <p:spPr>
              <a:xfrm>
                <a:off x="1656000" y="4226041"/>
                <a:ext cx="3384080" cy="338554"/>
              </a:xfrm>
              <a:prstGeom prst="rect">
                <a:avLst/>
              </a:prstGeom>
              <a:blipFill>
                <a:blip r:embed="rId11"/>
                <a:stretch>
                  <a:fillRect b="-5357"/>
                </a:stretch>
              </a:blipFill>
              <a:ln>
                <a:noFill/>
              </a:ln>
            </p:spPr>
            <p:txBody>
              <a:bodyPr/>
              <a:lstStyle/>
              <a:p>
                <a:r>
                  <a:rPr lang="en-GB">
                    <a:noFill/>
                  </a:rPr>
                  <a:t> </a:t>
                </a:r>
              </a:p>
            </p:txBody>
          </p:sp>
        </mc:Fallback>
      </mc:AlternateContent>
      <p:sp>
        <p:nvSpPr>
          <p:cNvPr id="57" name="TextovéPole 35"/>
          <p:cNvSpPr txBox="1"/>
          <p:nvPr/>
        </p:nvSpPr>
        <p:spPr>
          <a:xfrm>
            <a:off x="1188000" y="1197972"/>
            <a:ext cx="6300360" cy="369332"/>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Broad range of stock indexes serves as an underlying asset</a:t>
            </a:r>
          </a:p>
        </p:txBody>
      </p:sp>
      <p:sp>
        <p:nvSpPr>
          <p:cNvPr id="59" name="TextovéPole 35">
            <a:extLst>
              <a:ext uri="{FF2B5EF4-FFF2-40B4-BE49-F238E27FC236}">
                <a16:creationId xmlns:a16="http://schemas.microsoft.com/office/drawing/2014/main" id="{6B7B5DAE-BD6D-48DE-BC99-BC8DC2F407A6}"/>
              </a:ext>
            </a:extLst>
          </p:cNvPr>
          <p:cNvSpPr txBox="1"/>
          <p:nvPr/>
        </p:nvSpPr>
        <p:spPr>
          <a:xfrm>
            <a:off x="1188000" y="1478384"/>
            <a:ext cx="7704480"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Contract specifications do not differ from that of stock index futures; new item is the interval of exercise prices</a:t>
            </a:r>
          </a:p>
        </p:txBody>
      </p:sp>
      <p:sp>
        <p:nvSpPr>
          <p:cNvPr id="61" name="TextovéPole 35">
            <a:extLst>
              <a:ext uri="{FF2B5EF4-FFF2-40B4-BE49-F238E27FC236}">
                <a16:creationId xmlns:a16="http://schemas.microsoft.com/office/drawing/2014/main" id="{20B566F5-60F3-497B-8CEB-8516228D0BF8}"/>
              </a:ext>
            </a:extLst>
          </p:cNvPr>
          <p:cNvSpPr txBox="1"/>
          <p:nvPr/>
        </p:nvSpPr>
        <p:spPr>
          <a:xfrm>
            <a:off x="1188000" y="2028160"/>
            <a:ext cx="7776000" cy="923330"/>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Triple witching hour is an expression for the last hour of the stock market session when stock index futures, stock index options and individual stock options expire (period of excessive volatile trading) </a:t>
            </a:r>
          </a:p>
        </p:txBody>
      </p:sp>
      <p:sp>
        <p:nvSpPr>
          <p:cNvPr id="63" name="TextovéPole 35">
            <a:extLst>
              <a:ext uri="{FF2B5EF4-FFF2-40B4-BE49-F238E27FC236}">
                <a16:creationId xmlns:a16="http://schemas.microsoft.com/office/drawing/2014/main" id="{114EC737-4C7B-4BDE-8984-0BA5B1199038}"/>
              </a:ext>
            </a:extLst>
          </p:cNvPr>
          <p:cNvSpPr txBox="1"/>
          <p:nvPr/>
        </p:nvSpPr>
        <p:spPr>
          <a:xfrm>
            <a:off x="1187999" y="3220323"/>
            <a:ext cx="7896039"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noProof="0">
                <a:latin typeface="Cambria Math" panose="02040503050406030204" pitchFamily="18" charset="0"/>
                <a:ea typeface="Cambria Math" panose="02040503050406030204" pitchFamily="18" charset="0"/>
              </a:rPr>
              <a:t>Contract specification: quotation of the underlying index and the option premium is in index points; value of one index point is EUR 10</a:t>
            </a:r>
          </a:p>
        </p:txBody>
      </p:sp>
      <p:sp>
        <p:nvSpPr>
          <p:cNvPr id="64" name="TextovéPole 35">
            <a:extLst>
              <a:ext uri="{FF2B5EF4-FFF2-40B4-BE49-F238E27FC236}">
                <a16:creationId xmlns:a16="http://schemas.microsoft.com/office/drawing/2014/main" id="{03FE06FC-E998-435C-AAF4-B0D7DE676FC7}"/>
              </a:ext>
            </a:extLst>
          </p:cNvPr>
          <p:cNvSpPr txBox="1"/>
          <p:nvPr/>
        </p:nvSpPr>
        <p:spPr>
          <a:xfrm>
            <a:off x="1188000" y="3718363"/>
            <a:ext cx="7848496"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Market information: a trader purchased one June 5800 call option at a premium of 30; actual index value is 5870, the trader decides to exercise</a:t>
            </a:r>
          </a:p>
        </p:txBody>
      </p:sp>
      <mc:AlternateContent xmlns:mc="http://schemas.openxmlformats.org/markup-compatibility/2006" xmlns:a14="http://schemas.microsoft.com/office/drawing/2010/main">
        <mc:Choice Requires="a14">
          <p:sp>
            <p:nvSpPr>
              <p:cNvPr id="65" name="TextovéPole 35">
                <a:extLst>
                  <a:ext uri="{FF2B5EF4-FFF2-40B4-BE49-F238E27FC236}">
                    <a16:creationId xmlns:a16="http://schemas.microsoft.com/office/drawing/2014/main" id="{AB40ACE7-C7C4-49DD-9B23-C5F633E50CB1}"/>
                  </a:ext>
                </a:extLst>
              </p:cNvPr>
              <p:cNvSpPr txBox="1"/>
              <p:nvPr/>
            </p:nvSpPr>
            <p:spPr>
              <a:xfrm>
                <a:off x="1656000" y="4488221"/>
                <a:ext cx="4824160"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25475" indent="-625475">
                  <a:buClr>
                    <a:srgbClr val="7030A0"/>
                  </a:buClr>
                </a:pPr>
                <a14:m>
                  <m:oMathPara xmlns:m="http://schemas.openxmlformats.org/officeDocument/2006/math">
                    <m:oMathParaPr>
                      <m:jc m:val="left"/>
                    </m:oMathParaPr>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trader</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receives</m:t>
                      </m:r>
                      <m:r>
                        <m:rPr>
                          <m:nor/>
                        </m:rPr>
                        <a:rPr lang="cs-CZ" sz="1600" b="0" i="0" smtClean="0">
                          <a:latin typeface="Cambria Math" panose="02040503050406030204" pitchFamily="18" charset="0"/>
                          <a:ea typeface="Cambria Math" panose="02040503050406030204" pitchFamily="18" charset="0"/>
                        </a:rPr>
                        <m:t> </m:t>
                      </m:r>
                      <m:r>
                        <a:rPr lang="en-GB" sz="1600" b="0" i="1" smtClean="0">
                          <a:latin typeface="Cambria Math" panose="02040503050406030204" pitchFamily="18" charset="0"/>
                          <a:ea typeface="Cambria Math" panose="02040503050406030204" pitchFamily="18" charset="0"/>
                        </a:rPr>
                        <m:t>=</m:t>
                      </m:r>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panose="02040503050406030204" pitchFamily="18" charset="0"/>
                              <a:ea typeface="Cambria Math" panose="02040503050406030204" pitchFamily="18" charset="0"/>
                            </a:rPr>
                            <m:t>5870−5800</m:t>
                          </m:r>
                        </m:e>
                      </m:d>
                      <m:r>
                        <a:rPr lang="cs-CZ" sz="1600" b="0" i="1" smtClean="0">
                          <a:latin typeface="Cambria Math" panose="02040503050406030204" pitchFamily="18" charset="0"/>
                          <a:ea typeface="Cambria Math" panose="02040503050406030204" pitchFamily="18" charset="0"/>
                        </a:rPr>
                        <m:t>×10</m:t>
                      </m:r>
                      <m:r>
                        <a:rPr lang="en-GB" sz="1600" b="0" i="1" smtClean="0">
                          <a:latin typeface="Cambria Math" panose="02040503050406030204" pitchFamily="18" charset="0"/>
                          <a:ea typeface="Cambria Math" panose="02040503050406030204" pitchFamily="18" charset="0"/>
                        </a:rPr>
                        <m:t>=</m:t>
                      </m:r>
                      <m:r>
                        <m:rPr>
                          <m:nor/>
                        </m:rPr>
                        <a:rPr lang="cs-CZ" sz="1600" dirty="0">
                          <a:latin typeface="Cambria Math" panose="02040503050406030204" pitchFamily="18" charset="0"/>
                          <a:ea typeface="Cambria Math" panose="02040503050406030204" pitchFamily="18" charset="0"/>
                        </a:rPr>
                        <m:t>EUR</m:t>
                      </m:r>
                      <m:r>
                        <m:rPr>
                          <m:nor/>
                        </m:rPr>
                        <a:rPr lang="cs-CZ" sz="1600" b="0" i="0" dirty="0"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700</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65" name="TextovéPole 35">
                <a:extLst>
                  <a:ext uri="{FF2B5EF4-FFF2-40B4-BE49-F238E27FC236}">
                    <a16:creationId xmlns:a16="http://schemas.microsoft.com/office/drawing/2014/main" id="{AB40ACE7-C7C4-49DD-9B23-C5F633E50CB1}"/>
                  </a:ext>
                </a:extLst>
              </p:cNvPr>
              <p:cNvSpPr txBox="1">
                <a:spLocks noRot="1" noChangeAspect="1" noMove="1" noResize="1" noEditPoints="1" noAdjustHandles="1" noChangeArrowheads="1" noChangeShapeType="1" noTextEdit="1"/>
              </p:cNvSpPr>
              <p:nvPr/>
            </p:nvSpPr>
            <p:spPr>
              <a:xfrm>
                <a:off x="1656000" y="4488221"/>
                <a:ext cx="4824160" cy="338554"/>
              </a:xfrm>
              <a:prstGeom prst="rect">
                <a:avLst/>
              </a:prstGeom>
              <a:blipFill>
                <a:blip r:embed="rId12"/>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ovéPole 35">
                <a:extLst>
                  <a:ext uri="{FF2B5EF4-FFF2-40B4-BE49-F238E27FC236}">
                    <a16:creationId xmlns:a16="http://schemas.microsoft.com/office/drawing/2014/main" id="{BD748F78-4C17-4A16-9164-CFDDE280390E}"/>
                  </a:ext>
                </a:extLst>
              </p:cNvPr>
              <p:cNvSpPr txBox="1"/>
              <p:nvPr/>
            </p:nvSpPr>
            <p:spPr>
              <a:xfrm>
                <a:off x="1656000" y="4753977"/>
                <a:ext cx="4824160"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26400" indent="-626400">
                  <a:buClr>
                    <a:srgbClr val="7030A0"/>
                  </a:buClr>
                </a:pPr>
                <a14:m>
                  <m:oMathPara xmlns:m="http://schemas.openxmlformats.org/officeDocument/2006/math">
                    <m:oMathParaPr>
                      <m:jc m:val="left"/>
                    </m:oMathParaPr>
                    <m:oMath xmlns:m="http://schemas.openxmlformats.org/officeDocument/2006/math">
                      <m:r>
                        <m:rPr>
                          <m:nor/>
                        </m:rPr>
                        <a:rPr lang="cs-CZ" sz="1600" smtClean="0">
                          <a:latin typeface="Cambria Math" panose="02040503050406030204" pitchFamily="18" charset="0"/>
                          <a:ea typeface="Cambria Math" panose="02040503050406030204" pitchFamily="18" charset="0"/>
                        </a:rPr>
                        <m:t>trader</m:t>
                      </m:r>
                      <m:r>
                        <m:rPr>
                          <m:nor/>
                        </m:rPr>
                        <a:rPr lang="en-GB" sz="1600" dirty="0" smtClean="0">
                          <a:latin typeface="Cambria Math" panose="02040503050406030204" pitchFamily="18" charset="0"/>
                          <a:ea typeface="Cambria Math" panose="02040503050406030204" pitchFamily="18" charset="0"/>
                        </a:rPr>
                        <m:t>’</m:t>
                      </m:r>
                      <m:r>
                        <m:rPr>
                          <m:nor/>
                        </m:rPr>
                        <a:rPr lang="cs-CZ" sz="1600" smtClean="0">
                          <a:latin typeface="Cambria Math" panose="02040503050406030204" pitchFamily="18" charset="0"/>
                          <a:ea typeface="Cambria Math" panose="02040503050406030204" pitchFamily="18" charset="0"/>
                        </a:rPr>
                        <m:t>s</m:t>
                      </m:r>
                      <m:r>
                        <m:rPr>
                          <m:nor/>
                        </m:rPr>
                        <a:rPr lang="cs-CZ" sz="160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net</m:t>
                      </m:r>
                      <m:r>
                        <m:rPr>
                          <m:nor/>
                        </m:rPr>
                        <a:rPr lang="cs-CZ" sz="160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gain</m:t>
                      </m:r>
                      <m:r>
                        <m:rPr>
                          <m:nor/>
                        </m:rPr>
                        <a:rPr lang="cs-CZ" sz="1600" smtClean="0">
                          <a:latin typeface="Cambria Math" panose="02040503050406030204" pitchFamily="18" charset="0"/>
                          <a:ea typeface="Cambria Math" panose="02040503050406030204" pitchFamily="18" charset="0"/>
                        </a:rPr>
                        <m:t> </m:t>
                      </m:r>
                      <m:r>
                        <a:rPr lang="en-GB" sz="1600">
                          <a:latin typeface="Cambria Math" panose="02040503050406030204" pitchFamily="18" charset="0"/>
                          <a:ea typeface="Cambria Math" panose="02040503050406030204" pitchFamily="18" charset="0"/>
                        </a:rPr>
                        <m:t>=</m:t>
                      </m:r>
                      <m:r>
                        <a:rPr lang="cs-CZ" sz="1600">
                          <a:latin typeface="Cambria Math" panose="02040503050406030204" pitchFamily="18" charset="0"/>
                          <a:ea typeface="Cambria Math" panose="02040503050406030204" pitchFamily="18" charset="0"/>
                        </a:rPr>
                        <m:t>700−300</m:t>
                      </m:r>
                      <m:r>
                        <a:rPr lang="en-GB" sz="1600">
                          <a:latin typeface="Cambria Math" panose="02040503050406030204" pitchFamily="18" charset="0"/>
                          <a:ea typeface="Cambria Math" panose="02040503050406030204" pitchFamily="18" charset="0"/>
                        </a:rPr>
                        <m:t>=</m:t>
                      </m:r>
                      <m:r>
                        <m:rPr>
                          <m:nor/>
                        </m:rPr>
                        <a:rPr lang="cs-CZ" sz="1600" dirty="0">
                          <a:latin typeface="Cambria Math" panose="02040503050406030204" pitchFamily="18" charset="0"/>
                          <a:ea typeface="Cambria Math" panose="02040503050406030204" pitchFamily="18" charset="0"/>
                        </a:rPr>
                        <m:t>EUR</m:t>
                      </m:r>
                      <m:r>
                        <a:rPr lang="cs-CZ" sz="1600" dirty="0">
                          <a:latin typeface="Cambria Math" panose="02040503050406030204" pitchFamily="18" charset="0"/>
                          <a:ea typeface="Cambria Math" panose="02040503050406030204" pitchFamily="18" charset="0"/>
                        </a:rPr>
                        <m:t> </m:t>
                      </m:r>
                      <m:r>
                        <a:rPr lang="cs-CZ" sz="1600">
                          <a:latin typeface="Cambria Math" panose="02040503050406030204" pitchFamily="18" charset="0"/>
                          <a:ea typeface="Cambria Math" panose="02040503050406030204" pitchFamily="18" charset="0"/>
                        </a:rPr>
                        <m:t>400</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70" name="TextovéPole 35">
                <a:extLst>
                  <a:ext uri="{FF2B5EF4-FFF2-40B4-BE49-F238E27FC236}">
                    <a16:creationId xmlns:a16="http://schemas.microsoft.com/office/drawing/2014/main" id="{BD748F78-4C17-4A16-9164-CFDDE280390E}"/>
                  </a:ext>
                </a:extLst>
              </p:cNvPr>
              <p:cNvSpPr txBox="1">
                <a:spLocks noRot="1" noChangeAspect="1" noMove="1" noResize="1" noEditPoints="1" noAdjustHandles="1" noChangeArrowheads="1" noChangeShapeType="1" noTextEdit="1"/>
              </p:cNvSpPr>
              <p:nvPr/>
            </p:nvSpPr>
            <p:spPr>
              <a:xfrm>
                <a:off x="1656000" y="4753977"/>
                <a:ext cx="4824160" cy="338554"/>
              </a:xfrm>
              <a:prstGeom prst="rect">
                <a:avLst/>
              </a:prstGeom>
              <a:blipFill>
                <a:blip r:embed="rId13"/>
                <a:stretch>
                  <a:fillRect b="-10909"/>
                </a:stretch>
              </a:blipFill>
              <a:ln>
                <a:noFill/>
              </a:ln>
            </p:spPr>
            <p:txBody>
              <a:bodyPr/>
              <a:lstStyle/>
              <a:p>
                <a:r>
                  <a:rPr lang="en-GB">
                    <a:noFill/>
                  </a:rPr>
                  <a:t> </a:t>
                </a:r>
              </a:p>
            </p:txBody>
          </p:sp>
        </mc:Fallback>
      </mc:AlternateContent>
      <p:sp>
        <p:nvSpPr>
          <p:cNvPr id="71" name="TextovéPole 35">
            <a:extLst>
              <a:ext uri="{FF2B5EF4-FFF2-40B4-BE49-F238E27FC236}">
                <a16:creationId xmlns:a16="http://schemas.microsoft.com/office/drawing/2014/main" id="{146D91AF-6E35-499A-A78D-917A11A2AEF7}"/>
              </a:ext>
            </a:extLst>
          </p:cNvPr>
          <p:cNvSpPr txBox="1"/>
          <p:nvPr/>
        </p:nvSpPr>
        <p:spPr>
          <a:xfrm>
            <a:off x="1188000" y="5017828"/>
            <a:ext cx="7770360" cy="584775"/>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9388" indent="-179388">
              <a:buClr>
                <a:srgbClr val="7030A0"/>
              </a:buClr>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If the index is 5770, the trader might decide not to exercise (it would make no sense to exercise for 5800 when the market value of the index is 5770)</a:t>
            </a:r>
          </a:p>
        </p:txBody>
      </p:sp>
      <mc:AlternateContent xmlns:mc="http://schemas.openxmlformats.org/markup-compatibility/2006" xmlns:a14="http://schemas.microsoft.com/office/drawing/2010/main">
        <mc:Choice Requires="a14">
          <p:sp>
            <p:nvSpPr>
              <p:cNvPr id="7" name="TextovéPole 35">
                <a:extLst>
                  <a:ext uri="{FF2B5EF4-FFF2-40B4-BE49-F238E27FC236}">
                    <a16:creationId xmlns:a16="http://schemas.microsoft.com/office/drawing/2014/main" id="{37FA3B3B-BA1A-2468-38E8-F2E505222C79}"/>
                  </a:ext>
                </a:extLst>
              </p:cNvPr>
              <p:cNvSpPr txBox="1"/>
              <p:nvPr/>
            </p:nvSpPr>
            <p:spPr>
              <a:xfrm>
                <a:off x="1656000" y="5535251"/>
                <a:ext cx="5535937" cy="338554"/>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25475" indent="-625475">
                  <a:buClr>
                    <a:srgbClr val="7030A0"/>
                  </a:buClr>
                </a:pPr>
                <a14:m>
                  <m:oMathPara xmlns:m="http://schemas.openxmlformats.org/officeDocument/2006/math">
                    <m:oMathParaPr>
                      <m:jc m:val="left"/>
                    </m:oMathParaPr>
                    <m:oMath xmlns:m="http://schemas.openxmlformats.org/officeDocument/2006/math">
                      <m:r>
                        <m:rPr>
                          <m:nor/>
                        </m:rPr>
                        <a:rPr lang="cs-CZ" sz="1600" b="0" i="0" dirty="0" smtClean="0">
                          <a:latin typeface="Cambria Math" panose="02040503050406030204" pitchFamily="18" charset="0"/>
                          <a:ea typeface="Cambria Math" panose="02040503050406030204" pitchFamily="18" charset="0"/>
                        </a:rPr>
                        <m:t>trader</m:t>
                      </m:r>
                      <m:r>
                        <m:rPr>
                          <m:nor/>
                        </m:rPr>
                        <a:rPr lang="en-GB" sz="1600" dirty="0" smtClean="0">
                          <a:latin typeface="Cambria Math" panose="02040503050406030204" pitchFamily="18" charset="0"/>
                          <a:ea typeface="Cambria Math" panose="02040503050406030204" pitchFamily="18" charset="0"/>
                        </a:rPr>
                        <m:t>’</m:t>
                      </m:r>
                      <m:r>
                        <m:rPr>
                          <m:nor/>
                        </m:rPr>
                        <a:rPr lang="en-GB" sz="1600" b="0" i="0" dirty="0" smtClean="0">
                          <a:latin typeface="Cambria Math" panose="02040503050406030204" pitchFamily="18" charset="0"/>
                          <a:ea typeface="Cambria Math" panose="02040503050406030204" pitchFamily="18" charset="0"/>
                        </a:rPr>
                        <m:t>s</m:t>
                      </m:r>
                      <m:r>
                        <m:rPr>
                          <m:nor/>
                        </m:rPr>
                        <a:rPr lang="cs-CZ" sz="1600" b="0" i="0" dirty="0" smtClean="0">
                          <a:latin typeface="Cambria Math" panose="02040503050406030204" pitchFamily="18" charset="0"/>
                          <a:ea typeface="Cambria Math" panose="02040503050406030204" pitchFamily="18" charset="0"/>
                        </a:rPr>
                        <m:t> </m:t>
                      </m:r>
                      <m:r>
                        <m:rPr>
                          <m:nor/>
                        </m:rPr>
                        <a:rPr lang="cs-CZ" sz="1600" b="0" i="0" dirty="0" smtClean="0">
                          <a:latin typeface="Cambria Math" panose="02040503050406030204" pitchFamily="18" charset="0"/>
                          <a:ea typeface="Cambria Math" panose="02040503050406030204" pitchFamily="18" charset="0"/>
                        </a:rPr>
                        <m:t>loss</m:t>
                      </m:r>
                      <m:r>
                        <m:rPr>
                          <m:nor/>
                        </m:rPr>
                        <a:rPr lang="cs-CZ" sz="1600" b="0" i="0" dirty="0" smtClean="0">
                          <a:latin typeface="Cambria Math" panose="02040503050406030204" pitchFamily="18" charset="0"/>
                          <a:ea typeface="Cambria Math" panose="02040503050406030204" pitchFamily="18" charset="0"/>
                        </a:rPr>
                        <m:t> =</m:t>
                      </m:r>
                      <m:r>
                        <a:rPr lang="cs-CZ" sz="1600" b="0" i="1" dirty="0"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30</m:t>
                      </m:r>
                      <m:r>
                        <a:rPr lang="en-GB"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10</m:t>
                      </m:r>
                      <m:r>
                        <a:rPr lang="cs-CZ" sz="1600" b="0" i="1" smtClean="0">
                          <a:latin typeface="Cambria Math" panose="02040503050406030204" pitchFamily="18" charset="0"/>
                          <a:ea typeface="Cambria Math" panose="02040503050406030204" pitchFamily="18" charset="0"/>
                        </a:rPr>
                        <m:t>=</m:t>
                      </m:r>
                      <m:r>
                        <m:rPr>
                          <m:nor/>
                        </m:rPr>
                        <a:rPr lang="cs-CZ" sz="1600" dirty="0">
                          <a:latin typeface="Cambria Math" panose="02040503050406030204" pitchFamily="18" charset="0"/>
                          <a:ea typeface="Cambria Math" panose="02040503050406030204" pitchFamily="18" charset="0"/>
                        </a:rPr>
                        <m:t>EUR</m:t>
                      </m:r>
                      <m:r>
                        <a:rPr lang="cs-CZ" sz="1600" b="0" i="1" dirty="0"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300</m:t>
                      </m:r>
                      <m:r>
                        <m:rPr>
                          <m:nor/>
                        </m:rPr>
                        <a:rPr lang="cs-CZ" sz="1600" dirty="0">
                          <a:latin typeface="Cambria Math" panose="02040503050406030204" pitchFamily="18" charset="0"/>
                          <a:ea typeface="Cambria Math" panose="02040503050406030204" pitchFamily="18" charset="0"/>
                        </a:rPr>
                        <m:t> </m:t>
                      </m:r>
                      <m:r>
                        <m:rPr>
                          <m:nor/>
                        </m:rPr>
                        <a:rPr lang="cs-CZ" sz="1600" b="0" i="0" dirty="0" smtClean="0">
                          <a:latin typeface="Cambria Math" panose="02040503050406030204" pitchFamily="18" charset="0"/>
                          <a:ea typeface="Cambria Math" panose="02040503050406030204" pitchFamily="18" charset="0"/>
                        </a:rPr>
                        <m:t>(</m:t>
                      </m:r>
                      <m:r>
                        <m:rPr>
                          <m:nor/>
                        </m:rPr>
                        <a:rPr lang="en-GB" sz="1600" dirty="0">
                          <a:latin typeface="Cambria Math" panose="02040503050406030204" pitchFamily="18" charset="0"/>
                          <a:ea typeface="Cambria Math" panose="02040503050406030204" pitchFamily="18" charset="0"/>
                        </a:rPr>
                        <m:t>paid</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option</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premium</m:t>
                      </m:r>
                      <m:r>
                        <m:rPr>
                          <m:nor/>
                        </m:rPr>
                        <a:rPr lang="cs-CZ" sz="1600" b="0" i="0" dirty="0" smtClean="0">
                          <a:latin typeface="Cambria Math" panose="02040503050406030204" pitchFamily="18" charset="0"/>
                          <a:ea typeface="Cambria Math" panose="02040503050406030204" pitchFamily="18" charset="0"/>
                        </a:rPr>
                        <m:t>)</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7" name="TextovéPole 35">
                <a:extLst>
                  <a:ext uri="{FF2B5EF4-FFF2-40B4-BE49-F238E27FC236}">
                    <a16:creationId xmlns:a16="http://schemas.microsoft.com/office/drawing/2014/main" id="{37FA3B3B-BA1A-2468-38E8-F2E505222C79}"/>
                  </a:ext>
                </a:extLst>
              </p:cNvPr>
              <p:cNvSpPr txBox="1">
                <a:spLocks noRot="1" noChangeAspect="1" noMove="1" noResize="1" noEditPoints="1" noAdjustHandles="1" noChangeArrowheads="1" noChangeShapeType="1" noTextEdit="1"/>
              </p:cNvSpPr>
              <p:nvPr/>
            </p:nvSpPr>
            <p:spPr>
              <a:xfrm>
                <a:off x="1656000" y="5535251"/>
                <a:ext cx="5535937" cy="338554"/>
              </a:xfrm>
              <a:prstGeom prst="rect">
                <a:avLst/>
              </a:prstGeom>
              <a:blipFill>
                <a:blip r:embed="rId14"/>
                <a:stretch>
                  <a:fillRect b="-10714"/>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3141302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Essentials of bond pricing&amp;quot;&quot;/&gt;&lt;property id=&quot;20307&quot; value=&quot;256&quot;/&gt;&lt;/object&gt;&lt;object type=&quot;3&quot; unique_id=&quot;10004&quot;&gt;&lt;property id=&quot;20148&quot; value=&quot;5&quot;/&gt;&lt;property id=&quot;20300&quot; value=&quot;Slide 2 - &amp;quot;Straight bond&amp;quot;&quot;/&gt;&lt;property id=&quot;20307&quot; value=&quot;260&quot;/&gt;&lt;/object&gt;&lt;object type=&quot;3&quot; unique_id=&quot;10005&quot;&gt;&lt;property id=&quot;20148&quot; value=&quot;5&quot;/&gt;&lt;property id=&quot;20300&quot; value=&quot;Slide 3 - &amp;quot;Diversities in bond contracts (1)&amp;quot;&quot;/&gt;&lt;property id=&quot;20307&quot; value=&quot;262&quot;/&gt;&lt;/object&gt;&lt;object type=&quot;3&quot; unique_id=&quot;10006&quot;&gt;&lt;property id=&quot;20148&quot; value=&quot;5&quot;/&gt;&lt;property id=&quot;20300&quot; value=&quot;Slide 4 - &amp;quot;Diversities in bond contracts (2)&amp;quot;&quot;/&gt;&lt;property id=&quot;20307&quot; value=&quot;263&quot;/&gt;&lt;/object&gt;&lt;object type=&quot;3&quot; unique_id=&quot;10007&quot;&gt;&lt;property id=&quot;20148&quot; value=&quot;5&quot;/&gt;&lt;property id=&quot;20300&quot; value=&quot;Slide 5 - &amp;quot;Underlying principles of pricing&amp;quot;&quot;/&gt;&lt;property id=&quot;20307&quot; value=&quot;270&quot;/&gt;&lt;/object&gt;&lt;object type=&quot;3&quot; unique_id=&quot;10008&quot;&gt;&lt;property id=&quot;20148&quot; value=&quot;5&quot;/&gt;&lt;property id=&quot;20300&quot; value=&quot;Slide 6 - &amp;quot;Discounting conventions (1)&amp;quot;&quot;/&gt;&lt;property id=&quot;20307&quot; value=&quot;265&quot;/&gt;&lt;/object&gt;&lt;object type=&quot;3&quot; unique_id=&quot;10009&quot;&gt;&lt;property id=&quot;20148&quot; value=&quot;5&quot;/&gt;&lt;property id=&quot;20300&quot; value=&quot;Slide 7 - &amp;quot;Discounting conventions (2)&amp;quot;&quot;/&gt;&lt;property id=&quot;20307&quot; value=&quot;266&quot;/&gt;&lt;/object&gt;&lt;object type=&quot;3&quot; unique_id=&quot;10010&quot;&gt;&lt;property id=&quot;20148&quot; value=&quot;5&quot;/&gt;&lt;property id=&quot;20300&quot; value=&quot;Slide 8 - &amp;quot;Clean and full price&amp;quot;&quot;/&gt;&lt;property id=&quot;20307&quot; value=&quot;267&quot;/&gt;&lt;/object&gt;&lt;object type=&quot;3&quot; unique_id=&quot;10011&quot;&gt;&lt;property id=&quot;20148&quot; value=&quot;5&quot;/&gt;&lt;property id=&quot;20300&quot; value=&quot;Slide 9 - &amp;quot;Price-yield relationship&amp;quot;&quot;/&gt;&lt;property id=&quot;20307&quot; value=&quot;261&quot;/&gt;&lt;/object&gt;&lt;object type=&quot;3&quot; unique_id=&quot;10012&quot;&gt;&lt;property id=&quot;20148&quot; value=&quot;5&quot;/&gt;&lt;property id=&quot;20300&quot; value=&quot;Slide 10 - &amp;quot;Price–maturity relationship&amp;quot;&quot;/&gt;&lt;property id=&quot;20307&quot; value=&quot;269&quot;/&gt;&lt;/object&gt;&lt;object type=&quot;3&quot; unique_id=&quot;10013&quot;&gt;&lt;property id=&quot;20148&quot; value=&quot;5&quot;/&gt;&lt;property id=&quot;20300&quot; value=&quot;Slide 11 - &amp;quot;Yield to maturity&amp;quot;&quot;/&gt;&lt;property id=&quot;20307&quot; value=&quot;268&quot;/&gt;&lt;/object&gt;&lt;object type=&quot;3&quot; unique_id=&quot;10014&quot;&gt;&lt;property id=&quot;20148&quot; value=&quot;5&quot;/&gt;&lt;property id=&quot;20300&quot; value=&quot;Slide 12 - &amp;quot;Other yield measures&amp;quot;&quot;/&gt;&lt;property id=&quot;20307&quot; value=&quot;271&quot;/&gt;&lt;/object&gt;&lt;object type=&quot;3&quot; unique_id=&quot;10015&quot;&gt;&lt;property id=&quot;20148&quot; value=&quot;5&quot;/&gt;&lt;property id=&quot;20300&quot; value=&quot;Slide 13 - &amp;quot;See you  in the next lecture&amp;quot;&quot;/&gt;&lt;property id=&quot;20307&quot; value=&quot;272&quot;/&gt;&lt;/object&gt;&lt;/object&gt;&lt;object type=&quot;8&quot; unique_id=&quot;10032&quot;&gt;&lt;/object&gt;&lt;/object&gt;&lt;/database&gt;"/>
  <p:tag name="SECTOMILLISECCONVERTED" val="1"/>
</p:tagLst>
</file>

<file path=ppt/theme/theme1.xml><?xml version="1.0" encoding="utf-8"?>
<a:theme xmlns:a="http://schemas.openxmlformats.org/drawingml/2006/main" name="FMI">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lnDef>
      <a:spPr>
        <a:ln w="25400">
          <a:headEnd type="none" w="lg" len="med"/>
          <a:tailEnd type="triangl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600" i="1" smtClean="0">
            <a:latin typeface="Cambria Math"/>
            <a:ea typeface="Cambria Math" panose="02040503050406030204" pitchFamily="18" charset="0"/>
          </a:defRPr>
        </a:defPPr>
      </a:lstStyle>
    </a:tx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32917</TotalTime>
  <Words>1993</Words>
  <Application>Microsoft Office PowerPoint</Application>
  <PresentationFormat>Předvádění na obrazovce (4:3)</PresentationFormat>
  <Paragraphs>260</Paragraphs>
  <Slides>12</Slides>
  <Notes>12</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12</vt:i4>
      </vt:variant>
    </vt:vector>
  </HeadingPairs>
  <TitlesOfParts>
    <vt:vector size="21" baseType="lpstr">
      <vt:lpstr>Algerian</vt:lpstr>
      <vt:lpstr>Arial</vt:lpstr>
      <vt:lpstr>Calibri</vt:lpstr>
      <vt:lpstr>Cambria Math</vt:lpstr>
      <vt:lpstr>Georgia</vt:lpstr>
      <vt:lpstr>Tahoma</vt:lpstr>
      <vt:lpstr>Trebuchet MS</vt:lpstr>
      <vt:lpstr>Wingdings</vt:lpstr>
      <vt:lpstr>FMI</vt:lpstr>
      <vt:lpstr>Essentials of option contracts </vt:lpstr>
      <vt:lpstr>Introduction</vt:lpstr>
      <vt:lpstr>Profit and loss profiles</vt:lpstr>
      <vt:lpstr>Intrinsic and time values </vt:lpstr>
      <vt:lpstr>Short-term payoff profiles </vt:lpstr>
      <vt:lpstr>Regularities among option premiums</vt:lpstr>
      <vt:lpstr>Option contracts</vt:lpstr>
      <vt:lpstr>Equity options</vt:lpstr>
      <vt:lpstr>Stock index options</vt:lpstr>
      <vt:lpstr>Currency options</vt:lpstr>
      <vt:lpstr>Options on futures</vt:lpstr>
      <vt:lpstr>See you  in the next lecture</vt:lpstr>
    </vt:vector>
  </TitlesOfParts>
  <Company>Institute of Economic Studies, Charles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Essentials of option contracts</dc:title>
  <dc:subject>FI - TALKING SLIDES</dc:subject>
  <dc:creator>Oldřich DĚDEK</dc:creator>
  <cp:keywords>pptxFI_L16</cp:keywords>
  <dc:description>Financial markets instruments</dc:description>
  <cp:lastModifiedBy>Oldrich DEDEK</cp:lastModifiedBy>
  <cp:revision>2853</cp:revision>
  <cp:lastPrinted>2020-10-16T12:18:24Z</cp:lastPrinted>
  <dcterms:created xsi:type="dcterms:W3CDTF">2014-05-11T12:40:16Z</dcterms:created>
  <dcterms:modified xsi:type="dcterms:W3CDTF">2026-02-15T10:36:03Z</dcterms:modified>
  <cp:category>O.D. Lecturing Legacy</cp:category>
  <cp:contentStatus>OD Web</cp:contentStatus>
</cp:coreProperties>
</file>