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17"/>
  </p:notesMasterIdLst>
  <p:sldIdLst>
    <p:sldId id="256" r:id="rId2"/>
    <p:sldId id="299" r:id="rId3"/>
    <p:sldId id="318" r:id="rId4"/>
    <p:sldId id="308" r:id="rId5"/>
    <p:sldId id="312" r:id="rId6"/>
    <p:sldId id="311" r:id="rId7"/>
    <p:sldId id="301" r:id="rId8"/>
    <p:sldId id="313" r:id="rId9"/>
    <p:sldId id="315" r:id="rId10"/>
    <p:sldId id="314" r:id="rId11"/>
    <p:sldId id="316" r:id="rId12"/>
    <p:sldId id="317" r:id="rId13"/>
    <p:sldId id="309" r:id="rId14"/>
    <p:sldId id="272" r:id="rId15"/>
    <p:sldId id="292" r:id="rId16"/>
  </p:sldIdLst>
  <p:sldSz cx="9144000" cy="6858000" type="screen4x3"/>
  <p:notesSz cx="6797675" cy="9926638"/>
  <p:custDataLst>
    <p:tags r:id="rId18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aio" initials="v" lastIdx="1" clrIdx="0"/>
  <p:cmAuthor id="1" name="Oldrich DEDEK" initials="OD" lastIdx="1" clrIdx="1">
    <p:extLst>
      <p:ext uri="{19B8F6BF-5375-455C-9EA6-DF929625EA0E}">
        <p15:presenceInfo xmlns:p15="http://schemas.microsoft.com/office/powerpoint/2012/main" userId="3d07d47665e63ab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4" autoAdjust="0"/>
    <p:restoredTop sz="94400" autoAdjust="0"/>
  </p:normalViewPr>
  <p:slideViewPr>
    <p:cSldViewPr>
      <p:cViewPr varScale="1">
        <p:scale>
          <a:sx n="147" d="100"/>
          <a:sy n="147" d="100"/>
        </p:scale>
        <p:origin x="2382" y="342"/>
      </p:cViewPr>
      <p:guideLst>
        <p:guide orient="horz" pos="406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9" d="100"/>
          <a:sy n="109" d="100"/>
        </p:scale>
        <p:origin x="5232" y="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68C38-A214-4E80-B1E3-D2FE07F8DD81}" type="datetimeFigureOut">
              <a:rPr lang="cs-CZ" smtClean="0"/>
              <a:t>15.02.2026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0B50C-4808-4AAD-8732-12ADE8A5B2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38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87574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88031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81794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70777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57430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9646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FCD38-3D80-EBFB-C6C2-8A568A44C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854963F2-71C1-B34A-4111-3BD4C28986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49042736-10C2-7B7C-8D2F-DF181B3BAC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F84551F-A92C-792A-4B76-AAE9487697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8821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1347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04071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9217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07247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4981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4207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52780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8393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08304" y="6172200"/>
            <a:ext cx="1828800" cy="365125"/>
          </a:xfrm>
        </p:spPr>
        <p:txBody>
          <a:bodyPr/>
          <a:lstStyle>
            <a:lvl1pPr>
              <a:defRPr sz="1200" b="1"/>
            </a:lvl1pPr>
          </a:lstStyle>
          <a:p>
            <a:fld id="{DFE5482F-2F05-49C5-9E15-73F945A4123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51520" y="210314"/>
            <a:ext cx="6512511" cy="648072"/>
          </a:xfrm>
        </p:spPr>
        <p:txBody>
          <a:bodyPr/>
          <a:lstStyle>
            <a:lvl1pPr marL="0" indent="0" algn="l">
              <a:buFontTx/>
              <a:buNone/>
              <a:defRPr sz="2800"/>
            </a:lvl1pPr>
          </a:lstStyle>
          <a:p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2042512"/>
            <a:ext cx="6400800" cy="3474720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u="none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50" r:id="rId4"/>
    <p:sldLayoutId id="2147483751" r:id="rId5"/>
  </p:sldLayoutIdLst>
  <p:hf hd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u="none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3.png"/><Relationship Id="rId18" Type="http://schemas.openxmlformats.org/officeDocument/2006/relationships/image" Target="../media/image58.png"/><Relationship Id="rId21" Type="http://schemas.openxmlformats.org/officeDocument/2006/relationships/image" Target="../media/image61.png"/><Relationship Id="rId12" Type="http://schemas.openxmlformats.org/officeDocument/2006/relationships/image" Target="../media/image52.png"/><Relationship Id="rId17" Type="http://schemas.openxmlformats.org/officeDocument/2006/relationships/image" Target="../media/image57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56.png"/><Relationship Id="rId20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51.png"/><Relationship Id="rId15" Type="http://schemas.openxmlformats.org/officeDocument/2006/relationships/image" Target="../media/image55.png"/><Relationship Id="rId23" Type="http://schemas.openxmlformats.org/officeDocument/2006/relationships/image" Target="../media/image63.png"/><Relationship Id="rId19" Type="http://schemas.openxmlformats.org/officeDocument/2006/relationships/image" Target="../media/image59.png"/><Relationship Id="rId14" Type="http://schemas.openxmlformats.org/officeDocument/2006/relationships/image" Target="../media/image54.png"/><Relationship Id="rId22" Type="http://schemas.openxmlformats.org/officeDocument/2006/relationships/image" Target="../media/image62.png"/></Relationships>
</file>

<file path=ppt/slides/_rels/slide11.xml.rels><?xml version="1.0" encoding="UTF-8" standalone="yes"?>
<Relationships xmlns="http://schemas.openxmlformats.org/package/2006/relationships"><Relationship Id="rId39" Type="http://schemas.openxmlformats.org/officeDocument/2006/relationships/image" Target="../media/image64.png"/><Relationship Id="rId38" Type="http://schemas.openxmlformats.org/officeDocument/2006/relationships/image" Target="../media/image371.png"/><Relationship Id="rId2" Type="http://schemas.openxmlformats.org/officeDocument/2006/relationships/notesSlide" Target="../notesSlides/notesSlide11.xml"/><Relationship Id="rId41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40" Type="http://schemas.openxmlformats.org/officeDocument/2006/relationships/image" Target="../media/image641.png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50.png"/><Relationship Id="rId12" Type="http://schemas.openxmlformats.org/officeDocument/2006/relationships/image" Target="../media/image64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2" Type="http://schemas.openxmlformats.org/officeDocument/2006/relationships/image" Target="../media/image65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6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dedekold.myportfolio.com/" TargetMode="External"/><Relationship Id="rId4" Type="http://schemas.openxmlformats.org/officeDocument/2006/relationships/hyperlink" Target="https://dedeklegacy.cz/talking-slides.html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png"/><Relationship Id="rId12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6.png"/><Relationship Id="rId1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png"/><Relationship Id="rId18" Type="http://schemas.openxmlformats.org/officeDocument/2006/relationships/image" Target="../media/image13.png"/><Relationship Id="rId12" Type="http://schemas.openxmlformats.org/officeDocument/2006/relationships/image" Target="../media/image8.png"/><Relationship Id="rId1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6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130.png"/><Relationship Id="rId19" Type="http://schemas.openxmlformats.org/officeDocument/2006/relationships/image" Target="../media/image17.png"/><Relationship Id="rId14" Type="http://schemas.openxmlformats.org/officeDocument/2006/relationships/image" Target="../media/image12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8" Type="http://schemas.openxmlformats.org/officeDocument/2006/relationships/image" Target="../media/image23.png"/><Relationship Id="rId26" Type="http://schemas.openxmlformats.org/officeDocument/2006/relationships/image" Target="../media/image33.png"/><Relationship Id="rId13" Type="http://schemas.openxmlformats.org/officeDocument/2006/relationships/image" Target="../media/image201.png"/><Relationship Id="rId21" Type="http://schemas.openxmlformats.org/officeDocument/2006/relationships/image" Target="../media/image26.png"/><Relationship Id="rId34" Type="http://schemas.openxmlformats.org/officeDocument/2006/relationships/image" Target="../media/image210.png"/><Relationship Id="rId17" Type="http://schemas.openxmlformats.org/officeDocument/2006/relationships/image" Target="../media/image220.png"/><Relationship Id="rId25" Type="http://schemas.openxmlformats.org/officeDocument/2006/relationships/image" Target="../media/image29.png"/><Relationship Id="rId33" Type="http://schemas.openxmlformats.org/officeDocument/2006/relationships/image" Target="../media/image202.png"/><Relationship Id="rId12" Type="http://schemas.openxmlformats.org/officeDocument/2006/relationships/image" Target="../media/image180.png"/><Relationship Id="rId2" Type="http://schemas.openxmlformats.org/officeDocument/2006/relationships/notesSlide" Target="../notesSlides/notesSlide8.xml"/><Relationship Id="rId20" Type="http://schemas.openxmlformats.org/officeDocument/2006/relationships/image" Target="../media/image25.png"/><Relationship Id="rId29" Type="http://schemas.openxmlformats.org/officeDocument/2006/relationships/image" Target="../media/image21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31.png"/><Relationship Id="rId32" Type="http://schemas.openxmlformats.org/officeDocument/2006/relationships/image" Target="../media/image181.png"/><Relationship Id="rId23" Type="http://schemas.openxmlformats.org/officeDocument/2006/relationships/image" Target="../media/image19.png"/><Relationship Id="rId28" Type="http://schemas.openxmlformats.org/officeDocument/2006/relationships/image" Target="../media/image20.png"/><Relationship Id="rId19" Type="http://schemas.openxmlformats.org/officeDocument/2006/relationships/image" Target="../media/image24.png"/><Relationship Id="rId31" Type="http://schemas.openxmlformats.org/officeDocument/2006/relationships/image" Target="../media/image170.png"/><Relationship Id="rId22" Type="http://schemas.openxmlformats.org/officeDocument/2006/relationships/image" Target="../media/image18.png"/><Relationship Id="rId27" Type="http://schemas.openxmlformats.org/officeDocument/2006/relationships/image" Target="../media/image34.png"/><Relationship Id="rId30" Type="http://schemas.openxmlformats.org/officeDocument/2006/relationships/image" Target="../media/image160.png"/><Relationship Id="rId14" Type="http://schemas.openxmlformats.org/officeDocument/2006/relationships/image" Target="../media/image200.png"/></Relationships>
</file>

<file path=ppt/slides/_rels/slide9.xml.rels><?xml version="1.0" encoding="UTF-8" standalone="yes"?>
<Relationships xmlns="http://schemas.openxmlformats.org/package/2006/relationships"><Relationship Id="rId39" Type="http://schemas.openxmlformats.org/officeDocument/2006/relationships/image" Target="../media/image45.png"/><Relationship Id="rId34" Type="http://schemas.openxmlformats.org/officeDocument/2006/relationships/image" Target="../media/image37.png"/><Relationship Id="rId42" Type="http://schemas.openxmlformats.org/officeDocument/2006/relationships/image" Target="../media/image47.png"/><Relationship Id="rId33" Type="http://schemas.openxmlformats.org/officeDocument/2006/relationships/image" Target="../media/image36.png"/><Relationship Id="rId38" Type="http://schemas.openxmlformats.org/officeDocument/2006/relationships/image" Target="../media/image371.png"/><Relationship Id="rId2" Type="http://schemas.openxmlformats.org/officeDocument/2006/relationships/notesSlide" Target="../notesSlides/notesSlide9.xml"/><Relationship Id="rId29" Type="http://schemas.openxmlformats.org/officeDocument/2006/relationships/image" Target="../media/image39.png"/><Relationship Id="rId41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32" Type="http://schemas.openxmlformats.org/officeDocument/2006/relationships/image" Target="../media/image35.png"/><Relationship Id="rId37" Type="http://schemas.openxmlformats.org/officeDocument/2006/relationships/image" Target="../media/image44.png"/><Relationship Id="rId40" Type="http://schemas.openxmlformats.org/officeDocument/2006/relationships/image" Target="../media/image46.png"/><Relationship Id="rId28" Type="http://schemas.openxmlformats.org/officeDocument/2006/relationships/image" Target="../media/image38.png"/><Relationship Id="rId36" Type="http://schemas.openxmlformats.org/officeDocument/2006/relationships/image" Target="../media/image43.png"/><Relationship Id="rId31" Type="http://schemas.openxmlformats.org/officeDocument/2006/relationships/image" Target="../media/image41.png"/><Relationship Id="rId44" Type="http://schemas.openxmlformats.org/officeDocument/2006/relationships/image" Target="../media/image50.png"/><Relationship Id="rId30" Type="http://schemas.openxmlformats.org/officeDocument/2006/relationships/image" Target="../media/image40.png"/><Relationship Id="rId35" Type="http://schemas.openxmlformats.org/officeDocument/2006/relationships/image" Target="../media/image42.png"/><Relationship Id="rId43" Type="http://schemas.openxmlformats.org/officeDocument/2006/relationships/image" Target="../media/image4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864000" y="2448000"/>
            <a:ext cx="1440000" cy="360000"/>
          </a:xfrm>
        </p:spPr>
        <p:txBody>
          <a:bodyPr/>
          <a:lstStyle/>
          <a:p>
            <a:pPr algn="l"/>
            <a:r>
              <a:rPr lang="en-GB" sz="1800" dirty="0">
                <a:solidFill>
                  <a:srgbClr val="7030A0"/>
                </a:solidFill>
              </a:rPr>
              <a:t>Lesson 1</a:t>
            </a:r>
            <a:r>
              <a:rPr lang="cs-CZ" sz="1800" dirty="0">
                <a:solidFill>
                  <a:srgbClr val="7030A0"/>
                </a:solidFill>
              </a:rPr>
              <a:t>7</a:t>
            </a:r>
            <a:endParaRPr lang="en-GB" sz="1800" dirty="0">
              <a:solidFill>
                <a:srgbClr val="7030A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16000" y="2700000"/>
            <a:ext cx="6121316" cy="1800000"/>
          </a:xfrm>
        </p:spPr>
        <p:txBody>
          <a:bodyPr/>
          <a:lstStyle/>
          <a:p>
            <a:pPr marL="182880" indent="0" algn="l">
              <a:buNone/>
            </a:pPr>
            <a:r>
              <a:rPr lang="en-GB" dirty="0">
                <a:solidFill>
                  <a:srgbClr val="7030A0"/>
                </a:solidFill>
              </a:rPr>
              <a:t>Option combinations</a:t>
            </a:r>
            <a:br>
              <a:rPr lang="en-GB" dirty="0">
                <a:solidFill>
                  <a:srgbClr val="7030A0"/>
                </a:solidFill>
              </a:rPr>
            </a:b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864000" y="468000"/>
            <a:ext cx="3600000" cy="864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800" b="1" dirty="0"/>
              <a:t>Institute of Economic Studies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400" b="1" dirty="0"/>
              <a:t>Faculty of Social Sciences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400" b="1" dirty="0"/>
              <a:t>Charles University in Prague</a:t>
            </a:r>
          </a:p>
        </p:txBody>
      </p:sp>
      <p:sp>
        <p:nvSpPr>
          <p:cNvPr id="12" name="Podnadpis 2"/>
          <p:cNvSpPr>
            <a:spLocks noGrp="1"/>
          </p:cNvSpPr>
          <p:nvPr/>
        </p:nvSpPr>
        <p:spPr>
          <a:xfrm>
            <a:off x="5544720" y="5292000"/>
            <a:ext cx="3419768" cy="396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b="1" dirty="0"/>
              <a:t>Financial markets instruments </a:t>
            </a:r>
            <a:endParaRPr lang="en-GB" sz="1800" b="1" dirty="0">
              <a:solidFill>
                <a:srgbClr val="C00000"/>
              </a:solidFill>
            </a:endParaRPr>
          </a:p>
        </p:txBody>
      </p:sp>
      <p:pic>
        <p:nvPicPr>
          <p:cNvPr id="3" name="Obrázek 2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540000"/>
            <a:ext cx="1296000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530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Option combinations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10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220088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Butterfly and condor spreads 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161976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Butterfly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7624" y="5777804"/>
            <a:ext cx="726658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 condor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is a spread of two spreads with two middle exercise prices</a:t>
            </a:r>
          </a:p>
        </p:txBody>
      </p:sp>
      <p:sp>
        <p:nvSpPr>
          <p:cNvPr id="59" name="TextovéPole 58"/>
          <p:cNvSpPr txBox="1"/>
          <p:nvPr/>
        </p:nvSpPr>
        <p:spPr>
          <a:xfrm>
            <a:off x="1187623" y="1179253"/>
            <a:ext cx="7560841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butterfly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is a spread of two spreads (long vertical bull spread and short vertical bear spread) with a common middle exercise price</a:t>
            </a:r>
          </a:p>
        </p:txBody>
      </p:sp>
      <p:sp>
        <p:nvSpPr>
          <p:cNvPr id="91" name="TextovéPole 90">
            <a:extLst>
              <a:ext uri="{FF2B5EF4-FFF2-40B4-BE49-F238E27FC236}">
                <a16:creationId xmlns:a16="http://schemas.microsoft.com/office/drawing/2014/main" id="{3B2D848F-0F85-43DE-B979-92E15EF0C158}"/>
              </a:ext>
            </a:extLst>
          </p:cNvPr>
          <p:cNvSpPr txBox="1"/>
          <p:nvPr/>
        </p:nvSpPr>
        <p:spPr>
          <a:xfrm>
            <a:off x="1188000" y="1720143"/>
            <a:ext cx="762636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combination can be created by using call options (butterfly call spread) or put options (butterfly put spread)</a:t>
            </a:r>
          </a:p>
        </p:txBody>
      </p:sp>
      <p:sp>
        <p:nvSpPr>
          <p:cNvPr id="70" name="TextovéPole 69"/>
          <p:cNvSpPr txBox="1"/>
          <p:nvPr/>
        </p:nvSpPr>
        <p:spPr>
          <a:xfrm>
            <a:off x="864000" y="4140000"/>
            <a:ext cx="161976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Condor</a:t>
            </a:r>
          </a:p>
        </p:txBody>
      </p:sp>
      <p:grpSp>
        <p:nvGrpSpPr>
          <p:cNvPr id="27" name="Skupina 26"/>
          <p:cNvGrpSpPr>
            <a:grpSpLocks noChangeAspect="1"/>
          </p:cNvGrpSpPr>
          <p:nvPr/>
        </p:nvGrpSpPr>
        <p:grpSpPr>
          <a:xfrm>
            <a:off x="2411761" y="2294215"/>
            <a:ext cx="4608511" cy="1458555"/>
            <a:chOff x="2510884" y="2698458"/>
            <a:chExt cx="5029632" cy="15918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ovéPole 60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/>
                <p:nvPr/>
              </p:nvSpPr>
              <p:spPr>
                <a:xfrm>
                  <a:off x="6012160" y="3405948"/>
                  <a:ext cx="188095" cy="26205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61" name="TextovéPole 60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12160" y="3405948"/>
                  <a:ext cx="188095" cy="262059"/>
                </a:xfrm>
                <a:prstGeom prst="rect">
                  <a:avLst/>
                </a:prstGeom>
                <a:blipFill>
                  <a:blip r:embed="rId11"/>
                  <a:stretch>
                    <a:fillRect l="-1935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ovéPole 65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3181749" y="3425071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66" name="TextovéPole 65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81749" y="3425071"/>
                  <a:ext cx="187089" cy="261225"/>
                </a:xfrm>
                <a:prstGeom prst="rect">
                  <a:avLst/>
                </a:prstGeom>
                <a:blipFill>
                  <a:blip r:embed="rId12"/>
                  <a:stretch>
                    <a:fillRect l="-2258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2" name="Přímá spojnice 71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2512760" y="3009209"/>
              <a:ext cx="6409" cy="1188000"/>
            </a:xfrm>
            <a:prstGeom prst="line">
              <a:avLst/>
            </a:prstGeom>
            <a:ln w="635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Přímá spojnice 72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3230897" y="3649651"/>
              <a:ext cx="0" cy="504404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Přímá spojnice 73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2523376" y="3645168"/>
              <a:ext cx="3776816" cy="0"/>
            </a:xfrm>
            <a:prstGeom prst="line">
              <a:avLst/>
            </a:prstGeom>
            <a:ln w="6350">
              <a:solidFill>
                <a:schemeClr val="accent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Přímá spojnice 74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4161306" y="3383054"/>
              <a:ext cx="872550" cy="87255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Přímá spojnice 75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2510884" y="4161739"/>
              <a:ext cx="716016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Přímá spojnice 76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3229355" y="3244309"/>
              <a:ext cx="925054" cy="925056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Přímá spojnice 77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3229353" y="2972295"/>
              <a:ext cx="922341" cy="922341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ovéPole 78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3029935" y="2698458"/>
              <a:ext cx="2249629" cy="2400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200" b="1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Butterfly call spread</a:t>
              </a:r>
              <a:endParaRPr lang="en-GB" sz="12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TextovéPole 80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/>
                <p:nvPr/>
              </p:nvSpPr>
              <p:spPr>
                <a:xfrm>
                  <a:off x="4952002" y="4048445"/>
                  <a:ext cx="2588514" cy="24184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lvl="2" algn="ctr">
                    <a:lnSpc>
                      <a:spcPct val="80000"/>
                    </a:lnSpc>
                    <a:buClr>
                      <a:srgbClr val="7030A0"/>
                    </a:buClr>
                    <a:buSzPct val="80000"/>
                  </a:pPr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short vertical bear call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GB" sz="105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sSubPr>
                        <m:e>
                          <m:r>
                            <a:rPr lang="en-GB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(</m:t>
                          </m:r>
                          <m:r>
                            <a:rPr lang="en-GB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𝑋</m:t>
                          </m:r>
                        </m:e>
                        <m:sub>
                          <m:r>
                            <a:rPr lang="en-GB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2</m:t>
                          </m:r>
                        </m:sub>
                      </m:sSub>
                      <m:r>
                        <a:rPr lang="en-GB" sz="105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Wingdings 2" panose="05020102010507070707" pitchFamily="18" charset="2"/>
                        </a:rPr>
                        <m:t>,</m:t>
                      </m:r>
                      <m:sSub>
                        <m:sSubPr>
                          <m:ctrlPr>
                            <a:rPr lang="en-GB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sSubPr>
                        <m:e>
                          <m:r>
                            <a:rPr lang="en-GB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𝑋</m:t>
                          </m:r>
                        </m:e>
                        <m:sub>
                          <m:r>
                            <a:rPr lang="en-GB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3</m:t>
                          </m:r>
                        </m:sub>
                      </m:sSub>
                      <m:r>
                        <a:rPr lang="en-GB" sz="105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Wingdings 2" panose="05020102010507070707" pitchFamily="18" charset="2"/>
                        </a:rPr>
                        <m:t>)</m:t>
                      </m:r>
                    </m:oMath>
                  </a14:m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 spread</a:t>
                  </a:r>
                  <a:endPara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81" name="TextovéPole 80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52002" y="4048445"/>
                  <a:ext cx="2588514" cy="241849"/>
                </a:xfrm>
                <a:prstGeom prst="rect">
                  <a:avLst/>
                </a:prstGeom>
                <a:blipFill>
                  <a:blip r:embed="rId13"/>
                  <a:stretch>
                    <a:fillRect t="-10811" b="-13514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2" name="Přímá spojnice 81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4151822" y="3007350"/>
              <a:ext cx="0" cy="634854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Přímá spojnice 82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2516893" y="3894636"/>
              <a:ext cx="712460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4" name="TextovéPole 83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4089892" y="3583381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84" name="TextovéPole 83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89892" y="3583381"/>
                  <a:ext cx="187089" cy="261225"/>
                </a:xfrm>
                <a:prstGeom prst="rect">
                  <a:avLst/>
                </a:prstGeom>
                <a:blipFill>
                  <a:blip r:embed="rId14"/>
                  <a:stretch>
                    <a:fillRect l="-2258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5" name="Přímá spojnice 84"/>
            <p:cNvCxnSpPr/>
            <p:nvPr/>
          </p:nvCxnSpPr>
          <p:spPr>
            <a:xfrm>
              <a:off x="2510884" y="3372930"/>
              <a:ext cx="1648622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Přímá spojnice 85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5050152" y="3861048"/>
              <a:ext cx="1113708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TextovéPole 86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4945607" y="3419367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87" name="TextovéPole 86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45607" y="3419367"/>
                  <a:ext cx="187089" cy="261225"/>
                </a:xfrm>
                <a:prstGeom prst="rect">
                  <a:avLst/>
                </a:prstGeom>
                <a:blipFill>
                  <a:blip r:embed="rId15"/>
                  <a:stretch>
                    <a:fillRect l="-2258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8" name="Přímá spojnice 87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5037636" y="3652852"/>
              <a:ext cx="0" cy="583604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Přímá spojnice 88"/>
            <p:cNvCxnSpPr/>
            <p:nvPr/>
          </p:nvCxnSpPr>
          <p:spPr>
            <a:xfrm>
              <a:off x="5034784" y="4239308"/>
              <a:ext cx="1648622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Přímá spojnice 89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4147636" y="3246564"/>
              <a:ext cx="2440588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TextovéPole 91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/>
                <p:nvPr/>
              </p:nvSpPr>
              <p:spPr>
                <a:xfrm>
                  <a:off x="4299335" y="3055701"/>
                  <a:ext cx="2469578" cy="24184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lvl="2" algn="ctr">
                    <a:lnSpc>
                      <a:spcPct val="80000"/>
                    </a:lnSpc>
                    <a:buClr>
                      <a:srgbClr val="7030A0"/>
                    </a:buClr>
                    <a:buSzPct val="80000"/>
                  </a:pPr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long vertical bull call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GB" sz="105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sSubPr>
                        <m:e>
                          <m:r>
                            <a:rPr lang="en-GB" sz="105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 </m:t>
                          </m:r>
                          <m:r>
                            <a:rPr lang="en-GB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(</m:t>
                          </m:r>
                          <m:r>
                            <a:rPr lang="en-GB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𝑋</m:t>
                          </m:r>
                        </m:e>
                        <m:sub>
                          <m:r>
                            <a:rPr lang="en-GB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1</m:t>
                          </m:r>
                        </m:sub>
                      </m:sSub>
                      <m:r>
                        <a:rPr lang="en-GB" sz="105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Wingdings 2" panose="05020102010507070707" pitchFamily="18" charset="2"/>
                        </a:rPr>
                        <m:t>,</m:t>
                      </m:r>
                      <m:sSub>
                        <m:sSubPr>
                          <m:ctrlPr>
                            <a:rPr lang="en-GB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sSubPr>
                        <m:e>
                          <m:r>
                            <a:rPr lang="en-GB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𝑋</m:t>
                          </m:r>
                        </m:e>
                        <m:sub>
                          <m:r>
                            <a:rPr lang="en-GB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2</m:t>
                          </m:r>
                        </m:sub>
                      </m:sSub>
                      <m:r>
                        <a:rPr lang="en-GB" sz="105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Wingdings 2" panose="05020102010507070707" pitchFamily="18" charset="2"/>
                        </a:rPr>
                        <m:t>)</m:t>
                      </m:r>
                    </m:oMath>
                  </a14:m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 spread</a:t>
                  </a:r>
                  <a:endPara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92" name="TextovéPole 91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99335" y="3055701"/>
                  <a:ext cx="2469578" cy="241849"/>
                </a:xfrm>
                <a:prstGeom prst="rect">
                  <a:avLst/>
                </a:prstGeom>
                <a:blipFill>
                  <a:blip r:embed="rId16"/>
                  <a:stretch>
                    <a:fillRect t="-13889" b="-1666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4" name="Přímá spojnice 93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4146031" y="2975147"/>
              <a:ext cx="892511" cy="892511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Skupina 9"/>
          <p:cNvGrpSpPr>
            <a:grpSpLocks noChangeAspect="1"/>
          </p:cNvGrpSpPr>
          <p:nvPr/>
        </p:nvGrpSpPr>
        <p:grpSpPr>
          <a:xfrm>
            <a:off x="2411762" y="4365104"/>
            <a:ext cx="4392486" cy="1461489"/>
            <a:chOff x="2506820" y="4593718"/>
            <a:chExt cx="4864186" cy="161843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7" name="TextovéPole 96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/>
                <p:nvPr/>
              </p:nvSpPr>
              <p:spPr>
                <a:xfrm>
                  <a:off x="6008096" y="5262788"/>
                  <a:ext cx="188095" cy="26205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97" name="TextovéPole 96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8096" y="5262788"/>
                  <a:ext cx="188095" cy="262059"/>
                </a:xfrm>
                <a:prstGeom prst="rect">
                  <a:avLst/>
                </a:prstGeom>
                <a:blipFill>
                  <a:blip r:embed="rId17"/>
                  <a:stretch>
                    <a:fillRect l="-1935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8" name="TextovéPole 97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3177685" y="5281911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98" name="TextovéPole 97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7685" y="5281911"/>
                  <a:ext cx="187089" cy="261225"/>
                </a:xfrm>
                <a:prstGeom prst="rect">
                  <a:avLst/>
                </a:prstGeom>
                <a:blipFill>
                  <a:blip r:embed="rId18"/>
                  <a:stretch>
                    <a:fillRect l="-2666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9" name="Přímá spojnice 98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2508696" y="4866049"/>
              <a:ext cx="6409" cy="1188000"/>
            </a:xfrm>
            <a:prstGeom prst="line">
              <a:avLst/>
            </a:prstGeom>
            <a:ln w="635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Přímá spojnice 99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3219149" y="5506491"/>
              <a:ext cx="0" cy="504404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Přímá spojnice 100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2519312" y="5502008"/>
              <a:ext cx="3776816" cy="0"/>
            </a:xfrm>
            <a:prstGeom prst="line">
              <a:avLst/>
            </a:prstGeom>
            <a:ln w="6350">
              <a:solidFill>
                <a:schemeClr val="accent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Přímá spojnice 101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3923928" y="5239894"/>
              <a:ext cx="925410" cy="92541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Přímá spojnice 102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2506820" y="6026263"/>
              <a:ext cx="716016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Přímá spojnice 103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3219216" y="4920225"/>
              <a:ext cx="1096023" cy="1113664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Přímá spojnice 104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3225290" y="5051596"/>
              <a:ext cx="699879" cy="69988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TextovéPole 105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3025871" y="4593718"/>
              <a:ext cx="2249629" cy="2400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200" b="1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Condor call spread</a:t>
              </a:r>
              <a:endParaRPr lang="en-GB" sz="12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7" name="TextovéPole 106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/>
                <p:nvPr/>
              </p:nvSpPr>
              <p:spPr>
                <a:xfrm>
                  <a:off x="4740470" y="5966757"/>
                  <a:ext cx="2630536" cy="24539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lvl="2" algn="ctr">
                    <a:lnSpc>
                      <a:spcPct val="80000"/>
                    </a:lnSpc>
                    <a:buClr>
                      <a:srgbClr val="7030A0"/>
                    </a:buClr>
                    <a:buSzPct val="80000"/>
                  </a:pPr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short vertical bear call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GB" sz="105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sSubPr>
                        <m:e>
                          <m:r>
                            <a:rPr lang="en-GB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(</m:t>
                          </m:r>
                          <m:r>
                            <a:rPr lang="en-GB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𝑋</m:t>
                          </m:r>
                        </m:e>
                        <m:sub>
                          <m:r>
                            <a:rPr lang="en-GB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2</m:t>
                          </m:r>
                        </m:sub>
                      </m:sSub>
                      <m:r>
                        <a:rPr lang="en-GB" sz="105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Wingdings 2" panose="05020102010507070707" pitchFamily="18" charset="2"/>
                        </a:rPr>
                        <m:t>,</m:t>
                      </m:r>
                      <m:sSub>
                        <m:sSubPr>
                          <m:ctrlPr>
                            <a:rPr lang="en-GB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sSubPr>
                        <m:e>
                          <m:r>
                            <a:rPr lang="en-GB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𝑋</m:t>
                          </m:r>
                        </m:e>
                        <m:sub>
                          <m: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4</m:t>
                          </m:r>
                        </m:sub>
                      </m:sSub>
                      <m:r>
                        <a:rPr lang="en-GB" sz="105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Wingdings 2" panose="05020102010507070707" pitchFamily="18" charset="2"/>
                        </a:rPr>
                        <m:t>)</m:t>
                      </m:r>
                    </m:oMath>
                  </a14:m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 spread</a:t>
                  </a:r>
                  <a:endPara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07" name="TextovéPole 106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40470" y="5966757"/>
                  <a:ext cx="2630536" cy="245396"/>
                </a:xfrm>
                <a:prstGeom prst="rect">
                  <a:avLst/>
                </a:prstGeom>
                <a:blipFill>
                  <a:blip r:embed="rId19"/>
                  <a:stretch>
                    <a:fillRect t="-13889" b="-1666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8" name="Přímá spojnice 107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3923928" y="5064702"/>
              <a:ext cx="0" cy="433614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Přímá spojnice 108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2512829" y="5751476"/>
              <a:ext cx="712460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TextovéPole 109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3874972" y="5440221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10" name="TextovéPole 109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74972" y="5440221"/>
                  <a:ext cx="187089" cy="261225"/>
                </a:xfrm>
                <a:prstGeom prst="rect">
                  <a:avLst/>
                </a:prstGeom>
                <a:blipFill>
                  <a:blip r:embed="rId20"/>
                  <a:stretch>
                    <a:fillRect l="-2258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1" name="Přímá spojnice 110"/>
            <p:cNvCxnSpPr/>
            <p:nvPr/>
          </p:nvCxnSpPr>
          <p:spPr>
            <a:xfrm>
              <a:off x="2515105" y="5229770"/>
              <a:ext cx="1401261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Přímá spojnice 111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4860032" y="5573872"/>
              <a:ext cx="1113708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TextovéPole 112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4803392" y="5279059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13" name="TextovéPole 112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03392" y="5279059"/>
                  <a:ext cx="187089" cy="261225"/>
                </a:xfrm>
                <a:prstGeom prst="rect">
                  <a:avLst/>
                </a:prstGeom>
                <a:blipFill>
                  <a:blip r:embed="rId21"/>
                  <a:stretch>
                    <a:fillRect l="-2258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4" name="Přímá spojnice 113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4855200" y="5509692"/>
              <a:ext cx="0" cy="655612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Přímá spojnice 114"/>
            <p:cNvCxnSpPr/>
            <p:nvPr/>
          </p:nvCxnSpPr>
          <p:spPr>
            <a:xfrm>
              <a:off x="4860032" y="6165304"/>
              <a:ext cx="1913480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Přímá spojnice 115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4332924" y="4911304"/>
              <a:ext cx="2440588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7" name="TextovéPole 116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/>
                <p:nvPr/>
              </p:nvSpPr>
              <p:spPr>
                <a:xfrm>
                  <a:off x="4363659" y="4884528"/>
                  <a:ext cx="2528902" cy="24539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lvl="2" algn="ctr">
                    <a:lnSpc>
                      <a:spcPct val="80000"/>
                    </a:lnSpc>
                    <a:buClr>
                      <a:srgbClr val="7030A0"/>
                    </a:buClr>
                    <a:buSzPct val="80000"/>
                  </a:pPr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long vertical bull call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GB" sz="105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sSubPr>
                        <m:e>
                          <m:r>
                            <a:rPr lang="en-GB" sz="105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 </m:t>
                          </m:r>
                          <m:r>
                            <a:rPr lang="en-GB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(</m:t>
                          </m:r>
                          <m:r>
                            <a:rPr lang="en-GB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𝑋</m:t>
                          </m:r>
                        </m:e>
                        <m:sub>
                          <m:r>
                            <a:rPr lang="en-GB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1</m:t>
                          </m:r>
                        </m:sub>
                      </m:sSub>
                      <m:r>
                        <a:rPr lang="en-GB" sz="105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Wingdings 2" panose="05020102010507070707" pitchFamily="18" charset="2"/>
                        </a:rPr>
                        <m:t>,</m:t>
                      </m:r>
                      <m:sSub>
                        <m:sSubPr>
                          <m:ctrlPr>
                            <a:rPr lang="en-GB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sSubPr>
                        <m:e>
                          <m:r>
                            <a:rPr lang="en-GB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𝑋</m:t>
                          </m:r>
                        </m:e>
                        <m:sub>
                          <m: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3</m:t>
                          </m:r>
                        </m:sub>
                      </m:sSub>
                      <m:r>
                        <a:rPr lang="en-GB" sz="105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Wingdings 2" panose="05020102010507070707" pitchFamily="18" charset="2"/>
                        </a:rPr>
                        <m:t>)</m:t>
                      </m:r>
                    </m:oMath>
                  </a14:m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 spread</a:t>
                  </a:r>
                  <a:endPara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17" name="TextovéPole 116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63659" y="4884528"/>
                  <a:ext cx="2528902" cy="245396"/>
                </a:xfrm>
                <a:prstGeom prst="rect">
                  <a:avLst/>
                </a:prstGeom>
                <a:blipFill>
                  <a:blip r:embed="rId22"/>
                  <a:stretch>
                    <a:fillRect t="-10811" b="-13514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8" name="Přímá spojnice 117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4327561" y="5051937"/>
              <a:ext cx="521935" cy="521935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9" name="TextovéPole 118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4283968" y="5437540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19" name="TextovéPole 118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83968" y="5437540"/>
                  <a:ext cx="187089" cy="261225"/>
                </a:xfrm>
                <a:prstGeom prst="rect">
                  <a:avLst/>
                </a:prstGeom>
                <a:blipFill>
                  <a:blip r:embed="rId23"/>
                  <a:stretch>
                    <a:fillRect l="-2258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0" name="Přímá spojnice 119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4332924" y="4918988"/>
              <a:ext cx="0" cy="585026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Přímá spojnice 124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3926779" y="5051596"/>
              <a:ext cx="396000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ovéPole 5">
            <a:extLst>
              <a:ext uri="{FF2B5EF4-FFF2-40B4-BE49-F238E27FC236}">
                <a16:creationId xmlns:a16="http://schemas.microsoft.com/office/drawing/2014/main" id="{6E5DAB1F-E92B-FB2C-3821-6262B130CE6F}"/>
              </a:ext>
            </a:extLst>
          </p:cNvPr>
          <p:cNvSpPr txBox="1"/>
          <p:nvPr/>
        </p:nvSpPr>
        <p:spPr>
          <a:xfrm>
            <a:off x="1224000" y="3698864"/>
            <a:ext cx="771648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44000" indent="-144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A butterfly is in the money if the underlying price stays close to the middle exercise price, otherwise it generates a limited loss</a:t>
            </a:r>
          </a:p>
        </p:txBody>
      </p:sp>
    </p:spTree>
    <p:extLst>
      <p:ext uri="{BB962C8B-B14F-4D97-AF65-F5344CB8AC3E}">
        <p14:creationId xmlns:p14="http://schemas.microsoft.com/office/powerpoint/2010/main" val="35508882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Option combinations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11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3999" y="144000"/>
            <a:ext cx="4398409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Horizontal spreads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940617"/>
            <a:ext cx="197980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113" name="TextovéPole 112"/>
          <p:cNvSpPr txBox="1"/>
          <p:nvPr/>
        </p:nvSpPr>
        <p:spPr>
          <a:xfrm>
            <a:off x="1187625" y="1265713"/>
            <a:ext cx="770485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horizontal (calendar) spread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combines options of the same type with the same exercise price but different expiry dates</a:t>
            </a:r>
          </a:p>
        </p:txBody>
      </p:sp>
      <p:sp>
        <p:nvSpPr>
          <p:cNvPr id="137" name="TextovéPole 136"/>
          <p:cNvSpPr txBox="1"/>
          <p:nvPr/>
        </p:nvSpPr>
        <p:spPr>
          <a:xfrm>
            <a:off x="1187625" y="1829950"/>
            <a:ext cx="762011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Payoff profiles refer to the time when earlier maturing options expire  (time values of later maturing options must be considered)</a:t>
            </a:r>
          </a:p>
        </p:txBody>
      </p:sp>
      <p:grpSp>
        <p:nvGrpSpPr>
          <p:cNvPr id="32" name="Skupina 31"/>
          <p:cNvGrpSpPr/>
          <p:nvPr/>
        </p:nvGrpSpPr>
        <p:grpSpPr>
          <a:xfrm>
            <a:off x="926256" y="2495740"/>
            <a:ext cx="3357712" cy="1638413"/>
            <a:chOff x="923188" y="3152766"/>
            <a:chExt cx="3357712" cy="1638413"/>
          </a:xfrm>
        </p:grpSpPr>
        <p:grpSp>
          <p:nvGrpSpPr>
            <p:cNvPr id="31" name="Skupina 30"/>
            <p:cNvGrpSpPr/>
            <p:nvPr/>
          </p:nvGrpSpPr>
          <p:grpSpPr>
            <a:xfrm>
              <a:off x="923188" y="3152766"/>
              <a:ext cx="3357712" cy="1638413"/>
              <a:chOff x="2078384" y="3152766"/>
              <a:chExt cx="3357712" cy="1638413"/>
            </a:xfrm>
          </p:grpSpPr>
          <p:sp>
            <p:nvSpPr>
              <p:cNvPr id="165" name="Volný tvar 164"/>
              <p:cNvSpPr/>
              <p:nvPr/>
            </p:nvSpPr>
            <p:spPr>
              <a:xfrm>
                <a:off x="3128820" y="3743939"/>
                <a:ext cx="1731212" cy="692782"/>
              </a:xfrm>
              <a:custGeom>
                <a:avLst/>
                <a:gdLst>
                  <a:gd name="connsiteX0" fmla="*/ 0 w 1334124"/>
                  <a:gd name="connsiteY0" fmla="*/ 667062 h 667062"/>
                  <a:gd name="connsiteX1" fmla="*/ 809468 w 1334124"/>
                  <a:gd name="connsiteY1" fmla="*/ 427220 h 667062"/>
                  <a:gd name="connsiteX2" fmla="*/ 1334124 w 1334124"/>
                  <a:gd name="connsiteY2" fmla="*/ 0 h 6670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34124" h="667062">
                    <a:moveTo>
                      <a:pt x="0" y="667062"/>
                    </a:moveTo>
                    <a:cubicBezTo>
                      <a:pt x="293557" y="602729"/>
                      <a:pt x="587114" y="538397"/>
                      <a:pt x="809468" y="427220"/>
                    </a:cubicBezTo>
                    <a:cubicBezTo>
                      <a:pt x="1031822" y="316043"/>
                      <a:pt x="1182973" y="158021"/>
                      <a:pt x="1334124" y="0"/>
                    </a:cubicBezTo>
                  </a:path>
                </a:pathLst>
              </a:custGeom>
              <a:noFill/>
              <a:ln w="25400">
                <a:solidFill>
                  <a:schemeClr val="accent4">
                    <a:lumMod val="75000"/>
                  </a:schemeClr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grpSp>
            <p:nvGrpSpPr>
              <p:cNvPr id="30" name="Skupina 29"/>
              <p:cNvGrpSpPr/>
              <p:nvPr/>
            </p:nvGrpSpPr>
            <p:grpSpPr>
              <a:xfrm>
                <a:off x="2078384" y="3152766"/>
                <a:ext cx="3357712" cy="1638413"/>
                <a:chOff x="2078384" y="3152766"/>
                <a:chExt cx="3357712" cy="1638413"/>
              </a:xfrm>
            </p:grpSpPr>
            <p:grpSp>
              <p:nvGrpSpPr>
                <p:cNvPr id="102" name="Skupina 101"/>
                <p:cNvGrpSpPr/>
                <p:nvPr/>
              </p:nvGrpSpPr>
              <p:grpSpPr>
                <a:xfrm>
                  <a:off x="2836979" y="3152766"/>
                  <a:ext cx="2599117" cy="1638413"/>
                  <a:chOff x="978833" y="4594504"/>
                  <a:chExt cx="2599117" cy="1638413"/>
                </a:xfrm>
              </p:grpSpPr>
              <p:sp>
                <p:nvSpPr>
                  <p:cNvPr id="103" name="TextovéPole 102">
                    <a:extLst>
                      <a:ext uri="{FF2B5EF4-FFF2-40B4-BE49-F238E27FC236}">
                        <a16:creationId xmlns:a16="http://schemas.microsoft.com/office/drawing/2014/main" id="{08463747-ADBE-47DD-BD10-8F53E0250636}"/>
                      </a:ext>
                    </a:extLst>
                  </p:cNvPr>
                  <p:cNvSpPr txBox="1"/>
                  <p:nvPr/>
                </p:nvSpPr>
                <p:spPr>
                  <a:xfrm>
                    <a:off x="1075367" y="4594504"/>
                    <a:ext cx="2030065" cy="24006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marL="0" lvl="2">
                      <a:lnSpc>
                        <a:spcPct val="80000"/>
                      </a:lnSpc>
                      <a:buClr>
                        <a:srgbClr val="7030A0"/>
                      </a:buClr>
                      <a:buSzPct val="80000"/>
                    </a:pPr>
                    <a:r>
                      <a:rPr lang="en-GB" sz="1200" b="1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 2" panose="05020102010507070707" pitchFamily="18" charset="2"/>
                      </a:rPr>
                      <a:t>Long horizontal call spread</a:t>
                    </a:r>
                    <a:endParaRPr lang="en-GB" sz="1200" b="1">
                      <a:latin typeface="Cambria Math" panose="02040503050406030204" pitchFamily="18" charset="0"/>
                      <a:ea typeface="Cambria Math" panose="02040503050406030204" pitchFamily="18" charset="0"/>
                    </a:endParaRPr>
                  </a:p>
                </p:txBody>
              </p:sp>
              <p:grpSp>
                <p:nvGrpSpPr>
                  <p:cNvPr id="104" name="Skupina 103"/>
                  <p:cNvGrpSpPr/>
                  <p:nvPr/>
                </p:nvGrpSpPr>
                <p:grpSpPr>
                  <a:xfrm>
                    <a:off x="978833" y="4840002"/>
                    <a:ext cx="2599117" cy="1392915"/>
                    <a:chOff x="978833" y="4840002"/>
                    <a:chExt cx="2599117" cy="1392915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05" name="TextovéPole 104">
                          <a:extLst>
                            <a:ext uri="{FF2B5EF4-FFF2-40B4-BE49-F238E27FC236}">
                              <a16:creationId xmlns:a16="http://schemas.microsoft.com/office/drawing/2014/main" id="{4DB67B49-6BE4-460E-9AC7-87882771055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389855" y="5344288"/>
                          <a:ext cx="188095" cy="26205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lIns="0" rIns="0" rtlCol="0">
                          <a:spAutoFit/>
                        </a:bodyPr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cs-CZ" sz="1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sz="1100" b="0" i="1" smtClean="0">
                                        <a:latin typeface="Cambria Math" panose="02040503050406030204" pitchFamily="18" charset="0"/>
                                      </a:rPr>
                                      <m:t>𝑆</m:t>
                                    </m:r>
                                  </m:e>
                                  <m:sub>
                                    <m:r>
                                      <a:rPr lang="cs-CZ" sz="1100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sz="1100" i="1" baseline="-25000" dirty="0"/>
                        </a:p>
                      </p:txBody>
                    </p:sp>
                  </mc:Choice>
                  <mc:Fallback xmlns="">
                    <p:sp>
                      <p:nvSpPr>
                        <p:cNvPr id="61" name="TextovéPole 60">
                          <a:extLst>
                            <a:ext uri="{FF2B5EF4-FFF2-40B4-BE49-F238E27FC236}">
                              <a16:creationId xmlns:a16="http://schemas.microsoft.com/office/drawing/2014/main" id="{4DB67B49-6BE4-460E-9AC7-878827710557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389855" y="5344288"/>
                          <a:ext cx="188095" cy="262059"/>
                        </a:xfrm>
                        <a:prstGeom prst="rect">
                          <a:avLst/>
                        </a:prstGeom>
                        <a:blipFill>
                          <a:blip r:embed="rId38"/>
                          <a:stretch>
                            <a:fillRect l="-19355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cs-CZ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cxnSp>
                  <p:nvCxnSpPr>
                    <p:cNvPr id="106" name="Přímá spojnice 105">
                      <a:extLst>
                        <a:ext uri="{FF2B5EF4-FFF2-40B4-BE49-F238E27FC236}">
                          <a16:creationId xmlns:a16="http://schemas.microsoft.com/office/drawing/2014/main" id="{1A8E3DAD-B6C4-40D4-9CE0-16917D2F95E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065955" y="4840002"/>
                      <a:ext cx="0" cy="1392915"/>
                    </a:xfrm>
                    <a:prstGeom prst="line">
                      <a:avLst/>
                    </a:prstGeom>
                    <a:ln w="6350">
                      <a:headEnd type="none" w="lg" len="med"/>
                      <a:tailEnd type="none" w="lg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7" name="Přímá spojnice 106">
                      <a:extLst>
                        <a:ext uri="{FF2B5EF4-FFF2-40B4-BE49-F238E27FC236}">
                          <a16:creationId xmlns:a16="http://schemas.microsoft.com/office/drawing/2014/main" id="{906A2621-6FF0-4E69-B93F-0FD3D7509E11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353814" y="5078271"/>
                      <a:ext cx="0" cy="864903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  <a:prstDash val="sysDot"/>
                      <a:headEnd type="none" w="lg" len="med"/>
                      <a:tailEnd type="none" w="lg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8" name="Přímá spojnice 107">
                      <a:extLst>
                        <a:ext uri="{FF2B5EF4-FFF2-40B4-BE49-F238E27FC236}">
                          <a16:creationId xmlns:a16="http://schemas.microsoft.com/office/drawing/2014/main" id="{366013F4-C598-4589-BCA9-4D63C7A09A9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070162" y="5401820"/>
                      <a:ext cx="2435713" cy="0"/>
                    </a:xfrm>
                    <a:prstGeom prst="line">
                      <a:avLst/>
                    </a:prstGeom>
                    <a:ln w="6350">
                      <a:solidFill>
                        <a:schemeClr val="accent1"/>
                      </a:solidFill>
                      <a:headEnd type="none" w="lg" len="med"/>
                      <a:tailEnd type="none" w="lg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9" name="Přímá spojnice 108">
                      <a:extLst>
                        <a:ext uri="{FF2B5EF4-FFF2-40B4-BE49-F238E27FC236}">
                          <a16:creationId xmlns:a16="http://schemas.microsoft.com/office/drawing/2014/main" id="{F1012CB4-74D9-4DC7-84BD-B0CB720F5659}"/>
                        </a:ext>
                      </a:extLst>
                    </p:cNvPr>
                    <p:cNvCxnSpPr/>
                    <p:nvPr/>
                  </p:nvCxnSpPr>
                  <p:spPr>
                    <a:xfrm flipH="1" flipV="1">
                      <a:off x="2358094" y="5064152"/>
                      <a:ext cx="635341" cy="742690"/>
                    </a:xfrm>
                    <a:prstGeom prst="line">
                      <a:avLst/>
                    </a:prstGeom>
                    <a:ln w="25400">
                      <a:solidFill>
                        <a:schemeClr val="accent4">
                          <a:lumMod val="75000"/>
                        </a:schemeClr>
                      </a:solidFill>
                      <a:prstDash val="sysDash"/>
                      <a:headEnd type="none" w="lg" len="med"/>
                      <a:tailEnd type="none" w="lg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1" name="Přímá spojnice 110">
                      <a:extLst>
                        <a:ext uri="{FF2B5EF4-FFF2-40B4-BE49-F238E27FC236}">
                          <a16:creationId xmlns:a16="http://schemas.microsoft.com/office/drawing/2014/main" id="{F1012CB4-74D9-4DC7-84BD-B0CB720F565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080853" y="5943174"/>
                      <a:ext cx="1260445" cy="0"/>
                    </a:xfrm>
                    <a:prstGeom prst="line">
                      <a:avLst/>
                    </a:prstGeom>
                    <a:ln w="19050">
                      <a:prstDash val="sysDash"/>
                      <a:headEnd type="none" w="lg" len="med"/>
                      <a:tailEnd type="none" w="lg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9" name="Přímá spojnice 118">
                      <a:extLst>
                        <a:ext uri="{FF2B5EF4-FFF2-40B4-BE49-F238E27FC236}">
                          <a16:creationId xmlns:a16="http://schemas.microsoft.com/office/drawing/2014/main" id="{F1012CB4-74D9-4DC7-84BD-B0CB720F5659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341298" y="5088732"/>
                      <a:ext cx="862124" cy="862126"/>
                    </a:xfrm>
                    <a:prstGeom prst="line">
                      <a:avLst/>
                    </a:prstGeom>
                    <a:ln w="19050">
                      <a:prstDash val="sysDash"/>
                      <a:headEnd type="none" w="lg" len="med"/>
                      <a:tailEnd type="none" w="lg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33" name="TextovéPole 132">
                      <a:extLst>
                        <a:ext uri="{FF2B5EF4-FFF2-40B4-BE49-F238E27FC236}">
                          <a16:creationId xmlns:a16="http://schemas.microsoft.com/office/drawing/2014/main" id="{08463747-ADBE-47DD-BD10-8F53E025063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978833" y="5914244"/>
                      <a:ext cx="1561510" cy="2215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lvl="2" algn="ctr">
                        <a:lnSpc>
                          <a:spcPct val="80000"/>
                        </a:lnSpc>
                        <a:buClr>
                          <a:srgbClr val="7030A0"/>
                        </a:buClr>
                        <a:buSzPct val="80000"/>
                      </a:pPr>
                      <a:r>
                        <a:rPr lang="en-GB" sz="105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Wingdings 2" panose="05020102010507070707" pitchFamily="18" charset="2"/>
                        </a:rPr>
                        <a:t>long later-maturing call</a:t>
                      </a:r>
                      <a:endParaRPr lang="en-GB" sz="105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p:txBody>
                </p:sp>
                <p:cxnSp>
                  <p:nvCxnSpPr>
                    <p:cNvPr id="139" name="Přímá spojnice 138"/>
                    <p:cNvCxnSpPr/>
                    <p:nvPr/>
                  </p:nvCxnSpPr>
                  <p:spPr>
                    <a:xfrm>
                      <a:off x="1086165" y="5064152"/>
                      <a:ext cx="1267649" cy="0"/>
                    </a:xfrm>
                    <a:prstGeom prst="line">
                      <a:avLst/>
                    </a:prstGeom>
                    <a:ln w="25400">
                      <a:solidFill>
                        <a:schemeClr val="accent4">
                          <a:lumMod val="75000"/>
                        </a:schemeClr>
                      </a:solidFill>
                      <a:prstDash val="sysDash"/>
                      <a:headEnd type="none" w="lg" len="med"/>
                      <a:tailEnd type="none" w="lg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40" name="TextovéPole 139">
                          <a:extLst>
                            <a:ext uri="{FF2B5EF4-FFF2-40B4-BE49-F238E27FC236}">
                              <a16:creationId xmlns:a16="http://schemas.microsoft.com/office/drawing/2014/main" id="{1129F341-0890-4352-8ECF-8AB4C01D6AF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209798" y="5349889"/>
                          <a:ext cx="187089" cy="26122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lIns="0" rIns="0" rtlCol="0">
                          <a:spAutoFit/>
                        </a:bodyPr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cs-CZ" sz="1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sz="1100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cs-CZ" sz="11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sz="1100" i="1" baseline="-25000" dirty="0"/>
                        </a:p>
                      </p:txBody>
                    </p:sp>
                  </mc:Choice>
                  <mc:Fallback xmlns="">
                    <p:sp>
                      <p:nvSpPr>
                        <p:cNvPr id="140" name="TextovéPole 139">
                          <a:extLst>
                            <a:ext uri="{FF2B5EF4-FFF2-40B4-BE49-F238E27FC236}">
                              <a16:creationId xmlns:a16="http://schemas.microsoft.com/office/drawing/2014/main" id="{1129F341-0890-4352-8ECF-8AB4C01D6AF5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2209798" y="5349889"/>
                          <a:ext cx="187089" cy="261225"/>
                        </a:xfrm>
                        <a:prstGeom prst="rect">
                          <a:avLst/>
                        </a:prstGeom>
                        <a:blipFill>
                          <a:blip r:embed="rId39"/>
                          <a:stretch>
                            <a:fillRect l="-12903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GB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</p:grpSp>
            <p:sp>
              <p:nvSpPr>
                <p:cNvPr id="19" name="Oblouk 18"/>
                <p:cNvSpPr/>
                <p:nvPr/>
              </p:nvSpPr>
              <p:spPr>
                <a:xfrm rot="21026678" flipV="1">
                  <a:off x="2078384" y="3942670"/>
                  <a:ext cx="2142523" cy="165542"/>
                </a:xfrm>
                <a:prstGeom prst="arc">
                  <a:avLst/>
                </a:prstGeom>
                <a:ln w="31750">
                  <a:solidFill>
                    <a:srgbClr val="C00000"/>
                  </a:solidFill>
                  <a:prstDash val="solid"/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/>
                </a:p>
              </p:txBody>
            </p:sp>
            <p:sp>
              <p:nvSpPr>
                <p:cNvPr id="21" name="Volný tvar 20"/>
                <p:cNvSpPr/>
                <p:nvPr/>
              </p:nvSpPr>
              <p:spPr>
                <a:xfrm>
                  <a:off x="4203166" y="3845587"/>
                  <a:ext cx="843299" cy="280739"/>
                </a:xfrm>
                <a:custGeom>
                  <a:avLst/>
                  <a:gdLst>
                    <a:gd name="connsiteX0" fmla="*/ 0 w 683879"/>
                    <a:gd name="connsiteY0" fmla="*/ 0 h 299678"/>
                    <a:gd name="connsiteX1" fmla="*/ 276626 w 683879"/>
                    <a:gd name="connsiteY1" fmla="*/ 207469 h 299678"/>
                    <a:gd name="connsiteX2" fmla="*/ 683879 w 683879"/>
                    <a:gd name="connsiteY2" fmla="*/ 299678 h 2996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83879" h="299678">
                      <a:moveTo>
                        <a:pt x="0" y="0"/>
                      </a:moveTo>
                      <a:cubicBezTo>
                        <a:pt x="81323" y="78761"/>
                        <a:pt x="162646" y="157523"/>
                        <a:pt x="276626" y="207469"/>
                      </a:cubicBezTo>
                      <a:cubicBezTo>
                        <a:pt x="390606" y="257415"/>
                        <a:pt x="537242" y="278546"/>
                        <a:pt x="683879" y="299678"/>
                      </a:cubicBezTo>
                    </a:path>
                  </a:pathLst>
                </a:custGeom>
                <a:ln w="31750">
                  <a:solidFill>
                    <a:srgbClr val="C00000"/>
                  </a:solidFill>
                  <a:prstDash val="solid"/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>
                    <a:solidFill>
                      <a:schemeClr val="tx1"/>
                    </a:solidFill>
                  </a:endParaRPr>
                </a:p>
              </p:txBody>
            </p:sp>
          </p:grpSp>
        </p:grpSp>
        <p:sp>
          <p:nvSpPr>
            <p:cNvPr id="169" name="TextovéPole 168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1691680" y="3432438"/>
              <a:ext cx="1731211" cy="221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short earlier-maturing call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sp>
        <p:nvSpPr>
          <p:cNvPr id="171" name="TextovéPole 170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188000" y="4710291"/>
            <a:ext cx="792050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Horizontal spreads are in the money for prices close to a common exercise price</a:t>
            </a:r>
          </a:p>
        </p:txBody>
      </p:sp>
      <p:sp>
        <p:nvSpPr>
          <p:cNvPr id="189" name="TextovéPole 188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188000" y="5323032"/>
            <a:ext cx="619471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Payoff profiles look like a curved short straddle</a:t>
            </a:r>
          </a:p>
        </p:txBody>
      </p:sp>
      <p:grpSp>
        <p:nvGrpSpPr>
          <p:cNvPr id="63" name="Skupina 62">
            <a:extLst>
              <a:ext uri="{FF2B5EF4-FFF2-40B4-BE49-F238E27FC236}">
                <a16:creationId xmlns:a16="http://schemas.microsoft.com/office/drawing/2014/main" id="{CE7497AA-1BEB-E5DA-4DAF-AFA759618121}"/>
              </a:ext>
            </a:extLst>
          </p:cNvPr>
          <p:cNvGrpSpPr/>
          <p:nvPr/>
        </p:nvGrpSpPr>
        <p:grpSpPr>
          <a:xfrm>
            <a:off x="4279436" y="2483942"/>
            <a:ext cx="3212924" cy="1800200"/>
            <a:chOff x="4566547" y="2492896"/>
            <a:chExt cx="3212924" cy="1800200"/>
          </a:xfrm>
        </p:grpSpPr>
        <p:sp>
          <p:nvSpPr>
            <p:cNvPr id="15" name="TextovéPole 14">
              <a:extLst>
                <a:ext uri="{FF2B5EF4-FFF2-40B4-BE49-F238E27FC236}">
                  <a16:creationId xmlns:a16="http://schemas.microsoft.com/office/drawing/2014/main" id="{B819014B-ECFA-BB3A-C8EA-A70690C905DB}"/>
                </a:ext>
              </a:extLst>
            </p:cNvPr>
            <p:cNvSpPr txBox="1"/>
            <p:nvPr/>
          </p:nvSpPr>
          <p:spPr>
            <a:xfrm>
              <a:off x="5236848" y="2492896"/>
              <a:ext cx="2030063" cy="2400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200" b="1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horizontal put spread</a:t>
              </a:r>
              <a:endParaRPr lang="en-GB" sz="120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grpSp>
          <p:nvGrpSpPr>
            <p:cNvPr id="62" name="Skupina 61">
              <a:extLst>
                <a:ext uri="{FF2B5EF4-FFF2-40B4-BE49-F238E27FC236}">
                  <a16:creationId xmlns:a16="http://schemas.microsoft.com/office/drawing/2014/main" id="{AFFE3B83-291F-AD09-0DA6-E1E4C9AC92A9}"/>
                </a:ext>
              </a:extLst>
            </p:cNvPr>
            <p:cNvGrpSpPr/>
            <p:nvPr/>
          </p:nvGrpSpPr>
          <p:grpSpPr>
            <a:xfrm>
              <a:off x="4566547" y="2651303"/>
              <a:ext cx="3212924" cy="1641793"/>
              <a:chOff x="4566547" y="2764906"/>
              <a:chExt cx="3212924" cy="1641793"/>
            </a:xfrm>
          </p:grpSpPr>
          <p:sp>
            <p:nvSpPr>
              <p:cNvPr id="10" name="Volný tvar 164">
                <a:extLst>
                  <a:ext uri="{FF2B5EF4-FFF2-40B4-BE49-F238E27FC236}">
                    <a16:creationId xmlns:a16="http://schemas.microsoft.com/office/drawing/2014/main" id="{6B4B7886-6BC9-9D47-0B79-ACCF3409F7C1}"/>
                  </a:ext>
                </a:extLst>
              </p:cNvPr>
              <p:cNvSpPr/>
              <p:nvPr/>
            </p:nvSpPr>
            <p:spPr>
              <a:xfrm rot="2944140">
                <a:off x="5538239" y="3202012"/>
                <a:ext cx="1641793" cy="767581"/>
              </a:xfrm>
              <a:custGeom>
                <a:avLst/>
                <a:gdLst>
                  <a:gd name="connsiteX0" fmla="*/ 0 w 1334124"/>
                  <a:gd name="connsiteY0" fmla="*/ 667062 h 667062"/>
                  <a:gd name="connsiteX1" fmla="*/ 809468 w 1334124"/>
                  <a:gd name="connsiteY1" fmla="*/ 427220 h 667062"/>
                  <a:gd name="connsiteX2" fmla="*/ 1334124 w 1334124"/>
                  <a:gd name="connsiteY2" fmla="*/ 0 h 6670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34124" h="667062">
                    <a:moveTo>
                      <a:pt x="0" y="667062"/>
                    </a:moveTo>
                    <a:cubicBezTo>
                      <a:pt x="293557" y="602729"/>
                      <a:pt x="587114" y="538397"/>
                      <a:pt x="809468" y="427220"/>
                    </a:cubicBezTo>
                    <a:cubicBezTo>
                      <a:pt x="1031822" y="316043"/>
                      <a:pt x="1182973" y="158021"/>
                      <a:pt x="1334124" y="0"/>
                    </a:cubicBezTo>
                  </a:path>
                </a:pathLst>
              </a:custGeom>
              <a:noFill/>
              <a:ln w="25400">
                <a:solidFill>
                  <a:schemeClr val="accent4">
                    <a:lumMod val="75000"/>
                  </a:schemeClr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3" name="Oblouk 12">
                <a:extLst>
                  <a:ext uri="{FF2B5EF4-FFF2-40B4-BE49-F238E27FC236}">
                    <a16:creationId xmlns:a16="http://schemas.microsoft.com/office/drawing/2014/main" id="{F5E34C8D-DD90-C3DF-BBB1-CAC4C8B3C228}"/>
                  </a:ext>
                </a:extLst>
              </p:cNvPr>
              <p:cNvSpPr/>
              <p:nvPr/>
            </p:nvSpPr>
            <p:spPr>
              <a:xfrm rot="21120008" flipV="1">
                <a:off x="4566547" y="3276361"/>
                <a:ext cx="1559437" cy="190590"/>
              </a:xfrm>
              <a:prstGeom prst="arc">
                <a:avLst/>
              </a:prstGeom>
              <a:ln w="31750">
                <a:solidFill>
                  <a:srgbClr val="C00000"/>
                </a:solidFill>
                <a:prstDash val="solid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4" name="Volný tvar 20">
                <a:extLst>
                  <a:ext uri="{FF2B5EF4-FFF2-40B4-BE49-F238E27FC236}">
                    <a16:creationId xmlns:a16="http://schemas.microsoft.com/office/drawing/2014/main" id="{2FEAB47B-2BAB-9F6B-A6B1-00BA6B90DE63}"/>
                  </a:ext>
                </a:extLst>
              </p:cNvPr>
              <p:cNvSpPr/>
              <p:nvPr/>
            </p:nvSpPr>
            <p:spPr>
              <a:xfrm>
                <a:off x="6101865" y="3256770"/>
                <a:ext cx="1162218" cy="348181"/>
              </a:xfrm>
              <a:custGeom>
                <a:avLst/>
                <a:gdLst>
                  <a:gd name="connsiteX0" fmla="*/ 0 w 683879"/>
                  <a:gd name="connsiteY0" fmla="*/ 0 h 299678"/>
                  <a:gd name="connsiteX1" fmla="*/ 276626 w 683879"/>
                  <a:gd name="connsiteY1" fmla="*/ 207469 h 299678"/>
                  <a:gd name="connsiteX2" fmla="*/ 683879 w 683879"/>
                  <a:gd name="connsiteY2" fmla="*/ 299678 h 2996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83879" h="299678">
                    <a:moveTo>
                      <a:pt x="0" y="0"/>
                    </a:moveTo>
                    <a:cubicBezTo>
                      <a:pt x="81323" y="78761"/>
                      <a:pt x="162646" y="157523"/>
                      <a:pt x="276626" y="207469"/>
                    </a:cubicBezTo>
                    <a:cubicBezTo>
                      <a:pt x="390606" y="257415"/>
                      <a:pt x="537242" y="278546"/>
                      <a:pt x="683879" y="299678"/>
                    </a:cubicBezTo>
                  </a:path>
                </a:pathLst>
              </a:custGeom>
              <a:ln w="31750">
                <a:solidFill>
                  <a:srgbClr val="C00000"/>
                </a:solidFill>
                <a:prstDash val="solid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57" name="Skupina 56">
                <a:extLst>
                  <a:ext uri="{FF2B5EF4-FFF2-40B4-BE49-F238E27FC236}">
                    <a16:creationId xmlns:a16="http://schemas.microsoft.com/office/drawing/2014/main" id="{0654515F-8A4E-B6B7-5773-28333A75F151}"/>
                  </a:ext>
                </a:extLst>
              </p:cNvPr>
              <p:cNvGrpSpPr/>
              <p:nvPr/>
            </p:nvGrpSpPr>
            <p:grpSpPr>
              <a:xfrm>
                <a:off x="5229909" y="2835541"/>
                <a:ext cx="2549562" cy="1398048"/>
                <a:chOff x="5228357" y="2797900"/>
                <a:chExt cx="2549562" cy="1398048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ovéPole 17">
                      <a:extLst>
                        <a:ext uri="{FF2B5EF4-FFF2-40B4-BE49-F238E27FC236}">
                          <a16:creationId xmlns:a16="http://schemas.microsoft.com/office/drawing/2014/main" id="{AE49E99D-06A0-06CB-38C9-EF873DD504E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552257" y="3398494"/>
                      <a:ext cx="188095" cy="26205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0" rIns="0" rtlCol="0">
                      <a:spAutoFit/>
                    </a:bodyPr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cs-CZ" sz="11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1100" b="0" i="1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cs-CZ" sz="11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b>
                            </m:sSub>
                          </m:oMath>
                        </m:oMathPara>
                      </a14:m>
                      <a:endParaRPr lang="cs-CZ" sz="1100" i="1" baseline="-25000" dirty="0"/>
                    </a:p>
                  </p:txBody>
                </p:sp>
              </mc:Choice>
              <mc:Fallback xmlns="">
                <p:sp>
                  <p:nvSpPr>
                    <p:cNvPr id="18" name="TextovéPole 17">
                      <a:extLst>
                        <a:ext uri="{FF2B5EF4-FFF2-40B4-BE49-F238E27FC236}">
                          <a16:creationId xmlns:a16="http://schemas.microsoft.com/office/drawing/2014/main" id="{AE49E99D-06A0-06CB-38C9-EF873DD504EA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552257" y="3398494"/>
                      <a:ext cx="188095" cy="262059"/>
                    </a:xfrm>
                    <a:prstGeom prst="rect">
                      <a:avLst/>
                    </a:prstGeom>
                    <a:blipFill>
                      <a:blip r:embed="rId40"/>
                      <a:stretch>
                        <a:fillRect l="-1935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cs-C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0" name="Přímá spojnice 19">
                  <a:extLst>
                    <a:ext uri="{FF2B5EF4-FFF2-40B4-BE49-F238E27FC236}">
                      <a16:creationId xmlns:a16="http://schemas.microsoft.com/office/drawing/2014/main" id="{A41B9F26-27AB-3F1D-4E6D-AA8967A94BF8}"/>
                    </a:ext>
                  </a:extLst>
                </p:cNvPr>
                <p:cNvCxnSpPr/>
                <p:nvPr/>
              </p:nvCxnSpPr>
              <p:spPr>
                <a:xfrm>
                  <a:off x="5228357" y="2797900"/>
                  <a:ext cx="0" cy="1392915"/>
                </a:xfrm>
                <a:prstGeom prst="line">
                  <a:avLst/>
                </a:prstGeom>
                <a:ln w="6350"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Přímá spojnice 21">
                  <a:extLst>
                    <a:ext uri="{FF2B5EF4-FFF2-40B4-BE49-F238E27FC236}">
                      <a16:creationId xmlns:a16="http://schemas.microsoft.com/office/drawing/2014/main" id="{DB9E1417-D218-FE31-2C52-3B5F568524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113663" y="3149080"/>
                  <a:ext cx="0" cy="86626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sysDot"/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Přímá spojnice 22">
                  <a:extLst>
                    <a:ext uri="{FF2B5EF4-FFF2-40B4-BE49-F238E27FC236}">
                      <a16:creationId xmlns:a16="http://schemas.microsoft.com/office/drawing/2014/main" id="{237C57EC-3205-92BC-6721-4168B225FE6D}"/>
                    </a:ext>
                  </a:extLst>
                </p:cNvPr>
                <p:cNvCxnSpPr/>
                <p:nvPr/>
              </p:nvCxnSpPr>
              <p:spPr>
                <a:xfrm>
                  <a:off x="5232564" y="3456026"/>
                  <a:ext cx="2435713" cy="0"/>
                </a:xfrm>
                <a:prstGeom prst="line">
                  <a:avLst/>
                </a:prstGeom>
                <a:ln w="6350">
                  <a:solidFill>
                    <a:schemeClr val="accent1"/>
                  </a:solidFill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Přímá spojnice 23">
                  <a:extLst>
                    <a:ext uri="{FF2B5EF4-FFF2-40B4-BE49-F238E27FC236}">
                      <a16:creationId xmlns:a16="http://schemas.microsoft.com/office/drawing/2014/main" id="{336B0244-1E2A-592F-EA94-40B743F97C45}"/>
                    </a:ext>
                  </a:extLst>
                </p:cNvPr>
                <p:cNvCxnSpPr/>
                <p:nvPr/>
              </p:nvCxnSpPr>
              <p:spPr>
                <a:xfrm flipH="1" flipV="1">
                  <a:off x="5461188" y="3256475"/>
                  <a:ext cx="635341" cy="742690"/>
                </a:xfrm>
                <a:prstGeom prst="line">
                  <a:avLst/>
                </a:prstGeom>
                <a:ln w="19050">
                  <a:prstDash val="sysDash"/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Přímá spojnice 24">
                  <a:extLst>
                    <a:ext uri="{FF2B5EF4-FFF2-40B4-BE49-F238E27FC236}">
                      <a16:creationId xmlns:a16="http://schemas.microsoft.com/office/drawing/2014/main" id="{B80379B0-FA19-08D8-FA55-2C0AA7A852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108069" y="3153986"/>
                  <a:ext cx="1560208" cy="0"/>
                </a:xfrm>
                <a:prstGeom prst="line">
                  <a:avLst/>
                </a:prstGeom>
                <a:ln w="25400">
                  <a:solidFill>
                    <a:schemeClr val="accent4">
                      <a:lumMod val="75000"/>
                    </a:schemeClr>
                  </a:solidFill>
                  <a:prstDash val="sysDash"/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Přímá spojnice 25">
                  <a:extLst>
                    <a:ext uri="{FF2B5EF4-FFF2-40B4-BE49-F238E27FC236}">
                      <a16:creationId xmlns:a16="http://schemas.microsoft.com/office/drawing/2014/main" id="{5F27964A-4D51-004F-0DF4-15B502EED8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401701" y="3157638"/>
                  <a:ext cx="704091" cy="704092"/>
                </a:xfrm>
                <a:prstGeom prst="line">
                  <a:avLst/>
                </a:prstGeom>
                <a:ln w="25400">
                  <a:solidFill>
                    <a:schemeClr val="accent4">
                      <a:lumMod val="75000"/>
                    </a:schemeClr>
                  </a:solidFill>
                  <a:prstDash val="sysDash"/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" name="TextovéPole 26">
                  <a:extLst>
                    <a:ext uri="{FF2B5EF4-FFF2-40B4-BE49-F238E27FC236}">
                      <a16:creationId xmlns:a16="http://schemas.microsoft.com/office/drawing/2014/main" id="{CFD794F6-7792-AA73-EC56-4B36799785AD}"/>
                    </a:ext>
                  </a:extLst>
                </p:cNvPr>
                <p:cNvSpPr txBox="1"/>
                <p:nvPr/>
              </p:nvSpPr>
              <p:spPr>
                <a:xfrm>
                  <a:off x="6053741" y="3974349"/>
                  <a:ext cx="1561512" cy="2215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lvl="2" algn="ctr">
                    <a:lnSpc>
                      <a:spcPct val="80000"/>
                    </a:lnSpc>
                    <a:buClr>
                      <a:srgbClr val="7030A0"/>
                    </a:buClr>
                    <a:buSzPct val="80000"/>
                  </a:pPr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long later-maturing put</a:t>
                  </a:r>
                  <a:endPara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  <p:cxnSp>
              <p:nvCxnSpPr>
                <p:cNvPr id="28" name="Přímá spojnice 27">
                  <a:extLst>
                    <a:ext uri="{FF2B5EF4-FFF2-40B4-BE49-F238E27FC236}">
                      <a16:creationId xmlns:a16="http://schemas.microsoft.com/office/drawing/2014/main" id="{E2576E79-53FC-3842-FB75-70E1D8E561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106764" y="4005064"/>
                  <a:ext cx="1561513" cy="0"/>
                </a:xfrm>
                <a:prstGeom prst="line">
                  <a:avLst/>
                </a:prstGeom>
                <a:ln w="19050">
                  <a:prstDash val="sysDash"/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3" name="TextovéPole 32">
                      <a:extLst>
                        <a:ext uri="{FF2B5EF4-FFF2-40B4-BE49-F238E27FC236}">
                          <a16:creationId xmlns:a16="http://schemas.microsoft.com/office/drawing/2014/main" id="{92F863F9-8613-3DA9-C551-C2DCA7604FB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094906" y="3404095"/>
                      <a:ext cx="211185" cy="26122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0" rIns="0" rtlCol="0">
                      <a:spAutoFit/>
                    </a:bodyPr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cs-CZ" sz="11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1100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cs-CZ" sz="11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sub>
                            </m:sSub>
                          </m:oMath>
                        </m:oMathPara>
                      </a14:m>
                      <a:endParaRPr lang="cs-CZ" sz="1100" i="1" baseline="-25000" dirty="0"/>
                    </a:p>
                  </p:txBody>
                </p:sp>
              </mc:Choice>
              <mc:Fallback xmlns="">
                <p:sp>
                  <p:nvSpPr>
                    <p:cNvPr id="33" name="TextovéPole 32">
                      <a:extLst>
                        <a:ext uri="{FF2B5EF4-FFF2-40B4-BE49-F238E27FC236}">
                          <a16:creationId xmlns:a16="http://schemas.microsoft.com/office/drawing/2014/main" id="{92F863F9-8613-3DA9-C551-C2DCA7604FBF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094906" y="3404095"/>
                      <a:ext cx="211185" cy="261225"/>
                    </a:xfrm>
                    <a:prstGeom prst="rect">
                      <a:avLst/>
                    </a:prstGeom>
                    <a:blipFill>
                      <a:blip r:embed="rId41"/>
                      <a:stretch>
                        <a:fillRect l="-5714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9" name="TextovéPole 8">
                  <a:extLst>
                    <a:ext uri="{FF2B5EF4-FFF2-40B4-BE49-F238E27FC236}">
                      <a16:creationId xmlns:a16="http://schemas.microsoft.com/office/drawing/2014/main" id="{4F639965-F2EE-DFA0-225E-2AA9D9EC453F}"/>
                    </a:ext>
                  </a:extLst>
                </p:cNvPr>
                <p:cNvSpPr txBox="1"/>
                <p:nvPr/>
              </p:nvSpPr>
              <p:spPr>
                <a:xfrm>
                  <a:off x="6009687" y="2972136"/>
                  <a:ext cx="1768232" cy="2215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lvl="2" algn="ctr">
                    <a:lnSpc>
                      <a:spcPct val="80000"/>
                    </a:lnSpc>
                    <a:buClr>
                      <a:srgbClr val="7030A0"/>
                    </a:buClr>
                    <a:buSzPct val="80000"/>
                  </a:pPr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short earlier-maturing put</a:t>
                  </a:r>
                  <a:endPara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p:grpSp>
        </p:grpSp>
      </p:grpSp>
      <p:sp>
        <p:nvSpPr>
          <p:cNvPr id="71" name="TextovéPole 70">
            <a:extLst>
              <a:ext uri="{FF2B5EF4-FFF2-40B4-BE49-F238E27FC236}">
                <a16:creationId xmlns:a16="http://schemas.microsoft.com/office/drawing/2014/main" id="{D5CC9E1D-5A57-BF43-2B68-6492D6B07C81}"/>
              </a:ext>
            </a:extLst>
          </p:cNvPr>
          <p:cNvSpPr txBox="1"/>
          <p:nvPr/>
        </p:nvSpPr>
        <p:spPr>
          <a:xfrm>
            <a:off x="1187625" y="4134153"/>
            <a:ext cx="763233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Later maturing options that are long are more expensive than earlier maturing options so both spreads are also long</a:t>
            </a:r>
          </a:p>
        </p:txBody>
      </p:sp>
    </p:spTree>
    <p:extLst>
      <p:ext uri="{BB962C8B-B14F-4D97-AF65-F5344CB8AC3E}">
        <p14:creationId xmlns:p14="http://schemas.microsoft.com/office/powerpoint/2010/main" val="521065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Option combinations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12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2555792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Covered call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226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98" name="TextovéPole 97">
            <a:extLst>
              <a:ext uri="{FF2B5EF4-FFF2-40B4-BE49-F238E27FC236}">
                <a16:creationId xmlns:a16="http://schemas.microsoft.com/office/drawing/2014/main" id="{A5C29000-1273-4C3B-9352-86C21FB676B4}"/>
              </a:ext>
            </a:extLst>
          </p:cNvPr>
          <p:cNvSpPr txBox="1"/>
          <p:nvPr/>
        </p:nvSpPr>
        <p:spPr>
          <a:xfrm>
            <a:off x="1188000" y="1197716"/>
            <a:ext cx="759646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cs-CZ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overed call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is a combination of a short call option and a long position in its underlying asset  </a:t>
            </a:r>
          </a:p>
        </p:txBody>
      </p:sp>
      <p:sp>
        <p:nvSpPr>
          <p:cNvPr id="158" name="TextovéPole 157">
            <a:extLst>
              <a:ext uri="{FF2B5EF4-FFF2-40B4-BE49-F238E27FC236}">
                <a16:creationId xmlns:a16="http://schemas.microsoft.com/office/drawing/2014/main" id="{A5C29000-1273-4C3B-9352-86C21FB676B4}"/>
              </a:ext>
            </a:extLst>
          </p:cNvPr>
          <p:cNvSpPr txBox="1"/>
          <p:nvPr/>
        </p:nvSpPr>
        <p:spPr>
          <a:xfrm>
            <a:off x="1188000" y="1758952"/>
            <a:ext cx="72582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payoff from a covered call is the same as a short put, but created synthetically</a:t>
            </a:r>
          </a:p>
        </p:txBody>
      </p:sp>
      <p:grpSp>
        <p:nvGrpSpPr>
          <p:cNvPr id="6" name="Skupina 5"/>
          <p:cNvGrpSpPr/>
          <p:nvPr/>
        </p:nvGrpSpPr>
        <p:grpSpPr>
          <a:xfrm>
            <a:off x="2912101" y="2456560"/>
            <a:ext cx="3357578" cy="1553366"/>
            <a:chOff x="2912101" y="2235674"/>
            <a:chExt cx="3357578" cy="15533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2" name="TextovéPole 121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/>
                <p:nvPr/>
              </p:nvSpPr>
              <p:spPr>
                <a:xfrm>
                  <a:off x="5148064" y="3155588"/>
                  <a:ext cx="188095" cy="26205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22" name="TextovéPole 121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8064" y="3155588"/>
                  <a:ext cx="188095" cy="262059"/>
                </a:xfrm>
                <a:prstGeom prst="rect">
                  <a:avLst/>
                </a:prstGeom>
                <a:blipFill>
                  <a:blip r:embed="rId12"/>
                  <a:stretch>
                    <a:fillRect l="-1935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3" name="TextovéPole 122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3911412" y="3185092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23" name="TextovéPole 122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11412" y="3185092"/>
                  <a:ext cx="187089" cy="261225"/>
                </a:xfrm>
                <a:prstGeom prst="rect">
                  <a:avLst/>
                </a:prstGeom>
                <a:blipFill>
                  <a:blip r:embed="rId13"/>
                  <a:stretch>
                    <a:fillRect l="-10000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4" name="Přímá spojnice 123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2920544" y="2577161"/>
              <a:ext cx="6409" cy="1188000"/>
            </a:xfrm>
            <a:prstGeom prst="line">
              <a:avLst/>
            </a:prstGeom>
            <a:ln w="635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Přímá spojnice 124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3972884" y="2944730"/>
              <a:ext cx="0" cy="258839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Přímá spojnice 125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2931160" y="3213120"/>
              <a:ext cx="2435713" cy="0"/>
            </a:xfrm>
            <a:prstGeom prst="line">
              <a:avLst/>
            </a:prstGeom>
            <a:ln w="6350">
              <a:solidFill>
                <a:schemeClr val="accent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Přímá spojnice 126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rot="2700000">
              <a:off x="3826249" y="3298131"/>
              <a:ext cx="981818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Přímá spojnice 130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3492000" y="2535871"/>
              <a:ext cx="1172284" cy="115452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Přímá spojnice 143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3272396" y="2949220"/>
              <a:ext cx="702094" cy="702093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TextovéPole 149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2941704" y="2235674"/>
              <a:ext cx="2249629" cy="2400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200" b="1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Covered at-the-money call</a:t>
              </a:r>
              <a:endParaRPr lang="en-GB" sz="12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51" name="TextovéPole 150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4476940" y="2590808"/>
              <a:ext cx="797007" cy="221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stock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52" name="TextovéPole 151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2912101" y="2762139"/>
              <a:ext cx="885406" cy="221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short call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156" name="Přímá spojnice 155"/>
            <p:cNvCxnSpPr/>
            <p:nvPr/>
          </p:nvCxnSpPr>
          <p:spPr>
            <a:xfrm>
              <a:off x="2918668" y="2940882"/>
              <a:ext cx="1054216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Přímá spojnice 156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3966056" y="2951005"/>
              <a:ext cx="1682664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TextovéPole 158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4179467" y="2955390"/>
              <a:ext cx="2090212" cy="221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covered call </a:t>
              </a:r>
              <a:r>
                <a:rPr lang="cs-CZ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(</a:t>
              </a: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synthetic short put</a:t>
              </a:r>
              <a:r>
                <a:rPr lang="cs-CZ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)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sp>
        <p:nvSpPr>
          <p:cNvPr id="161" name="TextovéPole 160"/>
          <p:cNvSpPr txBox="1"/>
          <p:nvPr/>
        </p:nvSpPr>
        <p:spPr>
          <a:xfrm>
            <a:off x="864000" y="3996000"/>
            <a:ext cx="322984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Market considerations</a:t>
            </a:r>
          </a:p>
        </p:txBody>
      </p:sp>
      <p:sp>
        <p:nvSpPr>
          <p:cNvPr id="162" name="TextovéPole 161">
            <a:extLst>
              <a:ext uri="{FF2B5EF4-FFF2-40B4-BE49-F238E27FC236}">
                <a16:creationId xmlns:a16="http://schemas.microsoft.com/office/drawing/2014/main" id="{A5C29000-1273-4C3B-9352-86C21FB676B4}"/>
              </a:ext>
            </a:extLst>
          </p:cNvPr>
          <p:cNvSpPr txBox="1"/>
          <p:nvPr/>
        </p:nvSpPr>
        <p:spPr>
          <a:xfrm>
            <a:off x="1188000" y="4334533"/>
            <a:ext cx="776869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writer of a call option wants to be hedged against the loss caused by delivering the underlying asset at a higher price than the exercise price (without this hedge the writer’s position is called naked)</a:t>
            </a:r>
          </a:p>
        </p:txBody>
      </p:sp>
      <p:sp>
        <p:nvSpPr>
          <p:cNvPr id="57" name="TextovéPole 56">
            <a:extLst>
              <a:ext uri="{FF2B5EF4-FFF2-40B4-BE49-F238E27FC236}">
                <a16:creationId xmlns:a16="http://schemas.microsoft.com/office/drawing/2014/main" id="{A5C29000-1273-4C3B-9352-86C21FB676B4}"/>
              </a:ext>
            </a:extLst>
          </p:cNvPr>
          <p:cNvSpPr txBox="1"/>
          <p:nvPr/>
        </p:nvSpPr>
        <p:spPr>
          <a:xfrm>
            <a:off x="1188000" y="5150449"/>
            <a:ext cx="768948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holder of a stock portfolio wants to mitigate the loss from declining prices with the additional income obtained from selling call options </a:t>
            </a:r>
          </a:p>
        </p:txBody>
      </p:sp>
    </p:spTree>
    <p:extLst>
      <p:ext uri="{BB962C8B-B14F-4D97-AF65-F5344CB8AC3E}">
        <p14:creationId xmlns:p14="http://schemas.microsoft.com/office/powerpoint/2010/main" val="1437936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Option combinations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13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296075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Protective put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19078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98" name="TextovéPole 97">
            <a:extLst>
              <a:ext uri="{FF2B5EF4-FFF2-40B4-BE49-F238E27FC236}">
                <a16:creationId xmlns:a16="http://schemas.microsoft.com/office/drawing/2014/main" id="{A5C29000-1273-4C3B-9352-86C21FB676B4}"/>
              </a:ext>
            </a:extLst>
          </p:cNvPr>
          <p:cNvSpPr txBox="1"/>
          <p:nvPr/>
        </p:nvSpPr>
        <p:spPr>
          <a:xfrm>
            <a:off x="1188000" y="1197716"/>
            <a:ext cx="726636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protective put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is a combination of a long put and a long position in its underlying asset</a:t>
            </a:r>
          </a:p>
        </p:txBody>
      </p:sp>
      <p:sp>
        <p:nvSpPr>
          <p:cNvPr id="158" name="TextovéPole 157">
            <a:extLst>
              <a:ext uri="{FF2B5EF4-FFF2-40B4-BE49-F238E27FC236}">
                <a16:creationId xmlns:a16="http://schemas.microsoft.com/office/drawing/2014/main" id="{A5C29000-1273-4C3B-9352-86C21FB676B4}"/>
              </a:ext>
            </a:extLst>
          </p:cNvPr>
          <p:cNvSpPr txBox="1"/>
          <p:nvPr/>
        </p:nvSpPr>
        <p:spPr>
          <a:xfrm>
            <a:off x="1188000" y="1755560"/>
            <a:ext cx="762469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payoff from a protective put is the same as a long call, but created synthetically</a:t>
            </a:r>
          </a:p>
        </p:txBody>
      </p:sp>
      <p:grpSp>
        <p:nvGrpSpPr>
          <p:cNvPr id="11" name="Skupina 10"/>
          <p:cNvGrpSpPr/>
          <p:nvPr/>
        </p:nvGrpSpPr>
        <p:grpSpPr>
          <a:xfrm>
            <a:off x="2920544" y="2348880"/>
            <a:ext cx="3523664" cy="1529487"/>
            <a:chOff x="2920544" y="2235674"/>
            <a:chExt cx="3523664" cy="152948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2" name="TextovéPole 121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/>
                <p:nvPr/>
              </p:nvSpPr>
              <p:spPr>
                <a:xfrm>
                  <a:off x="5148064" y="3155588"/>
                  <a:ext cx="188095" cy="26205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22" name="TextovéPole 121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8064" y="3155588"/>
                  <a:ext cx="188095" cy="262059"/>
                </a:xfrm>
                <a:prstGeom prst="rect">
                  <a:avLst/>
                </a:prstGeom>
                <a:blipFill>
                  <a:blip r:embed="rId11"/>
                  <a:stretch>
                    <a:fillRect l="-1935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3" name="TextovéPole 122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3865487" y="3012320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23" name="TextovéPole 122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65487" y="3012320"/>
                  <a:ext cx="187089" cy="261225"/>
                </a:xfrm>
                <a:prstGeom prst="rect">
                  <a:avLst/>
                </a:prstGeom>
                <a:blipFill>
                  <a:blip r:embed="rId12"/>
                  <a:stretch>
                    <a:fillRect l="-6452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4" name="Přímá spojnice 123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2920544" y="2577161"/>
              <a:ext cx="6409" cy="1188000"/>
            </a:xfrm>
            <a:prstGeom prst="line">
              <a:avLst/>
            </a:prstGeom>
            <a:ln w="635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Přímá spojnice 124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3972884" y="3211433"/>
              <a:ext cx="0" cy="258839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Přímá spojnice 125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2931160" y="3213120"/>
              <a:ext cx="2435713" cy="0"/>
            </a:xfrm>
            <a:prstGeom prst="line">
              <a:avLst/>
            </a:prstGeom>
            <a:ln w="6350">
              <a:solidFill>
                <a:schemeClr val="accent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Přímá spojnice 126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rot="2700000">
              <a:off x="3139757" y="3143422"/>
              <a:ext cx="981818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Přímá spojnice 130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3492000" y="2768412"/>
              <a:ext cx="936165" cy="921979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Přímá spojnice 143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3989242" y="2768412"/>
              <a:ext cx="702094" cy="702093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TextovéPole 149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2941704" y="2235674"/>
              <a:ext cx="2249629" cy="2400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200" b="1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Protective at-the-money put</a:t>
              </a:r>
              <a:endParaRPr lang="en-GB" sz="12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51" name="TextovéPole 150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3569406" y="2767858"/>
              <a:ext cx="797007" cy="221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stock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52" name="TextovéPole 151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4110958" y="3449329"/>
              <a:ext cx="885406" cy="221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put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156" name="Přímá spojnice 155"/>
            <p:cNvCxnSpPr/>
            <p:nvPr/>
          </p:nvCxnSpPr>
          <p:spPr>
            <a:xfrm>
              <a:off x="3970032" y="3477956"/>
              <a:ext cx="1054216" cy="0"/>
            </a:xfrm>
            <a:prstGeom prst="line">
              <a:avLst/>
            </a:prstGeom>
            <a:ln w="19050" cmpd="sng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Přímá spojnice 156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2926953" y="3477956"/>
              <a:ext cx="1053615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TextovéPole 158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4279136" y="3024965"/>
              <a:ext cx="2165072" cy="221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protective put (synthetic long call)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sp>
        <p:nvSpPr>
          <p:cNvPr id="161" name="TextovéPole 160"/>
          <p:cNvSpPr txBox="1"/>
          <p:nvPr/>
        </p:nvSpPr>
        <p:spPr>
          <a:xfrm>
            <a:off x="864000" y="3924000"/>
            <a:ext cx="3214481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Market considerations</a:t>
            </a:r>
          </a:p>
        </p:txBody>
      </p:sp>
      <p:sp>
        <p:nvSpPr>
          <p:cNvPr id="162" name="TextovéPole 161">
            <a:extLst>
              <a:ext uri="{FF2B5EF4-FFF2-40B4-BE49-F238E27FC236}">
                <a16:creationId xmlns:a16="http://schemas.microsoft.com/office/drawing/2014/main" id="{A5C29000-1273-4C3B-9352-86C21FB676B4}"/>
              </a:ext>
            </a:extLst>
          </p:cNvPr>
          <p:cNvSpPr txBox="1"/>
          <p:nvPr/>
        </p:nvSpPr>
        <p:spPr>
          <a:xfrm>
            <a:off x="1188000" y="4257910"/>
            <a:ext cx="74091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holder of a stock portfolio creates protection against price decline at the cost of reduced gain in case of a price increase</a:t>
            </a:r>
          </a:p>
        </p:txBody>
      </p:sp>
      <p:sp>
        <p:nvSpPr>
          <p:cNvPr id="57" name="TextovéPole 56">
            <a:extLst>
              <a:ext uri="{FF2B5EF4-FFF2-40B4-BE49-F238E27FC236}">
                <a16:creationId xmlns:a16="http://schemas.microsoft.com/office/drawing/2014/main" id="{A5C29000-1273-4C3B-9352-86C21FB676B4}"/>
              </a:ext>
            </a:extLst>
          </p:cNvPr>
          <p:cNvSpPr txBox="1"/>
          <p:nvPr/>
        </p:nvSpPr>
        <p:spPr>
          <a:xfrm>
            <a:off x="1188000" y="4814418"/>
            <a:ext cx="524121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protective put is called portfolio insurance</a:t>
            </a:r>
          </a:p>
        </p:txBody>
      </p:sp>
      <p:sp>
        <p:nvSpPr>
          <p:cNvPr id="59" name="TextovéPole 58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2000" y="5103595"/>
            <a:ext cx="748109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Buying a put option can be interpreted as buying an insurance policy that reduces the total income by a fixed amount if the damage does not occur</a:t>
            </a:r>
          </a:p>
        </p:txBody>
      </p:sp>
      <p:sp>
        <p:nvSpPr>
          <p:cNvPr id="60" name="TextovéPole 59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3131" y="5608650"/>
            <a:ext cx="7450869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Exercising the put option can be interpreted as the payment of an insurance premium that compensates for loss if damage occurs</a:t>
            </a:r>
          </a:p>
        </p:txBody>
      </p:sp>
    </p:spTree>
    <p:extLst>
      <p:ext uri="{BB962C8B-B14F-4D97-AF65-F5344CB8AC3E}">
        <p14:creationId xmlns:p14="http://schemas.microsoft.com/office/powerpoint/2010/main" val="7302984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Option combinations</a:t>
            </a:r>
          </a:p>
        </p:txBody>
      </p:sp>
      <p:sp>
        <p:nvSpPr>
          <p:cNvPr id="7" name="Zástupný symbol pro číslo snímku 2">
            <a:extLst>
              <a:ext uri="{FF2B5EF4-FFF2-40B4-BE49-F238E27FC236}">
                <a16:creationId xmlns:a16="http://schemas.microsoft.com/office/drawing/2014/main" id="{59F3B27A-F803-1D9F-A7F0-40CEF43DE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14</a:t>
            </a:fld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52000" y="2160000"/>
            <a:ext cx="5976000" cy="1800000"/>
          </a:xfrm>
        </p:spPr>
        <p:txBody>
          <a:bodyPr/>
          <a:lstStyle/>
          <a:p>
            <a:pPr marL="182880" indent="0" algn="l">
              <a:buNone/>
            </a:pPr>
            <a:r>
              <a:rPr lang="en-GB" dirty="0">
                <a:solidFill>
                  <a:srgbClr val="7030A0"/>
                </a:solidFill>
              </a:rPr>
              <a:t>See you </a:t>
            </a:r>
            <a:br>
              <a:rPr lang="en-GB" dirty="0">
                <a:solidFill>
                  <a:srgbClr val="7030A0"/>
                </a:solidFill>
              </a:rPr>
            </a:br>
            <a:r>
              <a:rPr lang="en-GB" dirty="0">
                <a:solidFill>
                  <a:srgbClr val="7030A0"/>
                </a:solidFill>
              </a:rPr>
              <a:t>in the next lecture</a:t>
            </a:r>
          </a:p>
        </p:txBody>
      </p:sp>
      <p:sp>
        <p:nvSpPr>
          <p:cNvPr id="24" name="Obdélník 23">
            <a:extLst>
              <a:ext uri="{FF2B5EF4-FFF2-40B4-BE49-F238E27FC236}">
                <a16:creationId xmlns:a16="http://schemas.microsoft.com/office/drawing/2014/main" id="{69C18472-DCA6-96FA-146D-2F54D8615A23}"/>
              </a:ext>
            </a:extLst>
          </p:cNvPr>
          <p:cNvSpPr/>
          <p:nvPr/>
        </p:nvSpPr>
        <p:spPr>
          <a:xfrm>
            <a:off x="4887127" y="5978752"/>
            <a:ext cx="2353238" cy="37802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bdélník 24">
            <a:extLst>
              <a:ext uri="{FF2B5EF4-FFF2-40B4-BE49-F238E27FC236}">
                <a16:creationId xmlns:a16="http://schemas.microsoft.com/office/drawing/2014/main" id="{5E3B3000-E68E-BDB3-30DB-C9DABF49F545}"/>
              </a:ext>
            </a:extLst>
          </p:cNvPr>
          <p:cNvSpPr/>
          <p:nvPr/>
        </p:nvSpPr>
        <p:spPr>
          <a:xfrm>
            <a:off x="4716016" y="4509120"/>
            <a:ext cx="2664312" cy="19440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Podnadpis 2">
            <a:extLst>
              <a:ext uri="{FF2B5EF4-FFF2-40B4-BE49-F238E27FC236}">
                <a16:creationId xmlns:a16="http://schemas.microsoft.com/office/drawing/2014/main" id="{7BA824DF-570B-DC6B-17D6-C39F581B7910}"/>
              </a:ext>
            </a:extLst>
          </p:cNvPr>
          <p:cNvSpPr>
            <a:spLocks noGrp="1"/>
          </p:cNvSpPr>
          <p:nvPr/>
        </p:nvSpPr>
        <p:spPr>
          <a:xfrm>
            <a:off x="180000" y="288000"/>
            <a:ext cx="2700000" cy="5040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 algn="l">
              <a:spcBef>
                <a:spcPts val="0"/>
              </a:spcBef>
              <a:spcAft>
                <a:spcPts val="0"/>
              </a:spcAft>
            </a:pPr>
            <a:r>
              <a:rPr lang="en-GB" sz="1600" cap="small" dirty="0">
                <a:latin typeface="Algerian" panose="04020705040A02060702" pitchFamily="82" charset="0"/>
                <a:ea typeface="Tahoma" panose="020B0604030504040204" pitchFamily="34" charset="0"/>
                <a:cs typeface="Tahoma" panose="020B0604030504040204" pitchFamily="34" charset="0"/>
              </a:rPr>
              <a:t>©</a:t>
            </a:r>
            <a:r>
              <a:rPr lang="en-GB" sz="1800" cap="small" dirty="0">
                <a:latin typeface="Algerian" panose="04020705040A02060702" pitchFamily="82" charset="0"/>
                <a:ea typeface="Tahoma" panose="020B0604030504040204" pitchFamily="34" charset="0"/>
                <a:cs typeface="Tahoma" panose="020B0604030504040204" pitchFamily="34" charset="0"/>
              </a:rPr>
              <a:t> O.D. Lecturing Legacy</a:t>
            </a:r>
            <a:endParaRPr lang="cs-CZ" sz="1800" cap="small" dirty="0">
              <a:latin typeface="Algerian" panose="04020705040A02060702" pitchFamily="82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80975" algn="l">
              <a:spcBef>
                <a:spcPts val="0"/>
              </a:spcBef>
              <a:spcAft>
                <a:spcPts val="0"/>
              </a:spcAft>
            </a:pPr>
            <a:r>
              <a:rPr lang="cs-CZ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dedekold@gmail.com</a:t>
            </a:r>
            <a:endParaRPr lang="en-GB" sz="1000" cap="small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5D9354D-DC72-846D-1A1C-9BF692D279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5184000"/>
            <a:ext cx="864000" cy="86400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E0629354-1177-DC28-8BB1-58F942B5C58B}"/>
              </a:ext>
            </a:extLst>
          </p:cNvPr>
          <p:cNvSpPr/>
          <p:nvPr/>
        </p:nvSpPr>
        <p:spPr>
          <a:xfrm>
            <a:off x="1224000" y="5400000"/>
            <a:ext cx="5076192" cy="40011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en-GB" sz="1000" noProof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Visit</a:t>
            </a:r>
            <a:r>
              <a:rPr lang="en-GB" sz="100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GB" sz="1000" noProof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dedeklegacy.cz </a:t>
            </a:r>
            <a:r>
              <a:rPr lang="en-GB" sz="1000" noProof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 </a:t>
            </a:r>
            <a:r>
              <a:rPr lang="en-GB" sz="1000" noProof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TALKING SLIDES </a:t>
            </a:r>
            <a:r>
              <a:rPr lang="en-GB" sz="1000" noProof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 the animated version of this presentation</a:t>
            </a:r>
          </a:p>
          <a:p>
            <a:r>
              <a:rPr lang="en-GB" sz="1000" noProof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(with English narrations and English/Czech subtitles)</a:t>
            </a:r>
          </a:p>
        </p:txBody>
      </p:sp>
    </p:spTree>
    <p:extLst>
      <p:ext uri="{BB962C8B-B14F-4D97-AF65-F5344CB8AC3E}">
        <p14:creationId xmlns:p14="http://schemas.microsoft.com/office/powerpoint/2010/main" val="10582353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3104F5-4440-EBB3-D3B5-0F5E88E98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53EF516E-69ED-C26A-FBDD-4BB82D9F8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Option combinations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011D5B3-6B39-C02F-861E-E5E64F032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15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EEEBA01-32F6-DE74-E41C-233552AF0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000" y="180000"/>
            <a:ext cx="1547680" cy="338554"/>
          </a:xfrm>
        </p:spPr>
        <p:txBody>
          <a:bodyPr wrap="square">
            <a:spAutoFit/>
          </a:bodyPr>
          <a:lstStyle/>
          <a:p>
            <a:r>
              <a:rPr lang="en-GB" sz="1600" noProof="0" dirty="0"/>
              <a:t>Footnote</a:t>
            </a:r>
            <a:r>
              <a:rPr lang="cs-CZ" sz="1600" noProof="0" dirty="0"/>
              <a:t>s</a:t>
            </a:r>
            <a:endParaRPr lang="en-GB" sz="1600" noProof="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A17A1425-D170-F6C5-1DB8-52B001F6F3C9}"/>
              </a:ext>
            </a:extLst>
          </p:cNvPr>
          <p:cNvSpPr txBox="1"/>
          <p:nvPr/>
        </p:nvSpPr>
        <p:spPr>
          <a:xfrm>
            <a:off x="252001" y="540000"/>
            <a:ext cx="8640479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sz="1200" noProof="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28-year-old trader Nick Leeson bankrupted a 227-year-old Barings Bank</a:t>
            </a:r>
            <a:r>
              <a:rPr lang="cs-CZ" sz="1200" noProof="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200" noProof="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-1800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200" noProof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bullish bet on Japanese equities: </a:t>
            </a:r>
            <a:r>
              <a:rPr lang="en-GB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$7 bn </a:t>
            </a:r>
            <a:r>
              <a:rPr lang="en-GB" sz="1200" noProof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long position in Nikkei stock index futures, accompanied by $20 bn short position in government bond futures (expected decline in bond prices due to the reallocation of funds from the bond market to the stock market</a:t>
            </a:r>
            <a:r>
              <a:rPr lang="cs-CZ" sz="1200" noProof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GB" sz="1200" noProof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80000" indent="-1800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Following the Kobe earthquake, the Nikkei fell sharply, triggering $650 mil in margin calls</a:t>
            </a:r>
            <a:r>
              <a:rPr lang="en-GB" sz="1200" noProof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80000" indent="-1800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200" noProof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Leeson opened short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straddle positions (selling put and call options on the Nikkei), using premiums to finance margin calls, assuming that the volatility of the Japanese equity market would remain</a:t>
            </a:r>
            <a:r>
              <a:rPr lang="en-GB" sz="1200" noProof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stable.</a:t>
            </a:r>
          </a:p>
          <a:p>
            <a:pPr marL="180000" indent="-1800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200" noProof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Further </a:t>
            </a:r>
            <a:r>
              <a:rPr lang="en-GB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falls in the equity market following the second earthquake in Kobe aggravated the problem, with margin calls exceeding the bank's</a:t>
            </a:r>
            <a:r>
              <a:rPr lang="en-GB" sz="1200" noProof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capital and forcing Leeson to cease trading.</a:t>
            </a:r>
            <a:endParaRPr lang="en-GB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900BF9A8-24B8-60DD-072E-E2E4C2D927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56484" y="17140"/>
            <a:ext cx="685800" cy="6858000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5BA55D39-51A7-AA7D-7EBA-B88F25BBAA91}"/>
              </a:ext>
            </a:extLst>
          </p:cNvPr>
          <p:cNvSpPr txBox="1"/>
          <p:nvPr/>
        </p:nvSpPr>
        <p:spPr>
          <a:xfrm>
            <a:off x="1115616" y="2852936"/>
            <a:ext cx="30243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>
                <a:latin typeface="Cambria Math"/>
                <a:ea typeface="Cambria Math" panose="02040503050406030204" pitchFamily="18" charset="0"/>
              </a:rPr>
              <a:t>FINANCIAL TIMES  WEDNESDAY MARCH 1 1995 </a:t>
            </a:r>
            <a:endParaRPr lang="en-GB" sz="1000" dirty="0">
              <a:latin typeface="Cambria Math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702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Option combinations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2555792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Basic shapes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3852015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Payoffs of 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basic </a:t>
            </a: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securities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8000" y="1192901"/>
            <a:ext cx="143978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Options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1187624" y="4413731"/>
            <a:ext cx="127779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Bonds</a:t>
            </a:r>
          </a:p>
        </p:txBody>
      </p:sp>
      <p:sp>
        <p:nvSpPr>
          <p:cNvPr id="60" name="TextovéPole 35">
            <a:extLst>
              <a:ext uri="{FF2B5EF4-FFF2-40B4-BE49-F238E27FC236}">
                <a16:creationId xmlns:a16="http://schemas.microsoft.com/office/drawing/2014/main" id="{BD37FAE9-2032-4298-ABE1-2A0D1AA19E90}"/>
              </a:ext>
            </a:extLst>
          </p:cNvPr>
          <p:cNvSpPr txBox="1"/>
          <p:nvPr/>
        </p:nvSpPr>
        <p:spPr>
          <a:xfrm>
            <a:off x="1188000" y="2572943"/>
            <a:ext cx="260147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Shares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 and futures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13" name="Skupina 12"/>
          <p:cNvGrpSpPr/>
          <p:nvPr/>
        </p:nvGrpSpPr>
        <p:grpSpPr>
          <a:xfrm>
            <a:off x="1620000" y="1550072"/>
            <a:ext cx="913440" cy="994470"/>
            <a:chOff x="1282296" y="1756589"/>
            <a:chExt cx="913440" cy="994470"/>
          </a:xfrm>
        </p:grpSpPr>
        <p:cxnSp>
          <p:nvCxnSpPr>
            <p:cNvPr id="68" name="Přímá spojnice 67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1282296" y="1973976"/>
              <a:ext cx="0" cy="777083"/>
            </a:xfrm>
            <a:prstGeom prst="line">
              <a:avLst/>
            </a:prstGeom>
            <a:ln w="12700"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Přímá spojnice 68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1282916" y="2518800"/>
              <a:ext cx="332564" cy="0"/>
            </a:xfrm>
            <a:prstGeom prst="line">
              <a:avLst/>
            </a:prstGeom>
            <a:ln w="2540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Přímá spojnice 70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1286503" y="2360304"/>
              <a:ext cx="909233" cy="0"/>
            </a:xfrm>
            <a:prstGeom prst="line">
              <a:avLst/>
            </a:prstGeom>
            <a:ln w="12700">
              <a:solidFill>
                <a:schemeClr val="accent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ovéPole 71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1300380" y="1756589"/>
              <a:ext cx="882144" cy="22775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cs-CZ" sz="110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call</a:t>
              </a:r>
              <a:endParaRPr lang="en-GB" sz="110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73" name="Přímá spojnice 72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V="1">
              <a:off x="1601452" y="2019704"/>
              <a:ext cx="503928" cy="503928"/>
            </a:xfrm>
            <a:prstGeom prst="line">
              <a:avLst/>
            </a:prstGeom>
            <a:ln w="2540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Skupina 14"/>
          <p:cNvGrpSpPr/>
          <p:nvPr/>
        </p:nvGrpSpPr>
        <p:grpSpPr>
          <a:xfrm>
            <a:off x="3122947" y="1541272"/>
            <a:ext cx="913440" cy="994470"/>
            <a:chOff x="2771800" y="1755198"/>
            <a:chExt cx="913440" cy="994470"/>
          </a:xfrm>
        </p:grpSpPr>
        <p:cxnSp>
          <p:nvCxnSpPr>
            <p:cNvPr id="107" name="Přímá spojnice 106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2771800" y="1972585"/>
              <a:ext cx="0" cy="777083"/>
            </a:xfrm>
            <a:prstGeom prst="line">
              <a:avLst/>
            </a:prstGeom>
            <a:ln w="12700"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Přímá spojnice 107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2772420" y="2179746"/>
              <a:ext cx="332564" cy="0"/>
            </a:xfrm>
            <a:prstGeom prst="line">
              <a:avLst/>
            </a:prstGeom>
            <a:ln w="2540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Přímá spojnice 108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2776007" y="2358913"/>
              <a:ext cx="909233" cy="0"/>
            </a:xfrm>
            <a:prstGeom prst="line">
              <a:avLst/>
            </a:prstGeom>
            <a:ln w="12700">
              <a:solidFill>
                <a:schemeClr val="accent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TextovéPole 109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2789884" y="1755198"/>
              <a:ext cx="882144" cy="22775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10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Short call</a:t>
              </a:r>
              <a:endParaRPr lang="en-GB" sz="110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111" name="Přímá spojnice 110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 flipV="1">
              <a:off x="3106781" y="2179746"/>
              <a:ext cx="503928" cy="503928"/>
            </a:xfrm>
            <a:prstGeom prst="line">
              <a:avLst/>
            </a:prstGeom>
            <a:ln w="2540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Skupina 20"/>
          <p:cNvGrpSpPr/>
          <p:nvPr/>
        </p:nvGrpSpPr>
        <p:grpSpPr>
          <a:xfrm>
            <a:off x="4603558" y="1541272"/>
            <a:ext cx="913440" cy="994470"/>
            <a:chOff x="4162616" y="1628800"/>
            <a:chExt cx="913440" cy="994470"/>
          </a:xfrm>
        </p:grpSpPr>
        <p:cxnSp>
          <p:nvCxnSpPr>
            <p:cNvPr id="115" name="Přímá spojnice 114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4162616" y="1846187"/>
              <a:ext cx="0" cy="777083"/>
            </a:xfrm>
            <a:prstGeom prst="line">
              <a:avLst/>
            </a:prstGeom>
            <a:ln w="12700"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Přímá spojnice 115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4572000" y="2414746"/>
              <a:ext cx="490844" cy="0"/>
            </a:xfrm>
            <a:prstGeom prst="line">
              <a:avLst/>
            </a:prstGeom>
            <a:ln w="2540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Přímá spojnice 116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4166823" y="2232515"/>
              <a:ext cx="909233" cy="0"/>
            </a:xfrm>
            <a:prstGeom prst="line">
              <a:avLst/>
            </a:prstGeom>
            <a:ln w="12700">
              <a:solidFill>
                <a:schemeClr val="accent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TextovéPole 117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4180700" y="1628800"/>
              <a:ext cx="882144" cy="22775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10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put</a:t>
              </a:r>
              <a:endParaRPr lang="en-GB" sz="110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119" name="Přímá spojnice 118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 flipV="1">
              <a:off x="4165198" y="2012285"/>
              <a:ext cx="406802" cy="406802"/>
            </a:xfrm>
            <a:prstGeom prst="line">
              <a:avLst/>
            </a:prstGeom>
            <a:ln w="2540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Skupina 21"/>
          <p:cNvGrpSpPr/>
          <p:nvPr/>
        </p:nvGrpSpPr>
        <p:grpSpPr>
          <a:xfrm>
            <a:off x="6084168" y="1541272"/>
            <a:ext cx="913440" cy="994470"/>
            <a:chOff x="5580112" y="1700808"/>
            <a:chExt cx="913440" cy="994470"/>
          </a:xfrm>
        </p:grpSpPr>
        <p:cxnSp>
          <p:nvCxnSpPr>
            <p:cNvPr id="121" name="Přímá spojnice 120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5580112" y="1918195"/>
              <a:ext cx="0" cy="777083"/>
            </a:xfrm>
            <a:prstGeom prst="line">
              <a:avLst/>
            </a:prstGeom>
            <a:ln w="12700"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Přímá spojnice 121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5989496" y="2094870"/>
              <a:ext cx="490844" cy="0"/>
            </a:xfrm>
            <a:prstGeom prst="line">
              <a:avLst/>
            </a:prstGeom>
            <a:ln w="2540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Přímá spojnice 122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5584319" y="2304523"/>
              <a:ext cx="909233" cy="0"/>
            </a:xfrm>
            <a:prstGeom prst="line">
              <a:avLst/>
            </a:prstGeom>
            <a:ln w="12700">
              <a:solidFill>
                <a:schemeClr val="accent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TextovéPole 123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5598196" y="1700808"/>
              <a:ext cx="882144" cy="22775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10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Short put</a:t>
              </a:r>
              <a:endParaRPr lang="en-GB" sz="110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125" name="Přímá spojnice 124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V="1">
              <a:off x="5582694" y="2099661"/>
              <a:ext cx="406802" cy="406802"/>
            </a:xfrm>
            <a:prstGeom prst="line">
              <a:avLst/>
            </a:prstGeom>
            <a:ln w="2540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Skupina 35"/>
          <p:cNvGrpSpPr/>
          <p:nvPr/>
        </p:nvGrpSpPr>
        <p:grpSpPr>
          <a:xfrm>
            <a:off x="1642336" y="2880000"/>
            <a:ext cx="900000" cy="1152000"/>
            <a:chOff x="3082496" y="2799096"/>
            <a:chExt cx="913440" cy="1133960"/>
          </a:xfrm>
        </p:grpSpPr>
        <p:cxnSp>
          <p:nvCxnSpPr>
            <p:cNvPr id="127" name="Přímá spojnice 126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3082496" y="3155973"/>
              <a:ext cx="0" cy="777083"/>
            </a:xfrm>
            <a:prstGeom prst="line">
              <a:avLst/>
            </a:prstGeom>
            <a:ln w="12700"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Přímá spojnice 128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3086703" y="3542301"/>
              <a:ext cx="909233" cy="0"/>
            </a:xfrm>
            <a:prstGeom prst="line">
              <a:avLst/>
            </a:prstGeom>
            <a:ln w="12700">
              <a:solidFill>
                <a:schemeClr val="accent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TextovéPole 129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3100580" y="2799096"/>
              <a:ext cx="882144" cy="36317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10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stock</a:t>
              </a:r>
              <a:r>
                <a:rPr lang="cs-CZ" sz="110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 and futures</a:t>
              </a:r>
              <a:endParaRPr lang="en-GB" sz="110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131" name="Přímá spojnice 130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V="1">
              <a:off x="3165428" y="3201701"/>
              <a:ext cx="701732" cy="701732"/>
            </a:xfrm>
            <a:prstGeom prst="line">
              <a:avLst/>
            </a:prstGeom>
            <a:ln w="2540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2" name="Skupina 131"/>
          <p:cNvGrpSpPr/>
          <p:nvPr/>
        </p:nvGrpSpPr>
        <p:grpSpPr>
          <a:xfrm>
            <a:off x="3024000" y="2880000"/>
            <a:ext cx="900000" cy="1152000"/>
            <a:chOff x="3082496" y="2869786"/>
            <a:chExt cx="913440" cy="1063270"/>
          </a:xfrm>
        </p:grpSpPr>
        <p:cxnSp>
          <p:nvCxnSpPr>
            <p:cNvPr id="133" name="Přímá spojnice 132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3082496" y="3155973"/>
              <a:ext cx="0" cy="777083"/>
            </a:xfrm>
            <a:prstGeom prst="line">
              <a:avLst/>
            </a:prstGeom>
            <a:ln w="12700"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Přímá spojnice 133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3086703" y="3542301"/>
              <a:ext cx="909233" cy="0"/>
            </a:xfrm>
            <a:prstGeom prst="line">
              <a:avLst/>
            </a:prstGeom>
            <a:ln w="12700">
              <a:solidFill>
                <a:schemeClr val="accent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TextovéPole 134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3100580" y="2869786"/>
              <a:ext cx="882144" cy="36317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10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Short stock</a:t>
              </a:r>
              <a:r>
                <a:rPr lang="cs-CZ" sz="110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 and futures</a:t>
              </a:r>
              <a:endParaRPr lang="en-GB" sz="110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136" name="Přímá spojnice 135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 flipV="1">
              <a:off x="3180796" y="3201701"/>
              <a:ext cx="701732" cy="701732"/>
            </a:xfrm>
            <a:prstGeom prst="line">
              <a:avLst/>
            </a:prstGeom>
            <a:ln w="2540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TextovéPole 75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4320000" y="2880625"/>
            <a:ext cx="471601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Long stock: a change in a share price changes the payoff from holding the share by the same amount</a:t>
            </a:r>
          </a:p>
        </p:txBody>
      </p:sp>
      <p:sp>
        <p:nvSpPr>
          <p:cNvPr id="78" name="TextovéPole 77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4320000" y="3331319"/>
            <a:ext cx="4716016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Short stock: a change in a share price changes the payoff from selling the stock short by the same amount but with the opposite sign</a:t>
            </a:r>
          </a:p>
        </p:txBody>
      </p:sp>
      <p:grpSp>
        <p:nvGrpSpPr>
          <p:cNvPr id="12" name="Skupina 11"/>
          <p:cNvGrpSpPr/>
          <p:nvPr/>
        </p:nvGrpSpPr>
        <p:grpSpPr>
          <a:xfrm>
            <a:off x="1638130" y="4781272"/>
            <a:ext cx="917646" cy="969037"/>
            <a:chOff x="1638130" y="4303539"/>
            <a:chExt cx="917646" cy="969037"/>
          </a:xfrm>
        </p:grpSpPr>
        <p:cxnSp>
          <p:nvCxnSpPr>
            <p:cNvPr id="82" name="Přímá spojnice 81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1642336" y="4495493"/>
              <a:ext cx="0" cy="777083"/>
            </a:xfrm>
            <a:prstGeom prst="line">
              <a:avLst/>
            </a:prstGeom>
            <a:ln w="12700"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Přímá spojnice 82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1646543" y="4881821"/>
              <a:ext cx="909233" cy="0"/>
            </a:xfrm>
            <a:prstGeom prst="line">
              <a:avLst/>
            </a:prstGeom>
            <a:ln w="12700">
              <a:solidFill>
                <a:schemeClr val="accent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TextovéPole 83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1660420" y="4303539"/>
              <a:ext cx="882144" cy="22775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10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</a:t>
              </a:r>
              <a:r>
                <a:rPr lang="cs-CZ" sz="110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bond</a:t>
              </a:r>
              <a:endParaRPr lang="en-GB" sz="110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10" name="Přímá spojnice 9"/>
            <p:cNvCxnSpPr/>
            <p:nvPr/>
          </p:nvCxnSpPr>
          <p:spPr>
            <a:xfrm>
              <a:off x="1638130" y="4656564"/>
              <a:ext cx="904434" cy="0"/>
            </a:xfrm>
            <a:prstGeom prst="line">
              <a:avLst/>
            </a:prstGeom>
            <a:ln w="2540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Skupina 89"/>
          <p:cNvGrpSpPr/>
          <p:nvPr/>
        </p:nvGrpSpPr>
        <p:grpSpPr>
          <a:xfrm>
            <a:off x="3122947" y="4781272"/>
            <a:ext cx="917646" cy="994470"/>
            <a:chOff x="1638130" y="4278106"/>
            <a:chExt cx="917646" cy="994470"/>
          </a:xfrm>
        </p:grpSpPr>
        <p:cxnSp>
          <p:nvCxnSpPr>
            <p:cNvPr id="91" name="Přímá spojnice 90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1642336" y="4495493"/>
              <a:ext cx="0" cy="777083"/>
            </a:xfrm>
            <a:prstGeom prst="line">
              <a:avLst/>
            </a:prstGeom>
            <a:ln w="12700"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Přímá spojnice 91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1646543" y="4881821"/>
              <a:ext cx="909233" cy="0"/>
            </a:xfrm>
            <a:prstGeom prst="line">
              <a:avLst/>
            </a:prstGeom>
            <a:ln w="12700">
              <a:solidFill>
                <a:schemeClr val="accent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ovéPole 92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1660420" y="4278106"/>
              <a:ext cx="882144" cy="22775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10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Short bond</a:t>
              </a:r>
              <a:endParaRPr lang="en-GB" sz="110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94" name="Přímá spojnice 93"/>
            <p:cNvCxnSpPr/>
            <p:nvPr/>
          </p:nvCxnSpPr>
          <p:spPr>
            <a:xfrm>
              <a:off x="1638130" y="5092929"/>
              <a:ext cx="904434" cy="0"/>
            </a:xfrm>
            <a:prstGeom prst="line">
              <a:avLst/>
            </a:prstGeom>
            <a:ln w="2540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8" name="TextovéPole 97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4320000" y="4731355"/>
            <a:ext cx="471601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Long bond: a positive payoff from holding a bond is independent of the size of the share price</a:t>
            </a:r>
          </a:p>
        </p:txBody>
      </p:sp>
      <p:sp>
        <p:nvSpPr>
          <p:cNvPr id="99" name="TextovéPole 98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4323286" y="5203643"/>
            <a:ext cx="471601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Short bond: a negative payoff from issuing a bond is independent of the size of the share price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4F46AC3E-0EDB-2E11-B8B4-F35CB3B499D5}"/>
              </a:ext>
            </a:extLst>
          </p:cNvPr>
          <p:cNvSpPr txBox="1"/>
          <p:nvPr/>
        </p:nvSpPr>
        <p:spPr>
          <a:xfrm>
            <a:off x="4320000" y="3997457"/>
            <a:ext cx="471601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Exactly the same payoff profile as a stock can be seen with futures contracts </a:t>
            </a:r>
          </a:p>
        </p:txBody>
      </p:sp>
    </p:spTree>
    <p:extLst>
      <p:ext uri="{BB962C8B-B14F-4D97-AF65-F5344CB8AC3E}">
        <p14:creationId xmlns:p14="http://schemas.microsoft.com/office/powerpoint/2010/main" val="4268619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Option combinations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796152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Overview of option combinations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291591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Synthetic securities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7623" y="2721189"/>
            <a:ext cx="770485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Option combinations called 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combinations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are formed by either all long or all short option positions using different types of options (calls and puts) </a:t>
            </a:r>
          </a:p>
        </p:txBody>
      </p:sp>
      <p:sp>
        <p:nvSpPr>
          <p:cNvPr id="68" name="TextovéPole 67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2000" y="4128174"/>
            <a:ext cx="7092448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Vertical (cylinder) spread: the same expiry date and different exercise prices </a:t>
            </a:r>
          </a:p>
        </p:txBody>
      </p:sp>
      <p:sp>
        <p:nvSpPr>
          <p:cNvPr id="59" name="TextovéPole 58"/>
          <p:cNvSpPr txBox="1"/>
          <p:nvPr/>
        </p:nvSpPr>
        <p:spPr>
          <a:xfrm>
            <a:off x="1187623" y="1762844"/>
            <a:ext cx="759602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rich variety of synthetic option profiles is characteristic of option markets</a:t>
            </a:r>
          </a:p>
        </p:txBody>
      </p:sp>
      <p:sp>
        <p:nvSpPr>
          <p:cNvPr id="91" name="TextovéPole 90">
            <a:extLst>
              <a:ext uri="{FF2B5EF4-FFF2-40B4-BE49-F238E27FC236}">
                <a16:creationId xmlns:a16="http://schemas.microsoft.com/office/drawing/2014/main" id="{3B2D848F-0F85-43DE-B979-92E15EF0C158}"/>
              </a:ext>
            </a:extLst>
          </p:cNvPr>
          <p:cNvSpPr txBox="1"/>
          <p:nvPr/>
        </p:nvSpPr>
        <p:spPr>
          <a:xfrm>
            <a:off x="1188000" y="1196088"/>
            <a:ext cx="794434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synthetic security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is created by combining two or more underlying financial instruments in a process known as financial engineering</a:t>
            </a:r>
          </a:p>
        </p:txBody>
      </p:sp>
      <p:sp>
        <p:nvSpPr>
          <p:cNvPr id="46" name="TextovéPole 45">
            <a:extLst>
              <a:ext uri="{FF2B5EF4-FFF2-40B4-BE49-F238E27FC236}">
                <a16:creationId xmlns:a16="http://schemas.microsoft.com/office/drawing/2014/main" id="{EE16E3B3-D303-4859-B2FD-649CC47A3C14}"/>
              </a:ext>
            </a:extLst>
          </p:cNvPr>
          <p:cNvSpPr txBox="1"/>
          <p:nvPr/>
        </p:nvSpPr>
        <p:spPr>
          <a:xfrm>
            <a:off x="1188000" y="3562645"/>
            <a:ext cx="776434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Option combinations called 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spreads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are formed by a mixture of long and short option positions using the same or different types of options</a:t>
            </a:r>
          </a:p>
        </p:txBody>
      </p:sp>
      <p:sp>
        <p:nvSpPr>
          <p:cNvPr id="70" name="TextovéPole 69"/>
          <p:cNvSpPr txBox="1"/>
          <p:nvPr/>
        </p:nvSpPr>
        <p:spPr>
          <a:xfrm>
            <a:off x="864000" y="2375858"/>
            <a:ext cx="22678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Classification</a:t>
            </a:r>
          </a:p>
        </p:txBody>
      </p:sp>
      <p:sp>
        <p:nvSpPr>
          <p:cNvPr id="71" name="TextovéPole 70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2000" y="4927957"/>
            <a:ext cx="414255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Spreads of two spreads (butterfly, condor)</a:t>
            </a:r>
          </a:p>
        </p:txBody>
      </p:sp>
      <p:sp>
        <p:nvSpPr>
          <p:cNvPr id="62" name="TextovéPole 61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2000" y="4394720"/>
            <a:ext cx="741606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Horizontal (calendar) spread: the same exercise price and different expiry dates</a:t>
            </a:r>
          </a:p>
        </p:txBody>
      </p:sp>
      <p:sp>
        <p:nvSpPr>
          <p:cNvPr id="64" name="TextovéPole 63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2000" y="4661681"/>
            <a:ext cx="650957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Diagonal spread: different exercise prices and different expiry dates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0A0EC4B4-BE38-07F2-43DB-55E9F34DE826}"/>
              </a:ext>
            </a:extLst>
          </p:cNvPr>
          <p:cNvSpPr txBox="1"/>
          <p:nvPr/>
        </p:nvSpPr>
        <p:spPr>
          <a:xfrm>
            <a:off x="1512000" y="3290605"/>
            <a:ext cx="398081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Examples: straddle, strangle, strip, strap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7E9F3DF5-725D-5F3E-2B11-011EF61D1138}"/>
              </a:ext>
            </a:extLst>
          </p:cNvPr>
          <p:cNvSpPr txBox="1"/>
          <p:nvPr/>
        </p:nvSpPr>
        <p:spPr>
          <a:xfrm>
            <a:off x="1187625" y="5192864"/>
            <a:ext cx="691237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Combinations generated by an option and its underlying security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F71FFBE-B0E3-3E5E-6370-2DCA3B7A38F8}"/>
              </a:ext>
            </a:extLst>
          </p:cNvPr>
          <p:cNvSpPr txBox="1"/>
          <p:nvPr/>
        </p:nvSpPr>
        <p:spPr>
          <a:xfrm>
            <a:off x="1475656" y="5486952"/>
            <a:ext cx="374441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Examples: covered call, protective put</a:t>
            </a:r>
          </a:p>
        </p:txBody>
      </p:sp>
    </p:spTree>
    <p:extLst>
      <p:ext uri="{BB962C8B-B14F-4D97-AF65-F5344CB8AC3E}">
        <p14:creationId xmlns:p14="http://schemas.microsoft.com/office/powerpoint/2010/main" val="3638669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Option combinations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1763704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Straddle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219583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85" name="TextovéPole 84">
            <a:extLst>
              <a:ext uri="{FF2B5EF4-FFF2-40B4-BE49-F238E27FC236}">
                <a16:creationId xmlns:a16="http://schemas.microsoft.com/office/drawing/2014/main" id="{EE16E3B3-D303-4859-B2FD-649CC47A3C14}"/>
              </a:ext>
            </a:extLst>
          </p:cNvPr>
          <p:cNvSpPr txBox="1"/>
          <p:nvPr/>
        </p:nvSpPr>
        <p:spPr>
          <a:xfrm>
            <a:off x="1187624" y="1238967"/>
            <a:ext cx="7632376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long straddle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consists of one long call option and one long put option, written on the same underlying security with the same exercise price and the same expiry date  </a:t>
            </a:r>
          </a:p>
        </p:txBody>
      </p:sp>
      <p:sp>
        <p:nvSpPr>
          <p:cNvPr id="150" name="TextovéPole 149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187999" y="4558402"/>
            <a:ext cx="793677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long straddle bets on a greater price change independently of its direction at a cost of higher initial expenditure (two options must be purchased) </a:t>
            </a:r>
          </a:p>
        </p:txBody>
      </p:sp>
      <p:sp>
        <p:nvSpPr>
          <p:cNvPr id="151" name="TextovéPole 150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222881" y="5151306"/>
            <a:ext cx="75956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short straddle generates an income from collected option premiums and bets on the low-price volatility of the underlying asset</a:t>
            </a:r>
          </a:p>
        </p:txBody>
      </p:sp>
      <p:sp>
        <p:nvSpPr>
          <p:cNvPr id="155" name="TextovéPole 154">
            <a:extLst>
              <a:ext uri="{FF2B5EF4-FFF2-40B4-BE49-F238E27FC236}">
                <a16:creationId xmlns:a16="http://schemas.microsoft.com/office/drawing/2014/main" id="{EE16E3B3-D303-4859-B2FD-649CC47A3C14}"/>
              </a:ext>
            </a:extLst>
          </p:cNvPr>
          <p:cNvSpPr txBox="1"/>
          <p:nvPr/>
        </p:nvSpPr>
        <p:spPr>
          <a:xfrm>
            <a:off x="864000" y="4212000"/>
            <a:ext cx="3462235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Ø"/>
            </a:pP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Market </a:t>
            </a: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considerations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8AD0D0BB-BD87-00AF-A5A9-849F3F720B42}"/>
              </a:ext>
            </a:extLst>
          </p:cNvPr>
          <p:cNvSpPr txBox="1"/>
          <p:nvPr/>
        </p:nvSpPr>
        <p:spPr>
          <a:xfrm>
            <a:off x="1187624" y="2068645"/>
            <a:ext cx="772009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short straddle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is the mirror image of a long straddle (one short call and one short put)</a:t>
            </a:r>
          </a:p>
        </p:txBody>
      </p:sp>
      <p:grpSp>
        <p:nvGrpSpPr>
          <p:cNvPr id="11" name="Skupina 10">
            <a:extLst>
              <a:ext uri="{FF2B5EF4-FFF2-40B4-BE49-F238E27FC236}">
                <a16:creationId xmlns:a16="http://schemas.microsoft.com/office/drawing/2014/main" id="{B001B832-CCC2-55E7-B0E2-6CF11340DA86}"/>
              </a:ext>
            </a:extLst>
          </p:cNvPr>
          <p:cNvGrpSpPr/>
          <p:nvPr/>
        </p:nvGrpSpPr>
        <p:grpSpPr>
          <a:xfrm>
            <a:off x="1598980" y="2712536"/>
            <a:ext cx="2626737" cy="1436210"/>
            <a:chOff x="1742476" y="2780928"/>
            <a:chExt cx="2626737" cy="14362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TextovéPole 98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/>
                <p:nvPr/>
              </p:nvSpPr>
              <p:spPr>
                <a:xfrm>
                  <a:off x="4095562" y="3514198"/>
                  <a:ext cx="188095" cy="26205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99" name="TextovéPole 98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5562" y="3514198"/>
                  <a:ext cx="188095" cy="262059"/>
                </a:xfrm>
                <a:prstGeom prst="rect">
                  <a:avLst/>
                </a:prstGeom>
                <a:blipFill>
                  <a:blip r:embed="rId12"/>
                  <a:stretch>
                    <a:fillRect l="-2258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0" name="TextovéPole 99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3308377" y="3344413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00" name="TextovéPole 99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08377" y="3344413"/>
                  <a:ext cx="187089" cy="261225"/>
                </a:xfrm>
                <a:prstGeom prst="rect">
                  <a:avLst/>
                </a:prstGeom>
                <a:blipFill>
                  <a:blip r:embed="rId13"/>
                  <a:stretch>
                    <a:fillRect l="-10000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2" name="Přímá spojnice 101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2340456" y="2935771"/>
              <a:ext cx="6409" cy="1188000"/>
            </a:xfrm>
            <a:prstGeom prst="line">
              <a:avLst/>
            </a:prstGeom>
            <a:ln w="635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Přímá spojnice 102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3361213" y="3903676"/>
              <a:ext cx="1008000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Přímá spojnice 103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3351469" y="3566732"/>
              <a:ext cx="0" cy="466929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Přímá spojnice 104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2351072" y="3571730"/>
              <a:ext cx="1923273" cy="0"/>
            </a:xfrm>
            <a:prstGeom prst="line">
              <a:avLst/>
            </a:prstGeom>
            <a:ln w="6350">
              <a:solidFill>
                <a:schemeClr val="accent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Přímá spojnice 106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rot="2700000">
              <a:off x="2427139" y="3531762"/>
              <a:ext cx="1080000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Přímá spojnice 107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2347282" y="3728056"/>
              <a:ext cx="1008000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Přímá spojnice 87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rot="18900000" flipH="1">
              <a:off x="3200275" y="3346218"/>
              <a:ext cx="1080000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TextovéPole 128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2838377" y="2780928"/>
              <a:ext cx="1083805" cy="2400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200" b="1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straddle</a:t>
              </a:r>
              <a:endParaRPr lang="en-GB" sz="12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30" name="TextovéPole 129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3664116" y="3908793"/>
              <a:ext cx="690429" cy="22775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put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31" name="TextovéPole 130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2390325" y="3735479"/>
              <a:ext cx="690429" cy="22775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call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7" name="Přímá spojnice 6">
              <a:extLst>
                <a:ext uri="{FF2B5EF4-FFF2-40B4-BE49-F238E27FC236}">
                  <a16:creationId xmlns:a16="http://schemas.microsoft.com/office/drawing/2014/main" id="{5C59E712-E23C-D421-ADA0-85B0DB5D6E6E}"/>
                </a:ext>
              </a:extLst>
            </p:cNvPr>
            <p:cNvCxnSpPr/>
            <p:nvPr/>
          </p:nvCxnSpPr>
          <p:spPr>
            <a:xfrm>
              <a:off x="2339909" y="4047577"/>
              <a:ext cx="1019012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ovéPole 9">
                  <a:extLst>
                    <a:ext uri="{FF2B5EF4-FFF2-40B4-BE49-F238E27FC236}">
                      <a16:creationId xmlns:a16="http://schemas.microsoft.com/office/drawing/2014/main" id="{D0CE556F-B0C1-749C-4A04-1BB8A2BAE891}"/>
                    </a:ext>
                  </a:extLst>
                </p:cNvPr>
                <p:cNvSpPr txBox="1"/>
                <p:nvPr/>
              </p:nvSpPr>
              <p:spPr>
                <a:xfrm>
                  <a:off x="1742476" y="3916197"/>
                  <a:ext cx="601955" cy="2576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−(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0" name="TextovéPole 9">
                  <a:extLst>
                    <a:ext uri="{FF2B5EF4-FFF2-40B4-BE49-F238E27FC236}">
                      <a16:creationId xmlns:a16="http://schemas.microsoft.com/office/drawing/2014/main" id="{D0CE556F-B0C1-749C-4A04-1BB8A2BAE89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42476" y="3916197"/>
                  <a:ext cx="601955" cy="257699"/>
                </a:xfrm>
                <a:prstGeom prst="rect">
                  <a:avLst/>
                </a:prstGeom>
                <a:blipFill>
                  <a:blip r:embed="rId14"/>
                  <a:stretch>
                    <a:fillRect l="-4082" r="-6122" b="-697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9" name="Přímá spojnice 108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rot="18900000" flipH="1">
              <a:off x="3195319" y="3681330"/>
              <a:ext cx="1080000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Přímá spojnice 127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rot="2700000">
              <a:off x="2425777" y="3677138"/>
              <a:ext cx="1080000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Skupina 14">
            <a:extLst>
              <a:ext uri="{FF2B5EF4-FFF2-40B4-BE49-F238E27FC236}">
                <a16:creationId xmlns:a16="http://schemas.microsoft.com/office/drawing/2014/main" id="{A54F4334-4EB9-BDEF-0EB6-A198FC18E8DB}"/>
              </a:ext>
            </a:extLst>
          </p:cNvPr>
          <p:cNvGrpSpPr/>
          <p:nvPr/>
        </p:nvGrpSpPr>
        <p:grpSpPr>
          <a:xfrm>
            <a:off x="4789674" y="2718041"/>
            <a:ext cx="2662646" cy="1510488"/>
            <a:chOff x="4599938" y="2784657"/>
            <a:chExt cx="2662646" cy="151048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TextovéPole 136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/>
                <p:nvPr/>
              </p:nvSpPr>
              <p:spPr>
                <a:xfrm>
                  <a:off x="6824618" y="3510307"/>
                  <a:ext cx="188095" cy="26205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37" name="TextovéPole 136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24618" y="3510307"/>
                  <a:ext cx="188095" cy="262059"/>
                </a:xfrm>
                <a:prstGeom prst="rect">
                  <a:avLst/>
                </a:prstGeom>
                <a:blipFill>
                  <a:blip r:embed="rId15"/>
                  <a:stretch>
                    <a:fillRect l="-2258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9" name="Přímá spojnice 138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5069512" y="2931880"/>
              <a:ext cx="6409" cy="1188000"/>
            </a:xfrm>
            <a:prstGeom prst="line">
              <a:avLst/>
            </a:prstGeom>
            <a:ln w="635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Přímá spojnice 139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V="1">
              <a:off x="6090269" y="3189895"/>
              <a:ext cx="1008000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Přímá spojnice 140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6086581" y="3087407"/>
              <a:ext cx="0" cy="466929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Přímá spojnice 141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5080128" y="3567839"/>
              <a:ext cx="1923273" cy="0"/>
            </a:xfrm>
            <a:prstGeom prst="line">
              <a:avLst/>
            </a:prstGeom>
            <a:ln w="6350">
              <a:solidFill>
                <a:schemeClr val="accent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Přímá spojnice 142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rot="18900000" flipV="1">
              <a:off x="5163815" y="3575161"/>
              <a:ext cx="1080000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Přímá spojnice 143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V="1">
              <a:off x="5067569" y="3383059"/>
              <a:ext cx="1019012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Přímá spojnice 144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rot="2700000" flipH="1" flipV="1">
              <a:off x="5929331" y="3755145"/>
              <a:ext cx="1080000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TextovéPole 133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5483613" y="2784657"/>
              <a:ext cx="1197847" cy="2400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200" b="1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Short straddle</a:t>
              </a:r>
              <a:endParaRPr lang="en-GB" sz="12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35" name="TextovéPole 134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6461752" y="3167607"/>
              <a:ext cx="800832" cy="221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short put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36" name="TextovéPole 135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5027941" y="3189895"/>
              <a:ext cx="730724" cy="221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short call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9" name="TextovéPole 148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6009748" y="3526830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49" name="TextovéPole 148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9748" y="3526830"/>
                  <a:ext cx="187089" cy="261225"/>
                </a:xfrm>
                <a:prstGeom prst="rect">
                  <a:avLst/>
                </a:prstGeom>
                <a:blipFill>
                  <a:blip r:embed="rId13"/>
                  <a:stretch>
                    <a:fillRect l="-6452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" name="Přímá spojnice 11">
              <a:extLst>
                <a:ext uri="{FF2B5EF4-FFF2-40B4-BE49-F238E27FC236}">
                  <a16:creationId xmlns:a16="http://schemas.microsoft.com/office/drawing/2014/main" id="{095FA20C-7171-D9C5-A4D7-B0E094C2323E}"/>
                </a:ext>
              </a:extLst>
            </p:cNvPr>
            <p:cNvCxnSpPr/>
            <p:nvPr/>
          </p:nvCxnSpPr>
          <p:spPr>
            <a:xfrm flipV="1">
              <a:off x="5064415" y="3063061"/>
              <a:ext cx="1019012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ovéPole 12">
                  <a:extLst>
                    <a:ext uri="{FF2B5EF4-FFF2-40B4-BE49-F238E27FC236}">
                      <a16:creationId xmlns:a16="http://schemas.microsoft.com/office/drawing/2014/main" id="{FAC1A0F2-20EC-F01C-2709-1ACB0C64EAF7}"/>
                    </a:ext>
                  </a:extLst>
                </p:cNvPr>
                <p:cNvSpPr txBox="1"/>
                <p:nvPr/>
              </p:nvSpPr>
              <p:spPr>
                <a:xfrm>
                  <a:off x="4599938" y="2937580"/>
                  <a:ext cx="464320" cy="2576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3" name="TextovéPole 12">
                  <a:extLst>
                    <a:ext uri="{FF2B5EF4-FFF2-40B4-BE49-F238E27FC236}">
                      <a16:creationId xmlns:a16="http://schemas.microsoft.com/office/drawing/2014/main" id="{FAC1A0F2-20EC-F01C-2709-1ACB0C64EAF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9938" y="2937580"/>
                  <a:ext cx="464320" cy="257699"/>
                </a:xfrm>
                <a:prstGeom prst="rect">
                  <a:avLst/>
                </a:prstGeom>
                <a:blipFill>
                  <a:blip r:embed="rId16"/>
                  <a:stretch>
                    <a:fillRect l="-2632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6" name="Přímá spojnice 145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rot="2700000" flipH="1" flipV="1">
              <a:off x="5926096" y="3436697"/>
              <a:ext cx="1080000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Přímá spojnice 146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rot="18900000" flipV="1">
              <a:off x="5168666" y="3432505"/>
              <a:ext cx="1080000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02176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Option combinations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180000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Strangle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22696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83" name="TextovéPole 82">
            <a:extLst>
              <a:ext uri="{FF2B5EF4-FFF2-40B4-BE49-F238E27FC236}">
                <a16:creationId xmlns:a16="http://schemas.microsoft.com/office/drawing/2014/main" id="{EE16E3B3-D303-4859-B2FD-649CC47A3C14}"/>
              </a:ext>
            </a:extLst>
          </p:cNvPr>
          <p:cNvSpPr txBox="1"/>
          <p:nvPr/>
        </p:nvSpPr>
        <p:spPr>
          <a:xfrm>
            <a:off x="1188000" y="1220786"/>
            <a:ext cx="799200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long strangle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consists of one long call and one long put on the same underlying asset, with the same expiry but different exercise prices (higher for call and lower for put) </a:t>
            </a:r>
          </a:p>
        </p:txBody>
      </p:sp>
      <p:sp>
        <p:nvSpPr>
          <p:cNvPr id="85" name="TextovéPole 84">
            <a:extLst>
              <a:ext uri="{FF2B5EF4-FFF2-40B4-BE49-F238E27FC236}">
                <a16:creationId xmlns:a16="http://schemas.microsoft.com/office/drawing/2014/main" id="{EE16E3B3-D303-4859-B2FD-649CC47A3C14}"/>
              </a:ext>
            </a:extLst>
          </p:cNvPr>
          <p:cNvSpPr txBox="1"/>
          <p:nvPr/>
        </p:nvSpPr>
        <p:spPr>
          <a:xfrm>
            <a:off x="1187624" y="2051414"/>
            <a:ext cx="777637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short strangle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is made up of short option positions (it is a mirror image of a long strangle)</a:t>
            </a:r>
          </a:p>
        </p:txBody>
      </p:sp>
      <p:sp>
        <p:nvSpPr>
          <p:cNvPr id="150" name="TextovéPole 149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188001" y="4383128"/>
            <a:ext cx="7811999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long strangle is cheaper to buy (calls with higher and puts with lower exercise prices are cheaper)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 but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greater price changes, irrespective of their direction, are needed to move it into the in-the-money region</a:t>
            </a:r>
          </a:p>
        </p:txBody>
      </p:sp>
      <p:sp>
        <p:nvSpPr>
          <p:cNvPr id="155" name="TextovéPole 154">
            <a:extLst>
              <a:ext uri="{FF2B5EF4-FFF2-40B4-BE49-F238E27FC236}">
                <a16:creationId xmlns:a16="http://schemas.microsoft.com/office/drawing/2014/main" id="{EE16E3B3-D303-4859-B2FD-649CC47A3C14}"/>
              </a:ext>
            </a:extLst>
          </p:cNvPr>
          <p:cNvSpPr txBox="1"/>
          <p:nvPr/>
        </p:nvSpPr>
        <p:spPr>
          <a:xfrm>
            <a:off x="864000" y="4073720"/>
            <a:ext cx="381120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Comparison with straddle</a:t>
            </a:r>
          </a:p>
        </p:txBody>
      </p:sp>
      <p:sp>
        <p:nvSpPr>
          <p:cNvPr id="93" name="TextovéPole 92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193662" y="5219974"/>
            <a:ext cx="7848496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A short strangle bets on limited price volatility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it generates profit over a wider range of price movements but earns lower initial income (due to the cheaper call or put sold)</a:t>
            </a:r>
          </a:p>
        </p:txBody>
      </p:sp>
      <p:grpSp>
        <p:nvGrpSpPr>
          <p:cNvPr id="11" name="Skupina 10">
            <a:extLst>
              <a:ext uri="{FF2B5EF4-FFF2-40B4-BE49-F238E27FC236}">
                <a16:creationId xmlns:a16="http://schemas.microsoft.com/office/drawing/2014/main" id="{4E5CD6F4-3E23-8A79-275E-E414C2858AB2}"/>
              </a:ext>
            </a:extLst>
          </p:cNvPr>
          <p:cNvGrpSpPr/>
          <p:nvPr/>
        </p:nvGrpSpPr>
        <p:grpSpPr>
          <a:xfrm>
            <a:off x="1330464" y="2727739"/>
            <a:ext cx="3166794" cy="1372954"/>
            <a:chOff x="1329345" y="2457761"/>
            <a:chExt cx="3166794" cy="13729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TextovéPole 98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/>
                <p:nvPr/>
              </p:nvSpPr>
              <p:spPr>
                <a:xfrm>
                  <a:off x="4262374" y="3161536"/>
                  <a:ext cx="188095" cy="26205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99" name="TextovéPole 98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62374" y="3161536"/>
                  <a:ext cx="188095" cy="262059"/>
                </a:xfrm>
                <a:prstGeom prst="rect">
                  <a:avLst/>
                </a:prstGeom>
                <a:blipFill>
                  <a:blip r:embed="rId12"/>
                  <a:stretch>
                    <a:fillRect l="-1935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0" name="TextovéPole 99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2601054" y="2998971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00" name="TextovéPole 99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01054" y="2998971"/>
                  <a:ext cx="187089" cy="261225"/>
                </a:xfrm>
                <a:prstGeom prst="rect">
                  <a:avLst/>
                </a:prstGeom>
                <a:blipFill>
                  <a:blip r:embed="rId13"/>
                  <a:stretch>
                    <a:fillRect l="-2666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2" name="Přímá spojnice 101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1932065" y="2583109"/>
              <a:ext cx="6409" cy="1188000"/>
            </a:xfrm>
            <a:prstGeom prst="line">
              <a:avLst/>
            </a:prstGeom>
            <a:ln w="635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Přímá spojnice 102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2647099" y="3528529"/>
              <a:ext cx="1475813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Přímá spojnice 103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2667899" y="3238618"/>
              <a:ext cx="0" cy="466929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Přímá spojnice 104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1942681" y="3219068"/>
              <a:ext cx="2435713" cy="0"/>
            </a:xfrm>
            <a:prstGeom prst="line">
              <a:avLst/>
            </a:prstGeom>
            <a:ln w="6350">
              <a:solidFill>
                <a:schemeClr val="accent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Přímá spojnice 106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rot="2700000">
              <a:off x="1821239" y="3179100"/>
              <a:ext cx="981818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Přímá spojnice 107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1930189" y="3373326"/>
              <a:ext cx="1641127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Přímá spojnice 87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rot="18900000" flipH="1">
              <a:off x="3416139" y="2999455"/>
              <a:ext cx="1080000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Přímá spojnice 108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rot="18900000" flipH="1">
              <a:off x="3415660" y="3334805"/>
              <a:ext cx="1080000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Přímá spojnice 127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>
              <a:cxnSpLocks/>
            </p:cNvCxnSpPr>
            <p:nvPr/>
          </p:nvCxnSpPr>
          <p:spPr>
            <a:xfrm>
              <a:off x="1998790" y="3048955"/>
              <a:ext cx="663339" cy="663339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TextovéPole 128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2631277" y="2457761"/>
              <a:ext cx="1083805" cy="2400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200" b="1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strangle</a:t>
              </a:r>
              <a:endParaRPr lang="en-GB" sz="12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30" name="TextovéPole 129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1975342" y="2710971"/>
              <a:ext cx="690429" cy="22775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put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31" name="TextovéPole 130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3488542" y="2710737"/>
              <a:ext cx="690429" cy="22775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call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69" name="Přímá spojnice 68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3578811" y="3230036"/>
              <a:ext cx="0" cy="466929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Přímá spojnice 69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2668286" y="3714799"/>
              <a:ext cx="900000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ovéPole 70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3524565" y="2998971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71" name="TextovéPole 70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24565" y="2998971"/>
                  <a:ext cx="187089" cy="261225"/>
                </a:xfrm>
                <a:prstGeom prst="rect">
                  <a:avLst/>
                </a:prstGeom>
                <a:blipFill>
                  <a:blip r:embed="rId14"/>
                  <a:stretch>
                    <a:fillRect l="-2258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ovéPole 5">
                  <a:extLst>
                    <a:ext uri="{FF2B5EF4-FFF2-40B4-BE49-F238E27FC236}">
                      <a16:creationId xmlns:a16="http://schemas.microsoft.com/office/drawing/2014/main" id="{0BB159BB-303E-522B-D6E6-6EA09A636491}"/>
                    </a:ext>
                  </a:extLst>
                </p:cNvPr>
                <p:cNvSpPr txBox="1"/>
                <p:nvPr/>
              </p:nvSpPr>
              <p:spPr>
                <a:xfrm>
                  <a:off x="1329345" y="3573016"/>
                  <a:ext cx="601955" cy="2576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−(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6" name="TextovéPole 5">
                  <a:extLst>
                    <a:ext uri="{FF2B5EF4-FFF2-40B4-BE49-F238E27FC236}">
                      <a16:creationId xmlns:a16="http://schemas.microsoft.com/office/drawing/2014/main" id="{0BB159BB-303E-522B-D6E6-6EA09A63649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29345" y="3573016"/>
                  <a:ext cx="601955" cy="257699"/>
                </a:xfrm>
                <a:prstGeom prst="rect">
                  <a:avLst/>
                </a:prstGeom>
                <a:blipFill>
                  <a:blip r:embed="rId15"/>
                  <a:stretch>
                    <a:fillRect l="-3030" r="-6061" b="-9524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Přímá spojnice 8">
              <a:extLst>
                <a:ext uri="{FF2B5EF4-FFF2-40B4-BE49-F238E27FC236}">
                  <a16:creationId xmlns:a16="http://schemas.microsoft.com/office/drawing/2014/main" id="{CDCFF394-17E5-CAF0-67E6-F1BBB8538A4F}"/>
                </a:ext>
              </a:extLst>
            </p:cNvPr>
            <p:cNvCxnSpPr>
              <a:cxnSpLocks/>
            </p:cNvCxnSpPr>
            <p:nvPr/>
          </p:nvCxnSpPr>
          <p:spPr>
            <a:xfrm>
              <a:off x="1934193" y="3708662"/>
              <a:ext cx="697084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Skupina 13">
            <a:extLst>
              <a:ext uri="{FF2B5EF4-FFF2-40B4-BE49-F238E27FC236}">
                <a16:creationId xmlns:a16="http://schemas.microsoft.com/office/drawing/2014/main" id="{284EFFD9-FB2A-B829-C310-3D529B2EE645}"/>
              </a:ext>
            </a:extLst>
          </p:cNvPr>
          <p:cNvGrpSpPr/>
          <p:nvPr/>
        </p:nvGrpSpPr>
        <p:grpSpPr>
          <a:xfrm>
            <a:off x="4887921" y="2727739"/>
            <a:ext cx="2924439" cy="1313348"/>
            <a:chOff x="4622374" y="2454333"/>
            <a:chExt cx="2924439" cy="131334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TextovéPole 72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/>
                <p:nvPr/>
              </p:nvSpPr>
              <p:spPr>
                <a:xfrm>
                  <a:off x="7358718" y="2996952"/>
                  <a:ext cx="188095" cy="26205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73" name="TextovéPole 72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58718" y="2996952"/>
                  <a:ext cx="188095" cy="262059"/>
                </a:xfrm>
                <a:prstGeom prst="rect">
                  <a:avLst/>
                </a:prstGeom>
                <a:blipFill>
                  <a:blip r:embed="rId16"/>
                  <a:stretch>
                    <a:fillRect l="-2258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ovéPole 73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5759396" y="3164266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74" name="TextovéPole 73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9396" y="3164266"/>
                  <a:ext cx="187089" cy="261225"/>
                </a:xfrm>
                <a:prstGeom prst="rect">
                  <a:avLst/>
                </a:prstGeom>
                <a:blipFill>
                  <a:blip r:embed="rId17"/>
                  <a:stretch>
                    <a:fillRect l="-2258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5" name="Přímá spojnice 74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5072239" y="2579681"/>
              <a:ext cx="6409" cy="1188000"/>
            </a:xfrm>
            <a:prstGeom prst="line">
              <a:avLst/>
            </a:prstGeom>
            <a:ln w="635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Přímá spojnice 76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5808544" y="2746047"/>
              <a:ext cx="0" cy="466929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Přímá spojnice 77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5082855" y="3215640"/>
              <a:ext cx="2435713" cy="0"/>
            </a:xfrm>
            <a:prstGeom prst="line">
              <a:avLst/>
            </a:prstGeom>
            <a:ln w="6350">
              <a:solidFill>
                <a:schemeClr val="accent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Přímá spojnice 81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5099024" y="2728689"/>
              <a:ext cx="708704" cy="708704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Přímá spojnice 83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>
              <a:cxnSpLocks/>
            </p:cNvCxnSpPr>
            <p:nvPr/>
          </p:nvCxnSpPr>
          <p:spPr>
            <a:xfrm>
              <a:off x="6728385" y="2722471"/>
              <a:ext cx="637089" cy="637089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ovéPole 85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5566013" y="2454333"/>
              <a:ext cx="1306730" cy="2400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200" b="1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Short strangle</a:t>
              </a:r>
              <a:endParaRPr lang="en-GB" sz="12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90" name="Přímá spojnice 89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6726480" y="2738900"/>
              <a:ext cx="0" cy="466929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Přímá spojnice 90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5802162" y="2723910"/>
              <a:ext cx="926375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TextovéPole 91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6664739" y="3162948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92" name="TextovéPole 91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64739" y="3162948"/>
                  <a:ext cx="187089" cy="261225"/>
                </a:xfrm>
                <a:prstGeom prst="rect">
                  <a:avLst/>
                </a:prstGeom>
                <a:blipFill>
                  <a:blip r:embed="rId14"/>
                  <a:stretch>
                    <a:fillRect l="-2258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" name="Přímá spojnice 11">
              <a:extLst>
                <a:ext uri="{FF2B5EF4-FFF2-40B4-BE49-F238E27FC236}">
                  <a16:creationId xmlns:a16="http://schemas.microsoft.com/office/drawing/2014/main" id="{79C9EC3B-AE31-1962-7528-5C4168C15396}"/>
                </a:ext>
              </a:extLst>
            </p:cNvPr>
            <p:cNvCxnSpPr>
              <a:cxnSpLocks/>
            </p:cNvCxnSpPr>
            <p:nvPr/>
          </p:nvCxnSpPr>
          <p:spPr>
            <a:xfrm>
              <a:off x="5087254" y="2726617"/>
              <a:ext cx="697084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ovéPole 12">
                  <a:extLst>
                    <a:ext uri="{FF2B5EF4-FFF2-40B4-BE49-F238E27FC236}">
                      <a16:creationId xmlns:a16="http://schemas.microsoft.com/office/drawing/2014/main" id="{FD70F00E-A3FA-DD26-8C2A-43E228AEA85B}"/>
                    </a:ext>
                  </a:extLst>
                </p:cNvPr>
                <p:cNvSpPr txBox="1"/>
                <p:nvPr/>
              </p:nvSpPr>
              <p:spPr>
                <a:xfrm>
                  <a:off x="4622374" y="2601136"/>
                  <a:ext cx="477278" cy="2576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3" name="TextovéPole 12">
                  <a:extLst>
                    <a:ext uri="{FF2B5EF4-FFF2-40B4-BE49-F238E27FC236}">
                      <a16:creationId xmlns:a16="http://schemas.microsoft.com/office/drawing/2014/main" id="{FD70F00E-A3FA-DD26-8C2A-43E228AEA85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22374" y="2601136"/>
                  <a:ext cx="477278" cy="257699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688552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Option combinations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2772000" cy="648072"/>
          </a:xfrm>
        </p:spPr>
        <p:txBody>
          <a:bodyPr/>
          <a:lstStyle/>
          <a:p>
            <a:r>
              <a:rPr lang="cs-CZ" dirty="0">
                <a:solidFill>
                  <a:srgbClr val="000000"/>
                </a:solidFill>
              </a:rPr>
              <a:t>S</a:t>
            </a:r>
            <a:r>
              <a:rPr lang="en-GB" dirty="0">
                <a:solidFill>
                  <a:srgbClr val="000000"/>
                </a:solidFill>
              </a:rPr>
              <a:t>trap and strip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1980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83" name="TextovéPole 82">
            <a:extLst>
              <a:ext uri="{FF2B5EF4-FFF2-40B4-BE49-F238E27FC236}">
                <a16:creationId xmlns:a16="http://schemas.microsoft.com/office/drawing/2014/main" id="{EE16E3B3-D303-4859-B2FD-649CC47A3C14}"/>
              </a:ext>
            </a:extLst>
          </p:cNvPr>
          <p:cNvSpPr txBox="1"/>
          <p:nvPr/>
        </p:nvSpPr>
        <p:spPr>
          <a:xfrm>
            <a:off x="1188000" y="1196562"/>
            <a:ext cx="7812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cs-CZ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long s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trap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consists of two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long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calls and one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long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put on the same security, with the same expiry date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and the same exercise prices</a:t>
            </a:r>
          </a:p>
        </p:txBody>
      </p:sp>
      <p:sp>
        <p:nvSpPr>
          <p:cNvPr id="150" name="TextovéPole 149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188000" y="4226166"/>
            <a:ext cx="784849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long strap and strip each have one steeper rising arm (the right one in the strap and the left one in the strip)</a:t>
            </a:r>
          </a:p>
        </p:txBody>
      </p:sp>
      <p:sp>
        <p:nvSpPr>
          <p:cNvPr id="155" name="TextovéPole 154">
            <a:extLst>
              <a:ext uri="{FF2B5EF4-FFF2-40B4-BE49-F238E27FC236}">
                <a16:creationId xmlns:a16="http://schemas.microsoft.com/office/drawing/2014/main" id="{EE16E3B3-D303-4859-B2FD-649CC47A3C14}"/>
              </a:ext>
            </a:extLst>
          </p:cNvPr>
          <p:cNvSpPr txBox="1"/>
          <p:nvPr/>
        </p:nvSpPr>
        <p:spPr>
          <a:xfrm>
            <a:off x="864000" y="3888000"/>
            <a:ext cx="390069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Comparison with straddle</a:t>
            </a:r>
          </a:p>
        </p:txBody>
      </p:sp>
      <p:sp>
        <p:nvSpPr>
          <p:cNvPr id="93" name="TextovéPole 92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188000" y="4779870"/>
            <a:ext cx="770448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steeper arm allows straps and strips to be in-the-money region earlier but at a higher price (three options need to be bought instead of two)</a:t>
            </a:r>
          </a:p>
        </p:txBody>
      </p:sp>
      <p:sp>
        <p:nvSpPr>
          <p:cNvPr id="114" name="TextovéPole 113">
            <a:extLst>
              <a:ext uri="{FF2B5EF4-FFF2-40B4-BE49-F238E27FC236}">
                <a16:creationId xmlns:a16="http://schemas.microsoft.com/office/drawing/2014/main" id="{EE16E3B3-D303-4859-B2FD-649CC47A3C14}"/>
              </a:ext>
            </a:extLst>
          </p:cNvPr>
          <p:cNvSpPr txBox="1"/>
          <p:nvPr/>
        </p:nvSpPr>
        <p:spPr>
          <a:xfrm>
            <a:off x="1187624" y="1761881"/>
            <a:ext cx="7812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cs-CZ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long s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trip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consists of one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long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call and two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long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puts on the same security, with the same expiry date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and the same exercise prices</a:t>
            </a:r>
          </a:p>
        </p:txBody>
      </p:sp>
      <p:sp>
        <p:nvSpPr>
          <p:cNvPr id="146" name="TextovéPole 145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140880" y="5623405"/>
            <a:ext cx="749584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short strap and strip are mirror images of their long counterparts</a:t>
            </a:r>
          </a:p>
        </p:txBody>
      </p:sp>
      <p:grpSp>
        <p:nvGrpSpPr>
          <p:cNvPr id="15" name="Skupina 14">
            <a:extLst>
              <a:ext uri="{FF2B5EF4-FFF2-40B4-BE49-F238E27FC236}">
                <a16:creationId xmlns:a16="http://schemas.microsoft.com/office/drawing/2014/main" id="{77057D83-F49D-D23E-B41F-8AF6C64E78E1}"/>
              </a:ext>
            </a:extLst>
          </p:cNvPr>
          <p:cNvGrpSpPr/>
          <p:nvPr/>
        </p:nvGrpSpPr>
        <p:grpSpPr>
          <a:xfrm>
            <a:off x="1328400" y="2432022"/>
            <a:ext cx="2975179" cy="1485290"/>
            <a:chOff x="1403655" y="2432022"/>
            <a:chExt cx="2975179" cy="1485290"/>
          </a:xfrm>
        </p:grpSpPr>
        <p:grpSp>
          <p:nvGrpSpPr>
            <p:cNvPr id="11" name="Skupina 10"/>
            <p:cNvGrpSpPr/>
            <p:nvPr/>
          </p:nvGrpSpPr>
          <p:grpSpPr>
            <a:xfrm>
              <a:off x="2075385" y="2432022"/>
              <a:ext cx="2303449" cy="1485290"/>
              <a:chOff x="1895171" y="2166764"/>
              <a:chExt cx="2303449" cy="148529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9" name="TextovéPole 78">
                    <a:extLst>
                      <a:ext uri="{FF2B5EF4-FFF2-40B4-BE49-F238E27FC236}">
                        <a16:creationId xmlns:a16="http://schemas.microsoft.com/office/drawing/2014/main" id="{4DB67B49-6BE4-460E-9AC7-878827710557}"/>
                      </a:ext>
                    </a:extLst>
                  </p:cNvPr>
                  <p:cNvSpPr txBox="1"/>
                  <p:nvPr/>
                </p:nvSpPr>
                <p:spPr>
                  <a:xfrm>
                    <a:off x="3650277" y="2908639"/>
                    <a:ext cx="188095" cy="262059"/>
                  </a:xfrm>
                  <a:prstGeom prst="rect">
                    <a:avLst/>
                  </a:prstGeom>
                  <a:noFill/>
                </p:spPr>
                <p:txBody>
                  <a:bodyPr wrap="square" lIns="0" rIns="0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GB" sz="11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oMath>
                      </m:oMathPara>
                    </a14:m>
                    <a:endParaRPr lang="en-GB" sz="1100" i="1" baseline="-25000" dirty="0"/>
                  </a:p>
                </p:txBody>
              </p:sp>
            </mc:Choice>
            <mc:Fallback xmlns="">
              <p:sp>
                <p:nvSpPr>
                  <p:cNvPr id="79" name="TextovéPole 78">
                    <a:extLst>
                      <a:ext uri="{FF2B5EF4-FFF2-40B4-BE49-F238E27FC236}">
                        <a16:creationId xmlns:a16="http://schemas.microsoft.com/office/drawing/2014/main" id="{4DB67B49-6BE4-460E-9AC7-87882771055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50277" y="2908639"/>
                    <a:ext cx="188095" cy="262059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 l="-19355"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0" name="TextovéPole 79">
                    <a:extLst>
                      <a:ext uri="{FF2B5EF4-FFF2-40B4-BE49-F238E27FC236}">
                        <a16:creationId xmlns:a16="http://schemas.microsoft.com/office/drawing/2014/main" id="{1129F341-0890-4352-8ECF-8AB4C01D6AF5}"/>
                      </a:ext>
                    </a:extLst>
                  </p:cNvPr>
                  <p:cNvSpPr txBox="1"/>
                  <p:nvPr/>
                </p:nvSpPr>
                <p:spPr>
                  <a:xfrm>
                    <a:off x="2863092" y="2738854"/>
                    <a:ext cx="187089" cy="261225"/>
                  </a:xfrm>
                  <a:prstGeom prst="rect">
                    <a:avLst/>
                  </a:prstGeom>
                  <a:noFill/>
                </p:spPr>
                <p:txBody>
                  <a:bodyPr wrap="square" lIns="0" rIns="0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11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oMath>
                      </m:oMathPara>
                    </a14:m>
                    <a:endParaRPr lang="en-GB" sz="1100" i="1" baseline="-25000" dirty="0"/>
                  </a:p>
                </p:txBody>
              </p:sp>
            </mc:Choice>
            <mc:Fallback xmlns="">
              <p:sp>
                <p:nvSpPr>
                  <p:cNvPr id="80" name="TextovéPole 79">
                    <a:extLst>
                      <a:ext uri="{FF2B5EF4-FFF2-40B4-BE49-F238E27FC236}">
                        <a16:creationId xmlns:a16="http://schemas.microsoft.com/office/drawing/2014/main" id="{1129F341-0890-4352-8ECF-8AB4C01D6AF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63092" y="2738854"/>
                    <a:ext cx="187089" cy="261225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 l="-10000"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81" name="Přímá spojnice 80">
                <a:extLst>
                  <a:ext uri="{FF2B5EF4-FFF2-40B4-BE49-F238E27FC236}">
                    <a16:creationId xmlns:a16="http://schemas.microsoft.com/office/drawing/2014/main" id="{1A8E3DAD-B6C4-40D4-9CE0-16917D2F95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95171" y="2330212"/>
                <a:ext cx="0" cy="1292530"/>
              </a:xfrm>
              <a:prstGeom prst="line">
                <a:avLst/>
              </a:prstGeom>
              <a:ln w="6350"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Přímá spojnice 86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>
                <a:off x="2915928" y="3182260"/>
                <a:ext cx="1008000" cy="0"/>
              </a:xfrm>
              <a:prstGeom prst="line">
                <a:avLst/>
              </a:prstGeom>
              <a:ln w="19050"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Přímá spojnice 88">
                <a:extLst>
                  <a:ext uri="{FF2B5EF4-FFF2-40B4-BE49-F238E27FC236}">
                    <a16:creationId xmlns:a16="http://schemas.microsoft.com/office/drawing/2014/main" id="{906A2621-6FF0-4E69-B93F-0FD3D7509E11}"/>
                  </a:ext>
                </a:extLst>
              </p:cNvPr>
              <p:cNvCxnSpPr/>
              <p:nvPr/>
            </p:nvCxnSpPr>
            <p:spPr>
              <a:xfrm>
                <a:off x="2912240" y="2976246"/>
                <a:ext cx="0" cy="513622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ot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Přímá spojnice 93">
                <a:extLst>
                  <a:ext uri="{FF2B5EF4-FFF2-40B4-BE49-F238E27FC236}">
                    <a16:creationId xmlns:a16="http://schemas.microsoft.com/office/drawing/2014/main" id="{366013F4-C598-4589-BCA9-4D63C7A09A98}"/>
                  </a:ext>
                </a:extLst>
              </p:cNvPr>
              <p:cNvCxnSpPr/>
              <p:nvPr/>
            </p:nvCxnSpPr>
            <p:spPr>
              <a:xfrm>
                <a:off x="1905787" y="2966171"/>
                <a:ext cx="1923273" cy="0"/>
              </a:xfrm>
              <a:prstGeom prst="line">
                <a:avLst/>
              </a:prstGeom>
              <a:ln w="6350">
                <a:solidFill>
                  <a:schemeClr val="accent1"/>
                </a:solidFill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Přímá spojnice 94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 rot="2700000">
                <a:off x="1987991" y="2804209"/>
                <a:ext cx="1080000" cy="0"/>
              </a:xfrm>
              <a:prstGeom prst="line">
                <a:avLst/>
              </a:prstGeom>
              <a:ln w="19050"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Přímá spojnice 95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>
                <a:off x="1900848" y="3120429"/>
                <a:ext cx="1019012" cy="0"/>
              </a:xfrm>
              <a:prstGeom prst="line">
                <a:avLst/>
              </a:prstGeom>
              <a:ln w="12700">
                <a:solidFill>
                  <a:srgbClr val="7030A0"/>
                </a:solidFill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Přímá spojnice 96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 rot="18900000" flipH="1">
                <a:off x="2754990" y="2740659"/>
                <a:ext cx="1080000" cy="0"/>
              </a:xfrm>
              <a:prstGeom prst="line">
                <a:avLst/>
              </a:prstGeom>
              <a:ln w="12700">
                <a:solidFill>
                  <a:srgbClr val="7030A0"/>
                </a:solidFill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Přímá spojnice 97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 flipH="1">
                <a:off x="2905392" y="2444930"/>
                <a:ext cx="459172" cy="1058058"/>
              </a:xfrm>
              <a:prstGeom prst="line">
                <a:avLst/>
              </a:prstGeom>
              <a:ln w="31750" cap="rnd">
                <a:solidFill>
                  <a:srgbClr val="C00000"/>
                </a:solidFill>
                <a:prstDash val="solid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TextovéPole 66">
                <a:extLst>
                  <a:ext uri="{FF2B5EF4-FFF2-40B4-BE49-F238E27FC236}">
                    <a16:creationId xmlns:a16="http://schemas.microsoft.com/office/drawing/2014/main" id="{08463747-ADBE-47DD-BD10-8F53E0250636}"/>
                  </a:ext>
                </a:extLst>
              </p:cNvPr>
              <p:cNvSpPr txBox="1"/>
              <p:nvPr/>
            </p:nvSpPr>
            <p:spPr>
              <a:xfrm>
                <a:off x="2393092" y="2166764"/>
                <a:ext cx="1083805" cy="2400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lvl="2" algn="ctr">
                  <a:lnSpc>
                    <a:spcPct val="80000"/>
                  </a:lnSpc>
                  <a:buClr>
                    <a:srgbClr val="7030A0"/>
                  </a:buClr>
                  <a:buSzPct val="80000"/>
                </a:pPr>
                <a:r>
                  <a:rPr lang="en-GB" sz="1200" b="1" dirty="0">
                    <a:latin typeface="Cambria Math" panose="02040503050406030204" pitchFamily="18" charset="0"/>
                    <a:ea typeface="Cambria Math" panose="02040503050406030204" pitchFamily="18" charset="0"/>
                    <a:sym typeface="Wingdings 2" panose="05020102010507070707" pitchFamily="18" charset="2"/>
                  </a:rPr>
                  <a:t>Long strap</a:t>
                </a:r>
                <a:endParaRPr lang="en-GB" sz="12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  <p:sp>
            <p:nvSpPr>
              <p:cNvPr id="68" name="TextovéPole 67">
                <a:extLst>
                  <a:ext uri="{FF2B5EF4-FFF2-40B4-BE49-F238E27FC236}">
                    <a16:creationId xmlns:a16="http://schemas.microsoft.com/office/drawing/2014/main" id="{08463747-ADBE-47DD-BD10-8F53E0250636}"/>
                  </a:ext>
                </a:extLst>
              </p:cNvPr>
              <p:cNvSpPr txBox="1"/>
              <p:nvPr/>
            </p:nvSpPr>
            <p:spPr>
              <a:xfrm>
                <a:off x="3119771" y="3167256"/>
                <a:ext cx="777105" cy="2215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lvl="2">
                  <a:lnSpc>
                    <a:spcPct val="80000"/>
                  </a:lnSpc>
                  <a:buClr>
                    <a:srgbClr val="7030A0"/>
                  </a:buClr>
                  <a:buSzPct val="80000"/>
                </a:pPr>
                <a:r>
                  <a: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  <a:sym typeface="Wingdings 2" panose="05020102010507070707" pitchFamily="18" charset="2"/>
                  </a:rPr>
                  <a:t>1 long put</a:t>
                </a:r>
                <a:endParaRPr lang="en-GB" sz="105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  <p:cxnSp>
            <p:nvCxnSpPr>
              <p:cNvPr id="106" name="Přímá spojnice 105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>
                <a:off x="1900209" y="3272829"/>
                <a:ext cx="1019012" cy="0"/>
              </a:xfrm>
              <a:prstGeom prst="line">
                <a:avLst/>
              </a:prstGeom>
              <a:ln w="19050"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Přímá spojnice 109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 flipH="1">
                <a:off x="2908196" y="2461953"/>
                <a:ext cx="360040" cy="828059"/>
              </a:xfrm>
              <a:prstGeom prst="line">
                <a:avLst/>
              </a:prstGeom>
              <a:ln w="19050"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1" name="TextovéPole 110">
                <a:extLst>
                  <a:ext uri="{FF2B5EF4-FFF2-40B4-BE49-F238E27FC236}">
                    <a16:creationId xmlns:a16="http://schemas.microsoft.com/office/drawing/2014/main" id="{08463747-ADBE-47DD-BD10-8F53E0250636}"/>
                  </a:ext>
                </a:extLst>
              </p:cNvPr>
              <p:cNvSpPr txBox="1"/>
              <p:nvPr/>
            </p:nvSpPr>
            <p:spPr>
              <a:xfrm>
                <a:off x="3394092" y="2530313"/>
                <a:ext cx="804528" cy="2215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lvl="2">
                  <a:lnSpc>
                    <a:spcPct val="80000"/>
                  </a:lnSpc>
                  <a:buClr>
                    <a:srgbClr val="7030A0"/>
                  </a:buClr>
                  <a:buSzPct val="80000"/>
                </a:pPr>
                <a:r>
                  <a: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  <a:sym typeface="Wingdings 2" panose="05020102010507070707" pitchFamily="18" charset="2"/>
                  </a:rPr>
                  <a:t>1 long call</a:t>
                </a:r>
                <a:endParaRPr lang="en-GB" sz="105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  <p:sp>
            <p:nvSpPr>
              <p:cNvPr id="112" name="TextovéPole 111">
                <a:extLst>
                  <a:ext uri="{FF2B5EF4-FFF2-40B4-BE49-F238E27FC236}">
                    <a16:creationId xmlns:a16="http://schemas.microsoft.com/office/drawing/2014/main" id="{08463747-ADBE-47DD-BD10-8F53E0250636}"/>
                  </a:ext>
                </a:extLst>
              </p:cNvPr>
              <p:cNvSpPr txBox="1"/>
              <p:nvPr/>
            </p:nvSpPr>
            <p:spPr>
              <a:xfrm>
                <a:off x="1946940" y="3267597"/>
                <a:ext cx="881628" cy="2215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lvl="2">
                  <a:lnSpc>
                    <a:spcPct val="80000"/>
                  </a:lnSpc>
                  <a:buClr>
                    <a:srgbClr val="7030A0"/>
                  </a:buClr>
                  <a:buSzPct val="80000"/>
                </a:pPr>
                <a:r>
                  <a: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  <a:sym typeface="Wingdings 2" panose="05020102010507070707" pitchFamily="18" charset="2"/>
                  </a:rPr>
                  <a:t>2 long calls</a:t>
                </a:r>
                <a:endParaRPr lang="en-GB" sz="105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  <p:cxnSp>
            <p:nvCxnSpPr>
              <p:cNvPr id="101" name="Přímá spojnice 100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 rot="2700000">
                <a:off x="1980806" y="3112054"/>
                <a:ext cx="1080000" cy="0"/>
              </a:xfrm>
              <a:prstGeom prst="line">
                <a:avLst/>
              </a:prstGeom>
              <a:ln w="31750" cap="rnd">
                <a:solidFill>
                  <a:srgbClr val="C00000"/>
                </a:solidFill>
                <a:prstDash val="solid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" name="Přímá spojnice 9">
              <a:extLst>
                <a:ext uri="{FF2B5EF4-FFF2-40B4-BE49-F238E27FC236}">
                  <a16:creationId xmlns:a16="http://schemas.microsoft.com/office/drawing/2014/main" id="{DEB26022-B8BB-D10C-6C60-E75812FACFDA}"/>
                </a:ext>
              </a:extLst>
            </p:cNvPr>
            <p:cNvCxnSpPr>
              <a:cxnSpLocks/>
            </p:cNvCxnSpPr>
            <p:nvPr/>
          </p:nvCxnSpPr>
          <p:spPr>
            <a:xfrm>
              <a:off x="2081794" y="3770872"/>
              <a:ext cx="1008882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ovéPole 13">
                  <a:extLst>
                    <a:ext uri="{FF2B5EF4-FFF2-40B4-BE49-F238E27FC236}">
                      <a16:creationId xmlns:a16="http://schemas.microsoft.com/office/drawing/2014/main" id="{AF2D566E-0287-7530-BADD-9A9472984D5D}"/>
                    </a:ext>
                  </a:extLst>
                </p:cNvPr>
                <p:cNvSpPr txBox="1"/>
                <p:nvPr/>
              </p:nvSpPr>
              <p:spPr>
                <a:xfrm>
                  <a:off x="1403655" y="3650416"/>
                  <a:ext cx="672290" cy="2576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−(2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4" name="TextovéPole 13">
                  <a:extLst>
                    <a:ext uri="{FF2B5EF4-FFF2-40B4-BE49-F238E27FC236}">
                      <a16:creationId xmlns:a16="http://schemas.microsoft.com/office/drawing/2014/main" id="{AF2D566E-0287-7530-BADD-9A9472984D5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03655" y="3650416"/>
                  <a:ext cx="672290" cy="257699"/>
                </a:xfrm>
                <a:prstGeom prst="rect">
                  <a:avLst/>
                </a:prstGeom>
                <a:blipFill>
                  <a:blip r:embed="rId16"/>
                  <a:stretch>
                    <a:fillRect l="-3636" r="-7273" b="-71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" name="Skupina 19">
            <a:extLst>
              <a:ext uri="{FF2B5EF4-FFF2-40B4-BE49-F238E27FC236}">
                <a16:creationId xmlns:a16="http://schemas.microsoft.com/office/drawing/2014/main" id="{0881D57C-7199-0BAC-5889-0A1ADF6348C1}"/>
              </a:ext>
            </a:extLst>
          </p:cNvPr>
          <p:cNvGrpSpPr/>
          <p:nvPr/>
        </p:nvGrpSpPr>
        <p:grpSpPr>
          <a:xfrm>
            <a:off x="4888800" y="2432022"/>
            <a:ext cx="2975745" cy="1530597"/>
            <a:chOff x="4547776" y="2432022"/>
            <a:chExt cx="2975745" cy="1530597"/>
          </a:xfrm>
        </p:grpSpPr>
        <p:cxnSp>
          <p:nvCxnSpPr>
            <p:cNvPr id="18" name="Přímá spojnice 17">
              <a:extLst>
                <a:ext uri="{FF2B5EF4-FFF2-40B4-BE49-F238E27FC236}">
                  <a16:creationId xmlns:a16="http://schemas.microsoft.com/office/drawing/2014/main" id="{FB405362-BA12-D974-079D-C3A633170789}"/>
                </a:ext>
              </a:extLst>
            </p:cNvPr>
            <p:cNvCxnSpPr>
              <a:cxnSpLocks/>
            </p:cNvCxnSpPr>
            <p:nvPr/>
          </p:nvCxnSpPr>
          <p:spPr>
            <a:xfrm>
              <a:off x="5231414" y="3836824"/>
              <a:ext cx="1008882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Skupina 21"/>
            <p:cNvGrpSpPr/>
            <p:nvPr/>
          </p:nvGrpSpPr>
          <p:grpSpPr>
            <a:xfrm>
              <a:off x="5220072" y="2432022"/>
              <a:ext cx="2303449" cy="1476093"/>
              <a:chOff x="5004855" y="2670820"/>
              <a:chExt cx="2303449" cy="1476093"/>
            </a:xfrm>
          </p:grpSpPr>
          <p:cxnSp>
            <p:nvCxnSpPr>
              <p:cNvPr id="120" name="Přímá spojnice 119">
                <a:extLst>
                  <a:ext uri="{FF2B5EF4-FFF2-40B4-BE49-F238E27FC236}">
                    <a16:creationId xmlns:a16="http://schemas.microsoft.com/office/drawing/2014/main" id="{906A2621-6FF0-4E69-B93F-0FD3D7509E11}"/>
                  </a:ext>
                </a:extLst>
              </p:cNvPr>
              <p:cNvCxnSpPr/>
              <p:nvPr/>
            </p:nvCxnSpPr>
            <p:spPr>
              <a:xfrm>
                <a:off x="6021924" y="3482372"/>
                <a:ext cx="0" cy="564984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ot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6" name="TextovéPole 115">
                    <a:extLst>
                      <a:ext uri="{FF2B5EF4-FFF2-40B4-BE49-F238E27FC236}">
                        <a16:creationId xmlns:a16="http://schemas.microsoft.com/office/drawing/2014/main" id="{4DB67B49-6BE4-460E-9AC7-878827710557}"/>
                      </a:ext>
                    </a:extLst>
                  </p:cNvPr>
                  <p:cNvSpPr txBox="1"/>
                  <p:nvPr/>
                </p:nvSpPr>
                <p:spPr>
                  <a:xfrm>
                    <a:off x="6759961" y="3412695"/>
                    <a:ext cx="188095" cy="262059"/>
                  </a:xfrm>
                  <a:prstGeom prst="rect">
                    <a:avLst/>
                  </a:prstGeom>
                  <a:noFill/>
                </p:spPr>
                <p:txBody>
                  <a:bodyPr wrap="square" lIns="0" rIns="0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GB" sz="11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oMath>
                      </m:oMathPara>
                    </a14:m>
                    <a:endParaRPr lang="en-GB" sz="1100" i="1" baseline="-25000" dirty="0"/>
                  </a:p>
                </p:txBody>
              </p:sp>
            </mc:Choice>
            <mc:Fallback xmlns="">
              <p:sp>
                <p:nvSpPr>
                  <p:cNvPr id="116" name="TextovéPole 115">
                    <a:extLst>
                      <a:ext uri="{FF2B5EF4-FFF2-40B4-BE49-F238E27FC236}">
                        <a16:creationId xmlns:a16="http://schemas.microsoft.com/office/drawing/2014/main" id="{4DB67B49-6BE4-460E-9AC7-87882771055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759961" y="3412695"/>
                    <a:ext cx="188095" cy="262059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 l="-19355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7" name="TextovéPole 116">
                    <a:extLst>
                      <a:ext uri="{FF2B5EF4-FFF2-40B4-BE49-F238E27FC236}">
                        <a16:creationId xmlns:a16="http://schemas.microsoft.com/office/drawing/2014/main" id="{1129F341-0890-4352-8ECF-8AB4C01D6AF5}"/>
                      </a:ext>
                    </a:extLst>
                  </p:cNvPr>
                  <p:cNvSpPr txBox="1"/>
                  <p:nvPr/>
                </p:nvSpPr>
                <p:spPr>
                  <a:xfrm>
                    <a:off x="5972776" y="3242910"/>
                    <a:ext cx="187089" cy="261225"/>
                  </a:xfrm>
                  <a:prstGeom prst="rect">
                    <a:avLst/>
                  </a:prstGeom>
                  <a:noFill/>
                </p:spPr>
                <p:txBody>
                  <a:bodyPr wrap="square" lIns="0" rIns="0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11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oMath>
                      </m:oMathPara>
                    </a14:m>
                    <a:endParaRPr lang="en-GB" sz="1100" i="1" baseline="-25000" dirty="0"/>
                  </a:p>
                </p:txBody>
              </p:sp>
            </mc:Choice>
            <mc:Fallback xmlns="">
              <p:sp>
                <p:nvSpPr>
                  <p:cNvPr id="117" name="TextovéPole 116">
                    <a:extLst>
                      <a:ext uri="{FF2B5EF4-FFF2-40B4-BE49-F238E27FC236}">
                        <a16:creationId xmlns:a16="http://schemas.microsoft.com/office/drawing/2014/main" id="{1129F341-0890-4352-8ECF-8AB4C01D6AF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72776" y="3242910"/>
                    <a:ext cx="187089" cy="261225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 l="-64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8" name="Přímá spojnice 117">
                <a:extLst>
                  <a:ext uri="{FF2B5EF4-FFF2-40B4-BE49-F238E27FC236}">
                    <a16:creationId xmlns:a16="http://schemas.microsoft.com/office/drawing/2014/main" id="{1A8E3DAD-B6C4-40D4-9CE0-16917D2F95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004855" y="2834268"/>
                <a:ext cx="0" cy="1312645"/>
              </a:xfrm>
              <a:prstGeom prst="line">
                <a:avLst/>
              </a:prstGeom>
              <a:ln w="6350"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Přímá spojnice 118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>
                <a:off x="6025612" y="3686316"/>
                <a:ext cx="1008000" cy="0"/>
              </a:xfrm>
              <a:prstGeom prst="line">
                <a:avLst/>
              </a:prstGeom>
              <a:ln w="12700">
                <a:solidFill>
                  <a:srgbClr val="7030A0"/>
                </a:solidFill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Přímá spojnice 120">
                <a:extLst>
                  <a:ext uri="{FF2B5EF4-FFF2-40B4-BE49-F238E27FC236}">
                    <a16:creationId xmlns:a16="http://schemas.microsoft.com/office/drawing/2014/main" id="{366013F4-C598-4589-BCA9-4D63C7A09A98}"/>
                  </a:ext>
                </a:extLst>
              </p:cNvPr>
              <p:cNvCxnSpPr/>
              <p:nvPr/>
            </p:nvCxnSpPr>
            <p:spPr>
              <a:xfrm>
                <a:off x="5015471" y="3470227"/>
                <a:ext cx="1923273" cy="0"/>
              </a:xfrm>
              <a:prstGeom prst="line">
                <a:avLst/>
              </a:prstGeom>
              <a:ln w="6350">
                <a:solidFill>
                  <a:schemeClr val="accent1"/>
                </a:solidFill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Přímá spojnice 121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 rot="2700000">
                <a:off x="5091538" y="3314402"/>
                <a:ext cx="1080000" cy="0"/>
              </a:xfrm>
              <a:prstGeom prst="line">
                <a:avLst/>
              </a:prstGeom>
              <a:ln w="12700">
                <a:solidFill>
                  <a:srgbClr val="7030A0"/>
                </a:solidFill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Přímá spojnice 122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>
                <a:off x="5010532" y="3624485"/>
                <a:ext cx="1019012" cy="0"/>
              </a:xfrm>
              <a:prstGeom prst="line">
                <a:avLst/>
              </a:prstGeom>
              <a:ln w="19050"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Přímá spojnice 123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 rot="18900000" flipH="1">
                <a:off x="5864674" y="3244715"/>
                <a:ext cx="1080000" cy="0"/>
              </a:xfrm>
              <a:prstGeom prst="line">
                <a:avLst/>
              </a:prstGeom>
              <a:ln w="19050"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Přímá spojnice 125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77699" y="2936874"/>
                <a:ext cx="635949" cy="1126561"/>
              </a:xfrm>
              <a:prstGeom prst="line">
                <a:avLst/>
              </a:prstGeom>
              <a:ln w="31750" cap="rnd">
                <a:solidFill>
                  <a:srgbClr val="C00000"/>
                </a:solidFill>
                <a:prstDash val="solid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7" name="TextovéPole 126">
                <a:extLst>
                  <a:ext uri="{FF2B5EF4-FFF2-40B4-BE49-F238E27FC236}">
                    <a16:creationId xmlns:a16="http://schemas.microsoft.com/office/drawing/2014/main" id="{08463747-ADBE-47DD-BD10-8F53E0250636}"/>
                  </a:ext>
                </a:extLst>
              </p:cNvPr>
              <p:cNvSpPr txBox="1"/>
              <p:nvPr/>
            </p:nvSpPr>
            <p:spPr>
              <a:xfrm>
                <a:off x="5502776" y="2670820"/>
                <a:ext cx="1083805" cy="2400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lvl="2" algn="ctr">
                  <a:lnSpc>
                    <a:spcPct val="80000"/>
                  </a:lnSpc>
                  <a:buClr>
                    <a:srgbClr val="7030A0"/>
                  </a:buClr>
                  <a:buSzPct val="80000"/>
                </a:pPr>
                <a:r>
                  <a:rPr lang="en-GB" sz="1200" b="1" dirty="0">
                    <a:latin typeface="Cambria Math" panose="02040503050406030204" pitchFamily="18" charset="0"/>
                    <a:ea typeface="Cambria Math" panose="02040503050406030204" pitchFamily="18" charset="0"/>
                    <a:sym typeface="Wingdings 2" panose="05020102010507070707" pitchFamily="18" charset="2"/>
                  </a:rPr>
                  <a:t>Long strip</a:t>
                </a:r>
                <a:endParaRPr lang="en-GB" sz="12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  <p:sp>
            <p:nvSpPr>
              <p:cNvPr id="132" name="TextovéPole 131">
                <a:extLst>
                  <a:ext uri="{FF2B5EF4-FFF2-40B4-BE49-F238E27FC236}">
                    <a16:creationId xmlns:a16="http://schemas.microsoft.com/office/drawing/2014/main" id="{08463747-ADBE-47DD-BD10-8F53E0250636}"/>
                  </a:ext>
                </a:extLst>
              </p:cNvPr>
              <p:cNvSpPr txBox="1"/>
              <p:nvPr/>
            </p:nvSpPr>
            <p:spPr>
              <a:xfrm>
                <a:off x="6387990" y="3650173"/>
                <a:ext cx="777105" cy="2215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lvl="2">
                  <a:lnSpc>
                    <a:spcPct val="80000"/>
                  </a:lnSpc>
                  <a:buClr>
                    <a:srgbClr val="7030A0"/>
                  </a:buClr>
                  <a:buSzPct val="80000"/>
                </a:pPr>
                <a:r>
                  <a: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  <a:sym typeface="Wingdings 2" panose="05020102010507070707" pitchFamily="18" charset="2"/>
                  </a:rPr>
                  <a:t>1 long put</a:t>
                </a:r>
                <a:endParaRPr lang="en-GB" sz="105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  <p:sp>
            <p:nvSpPr>
              <p:cNvPr id="135" name="TextovéPole 134">
                <a:extLst>
                  <a:ext uri="{FF2B5EF4-FFF2-40B4-BE49-F238E27FC236}">
                    <a16:creationId xmlns:a16="http://schemas.microsoft.com/office/drawing/2014/main" id="{08463747-ADBE-47DD-BD10-8F53E0250636}"/>
                  </a:ext>
                </a:extLst>
              </p:cNvPr>
              <p:cNvSpPr txBox="1"/>
              <p:nvPr/>
            </p:nvSpPr>
            <p:spPr>
              <a:xfrm>
                <a:off x="6503776" y="3034369"/>
                <a:ext cx="804528" cy="2215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lvl="2">
                  <a:lnSpc>
                    <a:spcPct val="80000"/>
                  </a:lnSpc>
                  <a:buClr>
                    <a:srgbClr val="7030A0"/>
                  </a:buClr>
                  <a:buSzPct val="80000"/>
                </a:pPr>
                <a:r>
                  <a: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  <a:sym typeface="Wingdings 2" panose="05020102010507070707" pitchFamily="18" charset="2"/>
                  </a:rPr>
                  <a:t>1 long call</a:t>
                </a:r>
                <a:endParaRPr lang="en-GB" sz="105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  <p:cxnSp>
            <p:nvCxnSpPr>
              <p:cNvPr id="138" name="Přímá spojnice 137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>
                <a:off x="6012160" y="3904868"/>
                <a:ext cx="1008000" cy="0"/>
              </a:xfrm>
              <a:prstGeom prst="line">
                <a:avLst/>
              </a:prstGeom>
              <a:ln w="19050"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Přímá spojnice 138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>
                <a:off x="5466576" y="2893027"/>
                <a:ext cx="555272" cy="1008953"/>
              </a:xfrm>
              <a:prstGeom prst="line">
                <a:avLst/>
              </a:prstGeom>
              <a:ln w="19050"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0" name="TextovéPole 139">
                <a:extLst>
                  <a:ext uri="{FF2B5EF4-FFF2-40B4-BE49-F238E27FC236}">
                    <a16:creationId xmlns:a16="http://schemas.microsoft.com/office/drawing/2014/main" id="{08463747-ADBE-47DD-BD10-8F53E0250636}"/>
                  </a:ext>
                </a:extLst>
              </p:cNvPr>
              <p:cNvSpPr txBox="1"/>
              <p:nvPr/>
            </p:nvSpPr>
            <p:spPr>
              <a:xfrm>
                <a:off x="6212750" y="3891927"/>
                <a:ext cx="887191" cy="2215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lvl="2">
                  <a:lnSpc>
                    <a:spcPct val="80000"/>
                  </a:lnSpc>
                  <a:buClr>
                    <a:srgbClr val="7030A0"/>
                  </a:buClr>
                  <a:buSzPct val="80000"/>
                </a:pPr>
                <a:r>
                  <a: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  <a:sym typeface="Wingdings 2" panose="05020102010507070707" pitchFamily="18" charset="2"/>
                  </a:rPr>
                  <a:t>2 long puts</a:t>
                </a:r>
                <a:endParaRPr lang="en-GB" sz="105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  <p:cxnSp>
            <p:nvCxnSpPr>
              <p:cNvPr id="141" name="Přímá spojnice 140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 rot="18900000" flipH="1">
                <a:off x="5858618" y="3689178"/>
                <a:ext cx="1080000" cy="0"/>
              </a:xfrm>
              <a:prstGeom prst="line">
                <a:avLst/>
              </a:prstGeom>
              <a:ln w="31750" cap="rnd">
                <a:solidFill>
                  <a:srgbClr val="C00000"/>
                </a:solidFill>
                <a:prstDash val="solid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ovéPole 18">
                  <a:extLst>
                    <a:ext uri="{FF2B5EF4-FFF2-40B4-BE49-F238E27FC236}">
                      <a16:creationId xmlns:a16="http://schemas.microsoft.com/office/drawing/2014/main" id="{EAC06087-11B1-8AE3-0517-A1E777AAFF6F}"/>
                    </a:ext>
                  </a:extLst>
                </p:cNvPr>
                <p:cNvSpPr txBox="1"/>
                <p:nvPr/>
              </p:nvSpPr>
              <p:spPr>
                <a:xfrm>
                  <a:off x="4547776" y="3704920"/>
                  <a:ext cx="672290" cy="2576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−(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9" name="TextovéPole 18">
                  <a:extLst>
                    <a:ext uri="{FF2B5EF4-FFF2-40B4-BE49-F238E27FC236}">
                      <a16:creationId xmlns:a16="http://schemas.microsoft.com/office/drawing/2014/main" id="{EAC06087-11B1-8AE3-0517-A1E777AAFF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47776" y="3704920"/>
                  <a:ext cx="672290" cy="257699"/>
                </a:xfrm>
                <a:prstGeom prst="rect">
                  <a:avLst/>
                </a:prstGeom>
                <a:blipFill>
                  <a:blip r:embed="rId19"/>
                  <a:stretch>
                    <a:fillRect l="-3636" r="-7273" b="-71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9" name="Skupina 128">
            <a:extLst>
              <a:ext uri="{FF2B5EF4-FFF2-40B4-BE49-F238E27FC236}">
                <a16:creationId xmlns:a16="http://schemas.microsoft.com/office/drawing/2014/main" id="{D0FA27E5-4B45-35C3-2197-4C4C5502D29E}"/>
              </a:ext>
            </a:extLst>
          </p:cNvPr>
          <p:cNvGrpSpPr/>
          <p:nvPr/>
        </p:nvGrpSpPr>
        <p:grpSpPr>
          <a:xfrm>
            <a:off x="2064717" y="2797553"/>
            <a:ext cx="1931357" cy="1953920"/>
            <a:chOff x="-416689" y="2061108"/>
            <a:chExt cx="1931357" cy="1953920"/>
          </a:xfrm>
        </p:grpSpPr>
        <p:cxnSp>
          <p:nvCxnSpPr>
            <p:cNvPr id="115" name="Přímá spojnice 114">
              <a:extLst>
                <a:ext uri="{FF2B5EF4-FFF2-40B4-BE49-F238E27FC236}">
                  <a16:creationId xmlns:a16="http://schemas.microsoft.com/office/drawing/2014/main" id="{4027238F-B508-7681-F7E5-98E3DA31E9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0736" y="2061108"/>
              <a:ext cx="973932" cy="973932"/>
            </a:xfrm>
            <a:prstGeom prst="line">
              <a:avLst/>
            </a:prstGeom>
            <a:ln w="19050">
              <a:solidFill>
                <a:srgbClr val="C00000"/>
              </a:solidFill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Přímá spojnice 127">
              <a:extLst>
                <a:ext uri="{FF2B5EF4-FFF2-40B4-BE49-F238E27FC236}">
                  <a16:creationId xmlns:a16="http://schemas.microsoft.com/office/drawing/2014/main" id="{A92047AE-1435-2003-B057-E87ADAFF5C4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416689" y="3041096"/>
              <a:ext cx="973932" cy="973932"/>
            </a:xfrm>
            <a:prstGeom prst="line">
              <a:avLst/>
            </a:prstGeom>
            <a:ln w="19050">
              <a:noFill/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Skupina 26">
            <a:extLst>
              <a:ext uri="{FF2B5EF4-FFF2-40B4-BE49-F238E27FC236}">
                <a16:creationId xmlns:a16="http://schemas.microsoft.com/office/drawing/2014/main" id="{2E1B1493-5974-7063-87A4-39AE3E206E6C}"/>
              </a:ext>
            </a:extLst>
          </p:cNvPr>
          <p:cNvGrpSpPr/>
          <p:nvPr/>
        </p:nvGrpSpPr>
        <p:grpSpPr>
          <a:xfrm rot="-5400000">
            <a:off x="5618610" y="2851667"/>
            <a:ext cx="1943469" cy="1966032"/>
            <a:chOff x="-416689" y="2048996"/>
            <a:chExt cx="1943469" cy="1966032"/>
          </a:xfrm>
        </p:grpSpPr>
        <p:cxnSp>
          <p:nvCxnSpPr>
            <p:cNvPr id="28" name="Přímá spojnice 27">
              <a:extLst>
                <a:ext uri="{FF2B5EF4-FFF2-40B4-BE49-F238E27FC236}">
                  <a16:creationId xmlns:a16="http://schemas.microsoft.com/office/drawing/2014/main" id="{3962C986-9451-6EE9-64D4-BC26732CC2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2848" y="2048996"/>
              <a:ext cx="973932" cy="973932"/>
            </a:xfrm>
            <a:prstGeom prst="line">
              <a:avLst/>
            </a:prstGeom>
            <a:ln w="19050">
              <a:solidFill>
                <a:srgbClr val="C00000"/>
              </a:solidFill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Přímá spojnice 32">
              <a:extLst>
                <a:ext uri="{FF2B5EF4-FFF2-40B4-BE49-F238E27FC236}">
                  <a16:creationId xmlns:a16="http://schemas.microsoft.com/office/drawing/2014/main" id="{2F40B380-29EA-D39B-2841-D4BC905050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416689" y="3041096"/>
              <a:ext cx="973932" cy="973932"/>
            </a:xfrm>
            <a:prstGeom prst="line">
              <a:avLst/>
            </a:prstGeom>
            <a:ln w="19050">
              <a:noFill/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77755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Option combinations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154768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Spreads  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197980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7623" y="4869108"/>
            <a:ext cx="770485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To be long in a spread (buying the spread) means to be long in a more expensive option and short in a cheaper option</a:t>
            </a:r>
          </a:p>
        </p:txBody>
      </p:sp>
      <p:sp>
        <p:nvSpPr>
          <p:cNvPr id="68" name="TextovéPole 67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2000" y="2041560"/>
            <a:ext cx="741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Vertical (cylinder) spreads combine options with the same expiry date but different exercise prices </a:t>
            </a:r>
          </a:p>
        </p:txBody>
      </p:sp>
      <p:sp>
        <p:nvSpPr>
          <p:cNvPr id="59" name="TextovéPole 58"/>
          <p:cNvSpPr txBox="1"/>
          <p:nvPr/>
        </p:nvSpPr>
        <p:spPr>
          <a:xfrm>
            <a:off x="1187623" y="1197664"/>
            <a:ext cx="777637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Spreads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combine options with the opposite positions (long with short, short with long) using the same or different types of options</a:t>
            </a:r>
          </a:p>
        </p:txBody>
      </p:sp>
      <p:sp>
        <p:nvSpPr>
          <p:cNvPr id="91" name="TextovéPole 90">
            <a:extLst>
              <a:ext uri="{FF2B5EF4-FFF2-40B4-BE49-F238E27FC236}">
                <a16:creationId xmlns:a16="http://schemas.microsoft.com/office/drawing/2014/main" id="{3B2D848F-0F85-43DE-B979-92E15EF0C158}"/>
              </a:ext>
            </a:extLst>
          </p:cNvPr>
          <p:cNvSpPr txBox="1"/>
          <p:nvPr/>
        </p:nvSpPr>
        <p:spPr>
          <a:xfrm>
            <a:off x="1193640" y="1750676"/>
            <a:ext cx="27302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Types of spreads</a:t>
            </a:r>
          </a:p>
        </p:txBody>
      </p:sp>
      <p:sp>
        <p:nvSpPr>
          <p:cNvPr id="46" name="TextovéPole 45">
            <a:extLst>
              <a:ext uri="{FF2B5EF4-FFF2-40B4-BE49-F238E27FC236}">
                <a16:creationId xmlns:a16="http://schemas.microsoft.com/office/drawing/2014/main" id="{EE16E3B3-D303-4859-B2FD-649CC47A3C14}"/>
              </a:ext>
            </a:extLst>
          </p:cNvPr>
          <p:cNvSpPr txBox="1"/>
          <p:nvPr/>
        </p:nvSpPr>
        <p:spPr>
          <a:xfrm>
            <a:off x="1199656" y="5429752"/>
            <a:ext cx="7308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To be short in a spread (selling the spread) means to be short in a more expensive option and long in a cheaper option</a:t>
            </a:r>
          </a:p>
        </p:txBody>
      </p:sp>
      <p:sp>
        <p:nvSpPr>
          <p:cNvPr id="70" name="TextovéPole 69"/>
          <p:cNvSpPr txBox="1"/>
          <p:nvPr/>
        </p:nvSpPr>
        <p:spPr>
          <a:xfrm>
            <a:off x="864000" y="4526386"/>
            <a:ext cx="22678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Terminology</a:t>
            </a:r>
          </a:p>
        </p:txBody>
      </p:sp>
      <p:sp>
        <p:nvSpPr>
          <p:cNvPr id="71" name="TextovéPole 70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2000" y="4204652"/>
            <a:ext cx="450259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Spreads of two spreads (butterfly, condor)</a:t>
            </a:r>
          </a:p>
        </p:txBody>
      </p:sp>
      <p:sp>
        <p:nvSpPr>
          <p:cNvPr id="62" name="TextovéPole 61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2000" y="3224424"/>
            <a:ext cx="741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Horizontal (calendar) spreads combine options with the same exercise price but different expiry dates</a:t>
            </a:r>
          </a:p>
        </p:txBody>
      </p:sp>
      <p:sp>
        <p:nvSpPr>
          <p:cNvPr id="64" name="TextovéPole 63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2000" y="3715964"/>
            <a:ext cx="741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Diagonal spreads combine options with different exercise prices and different expiry dates</a:t>
            </a:r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5363CEEA-A7C3-E8BE-2E1D-853640BC297B}"/>
              </a:ext>
            </a:extLst>
          </p:cNvPr>
          <p:cNvGrpSpPr/>
          <p:nvPr/>
        </p:nvGrpSpPr>
        <p:grpSpPr>
          <a:xfrm>
            <a:off x="3226900" y="2531440"/>
            <a:ext cx="1224136" cy="692209"/>
            <a:chOff x="3226900" y="2592000"/>
            <a:chExt cx="1224136" cy="692209"/>
          </a:xfrm>
        </p:grpSpPr>
        <p:sp>
          <p:nvSpPr>
            <p:cNvPr id="65" name="TextovéPole 64">
              <a:extLst>
                <a:ext uri="{FF2B5EF4-FFF2-40B4-BE49-F238E27FC236}">
                  <a16:creationId xmlns:a16="http://schemas.microsoft.com/office/drawing/2014/main" id="{112C2A93-710C-43A2-8B31-C5D10344C836}"/>
                </a:ext>
              </a:extLst>
            </p:cNvPr>
            <p:cNvSpPr txBox="1"/>
            <p:nvPr/>
          </p:nvSpPr>
          <p:spPr>
            <a:xfrm>
              <a:off x="3226900" y="2592000"/>
              <a:ext cx="1224136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7030A0"/>
                </a:buClr>
                <a:buSzPct val="100000"/>
              </a:pPr>
              <a:r>
                <a:rPr lang="en-GB" sz="14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vertical bear</a:t>
              </a:r>
            </a:p>
          </p:txBody>
        </p:sp>
        <p:sp>
          <p:nvSpPr>
            <p:cNvPr id="7" name="Volný tvar 6"/>
            <p:cNvSpPr>
              <a:spLocks noChangeAspect="1"/>
            </p:cNvSpPr>
            <p:nvPr/>
          </p:nvSpPr>
          <p:spPr>
            <a:xfrm>
              <a:off x="3329644" y="2926901"/>
              <a:ext cx="1095226" cy="357308"/>
            </a:xfrm>
            <a:custGeom>
              <a:avLst/>
              <a:gdLst>
                <a:gd name="connsiteX0" fmla="*/ 0 w 2166898"/>
                <a:gd name="connsiteY0" fmla="*/ 0 h 706931"/>
                <a:gd name="connsiteX1" fmla="*/ 722299 w 2166898"/>
                <a:gd name="connsiteY1" fmla="*/ 0 h 706931"/>
                <a:gd name="connsiteX2" fmla="*/ 1429230 w 2166898"/>
                <a:gd name="connsiteY2" fmla="*/ 706931 h 706931"/>
                <a:gd name="connsiteX3" fmla="*/ 2166898 w 2166898"/>
                <a:gd name="connsiteY3" fmla="*/ 706931 h 706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6898" h="706931">
                  <a:moveTo>
                    <a:pt x="0" y="0"/>
                  </a:moveTo>
                  <a:lnTo>
                    <a:pt x="722299" y="0"/>
                  </a:lnTo>
                  <a:lnTo>
                    <a:pt x="1429230" y="706931"/>
                  </a:lnTo>
                  <a:lnTo>
                    <a:pt x="2166898" y="706931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Skupina 5">
            <a:extLst>
              <a:ext uri="{FF2B5EF4-FFF2-40B4-BE49-F238E27FC236}">
                <a16:creationId xmlns:a16="http://schemas.microsoft.com/office/drawing/2014/main" id="{094E650A-C509-E79C-E641-885AAF8E3E4A}"/>
              </a:ext>
            </a:extLst>
          </p:cNvPr>
          <p:cNvGrpSpPr/>
          <p:nvPr/>
        </p:nvGrpSpPr>
        <p:grpSpPr>
          <a:xfrm>
            <a:off x="1944000" y="2530128"/>
            <a:ext cx="1224136" cy="691564"/>
            <a:chOff x="1944000" y="2590688"/>
            <a:chExt cx="1224136" cy="691564"/>
          </a:xfrm>
        </p:grpSpPr>
        <p:sp>
          <p:nvSpPr>
            <p:cNvPr id="63" name="TextovéPole 62">
              <a:extLst>
                <a:ext uri="{FF2B5EF4-FFF2-40B4-BE49-F238E27FC236}">
                  <a16:creationId xmlns:a16="http://schemas.microsoft.com/office/drawing/2014/main" id="{112C2A93-710C-43A2-8B31-C5D10344C836}"/>
                </a:ext>
              </a:extLst>
            </p:cNvPr>
            <p:cNvSpPr txBox="1"/>
            <p:nvPr/>
          </p:nvSpPr>
          <p:spPr>
            <a:xfrm>
              <a:off x="1944000" y="2590688"/>
              <a:ext cx="1224136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7030A0"/>
                </a:buClr>
                <a:buSzPct val="100000"/>
              </a:pPr>
              <a:r>
                <a:rPr lang="en-GB" sz="14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vertical bull</a:t>
              </a:r>
            </a:p>
          </p:txBody>
        </p:sp>
        <p:sp>
          <p:nvSpPr>
            <p:cNvPr id="66" name="Volný tvar 65"/>
            <p:cNvSpPr>
              <a:spLocks noChangeAspect="1"/>
            </p:cNvSpPr>
            <p:nvPr/>
          </p:nvSpPr>
          <p:spPr>
            <a:xfrm flipH="1">
              <a:off x="1993100" y="2924944"/>
              <a:ext cx="1095226" cy="357308"/>
            </a:xfrm>
            <a:custGeom>
              <a:avLst/>
              <a:gdLst>
                <a:gd name="connsiteX0" fmla="*/ 0 w 2166898"/>
                <a:gd name="connsiteY0" fmla="*/ 0 h 706931"/>
                <a:gd name="connsiteX1" fmla="*/ 722299 w 2166898"/>
                <a:gd name="connsiteY1" fmla="*/ 0 h 706931"/>
                <a:gd name="connsiteX2" fmla="*/ 1429230 w 2166898"/>
                <a:gd name="connsiteY2" fmla="*/ 706931 h 706931"/>
                <a:gd name="connsiteX3" fmla="*/ 2166898 w 2166898"/>
                <a:gd name="connsiteY3" fmla="*/ 706931 h 706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6898" h="706931">
                  <a:moveTo>
                    <a:pt x="0" y="0"/>
                  </a:moveTo>
                  <a:lnTo>
                    <a:pt x="722299" y="0"/>
                  </a:lnTo>
                  <a:lnTo>
                    <a:pt x="1429230" y="706931"/>
                  </a:lnTo>
                  <a:lnTo>
                    <a:pt x="2166898" y="706931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FD6CCE9F-183B-8C94-9F6D-D869D00510D7}"/>
              </a:ext>
            </a:extLst>
          </p:cNvPr>
          <p:cNvGrpSpPr/>
          <p:nvPr/>
        </p:nvGrpSpPr>
        <p:grpSpPr>
          <a:xfrm>
            <a:off x="4716016" y="2531440"/>
            <a:ext cx="1841472" cy="692232"/>
            <a:chOff x="4716016" y="2592000"/>
            <a:chExt cx="1841472" cy="692232"/>
          </a:xfrm>
        </p:grpSpPr>
        <p:sp>
          <p:nvSpPr>
            <p:cNvPr id="67" name="TextovéPole 66">
              <a:extLst>
                <a:ext uri="{FF2B5EF4-FFF2-40B4-BE49-F238E27FC236}">
                  <a16:creationId xmlns:a16="http://schemas.microsoft.com/office/drawing/2014/main" id="{112C2A93-710C-43A2-8B31-C5D10344C836}"/>
                </a:ext>
              </a:extLst>
            </p:cNvPr>
            <p:cNvSpPr txBox="1"/>
            <p:nvPr/>
          </p:nvSpPr>
          <p:spPr>
            <a:xfrm>
              <a:off x="4716016" y="2592000"/>
              <a:ext cx="184147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7030A0"/>
                </a:buClr>
                <a:buSzPct val="100000"/>
              </a:pPr>
              <a:r>
                <a:rPr lang="en-GB" sz="14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rotated vertical bull</a:t>
              </a:r>
            </a:p>
          </p:txBody>
        </p:sp>
        <p:sp>
          <p:nvSpPr>
            <p:cNvPr id="17" name="Volný tvar 16"/>
            <p:cNvSpPr>
              <a:spLocks noChangeAspect="1"/>
            </p:cNvSpPr>
            <p:nvPr/>
          </p:nvSpPr>
          <p:spPr>
            <a:xfrm>
              <a:off x="5289861" y="2926924"/>
              <a:ext cx="722299" cy="357308"/>
            </a:xfrm>
            <a:custGeom>
              <a:avLst/>
              <a:gdLst>
                <a:gd name="connsiteX0" fmla="*/ 0 w 1444598"/>
                <a:gd name="connsiteY0" fmla="*/ 714615 h 714615"/>
                <a:gd name="connsiteX1" fmla="*/ 338097 w 1444598"/>
                <a:gd name="connsiteY1" fmla="*/ 376518 h 714615"/>
                <a:gd name="connsiteX2" fmla="*/ 1068080 w 1444598"/>
                <a:gd name="connsiteY2" fmla="*/ 376518 h 714615"/>
                <a:gd name="connsiteX3" fmla="*/ 1444598 w 1444598"/>
                <a:gd name="connsiteY3" fmla="*/ 0 h 7146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44598" h="714615">
                  <a:moveTo>
                    <a:pt x="0" y="714615"/>
                  </a:moveTo>
                  <a:lnTo>
                    <a:pt x="338097" y="376518"/>
                  </a:lnTo>
                  <a:lnTo>
                    <a:pt x="1068080" y="376518"/>
                  </a:lnTo>
                  <a:lnTo>
                    <a:pt x="1444598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1" name="Skupina 10">
            <a:extLst>
              <a:ext uri="{FF2B5EF4-FFF2-40B4-BE49-F238E27FC236}">
                <a16:creationId xmlns:a16="http://schemas.microsoft.com/office/drawing/2014/main" id="{EFFBB54C-F617-5F31-FB37-5332923A646E}"/>
              </a:ext>
            </a:extLst>
          </p:cNvPr>
          <p:cNvGrpSpPr/>
          <p:nvPr/>
        </p:nvGrpSpPr>
        <p:grpSpPr>
          <a:xfrm>
            <a:off x="6341464" y="2531440"/>
            <a:ext cx="1841472" cy="687400"/>
            <a:chOff x="6341464" y="2592000"/>
            <a:chExt cx="1841472" cy="687400"/>
          </a:xfrm>
        </p:grpSpPr>
        <p:sp>
          <p:nvSpPr>
            <p:cNvPr id="69" name="TextovéPole 68">
              <a:extLst>
                <a:ext uri="{FF2B5EF4-FFF2-40B4-BE49-F238E27FC236}">
                  <a16:creationId xmlns:a16="http://schemas.microsoft.com/office/drawing/2014/main" id="{112C2A93-710C-43A2-8B31-C5D10344C836}"/>
                </a:ext>
              </a:extLst>
            </p:cNvPr>
            <p:cNvSpPr txBox="1"/>
            <p:nvPr/>
          </p:nvSpPr>
          <p:spPr>
            <a:xfrm>
              <a:off x="6341464" y="2592000"/>
              <a:ext cx="184147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7030A0"/>
                </a:buClr>
                <a:buSzPct val="100000"/>
              </a:pPr>
              <a:r>
                <a:rPr lang="en-GB" sz="14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rotated vertical bear</a:t>
              </a:r>
            </a:p>
          </p:txBody>
        </p:sp>
        <p:sp>
          <p:nvSpPr>
            <p:cNvPr id="79" name="Volný tvar 78"/>
            <p:cNvSpPr>
              <a:spLocks noChangeAspect="1"/>
            </p:cNvSpPr>
            <p:nvPr/>
          </p:nvSpPr>
          <p:spPr>
            <a:xfrm flipH="1">
              <a:off x="6876256" y="2922092"/>
              <a:ext cx="722299" cy="357308"/>
            </a:xfrm>
            <a:custGeom>
              <a:avLst/>
              <a:gdLst>
                <a:gd name="connsiteX0" fmla="*/ 0 w 1444598"/>
                <a:gd name="connsiteY0" fmla="*/ 714615 h 714615"/>
                <a:gd name="connsiteX1" fmla="*/ 338097 w 1444598"/>
                <a:gd name="connsiteY1" fmla="*/ 376518 h 714615"/>
                <a:gd name="connsiteX2" fmla="*/ 1068080 w 1444598"/>
                <a:gd name="connsiteY2" fmla="*/ 376518 h 714615"/>
                <a:gd name="connsiteX3" fmla="*/ 1444598 w 1444598"/>
                <a:gd name="connsiteY3" fmla="*/ 0 h 7146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44598" h="714615">
                  <a:moveTo>
                    <a:pt x="0" y="714615"/>
                  </a:moveTo>
                  <a:lnTo>
                    <a:pt x="338097" y="376518"/>
                  </a:lnTo>
                  <a:lnTo>
                    <a:pt x="1068080" y="376518"/>
                  </a:lnTo>
                  <a:lnTo>
                    <a:pt x="1444598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647591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Option combinations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8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3059848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Vertical spreads 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3240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Vertical bull spreads</a:t>
            </a:r>
          </a:p>
        </p:txBody>
      </p:sp>
      <p:sp>
        <p:nvSpPr>
          <p:cNvPr id="70" name="TextovéPole 69"/>
          <p:cNvSpPr txBox="1"/>
          <p:nvPr/>
        </p:nvSpPr>
        <p:spPr>
          <a:xfrm>
            <a:off x="864000" y="3378685"/>
            <a:ext cx="3240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Vertical bear spread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endParaRPr lang="en-GB" sz="2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TextovéPole 61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7200000" y="1484784"/>
            <a:ext cx="1800200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Rising middle segment flanked by horizontal lines</a:t>
            </a:r>
          </a:p>
        </p:txBody>
      </p:sp>
      <p:grpSp>
        <p:nvGrpSpPr>
          <p:cNvPr id="14" name="Skupina 13"/>
          <p:cNvGrpSpPr/>
          <p:nvPr/>
        </p:nvGrpSpPr>
        <p:grpSpPr>
          <a:xfrm>
            <a:off x="1008000" y="3833029"/>
            <a:ext cx="2573737" cy="1776755"/>
            <a:chOff x="1002860" y="4077072"/>
            <a:chExt cx="2573737" cy="1776755"/>
          </a:xfrm>
        </p:grpSpPr>
        <p:sp>
          <p:nvSpPr>
            <p:cNvPr id="123" name="TextovéPole 122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1074868" y="4077072"/>
              <a:ext cx="2249629" cy="2400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200" b="1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Short vertical bear call spread</a:t>
              </a:r>
              <a:endParaRPr lang="en-GB" sz="12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grpSp>
          <p:nvGrpSpPr>
            <p:cNvPr id="13" name="Skupina 12"/>
            <p:cNvGrpSpPr/>
            <p:nvPr/>
          </p:nvGrpSpPr>
          <p:grpSpPr>
            <a:xfrm>
              <a:off x="1002860" y="4357289"/>
              <a:ext cx="2573737" cy="1496538"/>
              <a:chOff x="1356758" y="4596758"/>
              <a:chExt cx="2573737" cy="149653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4" name="TextovéPole 113">
                    <a:extLst>
                      <a:ext uri="{FF2B5EF4-FFF2-40B4-BE49-F238E27FC236}">
                        <a16:creationId xmlns:a16="http://schemas.microsoft.com/office/drawing/2014/main" id="{4DB67B49-6BE4-460E-9AC7-878827710557}"/>
                      </a:ext>
                    </a:extLst>
                  </p:cNvPr>
                  <p:cNvSpPr txBox="1"/>
                  <p:nvPr/>
                </p:nvSpPr>
                <p:spPr>
                  <a:xfrm>
                    <a:off x="3742400" y="5212776"/>
                    <a:ext cx="188095" cy="262059"/>
                  </a:xfrm>
                  <a:prstGeom prst="rect">
                    <a:avLst/>
                  </a:prstGeom>
                  <a:noFill/>
                </p:spPr>
                <p:txBody>
                  <a:bodyPr wrap="square" lIns="0" rIns="0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cs-CZ" sz="11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oMath>
                      </m:oMathPara>
                    </a14:m>
                    <a:endParaRPr lang="cs-CZ" sz="1100" i="1" baseline="-25000" dirty="0"/>
                  </a:p>
                </p:txBody>
              </p:sp>
            </mc:Choice>
            <mc:Fallback xmlns="">
              <p:sp>
                <p:nvSpPr>
                  <p:cNvPr id="114" name="TextovéPole 113">
                    <a:extLst>
                      <a:ext uri="{FF2B5EF4-FFF2-40B4-BE49-F238E27FC236}">
                        <a16:creationId xmlns:a16="http://schemas.microsoft.com/office/drawing/2014/main" id="{4DB67B49-6BE4-460E-9AC7-87882771055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42400" y="5212776"/>
                    <a:ext cx="188095" cy="262059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 l="-19355"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5" name="TextovéPole 114">
                    <a:extLst>
                      <a:ext uri="{FF2B5EF4-FFF2-40B4-BE49-F238E27FC236}">
                        <a16:creationId xmlns:a16="http://schemas.microsoft.com/office/drawing/2014/main" id="{1129F341-0890-4352-8ECF-8AB4C01D6AF5}"/>
                      </a:ext>
                    </a:extLst>
                  </p:cNvPr>
                  <p:cNvSpPr txBox="1"/>
                  <p:nvPr/>
                </p:nvSpPr>
                <p:spPr>
                  <a:xfrm>
                    <a:off x="2081080" y="5216932"/>
                    <a:ext cx="187089" cy="261225"/>
                  </a:xfrm>
                  <a:prstGeom prst="rect">
                    <a:avLst/>
                  </a:prstGeom>
                  <a:noFill/>
                </p:spPr>
                <p:txBody>
                  <a:bodyPr wrap="square" lIns="0" rIns="0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cs-CZ" sz="11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cs-CZ" sz="1100" i="1" baseline="-25000" dirty="0"/>
                  </a:p>
                </p:txBody>
              </p:sp>
            </mc:Choice>
            <mc:Fallback xmlns="">
              <p:sp>
                <p:nvSpPr>
                  <p:cNvPr id="115" name="TextovéPole 114">
                    <a:extLst>
                      <a:ext uri="{FF2B5EF4-FFF2-40B4-BE49-F238E27FC236}">
                        <a16:creationId xmlns:a16="http://schemas.microsoft.com/office/drawing/2014/main" id="{1129F341-0890-4352-8ECF-8AB4C01D6AF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81080" y="5216932"/>
                    <a:ext cx="187089" cy="261225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 l="-22581"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6" name="Přímá spojnice 115">
                <a:extLst>
                  <a:ext uri="{FF2B5EF4-FFF2-40B4-BE49-F238E27FC236}">
                    <a16:creationId xmlns:a16="http://schemas.microsoft.com/office/drawing/2014/main" id="{1A8E3DAD-B6C4-40D4-9CE0-16917D2F95E3}"/>
                  </a:ext>
                </a:extLst>
              </p:cNvPr>
              <p:cNvCxnSpPr/>
              <p:nvPr/>
            </p:nvCxnSpPr>
            <p:spPr>
              <a:xfrm>
                <a:off x="1412091" y="4634349"/>
                <a:ext cx="6409" cy="1188000"/>
              </a:xfrm>
              <a:prstGeom prst="line">
                <a:avLst/>
              </a:prstGeom>
              <a:ln w="6350"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Přímá spojnice 116">
                <a:extLst>
                  <a:ext uri="{FF2B5EF4-FFF2-40B4-BE49-F238E27FC236}">
                    <a16:creationId xmlns:a16="http://schemas.microsoft.com/office/drawing/2014/main" id="{906A2621-6FF0-4E69-B93F-0FD3D7509E11}"/>
                  </a:ext>
                </a:extLst>
              </p:cNvPr>
              <p:cNvCxnSpPr/>
              <p:nvPr/>
            </p:nvCxnSpPr>
            <p:spPr>
              <a:xfrm>
                <a:off x="2141031" y="4772034"/>
                <a:ext cx="0" cy="504404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ot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Přímá spojnice 117">
                <a:extLst>
                  <a:ext uri="{FF2B5EF4-FFF2-40B4-BE49-F238E27FC236}">
                    <a16:creationId xmlns:a16="http://schemas.microsoft.com/office/drawing/2014/main" id="{366013F4-C598-4589-BCA9-4D63C7A09A98}"/>
                  </a:ext>
                </a:extLst>
              </p:cNvPr>
              <p:cNvCxnSpPr/>
              <p:nvPr/>
            </p:nvCxnSpPr>
            <p:spPr>
              <a:xfrm>
                <a:off x="1422707" y="5270308"/>
                <a:ext cx="2435713" cy="0"/>
              </a:xfrm>
              <a:prstGeom prst="line">
                <a:avLst/>
              </a:prstGeom>
              <a:ln w="6350">
                <a:solidFill>
                  <a:schemeClr val="accent1"/>
                </a:solidFill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Přímá spojnice 118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>
                <a:off x="2147174" y="4773608"/>
                <a:ext cx="1319688" cy="1319688"/>
              </a:xfrm>
              <a:prstGeom prst="line">
                <a:avLst/>
              </a:prstGeom>
              <a:ln w="19050"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Přímá spojnice 119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>
                <a:off x="1410215" y="4776503"/>
                <a:ext cx="729085" cy="0"/>
              </a:xfrm>
              <a:prstGeom prst="line">
                <a:avLst/>
              </a:prstGeom>
              <a:ln w="19050"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Přímá spojnice 120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 flipH="1">
                <a:off x="3059307" y="4781522"/>
                <a:ext cx="778112" cy="778114"/>
              </a:xfrm>
              <a:prstGeom prst="line">
                <a:avLst/>
              </a:prstGeom>
              <a:ln w="19050"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Přímá spojnice 121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>
                <a:off x="2136499" y="5075502"/>
                <a:ext cx="922341" cy="922341"/>
              </a:xfrm>
              <a:prstGeom prst="line">
                <a:avLst/>
              </a:prstGeom>
              <a:ln w="31750" cap="rnd">
                <a:solidFill>
                  <a:srgbClr val="C00000"/>
                </a:solidFill>
                <a:prstDash val="solid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4" name="TextovéPole 123">
                    <a:extLst>
                      <a:ext uri="{FF2B5EF4-FFF2-40B4-BE49-F238E27FC236}">
                        <a16:creationId xmlns:a16="http://schemas.microsoft.com/office/drawing/2014/main" id="{08463747-ADBE-47DD-BD10-8F53E0250636}"/>
                      </a:ext>
                    </a:extLst>
                  </p:cNvPr>
                  <p:cNvSpPr txBox="1"/>
                  <p:nvPr/>
                </p:nvSpPr>
                <p:spPr>
                  <a:xfrm>
                    <a:off x="1732428" y="5556599"/>
                    <a:ext cx="854218" cy="22159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marL="0" lvl="2" algn="ctr">
                      <a:lnSpc>
                        <a:spcPct val="80000"/>
                      </a:lnSpc>
                      <a:buClr>
                        <a:srgbClr val="7030A0"/>
                      </a:buClr>
                      <a:buSzPct val="80000"/>
                    </a:pPr>
                    <a:r>
                      <a:rPr lang="en-GB" sz="1050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 2" panose="05020102010507070707" pitchFamily="18" charset="2"/>
                      </a:rPr>
                      <a:t>long </a:t>
                    </a: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GB" sz="105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</m:ctrlPr>
                          </m:sSubPr>
                          <m:e>
                            <m:r>
                              <a:rPr lang="cs-CZ" sz="105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05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  <m:t>2</m:t>
                            </m:r>
                          </m:sub>
                        </m:sSub>
                      </m:oMath>
                    </a14:m>
                    <a:r>
                      <a:rPr lang="cs-CZ" sz="1050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 2" panose="05020102010507070707" pitchFamily="18" charset="2"/>
                      </a:rPr>
                      <a:t>call</a:t>
                    </a:r>
                    <a:endPara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124" name="TextovéPole 123">
                    <a:extLst>
                      <a:ext uri="{FF2B5EF4-FFF2-40B4-BE49-F238E27FC236}">
                        <a16:creationId xmlns:a16="http://schemas.microsoft.com/office/drawing/2014/main" id="{08463747-ADBE-47DD-BD10-8F53E025063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32428" y="5556599"/>
                    <a:ext cx="854218" cy="221599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 t="-10811" b="-13514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5" name="TextovéPole 124">
                    <a:extLst>
                      <a:ext uri="{FF2B5EF4-FFF2-40B4-BE49-F238E27FC236}">
                        <a16:creationId xmlns:a16="http://schemas.microsoft.com/office/drawing/2014/main" id="{08463747-ADBE-47DD-BD10-8F53E0250636}"/>
                      </a:ext>
                    </a:extLst>
                  </p:cNvPr>
                  <p:cNvSpPr txBox="1"/>
                  <p:nvPr/>
                </p:nvSpPr>
                <p:spPr>
                  <a:xfrm>
                    <a:off x="1356758" y="4596758"/>
                    <a:ext cx="864521" cy="22159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marL="0" lvl="2" algn="ctr">
                      <a:lnSpc>
                        <a:spcPct val="80000"/>
                      </a:lnSpc>
                      <a:buClr>
                        <a:srgbClr val="7030A0"/>
                      </a:buClr>
                      <a:buSzPct val="80000"/>
                    </a:pPr>
                    <a:r>
                      <a:rPr lang="en-GB" sz="1050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 2" panose="05020102010507070707" pitchFamily="18" charset="2"/>
                      </a:rPr>
                      <a:t>short </a:t>
                    </a: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GB" sz="105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</m:ctrlPr>
                          </m:sSubPr>
                          <m:e>
                            <m:r>
                              <a:rPr lang="cs-CZ" sz="105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05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  <m:t>1</m:t>
                            </m:r>
                          </m:sub>
                        </m:sSub>
                      </m:oMath>
                    </a14:m>
                    <a:r>
                      <a:rPr lang="en-GB" sz="1050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 2" panose="05020102010507070707" pitchFamily="18" charset="2"/>
                      </a:rPr>
                      <a:t>call</a:t>
                    </a:r>
                    <a:endPara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125" name="TextovéPole 124">
                    <a:extLst>
                      <a:ext uri="{FF2B5EF4-FFF2-40B4-BE49-F238E27FC236}">
                        <a16:creationId xmlns:a16="http://schemas.microsoft.com/office/drawing/2014/main" id="{08463747-ADBE-47DD-BD10-8F53E025063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56758" y="4596758"/>
                    <a:ext cx="864521" cy="221599"/>
                  </a:xfrm>
                  <a:prstGeom prst="rect">
                    <a:avLst/>
                  </a:prstGeom>
                  <a:blipFill>
                    <a:blip r:embed="rId20"/>
                    <a:stretch>
                      <a:fillRect t="-10811" b="-13514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26" name="Přímá spojnice 125">
                <a:extLst>
                  <a:ext uri="{FF2B5EF4-FFF2-40B4-BE49-F238E27FC236}">
                    <a16:creationId xmlns:a16="http://schemas.microsoft.com/office/drawing/2014/main" id="{906A2621-6FF0-4E69-B93F-0FD3D7509E11}"/>
                  </a:ext>
                </a:extLst>
              </p:cNvPr>
              <p:cNvCxnSpPr/>
              <p:nvPr/>
            </p:nvCxnSpPr>
            <p:spPr>
              <a:xfrm>
                <a:off x="3058837" y="5263991"/>
                <a:ext cx="0" cy="733852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ot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Přímá spojnice 126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>
                <a:off x="1416224" y="5074058"/>
                <a:ext cx="712460" cy="0"/>
              </a:xfrm>
              <a:prstGeom prst="line">
                <a:avLst/>
              </a:prstGeom>
              <a:ln w="31750" cap="rnd">
                <a:solidFill>
                  <a:srgbClr val="C00000"/>
                </a:solidFill>
                <a:prstDash val="solid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8" name="TextovéPole 127">
                    <a:extLst>
                      <a:ext uri="{FF2B5EF4-FFF2-40B4-BE49-F238E27FC236}">
                        <a16:creationId xmlns:a16="http://schemas.microsoft.com/office/drawing/2014/main" id="{1129F341-0890-4352-8ECF-8AB4C01D6AF5}"/>
                      </a:ext>
                    </a:extLst>
                  </p:cNvPr>
                  <p:cNvSpPr txBox="1"/>
                  <p:nvPr/>
                </p:nvSpPr>
                <p:spPr>
                  <a:xfrm>
                    <a:off x="3004591" y="5047782"/>
                    <a:ext cx="187089" cy="261225"/>
                  </a:xfrm>
                  <a:prstGeom prst="rect">
                    <a:avLst/>
                  </a:prstGeom>
                  <a:noFill/>
                </p:spPr>
                <p:txBody>
                  <a:bodyPr wrap="square" lIns="0" rIns="0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cs-CZ" sz="11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cs-CZ" sz="1100" i="1" baseline="-25000" dirty="0"/>
                  </a:p>
                </p:txBody>
              </p:sp>
            </mc:Choice>
            <mc:Fallback xmlns="">
              <p:sp>
                <p:nvSpPr>
                  <p:cNvPr id="128" name="TextovéPole 127">
                    <a:extLst>
                      <a:ext uri="{FF2B5EF4-FFF2-40B4-BE49-F238E27FC236}">
                        <a16:creationId xmlns:a16="http://schemas.microsoft.com/office/drawing/2014/main" id="{1129F341-0890-4352-8ECF-8AB4C01D6AF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04591" y="5047782"/>
                    <a:ext cx="187089" cy="261225"/>
                  </a:xfrm>
                  <a:prstGeom prst="rect">
                    <a:avLst/>
                  </a:prstGeom>
                  <a:blipFill>
                    <a:blip r:embed="rId21"/>
                    <a:stretch>
                      <a:fillRect l="-22581"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29" name="Přímá spojnice 128"/>
              <p:cNvCxnSpPr/>
              <p:nvPr/>
            </p:nvCxnSpPr>
            <p:spPr>
              <a:xfrm>
                <a:off x="1410215" y="5550165"/>
                <a:ext cx="1648622" cy="0"/>
              </a:xfrm>
              <a:prstGeom prst="line">
                <a:avLst/>
              </a:prstGeom>
              <a:ln w="19050"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Přímá spojnice 129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>
                <a:off x="3061555" y="5996039"/>
                <a:ext cx="712460" cy="0"/>
              </a:xfrm>
              <a:prstGeom prst="line">
                <a:avLst/>
              </a:prstGeom>
              <a:ln w="31750" cap="rnd">
                <a:solidFill>
                  <a:srgbClr val="C00000"/>
                </a:solidFill>
                <a:prstDash val="solid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6" name="TextovéPole 135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7200000" y="2137837"/>
            <a:ext cx="1917218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1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Combination can be made from either only call options or only put options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ovéPole 109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/>
              <p:nvPr/>
            </p:nvSpPr>
            <p:spPr>
              <a:xfrm>
                <a:off x="750923" y="2916000"/>
                <a:ext cx="3651425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44000" indent="-144000">
                  <a:buClr>
                    <a:srgbClr val="7030A0"/>
                  </a:buClr>
                  <a:buSzPct val="100000"/>
                  <a:buFont typeface="Wingdings" panose="05000000000000000000" pitchFamily="2" charset="2"/>
                  <a:buChar char="§"/>
                </a:pPr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Cheaper protection against falling price</a:t>
                </a:r>
                <a:r>
                  <a:rPr lang="cs-CZ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</a:t>
                </a:r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but capped gain when the price rises (vis-a-vis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 2" panose="05020102010507070707" pitchFamily="18" charset="2"/>
                          </a:rPr>
                        </m:ctrlPr>
                      </m:sSubPr>
                      <m:e>
                        <m: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 2" panose="05020102010507070707" pitchFamily="18" charset="2"/>
                          </a:rPr>
                          <m:t>𝑋</m:t>
                        </m:r>
                      </m:e>
                      <m:sub>
                        <m:r>
                          <a:rPr lang="en-GB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 2" panose="05020102010507070707" pitchFamily="18" charset="2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  <a:sym typeface="Wingdings 2" panose="05020102010507070707" pitchFamily="18" charset="2"/>
                  </a:rPr>
                  <a:t>call)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0" name="TextovéPole 109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923" y="2916000"/>
                <a:ext cx="3651425" cy="461665"/>
              </a:xfrm>
              <a:prstGeom prst="rect">
                <a:avLst/>
              </a:prstGeom>
              <a:blipFill>
                <a:blip r:embed="rId22"/>
                <a:stretch>
                  <a:fillRect b="-921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TextovéPole 111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/>
              <p:nvPr/>
            </p:nvSpPr>
            <p:spPr>
              <a:xfrm>
                <a:off x="4265800" y="2916000"/>
                <a:ext cx="3305959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44000" indent="-144000">
                  <a:buClr>
                    <a:srgbClr val="7030A0"/>
                  </a:buClr>
                  <a:buSzPct val="100000"/>
                  <a:buFont typeface="Wingdings" panose="05000000000000000000" pitchFamily="2" charset="2"/>
                  <a:buChar char="§"/>
                </a:pPr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Limited loss when the price falls but less income when the price rises (vis-a-vis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 2" panose="05020102010507070707" pitchFamily="18" charset="2"/>
                          </a:rPr>
                        </m:ctrlPr>
                      </m:sSubPr>
                      <m:e>
                        <m: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 2" panose="05020102010507070707" pitchFamily="18" charset="2"/>
                          </a:rPr>
                          <m:t>𝑋</m:t>
                        </m:r>
                      </m:e>
                      <m:sub>
                        <m: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 2" panose="05020102010507070707" pitchFamily="18" charset="2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  <a:sym typeface="Wingdings 2" panose="05020102010507070707" pitchFamily="18" charset="2"/>
                  </a:rPr>
                  <a:t>put)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2" name="TextovéPole 111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5800" y="2916000"/>
                <a:ext cx="3305959" cy="461665"/>
              </a:xfrm>
              <a:prstGeom prst="rect">
                <a:avLst/>
              </a:prstGeom>
              <a:blipFill>
                <a:blip r:embed="rId23"/>
                <a:stretch>
                  <a:fillRect b="-921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6" name="Skupina 25"/>
          <p:cNvGrpSpPr/>
          <p:nvPr/>
        </p:nvGrpSpPr>
        <p:grpSpPr>
          <a:xfrm>
            <a:off x="4500000" y="3834192"/>
            <a:ext cx="2518404" cy="1795124"/>
            <a:chOff x="3845462" y="3968825"/>
            <a:chExt cx="2518404" cy="179512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TextovéPole 136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/>
                <p:nvPr/>
              </p:nvSpPr>
              <p:spPr>
                <a:xfrm>
                  <a:off x="6175771" y="4957895"/>
                  <a:ext cx="188095" cy="26205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37" name="TextovéPole 136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75771" y="4957895"/>
                  <a:ext cx="188095" cy="262059"/>
                </a:xfrm>
                <a:prstGeom prst="rect">
                  <a:avLst/>
                </a:prstGeom>
                <a:blipFill>
                  <a:blip r:embed="rId24"/>
                  <a:stretch>
                    <a:fillRect l="-1935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TextovéPole 137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4459244" y="4960144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38" name="TextovéPole 137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9244" y="4960144"/>
                  <a:ext cx="187089" cy="261225"/>
                </a:xfrm>
                <a:prstGeom prst="rect">
                  <a:avLst/>
                </a:prstGeom>
                <a:blipFill>
                  <a:blip r:embed="rId18"/>
                  <a:stretch>
                    <a:fillRect l="-2666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9" name="Přímá spojnice 138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3845462" y="4379468"/>
              <a:ext cx="6409" cy="1188000"/>
            </a:xfrm>
            <a:prstGeom prst="line">
              <a:avLst/>
            </a:prstGeom>
            <a:ln w="635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Přímá spojnice 140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3856078" y="5015427"/>
              <a:ext cx="2435713" cy="0"/>
            </a:xfrm>
            <a:prstGeom prst="line">
              <a:avLst/>
            </a:prstGeom>
            <a:ln w="6350">
              <a:solidFill>
                <a:schemeClr val="accent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Přímá spojnice 141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4024400" y="4255694"/>
              <a:ext cx="1469747" cy="1469747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Přímá spojnice 142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5493371" y="5717094"/>
              <a:ext cx="662805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Přímá spojnice 143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3923928" y="4872729"/>
              <a:ext cx="585329" cy="585328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Přímá spojnice 144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4525241" y="4596889"/>
              <a:ext cx="975586" cy="975587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TextovéPole 145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3866622" y="3968825"/>
              <a:ext cx="2249629" cy="2400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200" b="1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vertical bear put spread</a:t>
              </a:r>
              <a:endParaRPr lang="en-GB" sz="12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7" name="TextovéPole 146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/>
                <p:nvPr/>
              </p:nvSpPr>
              <p:spPr>
                <a:xfrm>
                  <a:off x="5466280" y="5542350"/>
                  <a:ext cx="810467" cy="2215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lvl="2" algn="ctr">
                    <a:lnSpc>
                      <a:spcPct val="80000"/>
                    </a:lnSpc>
                    <a:buClr>
                      <a:srgbClr val="7030A0"/>
                    </a:buClr>
                    <a:buSzPct val="80000"/>
                  </a:pPr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long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GB" sz="105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sSubPr>
                        <m:e>
                          <m: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𝑋</m:t>
                          </m:r>
                        </m:e>
                        <m:sub>
                          <m: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put</a:t>
                  </a:r>
                  <a:endPara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47" name="TextovéPole 146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66280" y="5542350"/>
                  <a:ext cx="810467" cy="221599"/>
                </a:xfrm>
                <a:prstGeom prst="rect">
                  <a:avLst/>
                </a:prstGeom>
                <a:blipFill>
                  <a:blip r:embed="rId25"/>
                  <a:stretch>
                    <a:fillRect t="-11111" b="-1666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TextovéPole 147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/>
                <p:nvPr/>
              </p:nvSpPr>
              <p:spPr>
                <a:xfrm>
                  <a:off x="5167124" y="4688309"/>
                  <a:ext cx="846709" cy="2215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lvl="2" algn="ctr">
                    <a:lnSpc>
                      <a:spcPct val="80000"/>
                    </a:lnSpc>
                    <a:buClr>
                      <a:srgbClr val="7030A0"/>
                    </a:buClr>
                    <a:buSzPct val="80000"/>
                  </a:pPr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short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GB" sz="105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sSubPr>
                        <m:e>
                          <m: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𝑋</m:t>
                          </m:r>
                        </m:e>
                        <m:sub>
                          <m: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put</a:t>
                  </a:r>
                  <a:endPara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48" name="TextovéPole 147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7124" y="4688309"/>
                  <a:ext cx="846709" cy="221599"/>
                </a:xfrm>
                <a:prstGeom prst="rect">
                  <a:avLst/>
                </a:prstGeom>
                <a:blipFill>
                  <a:blip r:embed="rId26"/>
                  <a:stretch>
                    <a:fillRect t="-13889" b="-1666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9" name="Přímá spojnice 148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4523437" y="4604573"/>
              <a:ext cx="0" cy="417365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Přímá spojnice 149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3857279" y="4593972"/>
              <a:ext cx="664856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1" name="TextovéPole 150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5434423" y="4805624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51" name="TextovéPole 150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34423" y="4805624"/>
                  <a:ext cx="187089" cy="261225"/>
                </a:xfrm>
                <a:prstGeom prst="rect">
                  <a:avLst/>
                </a:prstGeom>
                <a:blipFill>
                  <a:blip r:embed="rId27"/>
                  <a:stretch>
                    <a:fillRect l="-2258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2" name="Přímá spojnice 151"/>
            <p:cNvCxnSpPr/>
            <p:nvPr/>
          </p:nvCxnSpPr>
          <p:spPr>
            <a:xfrm>
              <a:off x="4524857" y="4871960"/>
              <a:ext cx="1648622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Přímá spojnice 152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5494926" y="5565533"/>
              <a:ext cx="712460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Přímá spojnice 21"/>
            <p:cNvCxnSpPr/>
            <p:nvPr/>
          </p:nvCxnSpPr>
          <p:spPr>
            <a:xfrm>
              <a:off x="5492474" y="5026283"/>
              <a:ext cx="0" cy="682798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5" name="TextovéPole 154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7200000" y="3891733"/>
            <a:ext cx="1800000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Falling middle segment flanked by horizontal lines</a:t>
            </a:r>
          </a:p>
        </p:txBody>
      </p:sp>
      <p:sp>
        <p:nvSpPr>
          <p:cNvPr id="156" name="TextovéPole 155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7200000" y="4529452"/>
            <a:ext cx="1848298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Combination can be made from either only call options or only put options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TextovéPole 156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/>
              <p:nvPr/>
            </p:nvSpPr>
            <p:spPr>
              <a:xfrm>
                <a:off x="853200" y="5611291"/>
                <a:ext cx="331200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44000" indent="-144000">
                  <a:buClr>
                    <a:srgbClr val="7030A0"/>
                  </a:buClr>
                  <a:buSzPct val="100000"/>
                  <a:buFont typeface="Wingdings" panose="05000000000000000000" pitchFamily="2" charset="2"/>
                  <a:buChar char="§"/>
                </a:pPr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Limited loss when the price rises but lower income when the price falls (vis-a-vis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 2" panose="05020102010507070707" pitchFamily="18" charset="2"/>
                          </a:rPr>
                        </m:ctrlPr>
                      </m:sSubPr>
                      <m:e>
                        <m:r>
                          <a:rPr lang="en-GB" sz="120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 2" panose="05020102010507070707" pitchFamily="18" charset="2"/>
                          </a:rPr>
                          <m:t>𝑋</m:t>
                        </m:r>
                      </m:e>
                      <m:sub>
                        <m:r>
                          <a:rPr lang="en-GB" sz="120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 2" panose="05020102010507070707" pitchFamily="18" charset="2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  <a:sym typeface="Wingdings 2" panose="05020102010507070707" pitchFamily="18" charset="2"/>
                  </a:rPr>
                  <a:t>call)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7" name="TextovéPole 156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200" y="5611291"/>
                <a:ext cx="3312000" cy="461665"/>
              </a:xfrm>
              <a:prstGeom prst="rect">
                <a:avLst/>
              </a:prstGeom>
              <a:blipFill>
                <a:blip r:embed="rId28"/>
                <a:stretch>
                  <a:fillRect b="-921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8" name="TextovéPole 157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/>
              <p:nvPr/>
            </p:nvSpPr>
            <p:spPr>
              <a:xfrm>
                <a:off x="4312800" y="5610685"/>
                <a:ext cx="3563561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44000" indent="-144000">
                  <a:buClr>
                    <a:srgbClr val="7030A0"/>
                  </a:buClr>
                  <a:buSzPct val="100000"/>
                  <a:buFont typeface="Wingdings" panose="05000000000000000000" pitchFamily="2" charset="2"/>
                  <a:buChar char="§"/>
                </a:pPr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Cheaper protection against rising price</a:t>
                </a:r>
                <a:r>
                  <a:rPr lang="cs-CZ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</a:t>
                </a:r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but capped gain when the price falls (vis-a-vis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 2" panose="05020102010507070707" pitchFamily="18" charset="2"/>
                          </a:rPr>
                        </m:ctrlPr>
                      </m:sSubPr>
                      <m:e>
                        <m:r>
                          <a:rPr lang="en-GB" sz="120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 2" panose="05020102010507070707" pitchFamily="18" charset="2"/>
                          </a:rPr>
                          <m:t>𝑋</m:t>
                        </m:r>
                      </m:e>
                      <m:sub>
                        <m:r>
                          <a:rPr lang="en-GB" sz="120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 2" panose="05020102010507070707" pitchFamily="18" charset="2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  <a:sym typeface="Wingdings 2" panose="05020102010507070707" pitchFamily="18" charset="2"/>
                  </a:rPr>
                  <a:t>put)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8" name="TextovéPole 157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2800" y="5610685"/>
                <a:ext cx="3563561" cy="461665"/>
              </a:xfrm>
              <a:prstGeom prst="rect">
                <a:avLst/>
              </a:prstGeom>
              <a:blipFill>
                <a:blip r:embed="rId29"/>
                <a:stretch>
                  <a:fillRect b="-921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" name="Skupina 31"/>
          <p:cNvGrpSpPr/>
          <p:nvPr/>
        </p:nvGrpSpPr>
        <p:grpSpPr>
          <a:xfrm>
            <a:off x="971600" y="1326616"/>
            <a:ext cx="2547396" cy="1614838"/>
            <a:chOff x="1738183" y="2247548"/>
            <a:chExt cx="2547396" cy="1614838"/>
          </a:xfrm>
        </p:grpSpPr>
        <p:cxnSp>
          <p:nvCxnSpPr>
            <p:cNvPr id="80" name="Přímá spojnice 79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2483769" y="2480061"/>
              <a:ext cx="1322917" cy="1322918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Přímá spojnice 17"/>
            <p:cNvCxnSpPr/>
            <p:nvPr/>
          </p:nvCxnSpPr>
          <p:spPr>
            <a:xfrm>
              <a:off x="1765299" y="3021912"/>
              <a:ext cx="1648622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ovéPole 60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/>
                <p:nvPr/>
              </p:nvSpPr>
              <p:spPr>
                <a:xfrm>
                  <a:off x="4097484" y="3236618"/>
                  <a:ext cx="188095" cy="26205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61" name="TextovéPole 60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7484" y="3236618"/>
                  <a:ext cx="188095" cy="262059"/>
                </a:xfrm>
                <a:prstGeom prst="rect">
                  <a:avLst/>
                </a:prstGeom>
                <a:blipFill>
                  <a:blip r:embed="rId30"/>
                  <a:stretch>
                    <a:fillRect l="-1935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ovéPole 71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2436164" y="3074053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72" name="TextovéPole 71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36164" y="3074053"/>
                  <a:ext cx="187089" cy="261225"/>
                </a:xfrm>
                <a:prstGeom prst="rect">
                  <a:avLst/>
                </a:prstGeom>
                <a:blipFill>
                  <a:blip r:embed="rId31"/>
                  <a:stretch>
                    <a:fillRect l="-2258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3" name="Přímá spojnice 72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1767175" y="2658191"/>
              <a:ext cx="6409" cy="1188000"/>
            </a:xfrm>
            <a:prstGeom prst="line">
              <a:avLst/>
            </a:prstGeom>
            <a:ln w="635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Přímá spojnice 74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2485312" y="3298633"/>
              <a:ext cx="0" cy="504404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Přímá spojnice 75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1777791" y="3294150"/>
              <a:ext cx="2435713" cy="0"/>
            </a:xfrm>
            <a:prstGeom prst="line">
              <a:avLst/>
            </a:prstGeom>
            <a:ln w="6350">
              <a:solidFill>
                <a:schemeClr val="accent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Přímá spojnice 76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rot="2700000">
              <a:off x="3271937" y="3371477"/>
              <a:ext cx="981818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Přímá spojnice 77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1765299" y="3803037"/>
              <a:ext cx="729085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Přímá spojnice 80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2483768" y="2609222"/>
              <a:ext cx="922341" cy="922341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ovéPole 82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1788335" y="2247548"/>
              <a:ext cx="2249629" cy="2400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200" b="1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vertical bull call spread</a:t>
              </a:r>
              <a:endParaRPr lang="en-GB" sz="12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4" name="TextovéPole 83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/>
                <p:nvPr/>
              </p:nvSpPr>
              <p:spPr>
                <a:xfrm>
                  <a:off x="1738183" y="3606057"/>
                  <a:ext cx="797007" cy="2215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lvl="2" algn="ctr">
                    <a:lnSpc>
                      <a:spcPct val="80000"/>
                    </a:lnSpc>
                    <a:buClr>
                      <a:srgbClr val="7030A0"/>
                    </a:buClr>
                    <a:buSzPct val="80000"/>
                  </a:pPr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long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GB" sz="105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sSubPr>
                        <m:e>
                          <m: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𝑋</m:t>
                          </m:r>
                        </m:e>
                        <m:sub>
                          <m: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cs-CZ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call</a:t>
                  </a:r>
                  <a:endPara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84" name="TextovéPole 83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38183" y="3606057"/>
                  <a:ext cx="797007" cy="221599"/>
                </a:xfrm>
                <a:prstGeom prst="rect">
                  <a:avLst/>
                </a:prstGeom>
                <a:blipFill>
                  <a:blip r:embed="rId32"/>
                  <a:stretch>
                    <a:fillRect t="-10811" b="-13514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TextovéPole 84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/>
                <p:nvPr/>
              </p:nvSpPr>
              <p:spPr>
                <a:xfrm>
                  <a:off x="1758732" y="2837113"/>
                  <a:ext cx="885406" cy="2215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lvl="2" algn="ctr">
                    <a:lnSpc>
                      <a:spcPct val="80000"/>
                    </a:lnSpc>
                    <a:buClr>
                      <a:srgbClr val="7030A0"/>
                    </a:buClr>
                    <a:buSzPct val="80000"/>
                  </a:pPr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short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GB" sz="105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sSubPr>
                        <m:e>
                          <m: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𝑋</m:t>
                          </m:r>
                        </m:e>
                        <m:sub>
                          <m: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call</a:t>
                  </a:r>
                  <a:endPara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85" name="TextovéPole 84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8732" y="2837113"/>
                  <a:ext cx="885406" cy="221599"/>
                </a:xfrm>
                <a:prstGeom prst="rect">
                  <a:avLst/>
                </a:prstGeom>
                <a:blipFill>
                  <a:blip r:embed="rId33"/>
                  <a:stretch>
                    <a:fillRect t="-10811" b="-13514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6" name="Přímá spojnice 85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3398553" y="2656666"/>
              <a:ext cx="0" cy="62784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Přímá spojnice 86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1771308" y="3533751"/>
              <a:ext cx="712460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8" name="TextovéPole 87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3359675" y="3255415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88" name="TextovéPole 87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59675" y="3255415"/>
                  <a:ext cx="187089" cy="261225"/>
                </a:xfrm>
                <a:prstGeom prst="rect">
                  <a:avLst/>
                </a:prstGeom>
                <a:blipFill>
                  <a:blip r:embed="rId12"/>
                  <a:stretch>
                    <a:fillRect l="-2258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0" name="Přímá spojnice 89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3401140" y="2611726"/>
              <a:ext cx="712460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Skupina 110"/>
          <p:cNvGrpSpPr/>
          <p:nvPr/>
        </p:nvGrpSpPr>
        <p:grpSpPr>
          <a:xfrm>
            <a:off x="4500000" y="1326616"/>
            <a:ext cx="2519761" cy="1598643"/>
            <a:chOff x="4651094" y="1412776"/>
            <a:chExt cx="2519761" cy="1598643"/>
          </a:xfrm>
        </p:grpSpPr>
        <p:cxnSp>
          <p:nvCxnSpPr>
            <p:cNvPr id="100" name="Přímá spojnice 99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5076829" y="1785833"/>
              <a:ext cx="1225585" cy="1225586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Přímá spojnice 107"/>
            <p:cNvCxnSpPr/>
            <p:nvPr/>
          </p:nvCxnSpPr>
          <p:spPr>
            <a:xfrm>
              <a:off x="5310460" y="2596038"/>
              <a:ext cx="1648622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3" name="TextovéPole 92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/>
                <p:nvPr/>
              </p:nvSpPr>
              <p:spPr>
                <a:xfrm>
                  <a:off x="6982760" y="2401846"/>
                  <a:ext cx="188095" cy="26205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93" name="TextovéPole 92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82760" y="2401846"/>
                  <a:ext cx="188095" cy="262059"/>
                </a:xfrm>
                <a:prstGeom prst="rect">
                  <a:avLst/>
                </a:prstGeom>
                <a:blipFill>
                  <a:blip r:embed="rId30"/>
                  <a:stretch>
                    <a:fillRect l="-23333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TextovéPole 93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5321440" y="2246160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94" name="TextovéPole 93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21440" y="2246160"/>
                  <a:ext cx="187089" cy="261225"/>
                </a:xfrm>
                <a:prstGeom prst="rect">
                  <a:avLst/>
                </a:prstGeom>
                <a:blipFill>
                  <a:blip r:embed="rId13"/>
                  <a:stretch>
                    <a:fillRect l="-2258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5" name="Přímá spojnice 94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4652451" y="1823419"/>
              <a:ext cx="6409" cy="1188000"/>
            </a:xfrm>
            <a:prstGeom prst="line">
              <a:avLst/>
            </a:prstGeom>
            <a:ln w="635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Přímá spojnice 95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5314876" y="2463861"/>
              <a:ext cx="0" cy="432727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Přímá spojnice 96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4663067" y="2459378"/>
              <a:ext cx="2435713" cy="0"/>
            </a:xfrm>
            <a:prstGeom prst="line">
              <a:avLst/>
            </a:prstGeom>
            <a:ln w="6350">
              <a:solidFill>
                <a:schemeClr val="accent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Přímá spojnice 97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4651094" y="1916493"/>
              <a:ext cx="679545" cy="679545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Přímá spojnice 98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6314047" y="1788056"/>
              <a:ext cx="729085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Přímá spojnice 100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5310460" y="1934181"/>
              <a:ext cx="975586" cy="975587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TextovéPole 101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4673611" y="1412776"/>
              <a:ext cx="2249629" cy="2400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200" b="1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Short vertical bull put spread</a:t>
              </a:r>
              <a:endParaRPr lang="en-GB" sz="12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3" name="TextovéPole 102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/>
                <p:nvPr/>
              </p:nvSpPr>
              <p:spPr>
                <a:xfrm>
                  <a:off x="5796136" y="2585844"/>
                  <a:ext cx="810467" cy="2215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lvl="2" algn="ctr">
                    <a:lnSpc>
                      <a:spcPct val="80000"/>
                    </a:lnSpc>
                    <a:buClr>
                      <a:srgbClr val="7030A0"/>
                    </a:buClr>
                    <a:buSzPct val="80000"/>
                  </a:pPr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long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GB" sz="105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sSubPr>
                        <m:e>
                          <m: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𝑋</m:t>
                          </m:r>
                        </m:e>
                        <m:sub>
                          <m: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put</a:t>
                  </a:r>
                  <a:endPara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03" name="TextovéPole 102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96136" y="2585844"/>
                  <a:ext cx="810467" cy="221599"/>
                </a:xfrm>
                <a:prstGeom prst="rect">
                  <a:avLst/>
                </a:prstGeom>
                <a:blipFill>
                  <a:blip r:embed="rId14"/>
                  <a:stretch>
                    <a:fillRect t="-11111" b="-1666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" name="TextovéPole 103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/>
                <p:nvPr/>
              </p:nvSpPr>
              <p:spPr>
                <a:xfrm>
                  <a:off x="6182133" y="1601167"/>
                  <a:ext cx="959786" cy="2215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lvl="2" algn="ctr">
                    <a:lnSpc>
                      <a:spcPct val="80000"/>
                    </a:lnSpc>
                    <a:buClr>
                      <a:srgbClr val="7030A0"/>
                    </a:buClr>
                    <a:buSzPct val="80000"/>
                  </a:pPr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short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GB" sz="105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sSubPr>
                        <m:e>
                          <m: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𝑋</m:t>
                          </m:r>
                        </m:e>
                        <m:sub>
                          <m: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cs-CZ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 </a:t>
                  </a:r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put</a:t>
                  </a:r>
                  <a:endPara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04" name="TextovéPole 103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82133" y="1601167"/>
                  <a:ext cx="959786" cy="221599"/>
                </a:xfrm>
                <a:prstGeom prst="rect">
                  <a:avLst/>
                </a:prstGeom>
                <a:blipFill>
                  <a:blip r:embed="rId34"/>
                  <a:stretch>
                    <a:fillRect t="-13889" b="-1666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5" name="Přímá spojnice 104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6291513" y="1814469"/>
              <a:ext cx="0" cy="62784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Přímá spojnice 105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4656665" y="2908700"/>
              <a:ext cx="648000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7" name="TextovéPole 106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6336391" y="2246160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07" name="TextovéPole 106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36391" y="2246160"/>
                  <a:ext cx="187089" cy="261225"/>
                </a:xfrm>
                <a:prstGeom prst="rect">
                  <a:avLst/>
                </a:prstGeom>
                <a:blipFill>
                  <a:blip r:embed="rId16"/>
                  <a:stretch>
                    <a:fillRect l="-2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9" name="Přímá spojnice 108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6286416" y="1927424"/>
              <a:ext cx="712460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12303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Option combinations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9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3999" y="144000"/>
            <a:ext cx="4398409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Rotated vertical spreads 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19078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70" name="TextovéPole 69"/>
          <p:cNvSpPr txBox="1"/>
          <p:nvPr/>
        </p:nvSpPr>
        <p:spPr>
          <a:xfrm>
            <a:off x="864000" y="3348000"/>
            <a:ext cx="392402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Synthetic futures contracts</a:t>
            </a:r>
          </a:p>
        </p:txBody>
      </p:sp>
      <p:sp>
        <p:nvSpPr>
          <p:cNvPr id="113" name="TextovéPole 112"/>
          <p:cNvSpPr txBox="1"/>
          <p:nvPr/>
        </p:nvSpPr>
        <p:spPr>
          <a:xfrm>
            <a:off x="6444000" y="2151275"/>
            <a:ext cx="2623110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Combinations are made from opposite positions of call and put options</a:t>
            </a:r>
          </a:p>
        </p:txBody>
      </p:sp>
      <p:grpSp>
        <p:nvGrpSpPr>
          <p:cNvPr id="28" name="Skupina 27"/>
          <p:cNvGrpSpPr/>
          <p:nvPr/>
        </p:nvGrpSpPr>
        <p:grpSpPr>
          <a:xfrm>
            <a:off x="1056317" y="1346667"/>
            <a:ext cx="2583892" cy="1505808"/>
            <a:chOff x="1056317" y="1881657"/>
            <a:chExt cx="2583892" cy="1505808"/>
          </a:xfrm>
        </p:grpSpPr>
        <p:sp>
          <p:nvSpPr>
            <p:cNvPr id="123" name="TextovéPole 122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1074868" y="1881657"/>
              <a:ext cx="2249629" cy="2400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200" b="1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Rotated vertical bull spread</a:t>
              </a:r>
              <a:endParaRPr lang="en-GB" sz="12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4" name="TextovéPole 113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/>
                <p:nvPr/>
              </p:nvSpPr>
              <p:spPr>
                <a:xfrm>
                  <a:off x="3388502" y="2777892"/>
                  <a:ext cx="188095" cy="26205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14" name="TextovéPole 113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88502" y="2777892"/>
                  <a:ext cx="188095" cy="262059"/>
                </a:xfrm>
                <a:prstGeom prst="rect">
                  <a:avLst/>
                </a:prstGeom>
                <a:blipFill>
                  <a:blip r:embed="rId28"/>
                  <a:stretch>
                    <a:fillRect l="-1935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5" name="TextovéPole 114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1727182" y="2782048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15" name="TextovéPole 114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27182" y="2782048"/>
                  <a:ext cx="187089" cy="261225"/>
                </a:xfrm>
                <a:prstGeom prst="rect">
                  <a:avLst/>
                </a:prstGeom>
                <a:blipFill>
                  <a:blip r:embed="rId29"/>
                  <a:stretch>
                    <a:fillRect l="-2258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6" name="Přímá spojnice 115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1058193" y="2199465"/>
              <a:ext cx="6409" cy="1188000"/>
            </a:xfrm>
            <a:prstGeom prst="line">
              <a:avLst/>
            </a:prstGeom>
            <a:ln w="635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Přímá spojnice 116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1787133" y="2337150"/>
              <a:ext cx="0" cy="504404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Přímá spojnice 117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1068809" y="2835424"/>
              <a:ext cx="2435713" cy="0"/>
            </a:xfrm>
            <a:prstGeom prst="line">
              <a:avLst/>
            </a:prstGeom>
            <a:ln w="6350">
              <a:solidFill>
                <a:schemeClr val="accent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Přímá spojnice 119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1788271" y="2341619"/>
              <a:ext cx="1851938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Přímá spojnice 120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2697595" y="2197765"/>
              <a:ext cx="934799" cy="934802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4" name="TextovéPole 123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/>
                <p:nvPr/>
              </p:nvSpPr>
              <p:spPr>
                <a:xfrm>
                  <a:off x="1557542" y="3106347"/>
                  <a:ext cx="854218" cy="2215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lvl="2" algn="ctr">
                    <a:lnSpc>
                      <a:spcPct val="80000"/>
                    </a:lnSpc>
                    <a:buClr>
                      <a:srgbClr val="7030A0"/>
                    </a:buClr>
                    <a:buSzPct val="80000"/>
                  </a:pPr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long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GB" sz="105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sSubPr>
                        <m:e>
                          <m: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𝑋</m:t>
                          </m:r>
                        </m:e>
                        <m:sub>
                          <m: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cs-CZ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call</a:t>
                  </a:r>
                  <a:endPara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24" name="TextovéPole 123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57542" y="3106347"/>
                  <a:ext cx="854218" cy="221599"/>
                </a:xfrm>
                <a:prstGeom prst="rect">
                  <a:avLst/>
                </a:prstGeom>
                <a:blipFill>
                  <a:blip r:embed="rId30"/>
                  <a:stretch>
                    <a:fillRect t="-13889" b="-1666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5" name="TextovéPole 124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/>
                <p:nvPr/>
              </p:nvSpPr>
              <p:spPr>
                <a:xfrm>
                  <a:off x="1986971" y="2155908"/>
                  <a:ext cx="864521" cy="2215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lvl="2" algn="ctr">
                    <a:lnSpc>
                      <a:spcPct val="80000"/>
                    </a:lnSpc>
                    <a:buClr>
                      <a:srgbClr val="7030A0"/>
                    </a:buClr>
                    <a:buSzPct val="80000"/>
                  </a:pPr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short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GB" sz="105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sSubPr>
                        <m:e>
                          <m: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𝑋</m:t>
                          </m:r>
                        </m:e>
                        <m:sub>
                          <m: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cs-CZ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put</a:t>
                  </a:r>
                  <a:endPara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25" name="TextovéPole 124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86971" y="2155908"/>
                  <a:ext cx="864521" cy="221599"/>
                </a:xfrm>
                <a:prstGeom prst="rect">
                  <a:avLst/>
                </a:prstGeom>
                <a:blipFill>
                  <a:blip r:embed="rId31"/>
                  <a:stretch>
                    <a:fillRect t="-13889" b="-1666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6" name="Přímá spojnice 125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2704939" y="2618692"/>
              <a:ext cx="0" cy="496589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Přímá spojnice 126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1781856" y="2629943"/>
              <a:ext cx="928800" cy="0"/>
            </a:xfrm>
            <a:prstGeom prst="line">
              <a:avLst/>
            </a:prstGeom>
            <a:ln w="31750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8" name="TextovéPole 127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2535362" y="2780928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28" name="TextovéPole 127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5362" y="2780928"/>
                  <a:ext cx="187089" cy="261225"/>
                </a:xfrm>
                <a:prstGeom prst="rect">
                  <a:avLst/>
                </a:prstGeom>
                <a:blipFill>
                  <a:blip r:embed="rId32"/>
                  <a:stretch>
                    <a:fillRect l="-2258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9" name="Přímá spojnice 128"/>
            <p:cNvCxnSpPr/>
            <p:nvPr/>
          </p:nvCxnSpPr>
          <p:spPr>
            <a:xfrm>
              <a:off x="1056317" y="3115281"/>
              <a:ext cx="1648622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Přímá spojnice 130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1073211" y="2353042"/>
              <a:ext cx="714921" cy="714923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Přímá spojnice 131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1115616" y="2624527"/>
              <a:ext cx="671124" cy="671125"/>
            </a:xfrm>
            <a:prstGeom prst="line">
              <a:avLst/>
            </a:prstGeom>
            <a:ln w="31750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Přímá spojnice 133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2701582" y="2155908"/>
              <a:ext cx="469551" cy="469551"/>
            </a:xfrm>
            <a:prstGeom prst="line">
              <a:avLst/>
            </a:prstGeom>
            <a:ln w="31750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Skupina 5"/>
          <p:cNvGrpSpPr/>
          <p:nvPr/>
        </p:nvGrpSpPr>
        <p:grpSpPr>
          <a:xfrm>
            <a:off x="3925192" y="1346667"/>
            <a:ext cx="2519016" cy="1505808"/>
            <a:chOff x="4501256" y="2486697"/>
            <a:chExt cx="2519016" cy="1505808"/>
          </a:xfrm>
        </p:grpSpPr>
        <p:sp>
          <p:nvSpPr>
            <p:cNvPr id="130" name="TextovéPole 129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4518543" y="2486697"/>
              <a:ext cx="2249629" cy="2400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200" b="1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Rotated vertical bear spread</a:t>
              </a:r>
              <a:endParaRPr lang="en-GB" sz="12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5" name="TextovéPole 134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/>
                <p:nvPr/>
              </p:nvSpPr>
              <p:spPr>
                <a:xfrm>
                  <a:off x="6832177" y="3382932"/>
                  <a:ext cx="188095" cy="26205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35" name="TextovéPole 134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2177" y="3382932"/>
                  <a:ext cx="188095" cy="262059"/>
                </a:xfrm>
                <a:prstGeom prst="rect">
                  <a:avLst/>
                </a:prstGeom>
                <a:blipFill>
                  <a:blip r:embed="rId33"/>
                  <a:stretch>
                    <a:fillRect l="-2258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4" name="TextovéPole 173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5264637" y="3387088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74" name="TextovéPole 173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64637" y="3387088"/>
                  <a:ext cx="187089" cy="261225"/>
                </a:xfrm>
                <a:prstGeom prst="rect">
                  <a:avLst/>
                </a:prstGeom>
                <a:blipFill>
                  <a:blip r:embed="rId34"/>
                  <a:stretch>
                    <a:fillRect l="-2258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5" name="Přímá spojnice 174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4501868" y="2804505"/>
              <a:ext cx="6409" cy="1188000"/>
            </a:xfrm>
            <a:prstGeom prst="line">
              <a:avLst/>
            </a:prstGeom>
            <a:ln w="635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Přímá spojnice 175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5230939" y="3226408"/>
              <a:ext cx="0" cy="504404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Přímá spojnice 176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4512484" y="3440464"/>
              <a:ext cx="2435713" cy="0"/>
            </a:xfrm>
            <a:prstGeom prst="line">
              <a:avLst/>
            </a:prstGeom>
            <a:ln w="6350">
              <a:solidFill>
                <a:schemeClr val="accent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Přímá spojnice 177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4515360" y="2946659"/>
              <a:ext cx="1641458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Přímá spojnice 178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6149085" y="2946191"/>
              <a:ext cx="657704" cy="657706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0" name="TextovéPole 179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/>
                <p:nvPr/>
              </p:nvSpPr>
              <p:spPr>
                <a:xfrm>
                  <a:off x="5538625" y="3711387"/>
                  <a:ext cx="854218" cy="2215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lvl="2" algn="ctr">
                    <a:lnSpc>
                      <a:spcPct val="80000"/>
                    </a:lnSpc>
                    <a:buClr>
                      <a:srgbClr val="7030A0"/>
                    </a:buClr>
                    <a:buSzPct val="80000"/>
                  </a:pPr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long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GB" sz="105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sSubPr>
                        <m:e>
                          <m: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𝑋</m:t>
                          </m:r>
                        </m:e>
                        <m:sub>
                          <m: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3</m:t>
                          </m:r>
                        </m:sub>
                      </m:sSub>
                    </m:oMath>
                  </a14:m>
                  <a:r>
                    <a:rPr lang="cs-CZ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put</a:t>
                  </a:r>
                  <a:endPara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80" name="TextovéPole 179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38625" y="3711387"/>
                  <a:ext cx="854218" cy="221599"/>
                </a:xfrm>
                <a:prstGeom prst="rect">
                  <a:avLst/>
                </a:prstGeom>
                <a:blipFill>
                  <a:blip r:embed="rId35"/>
                  <a:stretch>
                    <a:fillRect t="-13889" b="-1666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1" name="TextovéPole 180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/>
                <p:nvPr/>
              </p:nvSpPr>
              <p:spPr>
                <a:xfrm>
                  <a:off x="5066568" y="2760948"/>
                  <a:ext cx="864521" cy="2215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lvl="2" algn="ctr">
                    <a:lnSpc>
                      <a:spcPct val="80000"/>
                    </a:lnSpc>
                    <a:buClr>
                      <a:srgbClr val="7030A0"/>
                    </a:buClr>
                    <a:buSzPct val="80000"/>
                  </a:pPr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short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GB" sz="105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sSubPr>
                        <m:e>
                          <m: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𝑋</m:t>
                          </m:r>
                        </m:e>
                        <m:sub>
                          <m: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4</m:t>
                          </m:r>
                        </m:sub>
                      </m:sSub>
                    </m:oMath>
                  </a14:m>
                  <a:r>
                    <a:rPr lang="cs-CZ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call</a:t>
                  </a:r>
                  <a:endPara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81" name="TextovéPole 180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66568" y="2760948"/>
                  <a:ext cx="864521" cy="221599"/>
                </a:xfrm>
                <a:prstGeom prst="rect">
                  <a:avLst/>
                </a:prstGeom>
                <a:blipFill>
                  <a:blip r:embed="rId36"/>
                  <a:stretch>
                    <a:fillRect t="-13889" b="-1666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2" name="Přímá spojnice 181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6148614" y="2936965"/>
              <a:ext cx="0" cy="496589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Přímá spojnice 182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5236047" y="3234983"/>
              <a:ext cx="902904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TextovéPole 183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6088447" y="3385968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84" name="TextovéPole 183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88447" y="3385968"/>
                  <a:ext cx="187089" cy="261225"/>
                </a:xfrm>
                <a:prstGeom prst="rect">
                  <a:avLst/>
                </a:prstGeom>
                <a:blipFill>
                  <a:blip r:embed="rId37"/>
                  <a:stretch>
                    <a:fillRect l="-2258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5" name="Přímá spojnice 184"/>
            <p:cNvCxnSpPr/>
            <p:nvPr/>
          </p:nvCxnSpPr>
          <p:spPr>
            <a:xfrm>
              <a:off x="5227887" y="3727118"/>
              <a:ext cx="1648622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Přímá spojnice 185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4501256" y="3013868"/>
              <a:ext cx="714921" cy="714923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Přímá spojnice 186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>
              <a:cxnSpLocks/>
            </p:cNvCxnSpPr>
            <p:nvPr/>
          </p:nvCxnSpPr>
          <p:spPr>
            <a:xfrm>
              <a:off x="4730692" y="2724862"/>
              <a:ext cx="505622" cy="505623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Přímá spojnice 187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6145257" y="3234036"/>
              <a:ext cx="469551" cy="469551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Skupina 14"/>
          <p:cNvGrpSpPr/>
          <p:nvPr/>
        </p:nvGrpSpPr>
        <p:grpSpPr>
          <a:xfrm>
            <a:off x="1917759" y="4405255"/>
            <a:ext cx="2512465" cy="1255993"/>
            <a:chOff x="1065485" y="4654714"/>
            <a:chExt cx="2512465" cy="1255993"/>
          </a:xfrm>
        </p:grpSpPr>
        <p:sp>
          <p:nvSpPr>
            <p:cNvPr id="83" name="TextovéPole 82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1080706" y="4654714"/>
              <a:ext cx="2249629" cy="2400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200" b="1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synthetic futures</a:t>
              </a:r>
              <a:endParaRPr lang="en-GB" sz="12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grpSp>
          <p:nvGrpSpPr>
            <p:cNvPr id="12" name="Skupina 11"/>
            <p:cNvGrpSpPr/>
            <p:nvPr/>
          </p:nvGrpSpPr>
          <p:grpSpPr>
            <a:xfrm>
              <a:off x="1065485" y="4842356"/>
              <a:ext cx="2512465" cy="1068351"/>
              <a:chOff x="1065485" y="4842356"/>
              <a:chExt cx="2512465" cy="106835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1" name="TextovéPole 60">
                    <a:extLst>
                      <a:ext uri="{FF2B5EF4-FFF2-40B4-BE49-F238E27FC236}">
                        <a16:creationId xmlns:a16="http://schemas.microsoft.com/office/drawing/2014/main" id="{4DB67B49-6BE4-460E-9AC7-878827710557}"/>
                      </a:ext>
                    </a:extLst>
                  </p:cNvPr>
                  <p:cNvSpPr txBox="1"/>
                  <p:nvPr/>
                </p:nvSpPr>
                <p:spPr>
                  <a:xfrm>
                    <a:off x="3389855" y="5344288"/>
                    <a:ext cx="188095" cy="262059"/>
                  </a:xfrm>
                  <a:prstGeom prst="rect">
                    <a:avLst/>
                  </a:prstGeom>
                  <a:noFill/>
                </p:spPr>
                <p:txBody>
                  <a:bodyPr wrap="square" lIns="0" rIns="0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cs-CZ" sz="11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oMath>
                      </m:oMathPara>
                    </a14:m>
                    <a:endParaRPr lang="cs-CZ" sz="1100" i="1" baseline="-25000" dirty="0"/>
                  </a:p>
                </p:txBody>
              </p:sp>
            </mc:Choice>
            <mc:Fallback xmlns="">
              <p:sp>
                <p:nvSpPr>
                  <p:cNvPr id="61" name="TextovéPole 60">
                    <a:extLst>
                      <a:ext uri="{FF2B5EF4-FFF2-40B4-BE49-F238E27FC236}">
                        <a16:creationId xmlns:a16="http://schemas.microsoft.com/office/drawing/2014/main" id="{4DB67B49-6BE4-460E-9AC7-87882771055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389855" y="5344288"/>
                    <a:ext cx="188095" cy="262059"/>
                  </a:xfrm>
                  <a:prstGeom prst="rect">
                    <a:avLst/>
                  </a:prstGeom>
                  <a:blipFill>
                    <a:blip r:embed="rId38"/>
                    <a:stretch>
                      <a:fillRect l="-19355"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3" name="Přímá spojnice 72">
                <a:extLst>
                  <a:ext uri="{FF2B5EF4-FFF2-40B4-BE49-F238E27FC236}">
                    <a16:creationId xmlns:a16="http://schemas.microsoft.com/office/drawing/2014/main" id="{1A8E3DAD-B6C4-40D4-9CE0-16917D2F95E3}"/>
                  </a:ext>
                </a:extLst>
              </p:cNvPr>
              <p:cNvCxnSpPr/>
              <p:nvPr/>
            </p:nvCxnSpPr>
            <p:spPr>
              <a:xfrm>
                <a:off x="1065955" y="4959255"/>
                <a:ext cx="0" cy="922629"/>
              </a:xfrm>
              <a:prstGeom prst="line">
                <a:avLst/>
              </a:prstGeom>
              <a:ln w="6350"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Přímá spojnice 74">
                <a:extLst>
                  <a:ext uri="{FF2B5EF4-FFF2-40B4-BE49-F238E27FC236}">
                    <a16:creationId xmlns:a16="http://schemas.microsoft.com/office/drawing/2014/main" id="{906A2621-6FF0-4E69-B93F-0FD3D7509E11}"/>
                  </a:ext>
                </a:extLst>
              </p:cNvPr>
              <p:cNvCxnSpPr/>
              <p:nvPr/>
            </p:nvCxnSpPr>
            <p:spPr>
              <a:xfrm>
                <a:off x="2138968" y="5277632"/>
                <a:ext cx="0" cy="504404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ot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Přímá spojnice 75">
                <a:extLst>
                  <a:ext uri="{FF2B5EF4-FFF2-40B4-BE49-F238E27FC236}">
                    <a16:creationId xmlns:a16="http://schemas.microsoft.com/office/drawing/2014/main" id="{366013F4-C598-4589-BCA9-4D63C7A09A98}"/>
                  </a:ext>
                </a:extLst>
              </p:cNvPr>
              <p:cNvCxnSpPr/>
              <p:nvPr/>
            </p:nvCxnSpPr>
            <p:spPr>
              <a:xfrm>
                <a:off x="1070162" y="5401820"/>
                <a:ext cx="2435713" cy="0"/>
              </a:xfrm>
              <a:prstGeom prst="line">
                <a:avLst/>
              </a:prstGeom>
              <a:ln w="6350">
                <a:solidFill>
                  <a:schemeClr val="accent1"/>
                </a:solidFill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Přímá spojnice 76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 flipH="1">
                <a:off x="1605331" y="5305189"/>
                <a:ext cx="517996" cy="605518"/>
              </a:xfrm>
              <a:prstGeom prst="line">
                <a:avLst/>
              </a:prstGeom>
              <a:ln w="19050"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Přímá spojnice 77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>
                <a:off x="1065485" y="5778683"/>
                <a:ext cx="1066058" cy="0"/>
              </a:xfrm>
              <a:prstGeom prst="line">
                <a:avLst/>
              </a:prstGeom>
              <a:ln w="19050"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Přímá spojnice 79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 flipH="1">
                <a:off x="2131490" y="4931867"/>
                <a:ext cx="862124" cy="862126"/>
              </a:xfrm>
              <a:prstGeom prst="line">
                <a:avLst/>
              </a:prstGeom>
              <a:ln w="19050"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Přímá spojnice 80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914939" y="4842356"/>
                <a:ext cx="998338" cy="1025143"/>
              </a:xfrm>
              <a:prstGeom prst="line">
                <a:avLst/>
              </a:prstGeom>
              <a:ln w="31750">
                <a:solidFill>
                  <a:srgbClr val="C00000"/>
                </a:solidFill>
                <a:prstDash val="solid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4" name="TextovéPole 83">
                    <a:extLst>
                      <a:ext uri="{FF2B5EF4-FFF2-40B4-BE49-F238E27FC236}">
                        <a16:creationId xmlns:a16="http://schemas.microsoft.com/office/drawing/2014/main" id="{08463747-ADBE-47DD-BD10-8F53E0250636}"/>
                      </a:ext>
                    </a:extLst>
                  </p:cNvPr>
                  <p:cNvSpPr txBox="1"/>
                  <p:nvPr/>
                </p:nvSpPr>
                <p:spPr>
                  <a:xfrm>
                    <a:off x="2367961" y="5471608"/>
                    <a:ext cx="797007" cy="22159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marL="0" lvl="2" algn="ctr">
                      <a:lnSpc>
                        <a:spcPct val="80000"/>
                      </a:lnSpc>
                      <a:buClr>
                        <a:srgbClr val="7030A0"/>
                      </a:buClr>
                      <a:buSzPct val="80000"/>
                    </a:pPr>
                    <a:r>
                      <a:rPr lang="en-GB" sz="1050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 2" panose="05020102010507070707" pitchFamily="18" charset="2"/>
                      </a:rPr>
                      <a:t>long </a:t>
                    </a: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GB" sz="105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</m:ctrlPr>
                          </m:sSubPr>
                          <m:e>
                            <m:r>
                              <a:rPr lang="cs-CZ" sz="105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05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  <m:t> </m:t>
                            </m:r>
                          </m:sub>
                        </m:sSub>
                      </m:oMath>
                    </a14:m>
                    <a:r>
                      <a:rPr lang="cs-CZ" sz="1050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 2" panose="05020102010507070707" pitchFamily="18" charset="2"/>
                      </a:rPr>
                      <a:t>call</a:t>
                    </a:r>
                    <a:endPara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84" name="TextovéPole 83">
                    <a:extLst>
                      <a:ext uri="{FF2B5EF4-FFF2-40B4-BE49-F238E27FC236}">
                        <a16:creationId xmlns:a16="http://schemas.microsoft.com/office/drawing/2014/main" id="{08463747-ADBE-47DD-BD10-8F53E025063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367961" y="5471608"/>
                    <a:ext cx="797007" cy="221599"/>
                  </a:xfrm>
                  <a:prstGeom prst="rect">
                    <a:avLst/>
                  </a:prstGeom>
                  <a:blipFill>
                    <a:blip r:embed="rId39"/>
                    <a:stretch>
                      <a:fillRect t="-10811" b="-13514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5" name="TextovéPole 84">
                    <a:extLst>
                      <a:ext uri="{FF2B5EF4-FFF2-40B4-BE49-F238E27FC236}">
                        <a16:creationId xmlns:a16="http://schemas.microsoft.com/office/drawing/2014/main" id="{08463747-ADBE-47DD-BD10-8F53E0250636}"/>
                      </a:ext>
                    </a:extLst>
                  </p:cNvPr>
                  <p:cNvSpPr txBox="1"/>
                  <p:nvPr/>
                </p:nvSpPr>
                <p:spPr>
                  <a:xfrm>
                    <a:off x="1065883" y="5452076"/>
                    <a:ext cx="885406" cy="22159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marL="0" lvl="2" algn="ctr">
                      <a:lnSpc>
                        <a:spcPct val="80000"/>
                      </a:lnSpc>
                      <a:buClr>
                        <a:srgbClr val="7030A0"/>
                      </a:buClr>
                      <a:buSzPct val="80000"/>
                    </a:pPr>
                    <a:r>
                      <a:rPr lang="en-GB" sz="1050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 2" panose="05020102010507070707" pitchFamily="18" charset="2"/>
                      </a:rPr>
                      <a:t>short </a:t>
                    </a: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GB" sz="105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</m:ctrlPr>
                          </m:sSubPr>
                          <m:e>
                            <m:r>
                              <a:rPr lang="cs-CZ" sz="105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05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  <m:t> </m:t>
                            </m:r>
                          </m:sub>
                        </m:sSub>
                      </m:oMath>
                    </a14:m>
                    <a:r>
                      <a:rPr lang="cs-CZ" sz="1050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 2" panose="05020102010507070707" pitchFamily="18" charset="2"/>
                      </a:rPr>
                      <a:t>put</a:t>
                    </a:r>
                    <a:endPara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85" name="TextovéPole 84">
                    <a:extLst>
                      <a:ext uri="{FF2B5EF4-FFF2-40B4-BE49-F238E27FC236}">
                        <a16:creationId xmlns:a16="http://schemas.microsoft.com/office/drawing/2014/main" id="{08463747-ADBE-47DD-BD10-8F53E025063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65883" y="5452076"/>
                    <a:ext cx="885406" cy="221599"/>
                  </a:xfrm>
                  <a:prstGeom prst="rect">
                    <a:avLst/>
                  </a:prstGeom>
                  <a:blipFill>
                    <a:blip r:embed="rId40"/>
                    <a:stretch>
                      <a:fillRect t="-10811" b="-13514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8" name="Přímá spojnice 17"/>
              <p:cNvCxnSpPr/>
              <p:nvPr/>
            </p:nvCxnSpPr>
            <p:spPr>
              <a:xfrm>
                <a:off x="2136221" y="5294812"/>
                <a:ext cx="1267649" cy="0"/>
              </a:xfrm>
              <a:prstGeom prst="line">
                <a:avLst/>
              </a:prstGeom>
              <a:ln w="19050"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6" name="TextovéPole 135">
                    <a:extLst>
                      <a:ext uri="{FF2B5EF4-FFF2-40B4-BE49-F238E27FC236}">
                        <a16:creationId xmlns:a16="http://schemas.microsoft.com/office/drawing/2014/main" id="{1129F341-0890-4352-8ECF-8AB4C01D6AF5}"/>
                      </a:ext>
                    </a:extLst>
                  </p:cNvPr>
                  <p:cNvSpPr txBox="1"/>
                  <p:nvPr/>
                </p:nvSpPr>
                <p:spPr>
                  <a:xfrm>
                    <a:off x="1981609" y="5347558"/>
                    <a:ext cx="187089" cy="261225"/>
                  </a:xfrm>
                  <a:prstGeom prst="rect">
                    <a:avLst/>
                  </a:prstGeom>
                  <a:noFill/>
                </p:spPr>
                <p:txBody>
                  <a:bodyPr wrap="square" lIns="0" rIns="0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cs-CZ" sz="11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oMath>
                      </m:oMathPara>
                    </a14:m>
                    <a:endParaRPr lang="cs-CZ" sz="1100" i="1" baseline="-25000" dirty="0"/>
                  </a:p>
                </p:txBody>
              </p:sp>
            </mc:Choice>
            <mc:Fallback xmlns="">
              <p:sp>
                <p:nvSpPr>
                  <p:cNvPr id="136" name="TextovéPole 135">
                    <a:extLst>
                      <a:ext uri="{FF2B5EF4-FFF2-40B4-BE49-F238E27FC236}">
                        <a16:creationId xmlns:a16="http://schemas.microsoft.com/office/drawing/2014/main" id="{1129F341-0890-4352-8ECF-8AB4C01D6AF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81609" y="5347558"/>
                    <a:ext cx="187089" cy="261225"/>
                  </a:xfrm>
                  <a:prstGeom prst="rect">
                    <a:avLst/>
                  </a:prstGeom>
                  <a:blipFill>
                    <a:blip r:embed="rId41"/>
                    <a:stretch>
                      <a:fillRect l="-12903"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73" name="Skupina 172"/>
          <p:cNvGrpSpPr/>
          <p:nvPr/>
        </p:nvGrpSpPr>
        <p:grpSpPr>
          <a:xfrm>
            <a:off x="5298114" y="4450015"/>
            <a:ext cx="2588480" cy="1249001"/>
            <a:chOff x="989470" y="4540647"/>
            <a:chExt cx="2588480" cy="1249001"/>
          </a:xfrm>
        </p:grpSpPr>
        <p:sp>
          <p:nvSpPr>
            <p:cNvPr id="190" name="TextovéPole 189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1080706" y="4540647"/>
              <a:ext cx="2249629" cy="2400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200" b="1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Short synthetic futures</a:t>
              </a:r>
              <a:endParaRPr lang="en-GB" sz="12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grpSp>
          <p:nvGrpSpPr>
            <p:cNvPr id="191" name="Skupina 190"/>
            <p:cNvGrpSpPr/>
            <p:nvPr/>
          </p:nvGrpSpPr>
          <p:grpSpPr>
            <a:xfrm>
              <a:off x="989470" y="4761547"/>
              <a:ext cx="2588480" cy="1028101"/>
              <a:chOff x="989470" y="4761547"/>
              <a:chExt cx="2588480" cy="102810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2" name="TextovéPole 191">
                    <a:extLst>
                      <a:ext uri="{FF2B5EF4-FFF2-40B4-BE49-F238E27FC236}">
                        <a16:creationId xmlns:a16="http://schemas.microsoft.com/office/drawing/2014/main" id="{4DB67B49-6BE4-460E-9AC7-878827710557}"/>
                      </a:ext>
                    </a:extLst>
                  </p:cNvPr>
                  <p:cNvSpPr txBox="1"/>
                  <p:nvPr/>
                </p:nvSpPr>
                <p:spPr>
                  <a:xfrm>
                    <a:off x="3389855" y="5344288"/>
                    <a:ext cx="188095" cy="262059"/>
                  </a:xfrm>
                  <a:prstGeom prst="rect">
                    <a:avLst/>
                  </a:prstGeom>
                  <a:noFill/>
                </p:spPr>
                <p:txBody>
                  <a:bodyPr wrap="square" lIns="0" rIns="0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cs-CZ" sz="11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oMath>
                      </m:oMathPara>
                    </a14:m>
                    <a:endParaRPr lang="cs-CZ" sz="1100" i="1" baseline="-25000" dirty="0"/>
                  </a:p>
                </p:txBody>
              </p:sp>
            </mc:Choice>
            <mc:Fallback xmlns="">
              <p:sp>
                <p:nvSpPr>
                  <p:cNvPr id="192" name="TextovéPole 191">
                    <a:extLst>
                      <a:ext uri="{FF2B5EF4-FFF2-40B4-BE49-F238E27FC236}">
                        <a16:creationId xmlns:a16="http://schemas.microsoft.com/office/drawing/2014/main" id="{4DB67B49-6BE4-460E-9AC7-87882771055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389855" y="5344288"/>
                    <a:ext cx="188095" cy="262059"/>
                  </a:xfrm>
                  <a:prstGeom prst="rect">
                    <a:avLst/>
                  </a:prstGeom>
                  <a:blipFill>
                    <a:blip r:embed="rId38"/>
                    <a:stretch>
                      <a:fillRect l="-23333"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93" name="Přímá spojnice 192">
                <a:extLst>
                  <a:ext uri="{FF2B5EF4-FFF2-40B4-BE49-F238E27FC236}">
                    <a16:creationId xmlns:a16="http://schemas.microsoft.com/office/drawing/2014/main" id="{1A8E3DAD-B6C4-40D4-9CE0-16917D2F95E3}"/>
                  </a:ext>
                </a:extLst>
              </p:cNvPr>
              <p:cNvCxnSpPr/>
              <p:nvPr/>
            </p:nvCxnSpPr>
            <p:spPr>
              <a:xfrm>
                <a:off x="1059546" y="4761547"/>
                <a:ext cx="0" cy="896525"/>
              </a:xfrm>
              <a:prstGeom prst="line">
                <a:avLst/>
              </a:prstGeom>
              <a:ln w="6350"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Přímá spojnice 193">
                <a:extLst>
                  <a:ext uri="{FF2B5EF4-FFF2-40B4-BE49-F238E27FC236}">
                    <a16:creationId xmlns:a16="http://schemas.microsoft.com/office/drawing/2014/main" id="{906A2621-6FF0-4E69-B93F-0FD3D7509E11}"/>
                  </a:ext>
                </a:extLst>
              </p:cNvPr>
              <p:cNvCxnSpPr/>
              <p:nvPr/>
            </p:nvCxnSpPr>
            <p:spPr>
              <a:xfrm>
                <a:off x="2138968" y="5009677"/>
                <a:ext cx="0" cy="592325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ot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Přímá spojnice 194">
                <a:extLst>
                  <a:ext uri="{FF2B5EF4-FFF2-40B4-BE49-F238E27FC236}">
                    <a16:creationId xmlns:a16="http://schemas.microsoft.com/office/drawing/2014/main" id="{366013F4-C598-4589-BCA9-4D63C7A09A98}"/>
                  </a:ext>
                </a:extLst>
              </p:cNvPr>
              <p:cNvCxnSpPr/>
              <p:nvPr/>
            </p:nvCxnSpPr>
            <p:spPr>
              <a:xfrm>
                <a:off x="1070162" y="5401820"/>
                <a:ext cx="2435713" cy="0"/>
              </a:xfrm>
              <a:prstGeom prst="line">
                <a:avLst/>
              </a:prstGeom>
              <a:ln w="6350">
                <a:solidFill>
                  <a:schemeClr val="accent1"/>
                </a:solidFill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Přímá spojnice 195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>
                <a:off x="1396267" y="4871027"/>
                <a:ext cx="727059" cy="727059"/>
              </a:xfrm>
              <a:prstGeom prst="line">
                <a:avLst/>
              </a:prstGeom>
              <a:ln w="19050"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Přímá spojnice 196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>
                <a:off x="1065485" y="5008352"/>
                <a:ext cx="1066058" cy="0"/>
              </a:xfrm>
              <a:prstGeom prst="line">
                <a:avLst/>
              </a:prstGeom>
              <a:ln w="19050"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Přímá spojnice 197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>
                <a:off x="2139304" y="5002945"/>
                <a:ext cx="757381" cy="757382"/>
              </a:xfrm>
              <a:prstGeom prst="line">
                <a:avLst/>
              </a:prstGeom>
              <a:ln w="19050"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Přímá spojnice 198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>
                <a:off x="1776140" y="4835228"/>
                <a:ext cx="954419" cy="954420"/>
              </a:xfrm>
              <a:prstGeom prst="line">
                <a:avLst/>
              </a:prstGeom>
              <a:ln w="31750">
                <a:solidFill>
                  <a:srgbClr val="C00000"/>
                </a:solidFill>
                <a:prstDash val="solid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0" name="TextovéPole 199">
                    <a:extLst>
                      <a:ext uri="{FF2B5EF4-FFF2-40B4-BE49-F238E27FC236}">
                        <a16:creationId xmlns:a16="http://schemas.microsoft.com/office/drawing/2014/main" id="{08463747-ADBE-47DD-BD10-8F53E0250636}"/>
                      </a:ext>
                    </a:extLst>
                  </p:cNvPr>
                  <p:cNvSpPr txBox="1"/>
                  <p:nvPr/>
                </p:nvSpPr>
                <p:spPr>
                  <a:xfrm>
                    <a:off x="2301881" y="5083079"/>
                    <a:ext cx="835077" cy="22159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marL="0" lvl="2" algn="ctr">
                      <a:lnSpc>
                        <a:spcPct val="80000"/>
                      </a:lnSpc>
                      <a:buClr>
                        <a:srgbClr val="7030A0"/>
                      </a:buClr>
                      <a:buSzPct val="80000"/>
                    </a:pPr>
                    <a:r>
                      <a:rPr lang="en-GB" sz="1050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 2" panose="05020102010507070707" pitchFamily="18" charset="2"/>
                      </a:rPr>
                      <a:t>short </a:t>
                    </a: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GB" sz="105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</m:ctrlPr>
                          </m:sSubPr>
                          <m:e>
                            <m:r>
                              <a:rPr lang="en-GB" sz="105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  <m:t>𝑋</m:t>
                            </m:r>
                          </m:e>
                          <m:sub>
                            <m:r>
                              <a:rPr lang="en-GB" sz="105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  <m:t> </m:t>
                            </m:r>
                          </m:sub>
                        </m:sSub>
                      </m:oMath>
                    </a14:m>
                    <a:r>
                      <a:rPr lang="en-GB" sz="1050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 2" panose="05020102010507070707" pitchFamily="18" charset="2"/>
                      </a:rPr>
                      <a:t>call</a:t>
                    </a:r>
                    <a:endPara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200" name="TextovéPole 199">
                    <a:extLst>
                      <a:ext uri="{FF2B5EF4-FFF2-40B4-BE49-F238E27FC236}">
                        <a16:creationId xmlns:a16="http://schemas.microsoft.com/office/drawing/2014/main" id="{08463747-ADBE-47DD-BD10-8F53E025063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301881" y="5083079"/>
                    <a:ext cx="835077" cy="221599"/>
                  </a:xfrm>
                  <a:prstGeom prst="rect">
                    <a:avLst/>
                  </a:prstGeom>
                  <a:blipFill>
                    <a:blip r:embed="rId42"/>
                    <a:stretch>
                      <a:fillRect t="-13889" b="-16667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1" name="TextovéPole 200">
                    <a:extLst>
                      <a:ext uri="{FF2B5EF4-FFF2-40B4-BE49-F238E27FC236}">
                        <a16:creationId xmlns:a16="http://schemas.microsoft.com/office/drawing/2014/main" id="{08463747-ADBE-47DD-BD10-8F53E0250636}"/>
                      </a:ext>
                    </a:extLst>
                  </p:cNvPr>
                  <p:cNvSpPr txBox="1"/>
                  <p:nvPr/>
                </p:nvSpPr>
                <p:spPr>
                  <a:xfrm>
                    <a:off x="989470" y="5152847"/>
                    <a:ext cx="885406" cy="22159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marL="0" lvl="2" algn="ctr">
                      <a:lnSpc>
                        <a:spcPct val="80000"/>
                      </a:lnSpc>
                      <a:buClr>
                        <a:srgbClr val="7030A0"/>
                      </a:buClr>
                      <a:buSzPct val="80000"/>
                    </a:pPr>
                    <a:r>
                      <a:rPr lang="cs-CZ" sz="1050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 2" panose="05020102010507070707" pitchFamily="18" charset="2"/>
                      </a:rPr>
                      <a:t>long</a:t>
                    </a:r>
                    <a:r>
                      <a:rPr lang="en-GB" sz="1050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 2" panose="05020102010507070707" pitchFamily="18" charset="2"/>
                      </a:rPr>
                      <a:t> </a:t>
                    </a: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GB" sz="105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</m:ctrlPr>
                          </m:sSubPr>
                          <m:e>
                            <m:r>
                              <a:rPr lang="cs-CZ" sz="105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  <m:t>𝑋</m:t>
                            </m:r>
                          </m:e>
                          <m:sub>
                            <m:r>
                              <a:rPr lang="cs-CZ" sz="105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  <m:t> </m:t>
                            </m:r>
                          </m:sub>
                        </m:sSub>
                      </m:oMath>
                    </a14:m>
                    <a:r>
                      <a:rPr lang="cs-CZ" sz="1050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 2" panose="05020102010507070707" pitchFamily="18" charset="2"/>
                      </a:rPr>
                      <a:t>put</a:t>
                    </a:r>
                    <a:endPara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201" name="TextovéPole 200">
                    <a:extLst>
                      <a:ext uri="{FF2B5EF4-FFF2-40B4-BE49-F238E27FC236}">
                        <a16:creationId xmlns:a16="http://schemas.microsoft.com/office/drawing/2014/main" id="{08463747-ADBE-47DD-BD10-8F53E025063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89470" y="5152847"/>
                    <a:ext cx="885406" cy="221599"/>
                  </a:xfrm>
                  <a:prstGeom prst="rect">
                    <a:avLst/>
                  </a:prstGeom>
                  <a:blipFill>
                    <a:blip r:embed="rId43"/>
                    <a:stretch>
                      <a:fillRect t="-11111" b="-16667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02" name="Přímá spojnice 201"/>
              <p:cNvCxnSpPr/>
              <p:nvPr/>
            </p:nvCxnSpPr>
            <p:spPr>
              <a:xfrm>
                <a:off x="2120853" y="5602198"/>
                <a:ext cx="1267649" cy="0"/>
              </a:xfrm>
              <a:prstGeom prst="line">
                <a:avLst/>
              </a:prstGeom>
              <a:ln w="19050"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4" name="TextovéPole 203">
                    <a:extLst>
                      <a:ext uri="{FF2B5EF4-FFF2-40B4-BE49-F238E27FC236}">
                        <a16:creationId xmlns:a16="http://schemas.microsoft.com/office/drawing/2014/main" id="{1129F341-0890-4352-8ECF-8AB4C01D6AF5}"/>
                      </a:ext>
                    </a:extLst>
                  </p:cNvPr>
                  <p:cNvSpPr txBox="1"/>
                  <p:nvPr/>
                </p:nvSpPr>
                <p:spPr>
                  <a:xfrm>
                    <a:off x="2007079" y="5207552"/>
                    <a:ext cx="187089" cy="261225"/>
                  </a:xfrm>
                  <a:prstGeom prst="rect">
                    <a:avLst/>
                  </a:prstGeom>
                  <a:noFill/>
                </p:spPr>
                <p:txBody>
                  <a:bodyPr wrap="square" lIns="0" rIns="0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cs-CZ" sz="11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oMath>
                      </m:oMathPara>
                    </a14:m>
                    <a:endParaRPr lang="cs-CZ" sz="1100" i="1" baseline="-25000" dirty="0"/>
                  </a:p>
                </p:txBody>
              </p:sp>
            </mc:Choice>
            <mc:Fallback xmlns="">
              <p:sp>
                <p:nvSpPr>
                  <p:cNvPr id="204" name="TextovéPole 203">
                    <a:extLst>
                      <a:ext uri="{FF2B5EF4-FFF2-40B4-BE49-F238E27FC236}">
                        <a16:creationId xmlns:a16="http://schemas.microsoft.com/office/drawing/2014/main" id="{1129F341-0890-4352-8ECF-8AB4C01D6AF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07079" y="5207552"/>
                    <a:ext cx="187089" cy="261225"/>
                  </a:xfrm>
                  <a:prstGeom prst="rect">
                    <a:avLst/>
                  </a:prstGeom>
                  <a:blipFill>
                    <a:blip r:embed="rId44"/>
                    <a:stretch>
                      <a:fillRect l="-12903"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112" name="TextovéPole 111"/>
          <p:cNvSpPr txBox="1"/>
          <p:nvPr/>
        </p:nvSpPr>
        <p:spPr>
          <a:xfrm>
            <a:off x="6444000" y="1496582"/>
            <a:ext cx="2699791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Horizontal middle segment flanked by rising (bull spread) or falling (bear spread) lines</a:t>
            </a:r>
          </a:p>
        </p:txBody>
      </p:sp>
      <p:sp>
        <p:nvSpPr>
          <p:cNvPr id="137" name="TextovéPole 136"/>
          <p:cNvSpPr txBox="1"/>
          <p:nvPr/>
        </p:nvSpPr>
        <p:spPr>
          <a:xfrm>
            <a:off x="1187624" y="3695289"/>
            <a:ext cx="781237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Rotated vertical spread with common exercise price replicates the payoff profile of a long or short futures contract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B9288FDD-7EF7-E9C3-F217-4B6AF3E76E30}"/>
              </a:ext>
            </a:extLst>
          </p:cNvPr>
          <p:cNvSpPr txBox="1"/>
          <p:nvPr/>
        </p:nvSpPr>
        <p:spPr>
          <a:xfrm>
            <a:off x="1008000" y="2869260"/>
            <a:ext cx="7693345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44000" indent="-144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Rotated vertical spreads generate initial income (by selling more expensive options) and expect to profit from a zone of price uncertainty in prevailing bullish or bearish markets</a:t>
            </a:r>
          </a:p>
        </p:txBody>
      </p:sp>
    </p:spTree>
    <p:extLst>
      <p:ext uri="{BB962C8B-B14F-4D97-AF65-F5344CB8AC3E}">
        <p14:creationId xmlns:p14="http://schemas.microsoft.com/office/powerpoint/2010/main" val="20211931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PERSISTENCEDATA" val="MMPROD_UIPERSISTENCEDATA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Essentials of bond pricing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Straight bond&amp;quot;&quot;/&gt;&lt;property id=&quot;20307&quot; value=&quot;260&quot;/&gt;&lt;/object&gt;&lt;object type=&quot;3&quot; unique_id=&quot;10005&quot;&gt;&lt;property id=&quot;20148&quot; value=&quot;5&quot;/&gt;&lt;property id=&quot;20300&quot; value=&quot;Slide 3 - &amp;quot;Diversities in bond contracts (1)&amp;quot;&quot;/&gt;&lt;property id=&quot;20307&quot; value=&quot;262&quot;/&gt;&lt;/object&gt;&lt;object type=&quot;3&quot; unique_id=&quot;10006&quot;&gt;&lt;property id=&quot;20148&quot; value=&quot;5&quot;/&gt;&lt;property id=&quot;20300&quot; value=&quot;Slide 4 - &amp;quot;Diversities in bond contracts (2)&amp;quot;&quot;/&gt;&lt;property id=&quot;20307&quot; value=&quot;263&quot;/&gt;&lt;/object&gt;&lt;object type=&quot;3&quot; unique_id=&quot;10007&quot;&gt;&lt;property id=&quot;20148&quot; value=&quot;5&quot;/&gt;&lt;property id=&quot;20300&quot; value=&quot;Slide 5 - &amp;quot;Underlying principles of pricing&amp;quot;&quot;/&gt;&lt;property id=&quot;20307&quot; value=&quot;270&quot;/&gt;&lt;/object&gt;&lt;object type=&quot;3&quot; unique_id=&quot;10008&quot;&gt;&lt;property id=&quot;20148&quot; value=&quot;5&quot;/&gt;&lt;property id=&quot;20300&quot; value=&quot;Slide 6 - &amp;quot;Discounting conventions (1)&amp;quot;&quot;/&gt;&lt;property id=&quot;20307&quot; value=&quot;265&quot;/&gt;&lt;/object&gt;&lt;object type=&quot;3&quot; unique_id=&quot;10009&quot;&gt;&lt;property id=&quot;20148&quot; value=&quot;5&quot;/&gt;&lt;property id=&quot;20300&quot; value=&quot;Slide 7 - &amp;quot;Discounting conventions (2)&amp;quot;&quot;/&gt;&lt;property id=&quot;20307&quot; value=&quot;266&quot;/&gt;&lt;/object&gt;&lt;object type=&quot;3&quot; unique_id=&quot;10010&quot;&gt;&lt;property id=&quot;20148&quot; value=&quot;5&quot;/&gt;&lt;property id=&quot;20300&quot; value=&quot;Slide 8 - &amp;quot;Clean and full price&amp;quot;&quot;/&gt;&lt;property id=&quot;20307&quot; value=&quot;267&quot;/&gt;&lt;/object&gt;&lt;object type=&quot;3&quot; unique_id=&quot;10011&quot;&gt;&lt;property id=&quot;20148&quot; value=&quot;5&quot;/&gt;&lt;property id=&quot;20300&quot; value=&quot;Slide 9 - &amp;quot;Price-yield relationship&amp;quot;&quot;/&gt;&lt;property id=&quot;20307&quot; value=&quot;261&quot;/&gt;&lt;/object&gt;&lt;object type=&quot;3&quot; unique_id=&quot;10012&quot;&gt;&lt;property id=&quot;20148&quot; value=&quot;5&quot;/&gt;&lt;property id=&quot;20300&quot; value=&quot;Slide 10 - &amp;quot;Price–maturity relationship&amp;quot;&quot;/&gt;&lt;property id=&quot;20307&quot; value=&quot;269&quot;/&gt;&lt;/object&gt;&lt;object type=&quot;3&quot; unique_id=&quot;10013&quot;&gt;&lt;property id=&quot;20148&quot; value=&quot;5&quot;/&gt;&lt;property id=&quot;20300&quot; value=&quot;Slide 11 - &amp;quot;Yield to maturity&amp;quot;&quot;/&gt;&lt;property id=&quot;20307&quot; value=&quot;268&quot;/&gt;&lt;/object&gt;&lt;object type=&quot;3&quot; unique_id=&quot;10014&quot;&gt;&lt;property id=&quot;20148&quot; value=&quot;5&quot;/&gt;&lt;property id=&quot;20300&quot; value=&quot;Slide 12 - &amp;quot;Other yield measures&amp;quot;&quot;/&gt;&lt;property id=&quot;20307&quot; value=&quot;271&quot;/&gt;&lt;/object&gt;&lt;object type=&quot;3&quot; unique_id=&quot;10015&quot;&gt;&lt;property id=&quot;20148&quot; value=&quot;5&quot;/&gt;&lt;property id=&quot;20300&quot; value=&quot;Slide 13 - &amp;quot;See you  in the next lecture&amp;quot;&quot;/&gt;&lt;property id=&quot;20307&quot; value=&quot;272&quot;/&gt;&lt;/object&gt;&lt;/object&gt;&lt;object type=&quot;8&quot; unique_id=&quot;1003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FMI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>
    <a:lnDef>
      <a:spPr>
        <a:ln w="25400">
          <a:headEnd type="none" w="lg" len="med"/>
          <a:tailEnd type="triangl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sz="1600" i="1" smtClean="0">
            <a:latin typeface="Cambria Math"/>
            <a:ea typeface="Cambria Math" panose="020405030504060302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37145</TotalTime>
  <Words>1976</Words>
  <Application>Microsoft Office PowerPoint</Application>
  <PresentationFormat>Předvádění na obrazovce (4:3)</PresentationFormat>
  <Paragraphs>299</Paragraphs>
  <Slides>15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5" baseType="lpstr">
      <vt:lpstr>Algerian</vt:lpstr>
      <vt:lpstr>Arial</vt:lpstr>
      <vt:lpstr>Calibri</vt:lpstr>
      <vt:lpstr>Cambria Math</vt:lpstr>
      <vt:lpstr>Georgia</vt:lpstr>
      <vt:lpstr>Tahoma</vt:lpstr>
      <vt:lpstr>Times New Roman</vt:lpstr>
      <vt:lpstr>Trebuchet MS</vt:lpstr>
      <vt:lpstr>Wingdings</vt:lpstr>
      <vt:lpstr>FMI</vt:lpstr>
      <vt:lpstr>Option combinations </vt:lpstr>
      <vt:lpstr>Basic shapes</vt:lpstr>
      <vt:lpstr>Overview of option combinations</vt:lpstr>
      <vt:lpstr>Straddle</vt:lpstr>
      <vt:lpstr>Strangle</vt:lpstr>
      <vt:lpstr>Strap and strip</vt:lpstr>
      <vt:lpstr>Spreads  </vt:lpstr>
      <vt:lpstr>Vertical spreads </vt:lpstr>
      <vt:lpstr>Rotated vertical spreads </vt:lpstr>
      <vt:lpstr>Butterfly and condor spreads </vt:lpstr>
      <vt:lpstr>Horizontal spreads</vt:lpstr>
      <vt:lpstr>Covered call</vt:lpstr>
      <vt:lpstr>Protective put</vt:lpstr>
      <vt:lpstr>See you  in the next lecture</vt:lpstr>
      <vt:lpstr>Footnotes</vt:lpstr>
    </vt:vector>
  </TitlesOfParts>
  <Company>Institute of Economic Studies, Charles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Option combinations</dc:title>
  <dc:subject>FMI</dc:subject>
  <dc:creator>Oldřich DĚDEK</dc:creator>
  <cp:keywords>pptxFI_L17</cp:keywords>
  <dc:description>Financial markets instruments</dc:description>
  <cp:lastModifiedBy>Oldrich DEDEK</cp:lastModifiedBy>
  <cp:revision>2944</cp:revision>
  <cp:lastPrinted>2020-10-16T12:18:24Z</cp:lastPrinted>
  <dcterms:created xsi:type="dcterms:W3CDTF">2014-05-11T12:40:16Z</dcterms:created>
  <dcterms:modified xsi:type="dcterms:W3CDTF">2026-02-15T10:40:58Z</dcterms:modified>
  <cp:category>O.D. Lecturing Legacy</cp:category>
  <cp:contentStatus>OD Web</cp:contentStatus>
</cp:coreProperties>
</file>